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EED99-9102-4C90-92D2-3331F13EF9B2}" v="532" dt="2024-11-08T02:38:58.245"/>
    <p1510:client id="{643BD30B-EC13-404D-A49D-B43B1EF8E546}" v="536" dt="2024-11-07T06:36:49.771"/>
    <p1510:client id="{DDCD0109-4EE1-44F9-801F-63AE5955164B}" v="3" dt="2024-11-06T07:30:15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exeyAB/yolo2" TargetMode="External"/><Relationship Id="rId2" Type="http://schemas.openxmlformats.org/officeDocument/2006/relationships/hyperlink" Target="https://github.com/gplast/DroNe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fgaohao/pytorch-ssd" TargetMode="External"/><Relationship Id="rId2" Type="http://schemas.openxmlformats.org/officeDocument/2006/relationships/hyperlink" Target="https://github.com/jfzhang95/pytorch-deeplab-xceptio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AlexeyAB/yolo2" TargetMode="External"/><Relationship Id="rId4" Type="http://schemas.openxmlformats.org/officeDocument/2006/relationships/hyperlink" Target="https://github.com/gplast/DroNe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1.07703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40954"/>
              </p:ext>
            </p:extLst>
          </p:nvPr>
        </p:nvGraphicFramePr>
        <p:xfrm>
          <a:off x="37863" y="23664"/>
          <a:ext cx="12175848" cy="11836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2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2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2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2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52872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52872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2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2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2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Replacing floating-point operations with fixed-point operations across  convolutional and normalization layers for integer-only inference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32 x                    batch size: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loss of 2.9% accuracy but some models outperformed pre-quantized counterparts (AQD improved 1.8%)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Carefully design data format to preserve accuracy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https://github.com/aim-uofa/model-quantization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https://ieeexplore.ieee.org/document/9578782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MS-COCO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Applying Uniform Quantization on all levels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 size 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8% accuracy 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  <a:hlinkClick r:id="rId2"/>
                        </a:rPr>
                        <a:t>https://github.com/gplast/DroNet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  <a:hlinkClick r:id="rId3"/>
                        </a:rPr>
                        <a:t>https://github.com/AlexeyAB/yolo2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https://ieeexplore.ieee.org/abstract/document/9073885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Constructed UAV-based pedestrians 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an Uniform Quantization step-size of limited range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 size 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0.36%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Utilizing SPP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https://ieeexplore.ieee.org/abstract/document/9336635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uniform and mixed-precision quantization by optimizing for a distilled dataset which is engineered to match the statistics of the batch normalization across different network layers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 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Maintain reasonably close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https://github.com/ultralytics/yolov5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https://arxiv.org/pdf/2307.04816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Applying Uniform Quantization on both weights and activation functions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accuracy loss of 3.7%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a one-to-one-self teaching module for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https://github.com/icey-zhang/GHOST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https://arxiv.org/pdf/2301.00131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VEDAI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10053"/>
              </p:ext>
            </p:extLst>
          </p:nvPr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Size/FPS</a:t>
                      </a:r>
                      <a:endParaRPr lang="en-US" dirty="0"/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090700"/>
              </p:ext>
            </p:extLst>
          </p:nvPr>
        </p:nvGraphicFramePr>
        <p:xfrm>
          <a:off x="37863" y="23664"/>
          <a:ext cx="12175840" cy="9865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1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88584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17159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Linear 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Significant accuracy loss of around 10%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  <a:hlinkClick r:id="rId2"/>
                        </a:rPr>
                        <a:t>https://github.com/jfzhang95/pytorch-deeplab-xception</a:t>
                      </a:r>
                      <a:endParaRPr lang="en-US" sz="10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  <a:hlinkClick r:id="rId3"/>
                        </a:rPr>
                        <a:t>https://github.com/qfgaohao/pytorch-ssd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https://arxiv.org/pdf/2002.00104</a:t>
                      </a:r>
                      <a:endParaRPr lang="en-US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Applying Uniform Quantization on all levels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0.9% accuracy 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  <a:hlinkClick r:id="rId4"/>
                        </a:rPr>
                        <a:t>https://github.com/gplast/DroNet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  <a:hlinkClick r:id="rId5"/>
                        </a:rPr>
                        <a:t>https://github.com/AlexeyAB/yolo2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https://ieeexplore.ieee.org/abstract/document/9073885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Look In Person (LIP)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Twin 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Vowel size = 0.1m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accuracy drop of -38.67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mAPH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/L2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Utilizing SPP Block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https://arxiv.org/pdf/2401.15865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Waymo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Quantization on both weights and activations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1.4x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3%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Searching in continuous space based on differentiable neural architecture search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https://github.com/zkkli/HTQ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https://www.sciencedirect.com/science/article/pii/S0031320324005399?casa_token=S0uPRL-hks4AAAAA:74pCpvu3eAWxxRhz-L_YBUiZajbpnkakCA_iAz5XnXFyybquYFGWod-AHOyU1YH-Z-JzrKHAGE6p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1F1F1F"/>
                          </a:solidFill>
                          <a:latin typeface="Aptos"/>
                        </a:rPr>
                        <a:t>Cifar10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dynamic uniform quantization: dynamically performs optimal scaling and shifting before the quantization process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Minimal accuracy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https://arxiv.org/pdf/2107.08382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342280"/>
              </p:ext>
            </p:extLst>
          </p:nvPr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Model </a:t>
                      </a:r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Size/FPS</a:t>
                      </a: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56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296061"/>
              </p:ext>
            </p:extLst>
          </p:nvPr>
        </p:nvGraphicFramePr>
        <p:xfrm>
          <a:off x="37863" y="23664"/>
          <a:ext cx="12175839" cy="740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1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a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a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twin uniform quantizer for post-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Softmax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activations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10.99% accuracy drop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https://github.com/zysxmu/IaS-ViT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https://arxiv.org/pdf/2311.10126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Twin uniform quantization for post-GELU activations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8x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significant accuracy loss (about 10%)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https://github.com/hahnyuan/PTQ4ViT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https://arxiv.org/pdf/2111.12293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QBERT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fine-tuned uniform quantization for each epoch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1% accuracy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https://github.com/zhexinli/Q-ViT-DeiT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  <a:hlinkClick r:id="rId2"/>
                        </a:rPr>
                        <a:t>https://arxiv.org/pdf/2201.07703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Linear Uniform Quantization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Kernel size reduces to (1,1)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FPS 5 to 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2.5%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https://github.com/zhexinli/Q-ViT-DeiT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https://arxiv.org/pdf/2407.04943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Twin 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5x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3.3%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https://github.com/georgia-tech-synergy-lab/CLAMP-ViT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https://arxiv.org/pdf/2407.05266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VEDAI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/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Example Formula           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3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95CDE5A-B095-FBCA-9B0D-62A2E9F8F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06225"/>
              </p:ext>
            </p:extLst>
          </p:nvPr>
        </p:nvGraphicFramePr>
        <p:xfrm>
          <a:off x="37863" y="23664"/>
          <a:ext cx="12175839" cy="11084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871">
                  <a:extLst>
                    <a:ext uri="{9D8B030D-6E8A-4147-A177-3AD203B41FA5}">
                      <a16:colId xmlns:a16="http://schemas.microsoft.com/office/drawing/2014/main" val="285537530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6085591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193509572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3692216365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049104394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1978261567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4165447971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2603878480"/>
                    </a:ext>
                  </a:extLst>
                </a:gridCol>
                <a:gridCol w="1352871">
                  <a:extLst>
                    <a:ext uri="{9D8B030D-6E8A-4147-A177-3AD203B41FA5}">
                      <a16:colId xmlns:a16="http://schemas.microsoft.com/office/drawing/2014/main" val="868980878"/>
                    </a:ext>
                  </a:extLst>
                </a:gridCol>
              </a:tblGrid>
              <a:tr h="11378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79219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r>
                        <a:rPr lang="en-US" dirty="0"/>
                        <a:t>Uniform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Using Twin Uniform Quantization that specially designs two scales for long-tail parameter distribution of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Softmax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and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GeLU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5% accuracy loss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https://arxiv.org/pdf/2303.14341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MS-COCO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55365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Twin uniform quantization method to reduce the quantization error on the activation values after </a:t>
                      </a:r>
                      <a:r>
                        <a:rPr lang="en-US" sz="1400" b="0" i="0" u="none" strike="noStrike" noProof="0" dirty="0" err="1">
                          <a:solidFill>
                            <a:srgbClr val="000000"/>
                          </a:solidFill>
                          <a:latin typeface="Aptos"/>
                        </a:rPr>
                        <a:t>Softmax</a:t>
                      </a: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 and GELU functions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of 6%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Switching to quantization-aware training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https://github.com/zkkli/PSAQ-ViT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https://arxiv.org/pdf/2209.05687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47431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Uniformly quantizing non-pruned weights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23-29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 significant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https://arxiv.org/pdf/2009.01588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19798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1F1F"/>
                          </a:solidFill>
                          <a:latin typeface="Aptos"/>
                        </a:rPr>
                        <a:t>Quantization converts the floating-point parameters </a:t>
                      </a:r>
                      <a:r>
                        <a:rPr lang="en-US" sz="1400" b="0" i="0" u="none" strike="noStrike" noProof="0" dirty="0" err="1">
                          <a:solidFill>
                            <a:srgbClr val="1F1F1F"/>
                          </a:solidFill>
                          <a:latin typeface="Aptos"/>
                        </a:rPr>
                        <a:t>θp</a:t>
                      </a:r>
                      <a:r>
                        <a:rPr lang="en-US" sz="1400" b="0" i="0" u="none" strike="noStrike" noProof="0" dirty="0">
                          <a:solidFill>
                            <a:srgbClr val="1F1F1F"/>
                          </a:solidFill>
                          <a:latin typeface="Aptos"/>
                        </a:rPr>
                        <a:t> (weights and activations) in the pretrained full-precision model to low-precision fixed-point values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size reduces 10x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Non –significant accuracy degradation (of around 2%)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https://github.com/amirgholami/PyHessian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https://www.sciencedirect.com/science/article/pii/S0925231222011420?casa_token=JOKVH7Ne7nMAAAAA:7eRSfe9I2IEbtbkdeZp57umDsfnhnSc5Axi-tSrLXyBPcLf0teisrPR9XFKEkSR2jXAtVJgMG3HG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60246"/>
                  </a:ext>
                </a:extLst>
              </a:tr>
              <a:tr h="1137875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Uniform Quantization</a:t>
                      </a: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Object Detection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Applying Uniform Quantization for activations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Maximum of 0.7% accuracy loss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https://github.com/yangfan-hu/Fast-SNN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https://arxiv.org/pdf/2305.19868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MS-COCO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09481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21BAE5-A99B-E781-E7FE-5EF07BE40576}"/>
              </a:ext>
            </a:extLst>
          </p:cNvPr>
          <p:cNvGraphicFramePr>
            <a:graphicFrameLocks noGrp="1"/>
          </p:cNvGraphicFramePr>
          <p:nvPr/>
        </p:nvGraphicFramePr>
        <p:xfrm>
          <a:off x="37863" y="23664"/>
          <a:ext cx="10822334" cy="11023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69817">
                  <a:extLst>
                    <a:ext uri="{9D8B030D-6E8A-4147-A177-3AD203B41FA5}">
                      <a16:colId xmlns:a16="http://schemas.microsoft.com/office/drawing/2014/main" val="2495749434"/>
                    </a:ext>
                  </a:extLst>
                </a:gridCol>
                <a:gridCol w="1393630">
                  <a:extLst>
                    <a:ext uri="{9D8B030D-6E8A-4147-A177-3AD203B41FA5}">
                      <a16:colId xmlns:a16="http://schemas.microsoft.com/office/drawing/2014/main" val="691059568"/>
                    </a:ext>
                  </a:extLst>
                </a:gridCol>
                <a:gridCol w="1298348">
                  <a:extLst>
                    <a:ext uri="{9D8B030D-6E8A-4147-A177-3AD203B41FA5}">
                      <a16:colId xmlns:a16="http://schemas.microsoft.com/office/drawing/2014/main" val="2106801445"/>
                    </a:ext>
                  </a:extLst>
                </a:gridCol>
                <a:gridCol w="1369817">
                  <a:extLst>
                    <a:ext uri="{9D8B030D-6E8A-4147-A177-3AD203B41FA5}">
                      <a16:colId xmlns:a16="http://schemas.microsoft.com/office/drawing/2014/main" val="4186659099"/>
                    </a:ext>
                  </a:extLst>
                </a:gridCol>
                <a:gridCol w="1357902">
                  <a:extLst>
                    <a:ext uri="{9D8B030D-6E8A-4147-A177-3AD203B41FA5}">
                      <a16:colId xmlns:a16="http://schemas.microsoft.com/office/drawing/2014/main" val="1868430843"/>
                    </a:ext>
                  </a:extLst>
                </a:gridCol>
                <a:gridCol w="1393640">
                  <a:extLst>
                    <a:ext uri="{9D8B030D-6E8A-4147-A177-3AD203B41FA5}">
                      <a16:colId xmlns:a16="http://schemas.microsoft.com/office/drawing/2014/main" val="835215775"/>
                    </a:ext>
                  </a:extLst>
                </a:gridCol>
                <a:gridCol w="1311933">
                  <a:extLst>
                    <a:ext uri="{9D8B030D-6E8A-4147-A177-3AD203B41FA5}">
                      <a16:colId xmlns:a16="http://schemas.microsoft.com/office/drawing/2014/main" val="4125678849"/>
                    </a:ext>
                  </a:extLst>
                </a:gridCol>
                <a:gridCol w="1327247">
                  <a:extLst>
                    <a:ext uri="{9D8B030D-6E8A-4147-A177-3AD203B41FA5}">
                      <a16:colId xmlns:a16="http://schemas.microsoft.com/office/drawing/2014/main" val="2302640996"/>
                    </a:ext>
                  </a:extLst>
                </a:gridCol>
              </a:tblGrid>
              <a:tr h="1102348"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Quantization Method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Machine Learning Field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Implementation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Example Formula           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Accuracy Loss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Improvement (If Exists)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Github</a:t>
                      </a: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Link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Paper</a:t>
                      </a:r>
                      <a:endParaRPr lang="en-US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 marL="75895" marR="75895" marT="37948" marB="37948">
                    <a:lnL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5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4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79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229</cp:revision>
  <dcterms:created xsi:type="dcterms:W3CDTF">2024-11-05T04:18:56Z</dcterms:created>
  <dcterms:modified xsi:type="dcterms:W3CDTF">2024-11-11T01:40:52Z</dcterms:modified>
</cp:coreProperties>
</file>