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239CB-5772-4088-9115-41E3BBBE210D}" v="189" dt="2024-11-09T04:56:50.945"/>
    <p1510:client id="{D7A31C27-A6C3-4D6E-A36F-3C9B82E3BB11}" v="1466" dt="2024-11-11T00:03:37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5CDE5A-B095-FBCA-9B0D-62A2E9F8F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532918"/>
              </p:ext>
            </p:extLst>
          </p:nvPr>
        </p:nvGraphicFramePr>
        <p:xfrm>
          <a:off x="37863" y="23664"/>
          <a:ext cx="12175839" cy="753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871">
                  <a:extLst>
                    <a:ext uri="{9D8B030D-6E8A-4147-A177-3AD203B41FA5}">
                      <a16:colId xmlns:a16="http://schemas.microsoft.com/office/drawing/2014/main" val="2855375304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60855915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1193509572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3692216365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4049104394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1978261567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4165447971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2603878480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868980878"/>
                    </a:ext>
                  </a:extLst>
                </a:gridCol>
              </a:tblGrid>
              <a:tr h="1137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79219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r>
                        <a:rPr lang="en-US" dirty="0"/>
                        <a:t>Non-uniform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Applying Post Training Non-Uniform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113 FPS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Almost the same as pre-quantized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</a:rPr>
                        <a:t>https://github.com/StiphyJay/LiDAR-PTQ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</a:rPr>
                        <a:t>https://arxiv.org/pdf/2401.15865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MS-COCO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5365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Non-uniform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Recursive Non-Uniform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Mimimum</a:t>
                      </a:r>
                      <a:r>
                        <a:rPr lang="en-US" dirty="0"/>
                        <a:t> 50 MB model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Minium accuracy loss (&lt;2%)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</a:rPr>
                        <a:t>https://github.com/zhaoweicai/hwgq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</a:rPr>
                        <a:t>https://openaccess.thecvf.com/content_cvpr_2017/papers/Cai_Deep_Learning_With_CVPR_2017_paper.pdf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47431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Non-uniform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Traditional Non-Uniform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https://www.mdpi.com/2076-3417/14/17/7445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9798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Non-uniform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Traditional Non-Uniform Quantization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More than 20% accuracy loss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</a:rPr>
                        <a:t>https://github.com/yhhhli/BRECQ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</a:rPr>
                        <a:t>https://arxiv.org/pdf/2102.05426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ImageNet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6024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Non-uniform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Using Post 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Training Non – Uniform Quantization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Model size reduces 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Around 7% accuracy loss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</a:rPr>
                        <a:t>https://arxiv.org/pdf/2408.13925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MS-COCO</a:t>
                      </a:r>
                      <a:endParaRPr lang="en-US" sz="1800" b="0" i="0" u="none" strike="noStrike" noProof="0" dirty="0">
                        <a:latin typeface="Apto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9481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C21BAE5-A99B-E781-E7FE-5EF07BE40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10053"/>
              </p:ext>
            </p:extLst>
          </p:nvPr>
        </p:nvGraphicFramePr>
        <p:xfrm>
          <a:off x="37863" y="23664"/>
          <a:ext cx="10822334" cy="11023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9817">
                  <a:extLst>
                    <a:ext uri="{9D8B030D-6E8A-4147-A177-3AD203B41FA5}">
                      <a16:colId xmlns:a16="http://schemas.microsoft.com/office/drawing/2014/main" val="2495749434"/>
                    </a:ext>
                  </a:extLst>
                </a:gridCol>
                <a:gridCol w="1393630">
                  <a:extLst>
                    <a:ext uri="{9D8B030D-6E8A-4147-A177-3AD203B41FA5}">
                      <a16:colId xmlns:a16="http://schemas.microsoft.com/office/drawing/2014/main" val="691059568"/>
                    </a:ext>
                  </a:extLst>
                </a:gridCol>
                <a:gridCol w="1298348">
                  <a:extLst>
                    <a:ext uri="{9D8B030D-6E8A-4147-A177-3AD203B41FA5}">
                      <a16:colId xmlns:a16="http://schemas.microsoft.com/office/drawing/2014/main" val="2106801445"/>
                    </a:ext>
                  </a:extLst>
                </a:gridCol>
                <a:gridCol w="1369817">
                  <a:extLst>
                    <a:ext uri="{9D8B030D-6E8A-4147-A177-3AD203B41FA5}">
                      <a16:colId xmlns:a16="http://schemas.microsoft.com/office/drawing/2014/main" val="4186659099"/>
                    </a:ext>
                  </a:extLst>
                </a:gridCol>
                <a:gridCol w="1357902">
                  <a:extLst>
                    <a:ext uri="{9D8B030D-6E8A-4147-A177-3AD203B41FA5}">
                      <a16:colId xmlns:a16="http://schemas.microsoft.com/office/drawing/2014/main" val="1868430843"/>
                    </a:ext>
                  </a:extLst>
                </a:gridCol>
                <a:gridCol w="1393640">
                  <a:extLst>
                    <a:ext uri="{9D8B030D-6E8A-4147-A177-3AD203B41FA5}">
                      <a16:colId xmlns:a16="http://schemas.microsoft.com/office/drawing/2014/main" val="835215775"/>
                    </a:ext>
                  </a:extLst>
                </a:gridCol>
                <a:gridCol w="1311933">
                  <a:extLst>
                    <a:ext uri="{9D8B030D-6E8A-4147-A177-3AD203B41FA5}">
                      <a16:colId xmlns:a16="http://schemas.microsoft.com/office/drawing/2014/main" val="4125678849"/>
                    </a:ext>
                  </a:extLst>
                </a:gridCol>
                <a:gridCol w="1327247">
                  <a:extLst>
                    <a:ext uri="{9D8B030D-6E8A-4147-A177-3AD203B41FA5}">
                      <a16:colId xmlns:a16="http://schemas.microsoft.com/office/drawing/2014/main" val="2302640996"/>
                    </a:ext>
                  </a:extLst>
                </a:gridCol>
              </a:tblGrid>
              <a:tr h="1102348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Quantization Method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Machine Learning Field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Implementation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Model Size/FPS</a:t>
                      </a:r>
                      <a:endParaRPr lang="en-US" dirty="0"/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Accuracy Loss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Improvement (If Exists)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Github</a:t>
                      </a: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 Link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Paper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674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5CDE5A-B095-FBCA-9B0D-62A2E9F8F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225857"/>
              </p:ext>
            </p:extLst>
          </p:nvPr>
        </p:nvGraphicFramePr>
        <p:xfrm>
          <a:off x="37863" y="23664"/>
          <a:ext cx="12175840" cy="7670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871">
                  <a:extLst>
                    <a:ext uri="{9D8B030D-6E8A-4147-A177-3AD203B41FA5}">
                      <a16:colId xmlns:a16="http://schemas.microsoft.com/office/drawing/2014/main" val="2855375304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60855915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1193509572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3692216365"/>
                    </a:ext>
                  </a:extLst>
                </a:gridCol>
                <a:gridCol w="1388584">
                  <a:extLst>
                    <a:ext uri="{9D8B030D-6E8A-4147-A177-3AD203B41FA5}">
                      <a16:colId xmlns:a16="http://schemas.microsoft.com/office/drawing/2014/main" val="4049104394"/>
                    </a:ext>
                  </a:extLst>
                </a:gridCol>
                <a:gridCol w="1317159">
                  <a:extLst>
                    <a:ext uri="{9D8B030D-6E8A-4147-A177-3AD203B41FA5}">
                      <a16:colId xmlns:a16="http://schemas.microsoft.com/office/drawing/2014/main" val="1978261567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4165447971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2603878480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868980878"/>
                    </a:ext>
                  </a:extLst>
                </a:gridCol>
              </a:tblGrid>
              <a:tr h="1137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79219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r>
                        <a:rPr lang="en-US" dirty="0"/>
                        <a:t>Non-uniform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Using </a:t>
                      </a: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Assymetric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Non-uniform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size reduces significantly (max 24x)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Significant accuracy loss of around 12%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</a:rPr>
                        <a:t>https://github.com/amirgholami/ZeroQ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https://arxiv.org/pdf/2002.00104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MS-COCO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5365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Non-uniform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Applying Non-Uniform Quantization on all batches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size reduces 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Maximum 2% accuracy 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</a:rPr>
                        <a:t>https://ieeexplore.ieee.org/abstract/document/9999511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COCO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47431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Non-uniform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Applying Channel-wise Non-uniform </a:t>
                      </a: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Quanitzation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size &lt; 0.5MB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Maximum 0.8% accuracy 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</a:rPr>
                        <a:t>https://ieeexplore.ieee.org/abstract/document/9207413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9798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Non-uniform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Applying Traditional Non-uniform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size reduces 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Maximum 3% accuracy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https://github.com/zkkli/HTQ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https://www.sciencedirect.com/science/article/pii/S0031320324005399?casa_token=S0uPRL-hks4AAAAA:74pCpvu3eAWxxRhz-L_YBUiZajbpnkakCA_iAz5XnXFyybquYFGWod-AHOyU1YH-Z-JzrKHAGE6p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1F1F1F"/>
                          </a:solidFill>
                          <a:latin typeface="Aptos"/>
                        </a:rPr>
                        <a:t>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6024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Non-uniform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Applying Non-Uniform Quantization to convert (</a:t>
                      </a: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xmin,xmax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) to (0,256) for 8-bit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FPS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Minimal accuracy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</a:rPr>
                        <a:t>https://ietresearch.onlinelibrary.wiley.com/doi/full/10.1049/ipr2.12483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9481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C21BAE5-A99B-E781-E7FE-5EF07BE40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342280"/>
              </p:ext>
            </p:extLst>
          </p:nvPr>
        </p:nvGraphicFramePr>
        <p:xfrm>
          <a:off x="37863" y="23664"/>
          <a:ext cx="10822334" cy="11023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9817">
                  <a:extLst>
                    <a:ext uri="{9D8B030D-6E8A-4147-A177-3AD203B41FA5}">
                      <a16:colId xmlns:a16="http://schemas.microsoft.com/office/drawing/2014/main" val="2495749434"/>
                    </a:ext>
                  </a:extLst>
                </a:gridCol>
                <a:gridCol w="1393630">
                  <a:extLst>
                    <a:ext uri="{9D8B030D-6E8A-4147-A177-3AD203B41FA5}">
                      <a16:colId xmlns:a16="http://schemas.microsoft.com/office/drawing/2014/main" val="691059568"/>
                    </a:ext>
                  </a:extLst>
                </a:gridCol>
                <a:gridCol w="1298348">
                  <a:extLst>
                    <a:ext uri="{9D8B030D-6E8A-4147-A177-3AD203B41FA5}">
                      <a16:colId xmlns:a16="http://schemas.microsoft.com/office/drawing/2014/main" val="2106801445"/>
                    </a:ext>
                  </a:extLst>
                </a:gridCol>
                <a:gridCol w="1369817">
                  <a:extLst>
                    <a:ext uri="{9D8B030D-6E8A-4147-A177-3AD203B41FA5}">
                      <a16:colId xmlns:a16="http://schemas.microsoft.com/office/drawing/2014/main" val="4186659099"/>
                    </a:ext>
                  </a:extLst>
                </a:gridCol>
                <a:gridCol w="1357902">
                  <a:extLst>
                    <a:ext uri="{9D8B030D-6E8A-4147-A177-3AD203B41FA5}">
                      <a16:colId xmlns:a16="http://schemas.microsoft.com/office/drawing/2014/main" val="1868430843"/>
                    </a:ext>
                  </a:extLst>
                </a:gridCol>
                <a:gridCol w="1393640">
                  <a:extLst>
                    <a:ext uri="{9D8B030D-6E8A-4147-A177-3AD203B41FA5}">
                      <a16:colId xmlns:a16="http://schemas.microsoft.com/office/drawing/2014/main" val="835215775"/>
                    </a:ext>
                  </a:extLst>
                </a:gridCol>
                <a:gridCol w="1311933">
                  <a:extLst>
                    <a:ext uri="{9D8B030D-6E8A-4147-A177-3AD203B41FA5}">
                      <a16:colId xmlns:a16="http://schemas.microsoft.com/office/drawing/2014/main" val="4125678849"/>
                    </a:ext>
                  </a:extLst>
                </a:gridCol>
                <a:gridCol w="1327247">
                  <a:extLst>
                    <a:ext uri="{9D8B030D-6E8A-4147-A177-3AD203B41FA5}">
                      <a16:colId xmlns:a16="http://schemas.microsoft.com/office/drawing/2014/main" val="2302640996"/>
                    </a:ext>
                  </a:extLst>
                </a:gridCol>
              </a:tblGrid>
              <a:tr h="1102348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Quantization Method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Machine Learning Field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Implementation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Model 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Size/FPS</a:t>
                      </a: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Accuracy Loss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Improvement (If Exists)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Github</a:t>
                      </a: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 Link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Paper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674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56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5CDE5A-B095-FBCA-9B0D-62A2E9F8F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32318"/>
              </p:ext>
            </p:extLst>
          </p:nvPr>
        </p:nvGraphicFramePr>
        <p:xfrm>
          <a:off x="37863" y="23664"/>
          <a:ext cx="12175839" cy="8381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871">
                  <a:extLst>
                    <a:ext uri="{9D8B030D-6E8A-4147-A177-3AD203B41FA5}">
                      <a16:colId xmlns:a16="http://schemas.microsoft.com/office/drawing/2014/main" val="2855375304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60855915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1193509572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3692216365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4049104394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1978261567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4165447971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2603878480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868980878"/>
                    </a:ext>
                  </a:extLst>
                </a:gridCol>
              </a:tblGrid>
              <a:tr h="1137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79219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r>
                        <a:rPr lang="en-US" dirty="0"/>
                        <a:t>Non-uniform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Using Non-Uniform Quantization on different quantization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Size reduces 87.5%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Max accuracy loss 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</a:rPr>
                        <a:t>https://arxiv.org/pdf/2010.11686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5365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Non-uniform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Using Non-Uniform Quantization with Step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Size Reduces 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superior accuracy compared to similar non-uniform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</a:rPr>
                        <a:t>https://link.springer.com/chapter/10.1007/978-3-031-20083-0_39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47431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Non-uniform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Traditional Non-Uniform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Max 0.8% accuracy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</a:rPr>
                        <a:t>https://github.com/encounter1997/DE-DETRs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</a:rPr>
                        <a:t>https://arxiv.org/pdf/2407.03442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9798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Non-uniform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Non-Uniform Quantization based on the distribution of 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Filter Size 3x3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Accuracy loss 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</a:rPr>
                        <a:t>https://openaccess.thecvf.com/content_ICCV_2017_workshops/papers/w17/Zia_RGB-D_Object_Recognition_ICCV_2017_paper.pdf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RGB-D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6024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Non-uniform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Log-wise Non-Uniform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Size reduces to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Max accuracy loss 5.6%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</a:rPr>
                        <a:t>https://openreview.net/pdf?id=PhV-qfEi3Mr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/>
                        <a:t>ImageNet-ILSVRC2012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9481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C21BAE5-A99B-E781-E7FE-5EF07BE40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439781"/>
              </p:ext>
            </p:extLst>
          </p:nvPr>
        </p:nvGraphicFramePr>
        <p:xfrm>
          <a:off x="37863" y="23664"/>
          <a:ext cx="10822334" cy="11023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9817">
                  <a:extLst>
                    <a:ext uri="{9D8B030D-6E8A-4147-A177-3AD203B41FA5}">
                      <a16:colId xmlns:a16="http://schemas.microsoft.com/office/drawing/2014/main" val="2495749434"/>
                    </a:ext>
                  </a:extLst>
                </a:gridCol>
                <a:gridCol w="1393630">
                  <a:extLst>
                    <a:ext uri="{9D8B030D-6E8A-4147-A177-3AD203B41FA5}">
                      <a16:colId xmlns:a16="http://schemas.microsoft.com/office/drawing/2014/main" val="691059568"/>
                    </a:ext>
                  </a:extLst>
                </a:gridCol>
                <a:gridCol w="1298348">
                  <a:extLst>
                    <a:ext uri="{9D8B030D-6E8A-4147-A177-3AD203B41FA5}">
                      <a16:colId xmlns:a16="http://schemas.microsoft.com/office/drawing/2014/main" val="2106801445"/>
                    </a:ext>
                  </a:extLst>
                </a:gridCol>
                <a:gridCol w="1369817">
                  <a:extLst>
                    <a:ext uri="{9D8B030D-6E8A-4147-A177-3AD203B41FA5}">
                      <a16:colId xmlns:a16="http://schemas.microsoft.com/office/drawing/2014/main" val="4186659099"/>
                    </a:ext>
                  </a:extLst>
                </a:gridCol>
                <a:gridCol w="1357902">
                  <a:extLst>
                    <a:ext uri="{9D8B030D-6E8A-4147-A177-3AD203B41FA5}">
                      <a16:colId xmlns:a16="http://schemas.microsoft.com/office/drawing/2014/main" val="1868430843"/>
                    </a:ext>
                  </a:extLst>
                </a:gridCol>
                <a:gridCol w="1393640">
                  <a:extLst>
                    <a:ext uri="{9D8B030D-6E8A-4147-A177-3AD203B41FA5}">
                      <a16:colId xmlns:a16="http://schemas.microsoft.com/office/drawing/2014/main" val="835215775"/>
                    </a:ext>
                  </a:extLst>
                </a:gridCol>
                <a:gridCol w="1311933">
                  <a:extLst>
                    <a:ext uri="{9D8B030D-6E8A-4147-A177-3AD203B41FA5}">
                      <a16:colId xmlns:a16="http://schemas.microsoft.com/office/drawing/2014/main" val="4125678849"/>
                    </a:ext>
                  </a:extLst>
                </a:gridCol>
                <a:gridCol w="1327247">
                  <a:extLst>
                    <a:ext uri="{9D8B030D-6E8A-4147-A177-3AD203B41FA5}">
                      <a16:colId xmlns:a16="http://schemas.microsoft.com/office/drawing/2014/main" val="2302640996"/>
                    </a:ext>
                  </a:extLst>
                </a:gridCol>
              </a:tblGrid>
              <a:tr h="1102348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Quantization Method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Machine Learning Field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Implementation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Model Size / FPS</a:t>
                      </a: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Accuracy Loss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Improvement (If Exists)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Github</a:t>
                      </a: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 Link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Paper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674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3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5CDE5A-B095-FBCA-9B0D-62A2E9F8F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37691"/>
              </p:ext>
            </p:extLst>
          </p:nvPr>
        </p:nvGraphicFramePr>
        <p:xfrm>
          <a:off x="37863" y="23664"/>
          <a:ext cx="12175839" cy="6949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871">
                  <a:extLst>
                    <a:ext uri="{9D8B030D-6E8A-4147-A177-3AD203B41FA5}">
                      <a16:colId xmlns:a16="http://schemas.microsoft.com/office/drawing/2014/main" val="2855375304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60855915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1193509572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3692216365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4049104394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1978261567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4165447971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2603878480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868980878"/>
                    </a:ext>
                  </a:extLst>
                </a:gridCol>
              </a:tblGrid>
              <a:tr h="1137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79219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r>
                        <a:rPr lang="en-US" dirty="0"/>
                        <a:t>Non-uniform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Traditional Non-Uniform Quantization</a:t>
                      </a:r>
                      <a:endParaRPr lang="en-US" sz="1400" b="0" i="0" u="none" strike="noStrike" noProof="0" dirty="0" err="1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18x weight 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Considerable accuracy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</a:rPr>
                        <a:t>https://arxiv.org/pdf/2005.08501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MNIST, Cifar10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5365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Non-uniform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Symmetric Non-Uniform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Batch Size reduces 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Accuracy loss within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</a:rPr>
                        <a:t>https://proceedings.mlr.press/v119/fu20c/fu20c.pdf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Cifar10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47431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Non-uniform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Alternative Non-Uniform </a:t>
                      </a: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Quanitzation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Size is Reduced to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About 20% accuracy reduction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</a:rPr>
                        <a:t>https://arxiv.org/pdf/2404.10407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CIFAR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9798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Non-uniform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1F1F1F"/>
                          </a:solidFill>
                          <a:latin typeface="Aptos"/>
                        </a:rPr>
                        <a:t>Non-Uniform Quantization with Step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Kernel Size Reduces to 3x3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Maximum 3.8% accuracy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</a:rPr>
                        <a:t>https://github.com/MonashAI/QTool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rgbClr val="000000"/>
                          </a:solidFill>
                        </a:rPr>
                        <a:t>https://openaccess.thecvf.com/content/ICCV2021/papers/Chen_FATNN_Fast_and_Accurate_Ternary_Neural_Networks_ICCV_2021_paper.pdf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ImageNet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6024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Non-uniform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Non-Uniform Quantization for both weights and activations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Size Reduces 4x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Within 0.5% accuracy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</a:rPr>
                        <a:t>https://arxiv.org/pdf/2003.02628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MS-COCO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9481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C21BAE5-A99B-E781-E7FE-5EF07BE40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196999"/>
              </p:ext>
            </p:extLst>
          </p:nvPr>
        </p:nvGraphicFramePr>
        <p:xfrm>
          <a:off x="37863" y="23664"/>
          <a:ext cx="10822334" cy="11023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9817">
                  <a:extLst>
                    <a:ext uri="{9D8B030D-6E8A-4147-A177-3AD203B41FA5}">
                      <a16:colId xmlns:a16="http://schemas.microsoft.com/office/drawing/2014/main" val="2495749434"/>
                    </a:ext>
                  </a:extLst>
                </a:gridCol>
                <a:gridCol w="1393630">
                  <a:extLst>
                    <a:ext uri="{9D8B030D-6E8A-4147-A177-3AD203B41FA5}">
                      <a16:colId xmlns:a16="http://schemas.microsoft.com/office/drawing/2014/main" val="691059568"/>
                    </a:ext>
                  </a:extLst>
                </a:gridCol>
                <a:gridCol w="1298348">
                  <a:extLst>
                    <a:ext uri="{9D8B030D-6E8A-4147-A177-3AD203B41FA5}">
                      <a16:colId xmlns:a16="http://schemas.microsoft.com/office/drawing/2014/main" val="2106801445"/>
                    </a:ext>
                  </a:extLst>
                </a:gridCol>
                <a:gridCol w="1369817">
                  <a:extLst>
                    <a:ext uri="{9D8B030D-6E8A-4147-A177-3AD203B41FA5}">
                      <a16:colId xmlns:a16="http://schemas.microsoft.com/office/drawing/2014/main" val="4186659099"/>
                    </a:ext>
                  </a:extLst>
                </a:gridCol>
                <a:gridCol w="1357902">
                  <a:extLst>
                    <a:ext uri="{9D8B030D-6E8A-4147-A177-3AD203B41FA5}">
                      <a16:colId xmlns:a16="http://schemas.microsoft.com/office/drawing/2014/main" val="1868430843"/>
                    </a:ext>
                  </a:extLst>
                </a:gridCol>
                <a:gridCol w="1393640">
                  <a:extLst>
                    <a:ext uri="{9D8B030D-6E8A-4147-A177-3AD203B41FA5}">
                      <a16:colId xmlns:a16="http://schemas.microsoft.com/office/drawing/2014/main" val="835215775"/>
                    </a:ext>
                  </a:extLst>
                </a:gridCol>
                <a:gridCol w="1311933">
                  <a:extLst>
                    <a:ext uri="{9D8B030D-6E8A-4147-A177-3AD203B41FA5}">
                      <a16:colId xmlns:a16="http://schemas.microsoft.com/office/drawing/2014/main" val="4125678849"/>
                    </a:ext>
                  </a:extLst>
                </a:gridCol>
                <a:gridCol w="1327247">
                  <a:extLst>
                    <a:ext uri="{9D8B030D-6E8A-4147-A177-3AD203B41FA5}">
                      <a16:colId xmlns:a16="http://schemas.microsoft.com/office/drawing/2014/main" val="2302640996"/>
                    </a:ext>
                  </a:extLst>
                </a:gridCol>
              </a:tblGrid>
              <a:tr h="1102348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Quantization Method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Machine Learning Field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Implementation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Model Size / FPS</a:t>
                      </a: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Accuracy Loss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Improvement (If Exists)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Github</a:t>
                      </a: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 Link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Paper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674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79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463</cp:revision>
  <dcterms:created xsi:type="dcterms:W3CDTF">2024-11-05T04:18:56Z</dcterms:created>
  <dcterms:modified xsi:type="dcterms:W3CDTF">2024-11-11T01:40:41Z</dcterms:modified>
</cp:coreProperties>
</file>