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6" r:id="rId4"/>
    <p:sldId id="263" r:id="rId5"/>
    <p:sldId id="295" r:id="rId6"/>
    <p:sldId id="272" r:id="rId7"/>
    <p:sldId id="297" r:id="rId8"/>
    <p:sldId id="264" r:id="rId9"/>
    <p:sldId id="274" r:id="rId10"/>
    <p:sldId id="287" r:id="rId11"/>
    <p:sldId id="265" r:id="rId12"/>
    <p:sldId id="266" r:id="rId13"/>
    <p:sldId id="267" r:id="rId14"/>
    <p:sldId id="268" r:id="rId15"/>
    <p:sldId id="298" r:id="rId16"/>
  </p:sldIdLst>
  <p:sldSz cx="9144000" cy="6858000" type="screen4x3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209EBC3-9A27-4E14-86BC-3A634113DB3F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3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432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349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2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5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0DB804E0-CAB3-4440-89E9-BFDBC777478D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4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82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96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37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4664A-98B8-4ACA-90FB-986046E6F818}"/>
              </a:ext>
            </a:extLst>
          </p:cNvPr>
          <p:cNvSpPr txBox="1">
            <a:spLocks/>
          </p:cNvSpPr>
          <p:nvPr/>
        </p:nvSpPr>
        <p:spPr>
          <a:xfrm>
            <a:off x="628650" y="1938359"/>
            <a:ext cx="7886700" cy="34102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Basic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Sorting - part 2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28DAF8F-EE3C-4053-A3E3-F267BE1A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0368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B9954-4D3F-43B8-8BA9-4538F43D644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3D3548-747F-4689-B393-73495E3A9C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837" y="801939"/>
            <a:ext cx="8953659" cy="540835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reads a sequence of n profiles from data files generated from the exercise 1 above, sort the sequence in non-decreasing order (prioritize full name, then date of birth) by the quick sort algorithm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(profile-n.txt)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date of birth of the profile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has the format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Last line: write the character # to indicate the end of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(sorted-profile-n.txt)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the sorted sequence under the format: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date of birth of the profile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has the format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Last line: write the character # to indicate the end of the data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63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eap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5184576" cy="5005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Heap structure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(max-heap)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omplete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tree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of each node is greater or equal to the keys of its children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(max-heap property)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Map the sequence A[1…N]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 complete tree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Root is A[1]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A[2i] and A[2i+1] are respectively the left child and the right child of A[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height of the tree is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7216657" y="1772816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19</a:t>
            </a:r>
            <a:endParaRPr lang="en-GB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6496577" y="2728559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11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7917098" y="2656551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9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5972882" y="3592655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8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6836978" y="3592654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7557058" y="3622177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6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8512801" y="3592652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7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32481" y="4672775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6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404930" y="4672774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2</a:t>
            </a:r>
            <a:endParaRPr lang="en-GB" b="1" dirty="0"/>
          </a:p>
        </p:txBody>
      </p: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6943579" y="2219818"/>
            <a:ext cx="349771" cy="5854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0" idx="1"/>
          </p:cNvCxnSpPr>
          <p:nvPr/>
        </p:nvCxnSpPr>
        <p:spPr>
          <a:xfrm>
            <a:off x="7663659" y="2219818"/>
            <a:ext cx="330132" cy="51342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1" idx="7"/>
          </p:cNvCxnSpPr>
          <p:nvPr/>
        </p:nvCxnSpPr>
        <p:spPr>
          <a:xfrm flipH="1">
            <a:off x="6419884" y="3175561"/>
            <a:ext cx="153386" cy="4937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2" idx="0"/>
          </p:cNvCxnSpPr>
          <p:nvPr/>
        </p:nvCxnSpPr>
        <p:spPr>
          <a:xfrm>
            <a:off x="6943579" y="3175561"/>
            <a:ext cx="155247" cy="417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3" idx="0"/>
          </p:cNvCxnSpPr>
          <p:nvPr/>
        </p:nvCxnSpPr>
        <p:spPr>
          <a:xfrm flipH="1">
            <a:off x="7818906" y="3103553"/>
            <a:ext cx="174885" cy="5186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1"/>
          </p:cNvCxnSpPr>
          <p:nvPr/>
        </p:nvCxnSpPr>
        <p:spPr>
          <a:xfrm>
            <a:off x="8364100" y="3103553"/>
            <a:ext cx="225394" cy="5657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6" idx="0"/>
          </p:cNvCxnSpPr>
          <p:nvPr/>
        </p:nvCxnSpPr>
        <p:spPr>
          <a:xfrm flipH="1">
            <a:off x="5894329" y="4039657"/>
            <a:ext cx="155246" cy="6331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17" idx="0"/>
          </p:cNvCxnSpPr>
          <p:nvPr/>
        </p:nvCxnSpPr>
        <p:spPr>
          <a:xfrm>
            <a:off x="6419884" y="4039657"/>
            <a:ext cx="246894" cy="63311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D1EAE-20FA-48AA-AEFD-BF012401FB4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6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5184576" cy="399742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eapify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max-heap property at A[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] is destroyed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max-heap property at children of A[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satisfied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Adjust the tree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recover the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max-heap property at the root A[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7216657" y="1556792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19</a:t>
            </a:r>
            <a:endParaRPr lang="en-GB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6496577" y="2512535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11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7917098" y="2440527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9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5972882" y="3376631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8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6836978" y="3376630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7557058" y="3406153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6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8512801" y="3376628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7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32481" y="4456751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6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404930" y="4456750"/>
            <a:ext cx="523695" cy="523695"/>
          </a:xfrm>
          <a:prstGeom prst="flowChartConnector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2</a:t>
            </a:r>
            <a:endParaRPr lang="en-GB" b="1" dirty="0"/>
          </a:p>
        </p:txBody>
      </p: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6943579" y="2003794"/>
            <a:ext cx="349771" cy="5854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0" idx="1"/>
          </p:cNvCxnSpPr>
          <p:nvPr/>
        </p:nvCxnSpPr>
        <p:spPr>
          <a:xfrm>
            <a:off x="7663659" y="2003794"/>
            <a:ext cx="330132" cy="51342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1" idx="7"/>
          </p:cNvCxnSpPr>
          <p:nvPr/>
        </p:nvCxnSpPr>
        <p:spPr>
          <a:xfrm flipH="1">
            <a:off x="6419884" y="2959537"/>
            <a:ext cx="153386" cy="4937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2" idx="0"/>
          </p:cNvCxnSpPr>
          <p:nvPr/>
        </p:nvCxnSpPr>
        <p:spPr>
          <a:xfrm>
            <a:off x="6943579" y="2959537"/>
            <a:ext cx="155247" cy="417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3" idx="0"/>
          </p:cNvCxnSpPr>
          <p:nvPr/>
        </p:nvCxnSpPr>
        <p:spPr>
          <a:xfrm flipH="1">
            <a:off x="7818906" y="2887529"/>
            <a:ext cx="174885" cy="5186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1"/>
          </p:cNvCxnSpPr>
          <p:nvPr/>
        </p:nvCxnSpPr>
        <p:spPr>
          <a:xfrm>
            <a:off x="8364100" y="2887529"/>
            <a:ext cx="225394" cy="5657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6" idx="0"/>
          </p:cNvCxnSpPr>
          <p:nvPr/>
        </p:nvCxnSpPr>
        <p:spPr>
          <a:xfrm flipH="1">
            <a:off x="5894329" y="3823633"/>
            <a:ext cx="155246" cy="6331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17" idx="0"/>
          </p:cNvCxnSpPr>
          <p:nvPr/>
        </p:nvCxnSpPr>
        <p:spPr>
          <a:xfrm>
            <a:off x="6419884" y="3823633"/>
            <a:ext cx="246894" cy="63311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38806FE1-795E-49B1-89CA-F939A13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63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eap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6F6BC-4BB4-4B30-A9DA-494B7B12A64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320480" cy="34933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Running time: O(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88024" y="1035216"/>
            <a:ext cx="4176464" cy="39059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heapify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, int N)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L = 2*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R = 2*i+1;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max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if(L &lt;= N &amp;&amp; A[L] &gt;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max = 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if(R &lt;= N &amp;&amp; A[R] &gt; A[max])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max = R;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if(max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){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swap(A[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], A[max]);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heapify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A,max,N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10EEE-05E6-4DA7-8E58-EFF5CE5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63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eap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16588E-9B37-4F0B-AE75-A60896B02C6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1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320480" cy="3781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Heap sort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Build max-heap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Swap A[1] and A[N]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A[1] until A[1..N-1]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Swap A[1] and A[N-1]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A[1] until A[1..N-2]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Run time: O(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NlogN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88024" y="1484784"/>
            <a:ext cx="4176464" cy="36724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buildHeap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N)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N/2;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&gt;= 1;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--)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heapify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A,i,N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heapSort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N)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// index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1 -&gt; N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buildHeap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(A,N);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&gt; 1;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--)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swap(A[1],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heapify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(A, 1, i-1);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47A7EE-7A81-41CE-830F-0CC04ABA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63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eap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525B6A-69C7-4DE5-8202-45E3CD3FD83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5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47A7EE-7A81-41CE-830F-0CC04ABA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63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525B6A-69C7-4DE5-8202-45E3CD3FD83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7925F2-F7C5-42EE-827C-AAF9BF2EC6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837" y="801939"/>
            <a:ext cx="8953659" cy="540835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reads a sequence of n profiles from data files generated from the exercise 1 above, sort the sequence in non-decreasing order (prioritize full name, then date of birth) by the heap sort algorithm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(profile-n.txt)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date of birth of the profile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has the format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Last line: write the character # to indicate the end of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(sorted-profile-n.txt)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the sorted sequence under the format: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date of birth of the profile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has the format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Last line: write the character # to indicate the end of the data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7606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036519"/>
            <a:ext cx="8568952" cy="45527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merge sort, quick sort, heap sort algorithms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1FA2F-A0D5-4C65-A4AE-CBBB2E35240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7606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data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1FA2F-A0D5-4C65-A4AE-CBBB2E35240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A7DBA6-634C-487C-9949-2D36AC4A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2567"/>
            <a:ext cx="5492332" cy="517488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Profile of each staff has following information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Date of birth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generates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profiles randomly and store to a file profile-n.txt under the format: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full name and date of birth of the profile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Full name has the format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+1: write the character # to indicate the end of the data</a:t>
            </a:r>
          </a:p>
          <a:p>
            <a:pPr lvl="1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A03AB4C-0D47-4C9D-A138-4AC655D3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79341"/>
              </p:ext>
            </p:extLst>
          </p:nvPr>
        </p:nvGraphicFramePr>
        <p:xfrm>
          <a:off x="5989483" y="1015258"/>
          <a:ext cx="290299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97">
                  <a:extLst>
                    <a:ext uri="{9D8B030D-6E8A-4147-A177-3AD203B41FA5}">
                      <a16:colId xmlns:a16="http://schemas.microsoft.com/office/drawing/2014/main" val="5550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Profile-5.txt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6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 Hai An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1980-02-30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Pham Viet Anh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1986-10-08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Duc Bang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1990-04-24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Dang Van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1987-08-17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Pham Viet Anh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1986-05-20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43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8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64806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608512" cy="38534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 Sorting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elements of an array S[0]…S[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Merge-sort on an input sequence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elements consists of three steps: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partition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into two sequences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about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/2 elements each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recursively sort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merge sort</a:t>
            </a:r>
            <a:endParaRPr lang="en-US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merge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into a unique sorted sequence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2040" y="1484784"/>
            <a:ext cx="4032448" cy="30243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L, int R)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if(L &lt; R){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M = (L+R)/2;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(A,L,M);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(A,M+1,R);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merge(A,L,M,R);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FBA55-06A2-4EC4-A4B2-553C03D4AF8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64806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5ECFA9-EF97-4BCC-9C9B-F985807B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43485"/>
              </p:ext>
            </p:extLst>
          </p:nvPr>
        </p:nvGraphicFramePr>
        <p:xfrm>
          <a:off x="2195736" y="1844824"/>
          <a:ext cx="448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6">
                  <a:extLst>
                    <a:ext uri="{9D8B030D-6E8A-4147-A177-3AD203B41FA5}">
                      <a16:colId xmlns:a16="http://schemas.microsoft.com/office/drawing/2014/main" val="2633128345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502269457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528225715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408101729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3569772421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2864244902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3088830799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22912966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3214058166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22333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083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52DD55-512D-45D4-9FF4-D5C34021610A}"/>
              </a:ext>
            </a:extLst>
          </p:cNvPr>
          <p:cNvCxnSpPr/>
          <p:nvPr/>
        </p:nvCxnSpPr>
        <p:spPr>
          <a:xfrm>
            <a:off x="4439816" y="119675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F6B9E-5325-4D1C-B33B-749F7971D3AD}"/>
              </a:ext>
            </a:extLst>
          </p:cNvPr>
          <p:cNvCxnSpPr/>
          <p:nvPr/>
        </p:nvCxnSpPr>
        <p:spPr>
          <a:xfrm flipV="1">
            <a:off x="2201821" y="1359884"/>
            <a:ext cx="21602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F17997-5312-4031-A652-4CF6185A8BBF}"/>
              </a:ext>
            </a:extLst>
          </p:cNvPr>
          <p:cNvCxnSpPr/>
          <p:nvPr/>
        </p:nvCxnSpPr>
        <p:spPr>
          <a:xfrm flipV="1">
            <a:off x="4439816" y="1359884"/>
            <a:ext cx="22440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A2E14390-4581-4EB7-B060-4E4B649D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16819"/>
              </p:ext>
            </p:extLst>
          </p:nvPr>
        </p:nvGraphicFramePr>
        <p:xfrm>
          <a:off x="2195736" y="3058160"/>
          <a:ext cx="448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6">
                  <a:extLst>
                    <a:ext uri="{9D8B030D-6E8A-4147-A177-3AD203B41FA5}">
                      <a16:colId xmlns:a16="http://schemas.microsoft.com/office/drawing/2014/main" val="2633128345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502269457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528225715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408101729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3569772421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2864244902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3088830799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122912966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3214058166"/>
                    </a:ext>
                  </a:extLst>
                </a:gridCol>
                <a:gridCol w="448816">
                  <a:extLst>
                    <a:ext uri="{9D8B030D-6E8A-4147-A177-3AD203B41FA5}">
                      <a16:colId xmlns:a16="http://schemas.microsoft.com/office/drawing/2014/main" val="22333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08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DED31BF-220E-462A-BDDA-C6B079237B0E}"/>
              </a:ext>
            </a:extLst>
          </p:cNvPr>
          <p:cNvSpPr txBox="1"/>
          <p:nvPr/>
        </p:nvSpPr>
        <p:spPr>
          <a:xfrm>
            <a:off x="1475656" y="1844824"/>
            <a:ext cx="50405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BF7B4-6EDB-43A8-9DDA-238DC13471EF}"/>
              </a:ext>
            </a:extLst>
          </p:cNvPr>
          <p:cNvSpPr txBox="1"/>
          <p:nvPr/>
        </p:nvSpPr>
        <p:spPr>
          <a:xfrm>
            <a:off x="1475656" y="3058160"/>
            <a:ext cx="50405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EA92C-D9FA-4801-BB99-D7E0ADF6522B}"/>
              </a:ext>
            </a:extLst>
          </p:cNvPr>
          <p:cNvCxnSpPr/>
          <p:nvPr/>
        </p:nvCxnSpPr>
        <p:spPr>
          <a:xfrm>
            <a:off x="4439816" y="914448"/>
            <a:ext cx="0" cy="48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7D2781-CC00-4B14-8D78-2E71337BF3F7}"/>
              </a:ext>
            </a:extLst>
          </p:cNvPr>
          <p:cNvCxnSpPr/>
          <p:nvPr/>
        </p:nvCxnSpPr>
        <p:spPr>
          <a:xfrm>
            <a:off x="6012160" y="1359884"/>
            <a:ext cx="0" cy="48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5658A-ABFD-456E-A329-7E2547B703B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94" y="1032817"/>
            <a:ext cx="4032448" cy="5005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auxiliary array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case O(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case: O(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0194" y="1032817"/>
            <a:ext cx="4608512" cy="51125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merge(int A[], int L, int M, int R)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tron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 day da sap A[L..M]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A[M+1..R]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L; int j = M+1;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k = L; k &lt;= R; k++){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&gt; M){ TA[k] = A[j];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else if(j &gt; R){TA[k] =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++;}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if(A[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&lt; A[j]){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TA[k] =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else 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TA[k] = A[j];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	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k = L; k &lt;= R; k++) A[k] = TA[k];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CA756E-A8E1-4D3C-8060-EFE2F68E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64806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CEED37-8D8D-4C32-9B22-17288EA8A07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6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3B5AB810-085D-4A59-9C39-E3D2310B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" y="116633"/>
            <a:ext cx="8219256" cy="60368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D296A8-2BF9-42FD-A408-861DDBDED2FF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B895742C-BC57-41B5-B288-56E29F6EC6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837" y="801939"/>
            <a:ext cx="8953659" cy="540835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reads a sequence of n profiles from data files generated from the exercise 1 above, sort the sequence in non-decreasing order (prioritize full name, then date of birth) by the merge sort algorithm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(profile-n.txt)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date of birth of the profile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has the format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Last line: write the character # to indicate the end of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(sorted-profile-n.txt)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the sorted sequence under the format: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-1 and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1,…,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respectively write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date of birth of the profile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has the format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middle_name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and the date of birth has the format YYYY-MM-DD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Last line: write the character # to indicate the end of the data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4536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895AB2-3999-4F2C-9912-1C5A71D68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46" y="838200"/>
            <a:ext cx="8754350" cy="5410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 quick sort algorithm is described recursively as following (similar to merge sort): </a:t>
            </a:r>
          </a:p>
          <a:p>
            <a:pPr marL="400050">
              <a:buFontTx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If the array has only one element, then the array is sorted already, return it without doing anything. </a:t>
            </a:r>
          </a:p>
          <a:p>
            <a:pPr marL="400050">
              <a:buFontTx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an element in the array, and call it as the pivot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the array into 2 subarrays: Left subarray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consists of elements  ≤ the pivot, right subarray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consists of elements ≥ the pivot. This operation is called “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Partition”.</a:t>
            </a:r>
          </a:p>
          <a:p>
            <a:pPr marL="800100" lvl="1" indent="-342900">
              <a:defRPr/>
            </a:pP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>
              <a:buFontTx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recursively call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2 subarrays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 = 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p…q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and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 = 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q+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…r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400050">
              <a:buFontTx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sorted array is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p 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contrast to Merge Sort, in Quick Sort: division operation is complicate, but the Partition operation is simple.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357EFC-B1AC-459E-B794-40ABBFBE01E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5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977FE3-6BEA-4AE8-9D9E-26D3CE6888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3851" y="1484789"/>
            <a:ext cx="4032126" cy="43204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quickSort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L, int R)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if(L &lt; R){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index = (L + R)/2;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index = partition(A, L, R, index);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if(L &lt; index)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quickSort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(A, L, index-1);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if(index &lt; R)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quickSort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(A, index+1, R);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484784"/>
            <a:ext cx="4392488" cy="4320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partition(int A[], int L, int R, int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indexPivot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pivot =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indexPivot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swap(A[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indexPivot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], A[R]);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storeIndex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L;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&lt;= R-1;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&lt; pivot){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swap(A[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storeIndex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],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storeIndex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swap(A[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storeIndex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], A[R]);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storeIndex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C90AFF-7606-4E89-8711-CB8D1B5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64536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A1C870-172E-4EED-B98D-3CDF0FCFC02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94084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-theme-by-anhdt-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202E1C15364447A9F34194C5F79ED6" ma:contentTypeVersion="2" ma:contentTypeDescription="Create a new document." ma:contentTypeScope="" ma:versionID="6c869312bc3786d4b57da02399e632b3">
  <xsd:schema xmlns:xsd="http://www.w3.org/2001/XMLSchema" xmlns:xs="http://www.w3.org/2001/XMLSchema" xmlns:p="http://schemas.microsoft.com/office/2006/metadata/properties" xmlns:ns2="d1d2bc28-c920-4c6d-83c8-b8430e64346d" targetNamespace="http://schemas.microsoft.com/office/2006/metadata/properties" ma:root="true" ma:fieldsID="ebae840bde6f993c0968350b8219f2af" ns2:_="">
    <xsd:import namespace="d1d2bc28-c920-4c6d-83c8-b8430e643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2bc28-c920-4c6d-83c8-b8430e643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3F821F-F178-4CC2-8272-E013835D271D}"/>
</file>

<file path=customXml/itemProps2.xml><?xml version="1.0" encoding="utf-8"?>
<ds:datastoreItem xmlns:ds="http://schemas.openxmlformats.org/officeDocument/2006/customXml" ds:itemID="{2CA80848-792F-4FE3-9083-1F137449D8FB}"/>
</file>

<file path=customXml/itemProps3.xml><?xml version="1.0" encoding="utf-8"?>
<ds:datastoreItem xmlns:ds="http://schemas.openxmlformats.org/officeDocument/2006/customXml" ds:itemID="{C3290F72-A844-46DD-A397-259BDEF0C9F9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SoICT-PPT-template-hoi-thao-online-theme-by-anhdt-en</Template>
  <TotalTime>4041</TotalTime>
  <Words>1862</Words>
  <Application>Microsoft Office PowerPoint</Application>
  <PresentationFormat>On-screen Show (4:3)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Linh AvantGarde</vt:lpstr>
      <vt:lpstr>Arial</vt:lpstr>
      <vt:lpstr>Calibri</vt:lpstr>
      <vt:lpstr>Consolas</vt:lpstr>
      <vt:lpstr>Times New Roman</vt:lpstr>
      <vt:lpstr>Wingdings 2</vt:lpstr>
      <vt:lpstr>SoICT-PPT-template-hoi-thao-online-theme-by-anhdt-en</vt:lpstr>
      <vt:lpstr>PowerPoint Presentation</vt:lpstr>
      <vt:lpstr>CONTENT</vt:lpstr>
      <vt:lpstr>Exercise 1: data generation</vt:lpstr>
      <vt:lpstr>Merge sort</vt:lpstr>
      <vt:lpstr>Merge sort</vt:lpstr>
      <vt:lpstr>Merge sort</vt:lpstr>
      <vt:lpstr>Exercise 2</vt:lpstr>
      <vt:lpstr>Quick sort</vt:lpstr>
      <vt:lpstr>Quick sort</vt:lpstr>
      <vt:lpstr>Exercise 3</vt:lpstr>
      <vt:lpstr>Heap sort</vt:lpstr>
      <vt:lpstr>Heap sort</vt:lpstr>
      <vt:lpstr>Heap sort</vt:lpstr>
      <vt:lpstr>Heap sort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Pham Quang Dung</cp:lastModifiedBy>
  <cp:revision>432</cp:revision>
  <cp:lastPrinted>2017-08-15T10:19:36Z</cp:lastPrinted>
  <dcterms:created xsi:type="dcterms:W3CDTF">2017-06-06T12:12:12Z</dcterms:created>
  <dcterms:modified xsi:type="dcterms:W3CDTF">2021-05-18T15:14:08Z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0x01010090202E1C15364447A9F34194C5F79ED6</vt:lpwstr>
  </property>
</Properties>
</file>