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8DA0CB6-5997-43F4-87D2-26269A8A0F5D}" type="datetimeFigureOut">
              <a:rPr lang="en-US" smtClean="0"/>
              <a:t>2/16/2020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013FD22-3D19-422C-A558-4E44AC8F14B0}" type="slidenum">
              <a:rPr lang="en-US" smtClean="0"/>
              <a:t>‹#›</a:t>
            </a:fld>
            <a:endParaRPr lang="en-US"/>
          </a:p>
        </p:txBody>
      </p:sp>
    </p:spTree>
    <p:extLst>
      <p:ext uri="{BB962C8B-B14F-4D97-AF65-F5344CB8AC3E}">
        <p14:creationId xmlns:p14="http://schemas.microsoft.com/office/powerpoint/2010/main" val="1621685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DA0CB6-5997-43F4-87D2-26269A8A0F5D}" type="datetimeFigureOut">
              <a:rPr lang="en-US" smtClean="0"/>
              <a:t>2/16/2020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013FD22-3D19-422C-A558-4E44AC8F14B0}" type="slidenum">
              <a:rPr lang="en-US" smtClean="0"/>
              <a:t>‹#›</a:t>
            </a:fld>
            <a:endParaRPr lang="en-US"/>
          </a:p>
        </p:txBody>
      </p:sp>
    </p:spTree>
    <p:extLst>
      <p:ext uri="{BB962C8B-B14F-4D97-AF65-F5344CB8AC3E}">
        <p14:creationId xmlns:p14="http://schemas.microsoft.com/office/powerpoint/2010/main" val="3937746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8DA0CB6-5997-43F4-87D2-26269A8A0F5D}" type="datetimeFigureOut">
              <a:rPr lang="en-US" smtClean="0"/>
              <a:t>2/16/2020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013FD22-3D19-422C-A558-4E44AC8F14B0}" type="slidenum">
              <a:rPr lang="en-US" smtClean="0"/>
              <a:t>‹#›</a:t>
            </a:fld>
            <a:endParaRPr lang="en-US"/>
          </a:p>
        </p:txBody>
      </p:sp>
    </p:spTree>
    <p:extLst>
      <p:ext uri="{BB962C8B-B14F-4D97-AF65-F5344CB8AC3E}">
        <p14:creationId xmlns:p14="http://schemas.microsoft.com/office/powerpoint/2010/main" val="199267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8DA0CB6-5997-43F4-87D2-26269A8A0F5D}" type="datetimeFigureOut">
              <a:rPr lang="en-US" smtClean="0"/>
              <a:t>2/16/2020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013FD22-3D19-422C-A558-4E44AC8F14B0}" type="slidenum">
              <a:rPr lang="en-US" smtClean="0"/>
              <a:t>‹#›</a:t>
            </a:fld>
            <a:endParaRPr lang="en-US"/>
          </a:p>
        </p:txBody>
      </p:sp>
    </p:spTree>
    <p:extLst>
      <p:ext uri="{BB962C8B-B14F-4D97-AF65-F5344CB8AC3E}">
        <p14:creationId xmlns:p14="http://schemas.microsoft.com/office/powerpoint/2010/main" val="356664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DA0CB6-5997-43F4-87D2-26269A8A0F5D}" type="datetimeFigureOut">
              <a:rPr lang="en-US" smtClean="0"/>
              <a:t>2/16/2020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013FD22-3D19-422C-A558-4E44AC8F14B0}" type="slidenum">
              <a:rPr lang="en-US" smtClean="0"/>
              <a:t>‹#›</a:t>
            </a:fld>
            <a:endParaRPr lang="en-US"/>
          </a:p>
        </p:txBody>
      </p:sp>
    </p:spTree>
    <p:extLst>
      <p:ext uri="{BB962C8B-B14F-4D97-AF65-F5344CB8AC3E}">
        <p14:creationId xmlns:p14="http://schemas.microsoft.com/office/powerpoint/2010/main" val="3532133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8DA0CB6-5997-43F4-87D2-26269A8A0F5D}" type="datetimeFigureOut">
              <a:rPr lang="en-US" smtClean="0"/>
              <a:t>2/16/2020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13FD22-3D19-422C-A558-4E44AC8F14B0}" type="slidenum">
              <a:rPr lang="en-US" smtClean="0"/>
              <a:t>‹#›</a:t>
            </a:fld>
            <a:endParaRPr lang="en-US"/>
          </a:p>
        </p:txBody>
      </p:sp>
    </p:spTree>
    <p:extLst>
      <p:ext uri="{BB962C8B-B14F-4D97-AF65-F5344CB8AC3E}">
        <p14:creationId xmlns:p14="http://schemas.microsoft.com/office/powerpoint/2010/main" val="3989533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8DA0CB6-5997-43F4-87D2-26269A8A0F5D}" type="datetimeFigureOut">
              <a:rPr lang="en-US" smtClean="0"/>
              <a:t>2/16/2020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013FD22-3D19-422C-A558-4E44AC8F14B0}" type="slidenum">
              <a:rPr lang="en-US" smtClean="0"/>
              <a:t>‹#›</a:t>
            </a:fld>
            <a:endParaRPr lang="en-US"/>
          </a:p>
        </p:txBody>
      </p:sp>
    </p:spTree>
    <p:extLst>
      <p:ext uri="{BB962C8B-B14F-4D97-AF65-F5344CB8AC3E}">
        <p14:creationId xmlns:p14="http://schemas.microsoft.com/office/powerpoint/2010/main" val="2110067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8DA0CB6-5997-43F4-87D2-26269A8A0F5D}" type="datetimeFigureOut">
              <a:rPr lang="en-US" smtClean="0"/>
              <a:t>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3FD22-3D19-422C-A558-4E44AC8F14B0}" type="slidenum">
              <a:rPr lang="en-US" smtClean="0"/>
              <a:t>‹#›</a:t>
            </a:fld>
            <a:endParaRPr lang="en-US"/>
          </a:p>
        </p:txBody>
      </p:sp>
    </p:spTree>
    <p:extLst>
      <p:ext uri="{BB962C8B-B14F-4D97-AF65-F5344CB8AC3E}">
        <p14:creationId xmlns:p14="http://schemas.microsoft.com/office/powerpoint/2010/main" val="38946293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8DA0CB6-5997-43F4-87D2-26269A8A0F5D}" type="datetimeFigureOut">
              <a:rPr lang="en-US" smtClean="0"/>
              <a:t>2/16/2020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013FD22-3D19-422C-A558-4E44AC8F14B0}" type="slidenum">
              <a:rPr lang="en-US" smtClean="0"/>
              <a:t>‹#›</a:t>
            </a:fld>
            <a:endParaRPr lang="en-US"/>
          </a:p>
        </p:txBody>
      </p:sp>
    </p:spTree>
    <p:extLst>
      <p:ext uri="{BB962C8B-B14F-4D97-AF65-F5344CB8AC3E}">
        <p14:creationId xmlns:p14="http://schemas.microsoft.com/office/powerpoint/2010/main" val="1051639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A0CB6-5997-43F4-87D2-26269A8A0F5D}" type="datetimeFigureOut">
              <a:rPr lang="en-US" smtClean="0"/>
              <a:t>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3FD22-3D19-422C-A558-4E44AC8F14B0}" type="slidenum">
              <a:rPr lang="en-US" smtClean="0"/>
              <a:t>‹#›</a:t>
            </a:fld>
            <a:endParaRPr lang="en-US"/>
          </a:p>
        </p:txBody>
      </p:sp>
    </p:spTree>
    <p:extLst>
      <p:ext uri="{BB962C8B-B14F-4D97-AF65-F5344CB8AC3E}">
        <p14:creationId xmlns:p14="http://schemas.microsoft.com/office/powerpoint/2010/main" val="3884636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DA0CB6-5997-43F4-87D2-26269A8A0F5D}" type="datetimeFigureOut">
              <a:rPr lang="en-US" smtClean="0"/>
              <a:t>2/16/2020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013FD22-3D19-422C-A558-4E44AC8F14B0}" type="slidenum">
              <a:rPr lang="en-US" smtClean="0"/>
              <a:t>‹#›</a:t>
            </a:fld>
            <a:endParaRPr lang="en-US"/>
          </a:p>
        </p:txBody>
      </p:sp>
    </p:spTree>
    <p:extLst>
      <p:ext uri="{BB962C8B-B14F-4D97-AF65-F5344CB8AC3E}">
        <p14:creationId xmlns:p14="http://schemas.microsoft.com/office/powerpoint/2010/main" val="3388620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DA0CB6-5997-43F4-87D2-26269A8A0F5D}" type="datetimeFigureOut">
              <a:rPr lang="en-US" smtClean="0"/>
              <a:t>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13FD22-3D19-422C-A558-4E44AC8F14B0}" type="slidenum">
              <a:rPr lang="en-US" smtClean="0"/>
              <a:t>‹#›</a:t>
            </a:fld>
            <a:endParaRPr lang="en-US"/>
          </a:p>
        </p:txBody>
      </p:sp>
    </p:spTree>
    <p:extLst>
      <p:ext uri="{BB962C8B-B14F-4D97-AF65-F5344CB8AC3E}">
        <p14:creationId xmlns:p14="http://schemas.microsoft.com/office/powerpoint/2010/main" val="3326407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DA0CB6-5997-43F4-87D2-26269A8A0F5D}" type="datetimeFigureOut">
              <a:rPr lang="en-US" smtClean="0"/>
              <a:t>2/16/2020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13FD22-3D19-422C-A558-4E44AC8F14B0}" type="slidenum">
              <a:rPr lang="en-US" smtClean="0"/>
              <a:t>‹#›</a:t>
            </a:fld>
            <a:endParaRPr lang="en-US"/>
          </a:p>
        </p:txBody>
      </p:sp>
    </p:spTree>
    <p:extLst>
      <p:ext uri="{BB962C8B-B14F-4D97-AF65-F5344CB8AC3E}">
        <p14:creationId xmlns:p14="http://schemas.microsoft.com/office/powerpoint/2010/main" val="4008730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DA0CB6-5997-43F4-87D2-26269A8A0F5D}" type="datetimeFigureOut">
              <a:rPr lang="en-US" smtClean="0"/>
              <a:t>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13FD22-3D19-422C-A558-4E44AC8F14B0}" type="slidenum">
              <a:rPr lang="en-US" smtClean="0"/>
              <a:t>‹#›</a:t>
            </a:fld>
            <a:endParaRPr lang="en-US"/>
          </a:p>
        </p:txBody>
      </p:sp>
    </p:spTree>
    <p:extLst>
      <p:ext uri="{BB962C8B-B14F-4D97-AF65-F5344CB8AC3E}">
        <p14:creationId xmlns:p14="http://schemas.microsoft.com/office/powerpoint/2010/main" val="2733288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DA0CB6-5997-43F4-87D2-26269A8A0F5D}" type="datetimeFigureOut">
              <a:rPr lang="en-US" smtClean="0"/>
              <a:t>2/16/2020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013FD22-3D19-422C-A558-4E44AC8F14B0}" type="slidenum">
              <a:rPr lang="en-US" smtClean="0"/>
              <a:t>‹#›</a:t>
            </a:fld>
            <a:endParaRPr lang="en-US"/>
          </a:p>
        </p:txBody>
      </p:sp>
    </p:spTree>
    <p:extLst>
      <p:ext uri="{BB962C8B-B14F-4D97-AF65-F5344CB8AC3E}">
        <p14:creationId xmlns:p14="http://schemas.microsoft.com/office/powerpoint/2010/main" val="4164343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DA0CB6-5997-43F4-87D2-26269A8A0F5D}" type="datetimeFigureOut">
              <a:rPr lang="en-US" smtClean="0"/>
              <a:t>2/16/2020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013FD22-3D19-422C-A558-4E44AC8F14B0}" type="slidenum">
              <a:rPr lang="en-US" smtClean="0"/>
              <a:t>‹#›</a:t>
            </a:fld>
            <a:endParaRPr lang="en-US"/>
          </a:p>
        </p:txBody>
      </p:sp>
    </p:spTree>
    <p:extLst>
      <p:ext uri="{BB962C8B-B14F-4D97-AF65-F5344CB8AC3E}">
        <p14:creationId xmlns:p14="http://schemas.microsoft.com/office/powerpoint/2010/main" val="1306112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DA0CB6-5997-43F4-87D2-26269A8A0F5D}" type="datetimeFigureOut">
              <a:rPr lang="en-US" smtClean="0"/>
              <a:t>2/16/2020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013FD22-3D19-422C-A558-4E44AC8F14B0}" type="slidenum">
              <a:rPr lang="en-US" smtClean="0"/>
              <a:t>‹#›</a:t>
            </a:fld>
            <a:endParaRPr lang="en-US"/>
          </a:p>
        </p:txBody>
      </p:sp>
    </p:spTree>
    <p:extLst>
      <p:ext uri="{BB962C8B-B14F-4D97-AF65-F5344CB8AC3E}">
        <p14:creationId xmlns:p14="http://schemas.microsoft.com/office/powerpoint/2010/main" val="1070155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8DA0CB6-5997-43F4-87D2-26269A8A0F5D}" type="datetimeFigureOut">
              <a:rPr lang="en-US" smtClean="0"/>
              <a:t>2/16/2020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013FD22-3D19-422C-A558-4E44AC8F14B0}" type="slidenum">
              <a:rPr lang="en-US" smtClean="0"/>
              <a:t>‹#›</a:t>
            </a:fld>
            <a:endParaRPr lang="en-US"/>
          </a:p>
        </p:txBody>
      </p:sp>
    </p:spTree>
    <p:extLst>
      <p:ext uri="{BB962C8B-B14F-4D97-AF65-F5344CB8AC3E}">
        <p14:creationId xmlns:p14="http://schemas.microsoft.com/office/powerpoint/2010/main" val="91543238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D4BD-DE33-42C3-9FAA-B8D41D803C64}"/>
              </a:ext>
            </a:extLst>
          </p:cNvPr>
          <p:cNvSpPr>
            <a:spLocks noGrp="1"/>
          </p:cNvSpPr>
          <p:nvPr>
            <p:ph type="ctrTitle"/>
          </p:nvPr>
        </p:nvSpPr>
        <p:spPr/>
        <p:txBody>
          <a:bodyPr/>
          <a:lstStyle/>
          <a:p>
            <a:r>
              <a:rPr lang="en-US" dirty="0"/>
              <a:t>The Battle of Neighborhoods</a:t>
            </a:r>
          </a:p>
        </p:txBody>
      </p:sp>
      <p:sp>
        <p:nvSpPr>
          <p:cNvPr id="3" name="Subtitle 2">
            <a:extLst>
              <a:ext uri="{FF2B5EF4-FFF2-40B4-BE49-F238E27FC236}">
                <a16:creationId xmlns:a16="http://schemas.microsoft.com/office/drawing/2014/main" id="{1C1ED89C-2FE4-45FB-BD0D-4C692E6B5113}"/>
              </a:ext>
            </a:extLst>
          </p:cNvPr>
          <p:cNvSpPr>
            <a:spLocks noGrp="1"/>
          </p:cNvSpPr>
          <p:nvPr>
            <p:ph type="subTitle" idx="1"/>
          </p:nvPr>
        </p:nvSpPr>
        <p:spPr/>
        <p:txBody>
          <a:bodyPr/>
          <a:lstStyle/>
          <a:p>
            <a:r>
              <a:rPr lang="en-US" dirty="0"/>
              <a:t>Analyzing restaurants in the neighborhood of Toronto</a:t>
            </a:r>
          </a:p>
        </p:txBody>
      </p:sp>
    </p:spTree>
    <p:extLst>
      <p:ext uri="{BB962C8B-B14F-4D97-AF65-F5344CB8AC3E}">
        <p14:creationId xmlns:p14="http://schemas.microsoft.com/office/powerpoint/2010/main" val="731792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9908-CF1B-455A-9BFC-C495C9D4BB8E}"/>
              </a:ext>
            </a:extLst>
          </p:cNvPr>
          <p:cNvSpPr>
            <a:spLocks noGrp="1"/>
          </p:cNvSpPr>
          <p:nvPr>
            <p:ph type="title"/>
          </p:nvPr>
        </p:nvSpPr>
        <p:spPr/>
        <p:txBody>
          <a:bodyPr/>
          <a:lstStyle/>
          <a:p>
            <a:r>
              <a:rPr lang="en-US" dirty="0"/>
              <a:t>4, Get data, clean data and analyze</a:t>
            </a:r>
          </a:p>
        </p:txBody>
      </p:sp>
      <p:sp>
        <p:nvSpPr>
          <p:cNvPr id="3" name="Content Placeholder 2">
            <a:extLst>
              <a:ext uri="{FF2B5EF4-FFF2-40B4-BE49-F238E27FC236}">
                <a16:creationId xmlns:a16="http://schemas.microsoft.com/office/drawing/2014/main" id="{2C1B9091-573A-4BBA-B97D-1045C89C8E93}"/>
              </a:ext>
            </a:extLst>
          </p:cNvPr>
          <p:cNvSpPr>
            <a:spLocks noGrp="1"/>
          </p:cNvSpPr>
          <p:nvPr>
            <p:ph idx="1"/>
          </p:nvPr>
        </p:nvSpPr>
        <p:spPr/>
        <p:txBody>
          <a:bodyPr/>
          <a:lstStyle/>
          <a:p>
            <a:r>
              <a:rPr lang="en-US" dirty="0"/>
              <a:t>Cluster neighborhoods by favorite restaurants</a:t>
            </a:r>
          </a:p>
        </p:txBody>
      </p:sp>
      <p:pic>
        <p:nvPicPr>
          <p:cNvPr id="4" name="Picture 3">
            <a:extLst>
              <a:ext uri="{FF2B5EF4-FFF2-40B4-BE49-F238E27FC236}">
                <a16:creationId xmlns:a16="http://schemas.microsoft.com/office/drawing/2014/main" id="{C0DBFE84-8539-42C1-8C44-6860A126C52A}"/>
              </a:ext>
            </a:extLst>
          </p:cNvPr>
          <p:cNvPicPr>
            <a:picLocks noChangeAspect="1"/>
          </p:cNvPicPr>
          <p:nvPr/>
        </p:nvPicPr>
        <p:blipFill>
          <a:blip r:embed="rId2"/>
          <a:stretch>
            <a:fillRect/>
          </a:stretch>
        </p:blipFill>
        <p:spPr>
          <a:xfrm>
            <a:off x="1262044" y="3172846"/>
            <a:ext cx="9164329" cy="3162741"/>
          </a:xfrm>
          <a:prstGeom prst="rect">
            <a:avLst/>
          </a:prstGeom>
        </p:spPr>
      </p:pic>
    </p:spTree>
    <p:extLst>
      <p:ext uri="{BB962C8B-B14F-4D97-AF65-F5344CB8AC3E}">
        <p14:creationId xmlns:p14="http://schemas.microsoft.com/office/powerpoint/2010/main" val="1600509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9908-CF1B-455A-9BFC-C495C9D4BB8E}"/>
              </a:ext>
            </a:extLst>
          </p:cNvPr>
          <p:cNvSpPr>
            <a:spLocks noGrp="1"/>
          </p:cNvSpPr>
          <p:nvPr>
            <p:ph type="title"/>
          </p:nvPr>
        </p:nvSpPr>
        <p:spPr/>
        <p:txBody>
          <a:bodyPr/>
          <a:lstStyle/>
          <a:p>
            <a:r>
              <a:rPr lang="en-US" dirty="0"/>
              <a:t>5, Result and discussion</a:t>
            </a:r>
          </a:p>
        </p:txBody>
      </p:sp>
      <p:sp>
        <p:nvSpPr>
          <p:cNvPr id="3" name="Content Placeholder 2">
            <a:extLst>
              <a:ext uri="{FF2B5EF4-FFF2-40B4-BE49-F238E27FC236}">
                <a16:creationId xmlns:a16="http://schemas.microsoft.com/office/drawing/2014/main" id="{2C1B9091-573A-4BBA-B97D-1045C89C8E93}"/>
              </a:ext>
            </a:extLst>
          </p:cNvPr>
          <p:cNvSpPr>
            <a:spLocks noGrp="1"/>
          </p:cNvSpPr>
          <p:nvPr>
            <p:ph idx="1"/>
          </p:nvPr>
        </p:nvSpPr>
        <p:spPr/>
        <p:txBody>
          <a:bodyPr/>
          <a:lstStyle/>
          <a:p>
            <a:pPr marL="0" indent="0">
              <a:buNone/>
            </a:pPr>
            <a:r>
              <a:rPr lang="en-US" dirty="0"/>
              <a:t>Our analysis shows that general restaurant, Italian, Afghan and Polish seems to be the most popular types of restaurant in Toronto.</a:t>
            </a:r>
          </a:p>
          <a:p>
            <a:pPr marL="0" indent="0">
              <a:buNone/>
            </a:pPr>
            <a:r>
              <a:rPr lang="en-US" dirty="0"/>
              <a:t>We split these neighborhoods into 5 clusters. </a:t>
            </a:r>
          </a:p>
          <a:p>
            <a:r>
              <a:rPr lang="en-US" dirty="0"/>
              <a:t>Cluster 0 (84.21%): the most popular cluster, focusing on general, Italian, Sushi and American restaurant</a:t>
            </a:r>
          </a:p>
          <a:p>
            <a:r>
              <a:rPr lang="en-US" dirty="0"/>
              <a:t>Cluster 1 (5.26%): Asian, Afghan and Polish</a:t>
            </a:r>
          </a:p>
          <a:p>
            <a:r>
              <a:rPr lang="en-US" dirty="0"/>
              <a:t>Cluster 2 (2.63%): Dim Sum, Afghan and Polish</a:t>
            </a:r>
          </a:p>
          <a:p>
            <a:r>
              <a:rPr lang="en-US" dirty="0"/>
              <a:t>Cluster 3 (2.63%): Japan, Afghan and Polish</a:t>
            </a:r>
          </a:p>
          <a:p>
            <a:r>
              <a:rPr lang="en-US" dirty="0"/>
              <a:t>Cluster 4 (5.27%): </a:t>
            </a:r>
            <a:r>
              <a:rPr lang="en-US" dirty="0" err="1"/>
              <a:t>Fash</a:t>
            </a:r>
            <a:r>
              <a:rPr lang="en-US" dirty="0"/>
              <a:t> Food, Italian, Sushi, Restaurant, Afghan</a:t>
            </a:r>
          </a:p>
        </p:txBody>
      </p:sp>
    </p:spTree>
    <p:extLst>
      <p:ext uri="{BB962C8B-B14F-4D97-AF65-F5344CB8AC3E}">
        <p14:creationId xmlns:p14="http://schemas.microsoft.com/office/powerpoint/2010/main" val="599475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9908-CF1B-455A-9BFC-C495C9D4BB8E}"/>
              </a:ext>
            </a:extLst>
          </p:cNvPr>
          <p:cNvSpPr>
            <a:spLocks noGrp="1"/>
          </p:cNvSpPr>
          <p:nvPr>
            <p:ph type="title"/>
          </p:nvPr>
        </p:nvSpPr>
        <p:spPr/>
        <p:txBody>
          <a:bodyPr/>
          <a:lstStyle/>
          <a:p>
            <a:r>
              <a:rPr lang="en-US" dirty="0"/>
              <a:t>6, Conclusion</a:t>
            </a:r>
          </a:p>
        </p:txBody>
      </p:sp>
      <p:sp>
        <p:nvSpPr>
          <p:cNvPr id="3" name="Content Placeholder 2">
            <a:extLst>
              <a:ext uri="{FF2B5EF4-FFF2-40B4-BE49-F238E27FC236}">
                <a16:creationId xmlns:a16="http://schemas.microsoft.com/office/drawing/2014/main" id="{2C1B9091-573A-4BBA-B97D-1045C89C8E93}"/>
              </a:ext>
            </a:extLst>
          </p:cNvPr>
          <p:cNvSpPr>
            <a:spLocks noGrp="1"/>
          </p:cNvSpPr>
          <p:nvPr>
            <p:ph idx="1"/>
          </p:nvPr>
        </p:nvSpPr>
        <p:spPr/>
        <p:txBody>
          <a:bodyPr/>
          <a:lstStyle/>
          <a:p>
            <a:r>
              <a:rPr lang="en-US" dirty="0"/>
              <a:t>Purpose of this project was to identify which area is suitable for opening a restaurant. By analyzing restaurants around Toronto from Foursquare data, stakeholders can choose an optimal location for the restaurant, and know what type of restaurant is suitable (a general restaurant, Italian restaurant or American restaurant ...)</a:t>
            </a:r>
          </a:p>
          <a:p>
            <a:endParaRPr lang="en-US" dirty="0"/>
          </a:p>
          <a:p>
            <a:r>
              <a:rPr lang="en-US" dirty="0"/>
              <a:t>Final </a:t>
            </a:r>
            <a:r>
              <a:rPr lang="en-US" dirty="0" err="1"/>
              <a:t>decission</a:t>
            </a:r>
            <a:r>
              <a:rPr lang="en-US" dirty="0"/>
              <a:t> on optimal restaurant location will be made by stakeholders based on specific characteristics of neighborhoods and locations in every recommended zone.</a:t>
            </a:r>
          </a:p>
        </p:txBody>
      </p:sp>
    </p:spTree>
    <p:extLst>
      <p:ext uri="{BB962C8B-B14F-4D97-AF65-F5344CB8AC3E}">
        <p14:creationId xmlns:p14="http://schemas.microsoft.com/office/powerpoint/2010/main" val="2320061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9908-CF1B-455A-9BFC-C495C9D4BB8E}"/>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2C1B9091-573A-4BBA-B97D-1045C89C8E93}"/>
              </a:ext>
            </a:extLst>
          </p:cNvPr>
          <p:cNvSpPr>
            <a:spLocks noGrp="1"/>
          </p:cNvSpPr>
          <p:nvPr>
            <p:ph idx="1"/>
          </p:nvPr>
        </p:nvSpPr>
        <p:spPr/>
        <p:txBody>
          <a:bodyPr/>
          <a:lstStyle/>
          <a:p>
            <a:r>
              <a:rPr lang="en-US" dirty="0"/>
              <a:t>Problem: Analyzing the restaurants in the neighborhood of Toronto.</a:t>
            </a:r>
          </a:p>
          <a:p>
            <a:r>
              <a:rPr lang="en-US" dirty="0"/>
              <a:t>Audience: Everyone who wants to open a restaurant in the neighborhood of Toronto, they want to find the best place for opening, locations and distributions of other restaurants in every neighborhood, what type of restaurants are popular among these areas.</a:t>
            </a:r>
          </a:p>
        </p:txBody>
      </p:sp>
    </p:spTree>
    <p:extLst>
      <p:ext uri="{BB962C8B-B14F-4D97-AF65-F5344CB8AC3E}">
        <p14:creationId xmlns:p14="http://schemas.microsoft.com/office/powerpoint/2010/main" val="3604817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9908-CF1B-455A-9BFC-C495C9D4BB8E}"/>
              </a:ext>
            </a:extLst>
          </p:cNvPr>
          <p:cNvSpPr>
            <a:spLocks noGrp="1"/>
          </p:cNvSpPr>
          <p:nvPr>
            <p:ph type="title"/>
          </p:nvPr>
        </p:nvSpPr>
        <p:spPr/>
        <p:txBody>
          <a:bodyPr/>
          <a:lstStyle/>
          <a:p>
            <a:r>
              <a:rPr lang="en-US" dirty="0"/>
              <a:t>2, Data</a:t>
            </a:r>
          </a:p>
        </p:txBody>
      </p:sp>
      <p:sp>
        <p:nvSpPr>
          <p:cNvPr id="3" name="Content Placeholder 2">
            <a:extLst>
              <a:ext uri="{FF2B5EF4-FFF2-40B4-BE49-F238E27FC236}">
                <a16:creationId xmlns:a16="http://schemas.microsoft.com/office/drawing/2014/main" id="{2C1B9091-573A-4BBA-B97D-1045C89C8E93}"/>
              </a:ext>
            </a:extLst>
          </p:cNvPr>
          <p:cNvSpPr>
            <a:spLocks noGrp="1"/>
          </p:cNvSpPr>
          <p:nvPr>
            <p:ph idx="1"/>
          </p:nvPr>
        </p:nvSpPr>
        <p:spPr/>
        <p:txBody>
          <a:bodyPr/>
          <a:lstStyle/>
          <a:p>
            <a:r>
              <a:rPr lang="en-US" dirty="0"/>
              <a:t>Foursquare location data: an API from Foursquare helps us to explore restaurants around Toronto such as longitude, latitude, venue, venue category ...</a:t>
            </a:r>
          </a:p>
          <a:p>
            <a:r>
              <a:rPr lang="en-US" dirty="0"/>
              <a:t>List of postal codes in Canada from Wikipedia: postal codes of Canada to interact with Foursquare API</a:t>
            </a:r>
          </a:p>
        </p:txBody>
      </p:sp>
    </p:spTree>
    <p:extLst>
      <p:ext uri="{BB962C8B-B14F-4D97-AF65-F5344CB8AC3E}">
        <p14:creationId xmlns:p14="http://schemas.microsoft.com/office/powerpoint/2010/main" val="1923884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9908-CF1B-455A-9BFC-C495C9D4BB8E}"/>
              </a:ext>
            </a:extLst>
          </p:cNvPr>
          <p:cNvSpPr>
            <a:spLocks noGrp="1"/>
          </p:cNvSpPr>
          <p:nvPr>
            <p:ph type="title"/>
          </p:nvPr>
        </p:nvSpPr>
        <p:spPr/>
        <p:txBody>
          <a:bodyPr/>
          <a:lstStyle/>
          <a:p>
            <a:r>
              <a:rPr lang="en-US" dirty="0"/>
              <a:t>3, Methodology</a:t>
            </a:r>
          </a:p>
        </p:txBody>
      </p:sp>
      <p:sp>
        <p:nvSpPr>
          <p:cNvPr id="3" name="Content Placeholder 2">
            <a:extLst>
              <a:ext uri="{FF2B5EF4-FFF2-40B4-BE49-F238E27FC236}">
                <a16:creationId xmlns:a16="http://schemas.microsoft.com/office/drawing/2014/main" id="{2C1B9091-573A-4BBA-B97D-1045C89C8E93}"/>
              </a:ext>
            </a:extLst>
          </p:cNvPr>
          <p:cNvSpPr>
            <a:spLocks noGrp="1"/>
          </p:cNvSpPr>
          <p:nvPr>
            <p:ph idx="1"/>
          </p:nvPr>
        </p:nvSpPr>
        <p:spPr/>
        <p:txBody>
          <a:bodyPr/>
          <a:lstStyle/>
          <a:p>
            <a:r>
              <a:rPr lang="en-US" dirty="0"/>
              <a:t>EDA: explore neighborhoods of Toronto and restaurants, find out what is the most popular type of restaurant for every neighborhood</a:t>
            </a:r>
          </a:p>
          <a:p>
            <a:r>
              <a:rPr lang="en-US" dirty="0"/>
              <a:t>Cluster: split neighborhoods of Toronto into cluster based on favorite restaurants in every area</a:t>
            </a:r>
          </a:p>
        </p:txBody>
      </p:sp>
    </p:spTree>
    <p:extLst>
      <p:ext uri="{BB962C8B-B14F-4D97-AF65-F5344CB8AC3E}">
        <p14:creationId xmlns:p14="http://schemas.microsoft.com/office/powerpoint/2010/main" val="151636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9908-CF1B-455A-9BFC-C495C9D4BB8E}"/>
              </a:ext>
            </a:extLst>
          </p:cNvPr>
          <p:cNvSpPr>
            <a:spLocks noGrp="1"/>
          </p:cNvSpPr>
          <p:nvPr>
            <p:ph type="title"/>
          </p:nvPr>
        </p:nvSpPr>
        <p:spPr/>
        <p:txBody>
          <a:bodyPr/>
          <a:lstStyle/>
          <a:p>
            <a:r>
              <a:rPr lang="en-US" dirty="0"/>
              <a:t>4, Get data, clean data and analyze</a:t>
            </a:r>
          </a:p>
        </p:txBody>
      </p:sp>
      <p:sp>
        <p:nvSpPr>
          <p:cNvPr id="3" name="Content Placeholder 2">
            <a:extLst>
              <a:ext uri="{FF2B5EF4-FFF2-40B4-BE49-F238E27FC236}">
                <a16:creationId xmlns:a16="http://schemas.microsoft.com/office/drawing/2014/main" id="{2C1B9091-573A-4BBA-B97D-1045C89C8E93}"/>
              </a:ext>
            </a:extLst>
          </p:cNvPr>
          <p:cNvSpPr>
            <a:spLocks noGrp="1"/>
          </p:cNvSpPr>
          <p:nvPr>
            <p:ph idx="1"/>
          </p:nvPr>
        </p:nvSpPr>
        <p:spPr>
          <a:xfrm>
            <a:off x="1154954" y="2603500"/>
            <a:ext cx="9910611" cy="3416300"/>
          </a:xfrm>
        </p:spPr>
        <p:txBody>
          <a:bodyPr/>
          <a:lstStyle/>
          <a:p>
            <a:r>
              <a:rPr lang="en-US" dirty="0"/>
              <a:t>Scrap data from Wikipedia, clean “Not assigned” data, add Latitude and Longitude</a:t>
            </a:r>
          </a:p>
        </p:txBody>
      </p:sp>
      <p:pic>
        <p:nvPicPr>
          <p:cNvPr id="4" name="Picture 3">
            <a:extLst>
              <a:ext uri="{FF2B5EF4-FFF2-40B4-BE49-F238E27FC236}">
                <a16:creationId xmlns:a16="http://schemas.microsoft.com/office/drawing/2014/main" id="{78AF9FB1-3EC4-455D-B9AA-A5A345FE02EE}"/>
              </a:ext>
            </a:extLst>
          </p:cNvPr>
          <p:cNvPicPr>
            <a:picLocks noChangeAspect="1"/>
          </p:cNvPicPr>
          <p:nvPr/>
        </p:nvPicPr>
        <p:blipFill>
          <a:blip r:embed="rId2"/>
          <a:stretch>
            <a:fillRect/>
          </a:stretch>
        </p:blipFill>
        <p:spPr>
          <a:xfrm>
            <a:off x="1532338" y="3176725"/>
            <a:ext cx="8690763" cy="2843075"/>
          </a:xfrm>
          <a:prstGeom prst="rect">
            <a:avLst/>
          </a:prstGeom>
        </p:spPr>
      </p:pic>
    </p:spTree>
    <p:extLst>
      <p:ext uri="{BB962C8B-B14F-4D97-AF65-F5344CB8AC3E}">
        <p14:creationId xmlns:p14="http://schemas.microsoft.com/office/powerpoint/2010/main" val="3903224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9908-CF1B-455A-9BFC-C495C9D4BB8E}"/>
              </a:ext>
            </a:extLst>
          </p:cNvPr>
          <p:cNvSpPr>
            <a:spLocks noGrp="1"/>
          </p:cNvSpPr>
          <p:nvPr>
            <p:ph type="title"/>
          </p:nvPr>
        </p:nvSpPr>
        <p:spPr/>
        <p:txBody>
          <a:bodyPr/>
          <a:lstStyle/>
          <a:p>
            <a:r>
              <a:rPr lang="en-US" dirty="0"/>
              <a:t>4, Get data, clean data and analyze</a:t>
            </a:r>
          </a:p>
        </p:txBody>
      </p:sp>
      <p:sp>
        <p:nvSpPr>
          <p:cNvPr id="3" name="Content Placeholder 2">
            <a:extLst>
              <a:ext uri="{FF2B5EF4-FFF2-40B4-BE49-F238E27FC236}">
                <a16:creationId xmlns:a16="http://schemas.microsoft.com/office/drawing/2014/main" id="{2C1B9091-573A-4BBA-B97D-1045C89C8E93}"/>
              </a:ext>
            </a:extLst>
          </p:cNvPr>
          <p:cNvSpPr>
            <a:spLocks noGrp="1"/>
          </p:cNvSpPr>
          <p:nvPr>
            <p:ph idx="1"/>
          </p:nvPr>
        </p:nvSpPr>
        <p:spPr/>
        <p:txBody>
          <a:bodyPr/>
          <a:lstStyle/>
          <a:p>
            <a:r>
              <a:rPr lang="en-US" dirty="0"/>
              <a:t>Map of neighborhood in Toronto</a:t>
            </a:r>
          </a:p>
        </p:txBody>
      </p:sp>
      <p:pic>
        <p:nvPicPr>
          <p:cNvPr id="4" name="Picture 3">
            <a:extLst>
              <a:ext uri="{FF2B5EF4-FFF2-40B4-BE49-F238E27FC236}">
                <a16:creationId xmlns:a16="http://schemas.microsoft.com/office/drawing/2014/main" id="{597E0E6F-68AE-4196-AA63-80F043AE3D70}"/>
              </a:ext>
            </a:extLst>
          </p:cNvPr>
          <p:cNvPicPr>
            <a:picLocks noChangeAspect="1"/>
          </p:cNvPicPr>
          <p:nvPr/>
        </p:nvPicPr>
        <p:blipFill>
          <a:blip r:embed="rId2"/>
          <a:stretch>
            <a:fillRect/>
          </a:stretch>
        </p:blipFill>
        <p:spPr>
          <a:xfrm>
            <a:off x="2613566" y="3042442"/>
            <a:ext cx="6964867" cy="3630086"/>
          </a:xfrm>
          <a:prstGeom prst="rect">
            <a:avLst/>
          </a:prstGeom>
        </p:spPr>
      </p:pic>
    </p:spTree>
    <p:extLst>
      <p:ext uri="{BB962C8B-B14F-4D97-AF65-F5344CB8AC3E}">
        <p14:creationId xmlns:p14="http://schemas.microsoft.com/office/powerpoint/2010/main" val="3661415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9908-CF1B-455A-9BFC-C495C9D4BB8E}"/>
              </a:ext>
            </a:extLst>
          </p:cNvPr>
          <p:cNvSpPr>
            <a:spLocks noGrp="1"/>
          </p:cNvSpPr>
          <p:nvPr>
            <p:ph type="title"/>
          </p:nvPr>
        </p:nvSpPr>
        <p:spPr/>
        <p:txBody>
          <a:bodyPr/>
          <a:lstStyle/>
          <a:p>
            <a:r>
              <a:rPr lang="en-US" dirty="0"/>
              <a:t>4, Get data, clean data and analyze</a:t>
            </a:r>
          </a:p>
        </p:txBody>
      </p:sp>
      <p:sp>
        <p:nvSpPr>
          <p:cNvPr id="3" name="Content Placeholder 2">
            <a:extLst>
              <a:ext uri="{FF2B5EF4-FFF2-40B4-BE49-F238E27FC236}">
                <a16:creationId xmlns:a16="http://schemas.microsoft.com/office/drawing/2014/main" id="{2C1B9091-573A-4BBA-B97D-1045C89C8E93}"/>
              </a:ext>
            </a:extLst>
          </p:cNvPr>
          <p:cNvSpPr>
            <a:spLocks noGrp="1"/>
          </p:cNvSpPr>
          <p:nvPr>
            <p:ph idx="1"/>
          </p:nvPr>
        </p:nvSpPr>
        <p:spPr/>
        <p:txBody>
          <a:bodyPr/>
          <a:lstStyle/>
          <a:p>
            <a:r>
              <a:rPr lang="en-US" dirty="0"/>
              <a:t>Get restaurants around Toronto by using Foursquare API</a:t>
            </a:r>
          </a:p>
        </p:txBody>
      </p:sp>
      <p:pic>
        <p:nvPicPr>
          <p:cNvPr id="4" name="Picture 3">
            <a:extLst>
              <a:ext uri="{FF2B5EF4-FFF2-40B4-BE49-F238E27FC236}">
                <a16:creationId xmlns:a16="http://schemas.microsoft.com/office/drawing/2014/main" id="{3CC71CE1-F829-4276-A012-62EEF2291101}"/>
              </a:ext>
            </a:extLst>
          </p:cNvPr>
          <p:cNvPicPr>
            <a:picLocks noChangeAspect="1"/>
          </p:cNvPicPr>
          <p:nvPr/>
        </p:nvPicPr>
        <p:blipFill>
          <a:blip r:embed="rId2"/>
          <a:stretch>
            <a:fillRect/>
          </a:stretch>
        </p:blipFill>
        <p:spPr>
          <a:xfrm>
            <a:off x="898835" y="3255482"/>
            <a:ext cx="10921452" cy="1934723"/>
          </a:xfrm>
          <a:prstGeom prst="rect">
            <a:avLst/>
          </a:prstGeom>
        </p:spPr>
      </p:pic>
    </p:spTree>
    <p:extLst>
      <p:ext uri="{BB962C8B-B14F-4D97-AF65-F5344CB8AC3E}">
        <p14:creationId xmlns:p14="http://schemas.microsoft.com/office/powerpoint/2010/main" val="3231451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9908-CF1B-455A-9BFC-C495C9D4BB8E}"/>
              </a:ext>
            </a:extLst>
          </p:cNvPr>
          <p:cNvSpPr>
            <a:spLocks noGrp="1"/>
          </p:cNvSpPr>
          <p:nvPr>
            <p:ph type="title"/>
          </p:nvPr>
        </p:nvSpPr>
        <p:spPr/>
        <p:txBody>
          <a:bodyPr/>
          <a:lstStyle/>
          <a:p>
            <a:r>
              <a:rPr lang="en-US" dirty="0"/>
              <a:t>4, Get data, clean data and analyze</a:t>
            </a:r>
          </a:p>
        </p:txBody>
      </p:sp>
      <p:sp>
        <p:nvSpPr>
          <p:cNvPr id="3" name="Content Placeholder 2">
            <a:extLst>
              <a:ext uri="{FF2B5EF4-FFF2-40B4-BE49-F238E27FC236}">
                <a16:creationId xmlns:a16="http://schemas.microsoft.com/office/drawing/2014/main" id="{2C1B9091-573A-4BBA-B97D-1045C89C8E93}"/>
              </a:ext>
            </a:extLst>
          </p:cNvPr>
          <p:cNvSpPr>
            <a:spLocks noGrp="1"/>
          </p:cNvSpPr>
          <p:nvPr>
            <p:ph idx="1"/>
          </p:nvPr>
        </p:nvSpPr>
        <p:spPr>
          <a:xfrm>
            <a:off x="1154954" y="2603500"/>
            <a:ext cx="9990124" cy="3416300"/>
          </a:xfrm>
        </p:spPr>
        <p:txBody>
          <a:bodyPr/>
          <a:lstStyle/>
          <a:p>
            <a:r>
              <a:rPr lang="en-US" dirty="0"/>
              <a:t>Map of restaurants around Toronto, we can see that they are mainly in the center</a:t>
            </a:r>
          </a:p>
        </p:txBody>
      </p:sp>
      <p:pic>
        <p:nvPicPr>
          <p:cNvPr id="5" name="Picture 4">
            <a:extLst>
              <a:ext uri="{FF2B5EF4-FFF2-40B4-BE49-F238E27FC236}">
                <a16:creationId xmlns:a16="http://schemas.microsoft.com/office/drawing/2014/main" id="{A58C1552-759C-4637-84B5-C8390BA1AFA0}"/>
              </a:ext>
            </a:extLst>
          </p:cNvPr>
          <p:cNvPicPr>
            <a:picLocks noChangeAspect="1"/>
          </p:cNvPicPr>
          <p:nvPr/>
        </p:nvPicPr>
        <p:blipFill>
          <a:blip r:embed="rId2"/>
          <a:stretch>
            <a:fillRect/>
          </a:stretch>
        </p:blipFill>
        <p:spPr>
          <a:xfrm>
            <a:off x="2425148" y="3136211"/>
            <a:ext cx="7012040" cy="3520567"/>
          </a:xfrm>
          <a:prstGeom prst="rect">
            <a:avLst/>
          </a:prstGeom>
        </p:spPr>
      </p:pic>
    </p:spTree>
    <p:extLst>
      <p:ext uri="{BB962C8B-B14F-4D97-AF65-F5344CB8AC3E}">
        <p14:creationId xmlns:p14="http://schemas.microsoft.com/office/powerpoint/2010/main" val="3372724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9908-CF1B-455A-9BFC-C495C9D4BB8E}"/>
              </a:ext>
            </a:extLst>
          </p:cNvPr>
          <p:cNvSpPr>
            <a:spLocks noGrp="1"/>
          </p:cNvSpPr>
          <p:nvPr>
            <p:ph type="title"/>
          </p:nvPr>
        </p:nvSpPr>
        <p:spPr/>
        <p:txBody>
          <a:bodyPr/>
          <a:lstStyle/>
          <a:p>
            <a:r>
              <a:rPr lang="en-US" dirty="0"/>
              <a:t>4, Get data, clean data and analyze</a:t>
            </a:r>
          </a:p>
        </p:txBody>
      </p:sp>
      <p:sp>
        <p:nvSpPr>
          <p:cNvPr id="3" name="Content Placeholder 2">
            <a:extLst>
              <a:ext uri="{FF2B5EF4-FFF2-40B4-BE49-F238E27FC236}">
                <a16:creationId xmlns:a16="http://schemas.microsoft.com/office/drawing/2014/main" id="{2C1B9091-573A-4BBA-B97D-1045C89C8E93}"/>
              </a:ext>
            </a:extLst>
          </p:cNvPr>
          <p:cNvSpPr>
            <a:spLocks noGrp="1"/>
          </p:cNvSpPr>
          <p:nvPr>
            <p:ph idx="1"/>
          </p:nvPr>
        </p:nvSpPr>
        <p:spPr/>
        <p:txBody>
          <a:bodyPr/>
          <a:lstStyle/>
          <a:p>
            <a:r>
              <a:rPr lang="en-US" dirty="0"/>
              <a:t>Favorite restaurants in every neighborhood</a:t>
            </a:r>
          </a:p>
        </p:txBody>
      </p:sp>
      <p:pic>
        <p:nvPicPr>
          <p:cNvPr id="4" name="Picture 3">
            <a:extLst>
              <a:ext uri="{FF2B5EF4-FFF2-40B4-BE49-F238E27FC236}">
                <a16:creationId xmlns:a16="http://schemas.microsoft.com/office/drawing/2014/main" id="{C1BE7077-81EE-4883-BE76-79116A6909BA}"/>
              </a:ext>
            </a:extLst>
          </p:cNvPr>
          <p:cNvPicPr>
            <a:picLocks noChangeAspect="1"/>
          </p:cNvPicPr>
          <p:nvPr/>
        </p:nvPicPr>
        <p:blipFill>
          <a:blip r:embed="rId2"/>
          <a:stretch>
            <a:fillRect/>
          </a:stretch>
        </p:blipFill>
        <p:spPr>
          <a:xfrm>
            <a:off x="1154954" y="3354180"/>
            <a:ext cx="9440592" cy="3067478"/>
          </a:xfrm>
          <a:prstGeom prst="rect">
            <a:avLst/>
          </a:prstGeom>
        </p:spPr>
      </p:pic>
    </p:spTree>
    <p:extLst>
      <p:ext uri="{BB962C8B-B14F-4D97-AF65-F5344CB8AC3E}">
        <p14:creationId xmlns:p14="http://schemas.microsoft.com/office/powerpoint/2010/main" val="25539520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81</TotalTime>
  <Words>450</Words>
  <Application>Microsoft Office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 Boardroom</vt:lpstr>
      <vt:lpstr>The Battle of Neighborhoods</vt:lpstr>
      <vt:lpstr>1, Introduction</vt:lpstr>
      <vt:lpstr>2, Data</vt:lpstr>
      <vt:lpstr>3, Methodology</vt:lpstr>
      <vt:lpstr>4, Get data, clean data and analyze</vt:lpstr>
      <vt:lpstr>4, Get data, clean data and analyze</vt:lpstr>
      <vt:lpstr>4, Get data, clean data and analyze</vt:lpstr>
      <vt:lpstr>4, Get data, clean data and analyze</vt:lpstr>
      <vt:lpstr>4, Get data, clean data and analyze</vt:lpstr>
      <vt:lpstr>4, Get data, clean data and analyze</vt:lpstr>
      <vt:lpstr>5, Result and discussion</vt:lpstr>
      <vt:lpstr>6,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Pm Viet</dc:creator>
  <cp:lastModifiedBy>Pm Viet</cp:lastModifiedBy>
  <cp:revision>5</cp:revision>
  <dcterms:created xsi:type="dcterms:W3CDTF">2020-02-16T10:14:25Z</dcterms:created>
  <dcterms:modified xsi:type="dcterms:W3CDTF">2020-02-16T11:35:26Z</dcterms:modified>
</cp:coreProperties>
</file>