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8"/>
  </p:notesMasterIdLst>
  <p:sldIdLst>
    <p:sldId id="256" r:id="rId2"/>
    <p:sldId id="257" r:id="rId3"/>
    <p:sldId id="261" r:id="rId4"/>
    <p:sldId id="262" r:id="rId5"/>
    <p:sldId id="263" r:id="rId6"/>
    <p:sldId id="265" r:id="rId7"/>
    <p:sldId id="271" r:id="rId8"/>
    <p:sldId id="264" r:id="rId9"/>
    <p:sldId id="270" r:id="rId10"/>
    <p:sldId id="273" r:id="rId11"/>
    <p:sldId id="272" r:id="rId12"/>
    <p:sldId id="274" r:id="rId13"/>
    <p:sldId id="275" r:id="rId14"/>
    <p:sldId id="276" r:id="rId15"/>
    <p:sldId id="277" r:id="rId16"/>
    <p:sldId id="27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1250" autoAdjust="0"/>
  </p:normalViewPr>
  <p:slideViewPr>
    <p:cSldViewPr snapToGrid="0">
      <p:cViewPr varScale="1">
        <p:scale>
          <a:sx n="34" d="100"/>
          <a:sy n="34" d="100"/>
        </p:scale>
        <p:origin x="23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88E98-60B5-4A40-BF35-DD4DF4BF7968}" type="datetimeFigureOut">
              <a:rPr lang="en-US" smtClean="0"/>
              <a:t>01/09/20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B740D-AD41-486A-A624-06C5799C2F44}" type="slidenum">
              <a:rPr lang="en-US" smtClean="0"/>
              <a:t>‹#›</a:t>
            </a:fld>
            <a:endParaRPr lang="en-US"/>
          </a:p>
        </p:txBody>
      </p:sp>
    </p:spTree>
    <p:extLst>
      <p:ext uri="{BB962C8B-B14F-4D97-AF65-F5344CB8AC3E}">
        <p14:creationId xmlns:p14="http://schemas.microsoft.com/office/powerpoint/2010/main" val="379142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Ngày</a:t>
            </a:r>
            <a:r>
              <a:rPr lang="en-US" baseline="0" smtClean="0"/>
              <a:t> nay</a:t>
            </a:r>
            <a:r>
              <a:rPr lang="en-US" sz="1200" kern="1200" smtClean="0">
                <a:solidFill>
                  <a:schemeClr val="tx1"/>
                </a:solidFill>
                <a:effectLst/>
                <a:latin typeface="+mn-lt"/>
                <a:ea typeface="+mn-ea"/>
                <a:cs typeface="+mn-cs"/>
              </a:rPr>
              <a:t>, khi các dịch vụ Internet phát triển ngày càng mạnh đã góp phần thúc đẩy cho các như cầu sinh hoạt hằng ngày của chúng ta cũng cao hơn, tốt hơn như làm việc, mua sắm, giải trí và trong đó có cả nhu cầu học tập nữa</a:t>
            </a:r>
          </a:p>
          <a:p>
            <a:pPr marL="171450" indent="-171450">
              <a:buFontTx/>
              <a:buChar char="-"/>
            </a:pPr>
            <a:r>
              <a:rPr lang="en-US" sz="1200" kern="1200" smtClean="0">
                <a:solidFill>
                  <a:schemeClr val="tx1"/>
                </a:solidFill>
                <a:effectLst/>
                <a:latin typeface="+mn-lt"/>
                <a:ea typeface="+mn-ea"/>
                <a:cs typeface="+mn-cs"/>
              </a:rPr>
              <a:t>Học trực tuyến đang là xu hướng của thời đại. Vài năm gần đây, việc học trực tuyến thông qua các bài học, video, tài liệu download đang rất thịnh hành tại Việt Nam nhờ tính khả dụng với học viên.</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3</a:t>
            </a:fld>
            <a:endParaRPr lang="en-US"/>
          </a:p>
        </p:txBody>
      </p:sp>
    </p:spTree>
    <p:extLst>
      <p:ext uri="{BB962C8B-B14F-4D97-AF65-F5344CB8AC3E}">
        <p14:creationId xmlns:p14="http://schemas.microsoft.com/office/powerpoint/2010/main" val="199920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Trên giao diện danh sách sẽ hiển thị thông tin tất cả khóa học của hệ thống. Cuối trang danh sách là phần phân trang của danh sách khóa học, admin muốn xem khóa học phía sau thì hãy click vào trang sau để xem thông tin.</a:t>
            </a:r>
          </a:p>
          <a:p>
            <a:pPr marL="171450" indent="-171450">
              <a:buFontTx/>
              <a:buChar char="-"/>
            </a:pPr>
            <a:r>
              <a:rPr lang="en-US" sz="1200" kern="1200" smtClean="0">
                <a:solidFill>
                  <a:schemeClr val="tx1"/>
                </a:solidFill>
                <a:effectLst/>
                <a:latin typeface="+mn-lt"/>
                <a:ea typeface="+mn-ea"/>
                <a:cs typeface="+mn-cs"/>
              </a:rPr>
              <a:t>Admin có thể thực hiện thêm khóa học mới khi click button Thêm </a:t>
            </a:r>
            <a:r>
              <a:rPr lang="en-US" sz="1200" kern="1200" smtClean="0">
                <a:solidFill>
                  <a:schemeClr val="tx1"/>
                </a:solidFill>
                <a:effectLst/>
                <a:latin typeface="+mn-lt"/>
                <a:ea typeface="+mn-ea"/>
                <a:cs typeface="+mn-cs"/>
              </a:rPr>
              <a:t>mới, giao diện</a:t>
            </a:r>
            <a:r>
              <a:rPr lang="en-US" sz="1200" kern="1200" baseline="0" smtClean="0">
                <a:solidFill>
                  <a:schemeClr val="tx1"/>
                </a:solidFill>
                <a:effectLst/>
                <a:latin typeface="+mn-lt"/>
                <a:ea typeface="+mn-ea"/>
                <a:cs typeface="+mn-cs"/>
              </a:rPr>
              <a:t> thêm mới khóa học hiện ra để quản trị viên nhập thông ti thêm mới khóa học</a:t>
            </a:r>
            <a:r>
              <a:rPr lang="en-US" sz="1200" kern="1200" smtClean="0">
                <a:solidFill>
                  <a:schemeClr val="tx1"/>
                </a:solidFill>
                <a:effectLst/>
                <a:latin typeface="+mn-lt"/>
                <a:ea typeface="+mn-ea"/>
                <a:cs typeface="+mn-cs"/>
              </a:rPr>
              <a:t>.</a:t>
            </a:r>
            <a:endParaRPr lang="en-US" sz="1200" kern="1200" smtClean="0">
              <a:solidFill>
                <a:schemeClr val="tx1"/>
              </a:solidFill>
              <a:effectLst/>
              <a:latin typeface="+mn-lt"/>
              <a:ea typeface="+mn-ea"/>
              <a:cs typeface="+mn-cs"/>
            </a:endParaRPr>
          </a:p>
          <a:p>
            <a:pPr marL="171450" indent="-171450">
              <a:buFontTx/>
              <a:buChar char="-"/>
            </a:pPr>
            <a:r>
              <a:rPr lang="en-US" sz="1200" kern="1200" smtClean="0">
                <a:solidFill>
                  <a:schemeClr val="tx1"/>
                </a:solidFill>
                <a:effectLst/>
                <a:latin typeface="+mn-lt"/>
                <a:ea typeface="+mn-ea"/>
                <a:cs typeface="+mn-cs"/>
              </a:rPr>
              <a:t>Admin muốn sửa thông tin khóa học thì click icon </a:t>
            </a:r>
            <a:r>
              <a:rPr lang="en-US" sz="1200" kern="1200" smtClean="0">
                <a:solidFill>
                  <a:schemeClr val="tx1"/>
                </a:solidFill>
                <a:effectLst/>
                <a:latin typeface="+mn-lt"/>
                <a:ea typeface="+mn-ea"/>
                <a:cs typeface="+mn-cs"/>
              </a:rPr>
              <a:t>trên </a:t>
            </a:r>
            <a:r>
              <a:rPr lang="en-US" sz="1200" kern="1200" smtClean="0">
                <a:solidFill>
                  <a:schemeClr val="tx1"/>
                </a:solidFill>
                <a:effectLst/>
                <a:latin typeface="+mn-lt"/>
                <a:ea typeface="+mn-ea"/>
                <a:cs typeface="+mn-cs"/>
              </a:rPr>
              <a:t>từng mục khóa học tương </a:t>
            </a:r>
            <a:r>
              <a:rPr lang="en-US" sz="1200" kern="1200" smtClean="0">
                <a:solidFill>
                  <a:schemeClr val="tx1"/>
                </a:solidFill>
                <a:effectLst/>
                <a:latin typeface="+mn-lt"/>
                <a:ea typeface="+mn-ea"/>
                <a:cs typeface="+mn-cs"/>
              </a:rPr>
              <a:t>ứng</a:t>
            </a:r>
            <a:r>
              <a:rPr lang="en-US" sz="1200" kern="1200" baseline="0" smtClean="0">
                <a:solidFill>
                  <a:schemeClr val="tx1"/>
                </a:solidFill>
                <a:effectLst/>
                <a:latin typeface="+mn-lt"/>
                <a:ea typeface="+mn-ea"/>
                <a:cs typeface="+mn-cs"/>
              </a:rPr>
              <a:t>, giao diện sửa khóa học hiện ra quản trị viện nhập thông tin càn chỉnh sửa</a:t>
            </a:r>
            <a:r>
              <a:rPr lang="en-US" sz="1200" kern="1200" smtClean="0">
                <a:solidFill>
                  <a:schemeClr val="tx1"/>
                </a:solidFill>
                <a:effectLst/>
                <a:latin typeface="+mn-lt"/>
                <a:ea typeface="+mn-ea"/>
                <a:cs typeface="+mn-cs"/>
              </a:rPr>
              <a:t>.</a:t>
            </a:r>
            <a:endParaRPr lang="en-US" sz="1200" kern="1200" smtClean="0">
              <a:solidFill>
                <a:schemeClr val="tx1"/>
              </a:solidFill>
              <a:effectLst/>
              <a:latin typeface="+mn-lt"/>
              <a:ea typeface="+mn-ea"/>
              <a:cs typeface="+mn-cs"/>
            </a:endParaRPr>
          </a:p>
          <a:p>
            <a:pPr marL="171450" indent="-171450">
              <a:buFontTx/>
              <a:buChar char="-"/>
            </a:pPr>
            <a:r>
              <a:rPr lang="en-US" sz="1200" kern="1200" smtClean="0">
                <a:solidFill>
                  <a:schemeClr val="tx1"/>
                </a:solidFill>
                <a:effectLst/>
                <a:latin typeface="+mn-lt"/>
                <a:ea typeface="+mn-ea"/>
                <a:cs typeface="+mn-cs"/>
              </a:rPr>
              <a:t>Admin muốn xóa khóa học click icon  trên từng mục khóa học hệ thống sẽ hỏi lại admin xác nhận xóa khóa học:</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12</a:t>
            </a:fld>
            <a:endParaRPr lang="en-US"/>
          </a:p>
        </p:txBody>
      </p:sp>
    </p:spTree>
    <p:extLst>
      <p:ext uri="{BB962C8B-B14F-4D97-AF65-F5344CB8AC3E}">
        <p14:creationId xmlns:p14="http://schemas.microsoft.com/office/powerpoint/2010/main" val="693732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Giao diện trang</a:t>
            </a:r>
            <a:r>
              <a:rPr lang="en-US" sz="1200" kern="1200" baseline="0" smtClean="0">
                <a:solidFill>
                  <a:schemeClr val="tx1"/>
                </a:solidFill>
                <a:effectLst/>
                <a:latin typeface="+mn-lt"/>
                <a:ea typeface="+mn-ea"/>
                <a:cs typeface="+mn-cs"/>
              </a:rPr>
              <a:t> chủ của ng</a:t>
            </a:r>
            <a:r>
              <a:rPr lang="en-US" sz="1200" kern="1200" smtClean="0">
                <a:solidFill>
                  <a:schemeClr val="tx1"/>
                </a:solidFill>
                <a:effectLst/>
                <a:latin typeface="+mn-lt"/>
                <a:ea typeface="+mn-ea"/>
                <a:cs typeface="+mn-cs"/>
              </a:rPr>
              <a:t>ười dùng chưa đăng nhập.</a:t>
            </a:r>
          </a:p>
          <a:p>
            <a:pPr marL="171450" indent="-171450">
              <a:buFontTx/>
              <a:buChar char="-"/>
            </a:pPr>
            <a:r>
              <a:rPr lang="en-US" sz="1200" kern="1200" smtClean="0">
                <a:solidFill>
                  <a:schemeClr val="tx1"/>
                </a:solidFill>
                <a:effectLst/>
                <a:latin typeface="+mn-lt"/>
                <a:ea typeface="+mn-ea"/>
                <a:cs typeface="+mn-cs"/>
              </a:rPr>
              <a:t>Giao diện chứa header website, slide website, menu website là các tên loại khóa học, nội dung website là chứa thông tin của khóa học, các bài học nổi bật có phân trang, footer website.</a:t>
            </a:r>
          </a:p>
          <a:p>
            <a:pPr marL="171450" indent="-171450">
              <a:buFontTx/>
              <a:buChar char="-"/>
            </a:pPr>
            <a:r>
              <a:rPr lang="en-US" sz="1200" kern="1200" smtClean="0">
                <a:solidFill>
                  <a:schemeClr val="tx1"/>
                </a:solidFill>
                <a:effectLst/>
                <a:latin typeface="+mn-lt"/>
                <a:ea typeface="+mn-ea"/>
                <a:cs typeface="+mn-cs"/>
              </a:rPr>
              <a:t>Người dùng muốn đăng nhập vào website thì click vào phần Đăng nhập ở phí trên bên phải màn hình giao diện.</a:t>
            </a:r>
          </a:p>
          <a:p>
            <a:pPr marL="171450" indent="-171450">
              <a:buFontTx/>
              <a:buChar char="-"/>
            </a:pPr>
            <a:r>
              <a:rPr lang="en-US" sz="1200" kern="1200" smtClean="0">
                <a:solidFill>
                  <a:schemeClr val="tx1"/>
                </a:solidFill>
                <a:effectLst/>
                <a:latin typeface="+mn-lt"/>
                <a:ea typeface="+mn-ea"/>
                <a:cs typeface="+mn-cs"/>
              </a:rPr>
              <a:t>Người dùng xem nội dung bài học, video bài học các bình luận liên quan tới bài học phía dưới bài học. </a:t>
            </a:r>
          </a:p>
          <a:p>
            <a:pPr marL="171450" indent="-171450">
              <a:buFontTx/>
              <a:buChar char="-"/>
            </a:pPr>
            <a:r>
              <a:rPr lang="en-US" sz="1200" kern="1200" smtClean="0">
                <a:solidFill>
                  <a:schemeClr val="tx1"/>
                </a:solidFill>
                <a:effectLst/>
                <a:latin typeface="+mn-lt"/>
                <a:ea typeface="+mn-ea"/>
                <a:cs typeface="+mn-cs"/>
              </a:rPr>
              <a:t>Người dùng cũng có thể thêm sửa xóa bình luận của mình.</a:t>
            </a:r>
          </a:p>
          <a:p>
            <a:pPr marL="171450" indent="-171450">
              <a:buFontTx/>
              <a:buChar char="-"/>
            </a:pPr>
            <a:endParaRPr lang="en-US" sz="1200" kern="1200" smtClean="0">
              <a:solidFill>
                <a:schemeClr val="tx1"/>
              </a:solidFill>
              <a:effectLst/>
              <a:latin typeface="+mn-lt"/>
              <a:ea typeface="+mn-ea"/>
              <a:cs typeface="+mn-cs"/>
            </a:endParaRP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13</a:t>
            </a:fld>
            <a:endParaRPr lang="en-US"/>
          </a:p>
        </p:txBody>
      </p:sp>
    </p:spTree>
    <p:extLst>
      <p:ext uri="{BB962C8B-B14F-4D97-AF65-F5344CB8AC3E}">
        <p14:creationId xmlns:p14="http://schemas.microsoft.com/office/powerpoint/2010/main" val="32461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171450" algn="just">
              <a:lnSpc>
                <a:spcPct val="150000"/>
              </a:lnSpc>
              <a:buFontTx/>
              <a:buChar char="-"/>
            </a:pPr>
            <a:r>
              <a:rPr lang="en-US" sz="1200" smtClean="0">
                <a:latin typeface="Arial" panose="020B0604020202020204" pitchFamily="34" charset="0"/>
                <a:cs typeface="Arial" panose="020B0604020202020204" pitchFamily="34" charset="0"/>
              </a:rPr>
              <a:t>Phân tích thiết kế hệ thống, xây dựng thành công ứng dụng cả về Front-End và Back-End.</a:t>
            </a:r>
          </a:p>
          <a:p>
            <a:pPr marL="228600" lvl="0" indent="-171450" algn="just">
              <a:lnSpc>
                <a:spcPct val="150000"/>
              </a:lnSpc>
              <a:buFontTx/>
              <a:buChar char="-"/>
            </a:pPr>
            <a:r>
              <a:rPr lang="en-US" sz="1200" smtClean="0">
                <a:latin typeface="Arial" panose="020B0604020202020204" pitchFamily="34" charset="0"/>
                <a:cs typeface="Arial" panose="020B0604020202020204" pitchFamily="34" charset="0"/>
              </a:rPr>
              <a:t>Hiểu về server ảo XAMPP, cở sở dữ liệu MySQL để lưu trữ dữ liệu liên quan đến website.</a:t>
            </a:r>
          </a:p>
          <a:p>
            <a:pPr marL="228600" lvl="0" indent="-171450" algn="just">
              <a:lnSpc>
                <a:spcPct val="150000"/>
              </a:lnSpc>
              <a:buFontTx/>
              <a:buChar char="-"/>
            </a:pPr>
            <a:r>
              <a:rPr lang="en-US" sz="1200" smtClean="0">
                <a:latin typeface="Arial" panose="020B0604020202020204" pitchFamily="34" charset="0"/>
                <a:cs typeface="Arial" panose="020B0604020202020204" pitchFamily="34" charset="0"/>
              </a:rPr>
              <a:t>Hiểu về Laravel framework PHP, mô hình MVC trong Laravel và luồng hoạt động giữa các file trong Laravel.</a:t>
            </a:r>
          </a:p>
          <a:p>
            <a:pPr marL="228600" lvl="0" indent="-171450" algn="just">
              <a:lnSpc>
                <a:spcPct val="150000"/>
              </a:lnSpc>
              <a:buFontTx/>
              <a:buChar char="-"/>
            </a:pPr>
            <a:r>
              <a:rPr lang="en-US" sz="1200" smtClean="0">
                <a:latin typeface="Arial" panose="020B0604020202020204" pitchFamily="34" charset="0"/>
                <a:cs typeface="Arial" panose="020B0604020202020204" pitchFamily="34" charset="0"/>
              </a:rPr>
              <a:t>Hiểu về HTML, CSS, Bootstrap, Javascript,… để thiết kế giao diện cho website.</a:t>
            </a:r>
          </a:p>
        </p:txBody>
      </p:sp>
      <p:sp>
        <p:nvSpPr>
          <p:cNvPr id="4" name="Slide Number Placeholder 3"/>
          <p:cNvSpPr>
            <a:spLocks noGrp="1"/>
          </p:cNvSpPr>
          <p:nvPr>
            <p:ph type="sldNum" sz="quarter" idx="10"/>
          </p:nvPr>
        </p:nvSpPr>
        <p:spPr/>
        <p:txBody>
          <a:bodyPr/>
          <a:lstStyle/>
          <a:p>
            <a:fld id="{DCBB740D-AD41-486A-A624-06C5799C2F44}" type="slidenum">
              <a:rPr lang="en-US" smtClean="0"/>
              <a:t>14</a:t>
            </a:fld>
            <a:endParaRPr lang="en-US"/>
          </a:p>
        </p:txBody>
      </p:sp>
    </p:spTree>
    <p:extLst>
      <p:ext uri="{BB962C8B-B14F-4D97-AF65-F5344CB8AC3E}">
        <p14:creationId xmlns:p14="http://schemas.microsoft.com/office/powerpoint/2010/main" val="95968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171450" algn="just">
              <a:lnSpc>
                <a:spcPct val="150000"/>
              </a:lnSpc>
              <a:buFontTx/>
              <a:buChar char="-"/>
            </a:pPr>
            <a:r>
              <a:rPr lang="en-US" sz="1200" smtClean="0">
                <a:latin typeface="Arial" panose="020B0604020202020204" pitchFamily="34" charset="0"/>
                <a:cs typeface="Arial" panose="020B0604020202020204" pitchFamily="34" charset="0"/>
              </a:rPr>
              <a:t>Hoàn thiện giao diện để người dụng trải nghiệm mượt mà hơn và tiện dụng với người sử dụng.</a:t>
            </a:r>
          </a:p>
          <a:p>
            <a:pPr marL="228600" marR="0" lvl="0" indent="-171450" algn="just" defTabSz="914400" rtl="0" eaLnBrk="1" fontAlgn="auto" latinLnBrk="0" hangingPunct="1">
              <a:lnSpc>
                <a:spcPct val="150000"/>
              </a:lnSpc>
              <a:spcBef>
                <a:spcPts val="0"/>
              </a:spcBef>
              <a:spcAft>
                <a:spcPts val="0"/>
              </a:spcAft>
              <a:buClrTx/>
              <a:buSzTx/>
              <a:buFontTx/>
              <a:buChar char="-"/>
              <a:tabLst/>
              <a:defRPr/>
            </a:pPr>
            <a:r>
              <a:rPr lang="en-US" sz="1200" smtClean="0">
                <a:latin typeface="Arial" panose="020B0604020202020204" pitchFamily="34" charset="0"/>
                <a:cs typeface="Arial" panose="020B0604020202020204" pitchFamily="34" charset="0"/>
              </a:rPr>
              <a:t>Người dùng cũng có thể là người dạy có chức năng đăng tải khóa học lên để bán khóa học, số tiền bán khóa học đấy được trích 1 phần cho hệ thống.</a:t>
            </a:r>
          </a:p>
          <a:p>
            <a:pPr marL="228600" marR="0" lvl="0" indent="-171450" algn="just" defTabSz="914400" rtl="0" eaLnBrk="1" fontAlgn="auto" latinLnBrk="0" hangingPunct="1">
              <a:lnSpc>
                <a:spcPct val="150000"/>
              </a:lnSpc>
              <a:spcBef>
                <a:spcPts val="0"/>
              </a:spcBef>
              <a:spcAft>
                <a:spcPts val="0"/>
              </a:spcAft>
              <a:buClrTx/>
              <a:buSzTx/>
              <a:buFontTx/>
              <a:buChar char="-"/>
              <a:tabLst/>
              <a:defRPr/>
            </a:pPr>
            <a:r>
              <a:rPr lang="en-US" sz="1200" smtClean="0">
                <a:latin typeface="Arial" panose="020B0604020202020204" pitchFamily="34" charset="0"/>
                <a:cs typeface="Arial" panose="020B0604020202020204" pitchFamily="34" charset="0"/>
              </a:rPr>
              <a:t>Phát triển thêm chức năng đánh giá sao cho khóa học, tính năng tương tác trực tiếp giữa người học với người dạy, …</a:t>
            </a:r>
          </a:p>
          <a:p>
            <a:pPr marL="228600" marR="0" lvl="0" indent="-171450" algn="just" defTabSz="914400" rtl="0" eaLnBrk="1" fontAlgn="auto" latinLnBrk="0" hangingPunct="1">
              <a:lnSpc>
                <a:spcPct val="150000"/>
              </a:lnSpc>
              <a:spcBef>
                <a:spcPts val="0"/>
              </a:spcBef>
              <a:spcAft>
                <a:spcPts val="0"/>
              </a:spcAft>
              <a:buClrTx/>
              <a:buSzTx/>
              <a:buFontTx/>
              <a:buChar char="-"/>
              <a:tabLst/>
              <a:defRPr/>
            </a:pPr>
            <a:r>
              <a:rPr lang="en-US" sz="1200" smtClean="0">
                <a:latin typeface="Arial" panose="020B0604020202020204" pitchFamily="34" charset="0"/>
                <a:cs typeface="Arial" panose="020B0604020202020204" pitchFamily="34" charset="0"/>
              </a:rPr>
              <a:t>Thêm phần làm báo cáo theo tháng, quý, năm, … giúp admin thuận tiện trong việc thống kê dữ liệu.</a:t>
            </a:r>
          </a:p>
          <a:p>
            <a:pPr marL="228600" marR="0" lvl="0" indent="-171450" algn="just" defTabSz="914400" rtl="0" eaLnBrk="1" fontAlgn="auto" latinLnBrk="0" hangingPunct="1">
              <a:lnSpc>
                <a:spcPct val="150000"/>
              </a:lnSpc>
              <a:spcBef>
                <a:spcPts val="0"/>
              </a:spcBef>
              <a:spcAft>
                <a:spcPts val="0"/>
              </a:spcAft>
              <a:buClrTx/>
              <a:buSzTx/>
              <a:buFontTx/>
              <a:buChar char="-"/>
              <a:tabLst/>
              <a:defRPr/>
            </a:pPr>
            <a:endParaRPr lang="en-US" sz="1200" smtClean="0">
              <a:latin typeface="Arial" panose="020B0604020202020204" pitchFamily="34" charset="0"/>
              <a:cs typeface="Arial" panose="020B0604020202020204" pitchFamily="34" charset="0"/>
            </a:endParaRPr>
          </a:p>
          <a:p>
            <a:pPr marL="228600" marR="0" lvl="0" indent="-171450" algn="just" defTabSz="914400" rtl="0" eaLnBrk="1" fontAlgn="auto" latinLnBrk="0" hangingPunct="1">
              <a:lnSpc>
                <a:spcPct val="150000"/>
              </a:lnSpc>
              <a:spcBef>
                <a:spcPts val="0"/>
              </a:spcBef>
              <a:spcAft>
                <a:spcPts val="0"/>
              </a:spcAft>
              <a:buClrTx/>
              <a:buSzTx/>
              <a:buFontTx/>
              <a:buChar char="-"/>
              <a:tabLst/>
              <a:defRPr/>
            </a:pPr>
            <a:endParaRPr lang="en-US" sz="1200" smtClean="0">
              <a:latin typeface="Arial" panose="020B0604020202020204" pitchFamily="34" charset="0"/>
              <a:cs typeface="Arial" panose="020B0604020202020204" pitchFamily="34" charset="0"/>
            </a:endParaRPr>
          </a:p>
          <a:p>
            <a:pPr marL="228600" lvl="0" indent="-171450" algn="just">
              <a:lnSpc>
                <a:spcPct val="150000"/>
              </a:lnSpc>
              <a:buFontTx/>
              <a:buChar char="-"/>
            </a:pPr>
            <a:endParaRPr lang="en-US" sz="1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CBB740D-AD41-486A-A624-06C5799C2F44}" type="slidenum">
              <a:rPr lang="en-US" smtClean="0"/>
              <a:t>15</a:t>
            </a:fld>
            <a:endParaRPr lang="en-US"/>
          </a:p>
        </p:txBody>
      </p:sp>
    </p:spTree>
    <p:extLst>
      <p:ext uri="{BB962C8B-B14F-4D97-AF65-F5344CB8AC3E}">
        <p14:creationId xmlns:p14="http://schemas.microsoft.com/office/powerpoint/2010/main" val="252553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171450" algn="just">
              <a:lnSpc>
                <a:spcPct val="150000"/>
              </a:lnSpc>
              <a:buFontTx/>
              <a:buChar char="-"/>
            </a:pPr>
            <a:r>
              <a:rPr lang="en-US" sz="1200" smtClean="0">
                <a:latin typeface="Arial" panose="020B0604020202020204" pitchFamily="34" charset="0"/>
                <a:cs typeface="Arial" panose="020B0604020202020204" pitchFamily="34" charset="0"/>
              </a:rPr>
              <a:t>Hoàn thiện giao diện để người dụng trải nghiệm mượt mà hơn và tiện dụng với người sử dụng.</a:t>
            </a:r>
          </a:p>
          <a:p>
            <a:pPr marL="228600" marR="0" lvl="0" indent="-171450" algn="just" defTabSz="914400" rtl="0" eaLnBrk="1" fontAlgn="auto" latinLnBrk="0" hangingPunct="1">
              <a:lnSpc>
                <a:spcPct val="150000"/>
              </a:lnSpc>
              <a:spcBef>
                <a:spcPts val="0"/>
              </a:spcBef>
              <a:spcAft>
                <a:spcPts val="0"/>
              </a:spcAft>
              <a:buClrTx/>
              <a:buSzTx/>
              <a:buFontTx/>
              <a:buChar char="-"/>
              <a:tabLst/>
              <a:defRPr/>
            </a:pPr>
            <a:r>
              <a:rPr lang="en-US" sz="1200" smtClean="0">
                <a:latin typeface="Arial" panose="020B0604020202020204" pitchFamily="34" charset="0"/>
                <a:cs typeface="Arial" panose="020B0604020202020204" pitchFamily="34" charset="0"/>
              </a:rPr>
              <a:t>Người dùng cũng có thể là người dạy có chức năng đăng tải khóa học lên để bán khóa học, số tiền bán khóa học đấy được trích 1 phần cho hệ thống.</a:t>
            </a:r>
          </a:p>
          <a:p>
            <a:pPr marL="228600" marR="0" lvl="0" indent="-171450" algn="just" defTabSz="914400" rtl="0" eaLnBrk="1" fontAlgn="auto" latinLnBrk="0" hangingPunct="1">
              <a:lnSpc>
                <a:spcPct val="150000"/>
              </a:lnSpc>
              <a:spcBef>
                <a:spcPts val="0"/>
              </a:spcBef>
              <a:spcAft>
                <a:spcPts val="0"/>
              </a:spcAft>
              <a:buClrTx/>
              <a:buSzTx/>
              <a:buFontTx/>
              <a:buChar char="-"/>
              <a:tabLst/>
              <a:defRPr/>
            </a:pPr>
            <a:r>
              <a:rPr lang="en-US" sz="1200" smtClean="0">
                <a:latin typeface="Arial" panose="020B0604020202020204" pitchFamily="34" charset="0"/>
                <a:cs typeface="Arial" panose="020B0604020202020204" pitchFamily="34" charset="0"/>
              </a:rPr>
              <a:t>Phát triển thêm chức năng đánh giá sao cho khóa học, tính năng tương tác trực tiếp giữa người học với người dạy, …</a:t>
            </a:r>
          </a:p>
          <a:p>
            <a:pPr marL="228600" marR="0" lvl="0" indent="-171450" algn="just" defTabSz="914400" rtl="0" eaLnBrk="1" fontAlgn="auto" latinLnBrk="0" hangingPunct="1">
              <a:lnSpc>
                <a:spcPct val="150000"/>
              </a:lnSpc>
              <a:spcBef>
                <a:spcPts val="0"/>
              </a:spcBef>
              <a:spcAft>
                <a:spcPts val="0"/>
              </a:spcAft>
              <a:buClrTx/>
              <a:buSzTx/>
              <a:buFontTx/>
              <a:buChar char="-"/>
              <a:tabLst/>
              <a:defRPr/>
            </a:pPr>
            <a:r>
              <a:rPr lang="en-US" sz="1200" smtClean="0">
                <a:latin typeface="Arial" panose="020B0604020202020204" pitchFamily="34" charset="0"/>
                <a:cs typeface="Arial" panose="020B0604020202020204" pitchFamily="34" charset="0"/>
              </a:rPr>
              <a:t>Thêm phần làm báo cáo theo tháng, quý, năm, … giúp admin thuận tiện trong việc thống kê dữ liệu.</a:t>
            </a:r>
          </a:p>
          <a:p>
            <a:pPr marL="228600" marR="0" lvl="0" indent="-171450" algn="just" defTabSz="914400" rtl="0" eaLnBrk="1" fontAlgn="auto" latinLnBrk="0" hangingPunct="1">
              <a:lnSpc>
                <a:spcPct val="150000"/>
              </a:lnSpc>
              <a:spcBef>
                <a:spcPts val="0"/>
              </a:spcBef>
              <a:spcAft>
                <a:spcPts val="0"/>
              </a:spcAft>
              <a:buClrTx/>
              <a:buSzTx/>
              <a:buFontTx/>
              <a:buChar char="-"/>
              <a:tabLst/>
              <a:defRPr/>
            </a:pPr>
            <a:endParaRPr lang="en-US" sz="1200" smtClean="0">
              <a:latin typeface="Arial" panose="020B0604020202020204" pitchFamily="34" charset="0"/>
              <a:cs typeface="Arial" panose="020B0604020202020204" pitchFamily="34" charset="0"/>
            </a:endParaRPr>
          </a:p>
          <a:p>
            <a:pPr marL="228600" marR="0" lvl="0" indent="-171450" algn="just" defTabSz="914400" rtl="0" eaLnBrk="1" fontAlgn="auto" latinLnBrk="0" hangingPunct="1">
              <a:lnSpc>
                <a:spcPct val="150000"/>
              </a:lnSpc>
              <a:spcBef>
                <a:spcPts val="0"/>
              </a:spcBef>
              <a:spcAft>
                <a:spcPts val="0"/>
              </a:spcAft>
              <a:buClrTx/>
              <a:buSzTx/>
              <a:buFontTx/>
              <a:buChar char="-"/>
              <a:tabLst/>
              <a:defRPr/>
            </a:pPr>
            <a:endParaRPr lang="en-US" sz="1200" smtClean="0">
              <a:latin typeface="Arial" panose="020B0604020202020204" pitchFamily="34" charset="0"/>
              <a:cs typeface="Arial" panose="020B0604020202020204" pitchFamily="34" charset="0"/>
            </a:endParaRPr>
          </a:p>
          <a:p>
            <a:pPr marL="228600" lvl="0" indent="-171450" algn="just">
              <a:lnSpc>
                <a:spcPct val="150000"/>
              </a:lnSpc>
              <a:buFontTx/>
              <a:buChar char="-"/>
            </a:pPr>
            <a:endParaRPr lang="en-US" sz="1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CBB740D-AD41-486A-A624-06C5799C2F44}" type="slidenum">
              <a:rPr lang="en-US" smtClean="0"/>
              <a:t>16</a:t>
            </a:fld>
            <a:endParaRPr lang="en-US"/>
          </a:p>
        </p:txBody>
      </p:sp>
    </p:spTree>
    <p:extLst>
      <p:ext uri="{BB962C8B-B14F-4D97-AF65-F5344CB8AC3E}">
        <p14:creationId xmlns:p14="http://schemas.microsoft.com/office/powerpoint/2010/main" val="187991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smtClean="0">
                <a:solidFill>
                  <a:schemeClr val="tx1"/>
                </a:solidFill>
                <a:effectLst/>
                <a:latin typeface="+mn-lt"/>
                <a:ea typeface="+mn-ea"/>
                <a:cs typeface="+mn-cs"/>
              </a:rPr>
              <a:t>Đào tạo học viên các</a:t>
            </a:r>
            <a:r>
              <a:rPr lang="en-US" sz="1200" kern="1200" baseline="0" smtClean="0">
                <a:solidFill>
                  <a:schemeClr val="tx1"/>
                </a:solidFill>
                <a:effectLst/>
                <a:latin typeface="+mn-lt"/>
                <a:ea typeface="+mn-ea"/>
                <a:cs typeface="+mn-cs"/>
              </a:rPr>
              <a:t> khóa học</a:t>
            </a:r>
            <a:r>
              <a:rPr lang="en-US" sz="1200" kern="1200" smtClean="0">
                <a:solidFill>
                  <a:schemeClr val="tx1"/>
                </a:solidFill>
                <a:effectLst/>
                <a:latin typeface="+mn-lt"/>
                <a:ea typeface="+mn-ea"/>
                <a:cs typeface="+mn-cs"/>
              </a:rPr>
              <a:t> trực tuyến: Đây là một chức năng chính của website học trực tuyến, thay vì lúc trước bạn phải học từng tiết từng tiết một thì bây giờ học viên chỉ cần đăng nhập website đăng kí khóa học</a:t>
            </a:r>
            <a:r>
              <a:rPr lang="en-US" sz="1200" kern="1200" baseline="0" smtClean="0">
                <a:solidFill>
                  <a:schemeClr val="tx1"/>
                </a:solidFill>
                <a:effectLst/>
                <a:latin typeface="+mn-lt"/>
                <a:ea typeface="+mn-ea"/>
                <a:cs typeface="+mn-cs"/>
              </a:rPr>
              <a:t> và học các bài học trên </a:t>
            </a:r>
            <a:r>
              <a:rPr lang="en-US" sz="1200" kern="1200" smtClean="0">
                <a:solidFill>
                  <a:schemeClr val="tx1"/>
                </a:solidFill>
                <a:effectLst/>
                <a:latin typeface="+mn-lt"/>
                <a:ea typeface="+mn-ea"/>
                <a:cs typeface="+mn-cs"/>
              </a:rPr>
              <a:t>website.</a:t>
            </a:r>
          </a:p>
          <a:p>
            <a:pPr marL="171450" lvl="0" indent="-171450">
              <a:buFontTx/>
              <a:buChar char="-"/>
            </a:pPr>
            <a:r>
              <a:rPr lang="en-US" sz="1200" kern="1200" smtClean="0">
                <a:solidFill>
                  <a:schemeClr val="tx1"/>
                </a:solidFill>
                <a:effectLst/>
                <a:latin typeface="+mn-lt"/>
                <a:ea typeface="+mn-ea"/>
                <a:cs typeface="+mn-cs"/>
              </a:rPr>
              <a:t>Theo</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kịp xu hướng hiện nay: Hiện nay ngay cả học cũng có thể học qua mạng và người học không phải cất công chạy tới trung tâm hay trường học để học nữa, một lợi ích thêm đó là hình thức học này ai cũng có thể học được và học bất kỳ khi nào không giới hạn không gian thời gian. Đó là lợi ích tuyệt vời của website học trực tuyến.</a:t>
            </a:r>
          </a:p>
          <a:p>
            <a:pPr marL="171450" lvl="0" indent="-171450">
              <a:buFontTx/>
              <a:buChar char="-"/>
            </a:pPr>
            <a:endParaRPr lang="en-US" sz="1200" kern="1200" smtClean="0">
              <a:solidFill>
                <a:schemeClr val="tx1"/>
              </a:solidFill>
              <a:effectLst/>
              <a:latin typeface="+mn-lt"/>
              <a:ea typeface="+mn-ea"/>
              <a:cs typeface="+mn-cs"/>
            </a:endParaRP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4</a:t>
            </a:fld>
            <a:endParaRPr lang="en-US"/>
          </a:p>
        </p:txBody>
      </p:sp>
    </p:spTree>
    <p:extLst>
      <p:ext uri="{BB962C8B-B14F-4D97-AF65-F5344CB8AC3E}">
        <p14:creationId xmlns:p14="http://schemas.microsoft.com/office/powerpoint/2010/main" val="243561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Ưu</a:t>
            </a:r>
            <a:r>
              <a:rPr lang="en-US" sz="1200" kern="1200" baseline="0" smtClean="0">
                <a:solidFill>
                  <a:schemeClr val="tx1"/>
                </a:solidFill>
                <a:effectLst/>
                <a:latin typeface="+mn-lt"/>
                <a:ea typeface="+mn-ea"/>
                <a:cs typeface="+mn-cs"/>
              </a:rPr>
              <a:t> điểm cửa </a:t>
            </a:r>
            <a:r>
              <a:rPr lang="en-US" sz="1200" kern="1200" smtClean="0">
                <a:solidFill>
                  <a:schemeClr val="tx1"/>
                </a:solidFill>
                <a:effectLst/>
                <a:latin typeface="+mn-lt"/>
                <a:ea typeface="+mn-ea"/>
                <a:cs typeface="+mn-cs"/>
              </a:rPr>
              <a:t>XAMPP: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effectLst/>
                <a:latin typeface="+mn-lt"/>
                <a:ea typeface="+mn-ea"/>
                <a:cs typeface="+mn-cs"/>
              </a:rPr>
              <a:t>	+ </a:t>
            </a:r>
            <a:r>
              <a:rPr lang="en-US" sz="1200" kern="1200" smtClean="0">
                <a:solidFill>
                  <a:schemeClr val="tx1"/>
                </a:solidFill>
                <a:effectLst/>
                <a:latin typeface="+mn-lt"/>
                <a:ea typeface="+mn-ea"/>
                <a:cs typeface="+mn-cs"/>
              </a:rPr>
              <a:t> Có thể chạy được trên tất cả các hệ điều hành.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 Có cấu hình đơn giản cũng như nhiều chức năng hữu ích cho người dùng.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 Là</a:t>
            </a:r>
            <a:r>
              <a:rPr lang="en-US" sz="1200" kern="1200" baseline="0" smtClean="0">
                <a:solidFill>
                  <a:schemeClr val="tx1"/>
                </a:solidFill>
                <a:effectLst/>
                <a:latin typeface="+mn-lt"/>
                <a:ea typeface="+mn-ea"/>
                <a:cs typeface="+mn-cs"/>
              </a:rPr>
              <a:t> ứng dụng với mã nguồn mở và </a:t>
            </a:r>
            <a:r>
              <a:rPr lang="en-US" sz="1200" kern="1200" smtClean="0">
                <a:solidFill>
                  <a:schemeClr val="tx1"/>
                </a:solidFill>
                <a:effectLst/>
                <a:latin typeface="+mn-lt"/>
                <a:ea typeface="+mn-ea"/>
                <a:cs typeface="+mn-cs"/>
              </a:rPr>
              <a:t>có giao diện quản lý khá tiện lợi. </a:t>
            </a:r>
          </a:p>
          <a:p>
            <a:pPr marL="171450" lvl="0" indent="-171450">
              <a:buFontTx/>
              <a:buChar char="-"/>
            </a:pPr>
            <a:r>
              <a:rPr lang="en-US" sz="1200" kern="1200" smtClean="0">
                <a:solidFill>
                  <a:schemeClr val="tx1"/>
                </a:solidFill>
                <a:effectLst/>
                <a:latin typeface="+mn-lt"/>
                <a:ea typeface="+mn-ea"/>
                <a:cs typeface="+mn-cs"/>
              </a:rPr>
              <a:t>Ưu</a:t>
            </a:r>
            <a:r>
              <a:rPr lang="en-US" sz="1200" kern="1200" baseline="0" smtClean="0">
                <a:solidFill>
                  <a:schemeClr val="tx1"/>
                </a:solidFill>
                <a:effectLst/>
                <a:latin typeface="+mn-lt"/>
                <a:ea typeface="+mn-ea"/>
                <a:cs typeface="+mn-cs"/>
              </a:rPr>
              <a:t> điểm của PhpStorm</a:t>
            </a:r>
            <a:r>
              <a:rPr lang="en-US" sz="1200" kern="1200" smtClean="0">
                <a:solidFill>
                  <a:schemeClr val="tx1"/>
                </a:solidFill>
                <a:effectLst/>
                <a:latin typeface="+mn-lt"/>
                <a:ea typeface="+mn-ea"/>
                <a:cs typeface="+mn-cs"/>
              </a:rPr>
              <a:t>.</a:t>
            </a:r>
          </a:p>
          <a:p>
            <a:pPr marL="0" lvl="0" indent="0">
              <a:buFontTx/>
              <a:buNone/>
            </a:pPr>
            <a:r>
              <a:rPr lang="en-US" sz="1200" kern="1200" smtClean="0">
                <a:solidFill>
                  <a:schemeClr val="tx1"/>
                </a:solidFill>
                <a:effectLst/>
                <a:latin typeface="+mn-lt"/>
                <a:ea typeface="+mn-ea"/>
                <a:cs typeface="+mn-cs"/>
              </a:rPr>
              <a:t>	+ </a:t>
            </a:r>
            <a:r>
              <a:rPr lang="en-US" sz="1200" b="0" i="0" kern="1200" smtClean="0">
                <a:solidFill>
                  <a:schemeClr val="tx1"/>
                </a:solidFill>
                <a:effectLst/>
                <a:latin typeface="+mn-lt"/>
                <a:ea typeface="+mn-ea"/>
                <a:cs typeface="+mn-cs"/>
              </a:rPr>
              <a:t>Giao diện gọn gàng, nhanh.</a:t>
            </a:r>
          </a:p>
          <a:p>
            <a:pPr marL="0" lvl="0" indent="0">
              <a:buFontTx/>
              <a:buNone/>
            </a:pPr>
            <a:r>
              <a:rPr lang="en-US" sz="1200" b="0" i="0" kern="1200" smtClean="0">
                <a:solidFill>
                  <a:schemeClr val="tx1"/>
                </a:solidFill>
                <a:effectLst/>
                <a:latin typeface="+mn-lt"/>
                <a:ea typeface="+mn-ea"/>
                <a:cs typeface="+mn-cs"/>
              </a:rPr>
              <a:t>	+ Quản lý project dễ dàng.</a:t>
            </a:r>
          </a:p>
          <a:p>
            <a:pPr marL="0" lvl="0" indent="0">
              <a:buFontTx/>
              <a:buNone/>
            </a:pPr>
            <a:r>
              <a:rPr lang="en-US" sz="1200" b="0" i="0" kern="1200" smtClean="0">
                <a:solidFill>
                  <a:schemeClr val="tx1"/>
                </a:solidFill>
                <a:effectLst/>
                <a:latin typeface="+mn-lt"/>
                <a:ea typeface="+mn-ea"/>
                <a:cs typeface="+mn-cs"/>
              </a:rPr>
              <a:t>	+ Phát hiện "lỗi chính tả" ngay lập tức.</a:t>
            </a:r>
          </a:p>
          <a:p>
            <a:pPr marL="0" lvl="0" indent="0">
              <a:buFontTx/>
              <a:buNone/>
            </a:pPr>
            <a:r>
              <a:rPr lang="en-US" sz="1200" b="0" i="0" kern="120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Tự lưu thay đổi ngay lập tức, khỏi nhấn Save</a:t>
            </a:r>
            <a:r>
              <a:rPr lang="en-US" sz="1200" b="0" i="0" kern="1200" smtClean="0">
                <a:solidFill>
                  <a:schemeClr val="tx1"/>
                </a:solidFill>
                <a:effectLst/>
                <a:latin typeface="+mn-lt"/>
                <a:ea typeface="+mn-ea"/>
                <a:cs typeface="+mn-cs"/>
              </a:rPr>
              <a:t>,…</a:t>
            </a:r>
            <a:endParaRPr lang="en-US" sz="1200" kern="1200" smtClean="0">
              <a:solidFill>
                <a:schemeClr val="tx1"/>
              </a:solidFill>
              <a:effectLst/>
              <a:latin typeface="+mn-lt"/>
              <a:ea typeface="+mn-ea"/>
              <a:cs typeface="+mn-cs"/>
            </a:endParaRPr>
          </a:p>
          <a:p>
            <a:pPr marL="171450" lvl="0" indent="-171450">
              <a:buFontTx/>
              <a:buChar char="-"/>
            </a:pPr>
            <a:endParaRPr lang="en-US" sz="1200" kern="1200" smtClean="0">
              <a:solidFill>
                <a:schemeClr val="tx1"/>
              </a:solidFill>
              <a:effectLst/>
              <a:latin typeface="+mn-lt"/>
              <a:ea typeface="+mn-ea"/>
              <a:cs typeface="+mn-cs"/>
            </a:endParaRP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5</a:t>
            </a:fld>
            <a:endParaRPr lang="en-US"/>
          </a:p>
        </p:txBody>
      </p:sp>
    </p:spTree>
    <p:extLst>
      <p:ext uri="{BB962C8B-B14F-4D97-AF65-F5344CB8AC3E}">
        <p14:creationId xmlns:p14="http://schemas.microsoft.com/office/powerpoint/2010/main" val="21416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smtClean="0">
                <a:solidFill>
                  <a:schemeClr val="tx1"/>
                </a:solidFill>
                <a:effectLst/>
                <a:latin typeface="+mn-lt"/>
                <a:ea typeface="+mn-ea"/>
                <a:cs typeface="+mn-cs"/>
              </a:rPr>
              <a:t>Laravel là </a:t>
            </a:r>
            <a:r>
              <a:rPr lang="vi-VN" sz="1200" kern="1200" baseline="0" smtClean="0">
                <a:solidFill>
                  <a:schemeClr val="tx1"/>
                </a:solidFill>
                <a:effectLst/>
                <a:latin typeface="+mn-lt"/>
                <a:ea typeface="+mn-ea"/>
                <a:cs typeface="+mn-cs"/>
              </a:rPr>
              <a:t>Framework </a:t>
            </a:r>
            <a:r>
              <a:rPr lang="en-US" sz="1200" kern="1200" baseline="0" smtClean="0">
                <a:solidFill>
                  <a:schemeClr val="tx1"/>
                </a:solidFill>
                <a:effectLst/>
                <a:latin typeface="+mn-lt"/>
                <a:ea typeface="+mn-ea"/>
                <a:cs typeface="+mn-cs"/>
              </a:rPr>
              <a:t>PHP </a:t>
            </a:r>
            <a:r>
              <a:rPr lang="vi-VN" sz="1200" kern="1200" baseline="0" smtClean="0">
                <a:solidFill>
                  <a:schemeClr val="tx1"/>
                </a:solidFill>
                <a:effectLst/>
                <a:latin typeface="+mn-lt"/>
                <a:ea typeface="+mn-ea"/>
                <a:cs typeface="+mn-cs"/>
              </a:rPr>
              <a:t>có mã nguồn mở và miễn phí</a:t>
            </a:r>
            <a:r>
              <a:rPr lang="en-US" sz="1200" kern="1200" baseline="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smtClean="0">
                <a:solidFill>
                  <a:schemeClr val="tx1"/>
                </a:solidFill>
                <a:effectLst/>
                <a:latin typeface="+mn-lt"/>
                <a:ea typeface="+mn-ea"/>
                <a:cs typeface="+mn-cs"/>
              </a:rPr>
              <a:t>Nó</a:t>
            </a:r>
            <a:r>
              <a:rPr lang="vi-VN" sz="1200" kern="1200" baseline="0" smtClean="0">
                <a:solidFill>
                  <a:schemeClr val="tx1"/>
                </a:solidFill>
                <a:effectLst/>
                <a:latin typeface="+mn-lt"/>
                <a:ea typeface="+mn-ea"/>
                <a:cs typeface="+mn-cs"/>
              </a:rPr>
              <a:t> được xây dựng nhằm hỗ trợ phát triển các phần mềm, ứng dụng theo kiến trúc MVC</a:t>
            </a:r>
            <a:r>
              <a:rPr lang="en-US" sz="1200" kern="1200" baseline="0" smtClean="0">
                <a:solidFill>
                  <a:schemeClr val="tx1"/>
                </a:solidFill>
                <a:effectLst/>
                <a:latin typeface="+mn-lt"/>
                <a:ea typeface="+mn-ea"/>
                <a:cs typeface="+mn-cs"/>
              </a:rPr>
              <a:t>, nó xây dựng các </a:t>
            </a:r>
            <a:r>
              <a:rPr lang="vi-VN" sz="1200" kern="1200" baseline="0" smtClean="0">
                <a:solidFill>
                  <a:schemeClr val="tx1"/>
                </a:solidFill>
                <a:effectLst/>
                <a:latin typeface="+mn-lt"/>
                <a:ea typeface="+mn-ea"/>
                <a:cs typeface="+mn-cs"/>
              </a:rPr>
              <a:t>thư viện với các tài nguyên có sẵ</a:t>
            </a:r>
            <a:r>
              <a:rPr lang="en-US" sz="1200" kern="1200" baseline="0" smtClean="0">
                <a:solidFill>
                  <a:schemeClr val="tx1"/>
                </a:solidFill>
                <a:effectLst/>
                <a:latin typeface="+mn-lt"/>
                <a:ea typeface="+mn-ea"/>
                <a:cs typeface="+mn-cs"/>
              </a:rPr>
              <a:t>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smtClean="0">
                <a:solidFill>
                  <a:schemeClr val="tx1"/>
                </a:solidFill>
                <a:effectLst/>
                <a:latin typeface="+mn-lt"/>
                <a:ea typeface="+mn-ea"/>
                <a:cs typeface="+mn-cs"/>
              </a:rPr>
              <a:t>Lấy ví dụ việc xây dựng website thuần PHP như</a:t>
            </a:r>
            <a:r>
              <a:rPr lang="en-US" sz="1200" kern="1200" smtClean="0">
                <a:solidFill>
                  <a:schemeClr val="tx1"/>
                </a:solidFill>
                <a:effectLst/>
                <a:latin typeface="+mn-lt"/>
                <a:ea typeface="+mn-ea"/>
                <a:cs typeface="+mn-cs"/>
              </a:rPr>
              <a:t> chúng ta xây một ngôi nhà phải làm tất cả các công đoạn như móng, cột, dầm, tường, trang trí nội thất, ngoại thất.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Nhưng nếu chúng ta sử dụng </a:t>
            </a:r>
            <a:r>
              <a:rPr lang="en-US" sz="1200" kern="1200" baseline="0" smtClean="0">
                <a:solidFill>
                  <a:schemeClr val="tx1"/>
                </a:solidFill>
                <a:effectLst/>
                <a:latin typeface="+mn-lt"/>
                <a:ea typeface="+mn-ea"/>
                <a:cs typeface="+mn-cs"/>
              </a:rPr>
              <a:t>Laravel </a:t>
            </a:r>
            <a:r>
              <a:rPr lang="en-US" sz="1200" kern="1200" smtClean="0">
                <a:solidFill>
                  <a:schemeClr val="tx1"/>
                </a:solidFill>
                <a:effectLst/>
                <a:latin typeface="+mn-lt"/>
                <a:ea typeface="+mn-ea"/>
                <a:cs typeface="+mn-cs"/>
              </a:rPr>
              <a:t>thì việc xây dựng ngôi nhà sẽ được nhanh hơn, các thành phần như móng, cột, dầm, tường đã được framework xây dựng sẵn, chúng ta chỉ cần trang trí nội thất và ngoại thất theo đúng ý của mình là được.</a:t>
            </a:r>
            <a:endParaRPr lang="en-US" sz="1200" kern="1200" baseline="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Ưu</a:t>
            </a:r>
            <a:r>
              <a:rPr lang="en-US" sz="1200" kern="1200" baseline="0" smtClean="0">
                <a:solidFill>
                  <a:schemeClr val="tx1"/>
                </a:solidFill>
                <a:effectLst/>
                <a:latin typeface="+mn-lt"/>
                <a:ea typeface="+mn-ea"/>
                <a:cs typeface="+mn-cs"/>
              </a:rPr>
              <a:t> điểm của Laravel:</a:t>
            </a:r>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effectLst/>
                <a:latin typeface="+mn-lt"/>
                <a:ea typeface="+mn-ea"/>
                <a:cs typeface="+mn-cs"/>
              </a:rPr>
              <a:t>	+ </a:t>
            </a:r>
            <a:r>
              <a:rPr lang="en-US" sz="1200" kern="1200" smtClean="0">
                <a:solidFill>
                  <a:schemeClr val="tx1"/>
                </a:solidFill>
                <a:effectLst/>
                <a:latin typeface="+mn-lt"/>
                <a:ea typeface="+mn-ea"/>
                <a:cs typeface="+mn-cs"/>
              </a:rPr>
              <a:t>Đơn giản: các chức năng của Laravel rất dễ hiểu và thực hiện.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 Ngắn gọn: hầu hết các chức năng của Laravel hoạt động liên tục với cấu hình rất nhỏ, dựa vào các quy tắc chuẩn để giảm bớt code-bloat.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 Trình bày hợp lý: hướng dẫn sử dụng Laravel rất đầy đủ và luôn cập nhật. Nhà lập trình, người tạo ra framework luôn cập nhật tài liệu trước khi cho ra một phiên bản mới, đảm bảo những người học lập trình luôn luôn có những tài liệu mới nhất.</a:t>
            </a:r>
          </a:p>
          <a:p>
            <a:pPr marL="171450" lvl="0" indent="-171450">
              <a:buFontTx/>
              <a:buChar char="-"/>
            </a:pPr>
            <a:endParaRPr lang="en-US" sz="1200" kern="1200" smtClean="0">
              <a:solidFill>
                <a:schemeClr val="tx1"/>
              </a:solidFill>
              <a:effectLst/>
              <a:latin typeface="+mn-lt"/>
              <a:ea typeface="+mn-ea"/>
              <a:cs typeface="+mn-cs"/>
            </a:endParaRP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6</a:t>
            </a:fld>
            <a:endParaRPr lang="en-US"/>
          </a:p>
        </p:txBody>
      </p:sp>
    </p:spTree>
    <p:extLst>
      <p:ext uri="{BB962C8B-B14F-4D97-AF65-F5344CB8AC3E}">
        <p14:creationId xmlns:p14="http://schemas.microsoft.com/office/powerpoint/2010/main" val="2150895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smtClean="0"/>
              <a:t>Các lý do chọn Laravel.</a:t>
            </a:r>
          </a:p>
          <a:p>
            <a:pPr marL="171450" indent="-171450">
              <a:buFontTx/>
              <a:buChar char="-"/>
            </a:pPr>
            <a:r>
              <a:rPr lang="vi-VN" sz="1200" b="0" i="0" kern="1200" smtClean="0">
                <a:solidFill>
                  <a:schemeClr val="tx1"/>
                </a:solidFill>
                <a:effectLst/>
                <a:latin typeface="+mn-lt"/>
                <a:ea typeface="+mn-ea"/>
                <a:cs typeface="+mn-cs"/>
              </a:rPr>
              <a:t>Lý do đầu tiên khiến </a:t>
            </a:r>
            <a:r>
              <a:rPr lang="vi-VN" sz="1200" b="1" i="0" kern="1200" smtClean="0">
                <a:solidFill>
                  <a:schemeClr val="tx1"/>
                </a:solidFill>
                <a:effectLst/>
                <a:latin typeface="+mn-lt"/>
                <a:ea typeface="+mn-ea"/>
                <a:cs typeface="+mn-cs"/>
              </a:rPr>
              <a:t>Laravel</a:t>
            </a:r>
            <a:r>
              <a:rPr lang="vi-VN" sz="1200" b="0" i="0" kern="1200" smtClean="0">
                <a:solidFill>
                  <a:schemeClr val="tx1"/>
                </a:solidFill>
                <a:effectLst/>
                <a:latin typeface="+mn-lt"/>
                <a:ea typeface="+mn-ea"/>
                <a:cs typeface="+mn-cs"/>
              </a:rPr>
              <a:t> nhanh chóng được cộng đồng đón nhận và sử dụng nhiều là do nó rất dễ để có thể sử dụng. </a:t>
            </a:r>
            <a:endParaRPr lang="en-US" sz="1200" b="0" i="0" kern="1200" smtClean="0">
              <a:solidFill>
                <a:schemeClr val="tx1"/>
              </a:solidFill>
              <a:effectLst/>
              <a:latin typeface="+mn-lt"/>
              <a:ea typeface="+mn-ea"/>
              <a:cs typeface="+mn-cs"/>
            </a:endParaRPr>
          </a:p>
          <a:p>
            <a:pPr marL="171450" indent="-171450">
              <a:buFontTx/>
              <a:buChar char="-"/>
            </a:pPr>
            <a:r>
              <a:rPr lang="vi-VN" sz="1200" b="1" i="0" kern="1200" smtClean="0">
                <a:solidFill>
                  <a:schemeClr val="tx1"/>
                </a:solidFill>
                <a:effectLst/>
                <a:latin typeface="+mn-lt"/>
                <a:ea typeface="+mn-ea"/>
                <a:cs typeface="+mn-cs"/>
              </a:rPr>
              <a:t>Laravel</a:t>
            </a:r>
            <a:r>
              <a:rPr lang="vi-VN" sz="1200" b="0" i="0" kern="1200" smtClean="0">
                <a:solidFill>
                  <a:schemeClr val="tx1"/>
                </a:solidFill>
                <a:effectLst/>
                <a:latin typeface="+mn-lt"/>
                <a:ea typeface="+mn-ea"/>
                <a:cs typeface="+mn-cs"/>
              </a:rPr>
              <a:t> được xây dựng và phát triển theo mô hình MVC nhờ đó mà cấu trúc và cách tổ chức code trong project được sắp xếp một cách hợp lý dễ dàng cho việc </a:t>
            </a:r>
            <a:r>
              <a:rPr lang="en-US" sz="1200" b="0" i="0" kern="1200" smtClean="0">
                <a:solidFill>
                  <a:schemeClr val="tx1"/>
                </a:solidFill>
                <a:effectLst/>
                <a:latin typeface="+mn-lt"/>
                <a:ea typeface="+mn-ea"/>
                <a:cs typeface="+mn-cs"/>
              </a:rPr>
              <a:t>bảo</a:t>
            </a:r>
            <a:r>
              <a:rPr lang="en-US" sz="1200" b="0" i="0" kern="1200" baseline="0" smtClean="0">
                <a:solidFill>
                  <a:schemeClr val="tx1"/>
                </a:solidFill>
                <a:effectLst/>
                <a:latin typeface="+mn-lt"/>
                <a:ea typeface="+mn-ea"/>
                <a:cs typeface="+mn-cs"/>
              </a:rPr>
              <a:t> trì</a:t>
            </a:r>
            <a:r>
              <a:rPr lang="vi-VN" sz="1200" b="0" i="0" kern="1200" smtClean="0">
                <a:solidFill>
                  <a:schemeClr val="tx1"/>
                </a:solidFill>
                <a:effectLst/>
                <a:latin typeface="+mn-lt"/>
                <a:ea typeface="+mn-ea"/>
                <a:cs typeface="+mn-cs"/>
              </a:rPr>
              <a:t> cũng như phát triển về lâu dài.</a:t>
            </a:r>
            <a:endParaRPr lang="en-US" sz="1200" b="0"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Ở phần view, </a:t>
            </a:r>
            <a:r>
              <a:rPr lang="vi-VN" sz="1200" b="1" i="0" kern="1200" smtClean="0">
                <a:solidFill>
                  <a:schemeClr val="tx1"/>
                </a:solidFill>
                <a:effectLst/>
                <a:latin typeface="+mn-lt"/>
                <a:ea typeface="+mn-ea"/>
                <a:cs typeface="+mn-cs"/>
              </a:rPr>
              <a:t>Laravel</a:t>
            </a:r>
            <a:r>
              <a:rPr lang="vi-VN" sz="1200" b="0" i="0" kern="1200" smtClean="0">
                <a:solidFill>
                  <a:schemeClr val="tx1"/>
                </a:solidFill>
                <a:effectLst/>
                <a:latin typeface="+mn-lt"/>
                <a:ea typeface="+mn-ea"/>
                <a:cs typeface="+mn-cs"/>
              </a:rPr>
              <a:t> cung cấp sẵn cho người dùng một </a:t>
            </a:r>
            <a:r>
              <a:rPr lang="vi-VN" sz="1200" b="0" i="1" kern="1200" smtClean="0">
                <a:solidFill>
                  <a:schemeClr val="tx1"/>
                </a:solidFill>
                <a:effectLst/>
                <a:latin typeface="+mn-lt"/>
                <a:ea typeface="+mn-ea"/>
                <a:cs typeface="+mn-cs"/>
              </a:rPr>
              <a:t>template enigine</a:t>
            </a:r>
            <a:r>
              <a:rPr lang="vi-VN" sz="1200" b="0" i="0" kern="1200" smtClean="0">
                <a:solidFill>
                  <a:schemeClr val="tx1"/>
                </a:solidFill>
                <a:effectLst/>
                <a:latin typeface="+mn-lt"/>
                <a:ea typeface="+mn-ea"/>
                <a:cs typeface="+mn-cs"/>
              </a:rPr>
              <a:t> có tên là blade, giúp người dùng có thể sử dụng code php bên trong file giao diện của mình một cách thuật lợi</a:t>
            </a:r>
            <a:r>
              <a:rPr lang="en-US" sz="1200" b="0" i="0" kern="1200" smtClean="0">
                <a:solidFill>
                  <a:schemeClr val="tx1"/>
                </a:solidFill>
                <a:effectLst/>
                <a:latin typeface="+mn-lt"/>
                <a:ea typeface="+mn-ea"/>
                <a:cs typeface="+mn-cs"/>
              </a:rPr>
              <a:t>. Trong</a:t>
            </a:r>
            <a:r>
              <a:rPr lang="en-US" sz="1200" b="0" i="0" kern="1200" baseline="0" smtClean="0">
                <a:solidFill>
                  <a:schemeClr val="tx1"/>
                </a:solidFill>
                <a:effectLst/>
                <a:latin typeface="+mn-lt"/>
                <a:ea typeface="+mn-ea"/>
                <a:cs typeface="+mn-cs"/>
              </a:rPr>
              <a:t> kí đó </a:t>
            </a:r>
            <a:r>
              <a:rPr lang="vi-VN" sz="1200" b="0" i="0" kern="1200" smtClean="0">
                <a:solidFill>
                  <a:schemeClr val="tx1"/>
                </a:solidFill>
                <a:effectLst/>
                <a:latin typeface="+mn-lt"/>
                <a:ea typeface="+mn-ea"/>
                <a:cs typeface="+mn-cs"/>
              </a:rPr>
              <a:t>CodeIgniter không hỗ trợ Template Engine. Nên việc viết code trong View rất xấu – tất nhiên là có thể tích hợp thêm 1 Template Engine khác bên ngoài vào nhưng sẽ mất thời gian hơn – nặng nề và khó khăn hơn.</a:t>
            </a:r>
            <a:endParaRPr lang="en-US" sz="1200" b="0"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Vì ra đời muộn nên </a:t>
            </a:r>
            <a:r>
              <a:rPr lang="vi-VN" sz="1200" b="1" i="0" kern="1200" smtClean="0">
                <a:solidFill>
                  <a:schemeClr val="tx1"/>
                </a:solidFill>
                <a:effectLst/>
                <a:latin typeface="+mn-lt"/>
                <a:ea typeface="+mn-ea"/>
                <a:cs typeface="+mn-cs"/>
              </a:rPr>
              <a:t>Laravel</a:t>
            </a:r>
            <a:r>
              <a:rPr lang="vi-VN" sz="1200" b="0" i="0" kern="1200" smtClean="0">
                <a:solidFill>
                  <a:schemeClr val="tx1"/>
                </a:solidFill>
                <a:effectLst/>
                <a:latin typeface="+mn-lt"/>
                <a:ea typeface="+mn-ea"/>
                <a:cs typeface="+mn-cs"/>
              </a:rPr>
              <a:t> được thừa hưởng những ưu điểm và thế mạnh của Framework khác, khi có phần route cực mạnh. Ví dụ đi</a:t>
            </a:r>
            <a:r>
              <a:rPr lang="en-US" sz="1200" b="0" i="0" kern="1200" smtClean="0">
                <a:solidFill>
                  <a:schemeClr val="tx1"/>
                </a:solidFill>
                <a:effectLst/>
                <a:latin typeface="+mn-lt"/>
                <a:ea typeface="+mn-ea"/>
                <a:cs typeface="+mn-cs"/>
              </a:rPr>
              <a:t>ể</a:t>
            </a:r>
            <a:r>
              <a:rPr lang="vi-VN" sz="1200" b="0" i="0" kern="1200" smtClean="0">
                <a:solidFill>
                  <a:schemeClr val="tx1"/>
                </a:solidFill>
                <a:effectLst/>
                <a:latin typeface="+mn-lt"/>
                <a:ea typeface="+mn-ea"/>
                <a:cs typeface="+mn-cs"/>
              </a:rPr>
              <a:t>n hình là </a:t>
            </a:r>
            <a:r>
              <a:rPr lang="vi-VN" sz="1200" b="1" i="0" kern="1200" smtClean="0">
                <a:solidFill>
                  <a:schemeClr val="tx1"/>
                </a:solidFill>
                <a:effectLst/>
                <a:latin typeface="+mn-lt"/>
                <a:ea typeface="+mn-ea"/>
                <a:cs typeface="+mn-cs"/>
              </a:rPr>
              <a:t>Laravel</a:t>
            </a:r>
            <a:r>
              <a:rPr lang="vi-VN" sz="1200" b="0" i="0" kern="1200" smtClean="0">
                <a:solidFill>
                  <a:schemeClr val="tx1"/>
                </a:solidFill>
                <a:effectLst/>
                <a:latin typeface="+mn-lt"/>
                <a:ea typeface="+mn-ea"/>
                <a:cs typeface="+mn-cs"/>
              </a:rPr>
              <a:t> sử dụng một số thành phần tốt nhất của Symfony. </a:t>
            </a:r>
            <a:endParaRPr lang="en-US" sz="1200" b="0" i="0" kern="1200" smtClean="0">
              <a:solidFill>
                <a:schemeClr val="tx1"/>
              </a:solidFill>
              <a:effectLst/>
              <a:latin typeface="+mn-lt"/>
              <a:ea typeface="+mn-ea"/>
              <a:cs typeface="+mn-cs"/>
            </a:endParaRPr>
          </a:p>
          <a:p>
            <a:pPr marL="171450" indent="-171450">
              <a:buFontTx/>
              <a:buChar char="-"/>
            </a:pPr>
            <a:r>
              <a:rPr lang="vi-VN" sz="1200" b="1" i="0" kern="1200" smtClean="0">
                <a:solidFill>
                  <a:schemeClr val="tx1"/>
                </a:solidFill>
                <a:effectLst/>
                <a:latin typeface="+mn-lt"/>
                <a:ea typeface="+mn-ea"/>
                <a:cs typeface="+mn-cs"/>
              </a:rPr>
              <a:t>Laravel</a:t>
            </a:r>
            <a:r>
              <a:rPr lang="vi-VN" sz="1200" b="0" i="0" kern="1200" smtClean="0">
                <a:solidFill>
                  <a:schemeClr val="tx1"/>
                </a:solidFill>
                <a:effectLst/>
                <a:latin typeface="+mn-lt"/>
                <a:ea typeface="+mn-ea"/>
                <a:cs typeface="+mn-cs"/>
              </a:rPr>
              <a:t> đã cung cấp sẵn cho người dùng các tính năng bảo mật cơ bản như:</a:t>
            </a:r>
            <a:r>
              <a:rPr lang="en-US" sz="1200" b="0" i="0" kern="1200" baseline="0" smtClean="0">
                <a:solidFill>
                  <a:schemeClr val="tx1"/>
                </a:solidFill>
                <a:effectLst/>
                <a:latin typeface="+mn-lt"/>
                <a:ea typeface="+mn-ea"/>
                <a:cs typeface="+mn-cs"/>
              </a:rPr>
              <a:t> Truy xuất cơ sở dữ liệu</a:t>
            </a:r>
            <a:r>
              <a:rPr lang="vi-VN" sz="1200" b="0" i="0" kern="1200" smtClean="0">
                <a:solidFill>
                  <a:schemeClr val="tx1"/>
                </a:solidFill>
                <a:effectLst/>
                <a:latin typeface="+mn-lt"/>
                <a:ea typeface="+mn-ea"/>
                <a:cs typeface="+mn-cs"/>
              </a:rPr>
              <a:t> sử dụng PDO thay vì mysqli để chống lại tấn công SQL Injection.</a:t>
            </a:r>
            <a:r>
              <a:rPr lang="en-US" sz="1200" b="0" i="0" kern="1200" baseline="0" smtClean="0">
                <a:solidFill>
                  <a:schemeClr val="tx1"/>
                </a:solidFill>
                <a:effectLst/>
                <a:latin typeface="+mn-lt"/>
                <a:ea typeface="+mn-ea"/>
                <a:cs typeface="+mn-cs"/>
              </a:rPr>
              <a:t> Và </a:t>
            </a:r>
            <a:r>
              <a:rPr lang="vi-VN" sz="1200" b="1" i="0" kern="1200" smtClean="0">
                <a:solidFill>
                  <a:schemeClr val="tx1"/>
                </a:solidFill>
                <a:effectLst/>
                <a:latin typeface="+mn-lt"/>
                <a:ea typeface="+mn-ea"/>
                <a:cs typeface="+mn-cs"/>
              </a:rPr>
              <a:t>Laravel</a:t>
            </a:r>
            <a:r>
              <a:rPr lang="vi-VN" sz="1200" b="0" i="0" kern="1200" smtClean="0">
                <a:solidFill>
                  <a:schemeClr val="tx1"/>
                </a:solidFill>
                <a:effectLst/>
                <a:latin typeface="+mn-lt"/>
                <a:ea typeface="+mn-ea"/>
                <a:cs typeface="+mn-cs"/>
              </a:rPr>
              <a:t> sử dụng một field token ẩn để chống lại tấn công kiểu CSRF</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CSRF ( Cross Site Request Forgery) là kỹ thuật tấn công bằng cách sử dụng quyền chứng thực của người dùng đối với một website. CSRF là kỹ thuật tấn công vào người dùng, dựa vào đó hacker có thể thực thi những thao tác phải yêu cầu sự chứng thực. Hiểu một cách nôm na, đây là kỹ thuật tấn công dựa vào mượn quyền trái phép.</a:t>
            </a:r>
            <a:r>
              <a:rPr lang="en-US" sz="1200" b="0" i="0" kern="1200" baseline="0" smtClean="0">
                <a:solidFill>
                  <a:schemeClr val="tx1"/>
                </a:solidFill>
                <a:effectLst/>
                <a:latin typeface="+mn-lt"/>
                <a:ea typeface="+mn-ea"/>
                <a:cs typeface="+mn-cs"/>
              </a:rPr>
              <a:t>)</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7</a:t>
            </a:fld>
            <a:endParaRPr lang="en-US"/>
          </a:p>
        </p:txBody>
      </p:sp>
    </p:spTree>
    <p:extLst>
      <p:ext uri="{BB962C8B-B14F-4D97-AF65-F5344CB8AC3E}">
        <p14:creationId xmlns:p14="http://schemas.microsoft.com/office/powerpoint/2010/main" val="3574052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smtClean="0">
                <a:solidFill>
                  <a:schemeClr val="tx1"/>
                </a:solidFill>
                <a:effectLst/>
                <a:latin typeface="+mn-lt"/>
                <a:ea typeface="+mn-ea"/>
                <a:cs typeface="+mn-cs"/>
              </a:rPr>
              <a:t>Hệ</a:t>
            </a:r>
            <a:r>
              <a:rPr lang="en-US" sz="1200" kern="1200" baseline="0" smtClean="0">
                <a:solidFill>
                  <a:schemeClr val="tx1"/>
                </a:solidFill>
                <a:effectLst/>
                <a:latin typeface="+mn-lt"/>
                <a:ea typeface="+mn-ea"/>
                <a:cs typeface="+mn-cs"/>
              </a:rPr>
              <a:t> thống gồm 3 actor: Quản trị viên, người dùng và khách vãng lai.</a:t>
            </a:r>
          </a:p>
          <a:p>
            <a:pPr marL="171450" lvl="0" indent="-171450">
              <a:buFontTx/>
              <a:buChar char="-"/>
            </a:pPr>
            <a:r>
              <a:rPr lang="en-US" sz="1200" kern="1200" baseline="0" smtClean="0">
                <a:solidFill>
                  <a:schemeClr val="tx1"/>
                </a:solidFill>
                <a:effectLst/>
                <a:latin typeface="+mn-lt"/>
                <a:ea typeface="+mn-ea"/>
                <a:cs typeface="+mn-cs"/>
              </a:rPr>
              <a:t>Gồm 10 usecase </a:t>
            </a:r>
            <a:r>
              <a:rPr lang="en-US" sz="1200" kern="1200" baseline="0" smtClean="0">
                <a:solidFill>
                  <a:schemeClr val="tx1"/>
                </a:solidFill>
                <a:effectLst/>
                <a:latin typeface="+mn-lt"/>
                <a:ea typeface="+mn-ea"/>
                <a:cs typeface="+mn-cs"/>
              </a:rPr>
              <a:t>chính, trong các usecase chính nào còn chứa các usecase nhỏ</a:t>
            </a:r>
            <a:endParaRPr lang="en-US" sz="1200" kern="1200" baseline="0" smtClean="0">
              <a:solidFill>
                <a:schemeClr val="tx1"/>
              </a:solidFill>
              <a:effectLst/>
              <a:latin typeface="+mn-lt"/>
              <a:ea typeface="+mn-ea"/>
              <a:cs typeface="+mn-cs"/>
            </a:endParaRPr>
          </a:p>
          <a:p>
            <a:pPr marL="171450" lvl="0" indent="-171450">
              <a:buFontTx/>
              <a:buChar char="-"/>
            </a:pPr>
            <a:r>
              <a:rPr lang="en-US" sz="1200" kern="1200" baseline="0" smtClean="0">
                <a:solidFill>
                  <a:schemeClr val="tx1"/>
                </a:solidFill>
                <a:effectLst/>
                <a:latin typeface="+mn-lt"/>
                <a:ea typeface="+mn-ea"/>
                <a:cs typeface="+mn-cs"/>
              </a:rPr>
              <a:t>Đối với actor Quản trị viên có các usecase chính: Đăng nhập admin, đăng xuất admin, Đổi mật khẩu admin, quản trị người dùng, quản trị bình luận, quản trị đăng kí khóa học, quản trị bài học, quản trị loại khóa học, quản trị slide, quản trị khóa học.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smtClean="0">
                <a:solidFill>
                  <a:schemeClr val="tx1"/>
                </a:solidFill>
                <a:effectLst/>
                <a:latin typeface="+mn-lt"/>
                <a:ea typeface="+mn-ea"/>
                <a:cs typeface="+mn-cs"/>
              </a:rPr>
              <a:t>Đối với actor Người dung website có các actor chính: Đăng nhập user, đăng xuất user, Đổi mật khẩu user, quản trị người dùng, quản trị bình luận, thêm/xóa đăng kí khóa học, xem bài học, xem loại khóa học, xem slide, xem khóa học.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smtClean="0">
                <a:solidFill>
                  <a:schemeClr val="tx1"/>
                </a:solidFill>
                <a:effectLst/>
                <a:latin typeface="+mn-lt"/>
                <a:ea typeface="+mn-ea"/>
                <a:cs typeface="+mn-cs"/>
              </a:rPr>
              <a:t>Đối với actor Khách có các usecase: Xem bình luận, xem loại khóa học, xem slide, xem khóa học.</a:t>
            </a:r>
          </a:p>
          <a:p>
            <a:pPr marL="171450" lvl="0" indent="-171450">
              <a:buFontTx/>
              <a:buChar char="-"/>
            </a:pPr>
            <a:endParaRPr lang="en-US" sz="1200" kern="1200" smtClean="0">
              <a:solidFill>
                <a:schemeClr val="tx1"/>
              </a:solidFill>
              <a:effectLst/>
              <a:latin typeface="+mn-lt"/>
              <a:ea typeface="+mn-ea"/>
              <a:cs typeface="+mn-cs"/>
            </a:endParaRP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8</a:t>
            </a:fld>
            <a:endParaRPr lang="en-US"/>
          </a:p>
        </p:txBody>
      </p:sp>
    </p:spTree>
    <p:extLst>
      <p:ext uri="{BB962C8B-B14F-4D97-AF65-F5344CB8AC3E}">
        <p14:creationId xmlns:p14="http://schemas.microsoft.com/office/powerpoint/2010/main" val="224271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Giao diện làm việc dạng local của XAMPP ở đây xem được danh sách tất cả các cơ sở dữ liệu trong server, thực hiện các hành động với cơ sở dữ liệu</a:t>
            </a: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9</a:t>
            </a:fld>
            <a:endParaRPr lang="en-US"/>
          </a:p>
        </p:txBody>
      </p:sp>
    </p:spTree>
    <p:extLst>
      <p:ext uri="{BB962C8B-B14F-4D97-AF65-F5344CB8AC3E}">
        <p14:creationId xmlns:p14="http://schemas.microsoft.com/office/powerpoint/2010/main" val="40026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Hệ</a:t>
            </a:r>
            <a:r>
              <a:rPr lang="en-US" baseline="0" smtClean="0"/>
              <a:t> thống gồm 8 </a:t>
            </a:r>
            <a:r>
              <a:rPr lang="en-US" baseline="0" smtClean="0"/>
              <a:t>bảng, các bảng có quan hệ với nhau</a:t>
            </a: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10</a:t>
            </a:fld>
            <a:endParaRPr lang="en-US"/>
          </a:p>
        </p:txBody>
      </p:sp>
    </p:spTree>
    <p:extLst>
      <p:ext uri="{BB962C8B-B14F-4D97-AF65-F5344CB8AC3E}">
        <p14:creationId xmlns:p14="http://schemas.microsoft.com/office/powerpoint/2010/main" val="302693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Giao</a:t>
            </a:r>
            <a:r>
              <a:rPr lang="en-US" baseline="0" smtClean="0"/>
              <a:t> diện đăng nhập của quản trị viên và người dùng.</a:t>
            </a:r>
          </a:p>
          <a:p>
            <a:pPr marL="171450" indent="-171450">
              <a:buFontTx/>
              <a:buChar char="-"/>
            </a:pPr>
            <a:r>
              <a:rPr lang="en-US" baseline="0" smtClean="0"/>
              <a:t>Người dùng nhập thông tin đăng nhập và click button Đăng nhập</a:t>
            </a:r>
            <a:endParaRPr lang="en-US"/>
          </a:p>
        </p:txBody>
      </p:sp>
      <p:sp>
        <p:nvSpPr>
          <p:cNvPr id="4" name="Slide Number Placeholder 3"/>
          <p:cNvSpPr>
            <a:spLocks noGrp="1"/>
          </p:cNvSpPr>
          <p:nvPr>
            <p:ph type="sldNum" sz="quarter" idx="10"/>
          </p:nvPr>
        </p:nvSpPr>
        <p:spPr/>
        <p:txBody>
          <a:bodyPr/>
          <a:lstStyle/>
          <a:p>
            <a:fld id="{DCBB740D-AD41-486A-A624-06C5799C2F44}" type="slidenum">
              <a:rPr lang="en-US" smtClean="0"/>
              <a:t>11</a:t>
            </a:fld>
            <a:endParaRPr lang="en-US"/>
          </a:p>
        </p:txBody>
      </p:sp>
    </p:spTree>
    <p:extLst>
      <p:ext uri="{BB962C8B-B14F-4D97-AF65-F5344CB8AC3E}">
        <p14:creationId xmlns:p14="http://schemas.microsoft.com/office/powerpoint/2010/main" val="5615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53B0FE-226B-480D-B52E-592316E6357E}" type="datetime1">
              <a:rPr lang="en-US" smtClean="0"/>
              <a:t>01/09/20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29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CD20EB-F290-4AE8-9B48-4CC99B442568}" type="datetime1">
              <a:rPr lang="en-US" smtClean="0"/>
              <a:t>01/09/20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91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8B69CE-37F6-40AB-8F02-FE818F6AFFEE}" type="datetime1">
              <a:rPr lang="en-US" smtClean="0"/>
              <a:t>01/09/20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140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79B3F3B-5B49-4583-A3B0-9583D3F7B4E9}" type="datetime1">
              <a:rPr lang="en-US" smtClean="0"/>
              <a:t>01/09/20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465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F7595F7-F4FF-44EC-B96B-FACF30866E8E}" type="datetime1">
              <a:rPr lang="en-US" smtClean="0"/>
              <a:t>01/09/20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2993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69A06AE-D996-4246-ABCC-54CFE99DCD80}" type="datetime1">
              <a:rPr lang="en-US" smtClean="0"/>
              <a:t>01/09/20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951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75E447-1AC8-4CBF-BCBA-07349792E6E5}" type="datetime1">
              <a:rPr lang="en-US" smtClean="0"/>
              <a:t>01/09/20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440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1FDE5-615A-4DBF-ADFA-699154B3A1D4}" type="datetime1">
              <a:rPr lang="en-US" smtClean="0"/>
              <a:t>01/09/20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8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B2BD1-9191-469E-A9FB-CA7D36524513}" type="datetime1">
              <a:rPr lang="en-US" smtClean="0"/>
              <a:t>01/09/20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46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B93565-9BF7-4405-A3D4-748C88F58B41}" type="datetime1">
              <a:rPr lang="en-US" smtClean="0"/>
              <a:t>01/09/20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47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B06CE9-EB55-49A8-81D1-E1744B634E8E}" type="datetime1">
              <a:rPr lang="en-US" smtClean="0"/>
              <a:t>01/09/20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2608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4F6143-1910-4AAD-A6E3-03EB78E5B2DF}" type="datetime1">
              <a:rPr lang="en-US" smtClean="0"/>
              <a:t>01/09/20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71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6BA362-021F-478E-828C-A881C4EC2947}" type="datetime1">
              <a:rPr lang="en-US" smtClean="0"/>
              <a:t>01/09/20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77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D387A-5C0B-4112-8B21-B749A52DEB78}" type="datetime1">
              <a:rPr lang="en-US" smtClean="0"/>
              <a:t>01/09/20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763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4A307D-7670-4C34-A935-8D89A1926553}" type="datetime1">
              <a:rPr lang="en-US" smtClean="0"/>
              <a:t>01/09/20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04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31790B-D219-4EA7-957A-D0654FB384E4}" type="datetime1">
              <a:rPr lang="en-US" smtClean="0"/>
              <a:t>01/09/20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41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3AF8EDB-3D8B-44C0-A51B-1612064EB9F1}" type="datetime1">
              <a:rPr lang="en-US" smtClean="0"/>
              <a:t>01/09/20</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016271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0974" y="130131"/>
            <a:ext cx="4483100" cy="723275"/>
          </a:xfrm>
          <a:prstGeom prst="rect">
            <a:avLst/>
          </a:prstGeom>
          <a:noFill/>
        </p:spPr>
        <p:txBody>
          <a:bodyPr wrap="square" rtlCol="0">
            <a:spAutoFit/>
          </a:bodyPr>
          <a:lstStyle/>
          <a:p>
            <a:pPr marL="182880" algn="ctr">
              <a:spcAft>
                <a:spcPts val="600"/>
              </a:spcAft>
            </a:pPr>
            <a:r>
              <a:rPr lang="en-US" b="1" smtClean="0">
                <a:latin typeface="Arial" panose="020B0604020202020204" pitchFamily="34" charset="0"/>
                <a:cs typeface="Arial" panose="020B0604020202020204" pitchFamily="34" charset="0"/>
              </a:rPr>
              <a:t>TRƯỜNG ĐẠI HỌC XÂY DỰNG</a:t>
            </a:r>
          </a:p>
          <a:p>
            <a:pPr marL="182880" algn="ctr">
              <a:spcAft>
                <a:spcPts val="600"/>
              </a:spcAft>
            </a:pPr>
            <a:r>
              <a:rPr lang="en-US" b="1" smtClean="0">
                <a:latin typeface="Arial" panose="020B0604020202020204" pitchFamily="34" charset="0"/>
                <a:cs typeface="Arial" panose="020B0604020202020204" pitchFamily="34" charset="0"/>
              </a:rPr>
              <a:t>KHOA CÔNG NGHỆ THÔNG TIN</a:t>
            </a:r>
            <a:endParaRPr lang="en-US" b="1">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1582" y="1096345"/>
            <a:ext cx="878542" cy="881480"/>
          </a:xfrm>
          <a:prstGeom prst="rect">
            <a:avLst/>
          </a:prstGeom>
        </p:spPr>
      </p:pic>
      <p:pic>
        <p:nvPicPr>
          <p:cNvPr id="6" name="Picture 5"/>
          <p:cNvPicPr>
            <a:picLocks noChangeAspect="1"/>
          </p:cNvPicPr>
          <p:nvPr/>
        </p:nvPicPr>
        <p:blipFill>
          <a:blip r:embed="rId3" cstate="print"/>
          <a:stretch>
            <a:fillRect/>
          </a:stretch>
        </p:blipFill>
        <p:spPr>
          <a:xfrm>
            <a:off x="4799136" y="1090798"/>
            <a:ext cx="839663" cy="855813"/>
          </a:xfrm>
          <a:prstGeom prst="rect">
            <a:avLst/>
          </a:prstGeom>
        </p:spPr>
      </p:pic>
      <p:sp>
        <p:nvSpPr>
          <p:cNvPr id="7" name="TextBox 6"/>
          <p:cNvSpPr txBox="1"/>
          <p:nvPr/>
        </p:nvSpPr>
        <p:spPr>
          <a:xfrm>
            <a:off x="2910728" y="2340632"/>
            <a:ext cx="3183592" cy="369332"/>
          </a:xfrm>
          <a:prstGeom prst="rect">
            <a:avLst/>
          </a:prstGeom>
          <a:noFill/>
        </p:spPr>
        <p:txBody>
          <a:bodyPr wrap="square" rtlCol="0">
            <a:spAutoFit/>
          </a:bodyPr>
          <a:lstStyle/>
          <a:p>
            <a:pPr algn="ctr"/>
            <a:r>
              <a:rPr lang="en-US" b="1" smtClean="0">
                <a:latin typeface="Arial" panose="020B0604020202020204" pitchFamily="34" charset="0"/>
                <a:cs typeface="Arial" panose="020B0604020202020204" pitchFamily="34" charset="0"/>
              </a:rPr>
              <a:t>ĐỒ ÁN TỐT NGHIỆP</a:t>
            </a:r>
            <a:endParaRPr lang="en-US" b="1">
              <a:latin typeface="Arial" panose="020B0604020202020204" pitchFamily="34" charset="0"/>
              <a:cs typeface="Arial" panose="020B0604020202020204" pitchFamily="34" charset="0"/>
            </a:endParaRPr>
          </a:p>
        </p:txBody>
      </p:sp>
      <p:sp>
        <p:nvSpPr>
          <p:cNvPr id="8" name="TextBox 7"/>
          <p:cNvSpPr txBox="1"/>
          <p:nvPr/>
        </p:nvSpPr>
        <p:spPr>
          <a:xfrm>
            <a:off x="872627" y="3106020"/>
            <a:ext cx="7691593" cy="1080039"/>
          </a:xfrm>
          <a:prstGeom prst="rect">
            <a:avLst/>
          </a:prstGeom>
          <a:noFill/>
        </p:spPr>
        <p:txBody>
          <a:bodyPr wrap="none" rtlCol="0">
            <a:spAutoFit/>
          </a:bodyPr>
          <a:lstStyle/>
          <a:p>
            <a:pPr algn="ctr">
              <a:lnSpc>
                <a:spcPct val="125000"/>
              </a:lnSpc>
            </a:pPr>
            <a:r>
              <a:rPr lang="en-US" sz="2700" b="1" smtClean="0">
                <a:latin typeface="Arial" panose="020B0604020202020204" pitchFamily="34" charset="0"/>
                <a:cs typeface="Arial" panose="020B0604020202020204" pitchFamily="34" charset="0"/>
              </a:rPr>
              <a:t>XÂY DỰNG WEBSITE ĐĂNG KÍ KHÓA HỌC </a:t>
            </a:r>
          </a:p>
          <a:p>
            <a:pPr algn="ctr">
              <a:lnSpc>
                <a:spcPct val="125000"/>
              </a:lnSpc>
            </a:pPr>
            <a:r>
              <a:rPr lang="en-US" sz="2700" b="1" smtClean="0">
                <a:latin typeface="Arial" panose="020B0604020202020204" pitchFamily="34" charset="0"/>
                <a:cs typeface="Arial" panose="020B0604020202020204" pitchFamily="34" charset="0"/>
              </a:rPr>
              <a:t>TRỰC TUYẾN BẰNG LARAVEL FRAMEWORK</a:t>
            </a:r>
            <a:endParaRPr lang="en-US" sz="2700" b="1">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07737083"/>
              </p:ext>
            </p:extLst>
          </p:nvPr>
        </p:nvGraphicFramePr>
        <p:xfrm>
          <a:off x="1375832" y="4830995"/>
          <a:ext cx="6846608" cy="792480"/>
        </p:xfrm>
        <a:graphic>
          <a:graphicData uri="http://schemas.openxmlformats.org/drawingml/2006/table">
            <a:tbl>
              <a:tblPr firstRow="1" bandRow="1">
                <a:tableStyleId>{2D5ABB26-0587-4C30-8999-92F81FD0307C}</a:tableStyleId>
              </a:tblPr>
              <a:tblGrid>
                <a:gridCol w="3215402">
                  <a:extLst>
                    <a:ext uri="{9D8B030D-6E8A-4147-A177-3AD203B41FA5}">
                      <a16:colId xmlns:a16="http://schemas.microsoft.com/office/drawing/2014/main" val="1700055134"/>
                    </a:ext>
                  </a:extLst>
                </a:gridCol>
                <a:gridCol w="3631206">
                  <a:extLst>
                    <a:ext uri="{9D8B030D-6E8A-4147-A177-3AD203B41FA5}">
                      <a16:colId xmlns:a16="http://schemas.microsoft.com/office/drawing/2014/main" val="1123303623"/>
                    </a:ext>
                  </a:extLst>
                </a:gridCol>
              </a:tblGrid>
              <a:tr h="359931">
                <a:tc>
                  <a:txBody>
                    <a:bodyPr/>
                    <a:lstStyle/>
                    <a:p>
                      <a:r>
                        <a:rPr lang="en-US" b="1" smtClean="0">
                          <a:latin typeface="Arial" panose="020B0604020202020204" pitchFamily="34" charset="0"/>
                          <a:cs typeface="Arial" panose="020B0604020202020204" pitchFamily="34" charset="0"/>
                        </a:rPr>
                        <a:t>Sinh viên</a:t>
                      </a:r>
                      <a:r>
                        <a:rPr lang="en-US" b="1" baseline="0" smtClean="0">
                          <a:latin typeface="Arial" panose="020B0604020202020204" pitchFamily="34" charset="0"/>
                          <a:cs typeface="Arial" panose="020B0604020202020204" pitchFamily="34" charset="0"/>
                        </a:rPr>
                        <a:t> thực hiện:</a:t>
                      </a:r>
                      <a:endParaRPr lang="en-US" b="1">
                        <a:latin typeface="Arial" panose="020B0604020202020204" pitchFamily="34" charset="0"/>
                        <a:cs typeface="Arial" panose="020B0604020202020204" pitchFamily="34" charset="0"/>
                      </a:endParaRPr>
                    </a:p>
                  </a:txBody>
                  <a:tcPr/>
                </a:tc>
                <a:tc>
                  <a:txBody>
                    <a:bodyPr/>
                    <a:lstStyle/>
                    <a:p>
                      <a:r>
                        <a:rPr lang="en-US" sz="2000" b="1" smtClean="0">
                          <a:latin typeface="Arial" panose="020B0604020202020204" pitchFamily="34" charset="0"/>
                          <a:cs typeface="Arial" panose="020B0604020202020204" pitchFamily="34" charset="0"/>
                        </a:rPr>
                        <a:t>Nguyễn</a:t>
                      </a:r>
                      <a:r>
                        <a:rPr lang="en-US" sz="2000" b="1" baseline="0" smtClean="0">
                          <a:latin typeface="Arial" panose="020B0604020202020204" pitchFamily="34" charset="0"/>
                          <a:cs typeface="Arial" panose="020B0604020202020204" pitchFamily="34" charset="0"/>
                        </a:rPr>
                        <a:t> Viết Quân – 60PM1</a:t>
                      </a:r>
                      <a:endParaRPr lang="en-US" sz="2000" b="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1230601"/>
                  </a:ext>
                </a:extLst>
              </a:tr>
              <a:tr h="359931">
                <a:tc>
                  <a:txBody>
                    <a:bodyPr/>
                    <a:lstStyle/>
                    <a:p>
                      <a:r>
                        <a:rPr lang="en-US" b="1" smtClean="0">
                          <a:latin typeface="Arial" panose="020B0604020202020204" pitchFamily="34" charset="0"/>
                          <a:cs typeface="Arial" panose="020B0604020202020204" pitchFamily="34" charset="0"/>
                        </a:rPr>
                        <a:t>Giảng</a:t>
                      </a:r>
                      <a:r>
                        <a:rPr lang="en-US" b="1" baseline="0" smtClean="0">
                          <a:latin typeface="Arial" panose="020B0604020202020204" pitchFamily="34" charset="0"/>
                          <a:cs typeface="Arial" panose="020B0604020202020204" pitchFamily="34" charset="0"/>
                        </a:rPr>
                        <a:t> viên hướng dẫn:</a:t>
                      </a:r>
                      <a:endParaRPr lang="en-US" b="1">
                        <a:latin typeface="Arial" panose="020B0604020202020204" pitchFamily="34" charset="0"/>
                        <a:cs typeface="Arial" panose="020B0604020202020204" pitchFamily="34" charset="0"/>
                      </a:endParaRPr>
                    </a:p>
                  </a:txBody>
                  <a:tcPr/>
                </a:tc>
                <a:tc>
                  <a:txBody>
                    <a:bodyPr/>
                    <a:lstStyle/>
                    <a:p>
                      <a:r>
                        <a:rPr lang="en-US" sz="2000" b="1" smtClean="0">
                          <a:latin typeface="Arial" panose="020B0604020202020204" pitchFamily="34" charset="0"/>
                          <a:cs typeface="Arial" panose="020B0604020202020204" pitchFamily="34" charset="0"/>
                        </a:rPr>
                        <a:t>ThS.</a:t>
                      </a:r>
                      <a:r>
                        <a:rPr lang="en-US" sz="2000" b="1" baseline="0" smtClean="0">
                          <a:latin typeface="Arial" panose="020B0604020202020204" pitchFamily="34" charset="0"/>
                          <a:cs typeface="Arial" panose="020B0604020202020204" pitchFamily="34" charset="0"/>
                        </a:rPr>
                        <a:t>  Nguyễn Thanh Bản</a:t>
                      </a:r>
                      <a:endParaRPr lang="en-US" sz="2000" b="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6966462"/>
                  </a:ext>
                </a:extLst>
              </a:tr>
            </a:tbl>
          </a:graphicData>
        </a:graphic>
      </p:graphicFrame>
      <p:sp>
        <p:nvSpPr>
          <p:cNvPr id="11" name="TextBox 10"/>
          <p:cNvSpPr txBox="1"/>
          <p:nvPr/>
        </p:nvSpPr>
        <p:spPr>
          <a:xfrm>
            <a:off x="2948827" y="6375988"/>
            <a:ext cx="3183592" cy="307777"/>
          </a:xfrm>
          <a:prstGeom prst="rect">
            <a:avLst/>
          </a:prstGeom>
          <a:noFill/>
        </p:spPr>
        <p:txBody>
          <a:bodyPr wrap="square" rtlCol="0">
            <a:spAutoFit/>
          </a:bodyPr>
          <a:lstStyle/>
          <a:p>
            <a:pPr algn="ctr"/>
            <a:r>
              <a:rPr lang="en-US" sz="1400" b="1" smtClean="0">
                <a:latin typeface="Arial" panose="020B0604020202020204" pitchFamily="34" charset="0"/>
                <a:cs typeface="Arial" panose="020B0604020202020204" pitchFamily="34" charset="0"/>
              </a:rPr>
              <a:t>Hà Nội – 01/2020</a:t>
            </a:r>
            <a:endParaRPr lang="en-US" sz="1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0520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smtClean="0">
                <a:latin typeface="Arial" panose="020B0604020202020204" pitchFamily="34" charset="0"/>
                <a:cs typeface="Arial" panose="020B0604020202020204" pitchFamily="34" charset="0"/>
              </a:rPr>
              <a:t>4.     PHÂN </a:t>
            </a:r>
            <a:r>
              <a:rPr lang="en-US" sz="2700" b="1">
                <a:latin typeface="Arial" panose="020B0604020202020204" pitchFamily="34" charset="0"/>
                <a:cs typeface="Arial" panose="020B0604020202020204" pitchFamily="34" charset="0"/>
              </a:rPr>
              <a:t>TÍCH THIẾT KẾ </a:t>
            </a:r>
            <a:r>
              <a:rPr lang="en-US" sz="2700" b="1" smtClean="0">
                <a:latin typeface="Arial" panose="020B0604020202020204" pitchFamily="34" charset="0"/>
                <a:cs typeface="Arial" panose="020B0604020202020204" pitchFamily="34" charset="0"/>
              </a:rPr>
              <a:t>CƠ SỞ DỮ LIỆU</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0" y="1114764"/>
            <a:ext cx="5717179"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Biểu </a:t>
            </a:r>
            <a:r>
              <a:rPr lang="en-US" sz="2000" b="1">
                <a:latin typeface="Arial" panose="020B0604020202020204" pitchFamily="34" charset="0"/>
                <a:cs typeface="Arial" panose="020B0604020202020204" pitchFamily="34" charset="0"/>
              </a:rPr>
              <a:t>đồ </a:t>
            </a:r>
            <a:r>
              <a:rPr lang="en-US" sz="2000" b="1" smtClean="0">
                <a:latin typeface="Arial" panose="020B0604020202020204" pitchFamily="34" charset="0"/>
                <a:cs typeface="Arial" panose="020B0604020202020204" pitchFamily="34" charset="0"/>
              </a:rPr>
              <a:t>Relationship giữa các bảng</a:t>
            </a:r>
            <a:endParaRPr lang="en-US" sz="2000" b="1">
              <a:latin typeface="Arial" panose="020B0604020202020204" pitchFamily="34" charset="0"/>
              <a:cs typeface="Arial" panose="020B0604020202020204" pitchFamily="34" charset="0"/>
            </a:endParaRPr>
          </a:p>
          <a:p>
            <a:pPr>
              <a:lnSpc>
                <a:spcPct val="200000"/>
              </a:lnSpc>
            </a:pPr>
            <a:endParaRPr lang="en-US" sz="2000" b="1"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912" y="1775012"/>
            <a:ext cx="7280999" cy="4759512"/>
          </a:xfrm>
          <a:prstGeom prst="rect">
            <a:avLst/>
          </a:prstGeom>
        </p:spPr>
      </p:pic>
      <p:sp>
        <p:nvSpPr>
          <p:cNvPr id="11"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Page|9/14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823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a:latin typeface="Arial" panose="020B0604020202020204" pitchFamily="34" charset="0"/>
                <a:cs typeface="Arial" panose="020B0604020202020204" pitchFamily="34" charset="0"/>
              </a:rPr>
              <a:t>5</a:t>
            </a:r>
            <a:r>
              <a:rPr lang="en-US" sz="2700" b="1" smtClean="0">
                <a:latin typeface="Arial" panose="020B0604020202020204" pitchFamily="34" charset="0"/>
                <a:cs typeface="Arial" panose="020B0604020202020204" pitchFamily="34" charset="0"/>
              </a:rPr>
              <a:t>.     MỘT SỐ HÌNH ẢNH VỀ GIAO DIỆN</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0" y="1114764"/>
            <a:ext cx="5717179"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Giao diện đăng nhập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429" y="2882864"/>
            <a:ext cx="3355571" cy="28215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995" y="3281874"/>
            <a:ext cx="3515347" cy="2821528"/>
          </a:xfrm>
          <a:prstGeom prst="rect">
            <a:avLst/>
          </a:prstGeom>
        </p:spPr>
      </p:pic>
      <p:sp>
        <p:nvSpPr>
          <p:cNvPr id="6" name="TextBox 5"/>
          <p:cNvSpPr txBox="1"/>
          <p:nvPr/>
        </p:nvSpPr>
        <p:spPr>
          <a:xfrm>
            <a:off x="883429" y="2239935"/>
            <a:ext cx="3355571"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Quản trị viên</a:t>
            </a:r>
          </a:p>
        </p:txBody>
      </p:sp>
      <p:sp>
        <p:nvSpPr>
          <p:cNvPr id="10" name="TextBox 9"/>
          <p:cNvSpPr txBox="1"/>
          <p:nvPr/>
        </p:nvSpPr>
        <p:spPr>
          <a:xfrm>
            <a:off x="4901995" y="2192310"/>
            <a:ext cx="3515347"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Người dùng</a:t>
            </a:r>
          </a:p>
        </p:txBody>
      </p:sp>
      <p:sp>
        <p:nvSpPr>
          <p:cNvPr id="12"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Page|10/14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70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7369268" cy="620490"/>
          </a:xfrm>
        </p:spPr>
        <p:txBody>
          <a:bodyPr>
            <a:noAutofit/>
          </a:bodyPr>
          <a:lstStyle/>
          <a:p>
            <a:r>
              <a:rPr lang="en-US" sz="2700" b="1">
                <a:latin typeface="Arial" panose="020B0604020202020204" pitchFamily="34" charset="0"/>
                <a:cs typeface="Arial" panose="020B0604020202020204" pitchFamily="34" charset="0"/>
              </a:rPr>
              <a:t>5</a:t>
            </a:r>
            <a:r>
              <a:rPr lang="en-US" sz="2700" b="1" smtClean="0">
                <a:latin typeface="Arial" panose="020B0604020202020204" pitchFamily="34" charset="0"/>
                <a:cs typeface="Arial" panose="020B0604020202020204" pitchFamily="34" charset="0"/>
              </a:rPr>
              <a:t>.     MỘT SỐ HÌNH ẢNH VỀ GIAO DIỆN</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0" y="1114764"/>
            <a:ext cx="7609091"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Giao diện admin danh sách khóa học</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85" y="1824219"/>
            <a:ext cx="7847215" cy="4436131"/>
          </a:xfrm>
          <a:prstGeom prst="rect">
            <a:avLst/>
          </a:prstGeom>
        </p:spPr>
      </p:pic>
      <p:sp>
        <p:nvSpPr>
          <p:cNvPr id="12"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Page|11/14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093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a:latin typeface="Arial" panose="020B0604020202020204" pitchFamily="34" charset="0"/>
                <a:cs typeface="Arial" panose="020B0604020202020204" pitchFamily="34" charset="0"/>
              </a:rPr>
              <a:t>5</a:t>
            </a:r>
            <a:r>
              <a:rPr lang="en-US" sz="2700" b="1" smtClean="0">
                <a:latin typeface="Arial" panose="020B0604020202020204" pitchFamily="34" charset="0"/>
                <a:cs typeface="Arial" panose="020B0604020202020204" pitchFamily="34" charset="0"/>
              </a:rPr>
              <a:t>.     MỘT SỐ HÌNH ẢNH VỀ GIAO DIỆN</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0" y="1114764"/>
            <a:ext cx="5717179"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Giao diện website người dùng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84" y="1941726"/>
            <a:ext cx="7219052" cy="4594246"/>
          </a:xfrm>
          <a:prstGeom prst="rect">
            <a:avLst/>
          </a:prstGeom>
        </p:spPr>
      </p:pic>
      <p:sp>
        <p:nvSpPr>
          <p:cNvPr id="14" name="TextBox 13"/>
          <p:cNvSpPr txBox="1"/>
          <p:nvPr/>
        </p:nvSpPr>
        <p:spPr>
          <a:xfrm>
            <a:off x="777209" y="2173277"/>
            <a:ext cx="7414821" cy="430887"/>
          </a:xfrm>
          <a:prstGeom prst="rect">
            <a:avLst/>
          </a:prstGeom>
          <a:noFill/>
        </p:spPr>
        <p:txBody>
          <a:bodyPr wrap="square" rtlCol="0">
            <a:spAutoFit/>
          </a:bodyPr>
          <a:lstStyle/>
          <a:p>
            <a:pPr algn="ctr"/>
            <a:r>
              <a:rPr lang="en-US" sz="2200" b="1" i="1" smtClean="0">
                <a:latin typeface="Arial" panose="020B0604020202020204" pitchFamily="34" charset="0"/>
                <a:cs typeface="Arial" panose="020B0604020202020204" pitchFamily="34" charset="0"/>
              </a:rPr>
              <a:t>Giao diện trang chủ phần header, slide, menu, content</a:t>
            </a:r>
            <a:endParaRPr lang="en-US" sz="2200" b="1" i="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584" y="1941726"/>
            <a:ext cx="7219052" cy="4594246"/>
          </a:xfrm>
          <a:prstGeom prst="rect">
            <a:avLst/>
          </a:prstGeom>
        </p:spPr>
      </p:pic>
      <p:sp>
        <p:nvSpPr>
          <p:cNvPr id="16" name="TextBox 15"/>
          <p:cNvSpPr txBox="1"/>
          <p:nvPr/>
        </p:nvSpPr>
        <p:spPr>
          <a:xfrm>
            <a:off x="2084505" y="1967401"/>
            <a:ext cx="4786543" cy="430887"/>
          </a:xfrm>
          <a:prstGeom prst="rect">
            <a:avLst/>
          </a:prstGeom>
          <a:noFill/>
        </p:spPr>
        <p:txBody>
          <a:bodyPr wrap="square" rtlCol="0">
            <a:spAutoFit/>
          </a:bodyPr>
          <a:lstStyle/>
          <a:p>
            <a:pPr algn="ctr"/>
            <a:r>
              <a:rPr lang="en-US" sz="2200" b="1" i="1" smtClean="0">
                <a:latin typeface="Arial" panose="020B0604020202020204" pitchFamily="34" charset="0"/>
                <a:cs typeface="Arial" panose="020B0604020202020204" pitchFamily="34" charset="0"/>
              </a:rPr>
              <a:t>Giao diện trang chủ phần footer</a:t>
            </a:r>
            <a:endParaRPr lang="en-US" sz="2200" b="1" i="1">
              <a:latin typeface="Arial" panose="020B0604020202020204" pitchFamily="34" charset="0"/>
              <a:cs typeface="Arial" panose="020B0604020202020204" pitchFamily="34" charset="0"/>
            </a:endParaRPr>
          </a:p>
        </p:txBody>
      </p:sp>
      <p:pic>
        <p:nvPicPr>
          <p:cNvPr id="17" name="Picture 16"/>
          <p:cNvPicPr/>
          <p:nvPr/>
        </p:nvPicPr>
        <p:blipFill>
          <a:blip r:embed="rId5"/>
          <a:stretch>
            <a:fillRect/>
          </a:stretch>
        </p:blipFill>
        <p:spPr>
          <a:xfrm>
            <a:off x="893584" y="1940480"/>
            <a:ext cx="7219052" cy="4560997"/>
          </a:xfrm>
          <a:prstGeom prst="rect">
            <a:avLst/>
          </a:prstGeom>
        </p:spPr>
      </p:pic>
      <p:sp>
        <p:nvSpPr>
          <p:cNvPr id="6" name="TextBox 5"/>
          <p:cNvSpPr txBox="1"/>
          <p:nvPr/>
        </p:nvSpPr>
        <p:spPr>
          <a:xfrm>
            <a:off x="2410691" y="2313193"/>
            <a:ext cx="4576732" cy="430887"/>
          </a:xfrm>
          <a:prstGeom prst="rect">
            <a:avLst/>
          </a:prstGeom>
          <a:noFill/>
        </p:spPr>
        <p:txBody>
          <a:bodyPr wrap="square" rtlCol="0">
            <a:spAutoFit/>
          </a:bodyPr>
          <a:lstStyle/>
          <a:p>
            <a:r>
              <a:rPr lang="en-US" sz="2200" b="1" i="1" smtClean="0">
                <a:latin typeface="Arial" panose="020B0604020202020204" pitchFamily="34" charset="0"/>
                <a:cs typeface="Arial" panose="020B0604020202020204" pitchFamily="34" charset="0"/>
              </a:rPr>
              <a:t>Giao diện nội dung bài học</a:t>
            </a:r>
            <a:endParaRPr lang="en-US" sz="2200" b="1" i="1">
              <a:latin typeface="Arial" panose="020B0604020202020204" pitchFamily="34" charset="0"/>
              <a:cs typeface="Arial" panose="020B0604020202020204" pitchFamily="34" charset="0"/>
            </a:endParaRPr>
          </a:p>
        </p:txBody>
      </p:sp>
      <p:pic>
        <p:nvPicPr>
          <p:cNvPr id="19" name="Picture 18"/>
          <p:cNvPicPr/>
          <p:nvPr/>
        </p:nvPicPr>
        <p:blipFill>
          <a:blip r:embed="rId6"/>
          <a:stretch>
            <a:fillRect/>
          </a:stretch>
        </p:blipFill>
        <p:spPr>
          <a:xfrm>
            <a:off x="893584" y="1967401"/>
            <a:ext cx="7219052" cy="4534076"/>
          </a:xfrm>
          <a:prstGeom prst="rect">
            <a:avLst/>
          </a:prstGeom>
        </p:spPr>
      </p:pic>
      <p:sp>
        <p:nvSpPr>
          <p:cNvPr id="7" name="TextBox 6"/>
          <p:cNvSpPr txBox="1"/>
          <p:nvPr/>
        </p:nvSpPr>
        <p:spPr>
          <a:xfrm>
            <a:off x="2084505" y="2554311"/>
            <a:ext cx="4902918" cy="430887"/>
          </a:xfrm>
          <a:prstGeom prst="rect">
            <a:avLst/>
          </a:prstGeom>
          <a:noFill/>
        </p:spPr>
        <p:txBody>
          <a:bodyPr wrap="square" rtlCol="0">
            <a:spAutoFit/>
          </a:bodyPr>
          <a:lstStyle/>
          <a:p>
            <a:r>
              <a:rPr lang="en-US" sz="2200" b="1" i="1" smtClean="0">
                <a:latin typeface="Arial" panose="020B0604020202020204" pitchFamily="34" charset="0"/>
                <a:cs typeface="Arial" panose="020B0604020202020204" pitchFamily="34" charset="0"/>
              </a:rPr>
              <a:t>Giao diện bình luận trong bài học</a:t>
            </a:r>
            <a:endParaRPr lang="en-US" sz="2200" b="1" i="1">
              <a:latin typeface="Arial" panose="020B0604020202020204" pitchFamily="34" charset="0"/>
              <a:cs typeface="Arial" panose="020B0604020202020204" pitchFamily="34" charset="0"/>
            </a:endParaRPr>
          </a:p>
        </p:txBody>
      </p:sp>
      <p:sp>
        <p:nvSpPr>
          <p:cNvPr id="21" name="Slide Number Placeholder 6"/>
          <p:cNvSpPr txBox="1">
            <a:spLocks/>
          </p:cNvSpPr>
          <p:nvPr/>
        </p:nvSpPr>
        <p:spPr>
          <a:xfrm>
            <a:off x="7614248" y="6369722"/>
            <a:ext cx="1337120" cy="372122"/>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b="1" smtClean="0">
                <a:solidFill>
                  <a:schemeClr val="tx1"/>
                </a:solidFill>
                <a:latin typeface="Arial" panose="020B0604020202020204" pitchFamily="34" charset="0"/>
                <a:cs typeface="Arial" panose="020B0604020202020204" pitchFamily="34" charset="0"/>
              </a:rPr>
              <a:t>Page|12/14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026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smtClean="0">
                <a:latin typeface="Arial" panose="020B0604020202020204" pitchFamily="34" charset="0"/>
                <a:cs typeface="Arial" panose="020B0604020202020204" pitchFamily="34" charset="0"/>
              </a:rPr>
              <a:t>6.     KẾT LUẬN, HƯỚNG PHÁT TRIỂN</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0" y="1114764"/>
            <a:ext cx="5717179"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Kết quả đạt được</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39" y="1946632"/>
            <a:ext cx="2207910" cy="1422121"/>
          </a:xfrm>
          <a:prstGeom prst="rect">
            <a:avLst/>
          </a:prstGeom>
          <a:ln>
            <a:solidFill>
              <a:schemeClr val="tx1"/>
            </a:solidFill>
          </a:ln>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614" y="1819048"/>
            <a:ext cx="2535617" cy="1549705"/>
          </a:xfrm>
          <a:prstGeom prst="rect">
            <a:avLst/>
          </a:prstGeom>
          <a:ln>
            <a:solidFill>
              <a:schemeClr val="tx1"/>
            </a:solid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4249" y="3677398"/>
            <a:ext cx="6021123" cy="2540522"/>
          </a:xfrm>
          <a:prstGeom prst="rect">
            <a:avLst/>
          </a:prstGeom>
          <a:ln>
            <a:solidFill>
              <a:schemeClr val="tx1"/>
            </a:solidFill>
          </a:ln>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308" y="3840698"/>
            <a:ext cx="2218430" cy="1923622"/>
          </a:xfrm>
          <a:prstGeom prst="rect">
            <a:avLst/>
          </a:prstGeom>
          <a:ln>
            <a:solidFill>
              <a:schemeClr val="tx1"/>
            </a:solidFill>
          </a:ln>
        </p:spPr>
      </p:pic>
      <p:sp>
        <p:nvSpPr>
          <p:cNvPr id="22"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Page|13/14</a:t>
            </a:r>
            <a:endParaRPr lang="en-US" sz="1500" b="1"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4596" y="1327240"/>
            <a:ext cx="3060776" cy="2041513"/>
          </a:xfrm>
          <a:prstGeom prst="rect">
            <a:avLst/>
          </a:prstGeom>
          <a:ln>
            <a:solidFill>
              <a:schemeClr val="tx1"/>
            </a:solidFill>
          </a:ln>
        </p:spPr>
      </p:pic>
    </p:spTree>
    <p:extLst>
      <p:ext uri="{BB962C8B-B14F-4D97-AF65-F5344CB8AC3E}">
        <p14:creationId xmlns:p14="http://schemas.microsoft.com/office/powerpoint/2010/main" val="3320266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smtClean="0">
                <a:latin typeface="Arial" panose="020B0604020202020204" pitchFamily="34" charset="0"/>
                <a:cs typeface="Arial" panose="020B0604020202020204" pitchFamily="34" charset="0"/>
              </a:rPr>
              <a:t>6.     KẾT LUẬN, HƯỚNG PHÁT TRIỂN</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0" y="1114764"/>
            <a:ext cx="5717179"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Hướng phát triển</a:t>
            </a:r>
          </a:p>
        </p:txBody>
      </p:sp>
      <p:pic>
        <p:nvPicPr>
          <p:cNvPr id="6" name="Picture 2" descr="Káº¿t quáº£ hÃ¬nh áº£nh cho UI/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493" y="1898416"/>
            <a:ext cx="2483860" cy="14873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2328582" y="4971011"/>
            <a:ext cx="2302611" cy="1409355"/>
          </a:xfrm>
          <a:prstGeom prst="rect">
            <a:avLst/>
          </a:prstGeom>
          <a:ln>
            <a:solidFill>
              <a:schemeClr val="tx1"/>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374" y="3569993"/>
            <a:ext cx="2323604" cy="1261408"/>
          </a:xfrm>
          <a:prstGeom prst="rect">
            <a:avLst/>
          </a:prstGeom>
          <a:ln>
            <a:solidFill>
              <a:schemeClr val="tx1"/>
            </a:solidFill>
          </a:ln>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6792" y="2208578"/>
            <a:ext cx="3739500" cy="3607658"/>
          </a:xfrm>
          <a:prstGeom prst="rect">
            <a:avLst/>
          </a:prstGeom>
          <a:ln>
            <a:solidFill>
              <a:schemeClr val="tx1"/>
            </a:solidFill>
          </a:ln>
        </p:spPr>
      </p:pic>
      <p:sp>
        <p:nvSpPr>
          <p:cNvPr id="12"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Page|14/14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393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929" y="647180"/>
            <a:ext cx="3820046" cy="3056037"/>
          </a:xfrm>
          <a:prstGeom prst="rect">
            <a:avLst/>
          </a:prstGeom>
        </p:spPr>
      </p:pic>
      <p:sp>
        <p:nvSpPr>
          <p:cNvPr id="3" name="TextBox 2"/>
          <p:cNvSpPr txBox="1"/>
          <p:nvPr/>
        </p:nvSpPr>
        <p:spPr>
          <a:xfrm>
            <a:off x="1298170" y="4674767"/>
            <a:ext cx="6899563" cy="1169551"/>
          </a:xfrm>
          <a:prstGeom prst="rect">
            <a:avLst/>
          </a:prstGeom>
          <a:noFill/>
        </p:spPr>
        <p:txBody>
          <a:bodyPr wrap="square" rtlCol="0">
            <a:spAutoFit/>
          </a:bodyPr>
          <a:lstStyle/>
          <a:p>
            <a:pPr algn="ctr"/>
            <a:r>
              <a:rPr lang="en-US" sz="7000" smtClean="0">
                <a:latin typeface="Brush Script MT" panose="03060802040406070304" pitchFamily="66" charset="0"/>
              </a:rPr>
              <a:t>Thanks </a:t>
            </a:r>
            <a:r>
              <a:rPr lang="en-US" sz="7000" smtClean="0">
                <a:latin typeface="Brush Script MT" panose="03060802040406070304" pitchFamily="66" charset="0"/>
              </a:rPr>
              <a:t>for listening!</a:t>
            </a:r>
            <a:endParaRPr lang="en-US" sz="7000">
              <a:latin typeface="Brush Script MT" panose="03060802040406070304" pitchFamily="66" charset="0"/>
            </a:endParaRPr>
          </a:p>
        </p:txBody>
      </p:sp>
      <p:sp>
        <p:nvSpPr>
          <p:cNvPr id="2" name="TextBox 1"/>
          <p:cNvSpPr txBox="1"/>
          <p:nvPr/>
        </p:nvSpPr>
        <p:spPr>
          <a:xfrm>
            <a:off x="4371975" y="3760367"/>
            <a:ext cx="1228725" cy="1169551"/>
          </a:xfrm>
          <a:prstGeom prst="rect">
            <a:avLst/>
          </a:prstGeom>
          <a:noFill/>
        </p:spPr>
        <p:txBody>
          <a:bodyPr wrap="square" rtlCol="0">
            <a:spAutoFit/>
          </a:bodyPr>
          <a:lstStyle/>
          <a:p>
            <a:r>
              <a:rPr lang="en-US" sz="7000">
                <a:latin typeface="Brush Script MT" panose="03060802040406070304" pitchFamily="66" charset="0"/>
              </a:rPr>
              <a:t>&amp;</a:t>
            </a:r>
            <a:endParaRPr lang="en-US" sz="7000">
              <a:latin typeface="Brush Script MT" panose="03060802040406070304" pitchFamily="66" charset="0"/>
            </a:endParaRPr>
          </a:p>
        </p:txBody>
      </p:sp>
    </p:spTree>
    <p:extLst>
      <p:ext uri="{BB962C8B-B14F-4D97-AF65-F5344CB8AC3E}">
        <p14:creationId xmlns:p14="http://schemas.microsoft.com/office/powerpoint/2010/main" val="95104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901" y="687610"/>
            <a:ext cx="6589199" cy="620490"/>
          </a:xfrm>
        </p:spPr>
        <p:txBody>
          <a:bodyPr>
            <a:normAutofit/>
          </a:bodyPr>
          <a:lstStyle/>
          <a:p>
            <a:r>
              <a:rPr lang="en-US" sz="3000" b="1" smtClean="0">
                <a:latin typeface="Arial" panose="020B0604020202020204" pitchFamily="34" charset="0"/>
                <a:cs typeface="Arial" panose="020B0604020202020204" pitchFamily="34" charset="0"/>
              </a:rPr>
              <a:t>NỘI DUNG TRÌNH BÀY</a:t>
            </a:r>
            <a:endParaRPr lang="en-US" sz="3000"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42415" y="1788625"/>
            <a:ext cx="5672043" cy="4140200"/>
          </a:xfrm>
        </p:spPr>
        <p:txBody>
          <a:bodyPr>
            <a:normAutofit/>
          </a:bodyPr>
          <a:lstStyle/>
          <a:p>
            <a:pPr>
              <a:lnSpc>
                <a:spcPct val="200000"/>
              </a:lnSpc>
            </a:pPr>
            <a:r>
              <a:rPr lang="en-US" b="1" smtClean="0">
                <a:latin typeface="Arial" panose="020B0604020202020204" pitchFamily="34" charset="0"/>
                <a:cs typeface="Arial" panose="020B0604020202020204" pitchFamily="34" charset="0"/>
              </a:rPr>
              <a:t>1. Giới thiệu chung</a:t>
            </a:r>
          </a:p>
          <a:p>
            <a:pPr>
              <a:lnSpc>
                <a:spcPct val="200000"/>
              </a:lnSpc>
            </a:pPr>
            <a:r>
              <a:rPr lang="en-US" b="1" smtClean="0">
                <a:latin typeface="Arial" panose="020B0604020202020204" pitchFamily="34" charset="0"/>
                <a:cs typeface="Arial" panose="020B0604020202020204" pitchFamily="34" charset="0"/>
              </a:rPr>
              <a:t>2. Công nghệ sử dụng xây dựng website</a:t>
            </a:r>
          </a:p>
          <a:p>
            <a:pPr>
              <a:lnSpc>
                <a:spcPct val="200000"/>
              </a:lnSpc>
            </a:pPr>
            <a:r>
              <a:rPr lang="en-US" b="1" smtClean="0">
                <a:latin typeface="Arial" panose="020B0604020202020204" pitchFamily="34" charset="0"/>
                <a:cs typeface="Arial" panose="020B0604020202020204" pitchFamily="34" charset="0"/>
              </a:rPr>
              <a:t>3. Phân tích thiết kế hệ thống</a:t>
            </a:r>
          </a:p>
          <a:p>
            <a:pPr>
              <a:lnSpc>
                <a:spcPct val="200000"/>
              </a:lnSpc>
            </a:pPr>
            <a:r>
              <a:rPr lang="en-US" b="1" smtClean="0">
                <a:latin typeface="Arial" panose="020B0604020202020204" pitchFamily="34" charset="0"/>
                <a:cs typeface="Arial" panose="020B0604020202020204" pitchFamily="34" charset="0"/>
              </a:rPr>
              <a:t>4. Phân tích thiết kế cơ sở dữ liệu</a:t>
            </a:r>
          </a:p>
          <a:p>
            <a:pPr>
              <a:lnSpc>
                <a:spcPct val="200000"/>
              </a:lnSpc>
            </a:pPr>
            <a:r>
              <a:rPr lang="en-US" b="1" smtClean="0">
                <a:latin typeface="Arial" panose="020B0604020202020204" pitchFamily="34" charset="0"/>
                <a:cs typeface="Arial" panose="020B0604020202020204" pitchFamily="34" charset="0"/>
              </a:rPr>
              <a:t>5. Một số hình ảnh về giao diện</a:t>
            </a:r>
          </a:p>
          <a:p>
            <a:pPr>
              <a:lnSpc>
                <a:spcPct val="200000"/>
              </a:lnSpc>
            </a:pPr>
            <a:r>
              <a:rPr lang="en-US" b="1" smtClean="0">
                <a:latin typeface="Arial" panose="020B0604020202020204" pitchFamily="34" charset="0"/>
                <a:cs typeface="Arial" panose="020B0604020202020204" pitchFamily="34" charset="0"/>
              </a:rPr>
              <a:t>6. Kết luận, hướng phát triển</a:t>
            </a:r>
            <a:endParaRPr lang="en-US" b="1">
              <a:latin typeface="Arial" panose="020B0604020202020204" pitchFamily="34" charset="0"/>
              <a:cs typeface="Arial" panose="020B0604020202020204" pitchFamily="34" charset="0"/>
            </a:endParaRPr>
          </a:p>
        </p:txBody>
      </p:sp>
      <p:sp>
        <p:nvSpPr>
          <p:cNvPr id="8"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Page|1/14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010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39" y="687610"/>
            <a:ext cx="6589199" cy="620490"/>
          </a:xfrm>
        </p:spPr>
        <p:txBody>
          <a:bodyPr>
            <a:normAutofit/>
          </a:bodyPr>
          <a:lstStyle/>
          <a:p>
            <a:r>
              <a:rPr lang="en-US" sz="3000" b="1" smtClean="0">
                <a:latin typeface="Arial" panose="020B0604020202020204" pitchFamily="34" charset="0"/>
                <a:cs typeface="Arial" panose="020B0604020202020204" pitchFamily="34" charset="0"/>
              </a:rPr>
              <a:t>1.     GIỚI THIỆU CHUNG</a:t>
            </a:r>
            <a:endParaRPr lang="en-US" sz="3000"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32821" y="1114764"/>
            <a:ext cx="2413685" cy="685800"/>
          </a:xfrm>
        </p:spPr>
        <p:txBody>
          <a:bodyPr>
            <a:noAutofit/>
          </a:bodyPr>
          <a:lstStyle/>
          <a:p>
            <a:pPr>
              <a:lnSpc>
                <a:spcPct val="200000"/>
              </a:lnSpc>
            </a:pPr>
            <a:r>
              <a:rPr lang="en-US" sz="2000" b="1" smtClean="0">
                <a:latin typeface="Arial" panose="020B0604020202020204" pitchFamily="34" charset="0"/>
                <a:cs typeface="Arial" panose="020B0604020202020204" pitchFamily="34" charset="0"/>
              </a:rPr>
              <a:t>Đặt vấn đề</a:t>
            </a:r>
          </a:p>
        </p:txBody>
      </p:sp>
      <p:sp>
        <p:nvSpPr>
          <p:cNvPr id="4" name="TextBox 3"/>
          <p:cNvSpPr txBox="1"/>
          <p:nvPr/>
        </p:nvSpPr>
        <p:spPr>
          <a:xfrm>
            <a:off x="1151450" y="1800564"/>
            <a:ext cx="7306750" cy="2215991"/>
          </a:xfrm>
          <a:prstGeom prst="rect">
            <a:avLst/>
          </a:prstGeom>
          <a:noFill/>
          <a:ln>
            <a:noFill/>
          </a:ln>
        </p:spPr>
        <p:txBody>
          <a:bodyPr wrap="square" rtlCol="0">
            <a:spAutoFit/>
          </a:bodyPr>
          <a:lstStyle/>
          <a:p>
            <a:pPr marL="628650" lvl="0" indent="-571500" algn="just">
              <a:lnSpc>
                <a:spcPct val="150000"/>
              </a:lnSpc>
              <a:buFont typeface="Wingdings" panose="05000000000000000000" pitchFamily="2" charset="2"/>
              <a:buChar char="q"/>
            </a:pPr>
            <a:r>
              <a:rPr lang="en-US" sz="2000" smtClean="0">
                <a:latin typeface="Arial" panose="020B0604020202020204" pitchFamily="34" charset="0"/>
                <a:cs typeface="Arial" panose="020B0604020202020204" pitchFamily="34" charset="0"/>
              </a:rPr>
              <a:t>Ngày </a:t>
            </a:r>
            <a:r>
              <a:rPr lang="en-US" sz="2000">
                <a:latin typeface="Arial" panose="020B0604020202020204" pitchFamily="34" charset="0"/>
                <a:cs typeface="Arial" panose="020B0604020202020204" pitchFamily="34" charset="0"/>
              </a:rPr>
              <a:t>nay, khi các dịch vụ Internet phát triển ngày càng mạnh đã góp phần thúc đẩy cho các như cầu sinh hoạt hằng ngày của chúng ta cũng cao </a:t>
            </a:r>
            <a:r>
              <a:rPr lang="en-US" sz="2000" smtClean="0">
                <a:latin typeface="Arial" panose="020B0604020202020204" pitchFamily="34" charset="0"/>
                <a:cs typeface="Arial" panose="020B0604020202020204" pitchFamily="34" charset="0"/>
              </a:rPr>
              <a:t>hơn.</a:t>
            </a:r>
          </a:p>
          <a:p>
            <a:pPr marL="628650" lvl="0" indent="-571500" algn="just">
              <a:lnSpc>
                <a:spcPct val="150000"/>
              </a:lnSpc>
              <a:buFont typeface="Wingdings" panose="05000000000000000000" pitchFamily="2" charset="2"/>
              <a:buChar char="q"/>
            </a:pPr>
            <a:r>
              <a:rPr lang="en-US" sz="2000" smtClean="0">
                <a:latin typeface="Arial" panose="020B0604020202020204" pitchFamily="34" charset="0"/>
                <a:cs typeface="Arial" panose="020B0604020202020204" pitchFamily="34" charset="0"/>
              </a:rPr>
              <a:t>Học </a:t>
            </a:r>
            <a:r>
              <a:rPr lang="en-US" sz="2000">
                <a:latin typeface="Arial" panose="020B0604020202020204" pitchFamily="34" charset="0"/>
                <a:cs typeface="Arial" panose="020B0604020202020204" pitchFamily="34" charset="0"/>
              </a:rPr>
              <a:t>trực tuyến đang là xu hướng của thời </a:t>
            </a:r>
            <a:r>
              <a:rPr lang="en-US" sz="2000" smtClean="0">
                <a:latin typeface="Arial" panose="020B0604020202020204" pitchFamily="34" charset="0"/>
                <a:cs typeface="Arial" panose="020B0604020202020204" pitchFamily="34" charset="0"/>
              </a:rPr>
              <a:t>đại.</a:t>
            </a:r>
            <a:endParaRPr lang="en-US" sz="2000">
              <a:latin typeface="Arial" panose="020B0604020202020204" pitchFamily="34" charset="0"/>
              <a:cs typeface="Arial" panose="020B0604020202020204" pitchFamily="34" charset="0"/>
            </a:endParaRPr>
          </a:p>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299" y="4016555"/>
            <a:ext cx="4572002" cy="2428131"/>
          </a:xfrm>
          <a:prstGeom prst="rect">
            <a:avLst/>
          </a:prstGeom>
        </p:spPr>
      </p:pic>
      <p:sp>
        <p:nvSpPr>
          <p:cNvPr id="11"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Page|2/14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915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821" y="689817"/>
            <a:ext cx="6589199" cy="620490"/>
          </a:xfrm>
        </p:spPr>
        <p:txBody>
          <a:bodyPr>
            <a:normAutofit/>
          </a:bodyPr>
          <a:lstStyle/>
          <a:p>
            <a:r>
              <a:rPr lang="en-US" sz="3000" b="1">
                <a:latin typeface="Arial" panose="020B0604020202020204" pitchFamily="34" charset="0"/>
                <a:cs typeface="Arial" panose="020B0604020202020204" pitchFamily="34" charset="0"/>
              </a:rPr>
              <a:t>1.     GIỚI THIỆU CHUNG</a:t>
            </a:r>
          </a:p>
        </p:txBody>
      </p:sp>
      <p:sp>
        <p:nvSpPr>
          <p:cNvPr id="3" name="Content Placeholder 2"/>
          <p:cNvSpPr>
            <a:spLocks noGrp="1"/>
          </p:cNvSpPr>
          <p:nvPr>
            <p:ph idx="1"/>
          </p:nvPr>
        </p:nvSpPr>
        <p:spPr>
          <a:xfrm>
            <a:off x="632821" y="1114764"/>
            <a:ext cx="2413685" cy="685800"/>
          </a:xfrm>
        </p:spPr>
        <p:txBody>
          <a:bodyPr>
            <a:noAutofit/>
          </a:bodyPr>
          <a:lstStyle/>
          <a:p>
            <a:pPr>
              <a:lnSpc>
                <a:spcPct val="200000"/>
              </a:lnSpc>
            </a:pPr>
            <a:r>
              <a:rPr lang="en-US" sz="2000" b="1" smtClean="0">
                <a:latin typeface="Arial" panose="020B0604020202020204" pitchFamily="34" charset="0"/>
                <a:cs typeface="Arial" panose="020B0604020202020204" pitchFamily="34" charset="0"/>
              </a:rPr>
              <a:t>Mục tiêu đề tài</a:t>
            </a:r>
          </a:p>
        </p:txBody>
      </p:sp>
      <p:sp>
        <p:nvSpPr>
          <p:cNvPr id="4" name="TextBox 3"/>
          <p:cNvSpPr txBox="1"/>
          <p:nvPr/>
        </p:nvSpPr>
        <p:spPr>
          <a:xfrm>
            <a:off x="1151450" y="1800564"/>
            <a:ext cx="7450684" cy="1938992"/>
          </a:xfrm>
          <a:prstGeom prst="rect">
            <a:avLst/>
          </a:prstGeom>
          <a:noFill/>
          <a:ln>
            <a:noFill/>
          </a:ln>
        </p:spPr>
        <p:txBody>
          <a:bodyPr wrap="square" rtlCol="0">
            <a:spAutoFit/>
          </a:bodyPr>
          <a:lstStyle/>
          <a:p>
            <a:pPr marL="628650" lvl="0" indent="-571500" algn="just">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Đào tạo học viên </a:t>
            </a:r>
            <a:r>
              <a:rPr lang="en-US" sz="2000" smtClean="0">
                <a:latin typeface="Arial" panose="020B0604020202020204" pitchFamily="34" charset="0"/>
                <a:cs typeface="Arial" panose="020B0604020202020204" pitchFamily="34" charset="0"/>
              </a:rPr>
              <a:t>các khóa học trực tuyến.</a:t>
            </a:r>
          </a:p>
          <a:p>
            <a:pPr marL="628650" lvl="0" indent="-571500" algn="just">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Người học không phải cất công chạy tới trung tâm hay trường học để học nữa mà có thể học bất kỳ khi nào không giới hạn không gian thời gian.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491" y="3837325"/>
            <a:ext cx="5163617" cy="2605279"/>
          </a:xfrm>
          <a:prstGeom prst="rect">
            <a:avLst/>
          </a:prstGeom>
        </p:spPr>
      </p:pic>
      <p:sp>
        <p:nvSpPr>
          <p:cNvPr id="10"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Page|3/14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500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smtClean="0">
                <a:latin typeface="Arial" panose="020B0604020202020204" pitchFamily="34" charset="0"/>
                <a:cs typeface="Arial" panose="020B0604020202020204" pitchFamily="34" charset="0"/>
              </a:rPr>
              <a:t>2.     CÔNG NGHỆ SỬ DỤNG XÂY DỰNG WEBSITE</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1" y="1114764"/>
            <a:ext cx="3752912"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Công cụ hỗ trợ xây dựng</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732" y="2207770"/>
            <a:ext cx="3657601" cy="148369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3732" y="4579497"/>
            <a:ext cx="4758267" cy="1705355"/>
          </a:xfrm>
          <a:prstGeom prst="rect">
            <a:avLst/>
          </a:prstGeom>
        </p:spPr>
      </p:pic>
      <p:sp>
        <p:nvSpPr>
          <p:cNvPr id="14" name="TextBox 13"/>
          <p:cNvSpPr txBox="1"/>
          <p:nvPr/>
        </p:nvSpPr>
        <p:spPr>
          <a:xfrm>
            <a:off x="1642534" y="1735254"/>
            <a:ext cx="3386666" cy="553998"/>
          </a:xfrm>
          <a:prstGeom prst="rect">
            <a:avLst/>
          </a:prstGeom>
          <a:noFill/>
          <a:ln>
            <a:noFill/>
          </a:ln>
        </p:spPr>
        <p:txBody>
          <a:bodyPr wrap="square" rtlCol="0">
            <a:spAutoFit/>
          </a:bodyPr>
          <a:lstStyle/>
          <a:p>
            <a:pPr marL="628650" lvl="0" indent="-571500" algn="just">
              <a:lnSpc>
                <a:spcPct val="150000"/>
              </a:lnSpc>
              <a:buFont typeface="Wingdings" panose="05000000000000000000" pitchFamily="2" charset="2"/>
              <a:buChar char="q"/>
            </a:pPr>
            <a:r>
              <a:rPr lang="en-US" sz="2000" smtClean="0">
                <a:latin typeface="Arial" panose="020B0604020202020204" pitchFamily="34" charset="0"/>
                <a:cs typeface="Arial" panose="020B0604020202020204" pitchFamily="34" charset="0"/>
              </a:rPr>
              <a:t>Server ảo XAMPP.</a:t>
            </a:r>
          </a:p>
        </p:txBody>
      </p:sp>
      <p:sp>
        <p:nvSpPr>
          <p:cNvPr id="15" name="TextBox 14"/>
          <p:cNvSpPr txBox="1"/>
          <p:nvPr/>
        </p:nvSpPr>
        <p:spPr>
          <a:xfrm>
            <a:off x="1642533" y="4075001"/>
            <a:ext cx="4571999" cy="553998"/>
          </a:xfrm>
          <a:prstGeom prst="rect">
            <a:avLst/>
          </a:prstGeom>
          <a:noFill/>
          <a:ln>
            <a:noFill/>
          </a:ln>
        </p:spPr>
        <p:txBody>
          <a:bodyPr wrap="square" rtlCol="0">
            <a:spAutoFit/>
          </a:bodyPr>
          <a:lstStyle/>
          <a:p>
            <a:pPr marL="628650" lvl="0" indent="-571500" algn="just">
              <a:lnSpc>
                <a:spcPct val="150000"/>
              </a:lnSpc>
              <a:buFont typeface="Wingdings" panose="05000000000000000000" pitchFamily="2" charset="2"/>
              <a:buChar char="q"/>
            </a:pPr>
            <a:r>
              <a:rPr lang="en-US" sz="2000" smtClean="0">
                <a:latin typeface="Arial" panose="020B0604020202020204" pitchFamily="34" charset="0"/>
                <a:cs typeface="Arial" panose="020B0604020202020204" pitchFamily="34" charset="0"/>
              </a:rPr>
              <a:t>IDE hỗ trợ lập trình PhpStorm.</a:t>
            </a:r>
          </a:p>
        </p:txBody>
      </p:sp>
      <p:sp>
        <p:nvSpPr>
          <p:cNvPr id="16"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Page|4/14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78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smtClean="0">
                <a:latin typeface="Arial" panose="020B0604020202020204" pitchFamily="34" charset="0"/>
                <a:cs typeface="Arial" panose="020B0604020202020204" pitchFamily="34" charset="0"/>
              </a:rPr>
              <a:t>2.    CÔNG </a:t>
            </a:r>
            <a:r>
              <a:rPr lang="en-US" sz="2700" b="1">
                <a:latin typeface="Arial" panose="020B0604020202020204" pitchFamily="34" charset="0"/>
                <a:cs typeface="Arial" panose="020B0604020202020204" pitchFamily="34" charset="0"/>
              </a:rPr>
              <a:t>NGHỆ SỬ DỤNG XÂY DỰNG WEBSITE</a:t>
            </a:r>
          </a:p>
        </p:txBody>
      </p:sp>
      <p:sp>
        <p:nvSpPr>
          <p:cNvPr id="9" name="Content Placeholder 2"/>
          <p:cNvSpPr txBox="1">
            <a:spLocks/>
          </p:cNvSpPr>
          <p:nvPr/>
        </p:nvSpPr>
        <p:spPr>
          <a:xfrm>
            <a:off x="627576" y="1114764"/>
            <a:ext cx="6360646"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a:latin typeface="Arial" panose="020B0604020202020204" pitchFamily="34" charset="0"/>
                <a:cs typeface="Arial" panose="020B0604020202020204" pitchFamily="34" charset="0"/>
              </a:rPr>
              <a:t>Laravel </a:t>
            </a:r>
            <a:r>
              <a:rPr lang="en-US" sz="2000" b="1" smtClean="0">
                <a:latin typeface="Arial" panose="020B0604020202020204" pitchFamily="34" charset="0"/>
                <a:cs typeface="Arial" panose="020B0604020202020204" pitchFamily="34" charset="0"/>
              </a:rPr>
              <a:t>framework PHP</a:t>
            </a:r>
          </a:p>
        </p:txBody>
      </p:sp>
      <p:sp>
        <p:nvSpPr>
          <p:cNvPr id="8" name="TextBox 7"/>
          <p:cNvSpPr txBox="1"/>
          <p:nvPr/>
        </p:nvSpPr>
        <p:spPr>
          <a:xfrm>
            <a:off x="1083731" y="1709441"/>
            <a:ext cx="7298267" cy="1477328"/>
          </a:xfrm>
          <a:prstGeom prst="rect">
            <a:avLst/>
          </a:prstGeom>
          <a:noFill/>
          <a:ln>
            <a:noFill/>
          </a:ln>
        </p:spPr>
        <p:txBody>
          <a:bodyPr wrap="square" rtlCol="0">
            <a:spAutoFit/>
          </a:bodyPr>
          <a:lstStyle/>
          <a:p>
            <a:pPr marL="628650" lvl="0" indent="-571500" algn="just">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Laravel là </a:t>
            </a:r>
            <a:r>
              <a:rPr lang="vi-VN" sz="2000">
                <a:latin typeface="Arial" panose="020B0604020202020204" pitchFamily="34" charset="0"/>
                <a:cs typeface="Arial" panose="020B0604020202020204" pitchFamily="34" charset="0"/>
              </a:rPr>
              <a:t>Framework </a:t>
            </a:r>
            <a:r>
              <a:rPr lang="en-US" sz="2000" smtClean="0">
                <a:latin typeface="Arial" panose="020B0604020202020204" pitchFamily="34" charset="0"/>
                <a:cs typeface="Arial" panose="020B0604020202020204" pitchFamily="34" charset="0"/>
              </a:rPr>
              <a:t>PHP</a:t>
            </a:r>
            <a:r>
              <a:rPr lang="vi-VN" sz="2000" smtClean="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mã nguồn mở và miễn phí</a:t>
            </a:r>
            <a:r>
              <a:rPr lang="en-US" sz="2000" smtClean="0">
                <a:latin typeface="Arial" panose="020B0604020202020204" pitchFamily="34" charset="0"/>
                <a:cs typeface="Arial" panose="020B0604020202020204" pitchFamily="34" charset="0"/>
              </a:rPr>
              <a:t>.</a:t>
            </a:r>
          </a:p>
          <a:p>
            <a:pPr marL="628650" lvl="0" indent="-571500" algn="just">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Hỗ trợ phát triển các ứng dụng web theo cấu trúc model- view- controller (MVC</a:t>
            </a:r>
            <a:r>
              <a:rPr lang="en-US" sz="2000" smtClean="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809" y="3221412"/>
            <a:ext cx="6031776" cy="3338715"/>
          </a:xfrm>
          <a:prstGeom prst="rect">
            <a:avLst/>
          </a:prstGeom>
        </p:spPr>
      </p:pic>
      <p:sp>
        <p:nvSpPr>
          <p:cNvPr id="11"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Page|5/14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462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smtClean="0">
                <a:latin typeface="Arial" panose="020B0604020202020204" pitchFamily="34" charset="0"/>
                <a:cs typeface="Arial" panose="020B0604020202020204" pitchFamily="34" charset="0"/>
              </a:rPr>
              <a:t>2.    CÔNG </a:t>
            </a:r>
            <a:r>
              <a:rPr lang="en-US" sz="2700" b="1">
                <a:latin typeface="Arial" panose="020B0604020202020204" pitchFamily="34" charset="0"/>
                <a:cs typeface="Arial" panose="020B0604020202020204" pitchFamily="34" charset="0"/>
              </a:rPr>
              <a:t>NGHỆ SỬ DỤNG XÂY DỰNG WEBSITE</a:t>
            </a:r>
          </a:p>
        </p:txBody>
      </p:sp>
      <p:sp>
        <p:nvSpPr>
          <p:cNvPr id="9" name="Content Placeholder 2"/>
          <p:cNvSpPr txBox="1">
            <a:spLocks/>
          </p:cNvSpPr>
          <p:nvPr/>
        </p:nvSpPr>
        <p:spPr>
          <a:xfrm>
            <a:off x="632821" y="1114764"/>
            <a:ext cx="6360646"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Lý do sử dụng Laravel framework</a:t>
            </a:r>
          </a:p>
        </p:txBody>
      </p:sp>
      <p:sp>
        <p:nvSpPr>
          <p:cNvPr id="14" name="TextBox 13"/>
          <p:cNvSpPr txBox="1"/>
          <p:nvPr/>
        </p:nvSpPr>
        <p:spPr>
          <a:xfrm>
            <a:off x="1166081" y="1729408"/>
            <a:ext cx="7421422" cy="958339"/>
          </a:xfrm>
          <a:prstGeom prst="rect">
            <a:avLst/>
          </a:prstGeom>
          <a:noFill/>
          <a:ln>
            <a:noFill/>
          </a:ln>
        </p:spPr>
        <p:txBody>
          <a:bodyPr wrap="square" rtlCol="0">
            <a:spAutoFit/>
          </a:bodyPr>
          <a:lstStyle/>
          <a:p>
            <a:pPr marL="57150" lvl="0" algn="just">
              <a:lnSpc>
                <a:spcPct val="150000"/>
              </a:lnSpc>
            </a:pPr>
            <a:r>
              <a:rPr lang="en-US" sz="2000" smtClean="0">
                <a:latin typeface="Arial" panose="020B0604020202020204" pitchFamily="34" charset="0"/>
                <a:cs typeface="Arial" panose="020B0604020202020204" pitchFamily="34" charset="0"/>
              </a:rPr>
              <a:t>Thống kê các framework PHP sử dụng năm 2019 theo website </a:t>
            </a:r>
            <a:r>
              <a:rPr lang="en-US" sz="2000" i="1" u="sng" smtClean="0">
                <a:solidFill>
                  <a:srgbClr val="0070C0"/>
                </a:solidFill>
                <a:latin typeface="Arial" panose="020B0604020202020204" pitchFamily="34" charset="0"/>
                <a:cs typeface="Arial" panose="020B0604020202020204" pitchFamily="34" charset="0"/>
              </a:rPr>
              <a:t>https://www.excellentwebworld.com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020" y="2959021"/>
            <a:ext cx="6203379" cy="3500516"/>
          </a:xfrm>
          <a:prstGeom prst="rect">
            <a:avLst/>
          </a:prstGeom>
        </p:spPr>
      </p:pic>
      <p:sp>
        <p:nvSpPr>
          <p:cNvPr id="10"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Page|6/14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754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a:latin typeface="Arial" panose="020B0604020202020204" pitchFamily="34" charset="0"/>
                <a:cs typeface="Arial" panose="020B0604020202020204" pitchFamily="34" charset="0"/>
              </a:rPr>
              <a:t>3</a:t>
            </a:r>
            <a:r>
              <a:rPr lang="en-US" sz="2700" b="1" smtClean="0">
                <a:latin typeface="Arial" panose="020B0604020202020204" pitchFamily="34" charset="0"/>
                <a:cs typeface="Arial" panose="020B0604020202020204" pitchFamily="34" charset="0"/>
              </a:rPr>
              <a:t>.     PHÂN </a:t>
            </a:r>
            <a:r>
              <a:rPr lang="en-US" sz="2700" b="1">
                <a:latin typeface="Arial" panose="020B0604020202020204" pitchFamily="34" charset="0"/>
                <a:cs typeface="Arial" panose="020B0604020202020204" pitchFamily="34" charset="0"/>
              </a:rPr>
              <a:t>TÍCH THIẾT KẾ HỆ THỐNG</a:t>
            </a:r>
            <a:r>
              <a:rPr lang="en-US" sz="2700" b="1" smtClean="0">
                <a:latin typeface="Arial" panose="020B0604020202020204" pitchFamily="34" charset="0"/>
                <a:cs typeface="Arial" panose="020B0604020202020204" pitchFamily="34" charset="0"/>
              </a:rPr>
              <a:t>    </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0" y="1114764"/>
            <a:ext cx="5717179"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Biểu </a:t>
            </a:r>
            <a:r>
              <a:rPr lang="en-US" sz="2000" b="1">
                <a:latin typeface="Arial" panose="020B0604020202020204" pitchFamily="34" charset="0"/>
                <a:cs typeface="Arial" panose="020B0604020202020204" pitchFamily="34" charset="0"/>
              </a:rPr>
              <a:t>đồ usecase của toàn hệ thống</a:t>
            </a:r>
          </a:p>
          <a:p>
            <a:pPr>
              <a:lnSpc>
                <a:spcPct val="200000"/>
              </a:lnSpc>
            </a:pPr>
            <a:endParaRPr lang="en-US" sz="2000" b="1"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947333"/>
            <a:ext cx="7636925" cy="4329642"/>
          </a:xfrm>
          <a:prstGeom prst="rect">
            <a:avLst/>
          </a:prstGeom>
        </p:spPr>
      </p:pic>
      <p:sp>
        <p:nvSpPr>
          <p:cNvPr id="8"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Page|7/14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7957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76" y="706750"/>
            <a:ext cx="8498432" cy="620490"/>
          </a:xfrm>
        </p:spPr>
        <p:txBody>
          <a:bodyPr>
            <a:noAutofit/>
          </a:bodyPr>
          <a:lstStyle/>
          <a:p>
            <a:r>
              <a:rPr lang="en-US" sz="2700" b="1" smtClean="0">
                <a:latin typeface="Arial" panose="020B0604020202020204" pitchFamily="34" charset="0"/>
                <a:cs typeface="Arial" panose="020B0604020202020204" pitchFamily="34" charset="0"/>
              </a:rPr>
              <a:t>4.     PHÂN </a:t>
            </a:r>
            <a:r>
              <a:rPr lang="en-US" sz="2700" b="1">
                <a:latin typeface="Arial" panose="020B0604020202020204" pitchFamily="34" charset="0"/>
                <a:cs typeface="Arial" panose="020B0604020202020204" pitchFamily="34" charset="0"/>
              </a:rPr>
              <a:t>TÍCH THIẾT KẾ </a:t>
            </a:r>
            <a:r>
              <a:rPr lang="en-US" sz="2700" b="1" smtClean="0">
                <a:latin typeface="Arial" panose="020B0604020202020204" pitchFamily="34" charset="0"/>
                <a:cs typeface="Arial" panose="020B0604020202020204" pitchFamily="34" charset="0"/>
              </a:rPr>
              <a:t>CƠ SỞ DỮ LIỆU</a:t>
            </a:r>
            <a:endParaRPr lang="en-US" sz="2700" b="1">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32820" y="1114764"/>
            <a:ext cx="7609091" cy="685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2000" b="1" smtClean="0">
                <a:latin typeface="Arial" panose="020B0604020202020204" pitchFamily="34" charset="0"/>
                <a:cs typeface="Arial" panose="020B0604020202020204" pitchFamily="34" charset="0"/>
              </a:rPr>
              <a:t>Giao diện phpAdmin của </a:t>
            </a:r>
            <a:r>
              <a:rPr lang="en-US" sz="2000" b="1" smtClean="0">
                <a:latin typeface="Arial" panose="020B0604020202020204" pitchFamily="34" charset="0"/>
                <a:cs typeface="Arial" panose="020B0604020202020204" pitchFamily="34" charset="0"/>
              </a:rPr>
              <a:t>XAMPP</a:t>
            </a:r>
            <a:endParaRPr lang="en-US" sz="2000" b="1"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911" y="1983126"/>
            <a:ext cx="6858000" cy="4476411"/>
          </a:xfrm>
          <a:prstGeom prst="rect">
            <a:avLst/>
          </a:prstGeom>
        </p:spPr>
      </p:pic>
      <p:sp>
        <p:nvSpPr>
          <p:cNvPr id="10" name="Slide Number Placeholder 6"/>
          <p:cNvSpPr>
            <a:spLocks noGrp="1"/>
          </p:cNvSpPr>
          <p:nvPr>
            <p:ph type="sldNum" sz="quarter" idx="12"/>
          </p:nvPr>
        </p:nvSpPr>
        <p:spPr>
          <a:xfrm>
            <a:off x="7614458" y="6367550"/>
            <a:ext cx="1337120" cy="372122"/>
          </a:xfrm>
        </p:spPr>
        <p:txBody>
          <a:bodyPr/>
          <a:lstStyle/>
          <a:p>
            <a:r>
              <a:rPr lang="en-US" sz="1500" b="1" smtClean="0">
                <a:solidFill>
                  <a:schemeClr val="tx1"/>
                </a:solidFill>
                <a:latin typeface="Arial" panose="020B0604020202020204" pitchFamily="34" charset="0"/>
                <a:cs typeface="Arial" panose="020B0604020202020204" pitchFamily="34" charset="0"/>
              </a:rPr>
              <a:t>Page|8/14</a:t>
            </a:r>
            <a:endParaRPr lang="en-US" sz="15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80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904</TotalTime>
  <Words>1667</Words>
  <Application>Microsoft Office PowerPoint</Application>
  <PresentationFormat>On-screen Show (4:3)</PresentationFormat>
  <Paragraphs>146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Brush Script MT</vt:lpstr>
      <vt:lpstr>Calibri</vt:lpstr>
      <vt:lpstr>Century Gothic</vt:lpstr>
      <vt:lpstr>Wingdings</vt:lpstr>
      <vt:lpstr>Wingdings 3</vt:lpstr>
      <vt:lpstr>Wisp</vt:lpstr>
      <vt:lpstr>PowerPoint Presentation</vt:lpstr>
      <vt:lpstr>NỘI DUNG TRÌNH BÀY</vt:lpstr>
      <vt:lpstr>1.     GIỚI THIỆU CHUNG</vt:lpstr>
      <vt:lpstr>1.     GIỚI THIỆU CHUNG</vt:lpstr>
      <vt:lpstr>2.     CÔNG NGHỆ SỬ DỤNG XÂY DỰNG WEBSITE</vt:lpstr>
      <vt:lpstr>2.    CÔNG NGHỆ SỬ DỤNG XÂY DỰNG WEBSITE</vt:lpstr>
      <vt:lpstr>2.    CÔNG NGHỆ SỬ DỤNG XÂY DỰNG WEBSITE</vt:lpstr>
      <vt:lpstr>3.     PHÂN TÍCH THIẾT KẾ HỆ THỐNG    </vt:lpstr>
      <vt:lpstr>4.     PHÂN TÍCH THIẾT KẾ CƠ SỞ DỮ LIỆU</vt:lpstr>
      <vt:lpstr>4.     PHÂN TÍCH THIẾT KẾ CƠ SỞ DỮ LIỆU</vt:lpstr>
      <vt:lpstr>5.     MỘT SỐ HÌNH ẢNH VỀ GIAO DIỆN</vt:lpstr>
      <vt:lpstr>5.     MỘT SỐ HÌNH ẢNH VỀ GIAO DIỆN</vt:lpstr>
      <vt:lpstr>5.     MỘT SỐ HÌNH ẢNH VỀ GIAO DIỆN</vt:lpstr>
      <vt:lpstr>6.     KẾT LUẬN, HƯỚNG PHÁT TRIỂN</vt:lpstr>
      <vt:lpstr>6.     KẾT LUẬN,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Viết Quân</dc:creator>
  <cp:lastModifiedBy>Nguyễn Viết Quân</cp:lastModifiedBy>
  <cp:revision>54</cp:revision>
  <dcterms:created xsi:type="dcterms:W3CDTF">2020-01-03T02:53:22Z</dcterms:created>
  <dcterms:modified xsi:type="dcterms:W3CDTF">2020-01-09T06:47:40Z</dcterms:modified>
</cp:coreProperties>
</file>