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82" r:id="rId3"/>
    <p:sldId id="256" r:id="rId4"/>
    <p:sldId id="257" r:id="rId5"/>
    <p:sldId id="258" r:id="rId6"/>
    <p:sldId id="260" r:id="rId7"/>
    <p:sldId id="261" r:id="rId8"/>
    <p:sldId id="262" r:id="rId9"/>
    <p:sldId id="264" r:id="rId10"/>
    <p:sldId id="269" r:id="rId11"/>
    <p:sldId id="271" r:id="rId12"/>
    <p:sldId id="272" r:id="rId13"/>
    <p:sldId id="277" r:id="rId14"/>
    <p:sldId id="279" r:id="rId15"/>
    <p:sldId id="280" r:id="rId16"/>
    <p:sldId id="276" r:id="rId17"/>
    <p:sldId id="278" r:id="rId18"/>
    <p:sldId id="288" r:id="rId19"/>
    <p:sldId id="284" r:id="rId20"/>
    <p:sldId id="285" r:id="rId21"/>
    <p:sldId id="286" r:id="rId22"/>
    <p:sldId id="287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87" autoAdjust="0"/>
  </p:normalViewPr>
  <p:slideViewPr>
    <p:cSldViewPr>
      <p:cViewPr varScale="1">
        <p:scale>
          <a:sx n="72" d="100"/>
          <a:sy n="72" d="100"/>
        </p:scale>
        <p:origin x="-1195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A979-C5D0-440C-BD5E-BC1E8A61FAC6}" type="datetimeFigureOut">
              <a:rPr lang="en-AU" smtClean="0"/>
              <a:t>24/03/2015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41D9-2699-45BB-8DAD-C7F3FF37E0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04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Cognitive architecture describes internal states and mental processes of an individual to give a behaviour decision at any given moment in time.  State memory can be updated over the time by learning, forgetting, re-organising.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Memory: represent agent’s knowledge and processes that allow an individual to interact with its environment. It describes how memory elements become more dominant and change in content.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41D9-2699-45BB-8DAD-C7F3FF37E0B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04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Cognitive architecture describes internal states and mental processes of an individual to give a behaviour decision at any given moment in time.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41D9-2699-45BB-8DAD-C7F3FF37E0B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04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Decision Making behaviour for Cognitive agent-based Model </a:t>
            </a:r>
            <a:r>
              <a:rPr lang="en-AU" sz="2400" dirty="0"/>
              <a:t>in Crowd </a:t>
            </a:r>
            <a:r>
              <a:rPr lang="en-AU" sz="2400" dirty="0" smtClean="0"/>
              <a:t>Simulation from Real-time Data</a:t>
            </a:r>
            <a:endParaRPr lang="en-AU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 smtClean="0"/>
              <a:t>Brief Background </a:t>
            </a:r>
          </a:p>
          <a:p>
            <a:pPr lvl="1"/>
            <a:r>
              <a:rPr lang="en-AU" sz="2700" dirty="0" smtClean="0"/>
              <a:t>Social-force model</a:t>
            </a:r>
            <a:r>
              <a:rPr lang="en-AU" sz="2700" i="1" dirty="0" smtClean="0">
                <a:solidFill>
                  <a:srgbClr val="FF0000"/>
                </a:solidFill>
              </a:rPr>
              <a:t> </a:t>
            </a:r>
            <a:r>
              <a:rPr lang="en-AU" sz="2700" dirty="0" smtClean="0"/>
              <a:t>and its limitation</a:t>
            </a:r>
            <a:r>
              <a:rPr lang="en-AU" sz="2700" i="1" dirty="0" smtClean="0">
                <a:solidFill>
                  <a:srgbClr val="FF0000"/>
                </a:solidFill>
              </a:rPr>
              <a:t> (Helbing, 1995 &amp; Helbing 2000 &amp; Helbing 2014)</a:t>
            </a:r>
          </a:p>
          <a:p>
            <a:pPr lvl="1"/>
            <a:r>
              <a:rPr lang="en-AU" sz="2700" dirty="0" smtClean="0"/>
              <a:t>Steering Behaviour Effect </a:t>
            </a:r>
            <a:r>
              <a:rPr lang="en-AU" sz="2700" i="1" dirty="0" smtClean="0">
                <a:solidFill>
                  <a:srgbClr val="FF0000"/>
                </a:solidFill>
              </a:rPr>
              <a:t>(Reynolds, 1999)</a:t>
            </a:r>
          </a:p>
          <a:p>
            <a:pPr lvl="1"/>
            <a:r>
              <a:rPr lang="en-AU" sz="2700" dirty="0"/>
              <a:t>A</a:t>
            </a:r>
            <a:r>
              <a:rPr lang="en-AU" sz="2700" dirty="0" smtClean="0"/>
              <a:t>gent-base </a:t>
            </a:r>
            <a:r>
              <a:rPr lang="en-AU" sz="2700" dirty="0"/>
              <a:t>models with </a:t>
            </a:r>
            <a:r>
              <a:rPr lang="en-AU" sz="2700" b="1" dirty="0" smtClean="0"/>
              <a:t>B</a:t>
            </a:r>
            <a:r>
              <a:rPr lang="en-AU" sz="2700" dirty="0" smtClean="0"/>
              <a:t>elief</a:t>
            </a:r>
            <a:r>
              <a:rPr lang="en-AU" sz="2700" dirty="0"/>
              <a:t>-</a:t>
            </a:r>
            <a:r>
              <a:rPr lang="en-AU" sz="2700" b="1" dirty="0" smtClean="0"/>
              <a:t>D</a:t>
            </a:r>
            <a:r>
              <a:rPr lang="en-AU" sz="2700" dirty="0" smtClean="0"/>
              <a:t>esire-</a:t>
            </a:r>
            <a:r>
              <a:rPr lang="en-AU" sz="2700" b="1" dirty="0" smtClean="0"/>
              <a:t>I</a:t>
            </a:r>
            <a:r>
              <a:rPr lang="en-AU" sz="2700" dirty="0" smtClean="0"/>
              <a:t>ntention agents </a:t>
            </a:r>
            <a:r>
              <a:rPr lang="en-AU" sz="2700" i="1" dirty="0">
                <a:solidFill>
                  <a:srgbClr val="FF0000"/>
                </a:solidFill>
              </a:rPr>
              <a:t>(</a:t>
            </a:r>
            <a:r>
              <a:rPr lang="en-AU" sz="2700" i="1" dirty="0" smtClean="0">
                <a:solidFill>
                  <a:srgbClr val="FF0000"/>
                </a:solidFill>
              </a:rPr>
              <a:t>Georgeff, 1989)</a:t>
            </a:r>
          </a:p>
          <a:p>
            <a:pPr lvl="1"/>
            <a:r>
              <a:rPr lang="en-AU" sz="2700" dirty="0"/>
              <a:t>C</a:t>
            </a:r>
            <a:r>
              <a:rPr lang="en-AU" sz="2700" dirty="0" smtClean="0"/>
              <a:t>ognitive architecture theory </a:t>
            </a:r>
            <a:r>
              <a:rPr lang="en-AU" sz="2700" i="1" dirty="0" smtClean="0">
                <a:solidFill>
                  <a:srgbClr val="FF0000"/>
                </a:solidFill>
              </a:rPr>
              <a:t>(Anderson 1998 &amp; Anderson,2007) </a:t>
            </a:r>
            <a:r>
              <a:rPr lang="en-AU" sz="2700" dirty="0" smtClean="0"/>
              <a:t>and Physiology structure</a:t>
            </a:r>
            <a:r>
              <a:rPr lang="en-AU" sz="2700" i="1" dirty="0" smtClean="0">
                <a:solidFill>
                  <a:srgbClr val="FF0000"/>
                </a:solidFill>
              </a:rPr>
              <a:t> (Newell, 1990)</a:t>
            </a:r>
          </a:p>
          <a:p>
            <a:r>
              <a:rPr lang="en-AU" dirty="0" smtClean="0"/>
              <a:t>Chronological </a:t>
            </a:r>
            <a:r>
              <a:rPr lang="en-AU" dirty="0"/>
              <a:t>l</a:t>
            </a:r>
            <a:r>
              <a:rPr lang="en-AU" dirty="0" smtClean="0"/>
              <a:t>iterature reviews </a:t>
            </a:r>
            <a:r>
              <a:rPr lang="en-AU" dirty="0"/>
              <a:t>on Force Cognitive Agent-based model  </a:t>
            </a:r>
            <a:endParaRPr lang="en-AU" dirty="0" smtClean="0"/>
          </a:p>
          <a:p>
            <a:pPr lvl="1"/>
            <a:r>
              <a:rPr lang="en-US" sz="2700" dirty="0" smtClean="0"/>
              <a:t>Simulate virtual crowds in emergency situations </a:t>
            </a:r>
            <a:r>
              <a:rPr lang="en-US" sz="2700" i="1" dirty="0" smtClean="0">
                <a:solidFill>
                  <a:srgbClr val="FF0000"/>
                </a:solidFill>
              </a:rPr>
              <a:t>(Braun, 2003)</a:t>
            </a:r>
          </a:p>
          <a:p>
            <a:pPr lvl="1"/>
            <a:r>
              <a:rPr lang="en-US" sz="2700" dirty="0" smtClean="0"/>
              <a:t>Crowd Simulation Incorporating Agent Psychological Models, Roles, Communication </a:t>
            </a:r>
            <a:r>
              <a:rPr lang="en-US" sz="2700" i="1" dirty="0" smtClean="0">
                <a:solidFill>
                  <a:srgbClr val="FF0000"/>
                </a:solidFill>
              </a:rPr>
              <a:t>(Pelechano, 2006)</a:t>
            </a:r>
          </a:p>
          <a:p>
            <a:pPr lvl="1"/>
            <a:r>
              <a:rPr lang="en-US" sz="2700" dirty="0" smtClean="0"/>
              <a:t>A </a:t>
            </a:r>
            <a:r>
              <a:rPr lang="en-US" sz="2700" dirty="0"/>
              <a:t>pedestrian model for shopping mall case </a:t>
            </a:r>
            <a:r>
              <a:rPr lang="en-US" sz="2700" dirty="0" smtClean="0"/>
              <a:t>study </a:t>
            </a:r>
            <a:r>
              <a:rPr lang="en-US" sz="2700" i="1" dirty="0" smtClean="0">
                <a:solidFill>
                  <a:srgbClr val="FF0000"/>
                </a:solidFill>
              </a:rPr>
              <a:t>(Xi, 2010)</a:t>
            </a:r>
          </a:p>
          <a:p>
            <a:pPr lvl="1"/>
            <a:r>
              <a:rPr lang="en-US" sz="2700" dirty="0" smtClean="0"/>
              <a:t>Cognitive and heuristic rules </a:t>
            </a:r>
            <a:r>
              <a:rPr lang="en-US" sz="2700" i="1" dirty="0" smtClean="0">
                <a:solidFill>
                  <a:srgbClr val="FF0000"/>
                </a:solidFill>
              </a:rPr>
              <a:t>(</a:t>
            </a:r>
            <a:r>
              <a:rPr lang="en-AU" sz="2700" i="1" dirty="0" err="1" smtClean="0">
                <a:solidFill>
                  <a:srgbClr val="FF0000"/>
                </a:solidFill>
              </a:rPr>
              <a:t>Moussaid</a:t>
            </a:r>
            <a:r>
              <a:rPr lang="en-AU" sz="2700" i="1" dirty="0" smtClean="0">
                <a:solidFill>
                  <a:srgbClr val="FF0000"/>
                </a:solidFill>
              </a:rPr>
              <a:t>, 2011</a:t>
            </a:r>
            <a:r>
              <a:rPr lang="en-US" sz="2700" i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700" dirty="0" smtClean="0"/>
              <a:t>A Configurable Agent-Based Crowd Model with Generic Behavior Effect </a:t>
            </a:r>
            <a:r>
              <a:rPr lang="en-US" sz="2700" dirty="0" smtClean="0">
                <a:solidFill>
                  <a:srgbClr val="FF0000"/>
                </a:solidFill>
              </a:rPr>
              <a:t>(Sun, 2014)</a:t>
            </a:r>
          </a:p>
          <a:p>
            <a:pPr lvl="1"/>
            <a:r>
              <a:rPr lang="en-US" sz="2700" dirty="0" smtClean="0"/>
              <a:t>CROSS: Modelling Crowd Behavior with Social-Cognitive Agents</a:t>
            </a:r>
            <a:r>
              <a:rPr lang="en-US" sz="2700" dirty="0" smtClean="0">
                <a:solidFill>
                  <a:srgbClr val="FF0000"/>
                </a:solidFill>
              </a:rPr>
              <a:t> (Wijermans, 2013)</a:t>
            </a:r>
            <a:endParaRPr lang="en-AU" dirty="0" smtClean="0"/>
          </a:p>
          <a:p>
            <a:r>
              <a:rPr lang="en-AU" dirty="0" smtClean="0"/>
              <a:t>Research Questions</a:t>
            </a:r>
            <a:endParaRPr lang="en-AU" i="1" dirty="0" smtClean="0">
              <a:solidFill>
                <a:srgbClr val="FF0000"/>
              </a:solidFill>
            </a:endParaRPr>
          </a:p>
          <a:p>
            <a:pPr lvl="1"/>
            <a:r>
              <a:rPr lang="en-AU" dirty="0" smtClean="0"/>
              <a:t>Force cognitive agent-based model for temporal </a:t>
            </a:r>
            <a:r>
              <a:rPr lang="en-AU" dirty="0"/>
              <a:t>route choice </a:t>
            </a:r>
            <a:r>
              <a:rPr lang="en-AU" dirty="0" smtClean="0"/>
              <a:t>inspired </a:t>
            </a:r>
            <a:r>
              <a:rPr lang="en-AU" dirty="0"/>
              <a:t>by </a:t>
            </a:r>
            <a:r>
              <a:rPr lang="en-AU" dirty="0" smtClean="0"/>
              <a:t>the latest survey on Crowd Model research </a:t>
            </a:r>
            <a:r>
              <a:rPr lang="en-AU" dirty="0" smtClean="0">
                <a:solidFill>
                  <a:srgbClr val="FF0000"/>
                </a:solidFill>
              </a:rPr>
              <a:t>(</a:t>
            </a:r>
            <a:r>
              <a:rPr lang="en-AU" dirty="0">
                <a:solidFill>
                  <a:srgbClr val="FF0000"/>
                </a:solidFill>
              </a:rPr>
              <a:t>Hoodgendoorn</a:t>
            </a:r>
            <a:r>
              <a:rPr lang="en-AU" dirty="0" smtClean="0">
                <a:solidFill>
                  <a:srgbClr val="FF0000"/>
                </a:solidFill>
              </a:rPr>
              <a:t>, 2013)</a:t>
            </a:r>
            <a:r>
              <a:rPr lang="en-AU" dirty="0" smtClean="0"/>
              <a:t> and biological </a:t>
            </a:r>
            <a:r>
              <a:rPr lang="en-AU" dirty="0"/>
              <a:t>models </a:t>
            </a:r>
            <a:r>
              <a:rPr lang="en-AU" i="1" dirty="0">
                <a:solidFill>
                  <a:srgbClr val="FF0000"/>
                </a:solidFill>
              </a:rPr>
              <a:t>(Couzin, 2013)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&amp; </a:t>
            </a:r>
            <a:r>
              <a:rPr lang="en-AU" i="1" dirty="0">
                <a:solidFill>
                  <a:srgbClr val="FF0000"/>
                </a:solidFill>
              </a:rPr>
              <a:t>(Loreto, 2013)</a:t>
            </a:r>
            <a:endParaRPr lang="en-AU" dirty="0" smtClean="0"/>
          </a:p>
          <a:p>
            <a:pPr lvl="1"/>
            <a:r>
              <a:rPr lang="en-AU" dirty="0" smtClean="0"/>
              <a:t>Measure effect of force cognitive agent-based model’s parameters by actual data acquisition</a:t>
            </a:r>
          </a:p>
          <a:p>
            <a:r>
              <a:rPr lang="en-AU" dirty="0" smtClean="0"/>
              <a:t>Aims</a:t>
            </a:r>
          </a:p>
          <a:p>
            <a:r>
              <a:rPr lang="en-AU" dirty="0" smtClean="0"/>
              <a:t>Research Methodology</a:t>
            </a:r>
          </a:p>
          <a:p>
            <a:pPr lvl="1"/>
            <a:r>
              <a:rPr lang="en-AU" dirty="0" smtClean="0"/>
              <a:t>Propose model</a:t>
            </a:r>
          </a:p>
          <a:p>
            <a:pPr lvl="1"/>
            <a:r>
              <a:rPr lang="en-AU" dirty="0" smtClean="0"/>
              <a:t>Data Acquisition Techniques</a:t>
            </a:r>
          </a:p>
          <a:p>
            <a:r>
              <a:rPr lang="en-AU" dirty="0" smtClean="0"/>
              <a:t>Reference</a:t>
            </a:r>
          </a:p>
          <a:p>
            <a:pPr marL="0" lvl="1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02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28600" y="1184839"/>
            <a:ext cx="2590799" cy="3250150"/>
            <a:chOff x="800100" y="685800"/>
            <a:chExt cx="4690120" cy="5220834"/>
          </a:xfrm>
        </p:grpSpPr>
        <p:sp>
          <p:nvSpPr>
            <p:cNvPr id="6" name="Left Bracket 5"/>
            <p:cNvSpPr/>
            <p:nvPr/>
          </p:nvSpPr>
          <p:spPr>
            <a:xfrm rot="5400000">
              <a:off x="1028700" y="1981200"/>
              <a:ext cx="1524000" cy="19812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" name="Oval 6"/>
            <p:cNvSpPr/>
            <p:nvPr/>
          </p:nvSpPr>
          <p:spPr>
            <a:xfrm>
              <a:off x="1117349" y="2240733"/>
              <a:ext cx="1371600" cy="19502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24000" y="4114800"/>
              <a:ext cx="0" cy="137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57400" y="4114800"/>
              <a:ext cx="0" cy="137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11817" y="955141"/>
              <a:ext cx="1050383" cy="1143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4179" y="5486400"/>
              <a:ext cx="3073230" cy="42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 smtClean="0"/>
                <a:t>Internal Components</a:t>
              </a:r>
              <a:endParaRPr lang="en-AU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949" y="685800"/>
              <a:ext cx="2587438" cy="69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/>
                <a:t>Memory</a:t>
              </a:r>
            </a:p>
            <a:p>
              <a:r>
                <a:rPr lang="en-AU" sz="1100" dirty="0"/>
                <a:t>g</a:t>
              </a:r>
              <a:r>
                <a:rPr lang="en-AU" sz="1100" dirty="0" smtClean="0"/>
                <a:t>oals, facts, rules</a:t>
              </a:r>
              <a:endParaRPr lang="en-AU" sz="1100" dirty="0"/>
            </a:p>
          </p:txBody>
        </p:sp>
        <p:cxnSp>
          <p:nvCxnSpPr>
            <p:cNvPr id="14" name="Straight Connector 13"/>
            <p:cNvCxnSpPr>
              <a:stCxn id="4" idx="7"/>
              <a:endCxn id="12" idx="1"/>
            </p:cNvCxnSpPr>
            <p:nvPr/>
          </p:nvCxnSpPr>
          <p:spPr>
            <a:xfrm flipV="1">
              <a:off x="2208375" y="1031876"/>
              <a:ext cx="280575" cy="90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ouble Bracket 14"/>
            <p:cNvSpPr/>
            <p:nvPr/>
          </p:nvSpPr>
          <p:spPr>
            <a:xfrm>
              <a:off x="2514599" y="685800"/>
              <a:ext cx="2179209" cy="6858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775" y="3103159"/>
              <a:ext cx="2466445" cy="69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/>
                <a:t>Physiology</a:t>
              </a:r>
            </a:p>
            <a:p>
              <a:r>
                <a:rPr lang="en-AU" sz="1100" dirty="0"/>
                <a:t>p</a:t>
              </a:r>
              <a:r>
                <a:rPr lang="en-AU" sz="1100" dirty="0" smtClean="0"/>
                <a:t>erception, arousal</a:t>
              </a:r>
              <a:endParaRPr lang="en-AU" sz="11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43200" y="3080978"/>
              <a:ext cx="280575" cy="249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ouble Bracket 21"/>
            <p:cNvSpPr/>
            <p:nvPr/>
          </p:nvSpPr>
          <p:spPr>
            <a:xfrm>
              <a:off x="3049423" y="3060071"/>
              <a:ext cx="2440797" cy="6858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3124200" y="152400"/>
            <a:ext cx="342900" cy="7415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1" name="TextBox 30"/>
          <p:cNvSpPr txBox="1"/>
          <p:nvPr/>
        </p:nvSpPr>
        <p:spPr>
          <a:xfrm>
            <a:off x="2819400" y="38100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Goal</a:t>
            </a:r>
            <a:endParaRPr lang="en-AU" sz="1100" dirty="0"/>
          </a:p>
        </p:txBody>
      </p:sp>
      <p:sp>
        <p:nvSpPr>
          <p:cNvPr id="5" name="Rectangle 4"/>
          <p:cNvSpPr/>
          <p:nvPr/>
        </p:nvSpPr>
        <p:spPr>
          <a:xfrm>
            <a:off x="3385286" y="0"/>
            <a:ext cx="1959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Subsistence: </a:t>
            </a:r>
            <a:r>
              <a:rPr lang="en-AU" sz="1100" dirty="0"/>
              <a:t>preserving energy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85287" y="240268"/>
            <a:ext cx="1455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Safety: </a:t>
            </a:r>
            <a:r>
              <a:rPr lang="en-AU" sz="1100" dirty="0"/>
              <a:t>remaining </a:t>
            </a:r>
            <a:r>
              <a:rPr lang="en-AU" sz="1100" dirty="0" smtClean="0"/>
              <a:t>safe</a:t>
            </a:r>
            <a:endParaRPr lang="en-AU" sz="1100" dirty="0"/>
          </a:p>
        </p:txBody>
      </p:sp>
      <p:sp>
        <p:nvSpPr>
          <p:cNvPr id="37" name="Rectangle 36"/>
          <p:cNvSpPr/>
          <p:nvPr/>
        </p:nvSpPr>
        <p:spPr>
          <a:xfrm>
            <a:off x="3385286" y="533400"/>
            <a:ext cx="17652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Social: </a:t>
            </a:r>
            <a:r>
              <a:rPr lang="en-AU" sz="1100" dirty="0"/>
              <a:t>belonging </a:t>
            </a:r>
            <a:r>
              <a:rPr lang="en-AU" sz="1100" dirty="0" smtClean="0"/>
              <a:t>to a group</a:t>
            </a:r>
            <a:endParaRPr lang="en-AU" sz="1100" dirty="0"/>
          </a:p>
        </p:txBody>
      </p:sp>
      <p:sp>
        <p:nvSpPr>
          <p:cNvPr id="38" name="Rectangle 37"/>
          <p:cNvSpPr/>
          <p:nvPr/>
        </p:nvSpPr>
        <p:spPr>
          <a:xfrm>
            <a:off x="3385286" y="773668"/>
            <a:ext cx="22461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Personal : do something </a:t>
            </a:r>
            <a:r>
              <a:rPr lang="en-AU" sz="1100" dirty="0"/>
              <a:t>individually</a:t>
            </a:r>
          </a:p>
        </p:txBody>
      </p:sp>
      <p:sp>
        <p:nvSpPr>
          <p:cNvPr id="39" name="Left Brace 38"/>
          <p:cNvSpPr/>
          <p:nvPr/>
        </p:nvSpPr>
        <p:spPr>
          <a:xfrm>
            <a:off x="3162300" y="1265134"/>
            <a:ext cx="342900" cy="10208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1" name="TextBox 40"/>
          <p:cNvSpPr txBox="1"/>
          <p:nvPr/>
        </p:nvSpPr>
        <p:spPr>
          <a:xfrm>
            <a:off x="2819400" y="16433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Fact</a:t>
            </a:r>
            <a:endParaRPr lang="en-AU" sz="1100" dirty="0"/>
          </a:p>
        </p:txBody>
      </p:sp>
      <p:sp>
        <p:nvSpPr>
          <p:cNvPr id="42" name="Rectangle 41"/>
          <p:cNvSpPr/>
          <p:nvPr/>
        </p:nvSpPr>
        <p:spPr>
          <a:xfrm>
            <a:off x="3424273" y="1109990"/>
            <a:ext cx="16049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Area fact: POIs, obstacle </a:t>
            </a:r>
            <a:endParaRPr lang="en-AU" sz="1100" dirty="0"/>
          </a:p>
        </p:txBody>
      </p:sp>
      <p:sp>
        <p:nvSpPr>
          <p:cNvPr id="43" name="Rectangle 42"/>
          <p:cNvSpPr/>
          <p:nvPr/>
        </p:nvSpPr>
        <p:spPr>
          <a:xfrm>
            <a:off x="3412252" y="1490990"/>
            <a:ext cx="2496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Personal fact: </a:t>
            </a:r>
            <a:r>
              <a:rPr lang="en-AU" sz="1100" dirty="0"/>
              <a:t>recognize </a:t>
            </a:r>
            <a:r>
              <a:rPr lang="en-AU" sz="1100" dirty="0" smtClean="0"/>
              <a:t>friends, leaders </a:t>
            </a:r>
            <a:endParaRPr lang="en-AU" sz="1100" dirty="0"/>
          </a:p>
        </p:txBody>
      </p:sp>
      <p:sp>
        <p:nvSpPr>
          <p:cNvPr id="44" name="Rectangle 43"/>
          <p:cNvSpPr/>
          <p:nvPr/>
        </p:nvSpPr>
        <p:spPr>
          <a:xfrm>
            <a:off x="3412252" y="1762036"/>
            <a:ext cx="26117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/>
              <a:t>Behaviour fact: convey </a:t>
            </a:r>
            <a:r>
              <a:rPr lang="en-AU" sz="1100" b="1" dirty="0" smtClean="0"/>
              <a:t>Expectation value </a:t>
            </a:r>
            <a:r>
              <a:rPr lang="en-AU" sz="1100" dirty="0" smtClean="0"/>
              <a:t>it would be to perform a specific behaviour  </a:t>
            </a:r>
            <a:endParaRPr lang="en-AU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46513" y="329624"/>
            <a:ext cx="2020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Each memory element has </a:t>
            </a:r>
          </a:p>
          <a:p>
            <a:r>
              <a:rPr lang="en-AU" sz="1100" dirty="0" smtClean="0"/>
              <a:t>content and activation level</a:t>
            </a:r>
            <a:endParaRPr lang="en-AU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4174" y="152400"/>
            <a:ext cx="352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Goal dominance= goal_ satisfaction – goal_perferrence</a:t>
            </a:r>
            <a:endParaRPr lang="en-AU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867400" y="501878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The more goal dominance is, the more probable a behaviour is chosen to satisfy that goal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867400" y="1143000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Fact activation level is calculated by a neuron function from perception process. </a:t>
            </a:r>
          </a:p>
          <a:p>
            <a:endParaRPr lang="en-US" sz="1100" dirty="0" smtClean="0"/>
          </a:p>
          <a:p>
            <a:r>
              <a:rPr lang="en-US" sz="1100" dirty="0" smtClean="0"/>
              <a:t>Facts with high activation level is easily retrievable. Facts with low level is for longer retrievable. </a:t>
            </a:r>
            <a:endParaRPr lang="en-AU" sz="1100" dirty="0"/>
          </a:p>
        </p:txBody>
      </p:sp>
      <p:sp>
        <p:nvSpPr>
          <p:cNvPr id="52" name="Left Brace 51"/>
          <p:cNvSpPr/>
          <p:nvPr/>
        </p:nvSpPr>
        <p:spPr>
          <a:xfrm>
            <a:off x="3200400" y="2865334"/>
            <a:ext cx="342900" cy="563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7" name="TextBox 56"/>
          <p:cNvSpPr txBox="1"/>
          <p:nvPr/>
        </p:nvSpPr>
        <p:spPr>
          <a:xfrm>
            <a:off x="2819400" y="301499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Rule</a:t>
            </a:r>
            <a:endParaRPr lang="en-AU" sz="1100" dirty="0"/>
          </a:p>
        </p:txBody>
      </p:sp>
      <p:sp>
        <p:nvSpPr>
          <p:cNvPr id="61" name="Rectangle 60"/>
          <p:cNvSpPr/>
          <p:nvPr/>
        </p:nvSpPr>
        <p:spPr>
          <a:xfrm>
            <a:off x="3408073" y="2971800"/>
            <a:ext cx="2611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/>
              <a:t>A behaviour rule produces a specific behaviour </a:t>
            </a:r>
            <a:endParaRPr lang="en-AU" sz="1100" dirty="0"/>
          </a:p>
        </p:txBody>
      </p:sp>
      <p:sp>
        <p:nvSpPr>
          <p:cNvPr id="16" name="Rectangle 15"/>
          <p:cNvSpPr/>
          <p:nvPr/>
        </p:nvSpPr>
        <p:spPr>
          <a:xfrm>
            <a:off x="1205255" y="1490990"/>
            <a:ext cx="10807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i="1" dirty="0" smtClean="0">
                <a:solidFill>
                  <a:srgbClr val="FF0000"/>
                </a:solidFill>
              </a:rPr>
              <a:t>Anderson,2007 </a:t>
            </a:r>
            <a:endParaRPr lang="en-AU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5867400" y="2845713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changes in activation over the time is a dynamic ordering of behavior </a:t>
            </a:r>
            <a:endParaRPr lang="en-AU" sz="1100" dirty="0"/>
          </a:p>
        </p:txBody>
      </p:sp>
      <p:sp>
        <p:nvSpPr>
          <p:cNvPr id="64" name="Rectangle 63"/>
          <p:cNvSpPr/>
          <p:nvPr/>
        </p:nvSpPr>
        <p:spPr>
          <a:xfrm>
            <a:off x="1447800" y="2971800"/>
            <a:ext cx="9316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i="1" dirty="0" smtClean="0">
                <a:solidFill>
                  <a:srgbClr val="FF0000"/>
                </a:solidFill>
              </a:rPr>
              <a:t>Newell,1990 </a:t>
            </a:r>
            <a:endParaRPr lang="en-AU" sz="1100" dirty="0"/>
          </a:p>
        </p:txBody>
      </p:sp>
      <p:sp>
        <p:nvSpPr>
          <p:cNvPr id="25" name="Rectangle 24"/>
          <p:cNvSpPr/>
          <p:nvPr/>
        </p:nvSpPr>
        <p:spPr>
          <a:xfrm>
            <a:off x="2895600" y="0"/>
            <a:ext cx="6252927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5" name="Rectangle 64"/>
          <p:cNvSpPr/>
          <p:nvPr/>
        </p:nvSpPr>
        <p:spPr>
          <a:xfrm>
            <a:off x="2895600" y="1066800"/>
            <a:ext cx="6252927" cy="1371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6" name="Rectangle 65"/>
          <p:cNvSpPr/>
          <p:nvPr/>
        </p:nvSpPr>
        <p:spPr>
          <a:xfrm>
            <a:off x="2895600" y="2438400"/>
            <a:ext cx="6252927" cy="152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7" name="TextBox 66"/>
          <p:cNvSpPr txBox="1"/>
          <p:nvPr/>
        </p:nvSpPr>
        <p:spPr>
          <a:xfrm>
            <a:off x="5867400" y="2447836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When a behavior is activated, it gives </a:t>
            </a:r>
            <a:r>
              <a:rPr lang="en-US" sz="1100" dirty="0"/>
              <a:t>a rise to a hierarchy in behavior</a:t>
            </a:r>
            <a:endParaRPr lang="en-AU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67400" y="3286036"/>
            <a:ext cx="2971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Each behavior rule has activation value. It is computed by a neuron function that relates to values of other behavior rules.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39103" y="5486400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Processes</a:t>
            </a:r>
            <a:endParaRPr lang="en-AU" sz="1100" b="1" dirty="0"/>
          </a:p>
        </p:txBody>
      </p:sp>
      <p:sp>
        <p:nvSpPr>
          <p:cNvPr id="26" name="Left Brace 25"/>
          <p:cNvSpPr/>
          <p:nvPr/>
        </p:nvSpPr>
        <p:spPr>
          <a:xfrm>
            <a:off x="1084018" y="5105400"/>
            <a:ext cx="575727" cy="1066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1" name="TextBox 70"/>
          <p:cNvSpPr txBox="1"/>
          <p:nvPr/>
        </p:nvSpPr>
        <p:spPr>
          <a:xfrm>
            <a:off x="1658303" y="5011579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Perception</a:t>
            </a:r>
            <a:endParaRPr lang="en-AU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76400" y="6019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Behaviour Selection</a:t>
            </a:r>
            <a:endParaRPr lang="en-AU" sz="1100" b="1" dirty="0"/>
          </a:p>
        </p:txBody>
      </p:sp>
      <p:sp>
        <p:nvSpPr>
          <p:cNvPr id="73" name="Left Brace 72"/>
          <p:cNvSpPr/>
          <p:nvPr/>
        </p:nvSpPr>
        <p:spPr>
          <a:xfrm>
            <a:off x="2319873" y="4724400"/>
            <a:ext cx="575727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4" name="TextBox 73"/>
          <p:cNvSpPr txBox="1"/>
          <p:nvPr/>
        </p:nvSpPr>
        <p:spPr>
          <a:xfrm>
            <a:off x="2819400" y="4554379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Priming</a:t>
            </a:r>
            <a:endParaRPr lang="en-AU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86200" y="4554379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Change activation level of Behaviour Rules in </a:t>
            </a:r>
            <a:r>
              <a:rPr lang="en-AU" sz="1100" b="1" dirty="0" smtClean="0"/>
              <a:t>Memory</a:t>
            </a:r>
            <a:r>
              <a:rPr lang="en-AU" sz="1100" dirty="0" smtClean="0"/>
              <a:t> correspondingly from sensors in </a:t>
            </a:r>
            <a:r>
              <a:rPr lang="en-AU" sz="1100" b="1" dirty="0" smtClean="0"/>
              <a:t>Physiology</a:t>
            </a:r>
            <a:endParaRPr lang="en-AU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819400" y="4935379"/>
            <a:ext cx="1303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Physiological Update</a:t>
            </a:r>
            <a:endParaRPr lang="en-A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86200" y="4935379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From arousal it will involve other context-depending physiological element</a:t>
            </a:r>
            <a:endParaRPr lang="en-AU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819400" y="5316379"/>
            <a:ext cx="130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Memory Update</a:t>
            </a:r>
            <a:endParaRPr lang="en-AU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5257800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Update goals, the degree of satisfaction, expectation  making a behaviour more or less suitable 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590800" y="6019800"/>
            <a:ext cx="48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This process selects  suitable behaviour within a certain amount of time.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590800" y="6291590"/>
            <a:ext cx="624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During this interval, behaviour rules are fetched respectively by activation level. A formula is proposed to compare the relevance of collected behaviour.  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0701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Decision Making behaviour for Cognitive agent-based Model </a:t>
            </a:r>
            <a:r>
              <a:rPr lang="en-AU" sz="2400" dirty="0"/>
              <a:t>in Crowd </a:t>
            </a:r>
            <a:r>
              <a:rPr lang="en-AU" sz="2400" dirty="0" smtClean="0"/>
              <a:t>Simulation</a:t>
            </a:r>
            <a:endParaRPr lang="en-AU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AU" sz="1400" b="1" dirty="0" smtClean="0"/>
              <a:t>Background </a:t>
            </a:r>
          </a:p>
          <a:p>
            <a:pPr lvl="1"/>
            <a:r>
              <a:rPr lang="en-AU" sz="1400" dirty="0" smtClean="0"/>
              <a:t>Agent-base </a:t>
            </a:r>
            <a:r>
              <a:rPr lang="en-AU" sz="1400" dirty="0"/>
              <a:t>models with </a:t>
            </a:r>
            <a:r>
              <a:rPr lang="en-AU" sz="1400" dirty="0" smtClean="0"/>
              <a:t>Belief-Desire-Intention agents </a:t>
            </a:r>
            <a:r>
              <a:rPr lang="en-AU" sz="1400" i="1" dirty="0">
                <a:solidFill>
                  <a:srgbClr val="FF0000"/>
                </a:solidFill>
              </a:rPr>
              <a:t>(</a:t>
            </a:r>
            <a:r>
              <a:rPr lang="en-AU" sz="1400" i="1" dirty="0" smtClean="0">
                <a:solidFill>
                  <a:srgbClr val="FF0000"/>
                </a:solidFill>
              </a:rPr>
              <a:t>Georgeff, 1989)</a:t>
            </a:r>
          </a:p>
          <a:p>
            <a:pPr lvl="1"/>
            <a:r>
              <a:rPr lang="en-AU" sz="1400" dirty="0"/>
              <a:t>C</a:t>
            </a:r>
            <a:r>
              <a:rPr lang="en-AU" sz="1400" dirty="0" smtClean="0"/>
              <a:t>ognitive architecture theory  </a:t>
            </a:r>
            <a:r>
              <a:rPr lang="en-AU" sz="1400" i="1" dirty="0" smtClean="0">
                <a:solidFill>
                  <a:srgbClr val="FF0000"/>
                </a:solidFill>
              </a:rPr>
              <a:t>(Anderson, 1998 &amp; Anderson, 2007) </a:t>
            </a:r>
            <a:r>
              <a:rPr lang="en-AU" sz="1400" dirty="0" smtClean="0"/>
              <a:t>and Physiology structure</a:t>
            </a:r>
            <a:r>
              <a:rPr lang="en-AU" sz="1400" i="1" dirty="0" smtClean="0">
                <a:solidFill>
                  <a:srgbClr val="FF0000"/>
                </a:solidFill>
              </a:rPr>
              <a:t> (Newell, 1990)</a:t>
            </a:r>
          </a:p>
          <a:p>
            <a:pPr marL="457200" lvl="1" indent="0">
              <a:buNone/>
            </a:pPr>
            <a:endParaRPr lang="en-AU" sz="1400" i="1" dirty="0" smtClean="0">
              <a:solidFill>
                <a:srgbClr val="FF0000"/>
              </a:solidFill>
            </a:endParaRPr>
          </a:p>
          <a:p>
            <a:r>
              <a:rPr lang="en-AU" sz="1400" b="1" dirty="0" smtClean="0"/>
              <a:t>Chronological </a:t>
            </a:r>
            <a:r>
              <a:rPr lang="en-AU" sz="1400" b="1" dirty="0"/>
              <a:t>l</a:t>
            </a:r>
            <a:r>
              <a:rPr lang="en-AU" sz="1400" b="1" dirty="0" smtClean="0"/>
              <a:t>iterature reviews </a:t>
            </a:r>
            <a:r>
              <a:rPr lang="en-AU" sz="1400" b="1" dirty="0"/>
              <a:t>on Force Cognitive Agent-based model  </a:t>
            </a:r>
            <a:endParaRPr lang="en-AU" sz="1400" b="1" dirty="0" smtClean="0"/>
          </a:p>
          <a:p>
            <a:pPr lvl="1"/>
            <a:r>
              <a:rPr lang="en-US" sz="1400" dirty="0" smtClean="0"/>
              <a:t>Crowd Simulation Incorporating Agent Psychological Models, Roles, Communication </a:t>
            </a:r>
            <a:r>
              <a:rPr lang="en-US" sz="1400" i="1" dirty="0" smtClean="0">
                <a:solidFill>
                  <a:srgbClr val="FF0000"/>
                </a:solidFill>
              </a:rPr>
              <a:t>(Pelechano, 2006)</a:t>
            </a:r>
          </a:p>
          <a:p>
            <a:pPr lvl="1"/>
            <a:r>
              <a:rPr lang="en-US" sz="1400" dirty="0"/>
              <a:t>A pedestrian model for shopping mall case </a:t>
            </a:r>
            <a:r>
              <a:rPr lang="en-US" sz="1400" dirty="0" smtClean="0"/>
              <a:t>study </a:t>
            </a:r>
            <a:r>
              <a:rPr lang="en-US" sz="1400" i="1" dirty="0" smtClean="0">
                <a:solidFill>
                  <a:srgbClr val="FF0000"/>
                </a:solidFill>
              </a:rPr>
              <a:t>(Xi, 2010)</a:t>
            </a:r>
          </a:p>
          <a:p>
            <a:pPr lvl="1"/>
            <a:r>
              <a:rPr lang="en-US" sz="1400" dirty="0" smtClean="0"/>
              <a:t>A Configurable Agent-Based Crowd Model with Generic Behavior Effect </a:t>
            </a:r>
            <a:r>
              <a:rPr lang="en-US" sz="1400" i="1" dirty="0" smtClean="0">
                <a:solidFill>
                  <a:srgbClr val="FF0000"/>
                </a:solidFill>
              </a:rPr>
              <a:t>(Sun, 2014)</a:t>
            </a:r>
          </a:p>
          <a:p>
            <a:pPr lvl="1"/>
            <a:r>
              <a:rPr lang="en-US" sz="1400" dirty="0" smtClean="0"/>
              <a:t>CROSS: Modelling Crowd Behavior with Social-Cognitive Agents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(Wijermans, 2013)</a:t>
            </a:r>
          </a:p>
          <a:p>
            <a:pPr lvl="1"/>
            <a:endParaRPr lang="en-AU" sz="1400" dirty="0" smtClean="0"/>
          </a:p>
          <a:p>
            <a:r>
              <a:rPr lang="en-AU" sz="1400" b="1" dirty="0" smtClean="0"/>
              <a:t>Questions and Solution</a:t>
            </a:r>
            <a:endParaRPr lang="en-AU" sz="1400" b="1" i="1" dirty="0" smtClean="0">
              <a:solidFill>
                <a:srgbClr val="FF0000"/>
              </a:solidFill>
            </a:endParaRPr>
          </a:p>
          <a:p>
            <a:pPr lvl="1"/>
            <a:r>
              <a:rPr lang="en-AU" sz="1400" dirty="0" smtClean="0"/>
              <a:t>Force cognitive agent-based model for  route </a:t>
            </a:r>
            <a:r>
              <a:rPr lang="en-AU" sz="1400" dirty="0"/>
              <a:t>choice </a:t>
            </a:r>
            <a:r>
              <a:rPr lang="en-AU" sz="1400" dirty="0" smtClean="0"/>
              <a:t>over the time inspired </a:t>
            </a:r>
            <a:r>
              <a:rPr lang="en-AU" sz="1400" dirty="0"/>
              <a:t>by </a:t>
            </a:r>
            <a:r>
              <a:rPr lang="en-AU" sz="1400" dirty="0" smtClean="0"/>
              <a:t>biological </a:t>
            </a:r>
            <a:r>
              <a:rPr lang="en-AU" sz="1400" dirty="0"/>
              <a:t>models </a:t>
            </a:r>
            <a:r>
              <a:rPr lang="en-AU" sz="1400" i="1" dirty="0">
                <a:solidFill>
                  <a:srgbClr val="FF0000"/>
                </a:solidFill>
              </a:rPr>
              <a:t>(Couzin, 2013)</a:t>
            </a:r>
            <a:r>
              <a:rPr lang="en-AU" sz="1400" dirty="0">
                <a:solidFill>
                  <a:srgbClr val="FF0000"/>
                </a:solidFill>
              </a:rPr>
              <a:t> </a:t>
            </a:r>
            <a:r>
              <a:rPr lang="en-AU" sz="1400" dirty="0"/>
              <a:t>&amp; </a:t>
            </a:r>
            <a:r>
              <a:rPr lang="en-AU" sz="1400" i="1" dirty="0">
                <a:solidFill>
                  <a:srgbClr val="FF0000"/>
                </a:solidFill>
              </a:rPr>
              <a:t>(Loreto, 2013</a:t>
            </a:r>
            <a:r>
              <a:rPr lang="en-AU" sz="1400" i="1" dirty="0" smtClean="0">
                <a:solidFill>
                  <a:srgbClr val="FF0000"/>
                </a:solidFill>
              </a:rPr>
              <a:t>) </a:t>
            </a:r>
            <a:r>
              <a:rPr lang="en-AU" sz="1400" dirty="0" smtClean="0"/>
              <a:t>and the latest survey of Crowd Modelling </a:t>
            </a:r>
            <a:r>
              <a:rPr lang="en-AU" sz="1400" i="1" dirty="0" smtClean="0">
                <a:solidFill>
                  <a:srgbClr val="FF0000"/>
                </a:solidFill>
              </a:rPr>
              <a:t>(Hoodgendoorn</a:t>
            </a:r>
            <a:r>
              <a:rPr lang="en-AU" sz="1400" i="1" dirty="0">
                <a:solidFill>
                  <a:srgbClr val="FF0000"/>
                </a:solidFill>
              </a:rPr>
              <a:t>, 2013)</a:t>
            </a:r>
            <a:r>
              <a:rPr lang="en-AU" sz="1400" i="1" dirty="0" smtClean="0">
                <a:solidFill>
                  <a:srgbClr val="FF0000"/>
                </a:solidFill>
              </a:rPr>
              <a:t> </a:t>
            </a:r>
            <a:endParaRPr lang="en-AU" sz="1400" i="1" dirty="0" smtClean="0"/>
          </a:p>
          <a:p>
            <a:pPr lvl="1"/>
            <a:r>
              <a:rPr lang="en-AU" sz="1400" dirty="0" smtClean="0"/>
              <a:t>Validate effect of force cognitive agent-based model’s parameters by actual data acquisition</a:t>
            </a:r>
          </a:p>
          <a:p>
            <a:pPr lvl="1"/>
            <a:endParaRPr lang="en-AU" sz="1400" dirty="0" smtClean="0"/>
          </a:p>
          <a:p>
            <a:r>
              <a:rPr lang="en-AU" sz="1400" b="1" dirty="0" smtClean="0"/>
              <a:t>Reference</a:t>
            </a:r>
          </a:p>
          <a:p>
            <a:r>
              <a:rPr lang="en-AU" sz="1400" b="1" dirty="0" smtClean="0"/>
              <a:t>List of other relevant papers to be read</a:t>
            </a:r>
          </a:p>
          <a:p>
            <a:pPr marL="0" lvl="1" indent="0">
              <a:buNone/>
            </a:pPr>
            <a:endParaRPr lang="en-AU" sz="1400" dirty="0" smtClean="0"/>
          </a:p>
          <a:p>
            <a:endParaRPr lang="en-AU" sz="14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308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AU" b="1" dirty="0" smtClean="0"/>
              <a:t>Agent-based Model with BDI agents </a:t>
            </a:r>
            <a:r>
              <a:rPr lang="en-AU" b="1" i="1" dirty="0" smtClean="0">
                <a:solidFill>
                  <a:srgbClr val="FF0000"/>
                </a:solidFill>
              </a:rPr>
              <a:t>(</a:t>
            </a:r>
            <a:r>
              <a:rPr lang="en-AU" b="1" i="1" dirty="0" err="1" smtClean="0">
                <a:solidFill>
                  <a:srgbClr val="FF0000"/>
                </a:solidFill>
              </a:rPr>
              <a:t>Georgeff</a:t>
            </a:r>
            <a:r>
              <a:rPr lang="en-AU" b="1" i="1" dirty="0" smtClean="0">
                <a:solidFill>
                  <a:srgbClr val="FF0000"/>
                </a:solidFill>
              </a:rPr>
              <a:t>, 1989)</a:t>
            </a:r>
            <a:br>
              <a:rPr lang="en-AU" b="1" i="1" dirty="0" smtClean="0">
                <a:solidFill>
                  <a:srgbClr val="FF0000"/>
                </a:solidFill>
              </a:rPr>
            </a:b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717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28600" y="1184839"/>
            <a:ext cx="2590799" cy="3250150"/>
            <a:chOff x="800100" y="685800"/>
            <a:chExt cx="4690120" cy="5220834"/>
          </a:xfrm>
        </p:grpSpPr>
        <p:sp>
          <p:nvSpPr>
            <p:cNvPr id="6" name="Left Bracket 5"/>
            <p:cNvSpPr/>
            <p:nvPr/>
          </p:nvSpPr>
          <p:spPr>
            <a:xfrm rot="5400000">
              <a:off x="1028700" y="1981200"/>
              <a:ext cx="1524000" cy="19812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" name="Oval 6"/>
            <p:cNvSpPr/>
            <p:nvPr/>
          </p:nvSpPr>
          <p:spPr>
            <a:xfrm>
              <a:off x="1117349" y="2240733"/>
              <a:ext cx="1371600" cy="19502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24000" y="4114800"/>
              <a:ext cx="0" cy="137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57400" y="4114800"/>
              <a:ext cx="0" cy="137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11817" y="955141"/>
              <a:ext cx="1050383" cy="1143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4179" y="5486400"/>
              <a:ext cx="3073230" cy="42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 smtClean="0"/>
                <a:t>Internal Components</a:t>
              </a:r>
              <a:endParaRPr lang="en-AU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949" y="685800"/>
              <a:ext cx="2587438" cy="69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/>
                <a:t>Memory</a:t>
              </a:r>
            </a:p>
            <a:p>
              <a:r>
                <a:rPr lang="en-AU" sz="1100" dirty="0"/>
                <a:t>g</a:t>
              </a:r>
              <a:r>
                <a:rPr lang="en-AU" sz="1100" dirty="0" smtClean="0"/>
                <a:t>oals, facts, rules</a:t>
              </a:r>
              <a:endParaRPr lang="en-AU" sz="1100" dirty="0"/>
            </a:p>
          </p:txBody>
        </p:sp>
        <p:cxnSp>
          <p:nvCxnSpPr>
            <p:cNvPr id="14" name="Straight Connector 13"/>
            <p:cNvCxnSpPr>
              <a:stCxn id="4" idx="7"/>
              <a:endCxn id="12" idx="1"/>
            </p:cNvCxnSpPr>
            <p:nvPr/>
          </p:nvCxnSpPr>
          <p:spPr>
            <a:xfrm flipV="1">
              <a:off x="2208375" y="1031876"/>
              <a:ext cx="280575" cy="90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ouble Bracket 14"/>
            <p:cNvSpPr/>
            <p:nvPr/>
          </p:nvSpPr>
          <p:spPr>
            <a:xfrm>
              <a:off x="2514599" y="685800"/>
              <a:ext cx="2179209" cy="6858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775" y="3103159"/>
              <a:ext cx="2466445" cy="69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/>
                <a:t>Physiology</a:t>
              </a:r>
            </a:p>
            <a:p>
              <a:r>
                <a:rPr lang="en-AU" sz="1100" dirty="0"/>
                <a:t>p</a:t>
              </a:r>
              <a:r>
                <a:rPr lang="en-AU" sz="1100" dirty="0" smtClean="0"/>
                <a:t>erception, arousal</a:t>
              </a:r>
              <a:endParaRPr lang="en-AU" sz="11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43200" y="3080978"/>
              <a:ext cx="280575" cy="249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ouble Bracket 21"/>
            <p:cNvSpPr/>
            <p:nvPr/>
          </p:nvSpPr>
          <p:spPr>
            <a:xfrm>
              <a:off x="3049423" y="3060071"/>
              <a:ext cx="2440797" cy="6858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3124200" y="152400"/>
            <a:ext cx="342900" cy="7415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1" name="TextBox 30"/>
          <p:cNvSpPr txBox="1"/>
          <p:nvPr/>
        </p:nvSpPr>
        <p:spPr>
          <a:xfrm>
            <a:off x="2819400" y="38100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Goal</a:t>
            </a:r>
            <a:endParaRPr lang="en-AU" sz="1100" dirty="0"/>
          </a:p>
        </p:txBody>
      </p:sp>
      <p:sp>
        <p:nvSpPr>
          <p:cNvPr id="5" name="Rectangle 4"/>
          <p:cNvSpPr/>
          <p:nvPr/>
        </p:nvSpPr>
        <p:spPr>
          <a:xfrm>
            <a:off x="3385286" y="0"/>
            <a:ext cx="1959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Subsistence: </a:t>
            </a:r>
            <a:r>
              <a:rPr lang="en-AU" sz="1100" dirty="0"/>
              <a:t>preserving energy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85287" y="240268"/>
            <a:ext cx="1455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Safety: </a:t>
            </a:r>
            <a:r>
              <a:rPr lang="en-AU" sz="1100" dirty="0"/>
              <a:t>remaining </a:t>
            </a:r>
            <a:r>
              <a:rPr lang="en-AU" sz="1100" dirty="0" smtClean="0"/>
              <a:t>safe</a:t>
            </a:r>
            <a:endParaRPr lang="en-AU" sz="1100" dirty="0"/>
          </a:p>
        </p:txBody>
      </p:sp>
      <p:sp>
        <p:nvSpPr>
          <p:cNvPr id="37" name="Rectangle 36"/>
          <p:cNvSpPr/>
          <p:nvPr/>
        </p:nvSpPr>
        <p:spPr>
          <a:xfrm>
            <a:off x="3385286" y="533400"/>
            <a:ext cx="17652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Social: </a:t>
            </a:r>
            <a:r>
              <a:rPr lang="en-AU" sz="1100" dirty="0"/>
              <a:t>belonging </a:t>
            </a:r>
            <a:r>
              <a:rPr lang="en-AU" sz="1100" dirty="0" smtClean="0"/>
              <a:t>to a group</a:t>
            </a:r>
            <a:endParaRPr lang="en-AU" sz="1100" dirty="0"/>
          </a:p>
        </p:txBody>
      </p:sp>
      <p:sp>
        <p:nvSpPr>
          <p:cNvPr id="38" name="Rectangle 37"/>
          <p:cNvSpPr/>
          <p:nvPr/>
        </p:nvSpPr>
        <p:spPr>
          <a:xfrm>
            <a:off x="3385286" y="773668"/>
            <a:ext cx="22461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Personal : do something </a:t>
            </a:r>
            <a:r>
              <a:rPr lang="en-AU" sz="1100" dirty="0"/>
              <a:t>individually</a:t>
            </a:r>
          </a:p>
        </p:txBody>
      </p:sp>
      <p:sp>
        <p:nvSpPr>
          <p:cNvPr id="39" name="Left Brace 38"/>
          <p:cNvSpPr/>
          <p:nvPr/>
        </p:nvSpPr>
        <p:spPr>
          <a:xfrm>
            <a:off x="3162300" y="1265134"/>
            <a:ext cx="342900" cy="10208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1" name="TextBox 40"/>
          <p:cNvSpPr txBox="1"/>
          <p:nvPr/>
        </p:nvSpPr>
        <p:spPr>
          <a:xfrm>
            <a:off x="2819400" y="16433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Fact</a:t>
            </a:r>
            <a:endParaRPr lang="en-AU" sz="1100" dirty="0"/>
          </a:p>
        </p:txBody>
      </p:sp>
      <p:sp>
        <p:nvSpPr>
          <p:cNvPr id="42" name="Rectangle 41"/>
          <p:cNvSpPr/>
          <p:nvPr/>
        </p:nvSpPr>
        <p:spPr>
          <a:xfrm>
            <a:off x="3424273" y="1109990"/>
            <a:ext cx="16049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Area fact: POIs, obstacle </a:t>
            </a:r>
            <a:endParaRPr lang="en-AU" sz="1100" dirty="0"/>
          </a:p>
        </p:txBody>
      </p:sp>
      <p:sp>
        <p:nvSpPr>
          <p:cNvPr id="43" name="Rectangle 42"/>
          <p:cNvSpPr/>
          <p:nvPr/>
        </p:nvSpPr>
        <p:spPr>
          <a:xfrm>
            <a:off x="3412252" y="1490990"/>
            <a:ext cx="2496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Personal fact: </a:t>
            </a:r>
            <a:r>
              <a:rPr lang="en-AU" sz="1100" dirty="0"/>
              <a:t>recognize </a:t>
            </a:r>
            <a:r>
              <a:rPr lang="en-AU" sz="1100" dirty="0" smtClean="0"/>
              <a:t>friends, leaders </a:t>
            </a:r>
            <a:endParaRPr lang="en-AU" sz="1100" dirty="0"/>
          </a:p>
        </p:txBody>
      </p:sp>
      <p:sp>
        <p:nvSpPr>
          <p:cNvPr id="44" name="Rectangle 43"/>
          <p:cNvSpPr/>
          <p:nvPr/>
        </p:nvSpPr>
        <p:spPr>
          <a:xfrm>
            <a:off x="3412252" y="1762036"/>
            <a:ext cx="26117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/>
              <a:t>Behaviour fact: convey </a:t>
            </a:r>
            <a:r>
              <a:rPr lang="en-AU" sz="1100" b="1" dirty="0" smtClean="0"/>
              <a:t>Expectation value </a:t>
            </a:r>
            <a:r>
              <a:rPr lang="en-AU" sz="1100" dirty="0" smtClean="0"/>
              <a:t>it would be to perform a specific behaviour  </a:t>
            </a:r>
            <a:endParaRPr lang="en-AU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65966" y="622624"/>
            <a:ext cx="2020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Each memory element has </a:t>
            </a:r>
          </a:p>
          <a:p>
            <a:r>
              <a:rPr lang="en-AU" sz="1100" dirty="0" smtClean="0"/>
              <a:t>content and activation level</a:t>
            </a:r>
            <a:endParaRPr lang="en-AU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4174" y="152400"/>
            <a:ext cx="352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Goal dominance= goal_ satisfaction – goal_perferrence</a:t>
            </a:r>
            <a:endParaRPr lang="en-AU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867400" y="501878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The more goal dominance is, the more probable a behaviour is chosen to satisfy that goal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867400" y="1143000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Fact activation level is calculated by a neuron function from perception process. </a:t>
            </a:r>
          </a:p>
          <a:p>
            <a:endParaRPr lang="en-US" sz="1100" dirty="0" smtClean="0"/>
          </a:p>
          <a:p>
            <a:r>
              <a:rPr lang="en-US" sz="1100" dirty="0" smtClean="0"/>
              <a:t>Facts with high activation level is easily retrievable. Facts with low level is for longer retrievable. </a:t>
            </a:r>
            <a:endParaRPr lang="en-AU" sz="1100" dirty="0"/>
          </a:p>
        </p:txBody>
      </p:sp>
      <p:sp>
        <p:nvSpPr>
          <p:cNvPr id="52" name="Left Brace 51"/>
          <p:cNvSpPr/>
          <p:nvPr/>
        </p:nvSpPr>
        <p:spPr>
          <a:xfrm>
            <a:off x="3200400" y="2865334"/>
            <a:ext cx="342900" cy="563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7" name="TextBox 56"/>
          <p:cNvSpPr txBox="1"/>
          <p:nvPr/>
        </p:nvSpPr>
        <p:spPr>
          <a:xfrm>
            <a:off x="2819400" y="301499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Rule</a:t>
            </a:r>
            <a:endParaRPr lang="en-AU" sz="1100" dirty="0"/>
          </a:p>
        </p:txBody>
      </p:sp>
      <p:sp>
        <p:nvSpPr>
          <p:cNvPr id="61" name="Rectangle 60"/>
          <p:cNvSpPr/>
          <p:nvPr/>
        </p:nvSpPr>
        <p:spPr>
          <a:xfrm>
            <a:off x="3408073" y="2971800"/>
            <a:ext cx="2611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/>
              <a:t>A behaviour rule produces a specific behaviour </a:t>
            </a:r>
            <a:endParaRPr lang="en-AU" sz="1100" dirty="0"/>
          </a:p>
        </p:txBody>
      </p:sp>
      <p:sp>
        <p:nvSpPr>
          <p:cNvPr id="16" name="Rectangle 15"/>
          <p:cNvSpPr/>
          <p:nvPr/>
        </p:nvSpPr>
        <p:spPr>
          <a:xfrm>
            <a:off x="1143000" y="1597223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i="1" dirty="0" smtClean="0">
                <a:solidFill>
                  <a:srgbClr val="FF0000"/>
                </a:solidFill>
              </a:rPr>
              <a:t>(Anderson,2007)</a:t>
            </a:r>
            <a:r>
              <a:rPr lang="en-AU" sz="1100" i="1" dirty="0" smtClean="0">
                <a:solidFill>
                  <a:srgbClr val="FF0000"/>
                </a:solidFill>
              </a:rPr>
              <a:t> </a:t>
            </a:r>
            <a:endParaRPr lang="en-AU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5867400" y="2845713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changes in activation over the time is a dynamic ordering of behavior </a:t>
            </a:r>
            <a:endParaRPr lang="en-AU" sz="1100" dirty="0"/>
          </a:p>
        </p:txBody>
      </p:sp>
      <p:sp>
        <p:nvSpPr>
          <p:cNvPr id="64" name="Rectangle 63"/>
          <p:cNvSpPr/>
          <p:nvPr/>
        </p:nvSpPr>
        <p:spPr>
          <a:xfrm>
            <a:off x="1447800" y="3121223"/>
            <a:ext cx="1240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i="1" dirty="0" smtClean="0">
                <a:solidFill>
                  <a:srgbClr val="FF0000"/>
                </a:solidFill>
              </a:rPr>
              <a:t>(Newell,1990) </a:t>
            </a:r>
            <a:endParaRPr lang="en-AU" sz="1400" dirty="0"/>
          </a:p>
        </p:txBody>
      </p:sp>
      <p:sp>
        <p:nvSpPr>
          <p:cNvPr id="25" name="Rectangle 24"/>
          <p:cNvSpPr/>
          <p:nvPr/>
        </p:nvSpPr>
        <p:spPr>
          <a:xfrm>
            <a:off x="2895600" y="0"/>
            <a:ext cx="6252927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5" name="Rectangle 64"/>
          <p:cNvSpPr/>
          <p:nvPr/>
        </p:nvSpPr>
        <p:spPr>
          <a:xfrm>
            <a:off x="2895600" y="1066800"/>
            <a:ext cx="6252927" cy="1371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6" name="Rectangle 65"/>
          <p:cNvSpPr/>
          <p:nvPr/>
        </p:nvSpPr>
        <p:spPr>
          <a:xfrm>
            <a:off x="2895600" y="2438400"/>
            <a:ext cx="6252927" cy="152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7" name="TextBox 66"/>
          <p:cNvSpPr txBox="1"/>
          <p:nvPr/>
        </p:nvSpPr>
        <p:spPr>
          <a:xfrm>
            <a:off x="5867400" y="2447836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When a behavior is activated, it gives </a:t>
            </a:r>
            <a:r>
              <a:rPr lang="en-US" sz="1100" dirty="0"/>
              <a:t>a rise to a hierarchy in behavior</a:t>
            </a:r>
            <a:endParaRPr lang="en-AU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67400" y="3286036"/>
            <a:ext cx="2971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Each behavior rule has activation value. It is computed by a neuron function that relates to values of other behavior rules.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39103" y="5486400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Processes</a:t>
            </a:r>
            <a:endParaRPr lang="en-AU" sz="1100" b="1" dirty="0"/>
          </a:p>
        </p:txBody>
      </p:sp>
      <p:sp>
        <p:nvSpPr>
          <p:cNvPr id="26" name="Left Brace 25"/>
          <p:cNvSpPr/>
          <p:nvPr/>
        </p:nvSpPr>
        <p:spPr>
          <a:xfrm>
            <a:off x="1084018" y="5105400"/>
            <a:ext cx="575727" cy="1066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1" name="TextBox 70"/>
          <p:cNvSpPr txBox="1"/>
          <p:nvPr/>
        </p:nvSpPr>
        <p:spPr>
          <a:xfrm>
            <a:off x="1658303" y="5011579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Perception</a:t>
            </a:r>
            <a:endParaRPr lang="en-AU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76400" y="6019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Behaviour Selection</a:t>
            </a:r>
            <a:endParaRPr lang="en-AU" sz="1100" b="1" dirty="0"/>
          </a:p>
        </p:txBody>
      </p:sp>
      <p:sp>
        <p:nvSpPr>
          <p:cNvPr id="73" name="Left Brace 72"/>
          <p:cNvSpPr/>
          <p:nvPr/>
        </p:nvSpPr>
        <p:spPr>
          <a:xfrm>
            <a:off x="2319873" y="4724400"/>
            <a:ext cx="575727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4" name="TextBox 73"/>
          <p:cNvSpPr txBox="1"/>
          <p:nvPr/>
        </p:nvSpPr>
        <p:spPr>
          <a:xfrm>
            <a:off x="2819400" y="4554379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Priming</a:t>
            </a:r>
            <a:endParaRPr lang="en-AU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86200" y="4554379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Change activation level of Behaviour Rules in </a:t>
            </a:r>
            <a:r>
              <a:rPr lang="en-AU" sz="1100" b="1" dirty="0" smtClean="0"/>
              <a:t>Memory</a:t>
            </a:r>
            <a:r>
              <a:rPr lang="en-AU" sz="1100" dirty="0" smtClean="0"/>
              <a:t> correspondingly from sensors in </a:t>
            </a:r>
            <a:r>
              <a:rPr lang="en-AU" sz="1100" b="1" dirty="0" smtClean="0"/>
              <a:t>Physiology</a:t>
            </a:r>
            <a:endParaRPr lang="en-AU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819400" y="4935379"/>
            <a:ext cx="1303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Physiological Update</a:t>
            </a:r>
            <a:endParaRPr lang="en-A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86200" y="4935379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From arousal it will involve other context-depending physiological element</a:t>
            </a:r>
            <a:endParaRPr lang="en-AU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819400" y="5316379"/>
            <a:ext cx="130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Memory Update</a:t>
            </a:r>
            <a:endParaRPr lang="en-AU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5257800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Update goals, the degree of satisfaction, expectation  making a behaviour more or less suitable 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590800" y="6019800"/>
            <a:ext cx="48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This process selects  suitable behaviour within a certain amount of time.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590800" y="6291590"/>
            <a:ext cx="624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During this interval, behaviour rules are fetched respectively by activation level. A formula is proposed to compare the relevance of collected behaviour.  </a:t>
            </a:r>
            <a:endParaRPr lang="en-AU" sz="1100" dirty="0"/>
          </a:p>
        </p:txBody>
      </p:sp>
      <p:sp>
        <p:nvSpPr>
          <p:cNvPr id="3" name="Rectangle 2"/>
          <p:cNvSpPr/>
          <p:nvPr/>
        </p:nvSpPr>
        <p:spPr>
          <a:xfrm>
            <a:off x="73962" y="-4475"/>
            <a:ext cx="233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Cognitive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9700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b="1" dirty="0">
                <a:latin typeface="+mn-lt"/>
              </a:rPr>
              <a:t>Crowd Simulation Incorporating Agent Psychological Models, Roles, </a:t>
            </a:r>
            <a:r>
              <a:rPr lang="en-US" b="1" dirty="0" smtClean="0">
                <a:latin typeface="+mn-lt"/>
              </a:rPr>
              <a:t>Communication 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latin typeface="+mn-lt"/>
              </a:rPr>
              <a:t>Pelechano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, 2006)</a:t>
            </a:r>
            <a:r>
              <a:rPr lang="en-US" sz="1400" i="1" dirty="0" smtClean="0">
                <a:solidFill>
                  <a:srgbClr val="FF0000"/>
                </a:solidFill>
              </a:rPr>
              <a:t/>
            </a:r>
            <a:br>
              <a:rPr lang="en-US" sz="1400" i="1" dirty="0" smtClean="0">
                <a:solidFill>
                  <a:srgbClr val="FF0000"/>
                </a:solidFill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68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A pedestrian model for shopping mall case </a:t>
            </a:r>
            <a:r>
              <a:rPr lang="en-US" sz="1800" b="1" dirty="0" smtClean="0">
                <a:latin typeface="+mn-lt"/>
              </a:rPr>
              <a:t>study </a:t>
            </a:r>
            <a:r>
              <a:rPr lang="en-US" sz="1800" b="1" i="1" dirty="0" smtClean="0">
                <a:solidFill>
                  <a:srgbClr val="FF0000"/>
                </a:solidFill>
                <a:latin typeface="+mn-lt"/>
              </a:rPr>
              <a:t>(Xi, 2010)</a:t>
            </a:r>
            <a:endParaRPr lang="en-AU" sz="18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24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6200" y="8382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Start</a:t>
            </a:r>
            <a:endParaRPr lang="en-AU" sz="1200" dirty="0"/>
          </a:p>
        </p:txBody>
      </p:sp>
      <p:sp>
        <p:nvSpPr>
          <p:cNvPr id="6" name="Oval 5"/>
          <p:cNvSpPr/>
          <p:nvPr/>
        </p:nvSpPr>
        <p:spPr>
          <a:xfrm>
            <a:off x="76200" y="21336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End</a:t>
            </a:r>
            <a:endParaRPr lang="en-AU" sz="1200" dirty="0"/>
          </a:p>
        </p:txBody>
      </p: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571500" y="1600200"/>
            <a:ext cx="0" cy="5334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17526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Next loop</a:t>
            </a:r>
            <a:endParaRPr lang="en-AU" sz="1100" dirty="0"/>
          </a:p>
        </p:txBody>
      </p: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1066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1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Prepare Agent Information</a:t>
            </a:r>
            <a:endParaRPr lang="en-AU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Retrieve Agent Perception</a:t>
            </a:r>
            <a:endParaRPr lang="en-AU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6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Decide Desired Behaviour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1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Identify Passive Behaviours</a:t>
            </a:r>
            <a:endParaRPr lang="en-AU" sz="1200" dirty="0"/>
          </a:p>
        </p:txBody>
      </p:sp>
      <p:sp>
        <p:nvSpPr>
          <p:cNvPr id="19" name="Rectangle 18"/>
          <p:cNvSpPr/>
          <p:nvPr/>
        </p:nvSpPr>
        <p:spPr>
          <a:xfrm>
            <a:off x="7086600" y="21336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Calculate and combine Behaviour Effects</a:t>
            </a:r>
            <a:endParaRPr lang="en-AU" sz="12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7886700" y="160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5029200" y="2114739"/>
            <a:ext cx="1752600" cy="76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Constraint</a:t>
            </a:r>
            <a:endParaRPr lang="en-AU" sz="1200" dirty="0"/>
          </a:p>
        </p:txBody>
      </p:sp>
      <p:cxnSp>
        <p:nvCxnSpPr>
          <p:cNvPr id="26" name="Straight Arrow Connector 25"/>
          <p:cNvCxnSpPr>
            <a:endCxn id="25" idx="3"/>
          </p:cNvCxnSpPr>
          <p:nvPr/>
        </p:nvCxnSpPr>
        <p:spPr>
          <a:xfrm flipH="1">
            <a:off x="6781800" y="249573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5905500" y="1595110"/>
            <a:ext cx="0" cy="51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05500" y="1752600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Fail</a:t>
            </a:r>
            <a:endParaRPr lang="en-AU" sz="1200" dirty="0"/>
          </a:p>
        </p:txBody>
      </p:sp>
      <p:sp>
        <p:nvSpPr>
          <p:cNvPr id="33" name="Rectangle 32"/>
          <p:cNvSpPr/>
          <p:nvPr/>
        </p:nvSpPr>
        <p:spPr>
          <a:xfrm>
            <a:off x="3242650" y="2114739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Update Agent Information</a:t>
            </a:r>
            <a:endParaRPr lang="en-AU" sz="1200" dirty="0"/>
          </a:p>
        </p:txBody>
      </p:sp>
      <p:cxnSp>
        <p:nvCxnSpPr>
          <p:cNvPr id="34" name="Straight Arrow Connector 33"/>
          <p:cNvCxnSpPr>
            <a:stCxn id="25" idx="1"/>
            <a:endCxn id="33" idx="3"/>
          </p:cNvCxnSpPr>
          <p:nvPr/>
        </p:nvCxnSpPr>
        <p:spPr>
          <a:xfrm flipH="1">
            <a:off x="4842850" y="2495739"/>
            <a:ext cx="186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71600" y="21336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Prepare Agent Information</a:t>
            </a:r>
            <a:endParaRPr lang="en-AU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9718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668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6800" y="2161401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Pass</a:t>
            </a:r>
            <a:endParaRPr lang="en-AU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13666"/>
            <a:ext cx="2209800" cy="2710934"/>
            <a:chOff x="152400" y="3613666"/>
            <a:chExt cx="2209800" cy="2710934"/>
          </a:xfrm>
        </p:grpSpPr>
        <p:sp>
          <p:nvSpPr>
            <p:cNvPr id="45" name="Rectangle 44"/>
            <p:cNvSpPr/>
            <p:nvPr/>
          </p:nvSpPr>
          <p:spPr>
            <a:xfrm>
              <a:off x="152400" y="3613666"/>
              <a:ext cx="2209800" cy="27109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Agent Information</a:t>
              </a:r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" y="3886200"/>
              <a:ext cx="2057400" cy="2769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Physical Attribute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4267200"/>
              <a:ext cx="205740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Current Status</a:t>
              </a:r>
            </a:p>
            <a:p>
              <a:r>
                <a:rPr lang="en-AU" sz="1000" dirty="0" smtClean="0"/>
                <a:t>Current position</a:t>
              </a:r>
            </a:p>
            <a:p>
              <a:r>
                <a:rPr lang="en-AU" sz="1000" dirty="0" smtClean="0"/>
                <a:t>Desired speed</a:t>
              </a:r>
              <a:endParaRPr lang="en-AU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2372" y="4970383"/>
              <a:ext cx="2053628" cy="135421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Knowledge</a:t>
              </a:r>
            </a:p>
            <a:p>
              <a:r>
                <a:rPr lang="en-AU" sz="1000" dirty="0" smtClean="0"/>
                <a:t>Perception: Other agent’s public status and environment</a:t>
              </a:r>
            </a:p>
            <a:p>
              <a:endParaRPr lang="en-AU" sz="1000" dirty="0" smtClean="0"/>
            </a:p>
            <a:p>
              <a:r>
                <a:rPr lang="en-AU" sz="1000" dirty="0" smtClean="0"/>
                <a:t>Map: navigation map of route and waypoint.</a:t>
              </a:r>
            </a:p>
            <a:p>
              <a:r>
                <a:rPr lang="en-AU" sz="1000" dirty="0" smtClean="0"/>
                <a:t>Obstacles</a:t>
              </a:r>
              <a:r>
                <a:rPr lang="en-AU" sz="1000" dirty="0"/>
                <a:t>,</a:t>
              </a:r>
              <a:r>
                <a:rPr lang="en-AU" sz="1000" dirty="0" smtClean="0"/>
                <a:t> Walls (length, position, repulsive information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52900" y="3581400"/>
            <a:ext cx="4686300" cy="2743200"/>
            <a:chOff x="3200400" y="3581400"/>
            <a:chExt cx="4686300" cy="2743200"/>
          </a:xfrm>
        </p:grpSpPr>
        <p:sp>
          <p:nvSpPr>
            <p:cNvPr id="31" name="Rectangle 30"/>
            <p:cNvSpPr/>
            <p:nvPr/>
          </p:nvSpPr>
          <p:spPr>
            <a:xfrm>
              <a:off x="3200400" y="3581400"/>
              <a:ext cx="4686300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smtClean="0"/>
                <a:t>Simulation Environment</a:t>
              </a:r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6600" y="3810000"/>
              <a:ext cx="1371600" cy="249299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Crowd Population</a:t>
              </a:r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</p:txBody>
        </p:sp>
        <p:sp>
          <p:nvSpPr>
            <p:cNvPr id="3" name="Snip Diagonal Corner Rectangle 2"/>
            <p:cNvSpPr/>
            <p:nvPr/>
          </p:nvSpPr>
          <p:spPr>
            <a:xfrm>
              <a:off x="3363362" y="4176914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Agent</a:t>
              </a:r>
              <a:endParaRPr lang="en-AU" sz="1400" dirty="0"/>
            </a:p>
          </p:txBody>
        </p:sp>
        <p:sp>
          <p:nvSpPr>
            <p:cNvPr id="39" name="Snip Diagonal Corner Rectangle 38"/>
            <p:cNvSpPr/>
            <p:nvPr/>
          </p:nvSpPr>
          <p:spPr>
            <a:xfrm>
              <a:off x="3363362" y="4751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….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3363362" y="58184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Agent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3363362" y="52850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….</a:t>
              </a:r>
              <a:endParaRPr lang="en-A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6800" y="3972342"/>
              <a:ext cx="2895600" cy="21236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Environment</a:t>
              </a:r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</p:txBody>
        </p:sp>
        <p:sp>
          <p:nvSpPr>
            <p:cNvPr id="49" name="Snip Diagonal Corner Rectangle 48"/>
            <p:cNvSpPr/>
            <p:nvPr/>
          </p:nvSpPr>
          <p:spPr>
            <a:xfrm>
              <a:off x="4963562" y="4419600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Wall</a:t>
              </a:r>
              <a:endParaRPr lang="en-AU" sz="1400" dirty="0"/>
            </a:p>
          </p:txBody>
        </p:sp>
        <p:sp>
          <p:nvSpPr>
            <p:cNvPr id="51" name="Snip Diagonal Corner Rectangle 50"/>
            <p:cNvSpPr/>
            <p:nvPr/>
          </p:nvSpPr>
          <p:spPr>
            <a:xfrm>
              <a:off x="4963562" y="49802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Sign</a:t>
              </a:r>
              <a:endParaRPr lang="en-AU" sz="1400" dirty="0"/>
            </a:p>
          </p:txBody>
        </p:sp>
        <p:sp>
          <p:nvSpPr>
            <p:cNvPr id="52" name="Snip Diagonal Corner Rectangle 51"/>
            <p:cNvSpPr/>
            <p:nvPr/>
          </p:nvSpPr>
          <p:spPr>
            <a:xfrm>
              <a:off x="4963562" y="5513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Obstacles</a:t>
              </a:r>
              <a:endParaRPr lang="en-AU" sz="1400" dirty="0"/>
            </a:p>
          </p:txBody>
        </p:sp>
        <p:sp>
          <p:nvSpPr>
            <p:cNvPr id="53" name="Snip Diagonal Corner Rectangle 52"/>
            <p:cNvSpPr/>
            <p:nvPr/>
          </p:nvSpPr>
          <p:spPr>
            <a:xfrm>
              <a:off x="6400800" y="4419600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Gate</a:t>
              </a:r>
              <a:endParaRPr lang="en-AU" sz="1400" dirty="0"/>
            </a:p>
          </p:txBody>
        </p:sp>
        <p:sp>
          <p:nvSpPr>
            <p:cNvPr id="54" name="Snip Diagonal Corner Rectangle 53"/>
            <p:cNvSpPr/>
            <p:nvPr/>
          </p:nvSpPr>
          <p:spPr>
            <a:xfrm>
              <a:off x="6400800" y="49802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POIs</a:t>
              </a:r>
              <a:endParaRPr lang="en-AU" sz="1400" dirty="0"/>
            </a:p>
          </p:txBody>
        </p:sp>
        <p:sp>
          <p:nvSpPr>
            <p:cNvPr id="55" name="Snip Diagonal Corner Rectangle 54"/>
            <p:cNvSpPr/>
            <p:nvPr/>
          </p:nvSpPr>
          <p:spPr>
            <a:xfrm>
              <a:off x="6400800" y="5513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 smtClean="0"/>
                <a:t>etc</a:t>
              </a:r>
              <a:endParaRPr lang="en-AU" sz="1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762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A Configurable Agent-Based Crowd Model with Generic Behavior Effect </a:t>
            </a:r>
            <a:r>
              <a:rPr lang="en-US" b="1" i="1" dirty="0">
                <a:solidFill>
                  <a:srgbClr val="FF0000"/>
                </a:solidFill>
              </a:rPr>
              <a:t>(Sun, 2014)</a:t>
            </a:r>
          </a:p>
        </p:txBody>
      </p:sp>
    </p:spTree>
    <p:extLst>
      <p:ext uri="{BB962C8B-B14F-4D97-AF65-F5344CB8AC3E}">
        <p14:creationId xmlns:p14="http://schemas.microsoft.com/office/powerpoint/2010/main" val="4052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b="1" dirty="0" smtClean="0">
                <a:latin typeface="+mn-lt"/>
              </a:rPr>
              <a:t>CROSS: Modelling Crowd Behavior with Social-Cognitive Agents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latin typeface="+mn-lt"/>
              </a:rPr>
              <a:t>Wijermans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, 2013)</a:t>
            </a:r>
            <a:br>
              <a:rPr lang="en-US" b="1" i="1" dirty="0" smtClean="0">
                <a:solidFill>
                  <a:srgbClr val="FF0000"/>
                </a:solidFill>
                <a:latin typeface="+mn-lt"/>
              </a:rPr>
            </a:br>
            <a:endParaRPr lang="en-AU" b="1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6410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21149" y="4267200"/>
            <a:ext cx="34892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40208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4400" y="2514600"/>
            <a:ext cx="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66800" y="2362200"/>
            <a:ext cx="2438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20713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7681" y="282370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27258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4" y="2438400"/>
            <a:ext cx="782955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762000" y="2362200"/>
            <a:ext cx="16764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3962400"/>
            <a:ext cx="60217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0644" y="2692337"/>
            <a:ext cx="0" cy="8890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4156" y="20733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4600" y="29983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53253" y="39624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47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317356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ad.monash.edu\home\User076\quangv\Desktop\S1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" y="561059"/>
            <a:ext cx="3052445" cy="1540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827268" y="2267418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3332" y="205139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9156" y="827258"/>
            <a:ext cx="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79196" y="683242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9739" y="4046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6</a:t>
            </a:r>
            <a:r>
              <a:rPr lang="en-AU" sz="120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7049" y="122881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pic>
        <p:nvPicPr>
          <p:cNvPr id="28" name="Picture 27" descr="\\ad.monash.edu\home\User076\quangv\Desktop\S2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" y="4188468"/>
            <a:ext cx="5731510" cy="1624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Arrow Connector 28"/>
          <p:cNvCxnSpPr/>
          <p:nvPr/>
        </p:nvCxnSpPr>
        <p:spPr>
          <a:xfrm>
            <a:off x="1835696" y="4149080"/>
            <a:ext cx="43305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30129" y="6021288"/>
            <a:ext cx="43305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9416" y="38720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37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18204" y="57332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37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259632" y="4642103"/>
            <a:ext cx="576064" cy="15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0175" y="4365104"/>
            <a:ext cx="5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5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29137" y="4766664"/>
            <a:ext cx="0" cy="67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9592" y="49522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823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602196" y="2041426"/>
            <a:ext cx="5867400" cy="2895600"/>
            <a:chOff x="7315200" y="3962400"/>
            <a:chExt cx="5867400" cy="2895600"/>
          </a:xfrm>
        </p:grpSpPr>
        <p:sp>
          <p:nvSpPr>
            <p:cNvPr id="26" name="Oval 25"/>
            <p:cNvSpPr/>
            <p:nvPr/>
          </p:nvSpPr>
          <p:spPr>
            <a:xfrm>
              <a:off x="8305800" y="3962400"/>
              <a:ext cx="2514600" cy="2395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8686800" y="4339390"/>
              <a:ext cx="1752600" cy="16192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467600" y="50292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467600" y="52578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991600" y="397406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physiology</a:t>
              </a:r>
              <a:endParaRPr lang="en-A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67800" y="4724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memory</a:t>
              </a:r>
              <a:endParaRPr lang="en-AU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0134600" y="502920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05918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839200" y="5562600"/>
              <a:ext cx="228600" cy="2286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8915400" y="5638800"/>
              <a:ext cx="228601" cy="24547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ircular Arrow 35"/>
            <p:cNvSpPr/>
            <p:nvPr/>
          </p:nvSpPr>
          <p:spPr>
            <a:xfrm rot="7761850">
              <a:off x="9657020" y="5257800"/>
              <a:ext cx="342900" cy="503738"/>
            </a:xfrm>
            <a:prstGeom prst="circularArrow">
              <a:avLst/>
            </a:prstGeom>
            <a:noFill/>
            <a:ln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7" name="Circular Arrow 36"/>
            <p:cNvSpPr/>
            <p:nvPr/>
          </p:nvSpPr>
          <p:spPr>
            <a:xfrm rot="4866277">
              <a:off x="9382998" y="5900066"/>
              <a:ext cx="342900" cy="503738"/>
            </a:xfrm>
            <a:prstGeom prst="circularArrow">
              <a:avLst/>
            </a:prstGeom>
            <a:noFill/>
            <a:ln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15200" y="465986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perception</a:t>
              </a:r>
              <a:endParaRPr lang="en-A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96600" y="4648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  <a:r>
                <a:rPr lang="en-AU" dirty="0" smtClean="0"/>
                <a:t>ehaviour selection</a:t>
              </a:r>
              <a:endParaRPr lang="en-A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0" y="65194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/>
                <a:t>Processes</a:t>
              </a:r>
              <a:endParaRPr lang="en-AU" sz="1600" dirty="0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9" y="1520034"/>
            <a:ext cx="3581400" cy="401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7691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33249"/>
            <a:ext cx="4392488" cy="18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778372" y="3340409"/>
            <a:ext cx="1145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07999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51920" y="2636912"/>
            <a:ext cx="0" cy="276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60032" y="2636912"/>
            <a:ext cx="0" cy="276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7584" y="3340409"/>
            <a:ext cx="28734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048" y="3362530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3608" y="15567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85428" y="1844825"/>
            <a:ext cx="0" cy="9305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47664" y="1562690"/>
            <a:ext cx="56886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94512" y="4529823"/>
            <a:ext cx="3156480" cy="34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7984" y="4653136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976" y="501317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51720" y="6309320"/>
            <a:ext cx="31683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403648" y="4852284"/>
            <a:ext cx="0" cy="1096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93171" y="6309320"/>
            <a:ext cx="5585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08618" y="423012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27584" y="4682223"/>
            <a:ext cx="0" cy="1411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504" y="22096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83968" y="472514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355976" y="58052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27984" y="5733256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36096" y="5013176"/>
            <a:ext cx="0" cy="7311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6096" y="516822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644008" y="479715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47664" y="610432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3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187624" y="53732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75856" y="609329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1655676" y="308553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5740" y="541468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11560" y="1700808"/>
            <a:ext cx="0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5576" y="203311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49343" y="127298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779912" y="26479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4499992" y="26369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6228184" y="31409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14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95936" y="127979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17462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57400"/>
            <a:ext cx="6181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327448" y="2034273"/>
            <a:ext cx="499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24600" y="2514600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27448" y="3886200"/>
            <a:ext cx="24825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29833" y="2362199"/>
            <a:ext cx="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69435" y="3901046"/>
            <a:ext cx="3445765" cy="12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8618" y="39140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2219325"/>
            <a:ext cx="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0712" y="23138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34466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3.25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86184" y="3148399"/>
            <a:ext cx="0" cy="5966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91400" y="2819400"/>
            <a:ext cx="0" cy="2868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37512" y="286156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1.5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13859" y="175727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931404" y="31079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51512" y="38862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9512" y="28714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9692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752600"/>
            <a:ext cx="7721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057320" y="2023675"/>
            <a:ext cx="97188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3312" y="17804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14800" y="2590800"/>
            <a:ext cx="0" cy="2425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4556" y="1563877"/>
            <a:ext cx="3386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56148" y="3019425"/>
            <a:ext cx="5925852" cy="29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127212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</a:t>
            </a:r>
            <a:r>
              <a:rPr lang="en-AU" sz="1200" dirty="0"/>
              <a:t>6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37112" y="25908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1016" y="30480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47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209" y="3019425"/>
            <a:ext cx="1690191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8833" y="1905001"/>
            <a:ext cx="0" cy="838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2912" y="30662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9600" y="1842700"/>
            <a:ext cx="0" cy="1059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8112" y="226025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4712" y="22376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11524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209800"/>
            <a:ext cx="5534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 rot="10800000">
            <a:off x="1104900" y="1981200"/>
            <a:ext cx="2476500" cy="133350"/>
            <a:chOff x="533400" y="3886200"/>
            <a:chExt cx="49530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5400000">
            <a:off x="-76200" y="2971800"/>
            <a:ext cx="1524000" cy="152400"/>
            <a:chOff x="533400" y="3886200"/>
            <a:chExt cx="4953000" cy="152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6200000">
            <a:off x="6396036" y="2976563"/>
            <a:ext cx="85726" cy="76201"/>
            <a:chOff x="533400" y="3886200"/>
            <a:chExt cx="4953000" cy="152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143000" y="3886200"/>
            <a:ext cx="4953000" cy="152400"/>
            <a:chOff x="533400" y="3886200"/>
            <a:chExt cx="4953000" cy="152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304800" y="2971800"/>
            <a:ext cx="1295400" cy="76200"/>
            <a:chOff x="533400" y="3886200"/>
            <a:chExt cx="4953000" cy="152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60412" y="28333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8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4312" y="28472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7</a:t>
            </a:r>
            <a:r>
              <a:rPr lang="en-AU" sz="1200" b="1" dirty="0" smtClean="0"/>
              <a:t>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1947105" y="201431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13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85355" y="405100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26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23112" y="28956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1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</p:spTree>
    <p:extLst>
      <p:ext uri="{BB962C8B-B14F-4D97-AF65-F5344CB8AC3E}">
        <p14:creationId xmlns:p14="http://schemas.microsoft.com/office/powerpoint/2010/main" val="5065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2854325"/>
            <a:ext cx="776605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 rot="10800000">
            <a:off x="762001" y="2738660"/>
            <a:ext cx="1676399" cy="133350"/>
            <a:chOff x="533400" y="3886200"/>
            <a:chExt cx="49530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-153988" y="3275013"/>
            <a:ext cx="1066800" cy="307975"/>
            <a:chOff x="533400" y="3886200"/>
            <a:chExt cx="4953000" cy="1524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438398" y="3962400"/>
            <a:ext cx="4343401" cy="304800"/>
            <a:chOff x="533400" y="3886200"/>
            <a:chExt cx="4953000" cy="152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5400000">
            <a:off x="192088" y="3389312"/>
            <a:ext cx="914400" cy="79375"/>
            <a:chOff x="533400" y="3886200"/>
            <a:chExt cx="4953000" cy="152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0740" y="32905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7</a:t>
            </a:r>
            <a:r>
              <a:rPr lang="en-AU" sz="1200" b="1" dirty="0" smtClean="0"/>
              <a:t>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04156" y="24457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13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34622" y="431981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34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4114800" y="2774267"/>
            <a:ext cx="990600" cy="121332"/>
            <a:chOff x="533400" y="3886200"/>
            <a:chExt cx="4953000" cy="152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6200000">
            <a:off x="4151312" y="3770311"/>
            <a:ext cx="152398" cy="79377"/>
            <a:chOff x="533400" y="3886200"/>
            <a:chExt cx="4953000" cy="152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52400" y="33044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8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24384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8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67200" y="36854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2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</p:spTree>
    <p:extLst>
      <p:ext uri="{BB962C8B-B14F-4D97-AF65-F5344CB8AC3E}">
        <p14:creationId xmlns:p14="http://schemas.microsoft.com/office/powerpoint/2010/main" val="36779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71600" y="1143000"/>
            <a:ext cx="3886200" cy="1752600"/>
            <a:chOff x="1371600" y="1143000"/>
            <a:chExt cx="3886200" cy="1752600"/>
          </a:xfrm>
        </p:grpSpPr>
        <p:sp>
          <p:nvSpPr>
            <p:cNvPr id="4" name="Isosceles Triangle 3"/>
            <p:cNvSpPr/>
            <p:nvPr/>
          </p:nvSpPr>
          <p:spPr>
            <a:xfrm>
              <a:off x="1371600" y="1143000"/>
              <a:ext cx="3886200" cy="1752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90800" y="1828800"/>
              <a:ext cx="1447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200" y="2362200"/>
              <a:ext cx="2667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9718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Micro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9718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Meso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137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Macro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5838731" y="1028700"/>
            <a:ext cx="2743200" cy="342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Crowd Density, Crowd Mobility</a:t>
            </a:r>
            <a:r>
              <a:rPr lang="en-AU" sz="1200" smtClean="0">
                <a:solidFill>
                  <a:schemeClr val="tx1"/>
                </a:solidFill>
              </a:rPr>
              <a:t>, Direction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400" y="1740932"/>
            <a:ext cx="2743200" cy="506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Motion-based flow, self-organization phenomena (turbulence)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Behaviour of flock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2623066"/>
            <a:ext cx="2743200" cy="348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Velocity, trajectory, position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Scope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5666601"/>
            <a:ext cx="39624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900" b="1" dirty="0" smtClean="0"/>
              <a:t>Crowd Sensors</a:t>
            </a:r>
          </a:p>
          <a:p>
            <a:endParaRPr lang="en-AU" sz="900" b="1" dirty="0" smtClean="0"/>
          </a:p>
          <a:p>
            <a:endParaRPr lang="en-AU" sz="9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5971401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Camera</a:t>
            </a:r>
            <a:endParaRPr lang="en-A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5971401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Mobile Sensing</a:t>
            </a:r>
            <a:endParaRPr lang="en-AU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3962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Sensor  in Action</a:t>
            </a:r>
            <a:endParaRPr lang="en-A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4191000"/>
            <a:ext cx="1828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Detection</a:t>
            </a:r>
            <a:endParaRPr lang="en-A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0" y="4676001"/>
            <a:ext cx="1828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Pre-processing</a:t>
            </a:r>
            <a:endParaRPr lang="en-A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5257800"/>
            <a:ext cx="38862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Big Data Architecture</a:t>
            </a:r>
            <a:endParaRPr lang="en-AU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4191000"/>
            <a:ext cx="1828800" cy="307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Collaboration</a:t>
            </a:r>
            <a:endParaRPr lang="en-AU" sz="1400" b="1" dirty="0"/>
          </a:p>
        </p:txBody>
      </p:sp>
      <p:cxnSp>
        <p:nvCxnSpPr>
          <p:cNvPr id="33" name="Straight Arrow Connector 32"/>
          <p:cNvCxnSpPr>
            <a:stCxn id="29" idx="0"/>
            <a:endCxn id="28" idx="2"/>
          </p:cNvCxnSpPr>
          <p:nvPr/>
        </p:nvCxnSpPr>
        <p:spPr>
          <a:xfrm flipV="1">
            <a:off x="7467600" y="4467999"/>
            <a:ext cx="0" cy="20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</p:cNvCxnSpPr>
          <p:nvPr/>
        </p:nvCxnSpPr>
        <p:spPr>
          <a:xfrm flipH="1" flipV="1">
            <a:off x="6324600" y="4329499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5800" y="4651177"/>
            <a:ext cx="1828800" cy="307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Inferring</a:t>
            </a:r>
            <a:endParaRPr lang="en-AU" sz="1400" b="1" dirty="0"/>
          </a:p>
        </p:txBody>
      </p:sp>
      <p:cxnSp>
        <p:nvCxnSpPr>
          <p:cNvPr id="40" name="Straight Arrow Connector 39"/>
          <p:cNvCxnSpPr>
            <a:stCxn id="31" idx="2"/>
            <a:endCxn id="38" idx="0"/>
          </p:cNvCxnSpPr>
          <p:nvPr/>
        </p:nvCxnSpPr>
        <p:spPr>
          <a:xfrm>
            <a:off x="5410200" y="449877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9" idx="2"/>
          </p:cNvCxnSpPr>
          <p:nvPr/>
        </p:nvCxnSpPr>
        <p:spPr>
          <a:xfrm flipV="1">
            <a:off x="7467600" y="495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10200" y="4958954"/>
            <a:ext cx="0" cy="29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</p:cNvCxnSpPr>
          <p:nvPr/>
        </p:nvCxnSpPr>
        <p:spPr>
          <a:xfrm flipH="1" flipV="1">
            <a:off x="3505200" y="5396299"/>
            <a:ext cx="990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61892" y="4888468"/>
            <a:ext cx="1371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Simulation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2161892" y="5562600"/>
            <a:ext cx="1371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Evacuation</a:t>
            </a:r>
            <a:endParaRPr lang="en-AU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10200" y="5534799"/>
            <a:ext cx="0" cy="21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2000" y="3962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Sensors  in Action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657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 flipH="1">
            <a:off x="5334000" y="1066800"/>
            <a:ext cx="3733800" cy="3888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1977">
                <a:srgbClr val="ADB6C1"/>
              </a:gs>
              <a:gs pos="13000">
                <a:srgbClr val="9097A1"/>
              </a:gs>
              <a:gs pos="93335">
                <a:srgbClr val="CCD7E4"/>
              </a:gs>
              <a:gs pos="92668">
                <a:srgbClr val="CBD6E3"/>
              </a:gs>
              <a:gs pos="87000">
                <a:srgbClr val="C0CAD7"/>
              </a:gs>
              <a:gs pos="8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/>
          <p:cNvSpPr/>
          <p:nvPr/>
        </p:nvSpPr>
        <p:spPr>
          <a:xfrm>
            <a:off x="152400" y="1064537"/>
            <a:ext cx="3733800" cy="3888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1977">
                <a:srgbClr val="ADB6C1"/>
              </a:gs>
              <a:gs pos="13000">
                <a:srgbClr val="9097A1"/>
              </a:gs>
              <a:gs pos="93335">
                <a:srgbClr val="CCD7E4"/>
              </a:gs>
              <a:gs pos="92668">
                <a:srgbClr val="CBD6E3"/>
              </a:gs>
              <a:gs pos="87000">
                <a:srgbClr val="C0CAD7"/>
              </a:gs>
              <a:gs pos="8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2667000" y="2819400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381000" y="1295400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667000" y="1828800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81000" y="2819400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66685"/>
              </p:ext>
            </p:extLst>
          </p:nvPr>
        </p:nvGraphicFramePr>
        <p:xfrm>
          <a:off x="457200" y="1371600"/>
          <a:ext cx="30480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38200" y="3048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609600" y="3200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990600" y="3002281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3124200" y="2286000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2971800" y="2240281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3276600" y="2209800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914400" y="2971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2</a:t>
            </a:r>
            <a:endParaRPr lang="en-AU" sz="1400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2819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/>
              <a:t>o</a:t>
            </a:r>
            <a:r>
              <a:rPr lang="en-AU" sz="1050" i="1" dirty="0" smtClean="0"/>
              <a:t>1</a:t>
            </a:r>
            <a:endParaRPr lang="en-AU" sz="105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2971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/>
              <a:t>o</a:t>
            </a:r>
            <a:r>
              <a:rPr lang="en-AU" sz="1050" i="1" dirty="0" smtClean="0"/>
              <a:t>3</a:t>
            </a:r>
            <a:endParaRPr lang="en-AU" sz="105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96393" y="683537"/>
            <a:ext cx="5696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4x4</a:t>
            </a:r>
            <a:endParaRPr lang="en-AU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886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Pressure </a:t>
            </a:r>
            <a:r>
              <a:rPr lang="en-AU" sz="1100" b="1" dirty="0"/>
              <a:t>C2,4 = </a:t>
            </a:r>
            <a:r>
              <a:rPr lang="en-AU" b="1" dirty="0"/>
              <a:t>2</a:t>
            </a:r>
          </a:p>
          <a:p>
            <a:r>
              <a:rPr lang="en-AU" b="1" dirty="0" smtClean="0"/>
              <a:t>Pressure </a:t>
            </a:r>
            <a:r>
              <a:rPr lang="en-AU" sz="1100" b="1" dirty="0" smtClean="0"/>
              <a:t>C4,1 = </a:t>
            </a:r>
            <a:r>
              <a:rPr lang="en-AU" b="1" dirty="0" smtClean="0"/>
              <a:t>5</a:t>
            </a:r>
          </a:p>
          <a:p>
            <a:r>
              <a:rPr lang="en-AU" b="1" dirty="0"/>
              <a:t>Pressure </a:t>
            </a:r>
            <a:r>
              <a:rPr lang="en-AU" sz="1100" b="1" dirty="0" smtClean="0"/>
              <a:t>C4,4 </a:t>
            </a:r>
            <a:r>
              <a:rPr lang="en-AU" sz="1100" b="1" dirty="0"/>
              <a:t>= </a:t>
            </a:r>
            <a:r>
              <a:rPr lang="en-AU" b="1" dirty="0" smtClean="0"/>
              <a:t>0</a:t>
            </a:r>
            <a:endParaRPr lang="en-AU" b="1" dirty="0"/>
          </a:p>
          <a:p>
            <a:endParaRPr lang="en-AU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1978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5</a:t>
            </a:r>
            <a:endParaRPr lang="en-AU" sz="105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20544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7</a:t>
            </a:r>
            <a:endParaRPr lang="en-AU" sz="105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19050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6</a:t>
            </a:r>
            <a:endParaRPr lang="en-AU" sz="1050" b="1" i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14400" y="2286000"/>
            <a:ext cx="1752600" cy="68431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066800" y="2286000"/>
            <a:ext cx="1752600" cy="68431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9600" y="1638300"/>
            <a:ext cx="0" cy="14554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67000" y="337996"/>
            <a:ext cx="396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Cell length is  a geographical area defined by GPS coordinates</a:t>
            </a:r>
            <a:endParaRPr lang="en-AU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" y="3581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Pressure </a:t>
            </a:r>
            <a:r>
              <a:rPr lang="en-AU" sz="1100" b="1" dirty="0" smtClean="0"/>
              <a:t>C1,1 = </a:t>
            </a:r>
            <a:r>
              <a:rPr lang="en-AU" b="1" dirty="0"/>
              <a:t>0</a:t>
            </a:r>
            <a:endParaRPr lang="en-AU" b="1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52800" y="2286924"/>
            <a:ext cx="0" cy="9134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43000" y="2288977"/>
            <a:ext cx="1828800" cy="736163"/>
          </a:xfrm>
          <a:prstGeom prst="straightConnector1">
            <a:avLst/>
          </a:prstGeom>
          <a:ln w="28575"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295400" y="2286000"/>
            <a:ext cx="1828800" cy="736163"/>
          </a:xfrm>
          <a:prstGeom prst="straightConnector1">
            <a:avLst/>
          </a:prstGeom>
          <a:ln w="28575"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400" y="33528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/>
          <p:cNvSpPr txBox="1"/>
          <p:nvPr/>
        </p:nvSpPr>
        <p:spPr>
          <a:xfrm>
            <a:off x="685800" y="32736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4</a:t>
            </a:r>
            <a:endParaRPr lang="en-AU" sz="1400" b="1" i="1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028700" y="3352799"/>
            <a:ext cx="217170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96200" y="2821663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5410200" y="1297663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/>
          <p:cNvSpPr/>
          <p:nvPr/>
        </p:nvSpPr>
        <p:spPr>
          <a:xfrm>
            <a:off x="7696200" y="1831063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5410200" y="2821663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19196"/>
              </p:ext>
            </p:extLst>
          </p:nvPr>
        </p:nvGraphicFramePr>
        <p:xfrm>
          <a:off x="5486400" y="1373863"/>
          <a:ext cx="30480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Oval 62"/>
          <p:cNvSpPr/>
          <p:nvPr/>
        </p:nvSpPr>
        <p:spPr>
          <a:xfrm>
            <a:off x="5715000" y="3050263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/>
          <p:cNvSpPr/>
          <p:nvPr/>
        </p:nvSpPr>
        <p:spPr>
          <a:xfrm>
            <a:off x="5638800" y="1524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6019800" y="3154681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/>
          <p:cNvSpPr/>
          <p:nvPr/>
        </p:nvSpPr>
        <p:spPr>
          <a:xfrm>
            <a:off x="8382000" y="2209800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8382000" y="3230881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/>
          <p:cNvSpPr txBox="1"/>
          <p:nvPr/>
        </p:nvSpPr>
        <p:spPr>
          <a:xfrm>
            <a:off x="5943600" y="3121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7</a:t>
            </a:r>
            <a:endParaRPr lang="en-AU" sz="14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5486400" y="2819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5</a:t>
            </a:r>
            <a:endParaRPr lang="en-AU" sz="1050" b="1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486400" y="1295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/>
              <a:t>o</a:t>
            </a:r>
            <a:r>
              <a:rPr lang="en-AU" sz="1050" i="1" dirty="0" smtClean="0"/>
              <a:t>3</a:t>
            </a:r>
            <a:endParaRPr lang="en-AU" sz="1050" b="1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25593" y="685800"/>
            <a:ext cx="5696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4x4</a:t>
            </a:r>
            <a:endParaRPr lang="en-AU" b="1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5334000" y="3888463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Pressure </a:t>
            </a:r>
            <a:r>
              <a:rPr lang="en-AU" sz="1100" b="1" dirty="0"/>
              <a:t>C2,4 = </a:t>
            </a:r>
            <a:r>
              <a:rPr lang="en-AU" b="1" dirty="0"/>
              <a:t>2</a:t>
            </a:r>
          </a:p>
          <a:p>
            <a:r>
              <a:rPr lang="en-AU" b="1" dirty="0" smtClean="0"/>
              <a:t>Pressure </a:t>
            </a:r>
            <a:r>
              <a:rPr lang="en-AU" sz="1100" b="1" dirty="0" smtClean="0"/>
              <a:t>C4,1 = </a:t>
            </a:r>
            <a:r>
              <a:rPr lang="en-AU" b="1" dirty="0" smtClean="0"/>
              <a:t>2</a:t>
            </a:r>
          </a:p>
          <a:p>
            <a:r>
              <a:rPr lang="en-AU" b="1" dirty="0"/>
              <a:t>Pressure </a:t>
            </a:r>
            <a:r>
              <a:rPr lang="en-AU" sz="1100" b="1" dirty="0"/>
              <a:t>C4,1 = </a:t>
            </a:r>
            <a:r>
              <a:rPr lang="en-AU" b="1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72400" y="1828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1</a:t>
            </a:r>
            <a:endParaRPr lang="en-AU" sz="1050" b="1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229600" y="1981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2</a:t>
            </a:r>
            <a:endParaRPr lang="en-AU" sz="1050" b="1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8305800" y="29688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6</a:t>
            </a:r>
            <a:endParaRPr lang="en-AU" sz="1050" b="1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34000" y="35836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Pressure </a:t>
            </a:r>
            <a:r>
              <a:rPr lang="en-AU" sz="1100" b="1" dirty="0" smtClean="0"/>
              <a:t>C1,1 = </a:t>
            </a:r>
            <a:r>
              <a:rPr lang="en-AU" b="1" dirty="0" smtClean="0"/>
              <a:t>1</a:t>
            </a:r>
          </a:p>
        </p:txBody>
      </p:sp>
      <p:sp>
        <p:nvSpPr>
          <p:cNvPr id="84" name="Oval 83"/>
          <p:cNvSpPr/>
          <p:nvPr/>
        </p:nvSpPr>
        <p:spPr>
          <a:xfrm>
            <a:off x="7924800" y="3276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/>
          <p:cNvSpPr txBox="1"/>
          <p:nvPr/>
        </p:nvSpPr>
        <p:spPr>
          <a:xfrm>
            <a:off x="7924800" y="3200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4</a:t>
            </a:r>
            <a:endParaRPr lang="en-AU" sz="1400" b="1" i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28600" y="5181600"/>
            <a:ext cx="3657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524000" y="48768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 smtClean="0"/>
              <a:t>t</a:t>
            </a:r>
            <a:r>
              <a:rPr lang="en-AU" sz="700" b="1" i="1" dirty="0" smtClean="0"/>
              <a:t>0</a:t>
            </a:r>
            <a:endParaRPr lang="en-AU" b="1" i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410200" y="5181600"/>
            <a:ext cx="3657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234100" y="48768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 smtClean="0"/>
              <a:t>t</a:t>
            </a:r>
            <a:r>
              <a:rPr lang="en-AU" sz="700" b="1" i="1" dirty="0"/>
              <a:t>1</a:t>
            </a:r>
            <a:endParaRPr lang="en-AU" b="1" i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810000" y="5181600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414700" y="48768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/>
              <a:t>t</a:t>
            </a:r>
            <a:r>
              <a:rPr lang="en-AU" sz="700" b="1" i="1" dirty="0" smtClean="0"/>
              <a:t>0 + A</a:t>
            </a:r>
            <a:r>
              <a:rPr lang="en-AU" sz="800" b="1" i="1" dirty="0" smtClean="0"/>
              <a:t> </a:t>
            </a:r>
            <a:endParaRPr lang="en-AU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921850" y="3304401"/>
            <a:ext cx="13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When does the </a:t>
            </a:r>
            <a:r>
              <a:rPr lang="en-AU" sz="1200" dirty="0"/>
              <a:t>l</a:t>
            </a:r>
            <a:r>
              <a:rPr lang="en-AU" sz="1200" dirty="0" smtClean="0"/>
              <a:t>ane formation between  cell </a:t>
            </a:r>
            <a:r>
              <a:rPr lang="en-AU" sz="1200" b="1" dirty="0" smtClean="0"/>
              <a:t>C2,4 and C4,1 </a:t>
            </a:r>
            <a:r>
              <a:rPr lang="en-AU" sz="1200" dirty="0" smtClean="0"/>
              <a:t> occur and during how long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433500" y="5867400"/>
            <a:ext cx="4955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Should be masked by Melbourne map and create animation 3D by Myriad II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01533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REAL-TIME DATA ACCQUISTION FOR ADAPTIVE CROWD 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Outline should be </a:t>
            </a:r>
            <a:r>
              <a:rPr lang="en-AU" dirty="0" err="1" smtClean="0"/>
              <a:t>Mindmap</a:t>
            </a:r>
            <a:r>
              <a:rPr lang="en-AU" dirty="0" smtClean="0"/>
              <a:t> about below points.</a:t>
            </a:r>
          </a:p>
          <a:p>
            <a:r>
              <a:rPr lang="en-AU" dirty="0" smtClean="0"/>
              <a:t>Crowd Disaster Management</a:t>
            </a:r>
          </a:p>
          <a:p>
            <a:r>
              <a:rPr lang="en-AU" dirty="0" smtClean="0"/>
              <a:t>Studies on Crowd Modelling and Simulation (long-time ago)-&gt; Camera  surveillance</a:t>
            </a:r>
            <a:r>
              <a:rPr lang="en-AU" dirty="0"/>
              <a:t> </a:t>
            </a:r>
            <a:r>
              <a:rPr lang="en-AU" dirty="0" smtClean="0"/>
              <a:t>(Reference-recently-2012 in high density)</a:t>
            </a:r>
          </a:p>
          <a:p>
            <a:pPr lvl="1"/>
            <a:r>
              <a:rPr lang="en-AU" dirty="0" smtClean="0"/>
              <a:t>Crowd Modelling is for 4 purposes-&gt; perform by simulation by understanding</a:t>
            </a:r>
          </a:p>
          <a:p>
            <a:r>
              <a:rPr lang="en-AU" dirty="0" smtClean="0"/>
              <a:t>Aims:</a:t>
            </a:r>
          </a:p>
          <a:p>
            <a:pPr lvl="1"/>
            <a:r>
              <a:rPr lang="en-AU" dirty="0" smtClean="0"/>
              <a:t>Matrices of Crowd Modelling using </a:t>
            </a:r>
            <a:r>
              <a:rPr lang="en-AU" dirty="0" err="1" smtClean="0"/>
              <a:t>continous</a:t>
            </a:r>
            <a:r>
              <a:rPr lang="en-AU" dirty="0" smtClean="0"/>
              <a:t> and </a:t>
            </a:r>
            <a:r>
              <a:rPr lang="en-AU" dirty="0" err="1" smtClean="0"/>
              <a:t>realtime</a:t>
            </a:r>
            <a:endParaRPr lang="en-AU" dirty="0" smtClean="0"/>
          </a:p>
          <a:p>
            <a:pPr lvl="2"/>
            <a:r>
              <a:rPr lang="en-AU" dirty="0" smtClean="0"/>
              <a:t>Explore temporal information on cells</a:t>
            </a:r>
          </a:p>
          <a:p>
            <a:pPr lvl="2"/>
            <a:r>
              <a:rPr lang="en-AU" dirty="0" smtClean="0"/>
              <a:t>Proximity influence in panic</a:t>
            </a:r>
          </a:p>
          <a:p>
            <a:pPr lvl="2"/>
            <a:r>
              <a:rPr lang="en-AU" dirty="0" smtClean="0"/>
              <a:t>Real-time data in </a:t>
            </a:r>
            <a:r>
              <a:rPr lang="en-AU" dirty="0" err="1" smtClean="0"/>
              <a:t>emegency</a:t>
            </a:r>
            <a:r>
              <a:rPr lang="en-AU" dirty="0" smtClean="0"/>
              <a:t> condition</a:t>
            </a:r>
          </a:p>
          <a:p>
            <a:pPr lvl="1"/>
            <a:r>
              <a:rPr lang="en-AU" dirty="0" smtClean="0"/>
              <a:t>Manage vast dataset</a:t>
            </a:r>
          </a:p>
          <a:p>
            <a:pPr lvl="2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51" y="914400"/>
            <a:ext cx="9042149" cy="4800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5" name="Freeform 4"/>
          <p:cNvSpPr/>
          <p:nvPr/>
        </p:nvSpPr>
        <p:spPr>
          <a:xfrm>
            <a:off x="101851" y="3933730"/>
            <a:ext cx="3174749" cy="45719"/>
          </a:xfrm>
          <a:custGeom>
            <a:avLst/>
            <a:gdLst>
              <a:gd name="connsiteX0" fmla="*/ 0 w 5513561"/>
              <a:gd name="connsiteY0" fmla="*/ 344031 h 344031"/>
              <a:gd name="connsiteX1" fmla="*/ 244444 w 5513561"/>
              <a:gd name="connsiteY1" fmla="*/ 307818 h 344031"/>
              <a:gd name="connsiteX2" fmla="*/ 344032 w 5513561"/>
              <a:gd name="connsiteY2" fmla="*/ 289711 h 344031"/>
              <a:gd name="connsiteX3" fmla="*/ 452673 w 5513561"/>
              <a:gd name="connsiteY3" fmla="*/ 253497 h 344031"/>
              <a:gd name="connsiteX4" fmla="*/ 579422 w 5513561"/>
              <a:gd name="connsiteY4" fmla="*/ 235390 h 344031"/>
              <a:gd name="connsiteX5" fmla="*/ 832919 w 5513561"/>
              <a:gd name="connsiteY5" fmla="*/ 208229 h 344031"/>
              <a:gd name="connsiteX6" fmla="*/ 1104523 w 5513561"/>
              <a:gd name="connsiteY6" fmla="*/ 181069 h 344031"/>
              <a:gd name="connsiteX7" fmla="*/ 1204111 w 5513561"/>
              <a:gd name="connsiteY7" fmla="*/ 172016 h 344031"/>
              <a:gd name="connsiteX8" fmla="*/ 1267485 w 5513561"/>
              <a:gd name="connsiteY8" fmla="*/ 162962 h 344031"/>
              <a:gd name="connsiteX9" fmla="*/ 1982709 w 5513561"/>
              <a:gd name="connsiteY9" fmla="*/ 153909 h 344031"/>
              <a:gd name="connsiteX10" fmla="*/ 2018923 w 5513561"/>
              <a:gd name="connsiteY10" fmla="*/ 144855 h 344031"/>
              <a:gd name="connsiteX11" fmla="*/ 2073244 w 5513561"/>
              <a:gd name="connsiteY11" fmla="*/ 126748 h 344031"/>
              <a:gd name="connsiteX12" fmla="*/ 2199992 w 5513561"/>
              <a:gd name="connsiteY12" fmla="*/ 135802 h 344031"/>
              <a:gd name="connsiteX13" fmla="*/ 2462543 w 5513561"/>
              <a:gd name="connsiteY13" fmla="*/ 144855 h 344031"/>
              <a:gd name="connsiteX14" fmla="*/ 2688879 w 5513561"/>
              <a:gd name="connsiteY14" fmla="*/ 153909 h 344031"/>
              <a:gd name="connsiteX15" fmla="*/ 3023858 w 5513561"/>
              <a:gd name="connsiteY15" fmla="*/ 144855 h 344031"/>
              <a:gd name="connsiteX16" fmla="*/ 3069125 w 5513561"/>
              <a:gd name="connsiteY16" fmla="*/ 135802 h 344031"/>
              <a:gd name="connsiteX17" fmla="*/ 3141553 w 5513561"/>
              <a:gd name="connsiteY17" fmla="*/ 126748 h 344031"/>
              <a:gd name="connsiteX18" fmla="*/ 3422210 w 5513561"/>
              <a:gd name="connsiteY18" fmla="*/ 108641 h 344031"/>
              <a:gd name="connsiteX19" fmla="*/ 3820562 w 5513561"/>
              <a:gd name="connsiteY19" fmla="*/ 117695 h 344031"/>
              <a:gd name="connsiteX20" fmla="*/ 3856776 w 5513561"/>
              <a:gd name="connsiteY20" fmla="*/ 126748 h 344031"/>
              <a:gd name="connsiteX21" fmla="*/ 3938258 w 5513561"/>
              <a:gd name="connsiteY21" fmla="*/ 117695 h 344031"/>
              <a:gd name="connsiteX22" fmla="*/ 4055953 w 5513561"/>
              <a:gd name="connsiteY22" fmla="*/ 108641 h 344031"/>
              <a:gd name="connsiteX23" fmla="*/ 4182701 w 5513561"/>
              <a:gd name="connsiteY23" fmla="*/ 90534 h 344031"/>
              <a:gd name="connsiteX24" fmla="*/ 4218915 w 5513561"/>
              <a:gd name="connsiteY24" fmla="*/ 81481 h 344031"/>
              <a:gd name="connsiteX25" fmla="*/ 4653481 w 5513561"/>
              <a:gd name="connsiteY25" fmla="*/ 72427 h 344031"/>
              <a:gd name="connsiteX26" fmla="*/ 4707802 w 5513561"/>
              <a:gd name="connsiteY26" fmla="*/ 63374 h 344031"/>
              <a:gd name="connsiteX27" fmla="*/ 4753069 w 5513561"/>
              <a:gd name="connsiteY27" fmla="*/ 54321 h 344031"/>
              <a:gd name="connsiteX28" fmla="*/ 4834551 w 5513561"/>
              <a:gd name="connsiteY28" fmla="*/ 45267 h 344031"/>
              <a:gd name="connsiteX29" fmla="*/ 4861711 w 5513561"/>
              <a:gd name="connsiteY29" fmla="*/ 36214 h 344031"/>
              <a:gd name="connsiteX30" fmla="*/ 4916032 w 5513561"/>
              <a:gd name="connsiteY30" fmla="*/ 27160 h 344031"/>
              <a:gd name="connsiteX31" fmla="*/ 4952246 w 5513561"/>
              <a:gd name="connsiteY31" fmla="*/ 9053 h 344031"/>
              <a:gd name="connsiteX32" fmla="*/ 5097101 w 5513561"/>
              <a:gd name="connsiteY32" fmla="*/ 0 h 344031"/>
              <a:gd name="connsiteX33" fmla="*/ 5251010 w 5513561"/>
              <a:gd name="connsiteY33" fmla="*/ 18107 h 344031"/>
              <a:gd name="connsiteX34" fmla="*/ 5287224 w 5513561"/>
              <a:gd name="connsiteY34" fmla="*/ 27160 h 344031"/>
              <a:gd name="connsiteX35" fmla="*/ 5395865 w 5513561"/>
              <a:gd name="connsiteY35" fmla="*/ 45267 h 344031"/>
              <a:gd name="connsiteX36" fmla="*/ 5450186 w 5513561"/>
              <a:gd name="connsiteY36" fmla="*/ 63374 h 344031"/>
              <a:gd name="connsiteX37" fmla="*/ 5468293 w 5513561"/>
              <a:gd name="connsiteY37" fmla="*/ 90534 h 344031"/>
              <a:gd name="connsiteX38" fmla="*/ 5513561 w 5513561"/>
              <a:gd name="connsiteY38" fmla="*/ 117695 h 34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513561" h="344031">
                <a:moveTo>
                  <a:pt x="0" y="344031"/>
                </a:moveTo>
                <a:cubicBezTo>
                  <a:pt x="81481" y="331960"/>
                  <a:pt x="163402" y="322553"/>
                  <a:pt x="244444" y="307818"/>
                </a:cubicBezTo>
                <a:cubicBezTo>
                  <a:pt x="277640" y="301782"/>
                  <a:pt x="311384" y="298228"/>
                  <a:pt x="344032" y="289711"/>
                </a:cubicBezTo>
                <a:cubicBezTo>
                  <a:pt x="380968" y="280075"/>
                  <a:pt x="415478" y="262081"/>
                  <a:pt x="452673" y="253497"/>
                </a:cubicBezTo>
                <a:cubicBezTo>
                  <a:pt x="494259" y="243900"/>
                  <a:pt x="537240" y="241880"/>
                  <a:pt x="579422" y="235390"/>
                </a:cubicBezTo>
                <a:cubicBezTo>
                  <a:pt x="757732" y="207958"/>
                  <a:pt x="622499" y="221381"/>
                  <a:pt x="832919" y="208229"/>
                </a:cubicBezTo>
                <a:cubicBezTo>
                  <a:pt x="1046878" y="179703"/>
                  <a:pt x="890185" y="197557"/>
                  <a:pt x="1104523" y="181069"/>
                </a:cubicBezTo>
                <a:cubicBezTo>
                  <a:pt x="1137758" y="178512"/>
                  <a:pt x="1170982" y="175697"/>
                  <a:pt x="1204111" y="172016"/>
                </a:cubicBezTo>
                <a:cubicBezTo>
                  <a:pt x="1225320" y="169659"/>
                  <a:pt x="1246152" y="163458"/>
                  <a:pt x="1267485" y="162962"/>
                </a:cubicBezTo>
                <a:cubicBezTo>
                  <a:pt x="1505848" y="157419"/>
                  <a:pt x="1744301" y="156927"/>
                  <a:pt x="1982709" y="153909"/>
                </a:cubicBezTo>
                <a:cubicBezTo>
                  <a:pt x="1994780" y="150891"/>
                  <a:pt x="2007005" y="148430"/>
                  <a:pt x="2018923" y="144855"/>
                </a:cubicBezTo>
                <a:cubicBezTo>
                  <a:pt x="2037204" y="139370"/>
                  <a:pt x="2054181" y="127701"/>
                  <a:pt x="2073244" y="126748"/>
                </a:cubicBezTo>
                <a:cubicBezTo>
                  <a:pt x="2115548" y="124633"/>
                  <a:pt x="2157681" y="133834"/>
                  <a:pt x="2199992" y="135802"/>
                </a:cubicBezTo>
                <a:cubicBezTo>
                  <a:pt x="2287466" y="139871"/>
                  <a:pt x="2375034" y="141614"/>
                  <a:pt x="2462543" y="144855"/>
                </a:cubicBezTo>
                <a:lnTo>
                  <a:pt x="2688879" y="153909"/>
                </a:lnTo>
                <a:cubicBezTo>
                  <a:pt x="2800539" y="150891"/>
                  <a:pt x="2912284" y="150168"/>
                  <a:pt x="3023858" y="144855"/>
                </a:cubicBezTo>
                <a:cubicBezTo>
                  <a:pt x="3039228" y="144123"/>
                  <a:pt x="3053916" y="138142"/>
                  <a:pt x="3069125" y="135802"/>
                </a:cubicBezTo>
                <a:cubicBezTo>
                  <a:pt x="3093173" y="132102"/>
                  <a:pt x="3117294" y="128614"/>
                  <a:pt x="3141553" y="126748"/>
                </a:cubicBezTo>
                <a:cubicBezTo>
                  <a:pt x="3235024" y="119558"/>
                  <a:pt x="3328658" y="114677"/>
                  <a:pt x="3422210" y="108641"/>
                </a:cubicBezTo>
                <a:lnTo>
                  <a:pt x="3820562" y="117695"/>
                </a:lnTo>
                <a:cubicBezTo>
                  <a:pt x="3832994" y="118213"/>
                  <a:pt x="3844333" y="126748"/>
                  <a:pt x="3856776" y="126748"/>
                </a:cubicBezTo>
                <a:cubicBezTo>
                  <a:pt x="3884104" y="126748"/>
                  <a:pt x="3911042" y="120169"/>
                  <a:pt x="3938258" y="117695"/>
                </a:cubicBezTo>
                <a:cubicBezTo>
                  <a:pt x="3977444" y="114133"/>
                  <a:pt x="4016721" y="111659"/>
                  <a:pt x="4055953" y="108641"/>
                </a:cubicBezTo>
                <a:cubicBezTo>
                  <a:pt x="4178476" y="84137"/>
                  <a:pt x="3996315" y="119209"/>
                  <a:pt x="4182701" y="90534"/>
                </a:cubicBezTo>
                <a:cubicBezTo>
                  <a:pt x="4194999" y="88642"/>
                  <a:pt x="4206481" y="81959"/>
                  <a:pt x="4218915" y="81481"/>
                </a:cubicBezTo>
                <a:cubicBezTo>
                  <a:pt x="4363695" y="75913"/>
                  <a:pt x="4508626" y="75445"/>
                  <a:pt x="4653481" y="72427"/>
                </a:cubicBezTo>
                <a:lnTo>
                  <a:pt x="4707802" y="63374"/>
                </a:lnTo>
                <a:cubicBezTo>
                  <a:pt x="4722942" y="60621"/>
                  <a:pt x="4737836" y="56497"/>
                  <a:pt x="4753069" y="54321"/>
                </a:cubicBezTo>
                <a:cubicBezTo>
                  <a:pt x="4780122" y="50456"/>
                  <a:pt x="4807390" y="48285"/>
                  <a:pt x="4834551" y="45267"/>
                </a:cubicBezTo>
                <a:cubicBezTo>
                  <a:pt x="4843604" y="42249"/>
                  <a:pt x="4852395" y="38284"/>
                  <a:pt x="4861711" y="36214"/>
                </a:cubicBezTo>
                <a:cubicBezTo>
                  <a:pt x="4879631" y="32232"/>
                  <a:pt x="4898449" y="32435"/>
                  <a:pt x="4916032" y="27160"/>
                </a:cubicBezTo>
                <a:cubicBezTo>
                  <a:pt x="4928959" y="23282"/>
                  <a:pt x="4938899" y="11055"/>
                  <a:pt x="4952246" y="9053"/>
                </a:cubicBezTo>
                <a:cubicBezTo>
                  <a:pt x="5000090" y="1876"/>
                  <a:pt x="5048816" y="3018"/>
                  <a:pt x="5097101" y="0"/>
                </a:cubicBezTo>
                <a:lnTo>
                  <a:pt x="5251010" y="18107"/>
                </a:lnTo>
                <a:cubicBezTo>
                  <a:pt x="5263284" y="20153"/>
                  <a:pt x="5274994" y="24867"/>
                  <a:pt x="5287224" y="27160"/>
                </a:cubicBezTo>
                <a:cubicBezTo>
                  <a:pt x="5323308" y="33926"/>
                  <a:pt x="5395865" y="45267"/>
                  <a:pt x="5395865" y="45267"/>
                </a:cubicBezTo>
                <a:cubicBezTo>
                  <a:pt x="5413972" y="51303"/>
                  <a:pt x="5439599" y="47493"/>
                  <a:pt x="5450186" y="63374"/>
                </a:cubicBezTo>
                <a:cubicBezTo>
                  <a:pt x="5456222" y="72427"/>
                  <a:pt x="5460599" y="82840"/>
                  <a:pt x="5468293" y="90534"/>
                </a:cubicBezTo>
                <a:cubicBezTo>
                  <a:pt x="5479217" y="101458"/>
                  <a:pt x="5499274" y="110551"/>
                  <a:pt x="5513561" y="1176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5"/>
          <p:cNvSpPr/>
          <p:nvPr/>
        </p:nvSpPr>
        <p:spPr>
          <a:xfrm flipV="1">
            <a:off x="101851" y="3124200"/>
            <a:ext cx="3174749" cy="45719"/>
          </a:xfrm>
          <a:custGeom>
            <a:avLst/>
            <a:gdLst>
              <a:gd name="connsiteX0" fmla="*/ 0 w 5513561"/>
              <a:gd name="connsiteY0" fmla="*/ 344031 h 344031"/>
              <a:gd name="connsiteX1" fmla="*/ 244444 w 5513561"/>
              <a:gd name="connsiteY1" fmla="*/ 307818 h 344031"/>
              <a:gd name="connsiteX2" fmla="*/ 344032 w 5513561"/>
              <a:gd name="connsiteY2" fmla="*/ 289711 h 344031"/>
              <a:gd name="connsiteX3" fmla="*/ 452673 w 5513561"/>
              <a:gd name="connsiteY3" fmla="*/ 253497 h 344031"/>
              <a:gd name="connsiteX4" fmla="*/ 579422 w 5513561"/>
              <a:gd name="connsiteY4" fmla="*/ 235390 h 344031"/>
              <a:gd name="connsiteX5" fmla="*/ 832919 w 5513561"/>
              <a:gd name="connsiteY5" fmla="*/ 208229 h 344031"/>
              <a:gd name="connsiteX6" fmla="*/ 1104523 w 5513561"/>
              <a:gd name="connsiteY6" fmla="*/ 181069 h 344031"/>
              <a:gd name="connsiteX7" fmla="*/ 1204111 w 5513561"/>
              <a:gd name="connsiteY7" fmla="*/ 172016 h 344031"/>
              <a:gd name="connsiteX8" fmla="*/ 1267485 w 5513561"/>
              <a:gd name="connsiteY8" fmla="*/ 162962 h 344031"/>
              <a:gd name="connsiteX9" fmla="*/ 1982709 w 5513561"/>
              <a:gd name="connsiteY9" fmla="*/ 153909 h 344031"/>
              <a:gd name="connsiteX10" fmla="*/ 2018923 w 5513561"/>
              <a:gd name="connsiteY10" fmla="*/ 144855 h 344031"/>
              <a:gd name="connsiteX11" fmla="*/ 2073244 w 5513561"/>
              <a:gd name="connsiteY11" fmla="*/ 126748 h 344031"/>
              <a:gd name="connsiteX12" fmla="*/ 2199992 w 5513561"/>
              <a:gd name="connsiteY12" fmla="*/ 135802 h 344031"/>
              <a:gd name="connsiteX13" fmla="*/ 2462543 w 5513561"/>
              <a:gd name="connsiteY13" fmla="*/ 144855 h 344031"/>
              <a:gd name="connsiteX14" fmla="*/ 2688879 w 5513561"/>
              <a:gd name="connsiteY14" fmla="*/ 153909 h 344031"/>
              <a:gd name="connsiteX15" fmla="*/ 3023858 w 5513561"/>
              <a:gd name="connsiteY15" fmla="*/ 144855 h 344031"/>
              <a:gd name="connsiteX16" fmla="*/ 3069125 w 5513561"/>
              <a:gd name="connsiteY16" fmla="*/ 135802 h 344031"/>
              <a:gd name="connsiteX17" fmla="*/ 3141553 w 5513561"/>
              <a:gd name="connsiteY17" fmla="*/ 126748 h 344031"/>
              <a:gd name="connsiteX18" fmla="*/ 3422210 w 5513561"/>
              <a:gd name="connsiteY18" fmla="*/ 108641 h 344031"/>
              <a:gd name="connsiteX19" fmla="*/ 3820562 w 5513561"/>
              <a:gd name="connsiteY19" fmla="*/ 117695 h 344031"/>
              <a:gd name="connsiteX20" fmla="*/ 3856776 w 5513561"/>
              <a:gd name="connsiteY20" fmla="*/ 126748 h 344031"/>
              <a:gd name="connsiteX21" fmla="*/ 3938258 w 5513561"/>
              <a:gd name="connsiteY21" fmla="*/ 117695 h 344031"/>
              <a:gd name="connsiteX22" fmla="*/ 4055953 w 5513561"/>
              <a:gd name="connsiteY22" fmla="*/ 108641 h 344031"/>
              <a:gd name="connsiteX23" fmla="*/ 4182701 w 5513561"/>
              <a:gd name="connsiteY23" fmla="*/ 90534 h 344031"/>
              <a:gd name="connsiteX24" fmla="*/ 4218915 w 5513561"/>
              <a:gd name="connsiteY24" fmla="*/ 81481 h 344031"/>
              <a:gd name="connsiteX25" fmla="*/ 4653481 w 5513561"/>
              <a:gd name="connsiteY25" fmla="*/ 72427 h 344031"/>
              <a:gd name="connsiteX26" fmla="*/ 4707802 w 5513561"/>
              <a:gd name="connsiteY26" fmla="*/ 63374 h 344031"/>
              <a:gd name="connsiteX27" fmla="*/ 4753069 w 5513561"/>
              <a:gd name="connsiteY27" fmla="*/ 54321 h 344031"/>
              <a:gd name="connsiteX28" fmla="*/ 4834551 w 5513561"/>
              <a:gd name="connsiteY28" fmla="*/ 45267 h 344031"/>
              <a:gd name="connsiteX29" fmla="*/ 4861711 w 5513561"/>
              <a:gd name="connsiteY29" fmla="*/ 36214 h 344031"/>
              <a:gd name="connsiteX30" fmla="*/ 4916032 w 5513561"/>
              <a:gd name="connsiteY30" fmla="*/ 27160 h 344031"/>
              <a:gd name="connsiteX31" fmla="*/ 4952246 w 5513561"/>
              <a:gd name="connsiteY31" fmla="*/ 9053 h 344031"/>
              <a:gd name="connsiteX32" fmla="*/ 5097101 w 5513561"/>
              <a:gd name="connsiteY32" fmla="*/ 0 h 344031"/>
              <a:gd name="connsiteX33" fmla="*/ 5251010 w 5513561"/>
              <a:gd name="connsiteY33" fmla="*/ 18107 h 344031"/>
              <a:gd name="connsiteX34" fmla="*/ 5287224 w 5513561"/>
              <a:gd name="connsiteY34" fmla="*/ 27160 h 344031"/>
              <a:gd name="connsiteX35" fmla="*/ 5395865 w 5513561"/>
              <a:gd name="connsiteY35" fmla="*/ 45267 h 344031"/>
              <a:gd name="connsiteX36" fmla="*/ 5450186 w 5513561"/>
              <a:gd name="connsiteY36" fmla="*/ 63374 h 344031"/>
              <a:gd name="connsiteX37" fmla="*/ 5468293 w 5513561"/>
              <a:gd name="connsiteY37" fmla="*/ 90534 h 344031"/>
              <a:gd name="connsiteX38" fmla="*/ 5513561 w 5513561"/>
              <a:gd name="connsiteY38" fmla="*/ 117695 h 34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513561" h="344031">
                <a:moveTo>
                  <a:pt x="0" y="344031"/>
                </a:moveTo>
                <a:cubicBezTo>
                  <a:pt x="81481" y="331960"/>
                  <a:pt x="163402" y="322553"/>
                  <a:pt x="244444" y="307818"/>
                </a:cubicBezTo>
                <a:cubicBezTo>
                  <a:pt x="277640" y="301782"/>
                  <a:pt x="311384" y="298228"/>
                  <a:pt x="344032" y="289711"/>
                </a:cubicBezTo>
                <a:cubicBezTo>
                  <a:pt x="380968" y="280075"/>
                  <a:pt x="415478" y="262081"/>
                  <a:pt x="452673" y="253497"/>
                </a:cubicBezTo>
                <a:cubicBezTo>
                  <a:pt x="494259" y="243900"/>
                  <a:pt x="537240" y="241880"/>
                  <a:pt x="579422" y="235390"/>
                </a:cubicBezTo>
                <a:cubicBezTo>
                  <a:pt x="757732" y="207958"/>
                  <a:pt x="622499" y="221381"/>
                  <a:pt x="832919" y="208229"/>
                </a:cubicBezTo>
                <a:cubicBezTo>
                  <a:pt x="1046878" y="179703"/>
                  <a:pt x="890185" y="197557"/>
                  <a:pt x="1104523" y="181069"/>
                </a:cubicBezTo>
                <a:cubicBezTo>
                  <a:pt x="1137758" y="178512"/>
                  <a:pt x="1170982" y="175697"/>
                  <a:pt x="1204111" y="172016"/>
                </a:cubicBezTo>
                <a:cubicBezTo>
                  <a:pt x="1225320" y="169659"/>
                  <a:pt x="1246152" y="163458"/>
                  <a:pt x="1267485" y="162962"/>
                </a:cubicBezTo>
                <a:cubicBezTo>
                  <a:pt x="1505848" y="157419"/>
                  <a:pt x="1744301" y="156927"/>
                  <a:pt x="1982709" y="153909"/>
                </a:cubicBezTo>
                <a:cubicBezTo>
                  <a:pt x="1994780" y="150891"/>
                  <a:pt x="2007005" y="148430"/>
                  <a:pt x="2018923" y="144855"/>
                </a:cubicBezTo>
                <a:cubicBezTo>
                  <a:pt x="2037204" y="139370"/>
                  <a:pt x="2054181" y="127701"/>
                  <a:pt x="2073244" y="126748"/>
                </a:cubicBezTo>
                <a:cubicBezTo>
                  <a:pt x="2115548" y="124633"/>
                  <a:pt x="2157681" y="133834"/>
                  <a:pt x="2199992" y="135802"/>
                </a:cubicBezTo>
                <a:cubicBezTo>
                  <a:pt x="2287466" y="139871"/>
                  <a:pt x="2375034" y="141614"/>
                  <a:pt x="2462543" y="144855"/>
                </a:cubicBezTo>
                <a:lnTo>
                  <a:pt x="2688879" y="153909"/>
                </a:lnTo>
                <a:cubicBezTo>
                  <a:pt x="2800539" y="150891"/>
                  <a:pt x="2912284" y="150168"/>
                  <a:pt x="3023858" y="144855"/>
                </a:cubicBezTo>
                <a:cubicBezTo>
                  <a:pt x="3039228" y="144123"/>
                  <a:pt x="3053916" y="138142"/>
                  <a:pt x="3069125" y="135802"/>
                </a:cubicBezTo>
                <a:cubicBezTo>
                  <a:pt x="3093173" y="132102"/>
                  <a:pt x="3117294" y="128614"/>
                  <a:pt x="3141553" y="126748"/>
                </a:cubicBezTo>
                <a:cubicBezTo>
                  <a:pt x="3235024" y="119558"/>
                  <a:pt x="3328658" y="114677"/>
                  <a:pt x="3422210" y="108641"/>
                </a:cubicBezTo>
                <a:lnTo>
                  <a:pt x="3820562" y="117695"/>
                </a:lnTo>
                <a:cubicBezTo>
                  <a:pt x="3832994" y="118213"/>
                  <a:pt x="3844333" y="126748"/>
                  <a:pt x="3856776" y="126748"/>
                </a:cubicBezTo>
                <a:cubicBezTo>
                  <a:pt x="3884104" y="126748"/>
                  <a:pt x="3911042" y="120169"/>
                  <a:pt x="3938258" y="117695"/>
                </a:cubicBezTo>
                <a:cubicBezTo>
                  <a:pt x="3977444" y="114133"/>
                  <a:pt x="4016721" y="111659"/>
                  <a:pt x="4055953" y="108641"/>
                </a:cubicBezTo>
                <a:cubicBezTo>
                  <a:pt x="4178476" y="84137"/>
                  <a:pt x="3996315" y="119209"/>
                  <a:pt x="4182701" y="90534"/>
                </a:cubicBezTo>
                <a:cubicBezTo>
                  <a:pt x="4194999" y="88642"/>
                  <a:pt x="4206481" y="81959"/>
                  <a:pt x="4218915" y="81481"/>
                </a:cubicBezTo>
                <a:cubicBezTo>
                  <a:pt x="4363695" y="75913"/>
                  <a:pt x="4508626" y="75445"/>
                  <a:pt x="4653481" y="72427"/>
                </a:cubicBezTo>
                <a:lnTo>
                  <a:pt x="4707802" y="63374"/>
                </a:lnTo>
                <a:cubicBezTo>
                  <a:pt x="4722942" y="60621"/>
                  <a:pt x="4737836" y="56497"/>
                  <a:pt x="4753069" y="54321"/>
                </a:cubicBezTo>
                <a:cubicBezTo>
                  <a:pt x="4780122" y="50456"/>
                  <a:pt x="4807390" y="48285"/>
                  <a:pt x="4834551" y="45267"/>
                </a:cubicBezTo>
                <a:cubicBezTo>
                  <a:pt x="4843604" y="42249"/>
                  <a:pt x="4852395" y="38284"/>
                  <a:pt x="4861711" y="36214"/>
                </a:cubicBezTo>
                <a:cubicBezTo>
                  <a:pt x="4879631" y="32232"/>
                  <a:pt x="4898449" y="32435"/>
                  <a:pt x="4916032" y="27160"/>
                </a:cubicBezTo>
                <a:cubicBezTo>
                  <a:pt x="4928959" y="23282"/>
                  <a:pt x="4938899" y="11055"/>
                  <a:pt x="4952246" y="9053"/>
                </a:cubicBezTo>
                <a:cubicBezTo>
                  <a:pt x="5000090" y="1876"/>
                  <a:pt x="5048816" y="3018"/>
                  <a:pt x="5097101" y="0"/>
                </a:cubicBezTo>
                <a:lnTo>
                  <a:pt x="5251010" y="18107"/>
                </a:lnTo>
                <a:cubicBezTo>
                  <a:pt x="5263284" y="20153"/>
                  <a:pt x="5274994" y="24867"/>
                  <a:pt x="5287224" y="27160"/>
                </a:cubicBezTo>
                <a:cubicBezTo>
                  <a:pt x="5323308" y="33926"/>
                  <a:pt x="5395865" y="45267"/>
                  <a:pt x="5395865" y="45267"/>
                </a:cubicBezTo>
                <a:cubicBezTo>
                  <a:pt x="5413972" y="51303"/>
                  <a:pt x="5439599" y="47493"/>
                  <a:pt x="5450186" y="63374"/>
                </a:cubicBezTo>
                <a:cubicBezTo>
                  <a:pt x="5456222" y="72427"/>
                  <a:pt x="5460599" y="82840"/>
                  <a:pt x="5468293" y="90534"/>
                </a:cubicBezTo>
                <a:cubicBezTo>
                  <a:pt x="5479217" y="101458"/>
                  <a:pt x="5499274" y="110551"/>
                  <a:pt x="5513561" y="1176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 9"/>
          <p:cNvSpPr/>
          <p:nvPr/>
        </p:nvSpPr>
        <p:spPr>
          <a:xfrm>
            <a:off x="3241141" y="914400"/>
            <a:ext cx="4302659" cy="2245259"/>
          </a:xfrm>
          <a:custGeom>
            <a:avLst/>
            <a:gdLst>
              <a:gd name="connsiteX0" fmla="*/ 0 w 2915215"/>
              <a:gd name="connsiteY0" fmla="*/ 1439501 h 1439501"/>
              <a:gd name="connsiteX1" fmla="*/ 45267 w 2915215"/>
              <a:gd name="connsiteY1" fmla="*/ 1430448 h 1439501"/>
              <a:gd name="connsiteX2" fmla="*/ 108641 w 2915215"/>
              <a:gd name="connsiteY2" fmla="*/ 1403288 h 1439501"/>
              <a:gd name="connsiteX3" fmla="*/ 135802 w 2915215"/>
              <a:gd name="connsiteY3" fmla="*/ 1394234 h 1439501"/>
              <a:gd name="connsiteX4" fmla="*/ 172015 w 2915215"/>
              <a:gd name="connsiteY4" fmla="*/ 1376127 h 1439501"/>
              <a:gd name="connsiteX5" fmla="*/ 199176 w 2915215"/>
              <a:gd name="connsiteY5" fmla="*/ 1358020 h 1439501"/>
              <a:gd name="connsiteX6" fmla="*/ 244443 w 2915215"/>
              <a:gd name="connsiteY6" fmla="*/ 1348967 h 1439501"/>
              <a:gd name="connsiteX7" fmla="*/ 298764 w 2915215"/>
              <a:gd name="connsiteY7" fmla="*/ 1330860 h 1439501"/>
              <a:gd name="connsiteX8" fmla="*/ 325924 w 2915215"/>
              <a:gd name="connsiteY8" fmla="*/ 1321806 h 1439501"/>
              <a:gd name="connsiteX9" fmla="*/ 434566 w 2915215"/>
              <a:gd name="connsiteY9" fmla="*/ 1249379 h 1439501"/>
              <a:gd name="connsiteX10" fmla="*/ 461726 w 2915215"/>
              <a:gd name="connsiteY10" fmla="*/ 1231272 h 1439501"/>
              <a:gd name="connsiteX11" fmla="*/ 525101 w 2915215"/>
              <a:gd name="connsiteY11" fmla="*/ 1204111 h 1439501"/>
              <a:gd name="connsiteX12" fmla="*/ 552261 w 2915215"/>
              <a:gd name="connsiteY12" fmla="*/ 1195058 h 1439501"/>
              <a:gd name="connsiteX13" fmla="*/ 597528 w 2915215"/>
              <a:gd name="connsiteY13" fmla="*/ 1176951 h 1439501"/>
              <a:gd name="connsiteX14" fmla="*/ 651849 w 2915215"/>
              <a:gd name="connsiteY14" fmla="*/ 1167897 h 1439501"/>
              <a:gd name="connsiteX15" fmla="*/ 724277 w 2915215"/>
              <a:gd name="connsiteY15" fmla="*/ 1140737 h 1439501"/>
              <a:gd name="connsiteX16" fmla="*/ 751437 w 2915215"/>
              <a:gd name="connsiteY16" fmla="*/ 1131684 h 1439501"/>
              <a:gd name="connsiteX17" fmla="*/ 823865 w 2915215"/>
              <a:gd name="connsiteY17" fmla="*/ 1095470 h 1439501"/>
              <a:gd name="connsiteX18" fmla="*/ 887239 w 2915215"/>
              <a:gd name="connsiteY18" fmla="*/ 1077363 h 1439501"/>
              <a:gd name="connsiteX19" fmla="*/ 932507 w 2915215"/>
              <a:gd name="connsiteY19" fmla="*/ 1050202 h 1439501"/>
              <a:gd name="connsiteX20" fmla="*/ 968720 w 2915215"/>
              <a:gd name="connsiteY20" fmla="*/ 1041149 h 1439501"/>
              <a:gd name="connsiteX21" fmla="*/ 995881 w 2915215"/>
              <a:gd name="connsiteY21" fmla="*/ 1032095 h 1439501"/>
              <a:gd name="connsiteX22" fmla="*/ 1032095 w 2915215"/>
              <a:gd name="connsiteY22" fmla="*/ 1013989 h 1439501"/>
              <a:gd name="connsiteX23" fmla="*/ 1068309 w 2915215"/>
              <a:gd name="connsiteY23" fmla="*/ 1004935 h 1439501"/>
              <a:gd name="connsiteX24" fmla="*/ 1158843 w 2915215"/>
              <a:gd name="connsiteY24" fmla="*/ 968721 h 1439501"/>
              <a:gd name="connsiteX25" fmla="*/ 1231271 w 2915215"/>
              <a:gd name="connsiteY25" fmla="*/ 950614 h 1439501"/>
              <a:gd name="connsiteX26" fmla="*/ 1258431 w 2915215"/>
              <a:gd name="connsiteY26" fmla="*/ 941561 h 1439501"/>
              <a:gd name="connsiteX27" fmla="*/ 1303699 w 2915215"/>
              <a:gd name="connsiteY27" fmla="*/ 932507 h 1439501"/>
              <a:gd name="connsiteX28" fmla="*/ 1385180 w 2915215"/>
              <a:gd name="connsiteY28" fmla="*/ 896293 h 1439501"/>
              <a:gd name="connsiteX29" fmla="*/ 1439501 w 2915215"/>
              <a:gd name="connsiteY29" fmla="*/ 878187 h 1439501"/>
              <a:gd name="connsiteX30" fmla="*/ 1466661 w 2915215"/>
              <a:gd name="connsiteY30" fmla="*/ 869133 h 1439501"/>
              <a:gd name="connsiteX31" fmla="*/ 1530035 w 2915215"/>
              <a:gd name="connsiteY31" fmla="*/ 841973 h 1439501"/>
              <a:gd name="connsiteX32" fmla="*/ 1593409 w 2915215"/>
              <a:gd name="connsiteY32" fmla="*/ 823866 h 1439501"/>
              <a:gd name="connsiteX33" fmla="*/ 1629623 w 2915215"/>
              <a:gd name="connsiteY33" fmla="*/ 805759 h 1439501"/>
              <a:gd name="connsiteX34" fmla="*/ 1683944 w 2915215"/>
              <a:gd name="connsiteY34" fmla="*/ 787652 h 1439501"/>
              <a:gd name="connsiteX35" fmla="*/ 1711105 w 2915215"/>
              <a:gd name="connsiteY35" fmla="*/ 778598 h 1439501"/>
              <a:gd name="connsiteX36" fmla="*/ 1747318 w 2915215"/>
              <a:gd name="connsiteY36" fmla="*/ 769545 h 1439501"/>
              <a:gd name="connsiteX37" fmla="*/ 1792586 w 2915215"/>
              <a:gd name="connsiteY37" fmla="*/ 751438 h 1439501"/>
              <a:gd name="connsiteX38" fmla="*/ 1883120 w 2915215"/>
              <a:gd name="connsiteY38" fmla="*/ 733331 h 1439501"/>
              <a:gd name="connsiteX39" fmla="*/ 1955548 w 2915215"/>
              <a:gd name="connsiteY39" fmla="*/ 697117 h 1439501"/>
              <a:gd name="connsiteX40" fmla="*/ 2009869 w 2915215"/>
              <a:gd name="connsiteY40" fmla="*/ 669957 h 1439501"/>
              <a:gd name="connsiteX41" fmla="*/ 2127564 w 2915215"/>
              <a:gd name="connsiteY41" fmla="*/ 606583 h 1439501"/>
              <a:gd name="connsiteX42" fmla="*/ 2190938 w 2915215"/>
              <a:gd name="connsiteY42" fmla="*/ 588476 h 1439501"/>
              <a:gd name="connsiteX43" fmla="*/ 2227152 w 2915215"/>
              <a:gd name="connsiteY43" fmla="*/ 570369 h 1439501"/>
              <a:gd name="connsiteX44" fmla="*/ 2299580 w 2915215"/>
              <a:gd name="connsiteY44" fmla="*/ 552262 h 1439501"/>
              <a:gd name="connsiteX45" fmla="*/ 2344847 w 2915215"/>
              <a:gd name="connsiteY45" fmla="*/ 506994 h 1439501"/>
              <a:gd name="connsiteX46" fmla="*/ 2362954 w 2915215"/>
              <a:gd name="connsiteY46" fmla="*/ 479834 h 1439501"/>
              <a:gd name="connsiteX47" fmla="*/ 2426328 w 2915215"/>
              <a:gd name="connsiteY47" fmla="*/ 434567 h 1439501"/>
              <a:gd name="connsiteX48" fmla="*/ 2453489 w 2915215"/>
              <a:gd name="connsiteY48" fmla="*/ 407406 h 1439501"/>
              <a:gd name="connsiteX49" fmla="*/ 2507809 w 2915215"/>
              <a:gd name="connsiteY49" fmla="*/ 371192 h 1439501"/>
              <a:gd name="connsiteX50" fmla="*/ 2534970 w 2915215"/>
              <a:gd name="connsiteY50" fmla="*/ 344032 h 1439501"/>
              <a:gd name="connsiteX51" fmla="*/ 2562130 w 2915215"/>
              <a:gd name="connsiteY51" fmla="*/ 325925 h 1439501"/>
              <a:gd name="connsiteX52" fmla="*/ 2598344 w 2915215"/>
              <a:gd name="connsiteY52" fmla="*/ 298765 h 1439501"/>
              <a:gd name="connsiteX53" fmla="*/ 2652665 w 2915215"/>
              <a:gd name="connsiteY53" fmla="*/ 262551 h 1439501"/>
              <a:gd name="connsiteX54" fmla="*/ 2706986 w 2915215"/>
              <a:gd name="connsiteY54" fmla="*/ 208230 h 1439501"/>
              <a:gd name="connsiteX55" fmla="*/ 2725093 w 2915215"/>
              <a:gd name="connsiteY55" fmla="*/ 181070 h 1439501"/>
              <a:gd name="connsiteX56" fmla="*/ 2770360 w 2915215"/>
              <a:gd name="connsiteY56" fmla="*/ 153909 h 1439501"/>
              <a:gd name="connsiteX57" fmla="*/ 2824681 w 2915215"/>
              <a:gd name="connsiteY57" fmla="*/ 108642 h 1439501"/>
              <a:gd name="connsiteX58" fmla="*/ 2842788 w 2915215"/>
              <a:gd name="connsiteY58" fmla="*/ 81482 h 1439501"/>
              <a:gd name="connsiteX59" fmla="*/ 2897109 w 2915215"/>
              <a:gd name="connsiteY59" fmla="*/ 27161 h 1439501"/>
              <a:gd name="connsiteX60" fmla="*/ 2915215 w 2915215"/>
              <a:gd name="connsiteY60" fmla="*/ 0 h 143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915215" h="1439501">
                <a:moveTo>
                  <a:pt x="0" y="1439501"/>
                </a:moveTo>
                <a:cubicBezTo>
                  <a:pt x="15089" y="1436483"/>
                  <a:pt x="30339" y="1434180"/>
                  <a:pt x="45267" y="1430448"/>
                </a:cubicBezTo>
                <a:cubicBezTo>
                  <a:pt x="79230" y="1421957"/>
                  <a:pt x="72377" y="1418829"/>
                  <a:pt x="108641" y="1403288"/>
                </a:cubicBezTo>
                <a:cubicBezTo>
                  <a:pt x="117413" y="1399529"/>
                  <a:pt x="127030" y="1397993"/>
                  <a:pt x="135802" y="1394234"/>
                </a:cubicBezTo>
                <a:cubicBezTo>
                  <a:pt x="148207" y="1388918"/>
                  <a:pt x="160297" y="1382823"/>
                  <a:pt x="172015" y="1376127"/>
                </a:cubicBezTo>
                <a:cubicBezTo>
                  <a:pt x="181462" y="1370728"/>
                  <a:pt x="188988" y="1361841"/>
                  <a:pt x="199176" y="1358020"/>
                </a:cubicBezTo>
                <a:cubicBezTo>
                  <a:pt x="213584" y="1352617"/>
                  <a:pt x="229597" y="1353016"/>
                  <a:pt x="244443" y="1348967"/>
                </a:cubicBezTo>
                <a:cubicBezTo>
                  <a:pt x="262857" y="1343945"/>
                  <a:pt x="280657" y="1336896"/>
                  <a:pt x="298764" y="1330860"/>
                </a:cubicBezTo>
                <a:cubicBezTo>
                  <a:pt x="307817" y="1327842"/>
                  <a:pt x="317984" y="1327100"/>
                  <a:pt x="325924" y="1321806"/>
                </a:cubicBezTo>
                <a:lnTo>
                  <a:pt x="434566" y="1249379"/>
                </a:lnTo>
                <a:cubicBezTo>
                  <a:pt x="443619" y="1243343"/>
                  <a:pt x="451404" y="1234713"/>
                  <a:pt x="461726" y="1231272"/>
                </a:cubicBezTo>
                <a:cubicBezTo>
                  <a:pt x="525429" y="1210037"/>
                  <a:pt x="446781" y="1237677"/>
                  <a:pt x="525101" y="1204111"/>
                </a:cubicBezTo>
                <a:cubicBezTo>
                  <a:pt x="533872" y="1200352"/>
                  <a:pt x="543326" y="1198409"/>
                  <a:pt x="552261" y="1195058"/>
                </a:cubicBezTo>
                <a:cubicBezTo>
                  <a:pt x="567478" y="1189352"/>
                  <a:pt x="581849" y="1181227"/>
                  <a:pt x="597528" y="1176951"/>
                </a:cubicBezTo>
                <a:cubicBezTo>
                  <a:pt x="615238" y="1172121"/>
                  <a:pt x="633929" y="1171879"/>
                  <a:pt x="651849" y="1167897"/>
                </a:cubicBezTo>
                <a:cubicBezTo>
                  <a:pt x="668665" y="1164160"/>
                  <a:pt x="714020" y="1144583"/>
                  <a:pt x="724277" y="1140737"/>
                </a:cubicBezTo>
                <a:cubicBezTo>
                  <a:pt x="733212" y="1137386"/>
                  <a:pt x="742749" y="1135633"/>
                  <a:pt x="751437" y="1131684"/>
                </a:cubicBezTo>
                <a:cubicBezTo>
                  <a:pt x="776010" y="1120515"/>
                  <a:pt x="798258" y="1104006"/>
                  <a:pt x="823865" y="1095470"/>
                </a:cubicBezTo>
                <a:cubicBezTo>
                  <a:pt x="862829" y="1082481"/>
                  <a:pt x="841767" y="1088730"/>
                  <a:pt x="887239" y="1077363"/>
                </a:cubicBezTo>
                <a:cubicBezTo>
                  <a:pt x="902328" y="1068309"/>
                  <a:pt x="916427" y="1057349"/>
                  <a:pt x="932507" y="1050202"/>
                </a:cubicBezTo>
                <a:cubicBezTo>
                  <a:pt x="943877" y="1045149"/>
                  <a:pt x="956756" y="1044567"/>
                  <a:pt x="968720" y="1041149"/>
                </a:cubicBezTo>
                <a:cubicBezTo>
                  <a:pt x="977896" y="1038527"/>
                  <a:pt x="987109" y="1035854"/>
                  <a:pt x="995881" y="1032095"/>
                </a:cubicBezTo>
                <a:cubicBezTo>
                  <a:pt x="1008286" y="1026779"/>
                  <a:pt x="1019458" y="1018728"/>
                  <a:pt x="1032095" y="1013989"/>
                </a:cubicBezTo>
                <a:cubicBezTo>
                  <a:pt x="1043746" y="1009620"/>
                  <a:pt x="1056658" y="1009304"/>
                  <a:pt x="1068309" y="1004935"/>
                </a:cubicBezTo>
                <a:cubicBezTo>
                  <a:pt x="1170872" y="966473"/>
                  <a:pt x="1022026" y="1007811"/>
                  <a:pt x="1158843" y="968721"/>
                </a:cubicBezTo>
                <a:cubicBezTo>
                  <a:pt x="1182771" y="961884"/>
                  <a:pt x="1207662" y="958483"/>
                  <a:pt x="1231271" y="950614"/>
                </a:cubicBezTo>
                <a:cubicBezTo>
                  <a:pt x="1240324" y="947596"/>
                  <a:pt x="1249173" y="943876"/>
                  <a:pt x="1258431" y="941561"/>
                </a:cubicBezTo>
                <a:cubicBezTo>
                  <a:pt x="1273360" y="937829"/>
                  <a:pt x="1288960" y="936929"/>
                  <a:pt x="1303699" y="932507"/>
                </a:cubicBezTo>
                <a:cubicBezTo>
                  <a:pt x="1364817" y="914171"/>
                  <a:pt x="1331673" y="917695"/>
                  <a:pt x="1385180" y="896293"/>
                </a:cubicBezTo>
                <a:cubicBezTo>
                  <a:pt x="1402901" y="889205"/>
                  <a:pt x="1421394" y="884223"/>
                  <a:pt x="1439501" y="878187"/>
                </a:cubicBezTo>
                <a:cubicBezTo>
                  <a:pt x="1448554" y="875169"/>
                  <a:pt x="1458125" y="873401"/>
                  <a:pt x="1466661" y="869133"/>
                </a:cubicBezTo>
                <a:cubicBezTo>
                  <a:pt x="1498855" y="853036"/>
                  <a:pt x="1498950" y="850855"/>
                  <a:pt x="1530035" y="841973"/>
                </a:cubicBezTo>
                <a:cubicBezTo>
                  <a:pt x="1552998" y="835412"/>
                  <a:pt x="1571708" y="833166"/>
                  <a:pt x="1593409" y="823866"/>
                </a:cubicBezTo>
                <a:cubicBezTo>
                  <a:pt x="1605814" y="818550"/>
                  <a:pt x="1617092" y="810771"/>
                  <a:pt x="1629623" y="805759"/>
                </a:cubicBezTo>
                <a:cubicBezTo>
                  <a:pt x="1647344" y="798670"/>
                  <a:pt x="1665837" y="793688"/>
                  <a:pt x="1683944" y="787652"/>
                </a:cubicBezTo>
                <a:cubicBezTo>
                  <a:pt x="1692998" y="784634"/>
                  <a:pt x="1701846" y="780913"/>
                  <a:pt x="1711105" y="778598"/>
                </a:cubicBezTo>
                <a:cubicBezTo>
                  <a:pt x="1723176" y="775580"/>
                  <a:pt x="1735514" y="773480"/>
                  <a:pt x="1747318" y="769545"/>
                </a:cubicBezTo>
                <a:cubicBezTo>
                  <a:pt x="1762736" y="764406"/>
                  <a:pt x="1777168" y="756577"/>
                  <a:pt x="1792586" y="751438"/>
                </a:cubicBezTo>
                <a:cubicBezTo>
                  <a:pt x="1819592" y="742436"/>
                  <a:pt x="1856383" y="737788"/>
                  <a:pt x="1883120" y="733331"/>
                </a:cubicBezTo>
                <a:cubicBezTo>
                  <a:pt x="1907263" y="721260"/>
                  <a:pt x="1933089" y="712089"/>
                  <a:pt x="1955548" y="697117"/>
                </a:cubicBezTo>
                <a:cubicBezTo>
                  <a:pt x="1990649" y="673717"/>
                  <a:pt x="1972386" y="682451"/>
                  <a:pt x="2009869" y="669957"/>
                </a:cubicBezTo>
                <a:cubicBezTo>
                  <a:pt x="2045703" y="646067"/>
                  <a:pt x="2087453" y="616611"/>
                  <a:pt x="2127564" y="606583"/>
                </a:cubicBezTo>
                <a:cubicBezTo>
                  <a:pt x="2145935" y="601990"/>
                  <a:pt x="2172758" y="596267"/>
                  <a:pt x="2190938" y="588476"/>
                </a:cubicBezTo>
                <a:cubicBezTo>
                  <a:pt x="2203343" y="583160"/>
                  <a:pt x="2214747" y="575686"/>
                  <a:pt x="2227152" y="570369"/>
                </a:cubicBezTo>
                <a:cubicBezTo>
                  <a:pt x="2251515" y="559927"/>
                  <a:pt x="2273003" y="557577"/>
                  <a:pt x="2299580" y="552262"/>
                </a:cubicBezTo>
                <a:cubicBezTo>
                  <a:pt x="2347863" y="479836"/>
                  <a:pt x="2284493" y="567348"/>
                  <a:pt x="2344847" y="506994"/>
                </a:cubicBezTo>
                <a:cubicBezTo>
                  <a:pt x="2352541" y="499300"/>
                  <a:pt x="2355260" y="487528"/>
                  <a:pt x="2362954" y="479834"/>
                </a:cubicBezTo>
                <a:cubicBezTo>
                  <a:pt x="2395568" y="447221"/>
                  <a:pt x="2395486" y="460269"/>
                  <a:pt x="2426328" y="434567"/>
                </a:cubicBezTo>
                <a:cubicBezTo>
                  <a:pt x="2436164" y="426370"/>
                  <a:pt x="2443382" y="415267"/>
                  <a:pt x="2453489" y="407406"/>
                </a:cubicBezTo>
                <a:cubicBezTo>
                  <a:pt x="2470666" y="394046"/>
                  <a:pt x="2492421" y="386580"/>
                  <a:pt x="2507809" y="371192"/>
                </a:cubicBezTo>
                <a:cubicBezTo>
                  <a:pt x="2516863" y="362139"/>
                  <a:pt x="2525134" y="352229"/>
                  <a:pt x="2534970" y="344032"/>
                </a:cubicBezTo>
                <a:cubicBezTo>
                  <a:pt x="2543329" y="337066"/>
                  <a:pt x="2553276" y="332249"/>
                  <a:pt x="2562130" y="325925"/>
                </a:cubicBezTo>
                <a:cubicBezTo>
                  <a:pt x="2574408" y="317155"/>
                  <a:pt x="2585983" y="307418"/>
                  <a:pt x="2598344" y="298765"/>
                </a:cubicBezTo>
                <a:cubicBezTo>
                  <a:pt x="2616172" y="286285"/>
                  <a:pt x="2652665" y="262551"/>
                  <a:pt x="2652665" y="262551"/>
                </a:cubicBezTo>
                <a:cubicBezTo>
                  <a:pt x="2695337" y="198544"/>
                  <a:pt x="2639608" y="275608"/>
                  <a:pt x="2706986" y="208230"/>
                </a:cubicBezTo>
                <a:cubicBezTo>
                  <a:pt x="2714680" y="200536"/>
                  <a:pt x="2716832" y="188151"/>
                  <a:pt x="2725093" y="181070"/>
                </a:cubicBezTo>
                <a:cubicBezTo>
                  <a:pt x="2738453" y="169618"/>
                  <a:pt x="2755438" y="163235"/>
                  <a:pt x="2770360" y="153909"/>
                </a:cubicBezTo>
                <a:cubicBezTo>
                  <a:pt x="2795129" y="138428"/>
                  <a:pt x="2805175" y="132049"/>
                  <a:pt x="2824681" y="108642"/>
                </a:cubicBezTo>
                <a:cubicBezTo>
                  <a:pt x="2831647" y="100283"/>
                  <a:pt x="2835559" y="89614"/>
                  <a:pt x="2842788" y="81482"/>
                </a:cubicBezTo>
                <a:cubicBezTo>
                  <a:pt x="2859801" y="62343"/>
                  <a:pt x="2882905" y="48468"/>
                  <a:pt x="2897109" y="27161"/>
                </a:cubicBezTo>
                <a:lnTo>
                  <a:pt x="291521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 11"/>
          <p:cNvSpPr/>
          <p:nvPr/>
        </p:nvSpPr>
        <p:spPr>
          <a:xfrm>
            <a:off x="3060071" y="3938257"/>
            <a:ext cx="5169529" cy="1090943"/>
          </a:xfrm>
          <a:custGeom>
            <a:avLst/>
            <a:gdLst>
              <a:gd name="connsiteX0" fmla="*/ 0 w 5486400"/>
              <a:gd name="connsiteY0" fmla="*/ 0 h 1412341"/>
              <a:gd name="connsiteX1" fmla="*/ 733331 w 5486400"/>
              <a:gd name="connsiteY1" fmla="*/ 9054 h 1412341"/>
              <a:gd name="connsiteX2" fmla="*/ 778598 w 5486400"/>
              <a:gd name="connsiteY2" fmla="*/ 18107 h 1412341"/>
              <a:gd name="connsiteX3" fmla="*/ 1267485 w 5486400"/>
              <a:gd name="connsiteY3" fmla="*/ 27161 h 1412341"/>
              <a:gd name="connsiteX4" fmla="*/ 1348967 w 5486400"/>
              <a:gd name="connsiteY4" fmla="*/ 45268 h 1412341"/>
              <a:gd name="connsiteX5" fmla="*/ 1385180 w 5486400"/>
              <a:gd name="connsiteY5" fmla="*/ 54321 h 1412341"/>
              <a:gd name="connsiteX6" fmla="*/ 1448555 w 5486400"/>
              <a:gd name="connsiteY6" fmla="*/ 63375 h 1412341"/>
              <a:gd name="connsiteX7" fmla="*/ 1584357 w 5486400"/>
              <a:gd name="connsiteY7" fmla="*/ 81482 h 1412341"/>
              <a:gd name="connsiteX8" fmla="*/ 1611517 w 5486400"/>
              <a:gd name="connsiteY8" fmla="*/ 90535 h 1412341"/>
              <a:gd name="connsiteX9" fmla="*/ 1647731 w 5486400"/>
              <a:gd name="connsiteY9" fmla="*/ 99589 h 1412341"/>
              <a:gd name="connsiteX10" fmla="*/ 1765426 w 5486400"/>
              <a:gd name="connsiteY10" fmla="*/ 135802 h 1412341"/>
              <a:gd name="connsiteX11" fmla="*/ 1919335 w 5486400"/>
              <a:gd name="connsiteY11" fmla="*/ 153909 h 1412341"/>
              <a:gd name="connsiteX12" fmla="*/ 2046083 w 5486400"/>
              <a:gd name="connsiteY12" fmla="*/ 172016 h 1412341"/>
              <a:gd name="connsiteX13" fmla="*/ 2109458 w 5486400"/>
              <a:gd name="connsiteY13" fmla="*/ 181070 h 1412341"/>
              <a:gd name="connsiteX14" fmla="*/ 2172832 w 5486400"/>
              <a:gd name="connsiteY14" fmla="*/ 199177 h 1412341"/>
              <a:gd name="connsiteX15" fmla="*/ 2272420 w 5486400"/>
              <a:gd name="connsiteY15" fmla="*/ 208230 h 1412341"/>
              <a:gd name="connsiteX16" fmla="*/ 2399169 w 5486400"/>
              <a:gd name="connsiteY16" fmla="*/ 235391 h 1412341"/>
              <a:gd name="connsiteX17" fmla="*/ 2426329 w 5486400"/>
              <a:gd name="connsiteY17" fmla="*/ 244444 h 1412341"/>
              <a:gd name="connsiteX18" fmla="*/ 2498757 w 5486400"/>
              <a:gd name="connsiteY18" fmla="*/ 262551 h 1412341"/>
              <a:gd name="connsiteX19" fmla="*/ 2534971 w 5486400"/>
              <a:gd name="connsiteY19" fmla="*/ 271604 h 1412341"/>
              <a:gd name="connsiteX20" fmla="*/ 2571184 w 5486400"/>
              <a:gd name="connsiteY20" fmla="*/ 280658 h 1412341"/>
              <a:gd name="connsiteX21" fmla="*/ 2625505 w 5486400"/>
              <a:gd name="connsiteY21" fmla="*/ 289711 h 1412341"/>
              <a:gd name="connsiteX22" fmla="*/ 2688879 w 5486400"/>
              <a:gd name="connsiteY22" fmla="*/ 298765 h 1412341"/>
              <a:gd name="connsiteX23" fmla="*/ 2725093 w 5486400"/>
              <a:gd name="connsiteY23" fmla="*/ 307818 h 1412341"/>
              <a:gd name="connsiteX24" fmla="*/ 2842788 w 5486400"/>
              <a:gd name="connsiteY24" fmla="*/ 325925 h 1412341"/>
              <a:gd name="connsiteX25" fmla="*/ 2888056 w 5486400"/>
              <a:gd name="connsiteY25" fmla="*/ 344032 h 1412341"/>
              <a:gd name="connsiteX26" fmla="*/ 2942377 w 5486400"/>
              <a:gd name="connsiteY26" fmla="*/ 353086 h 1412341"/>
              <a:gd name="connsiteX27" fmla="*/ 3014804 w 5486400"/>
              <a:gd name="connsiteY27" fmla="*/ 371193 h 1412341"/>
              <a:gd name="connsiteX28" fmla="*/ 3051018 w 5486400"/>
              <a:gd name="connsiteY28" fmla="*/ 380246 h 1412341"/>
              <a:gd name="connsiteX29" fmla="*/ 3087232 w 5486400"/>
              <a:gd name="connsiteY29" fmla="*/ 389299 h 1412341"/>
              <a:gd name="connsiteX30" fmla="*/ 3177767 w 5486400"/>
              <a:gd name="connsiteY30" fmla="*/ 425513 h 1412341"/>
              <a:gd name="connsiteX31" fmla="*/ 3304515 w 5486400"/>
              <a:gd name="connsiteY31" fmla="*/ 452674 h 1412341"/>
              <a:gd name="connsiteX32" fmla="*/ 3395050 w 5486400"/>
              <a:gd name="connsiteY32" fmla="*/ 479834 h 1412341"/>
              <a:gd name="connsiteX33" fmla="*/ 3440317 w 5486400"/>
              <a:gd name="connsiteY33" fmla="*/ 488888 h 1412341"/>
              <a:gd name="connsiteX34" fmla="*/ 3576119 w 5486400"/>
              <a:gd name="connsiteY34" fmla="*/ 506994 h 1412341"/>
              <a:gd name="connsiteX35" fmla="*/ 3657600 w 5486400"/>
              <a:gd name="connsiteY35" fmla="*/ 534155 h 1412341"/>
              <a:gd name="connsiteX36" fmla="*/ 3802456 w 5486400"/>
              <a:gd name="connsiteY36" fmla="*/ 552262 h 1412341"/>
              <a:gd name="connsiteX37" fmla="*/ 3883937 w 5486400"/>
              <a:gd name="connsiteY37" fmla="*/ 579422 h 1412341"/>
              <a:gd name="connsiteX38" fmla="*/ 3929204 w 5486400"/>
              <a:gd name="connsiteY38" fmla="*/ 588476 h 1412341"/>
              <a:gd name="connsiteX39" fmla="*/ 4019739 w 5486400"/>
              <a:gd name="connsiteY39" fmla="*/ 615636 h 1412341"/>
              <a:gd name="connsiteX40" fmla="*/ 4046899 w 5486400"/>
              <a:gd name="connsiteY40" fmla="*/ 624690 h 1412341"/>
              <a:gd name="connsiteX41" fmla="*/ 4137434 w 5486400"/>
              <a:gd name="connsiteY41" fmla="*/ 660903 h 1412341"/>
              <a:gd name="connsiteX42" fmla="*/ 4164594 w 5486400"/>
              <a:gd name="connsiteY42" fmla="*/ 669957 h 1412341"/>
              <a:gd name="connsiteX43" fmla="*/ 4227969 w 5486400"/>
              <a:gd name="connsiteY43" fmla="*/ 679010 h 1412341"/>
              <a:gd name="connsiteX44" fmla="*/ 4327557 w 5486400"/>
              <a:gd name="connsiteY44" fmla="*/ 706171 h 1412341"/>
              <a:gd name="connsiteX45" fmla="*/ 4399984 w 5486400"/>
              <a:gd name="connsiteY45" fmla="*/ 724278 h 1412341"/>
              <a:gd name="connsiteX46" fmla="*/ 4463359 w 5486400"/>
              <a:gd name="connsiteY46" fmla="*/ 742385 h 1412341"/>
              <a:gd name="connsiteX47" fmla="*/ 4535786 w 5486400"/>
              <a:gd name="connsiteY47" fmla="*/ 769545 h 1412341"/>
              <a:gd name="connsiteX48" fmla="*/ 4590107 w 5486400"/>
              <a:gd name="connsiteY48" fmla="*/ 787652 h 1412341"/>
              <a:gd name="connsiteX49" fmla="*/ 4617268 w 5486400"/>
              <a:gd name="connsiteY49" fmla="*/ 796705 h 1412341"/>
              <a:gd name="connsiteX50" fmla="*/ 4680642 w 5486400"/>
              <a:gd name="connsiteY50" fmla="*/ 823866 h 1412341"/>
              <a:gd name="connsiteX51" fmla="*/ 4744016 w 5486400"/>
              <a:gd name="connsiteY51" fmla="*/ 841973 h 1412341"/>
              <a:gd name="connsiteX52" fmla="*/ 4834551 w 5486400"/>
              <a:gd name="connsiteY52" fmla="*/ 869133 h 1412341"/>
              <a:gd name="connsiteX53" fmla="*/ 4925085 w 5486400"/>
              <a:gd name="connsiteY53" fmla="*/ 923454 h 1412341"/>
              <a:gd name="connsiteX54" fmla="*/ 4961299 w 5486400"/>
              <a:gd name="connsiteY54" fmla="*/ 932507 h 1412341"/>
              <a:gd name="connsiteX55" fmla="*/ 4988460 w 5486400"/>
              <a:gd name="connsiteY55" fmla="*/ 950614 h 1412341"/>
              <a:gd name="connsiteX56" fmla="*/ 5033727 w 5486400"/>
              <a:gd name="connsiteY56" fmla="*/ 968721 h 1412341"/>
              <a:gd name="connsiteX57" fmla="*/ 5088048 w 5486400"/>
              <a:gd name="connsiteY57" fmla="*/ 1032095 h 1412341"/>
              <a:gd name="connsiteX58" fmla="*/ 5124262 w 5486400"/>
              <a:gd name="connsiteY58" fmla="*/ 1050202 h 1412341"/>
              <a:gd name="connsiteX59" fmla="*/ 5178582 w 5486400"/>
              <a:gd name="connsiteY59" fmla="*/ 1095470 h 1412341"/>
              <a:gd name="connsiteX60" fmla="*/ 5205743 w 5486400"/>
              <a:gd name="connsiteY60" fmla="*/ 1113577 h 1412341"/>
              <a:gd name="connsiteX61" fmla="*/ 5251010 w 5486400"/>
              <a:gd name="connsiteY61" fmla="*/ 1167897 h 1412341"/>
              <a:gd name="connsiteX62" fmla="*/ 5278171 w 5486400"/>
              <a:gd name="connsiteY62" fmla="*/ 1186004 h 1412341"/>
              <a:gd name="connsiteX63" fmla="*/ 5296278 w 5486400"/>
              <a:gd name="connsiteY63" fmla="*/ 1222218 h 1412341"/>
              <a:gd name="connsiteX64" fmla="*/ 5350598 w 5486400"/>
              <a:gd name="connsiteY64" fmla="*/ 1276539 h 1412341"/>
              <a:gd name="connsiteX65" fmla="*/ 5404919 w 5486400"/>
              <a:gd name="connsiteY65" fmla="*/ 1330860 h 1412341"/>
              <a:gd name="connsiteX66" fmla="*/ 5432079 w 5486400"/>
              <a:gd name="connsiteY66" fmla="*/ 1358020 h 1412341"/>
              <a:gd name="connsiteX67" fmla="*/ 5450186 w 5486400"/>
              <a:gd name="connsiteY67" fmla="*/ 1385181 h 1412341"/>
              <a:gd name="connsiteX68" fmla="*/ 5477347 w 5486400"/>
              <a:gd name="connsiteY68" fmla="*/ 1403288 h 1412341"/>
              <a:gd name="connsiteX69" fmla="*/ 5486400 w 5486400"/>
              <a:gd name="connsiteY69" fmla="*/ 1412341 h 141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486400" h="1412341">
                <a:moveTo>
                  <a:pt x="0" y="0"/>
                </a:moveTo>
                <a:lnTo>
                  <a:pt x="733331" y="9054"/>
                </a:lnTo>
                <a:cubicBezTo>
                  <a:pt x="748715" y="9412"/>
                  <a:pt x="763219" y="17586"/>
                  <a:pt x="778598" y="18107"/>
                </a:cubicBezTo>
                <a:cubicBezTo>
                  <a:pt x="941495" y="23629"/>
                  <a:pt x="1104523" y="24143"/>
                  <a:pt x="1267485" y="27161"/>
                </a:cubicBezTo>
                <a:lnTo>
                  <a:pt x="1348967" y="45268"/>
                </a:lnTo>
                <a:cubicBezTo>
                  <a:pt x="1361091" y="48066"/>
                  <a:pt x="1372938" y="52095"/>
                  <a:pt x="1385180" y="54321"/>
                </a:cubicBezTo>
                <a:cubicBezTo>
                  <a:pt x="1406175" y="58138"/>
                  <a:pt x="1427464" y="60130"/>
                  <a:pt x="1448555" y="63375"/>
                </a:cubicBezTo>
                <a:cubicBezTo>
                  <a:pt x="1554203" y="79628"/>
                  <a:pt x="1448351" y="66369"/>
                  <a:pt x="1584357" y="81482"/>
                </a:cubicBezTo>
                <a:cubicBezTo>
                  <a:pt x="1593410" y="84500"/>
                  <a:pt x="1602341" y="87913"/>
                  <a:pt x="1611517" y="90535"/>
                </a:cubicBezTo>
                <a:cubicBezTo>
                  <a:pt x="1623481" y="93953"/>
                  <a:pt x="1635927" y="95654"/>
                  <a:pt x="1647731" y="99589"/>
                </a:cubicBezTo>
                <a:cubicBezTo>
                  <a:pt x="1714654" y="121896"/>
                  <a:pt x="1679453" y="121472"/>
                  <a:pt x="1765426" y="135802"/>
                </a:cubicBezTo>
                <a:cubicBezTo>
                  <a:pt x="1893086" y="157080"/>
                  <a:pt x="1727997" y="130949"/>
                  <a:pt x="1919335" y="153909"/>
                </a:cubicBezTo>
                <a:cubicBezTo>
                  <a:pt x="1961709" y="158994"/>
                  <a:pt x="2003834" y="165980"/>
                  <a:pt x="2046083" y="172016"/>
                </a:cubicBezTo>
                <a:cubicBezTo>
                  <a:pt x="2067208" y="175034"/>
                  <a:pt x="2088940" y="175208"/>
                  <a:pt x="2109458" y="181070"/>
                </a:cubicBezTo>
                <a:cubicBezTo>
                  <a:pt x="2130583" y="187106"/>
                  <a:pt x="2151161" y="195565"/>
                  <a:pt x="2172832" y="199177"/>
                </a:cubicBezTo>
                <a:cubicBezTo>
                  <a:pt x="2205711" y="204657"/>
                  <a:pt x="2239315" y="204335"/>
                  <a:pt x="2272420" y="208230"/>
                </a:cubicBezTo>
                <a:cubicBezTo>
                  <a:pt x="2307644" y="212374"/>
                  <a:pt x="2368099" y="225035"/>
                  <a:pt x="2399169" y="235391"/>
                </a:cubicBezTo>
                <a:cubicBezTo>
                  <a:pt x="2408222" y="238409"/>
                  <a:pt x="2417122" y="241933"/>
                  <a:pt x="2426329" y="244444"/>
                </a:cubicBezTo>
                <a:cubicBezTo>
                  <a:pt x="2450338" y="250992"/>
                  <a:pt x="2474614" y="256515"/>
                  <a:pt x="2498757" y="262551"/>
                </a:cubicBezTo>
                <a:lnTo>
                  <a:pt x="2534971" y="271604"/>
                </a:lnTo>
                <a:cubicBezTo>
                  <a:pt x="2547042" y="274622"/>
                  <a:pt x="2558911" y="278613"/>
                  <a:pt x="2571184" y="280658"/>
                </a:cubicBezTo>
                <a:lnTo>
                  <a:pt x="2625505" y="289711"/>
                </a:lnTo>
                <a:cubicBezTo>
                  <a:pt x="2646596" y="292956"/>
                  <a:pt x="2667884" y="294948"/>
                  <a:pt x="2688879" y="298765"/>
                </a:cubicBezTo>
                <a:cubicBezTo>
                  <a:pt x="2701121" y="300991"/>
                  <a:pt x="2712892" y="305378"/>
                  <a:pt x="2725093" y="307818"/>
                </a:cubicBezTo>
                <a:cubicBezTo>
                  <a:pt x="2756514" y="314102"/>
                  <a:pt x="2812330" y="321574"/>
                  <a:pt x="2842788" y="325925"/>
                </a:cubicBezTo>
                <a:cubicBezTo>
                  <a:pt x="2857877" y="331961"/>
                  <a:pt x="2872377" y="339756"/>
                  <a:pt x="2888056" y="344032"/>
                </a:cubicBezTo>
                <a:cubicBezTo>
                  <a:pt x="2905766" y="348862"/>
                  <a:pt x="2924428" y="349240"/>
                  <a:pt x="2942377" y="353086"/>
                </a:cubicBezTo>
                <a:cubicBezTo>
                  <a:pt x="2966710" y="358300"/>
                  <a:pt x="2990662" y="365157"/>
                  <a:pt x="3014804" y="371193"/>
                </a:cubicBezTo>
                <a:lnTo>
                  <a:pt x="3051018" y="380246"/>
                </a:lnTo>
                <a:cubicBezTo>
                  <a:pt x="3063089" y="383264"/>
                  <a:pt x="3075795" y="384397"/>
                  <a:pt x="3087232" y="389299"/>
                </a:cubicBezTo>
                <a:cubicBezTo>
                  <a:pt x="3113540" y="400574"/>
                  <a:pt x="3147836" y="417350"/>
                  <a:pt x="3177767" y="425513"/>
                </a:cubicBezTo>
                <a:cubicBezTo>
                  <a:pt x="3248670" y="444850"/>
                  <a:pt x="3239908" y="441906"/>
                  <a:pt x="3304515" y="452674"/>
                </a:cubicBezTo>
                <a:cubicBezTo>
                  <a:pt x="3359517" y="480175"/>
                  <a:pt x="3324194" y="466951"/>
                  <a:pt x="3395050" y="479834"/>
                </a:cubicBezTo>
                <a:cubicBezTo>
                  <a:pt x="3410190" y="482587"/>
                  <a:pt x="3425139" y="486358"/>
                  <a:pt x="3440317" y="488888"/>
                </a:cubicBezTo>
                <a:cubicBezTo>
                  <a:pt x="3477793" y="495134"/>
                  <a:pt x="3539508" y="502418"/>
                  <a:pt x="3576119" y="506994"/>
                </a:cubicBezTo>
                <a:cubicBezTo>
                  <a:pt x="3603279" y="516048"/>
                  <a:pt x="3629526" y="528540"/>
                  <a:pt x="3657600" y="534155"/>
                </a:cubicBezTo>
                <a:cubicBezTo>
                  <a:pt x="3705316" y="543698"/>
                  <a:pt x="3802456" y="552262"/>
                  <a:pt x="3802456" y="552262"/>
                </a:cubicBezTo>
                <a:cubicBezTo>
                  <a:pt x="3829616" y="561315"/>
                  <a:pt x="3856409" y="571557"/>
                  <a:pt x="3883937" y="579422"/>
                </a:cubicBezTo>
                <a:cubicBezTo>
                  <a:pt x="3898733" y="583649"/>
                  <a:pt x="3914183" y="585138"/>
                  <a:pt x="3929204" y="588476"/>
                </a:cubicBezTo>
                <a:cubicBezTo>
                  <a:pt x="3970257" y="597599"/>
                  <a:pt x="3974594" y="600587"/>
                  <a:pt x="4019739" y="615636"/>
                </a:cubicBezTo>
                <a:cubicBezTo>
                  <a:pt x="4028792" y="618654"/>
                  <a:pt x="4038038" y="621146"/>
                  <a:pt x="4046899" y="624690"/>
                </a:cubicBezTo>
                <a:cubicBezTo>
                  <a:pt x="4077077" y="636761"/>
                  <a:pt x="4106599" y="650624"/>
                  <a:pt x="4137434" y="660903"/>
                </a:cubicBezTo>
                <a:cubicBezTo>
                  <a:pt x="4146487" y="663921"/>
                  <a:pt x="4155236" y="668085"/>
                  <a:pt x="4164594" y="669957"/>
                </a:cubicBezTo>
                <a:cubicBezTo>
                  <a:pt x="4185519" y="674142"/>
                  <a:pt x="4207044" y="674825"/>
                  <a:pt x="4227969" y="679010"/>
                </a:cubicBezTo>
                <a:cubicBezTo>
                  <a:pt x="4363813" y="706178"/>
                  <a:pt x="4256018" y="686660"/>
                  <a:pt x="4327557" y="706171"/>
                </a:cubicBezTo>
                <a:cubicBezTo>
                  <a:pt x="4351565" y="712719"/>
                  <a:pt x="4376375" y="716409"/>
                  <a:pt x="4399984" y="724278"/>
                </a:cubicBezTo>
                <a:cubicBezTo>
                  <a:pt x="4465113" y="745986"/>
                  <a:pt x="4383774" y="719646"/>
                  <a:pt x="4463359" y="742385"/>
                </a:cubicBezTo>
                <a:cubicBezTo>
                  <a:pt x="4494759" y="751356"/>
                  <a:pt x="4500694" y="756784"/>
                  <a:pt x="4535786" y="769545"/>
                </a:cubicBezTo>
                <a:cubicBezTo>
                  <a:pt x="4553723" y="776068"/>
                  <a:pt x="4572000" y="781616"/>
                  <a:pt x="4590107" y="787652"/>
                </a:cubicBezTo>
                <a:cubicBezTo>
                  <a:pt x="4599161" y="790670"/>
                  <a:pt x="4608496" y="792946"/>
                  <a:pt x="4617268" y="796705"/>
                </a:cubicBezTo>
                <a:cubicBezTo>
                  <a:pt x="4638393" y="805759"/>
                  <a:pt x="4659303" y="815330"/>
                  <a:pt x="4680642" y="823866"/>
                </a:cubicBezTo>
                <a:cubicBezTo>
                  <a:pt x="4724223" y="841299"/>
                  <a:pt x="4692525" y="824809"/>
                  <a:pt x="4744016" y="841973"/>
                </a:cubicBezTo>
                <a:cubicBezTo>
                  <a:pt x="4833341" y="871749"/>
                  <a:pt x="4745158" y="851256"/>
                  <a:pt x="4834551" y="869133"/>
                </a:cubicBezTo>
                <a:cubicBezTo>
                  <a:pt x="4861620" y="887179"/>
                  <a:pt x="4893272" y="911524"/>
                  <a:pt x="4925085" y="923454"/>
                </a:cubicBezTo>
                <a:cubicBezTo>
                  <a:pt x="4936736" y="927823"/>
                  <a:pt x="4949228" y="929489"/>
                  <a:pt x="4961299" y="932507"/>
                </a:cubicBezTo>
                <a:cubicBezTo>
                  <a:pt x="4970353" y="938543"/>
                  <a:pt x="4978728" y="945748"/>
                  <a:pt x="4988460" y="950614"/>
                </a:cubicBezTo>
                <a:cubicBezTo>
                  <a:pt x="5002996" y="957882"/>
                  <a:pt x="5019946" y="960108"/>
                  <a:pt x="5033727" y="968721"/>
                </a:cubicBezTo>
                <a:cubicBezTo>
                  <a:pt x="5071087" y="992072"/>
                  <a:pt x="5053758" y="1002704"/>
                  <a:pt x="5088048" y="1032095"/>
                </a:cubicBezTo>
                <a:cubicBezTo>
                  <a:pt x="5098295" y="1040878"/>
                  <a:pt x="5112544" y="1043506"/>
                  <a:pt x="5124262" y="1050202"/>
                </a:cubicBezTo>
                <a:cubicBezTo>
                  <a:pt x="5167176" y="1074724"/>
                  <a:pt x="5137726" y="1061423"/>
                  <a:pt x="5178582" y="1095470"/>
                </a:cubicBezTo>
                <a:cubicBezTo>
                  <a:pt x="5186941" y="1102436"/>
                  <a:pt x="5197384" y="1106611"/>
                  <a:pt x="5205743" y="1113577"/>
                </a:cubicBezTo>
                <a:cubicBezTo>
                  <a:pt x="5294734" y="1187736"/>
                  <a:pt x="5179793" y="1096681"/>
                  <a:pt x="5251010" y="1167897"/>
                </a:cubicBezTo>
                <a:cubicBezTo>
                  <a:pt x="5258704" y="1175591"/>
                  <a:pt x="5269117" y="1179968"/>
                  <a:pt x="5278171" y="1186004"/>
                </a:cubicBezTo>
                <a:cubicBezTo>
                  <a:pt x="5284207" y="1198075"/>
                  <a:pt x="5287847" y="1211679"/>
                  <a:pt x="5296278" y="1222218"/>
                </a:cubicBezTo>
                <a:cubicBezTo>
                  <a:pt x="5312274" y="1242214"/>
                  <a:pt x="5332491" y="1258432"/>
                  <a:pt x="5350598" y="1276539"/>
                </a:cubicBezTo>
                <a:lnTo>
                  <a:pt x="5404919" y="1330860"/>
                </a:lnTo>
                <a:cubicBezTo>
                  <a:pt x="5413972" y="1339913"/>
                  <a:pt x="5424977" y="1347367"/>
                  <a:pt x="5432079" y="1358020"/>
                </a:cubicBezTo>
                <a:cubicBezTo>
                  <a:pt x="5438115" y="1367074"/>
                  <a:pt x="5442492" y="1377487"/>
                  <a:pt x="5450186" y="1385181"/>
                </a:cubicBezTo>
                <a:cubicBezTo>
                  <a:pt x="5457880" y="1392875"/>
                  <a:pt x="5468642" y="1396759"/>
                  <a:pt x="5477347" y="1403288"/>
                </a:cubicBezTo>
                <a:cubicBezTo>
                  <a:pt x="5480761" y="1405849"/>
                  <a:pt x="5483382" y="1409323"/>
                  <a:pt x="5486400" y="14123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171983" y="3170815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Corridor1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 rot="19063006">
            <a:off x="6563636" y="1163323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Corridor2</a:t>
            </a:r>
            <a:endParaRPr lang="en-AU" dirty="0"/>
          </a:p>
        </p:txBody>
      </p:sp>
      <p:sp>
        <p:nvSpPr>
          <p:cNvPr id="20" name="Freeform 19"/>
          <p:cNvSpPr/>
          <p:nvPr/>
        </p:nvSpPr>
        <p:spPr>
          <a:xfrm>
            <a:off x="8573632" y="941560"/>
            <a:ext cx="494168" cy="4023108"/>
          </a:xfrm>
          <a:custGeom>
            <a:avLst/>
            <a:gdLst>
              <a:gd name="connsiteX0" fmla="*/ 0 w 525110"/>
              <a:gd name="connsiteY0" fmla="*/ 0 h 3929204"/>
              <a:gd name="connsiteX1" fmla="*/ 54320 w 525110"/>
              <a:gd name="connsiteY1" fmla="*/ 153909 h 3929204"/>
              <a:gd name="connsiteX2" fmla="*/ 72427 w 525110"/>
              <a:gd name="connsiteY2" fmla="*/ 208230 h 3929204"/>
              <a:gd name="connsiteX3" fmla="*/ 81481 w 525110"/>
              <a:gd name="connsiteY3" fmla="*/ 235390 h 3929204"/>
              <a:gd name="connsiteX4" fmla="*/ 90534 w 525110"/>
              <a:gd name="connsiteY4" fmla="*/ 289711 h 3929204"/>
              <a:gd name="connsiteX5" fmla="*/ 117695 w 525110"/>
              <a:gd name="connsiteY5" fmla="*/ 398353 h 3929204"/>
              <a:gd name="connsiteX6" fmla="*/ 135802 w 525110"/>
              <a:gd name="connsiteY6" fmla="*/ 470781 h 3929204"/>
              <a:gd name="connsiteX7" fmla="*/ 144855 w 525110"/>
              <a:gd name="connsiteY7" fmla="*/ 506994 h 3929204"/>
              <a:gd name="connsiteX8" fmla="*/ 153909 w 525110"/>
              <a:gd name="connsiteY8" fmla="*/ 534155 h 3929204"/>
              <a:gd name="connsiteX9" fmla="*/ 172016 w 525110"/>
              <a:gd name="connsiteY9" fmla="*/ 606583 h 3929204"/>
              <a:gd name="connsiteX10" fmla="*/ 190122 w 525110"/>
              <a:gd name="connsiteY10" fmla="*/ 679010 h 3929204"/>
              <a:gd name="connsiteX11" fmla="*/ 199176 w 525110"/>
              <a:gd name="connsiteY11" fmla="*/ 715224 h 3929204"/>
              <a:gd name="connsiteX12" fmla="*/ 217283 w 525110"/>
              <a:gd name="connsiteY12" fmla="*/ 778598 h 3929204"/>
              <a:gd name="connsiteX13" fmla="*/ 226336 w 525110"/>
              <a:gd name="connsiteY13" fmla="*/ 805759 h 3929204"/>
              <a:gd name="connsiteX14" fmla="*/ 253497 w 525110"/>
              <a:gd name="connsiteY14" fmla="*/ 914400 h 3929204"/>
              <a:gd name="connsiteX15" fmla="*/ 262550 w 525110"/>
              <a:gd name="connsiteY15" fmla="*/ 950614 h 3929204"/>
              <a:gd name="connsiteX16" fmla="*/ 298764 w 525110"/>
              <a:gd name="connsiteY16" fmla="*/ 1059256 h 3929204"/>
              <a:gd name="connsiteX17" fmla="*/ 316871 w 525110"/>
              <a:gd name="connsiteY17" fmla="*/ 1113577 h 3929204"/>
              <a:gd name="connsiteX18" fmla="*/ 325924 w 525110"/>
              <a:gd name="connsiteY18" fmla="*/ 1158844 h 3929204"/>
              <a:gd name="connsiteX19" fmla="*/ 344031 w 525110"/>
              <a:gd name="connsiteY19" fmla="*/ 1213165 h 3929204"/>
              <a:gd name="connsiteX20" fmla="*/ 371192 w 525110"/>
              <a:gd name="connsiteY20" fmla="*/ 1285592 h 3929204"/>
              <a:gd name="connsiteX21" fmla="*/ 380245 w 525110"/>
              <a:gd name="connsiteY21" fmla="*/ 1339913 h 3929204"/>
              <a:gd name="connsiteX22" fmla="*/ 389299 w 525110"/>
              <a:gd name="connsiteY22" fmla="*/ 1385181 h 3929204"/>
              <a:gd name="connsiteX23" fmla="*/ 407406 w 525110"/>
              <a:gd name="connsiteY23" fmla="*/ 1502876 h 3929204"/>
              <a:gd name="connsiteX24" fmla="*/ 407406 w 525110"/>
              <a:gd name="connsiteY24" fmla="*/ 1837854 h 3929204"/>
              <a:gd name="connsiteX25" fmla="*/ 398352 w 525110"/>
              <a:gd name="connsiteY25" fmla="*/ 1865014 h 3929204"/>
              <a:gd name="connsiteX26" fmla="*/ 389299 w 525110"/>
              <a:gd name="connsiteY26" fmla="*/ 1946495 h 3929204"/>
              <a:gd name="connsiteX27" fmla="*/ 371192 w 525110"/>
              <a:gd name="connsiteY27" fmla="*/ 2000816 h 3929204"/>
              <a:gd name="connsiteX28" fmla="*/ 362138 w 525110"/>
              <a:gd name="connsiteY28" fmla="*/ 2055137 h 3929204"/>
              <a:gd name="connsiteX29" fmla="*/ 353085 w 525110"/>
              <a:gd name="connsiteY29" fmla="*/ 2082297 h 3929204"/>
              <a:gd name="connsiteX30" fmla="*/ 344031 w 525110"/>
              <a:gd name="connsiteY30" fmla="*/ 2127565 h 3929204"/>
              <a:gd name="connsiteX31" fmla="*/ 344031 w 525110"/>
              <a:gd name="connsiteY31" fmla="*/ 2743200 h 3929204"/>
              <a:gd name="connsiteX32" fmla="*/ 353085 w 525110"/>
              <a:gd name="connsiteY32" fmla="*/ 2987644 h 3929204"/>
              <a:gd name="connsiteX33" fmla="*/ 371192 w 525110"/>
              <a:gd name="connsiteY33" fmla="*/ 3105339 h 3929204"/>
              <a:gd name="connsiteX34" fmla="*/ 398352 w 525110"/>
              <a:gd name="connsiteY34" fmla="*/ 3268301 h 3929204"/>
              <a:gd name="connsiteX35" fmla="*/ 407406 w 525110"/>
              <a:gd name="connsiteY35" fmla="*/ 3295462 h 3929204"/>
              <a:gd name="connsiteX36" fmla="*/ 425513 w 525110"/>
              <a:gd name="connsiteY36" fmla="*/ 3395050 h 3929204"/>
              <a:gd name="connsiteX37" fmla="*/ 434566 w 525110"/>
              <a:gd name="connsiteY37" fmla="*/ 3449371 h 3929204"/>
              <a:gd name="connsiteX38" fmla="*/ 443619 w 525110"/>
              <a:gd name="connsiteY38" fmla="*/ 3476531 h 3929204"/>
              <a:gd name="connsiteX39" fmla="*/ 470780 w 525110"/>
              <a:gd name="connsiteY39" fmla="*/ 3567066 h 3929204"/>
              <a:gd name="connsiteX40" fmla="*/ 479833 w 525110"/>
              <a:gd name="connsiteY40" fmla="*/ 3594226 h 3929204"/>
              <a:gd name="connsiteX41" fmla="*/ 488887 w 525110"/>
              <a:gd name="connsiteY41" fmla="*/ 3639493 h 3929204"/>
              <a:gd name="connsiteX42" fmla="*/ 506994 w 525110"/>
              <a:gd name="connsiteY42" fmla="*/ 3739082 h 3929204"/>
              <a:gd name="connsiteX43" fmla="*/ 516047 w 525110"/>
              <a:gd name="connsiteY43" fmla="*/ 3829616 h 3929204"/>
              <a:gd name="connsiteX44" fmla="*/ 525101 w 525110"/>
              <a:gd name="connsiteY44" fmla="*/ 3929204 h 392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25110" h="3929204">
                <a:moveTo>
                  <a:pt x="0" y="0"/>
                </a:moveTo>
                <a:cubicBezTo>
                  <a:pt x="43361" y="101177"/>
                  <a:pt x="15361" y="29239"/>
                  <a:pt x="54320" y="153909"/>
                </a:cubicBezTo>
                <a:cubicBezTo>
                  <a:pt x="60013" y="172127"/>
                  <a:pt x="66391" y="190123"/>
                  <a:pt x="72427" y="208230"/>
                </a:cubicBezTo>
                <a:lnTo>
                  <a:pt x="81481" y="235390"/>
                </a:lnTo>
                <a:cubicBezTo>
                  <a:pt x="84499" y="253497"/>
                  <a:pt x="86688" y="271762"/>
                  <a:pt x="90534" y="289711"/>
                </a:cubicBezTo>
                <a:cubicBezTo>
                  <a:pt x="90544" y="289758"/>
                  <a:pt x="113162" y="380223"/>
                  <a:pt x="117695" y="398353"/>
                </a:cubicBezTo>
                <a:lnTo>
                  <a:pt x="135802" y="470781"/>
                </a:lnTo>
                <a:cubicBezTo>
                  <a:pt x="138820" y="482852"/>
                  <a:pt x="140920" y="495190"/>
                  <a:pt x="144855" y="506994"/>
                </a:cubicBezTo>
                <a:cubicBezTo>
                  <a:pt x="147873" y="516048"/>
                  <a:pt x="151398" y="524948"/>
                  <a:pt x="153909" y="534155"/>
                </a:cubicBezTo>
                <a:cubicBezTo>
                  <a:pt x="160457" y="558164"/>
                  <a:pt x="165980" y="582440"/>
                  <a:pt x="172016" y="606583"/>
                </a:cubicBezTo>
                <a:lnTo>
                  <a:pt x="190122" y="679010"/>
                </a:lnTo>
                <a:cubicBezTo>
                  <a:pt x="193140" y="691081"/>
                  <a:pt x="195241" y="703420"/>
                  <a:pt x="199176" y="715224"/>
                </a:cubicBezTo>
                <a:cubicBezTo>
                  <a:pt x="220882" y="780347"/>
                  <a:pt x="194547" y="699022"/>
                  <a:pt x="217283" y="778598"/>
                </a:cubicBezTo>
                <a:cubicBezTo>
                  <a:pt x="219905" y="787774"/>
                  <a:pt x="223825" y="796552"/>
                  <a:pt x="226336" y="805759"/>
                </a:cubicBezTo>
                <a:cubicBezTo>
                  <a:pt x="236157" y="841772"/>
                  <a:pt x="244443" y="878186"/>
                  <a:pt x="253497" y="914400"/>
                </a:cubicBezTo>
                <a:cubicBezTo>
                  <a:pt x="256515" y="926471"/>
                  <a:pt x="258615" y="938810"/>
                  <a:pt x="262550" y="950614"/>
                </a:cubicBezTo>
                <a:lnTo>
                  <a:pt x="298764" y="1059256"/>
                </a:lnTo>
                <a:cubicBezTo>
                  <a:pt x="298768" y="1059269"/>
                  <a:pt x="316868" y="1113564"/>
                  <a:pt x="316871" y="1113577"/>
                </a:cubicBezTo>
                <a:cubicBezTo>
                  <a:pt x="319889" y="1128666"/>
                  <a:pt x="321875" y="1143998"/>
                  <a:pt x="325924" y="1158844"/>
                </a:cubicBezTo>
                <a:cubicBezTo>
                  <a:pt x="330946" y="1177258"/>
                  <a:pt x="337995" y="1195058"/>
                  <a:pt x="344031" y="1213165"/>
                </a:cubicBezTo>
                <a:cubicBezTo>
                  <a:pt x="358220" y="1255732"/>
                  <a:pt x="349548" y="1231482"/>
                  <a:pt x="371192" y="1285592"/>
                </a:cubicBezTo>
                <a:cubicBezTo>
                  <a:pt x="374210" y="1303699"/>
                  <a:pt x="376961" y="1321852"/>
                  <a:pt x="380245" y="1339913"/>
                </a:cubicBezTo>
                <a:cubicBezTo>
                  <a:pt x="382998" y="1355053"/>
                  <a:pt x="386959" y="1369972"/>
                  <a:pt x="389299" y="1385181"/>
                </a:cubicBezTo>
                <a:cubicBezTo>
                  <a:pt x="411223" y="1527689"/>
                  <a:pt x="386647" y="1399083"/>
                  <a:pt x="407406" y="1502876"/>
                </a:cubicBezTo>
                <a:cubicBezTo>
                  <a:pt x="420590" y="1661090"/>
                  <a:pt x="422356" y="1628550"/>
                  <a:pt x="407406" y="1837854"/>
                </a:cubicBezTo>
                <a:cubicBezTo>
                  <a:pt x="406726" y="1847373"/>
                  <a:pt x="401370" y="1855961"/>
                  <a:pt x="398352" y="1865014"/>
                </a:cubicBezTo>
                <a:cubicBezTo>
                  <a:pt x="395334" y="1892174"/>
                  <a:pt x="394658" y="1919698"/>
                  <a:pt x="389299" y="1946495"/>
                </a:cubicBezTo>
                <a:cubicBezTo>
                  <a:pt x="385556" y="1965211"/>
                  <a:pt x="374330" y="1981989"/>
                  <a:pt x="371192" y="2000816"/>
                </a:cubicBezTo>
                <a:cubicBezTo>
                  <a:pt x="368174" y="2018923"/>
                  <a:pt x="366120" y="2037217"/>
                  <a:pt x="362138" y="2055137"/>
                </a:cubicBezTo>
                <a:cubicBezTo>
                  <a:pt x="360068" y="2064453"/>
                  <a:pt x="355400" y="2073039"/>
                  <a:pt x="353085" y="2082297"/>
                </a:cubicBezTo>
                <a:cubicBezTo>
                  <a:pt x="349353" y="2097226"/>
                  <a:pt x="347049" y="2112476"/>
                  <a:pt x="344031" y="2127565"/>
                </a:cubicBezTo>
                <a:cubicBezTo>
                  <a:pt x="369772" y="3054172"/>
                  <a:pt x="344031" y="1896725"/>
                  <a:pt x="344031" y="2743200"/>
                </a:cubicBezTo>
                <a:cubicBezTo>
                  <a:pt x="344031" y="2824737"/>
                  <a:pt x="348684" y="2906226"/>
                  <a:pt x="353085" y="2987644"/>
                </a:cubicBezTo>
                <a:cubicBezTo>
                  <a:pt x="357603" y="3071222"/>
                  <a:pt x="354272" y="3054584"/>
                  <a:pt x="371192" y="3105339"/>
                </a:cubicBezTo>
                <a:cubicBezTo>
                  <a:pt x="376828" y="3150427"/>
                  <a:pt x="384624" y="3227119"/>
                  <a:pt x="398352" y="3268301"/>
                </a:cubicBezTo>
                <a:lnTo>
                  <a:pt x="407406" y="3295462"/>
                </a:lnTo>
                <a:cubicBezTo>
                  <a:pt x="430421" y="3456575"/>
                  <a:pt x="404168" y="3288325"/>
                  <a:pt x="425513" y="3395050"/>
                </a:cubicBezTo>
                <a:cubicBezTo>
                  <a:pt x="429113" y="3413050"/>
                  <a:pt x="430584" y="3431451"/>
                  <a:pt x="434566" y="3449371"/>
                </a:cubicBezTo>
                <a:cubicBezTo>
                  <a:pt x="436636" y="3458687"/>
                  <a:pt x="440997" y="3467355"/>
                  <a:pt x="443619" y="3476531"/>
                </a:cubicBezTo>
                <a:cubicBezTo>
                  <a:pt x="470983" y="3572305"/>
                  <a:pt x="427753" y="3437983"/>
                  <a:pt x="470780" y="3567066"/>
                </a:cubicBezTo>
                <a:cubicBezTo>
                  <a:pt x="473798" y="3576119"/>
                  <a:pt x="477961" y="3584868"/>
                  <a:pt x="479833" y="3594226"/>
                </a:cubicBezTo>
                <a:cubicBezTo>
                  <a:pt x="482851" y="3609315"/>
                  <a:pt x="486134" y="3624353"/>
                  <a:pt x="488887" y="3639493"/>
                </a:cubicBezTo>
                <a:cubicBezTo>
                  <a:pt x="512056" y="3766923"/>
                  <a:pt x="484627" y="3627252"/>
                  <a:pt x="506994" y="3739082"/>
                </a:cubicBezTo>
                <a:cubicBezTo>
                  <a:pt x="510012" y="3769260"/>
                  <a:pt x="512872" y="3799454"/>
                  <a:pt x="516047" y="3829616"/>
                </a:cubicBezTo>
                <a:cubicBezTo>
                  <a:pt x="525768" y="3921961"/>
                  <a:pt x="525101" y="3882695"/>
                  <a:pt x="525101" y="392920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 rot="1399292">
            <a:off x="7149975" y="4385831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Corridor3</a:t>
            </a:r>
            <a:endParaRPr lang="en-AU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4547868" y="1676400"/>
            <a:ext cx="3684938" cy="2495127"/>
            <a:chOff x="4495801" y="1720158"/>
            <a:chExt cx="3737007" cy="2495127"/>
          </a:xfrm>
        </p:grpSpPr>
        <p:sp>
          <p:nvSpPr>
            <p:cNvPr id="15" name="Freeform 14"/>
            <p:cNvSpPr/>
            <p:nvPr/>
          </p:nvSpPr>
          <p:spPr>
            <a:xfrm>
              <a:off x="4495801" y="1720158"/>
              <a:ext cx="3604634" cy="1594541"/>
            </a:xfrm>
            <a:custGeom>
              <a:avLst/>
              <a:gdLst>
                <a:gd name="connsiteX0" fmla="*/ 0 w 3141553"/>
                <a:gd name="connsiteY0" fmla="*/ 1457608 h 1457608"/>
                <a:gd name="connsiteX1" fmla="*/ 162963 w 3141553"/>
                <a:gd name="connsiteY1" fmla="*/ 1403288 h 1457608"/>
                <a:gd name="connsiteX2" fmla="*/ 190123 w 3141553"/>
                <a:gd name="connsiteY2" fmla="*/ 1394234 h 1457608"/>
                <a:gd name="connsiteX3" fmla="*/ 307818 w 3141553"/>
                <a:gd name="connsiteY3" fmla="*/ 1376127 h 1457608"/>
                <a:gd name="connsiteX4" fmla="*/ 344032 w 3141553"/>
                <a:gd name="connsiteY4" fmla="*/ 1367074 h 1457608"/>
                <a:gd name="connsiteX5" fmla="*/ 398353 w 3141553"/>
                <a:gd name="connsiteY5" fmla="*/ 1358020 h 1457608"/>
                <a:gd name="connsiteX6" fmla="*/ 434567 w 3141553"/>
                <a:gd name="connsiteY6" fmla="*/ 1348967 h 1457608"/>
                <a:gd name="connsiteX7" fmla="*/ 479834 w 3141553"/>
                <a:gd name="connsiteY7" fmla="*/ 1339913 h 1457608"/>
                <a:gd name="connsiteX8" fmla="*/ 506994 w 3141553"/>
                <a:gd name="connsiteY8" fmla="*/ 1330860 h 1457608"/>
                <a:gd name="connsiteX9" fmla="*/ 624690 w 3141553"/>
                <a:gd name="connsiteY9" fmla="*/ 1303699 h 1457608"/>
                <a:gd name="connsiteX10" fmla="*/ 660903 w 3141553"/>
                <a:gd name="connsiteY10" fmla="*/ 1294646 h 1457608"/>
                <a:gd name="connsiteX11" fmla="*/ 733331 w 3141553"/>
                <a:gd name="connsiteY11" fmla="*/ 1285593 h 1457608"/>
                <a:gd name="connsiteX12" fmla="*/ 787652 w 3141553"/>
                <a:gd name="connsiteY12" fmla="*/ 1276539 h 1457608"/>
                <a:gd name="connsiteX13" fmla="*/ 832919 w 3141553"/>
                <a:gd name="connsiteY13" fmla="*/ 1258432 h 1457608"/>
                <a:gd name="connsiteX14" fmla="*/ 887240 w 3141553"/>
                <a:gd name="connsiteY14" fmla="*/ 1240325 h 1457608"/>
                <a:gd name="connsiteX15" fmla="*/ 914400 w 3141553"/>
                <a:gd name="connsiteY15" fmla="*/ 1231272 h 1457608"/>
                <a:gd name="connsiteX16" fmla="*/ 959668 w 3141553"/>
                <a:gd name="connsiteY16" fmla="*/ 1213165 h 1457608"/>
                <a:gd name="connsiteX17" fmla="*/ 1032095 w 3141553"/>
                <a:gd name="connsiteY17" fmla="*/ 1195058 h 1457608"/>
                <a:gd name="connsiteX18" fmla="*/ 1077363 w 3141553"/>
                <a:gd name="connsiteY18" fmla="*/ 1176951 h 1457608"/>
                <a:gd name="connsiteX19" fmla="*/ 1131684 w 3141553"/>
                <a:gd name="connsiteY19" fmla="*/ 1158844 h 1457608"/>
                <a:gd name="connsiteX20" fmla="*/ 1158844 w 3141553"/>
                <a:gd name="connsiteY20" fmla="*/ 1149791 h 1457608"/>
                <a:gd name="connsiteX21" fmla="*/ 1249379 w 3141553"/>
                <a:gd name="connsiteY21" fmla="*/ 1122630 h 1457608"/>
                <a:gd name="connsiteX22" fmla="*/ 1339913 w 3141553"/>
                <a:gd name="connsiteY22" fmla="*/ 1086416 h 1457608"/>
                <a:gd name="connsiteX23" fmla="*/ 1394234 w 3141553"/>
                <a:gd name="connsiteY23" fmla="*/ 1077363 h 1457608"/>
                <a:gd name="connsiteX24" fmla="*/ 1439501 w 3141553"/>
                <a:gd name="connsiteY24" fmla="*/ 1059256 h 1457608"/>
                <a:gd name="connsiteX25" fmla="*/ 1493822 w 3141553"/>
                <a:gd name="connsiteY25" fmla="*/ 1041149 h 1457608"/>
                <a:gd name="connsiteX26" fmla="*/ 1530036 w 3141553"/>
                <a:gd name="connsiteY26" fmla="*/ 1023042 h 1457608"/>
                <a:gd name="connsiteX27" fmla="*/ 1611517 w 3141553"/>
                <a:gd name="connsiteY27" fmla="*/ 995882 h 1457608"/>
                <a:gd name="connsiteX28" fmla="*/ 1638678 w 3141553"/>
                <a:gd name="connsiteY28" fmla="*/ 986828 h 1457608"/>
                <a:gd name="connsiteX29" fmla="*/ 1702052 w 3141553"/>
                <a:gd name="connsiteY29" fmla="*/ 959668 h 1457608"/>
                <a:gd name="connsiteX30" fmla="*/ 1738266 w 3141553"/>
                <a:gd name="connsiteY30" fmla="*/ 941561 h 1457608"/>
                <a:gd name="connsiteX31" fmla="*/ 1819747 w 3141553"/>
                <a:gd name="connsiteY31" fmla="*/ 914400 h 1457608"/>
                <a:gd name="connsiteX32" fmla="*/ 1855961 w 3141553"/>
                <a:gd name="connsiteY32" fmla="*/ 896294 h 1457608"/>
                <a:gd name="connsiteX33" fmla="*/ 1883121 w 3141553"/>
                <a:gd name="connsiteY33" fmla="*/ 887240 h 1457608"/>
                <a:gd name="connsiteX34" fmla="*/ 1928389 w 3141553"/>
                <a:gd name="connsiteY34" fmla="*/ 860080 h 1457608"/>
                <a:gd name="connsiteX35" fmla="*/ 1982709 w 3141553"/>
                <a:gd name="connsiteY35" fmla="*/ 841973 h 1457608"/>
                <a:gd name="connsiteX36" fmla="*/ 2018923 w 3141553"/>
                <a:gd name="connsiteY36" fmla="*/ 823866 h 1457608"/>
                <a:gd name="connsiteX37" fmla="*/ 2046084 w 3141553"/>
                <a:gd name="connsiteY37" fmla="*/ 805759 h 1457608"/>
                <a:gd name="connsiteX38" fmla="*/ 2100404 w 3141553"/>
                <a:gd name="connsiteY38" fmla="*/ 796705 h 1457608"/>
                <a:gd name="connsiteX39" fmla="*/ 2154725 w 3141553"/>
                <a:gd name="connsiteY39" fmla="*/ 778599 h 1457608"/>
                <a:gd name="connsiteX40" fmla="*/ 2181886 w 3141553"/>
                <a:gd name="connsiteY40" fmla="*/ 751438 h 1457608"/>
                <a:gd name="connsiteX41" fmla="*/ 2227153 w 3141553"/>
                <a:gd name="connsiteY41" fmla="*/ 733331 h 1457608"/>
                <a:gd name="connsiteX42" fmla="*/ 2254313 w 3141553"/>
                <a:gd name="connsiteY42" fmla="*/ 724278 h 1457608"/>
                <a:gd name="connsiteX43" fmla="*/ 2299581 w 3141553"/>
                <a:gd name="connsiteY43" fmla="*/ 706171 h 1457608"/>
                <a:gd name="connsiteX44" fmla="*/ 2326741 w 3141553"/>
                <a:gd name="connsiteY44" fmla="*/ 697117 h 1457608"/>
                <a:gd name="connsiteX45" fmla="*/ 2353901 w 3141553"/>
                <a:gd name="connsiteY45" fmla="*/ 679010 h 1457608"/>
                <a:gd name="connsiteX46" fmla="*/ 2435383 w 3141553"/>
                <a:gd name="connsiteY46" fmla="*/ 651850 h 1457608"/>
                <a:gd name="connsiteX47" fmla="*/ 2507810 w 3141553"/>
                <a:gd name="connsiteY47" fmla="*/ 597529 h 1457608"/>
                <a:gd name="connsiteX48" fmla="*/ 2607398 w 3141553"/>
                <a:gd name="connsiteY48" fmla="*/ 534155 h 1457608"/>
                <a:gd name="connsiteX49" fmla="*/ 2634559 w 3141553"/>
                <a:gd name="connsiteY49" fmla="*/ 506995 h 1457608"/>
                <a:gd name="connsiteX50" fmla="*/ 2697933 w 3141553"/>
                <a:gd name="connsiteY50" fmla="*/ 452674 h 1457608"/>
                <a:gd name="connsiteX51" fmla="*/ 2743200 w 3141553"/>
                <a:gd name="connsiteY51" fmla="*/ 380246 h 1457608"/>
                <a:gd name="connsiteX52" fmla="*/ 2797521 w 3141553"/>
                <a:gd name="connsiteY52" fmla="*/ 316872 h 1457608"/>
                <a:gd name="connsiteX53" fmla="*/ 2815628 w 3141553"/>
                <a:gd name="connsiteY53" fmla="*/ 289711 h 1457608"/>
                <a:gd name="connsiteX54" fmla="*/ 2869949 w 3141553"/>
                <a:gd name="connsiteY54" fmla="*/ 235391 h 1457608"/>
                <a:gd name="connsiteX55" fmla="*/ 2888056 w 3141553"/>
                <a:gd name="connsiteY55" fmla="*/ 208230 h 1457608"/>
                <a:gd name="connsiteX56" fmla="*/ 2942377 w 3141553"/>
                <a:gd name="connsiteY56" fmla="*/ 153909 h 1457608"/>
                <a:gd name="connsiteX57" fmla="*/ 2969537 w 3141553"/>
                <a:gd name="connsiteY57" fmla="*/ 126749 h 1457608"/>
                <a:gd name="connsiteX58" fmla="*/ 2987644 w 3141553"/>
                <a:gd name="connsiteY58" fmla="*/ 99589 h 1457608"/>
                <a:gd name="connsiteX59" fmla="*/ 3041965 w 3141553"/>
                <a:gd name="connsiteY59" fmla="*/ 54321 h 1457608"/>
                <a:gd name="connsiteX60" fmla="*/ 3060072 w 3141553"/>
                <a:gd name="connsiteY60" fmla="*/ 27161 h 1457608"/>
                <a:gd name="connsiteX61" fmla="*/ 3114393 w 3141553"/>
                <a:gd name="connsiteY61" fmla="*/ 9054 h 1457608"/>
                <a:gd name="connsiteX62" fmla="*/ 3141553 w 3141553"/>
                <a:gd name="connsiteY62" fmla="*/ 0 h 145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141553" h="1457608">
                  <a:moveTo>
                    <a:pt x="0" y="1457608"/>
                  </a:moveTo>
                  <a:lnTo>
                    <a:pt x="162963" y="1403288"/>
                  </a:lnTo>
                  <a:cubicBezTo>
                    <a:pt x="172016" y="1400270"/>
                    <a:pt x="180765" y="1396105"/>
                    <a:pt x="190123" y="1394234"/>
                  </a:cubicBezTo>
                  <a:cubicBezTo>
                    <a:pt x="328599" y="1366541"/>
                    <a:pt x="110471" y="1409018"/>
                    <a:pt x="307818" y="1376127"/>
                  </a:cubicBezTo>
                  <a:cubicBezTo>
                    <a:pt x="320092" y="1374081"/>
                    <a:pt x="331831" y="1369514"/>
                    <a:pt x="344032" y="1367074"/>
                  </a:cubicBezTo>
                  <a:cubicBezTo>
                    <a:pt x="362032" y="1363474"/>
                    <a:pt x="380353" y="1361620"/>
                    <a:pt x="398353" y="1358020"/>
                  </a:cubicBezTo>
                  <a:cubicBezTo>
                    <a:pt x="410554" y="1355580"/>
                    <a:pt x="422420" y="1351666"/>
                    <a:pt x="434567" y="1348967"/>
                  </a:cubicBezTo>
                  <a:cubicBezTo>
                    <a:pt x="449588" y="1345629"/>
                    <a:pt x="464906" y="1343645"/>
                    <a:pt x="479834" y="1339913"/>
                  </a:cubicBezTo>
                  <a:cubicBezTo>
                    <a:pt x="489092" y="1337598"/>
                    <a:pt x="497787" y="1333371"/>
                    <a:pt x="506994" y="1330860"/>
                  </a:cubicBezTo>
                  <a:cubicBezTo>
                    <a:pt x="604606" y="1304239"/>
                    <a:pt x="548678" y="1320591"/>
                    <a:pt x="624690" y="1303699"/>
                  </a:cubicBezTo>
                  <a:cubicBezTo>
                    <a:pt x="636836" y="1301000"/>
                    <a:pt x="648630" y="1296691"/>
                    <a:pt x="660903" y="1294646"/>
                  </a:cubicBezTo>
                  <a:cubicBezTo>
                    <a:pt x="684903" y="1290646"/>
                    <a:pt x="709245" y="1289034"/>
                    <a:pt x="733331" y="1285593"/>
                  </a:cubicBezTo>
                  <a:cubicBezTo>
                    <a:pt x="751503" y="1282997"/>
                    <a:pt x="769545" y="1279557"/>
                    <a:pt x="787652" y="1276539"/>
                  </a:cubicBezTo>
                  <a:cubicBezTo>
                    <a:pt x="802741" y="1270503"/>
                    <a:pt x="817646" y="1263986"/>
                    <a:pt x="832919" y="1258432"/>
                  </a:cubicBezTo>
                  <a:cubicBezTo>
                    <a:pt x="850856" y="1251909"/>
                    <a:pt x="869133" y="1246361"/>
                    <a:pt x="887240" y="1240325"/>
                  </a:cubicBezTo>
                  <a:cubicBezTo>
                    <a:pt x="896293" y="1237307"/>
                    <a:pt x="905540" y="1234816"/>
                    <a:pt x="914400" y="1231272"/>
                  </a:cubicBezTo>
                  <a:cubicBezTo>
                    <a:pt x="929489" y="1225236"/>
                    <a:pt x="944102" y="1217835"/>
                    <a:pt x="959668" y="1213165"/>
                  </a:cubicBezTo>
                  <a:cubicBezTo>
                    <a:pt x="1049713" y="1186151"/>
                    <a:pt x="968370" y="1218954"/>
                    <a:pt x="1032095" y="1195058"/>
                  </a:cubicBezTo>
                  <a:cubicBezTo>
                    <a:pt x="1047312" y="1189352"/>
                    <a:pt x="1062090" y="1182505"/>
                    <a:pt x="1077363" y="1176951"/>
                  </a:cubicBezTo>
                  <a:cubicBezTo>
                    <a:pt x="1095300" y="1170428"/>
                    <a:pt x="1113577" y="1164880"/>
                    <a:pt x="1131684" y="1158844"/>
                  </a:cubicBezTo>
                  <a:cubicBezTo>
                    <a:pt x="1140737" y="1155826"/>
                    <a:pt x="1149984" y="1153335"/>
                    <a:pt x="1158844" y="1149791"/>
                  </a:cubicBezTo>
                  <a:cubicBezTo>
                    <a:pt x="1218399" y="1125969"/>
                    <a:pt x="1188175" y="1134871"/>
                    <a:pt x="1249379" y="1122630"/>
                  </a:cubicBezTo>
                  <a:cubicBezTo>
                    <a:pt x="1278930" y="1107854"/>
                    <a:pt x="1306353" y="1092009"/>
                    <a:pt x="1339913" y="1086416"/>
                  </a:cubicBezTo>
                  <a:lnTo>
                    <a:pt x="1394234" y="1077363"/>
                  </a:lnTo>
                  <a:cubicBezTo>
                    <a:pt x="1409323" y="1071327"/>
                    <a:pt x="1424228" y="1064810"/>
                    <a:pt x="1439501" y="1059256"/>
                  </a:cubicBezTo>
                  <a:cubicBezTo>
                    <a:pt x="1457438" y="1052733"/>
                    <a:pt x="1476751" y="1049685"/>
                    <a:pt x="1493822" y="1041149"/>
                  </a:cubicBezTo>
                  <a:cubicBezTo>
                    <a:pt x="1505893" y="1035113"/>
                    <a:pt x="1517505" y="1028054"/>
                    <a:pt x="1530036" y="1023042"/>
                  </a:cubicBezTo>
                  <a:cubicBezTo>
                    <a:pt x="1530053" y="1023035"/>
                    <a:pt x="1597928" y="1000412"/>
                    <a:pt x="1611517" y="995882"/>
                  </a:cubicBezTo>
                  <a:cubicBezTo>
                    <a:pt x="1620571" y="992864"/>
                    <a:pt x="1630142" y="991096"/>
                    <a:pt x="1638678" y="986828"/>
                  </a:cubicBezTo>
                  <a:cubicBezTo>
                    <a:pt x="1758787" y="926774"/>
                    <a:pt x="1608803" y="999632"/>
                    <a:pt x="1702052" y="959668"/>
                  </a:cubicBezTo>
                  <a:cubicBezTo>
                    <a:pt x="1714457" y="954352"/>
                    <a:pt x="1725933" y="947042"/>
                    <a:pt x="1738266" y="941561"/>
                  </a:cubicBezTo>
                  <a:cubicBezTo>
                    <a:pt x="1880892" y="878171"/>
                    <a:pt x="1702069" y="958528"/>
                    <a:pt x="1819747" y="914400"/>
                  </a:cubicBezTo>
                  <a:cubicBezTo>
                    <a:pt x="1832384" y="909661"/>
                    <a:pt x="1843556" y="901610"/>
                    <a:pt x="1855961" y="896294"/>
                  </a:cubicBezTo>
                  <a:cubicBezTo>
                    <a:pt x="1864733" y="892535"/>
                    <a:pt x="1874585" y="891508"/>
                    <a:pt x="1883121" y="887240"/>
                  </a:cubicBezTo>
                  <a:cubicBezTo>
                    <a:pt x="1898860" y="879370"/>
                    <a:pt x="1912369" y="867362"/>
                    <a:pt x="1928389" y="860080"/>
                  </a:cubicBezTo>
                  <a:cubicBezTo>
                    <a:pt x="1945764" y="852182"/>
                    <a:pt x="1965638" y="850509"/>
                    <a:pt x="1982709" y="841973"/>
                  </a:cubicBezTo>
                  <a:cubicBezTo>
                    <a:pt x="1994780" y="835937"/>
                    <a:pt x="2007205" y="830562"/>
                    <a:pt x="2018923" y="823866"/>
                  </a:cubicBezTo>
                  <a:cubicBezTo>
                    <a:pt x="2028370" y="818467"/>
                    <a:pt x="2035761" y="809200"/>
                    <a:pt x="2046084" y="805759"/>
                  </a:cubicBezTo>
                  <a:cubicBezTo>
                    <a:pt x="2063498" y="799954"/>
                    <a:pt x="2082596" y="801157"/>
                    <a:pt x="2100404" y="796705"/>
                  </a:cubicBezTo>
                  <a:cubicBezTo>
                    <a:pt x="2118920" y="792076"/>
                    <a:pt x="2154725" y="778599"/>
                    <a:pt x="2154725" y="778599"/>
                  </a:cubicBezTo>
                  <a:cubicBezTo>
                    <a:pt x="2163779" y="769545"/>
                    <a:pt x="2171028" y="758224"/>
                    <a:pt x="2181886" y="751438"/>
                  </a:cubicBezTo>
                  <a:cubicBezTo>
                    <a:pt x="2195667" y="742825"/>
                    <a:pt x="2211936" y="739037"/>
                    <a:pt x="2227153" y="733331"/>
                  </a:cubicBezTo>
                  <a:cubicBezTo>
                    <a:pt x="2236088" y="729980"/>
                    <a:pt x="2245378" y="727629"/>
                    <a:pt x="2254313" y="724278"/>
                  </a:cubicBezTo>
                  <a:cubicBezTo>
                    <a:pt x="2269530" y="718572"/>
                    <a:pt x="2284364" y="711877"/>
                    <a:pt x="2299581" y="706171"/>
                  </a:cubicBezTo>
                  <a:cubicBezTo>
                    <a:pt x="2308516" y="702820"/>
                    <a:pt x="2318205" y="701385"/>
                    <a:pt x="2326741" y="697117"/>
                  </a:cubicBezTo>
                  <a:cubicBezTo>
                    <a:pt x="2336473" y="692251"/>
                    <a:pt x="2343900" y="683296"/>
                    <a:pt x="2353901" y="679010"/>
                  </a:cubicBezTo>
                  <a:cubicBezTo>
                    <a:pt x="2405412" y="656934"/>
                    <a:pt x="2379175" y="686440"/>
                    <a:pt x="2435383" y="651850"/>
                  </a:cubicBezTo>
                  <a:cubicBezTo>
                    <a:pt x="2461084" y="636034"/>
                    <a:pt x="2481932" y="613055"/>
                    <a:pt x="2507810" y="597529"/>
                  </a:cubicBezTo>
                  <a:cubicBezTo>
                    <a:pt x="2525274" y="587051"/>
                    <a:pt x="2595899" y="545654"/>
                    <a:pt x="2607398" y="534155"/>
                  </a:cubicBezTo>
                  <a:cubicBezTo>
                    <a:pt x="2616452" y="525102"/>
                    <a:pt x="2624723" y="515192"/>
                    <a:pt x="2634559" y="506995"/>
                  </a:cubicBezTo>
                  <a:cubicBezTo>
                    <a:pt x="2682609" y="466954"/>
                    <a:pt x="2643536" y="516138"/>
                    <a:pt x="2697933" y="452674"/>
                  </a:cubicBezTo>
                  <a:cubicBezTo>
                    <a:pt x="2708060" y="440859"/>
                    <a:pt x="2739132" y="386349"/>
                    <a:pt x="2743200" y="380246"/>
                  </a:cubicBezTo>
                  <a:cubicBezTo>
                    <a:pt x="2788409" y="312432"/>
                    <a:pt x="2750895" y="372823"/>
                    <a:pt x="2797521" y="316872"/>
                  </a:cubicBezTo>
                  <a:cubicBezTo>
                    <a:pt x="2804487" y="308513"/>
                    <a:pt x="2808399" y="297844"/>
                    <a:pt x="2815628" y="289711"/>
                  </a:cubicBezTo>
                  <a:cubicBezTo>
                    <a:pt x="2832640" y="270572"/>
                    <a:pt x="2855745" y="256697"/>
                    <a:pt x="2869949" y="235391"/>
                  </a:cubicBezTo>
                  <a:cubicBezTo>
                    <a:pt x="2875985" y="226337"/>
                    <a:pt x="2880827" y="216363"/>
                    <a:pt x="2888056" y="208230"/>
                  </a:cubicBezTo>
                  <a:cubicBezTo>
                    <a:pt x="2905068" y="189091"/>
                    <a:pt x="2924270" y="172016"/>
                    <a:pt x="2942377" y="153909"/>
                  </a:cubicBezTo>
                  <a:cubicBezTo>
                    <a:pt x="2951430" y="144856"/>
                    <a:pt x="2962435" y="137402"/>
                    <a:pt x="2969537" y="126749"/>
                  </a:cubicBezTo>
                  <a:cubicBezTo>
                    <a:pt x="2975573" y="117696"/>
                    <a:pt x="2979950" y="107283"/>
                    <a:pt x="2987644" y="99589"/>
                  </a:cubicBezTo>
                  <a:cubicBezTo>
                    <a:pt x="3058861" y="28372"/>
                    <a:pt x="2967802" y="143315"/>
                    <a:pt x="3041965" y="54321"/>
                  </a:cubicBezTo>
                  <a:cubicBezTo>
                    <a:pt x="3048931" y="45962"/>
                    <a:pt x="3050845" y="32928"/>
                    <a:pt x="3060072" y="27161"/>
                  </a:cubicBezTo>
                  <a:cubicBezTo>
                    <a:pt x="3076257" y="17045"/>
                    <a:pt x="3096286" y="15090"/>
                    <a:pt x="3114393" y="9054"/>
                  </a:cubicBezTo>
                  <a:lnTo>
                    <a:pt x="3141553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495801" y="3314701"/>
              <a:ext cx="3693489" cy="900584"/>
            </a:xfrm>
            <a:custGeom>
              <a:avLst/>
              <a:gdLst>
                <a:gd name="connsiteX0" fmla="*/ 0 w 3268301"/>
                <a:gd name="connsiteY0" fmla="*/ 0 h 651849"/>
                <a:gd name="connsiteX1" fmla="*/ 153909 w 3268301"/>
                <a:gd name="connsiteY1" fmla="*/ 27160 h 651849"/>
                <a:gd name="connsiteX2" fmla="*/ 271604 w 3268301"/>
                <a:gd name="connsiteY2" fmla="*/ 45267 h 651849"/>
                <a:gd name="connsiteX3" fmla="*/ 334978 w 3268301"/>
                <a:gd name="connsiteY3" fmla="*/ 54321 h 651849"/>
                <a:gd name="connsiteX4" fmla="*/ 479834 w 3268301"/>
                <a:gd name="connsiteY4" fmla="*/ 63374 h 651849"/>
                <a:gd name="connsiteX5" fmla="*/ 706170 w 3268301"/>
                <a:gd name="connsiteY5" fmla="*/ 54321 h 651849"/>
                <a:gd name="connsiteX6" fmla="*/ 823865 w 3268301"/>
                <a:gd name="connsiteY6" fmla="*/ 36214 h 651849"/>
                <a:gd name="connsiteX7" fmla="*/ 1023042 w 3268301"/>
                <a:gd name="connsiteY7" fmla="*/ 45267 h 651849"/>
                <a:gd name="connsiteX8" fmla="*/ 1059256 w 3268301"/>
                <a:gd name="connsiteY8" fmla="*/ 54321 h 651849"/>
                <a:gd name="connsiteX9" fmla="*/ 1330860 w 3268301"/>
                <a:gd name="connsiteY9" fmla="*/ 81481 h 651849"/>
                <a:gd name="connsiteX10" fmla="*/ 1394234 w 3268301"/>
                <a:gd name="connsiteY10" fmla="*/ 90534 h 651849"/>
                <a:gd name="connsiteX11" fmla="*/ 1466662 w 3268301"/>
                <a:gd name="connsiteY11" fmla="*/ 108641 h 651849"/>
                <a:gd name="connsiteX12" fmla="*/ 1502875 w 3268301"/>
                <a:gd name="connsiteY12" fmla="*/ 117695 h 651849"/>
                <a:gd name="connsiteX13" fmla="*/ 1548143 w 3268301"/>
                <a:gd name="connsiteY13" fmla="*/ 126748 h 651849"/>
                <a:gd name="connsiteX14" fmla="*/ 1647731 w 3268301"/>
                <a:gd name="connsiteY14" fmla="*/ 153909 h 651849"/>
                <a:gd name="connsiteX15" fmla="*/ 1774479 w 3268301"/>
                <a:gd name="connsiteY15" fmla="*/ 162962 h 651849"/>
                <a:gd name="connsiteX16" fmla="*/ 1846907 w 3268301"/>
                <a:gd name="connsiteY16" fmla="*/ 181069 h 651849"/>
                <a:gd name="connsiteX17" fmla="*/ 1901228 w 3268301"/>
                <a:gd name="connsiteY17" fmla="*/ 190123 h 651849"/>
                <a:gd name="connsiteX18" fmla="*/ 1973656 w 3268301"/>
                <a:gd name="connsiteY18" fmla="*/ 208230 h 651849"/>
                <a:gd name="connsiteX19" fmla="*/ 2046083 w 3268301"/>
                <a:gd name="connsiteY19" fmla="*/ 226336 h 651849"/>
                <a:gd name="connsiteX20" fmla="*/ 2082297 w 3268301"/>
                <a:gd name="connsiteY20" fmla="*/ 235390 h 651849"/>
                <a:gd name="connsiteX21" fmla="*/ 2118511 w 3268301"/>
                <a:gd name="connsiteY21" fmla="*/ 244443 h 651849"/>
                <a:gd name="connsiteX22" fmla="*/ 2145671 w 3268301"/>
                <a:gd name="connsiteY22" fmla="*/ 253497 h 651849"/>
                <a:gd name="connsiteX23" fmla="*/ 2218099 w 3268301"/>
                <a:gd name="connsiteY23" fmla="*/ 271604 h 651849"/>
                <a:gd name="connsiteX24" fmla="*/ 2254313 w 3268301"/>
                <a:gd name="connsiteY24" fmla="*/ 280657 h 651849"/>
                <a:gd name="connsiteX25" fmla="*/ 2281473 w 3268301"/>
                <a:gd name="connsiteY25" fmla="*/ 289711 h 651849"/>
                <a:gd name="connsiteX26" fmla="*/ 2353901 w 3268301"/>
                <a:gd name="connsiteY26" fmla="*/ 307818 h 651849"/>
                <a:gd name="connsiteX27" fmla="*/ 2408222 w 3268301"/>
                <a:gd name="connsiteY27" fmla="*/ 325925 h 651849"/>
                <a:gd name="connsiteX28" fmla="*/ 2498757 w 3268301"/>
                <a:gd name="connsiteY28" fmla="*/ 353085 h 651849"/>
                <a:gd name="connsiteX29" fmla="*/ 2525917 w 3268301"/>
                <a:gd name="connsiteY29" fmla="*/ 362138 h 651849"/>
                <a:gd name="connsiteX30" fmla="*/ 2571184 w 3268301"/>
                <a:gd name="connsiteY30" fmla="*/ 380245 h 651849"/>
                <a:gd name="connsiteX31" fmla="*/ 2625505 w 3268301"/>
                <a:gd name="connsiteY31" fmla="*/ 398352 h 651849"/>
                <a:gd name="connsiteX32" fmla="*/ 2652665 w 3268301"/>
                <a:gd name="connsiteY32" fmla="*/ 416459 h 651849"/>
                <a:gd name="connsiteX33" fmla="*/ 2679826 w 3268301"/>
                <a:gd name="connsiteY33" fmla="*/ 425513 h 651849"/>
                <a:gd name="connsiteX34" fmla="*/ 2716040 w 3268301"/>
                <a:gd name="connsiteY34" fmla="*/ 443620 h 651849"/>
                <a:gd name="connsiteX35" fmla="*/ 2770361 w 3268301"/>
                <a:gd name="connsiteY35" fmla="*/ 470780 h 651849"/>
                <a:gd name="connsiteX36" fmla="*/ 2833735 w 3268301"/>
                <a:gd name="connsiteY36" fmla="*/ 506994 h 651849"/>
                <a:gd name="connsiteX37" fmla="*/ 2860895 w 3268301"/>
                <a:gd name="connsiteY37" fmla="*/ 516047 h 651849"/>
                <a:gd name="connsiteX38" fmla="*/ 2960483 w 3268301"/>
                <a:gd name="connsiteY38" fmla="*/ 570368 h 651849"/>
                <a:gd name="connsiteX39" fmla="*/ 3014804 w 3268301"/>
                <a:gd name="connsiteY39" fmla="*/ 624689 h 651849"/>
                <a:gd name="connsiteX40" fmla="*/ 3041965 w 3268301"/>
                <a:gd name="connsiteY40" fmla="*/ 651849 h 651849"/>
                <a:gd name="connsiteX41" fmla="*/ 3123446 w 3268301"/>
                <a:gd name="connsiteY41" fmla="*/ 642796 h 651849"/>
                <a:gd name="connsiteX42" fmla="*/ 3150606 w 3268301"/>
                <a:gd name="connsiteY42" fmla="*/ 633742 h 651849"/>
                <a:gd name="connsiteX43" fmla="*/ 3268301 w 3268301"/>
                <a:gd name="connsiteY43" fmla="*/ 633742 h 6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68301" h="651849">
                  <a:moveTo>
                    <a:pt x="0" y="0"/>
                  </a:moveTo>
                  <a:cubicBezTo>
                    <a:pt x="92118" y="30706"/>
                    <a:pt x="24529" y="12784"/>
                    <a:pt x="153909" y="27160"/>
                  </a:cubicBezTo>
                  <a:cubicBezTo>
                    <a:pt x="201126" y="32406"/>
                    <a:pt x="225765" y="38215"/>
                    <a:pt x="271604" y="45267"/>
                  </a:cubicBezTo>
                  <a:cubicBezTo>
                    <a:pt x="292695" y="48512"/>
                    <a:pt x="313719" y="52472"/>
                    <a:pt x="334978" y="54321"/>
                  </a:cubicBezTo>
                  <a:cubicBezTo>
                    <a:pt x="383176" y="58512"/>
                    <a:pt x="431549" y="60356"/>
                    <a:pt x="479834" y="63374"/>
                  </a:cubicBezTo>
                  <a:cubicBezTo>
                    <a:pt x="555279" y="60356"/>
                    <a:pt x="630803" y="58889"/>
                    <a:pt x="706170" y="54321"/>
                  </a:cubicBezTo>
                  <a:cubicBezTo>
                    <a:pt x="753348" y="51462"/>
                    <a:pt x="780366" y="44913"/>
                    <a:pt x="823865" y="36214"/>
                  </a:cubicBezTo>
                  <a:cubicBezTo>
                    <a:pt x="890257" y="39232"/>
                    <a:pt x="956777" y="40170"/>
                    <a:pt x="1023042" y="45267"/>
                  </a:cubicBezTo>
                  <a:cubicBezTo>
                    <a:pt x="1035448" y="46221"/>
                    <a:pt x="1046895" y="52895"/>
                    <a:pt x="1059256" y="54321"/>
                  </a:cubicBezTo>
                  <a:cubicBezTo>
                    <a:pt x="1411109" y="94920"/>
                    <a:pt x="1145403" y="56755"/>
                    <a:pt x="1330860" y="81481"/>
                  </a:cubicBezTo>
                  <a:cubicBezTo>
                    <a:pt x="1352012" y="84301"/>
                    <a:pt x="1373309" y="86349"/>
                    <a:pt x="1394234" y="90534"/>
                  </a:cubicBezTo>
                  <a:cubicBezTo>
                    <a:pt x="1418636" y="95414"/>
                    <a:pt x="1442519" y="102605"/>
                    <a:pt x="1466662" y="108641"/>
                  </a:cubicBezTo>
                  <a:cubicBezTo>
                    <a:pt x="1478733" y="111659"/>
                    <a:pt x="1490674" y="115255"/>
                    <a:pt x="1502875" y="117695"/>
                  </a:cubicBezTo>
                  <a:cubicBezTo>
                    <a:pt x="1517964" y="120713"/>
                    <a:pt x="1533297" y="122699"/>
                    <a:pt x="1548143" y="126748"/>
                  </a:cubicBezTo>
                  <a:cubicBezTo>
                    <a:pt x="1597104" y="140101"/>
                    <a:pt x="1599839" y="148868"/>
                    <a:pt x="1647731" y="153909"/>
                  </a:cubicBezTo>
                  <a:cubicBezTo>
                    <a:pt x="1689855" y="158343"/>
                    <a:pt x="1732230" y="159944"/>
                    <a:pt x="1774479" y="162962"/>
                  </a:cubicBezTo>
                  <a:cubicBezTo>
                    <a:pt x="1798622" y="168998"/>
                    <a:pt x="1822360" y="176978"/>
                    <a:pt x="1846907" y="181069"/>
                  </a:cubicBezTo>
                  <a:cubicBezTo>
                    <a:pt x="1865014" y="184087"/>
                    <a:pt x="1883279" y="186277"/>
                    <a:pt x="1901228" y="190123"/>
                  </a:cubicBezTo>
                  <a:cubicBezTo>
                    <a:pt x="1925561" y="195337"/>
                    <a:pt x="1949513" y="202194"/>
                    <a:pt x="1973656" y="208230"/>
                  </a:cubicBezTo>
                  <a:lnTo>
                    <a:pt x="2046083" y="226336"/>
                  </a:lnTo>
                  <a:lnTo>
                    <a:pt x="2082297" y="235390"/>
                  </a:lnTo>
                  <a:cubicBezTo>
                    <a:pt x="2094368" y="238408"/>
                    <a:pt x="2106707" y="240508"/>
                    <a:pt x="2118511" y="244443"/>
                  </a:cubicBezTo>
                  <a:cubicBezTo>
                    <a:pt x="2127564" y="247461"/>
                    <a:pt x="2136464" y="250986"/>
                    <a:pt x="2145671" y="253497"/>
                  </a:cubicBezTo>
                  <a:cubicBezTo>
                    <a:pt x="2169680" y="260045"/>
                    <a:pt x="2193956" y="265568"/>
                    <a:pt x="2218099" y="271604"/>
                  </a:cubicBezTo>
                  <a:cubicBezTo>
                    <a:pt x="2230170" y="274622"/>
                    <a:pt x="2242509" y="276722"/>
                    <a:pt x="2254313" y="280657"/>
                  </a:cubicBezTo>
                  <a:cubicBezTo>
                    <a:pt x="2263366" y="283675"/>
                    <a:pt x="2272266" y="287200"/>
                    <a:pt x="2281473" y="289711"/>
                  </a:cubicBezTo>
                  <a:cubicBezTo>
                    <a:pt x="2305482" y="296259"/>
                    <a:pt x="2330292" y="299948"/>
                    <a:pt x="2353901" y="307818"/>
                  </a:cubicBezTo>
                  <a:cubicBezTo>
                    <a:pt x="2372008" y="313854"/>
                    <a:pt x="2389705" y="321296"/>
                    <a:pt x="2408222" y="325925"/>
                  </a:cubicBezTo>
                  <a:cubicBezTo>
                    <a:pt x="2462955" y="339607"/>
                    <a:pt x="2432628" y="331042"/>
                    <a:pt x="2498757" y="353085"/>
                  </a:cubicBezTo>
                  <a:cubicBezTo>
                    <a:pt x="2507810" y="356103"/>
                    <a:pt x="2517057" y="358594"/>
                    <a:pt x="2525917" y="362138"/>
                  </a:cubicBezTo>
                  <a:cubicBezTo>
                    <a:pt x="2541006" y="368174"/>
                    <a:pt x="2555911" y="374691"/>
                    <a:pt x="2571184" y="380245"/>
                  </a:cubicBezTo>
                  <a:cubicBezTo>
                    <a:pt x="2589121" y="386768"/>
                    <a:pt x="2625505" y="398352"/>
                    <a:pt x="2625505" y="398352"/>
                  </a:cubicBezTo>
                  <a:cubicBezTo>
                    <a:pt x="2634558" y="404388"/>
                    <a:pt x="2642933" y="411593"/>
                    <a:pt x="2652665" y="416459"/>
                  </a:cubicBezTo>
                  <a:cubicBezTo>
                    <a:pt x="2661201" y="420727"/>
                    <a:pt x="2671054" y="421754"/>
                    <a:pt x="2679826" y="425513"/>
                  </a:cubicBezTo>
                  <a:cubicBezTo>
                    <a:pt x="2692231" y="430829"/>
                    <a:pt x="2704322" y="436924"/>
                    <a:pt x="2716040" y="443620"/>
                  </a:cubicBezTo>
                  <a:cubicBezTo>
                    <a:pt x="2765180" y="471700"/>
                    <a:pt x="2720564" y="454182"/>
                    <a:pt x="2770361" y="470780"/>
                  </a:cubicBezTo>
                  <a:cubicBezTo>
                    <a:pt x="2797638" y="488965"/>
                    <a:pt x="2801573" y="493210"/>
                    <a:pt x="2833735" y="506994"/>
                  </a:cubicBezTo>
                  <a:cubicBezTo>
                    <a:pt x="2842506" y="510753"/>
                    <a:pt x="2851960" y="512696"/>
                    <a:pt x="2860895" y="516047"/>
                  </a:cubicBezTo>
                  <a:cubicBezTo>
                    <a:pt x="2896729" y="529485"/>
                    <a:pt x="2932329" y="542214"/>
                    <a:pt x="2960483" y="570368"/>
                  </a:cubicBezTo>
                  <a:lnTo>
                    <a:pt x="3014804" y="624689"/>
                  </a:lnTo>
                  <a:lnTo>
                    <a:pt x="3041965" y="651849"/>
                  </a:lnTo>
                  <a:cubicBezTo>
                    <a:pt x="3069125" y="648831"/>
                    <a:pt x="3096490" y="647289"/>
                    <a:pt x="3123446" y="642796"/>
                  </a:cubicBezTo>
                  <a:cubicBezTo>
                    <a:pt x="3132859" y="641227"/>
                    <a:pt x="3141081" y="634337"/>
                    <a:pt x="3150606" y="633742"/>
                  </a:cubicBezTo>
                  <a:cubicBezTo>
                    <a:pt x="3189761" y="631295"/>
                    <a:pt x="3229069" y="633742"/>
                    <a:pt x="3268301" y="63374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Straight Connector 22"/>
            <p:cNvCxnSpPr>
              <a:stCxn id="15" idx="2"/>
              <a:endCxn id="16" idx="1"/>
            </p:cNvCxnSpPr>
            <p:nvPr/>
          </p:nvCxnSpPr>
          <p:spPr>
            <a:xfrm flipH="1">
              <a:off x="4669733" y="3245371"/>
              <a:ext cx="44216" cy="106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724400" y="3244631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824031" y="3244631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5" idx="5"/>
            </p:cNvCxnSpPr>
            <p:nvPr/>
          </p:nvCxnSpPr>
          <p:spPr>
            <a:xfrm flipH="1">
              <a:off x="4876801" y="3205755"/>
              <a:ext cx="76072" cy="179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993310" y="3200400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069510" y="3200400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10"/>
            </p:cNvCxnSpPr>
            <p:nvPr/>
          </p:nvCxnSpPr>
          <p:spPr>
            <a:xfrm flipH="1">
              <a:off x="5181600" y="3136428"/>
              <a:ext cx="72524" cy="216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16" idx="41"/>
            </p:cNvCxnSpPr>
            <p:nvPr/>
          </p:nvCxnSpPr>
          <p:spPr>
            <a:xfrm flipH="1">
              <a:off x="8025590" y="3959161"/>
              <a:ext cx="149690" cy="243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39"/>
            </p:cNvCxnSpPr>
            <p:nvPr/>
          </p:nvCxnSpPr>
          <p:spPr>
            <a:xfrm flipH="1">
              <a:off x="7902814" y="3810000"/>
              <a:ext cx="250586" cy="367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6" idx="38"/>
            </p:cNvCxnSpPr>
            <p:nvPr/>
          </p:nvCxnSpPr>
          <p:spPr>
            <a:xfrm flipH="1">
              <a:off x="7841427" y="3549431"/>
              <a:ext cx="347864" cy="553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16" idx="37"/>
            </p:cNvCxnSpPr>
            <p:nvPr/>
          </p:nvCxnSpPr>
          <p:spPr>
            <a:xfrm flipH="1">
              <a:off x="7728883" y="3276600"/>
              <a:ext cx="460407" cy="751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6" idx="35"/>
            </p:cNvCxnSpPr>
            <p:nvPr/>
          </p:nvCxnSpPr>
          <p:spPr>
            <a:xfrm flipH="1">
              <a:off x="7626571" y="3048000"/>
              <a:ext cx="603030" cy="917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6" idx="34"/>
            </p:cNvCxnSpPr>
            <p:nvPr/>
          </p:nvCxnSpPr>
          <p:spPr>
            <a:xfrm flipH="1">
              <a:off x="7565183" y="2830337"/>
              <a:ext cx="667625" cy="1097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16" idx="31"/>
            </p:cNvCxnSpPr>
            <p:nvPr/>
          </p:nvCxnSpPr>
          <p:spPr>
            <a:xfrm flipH="1">
              <a:off x="7462870" y="2743200"/>
              <a:ext cx="693738" cy="1121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16" idx="29"/>
            </p:cNvCxnSpPr>
            <p:nvPr/>
          </p:nvCxnSpPr>
          <p:spPr>
            <a:xfrm flipH="1">
              <a:off x="7350326" y="2590800"/>
              <a:ext cx="803075" cy="1224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16" idx="27"/>
            </p:cNvCxnSpPr>
            <p:nvPr/>
          </p:nvCxnSpPr>
          <p:spPr>
            <a:xfrm flipH="1">
              <a:off x="7217319" y="2462294"/>
              <a:ext cx="915567" cy="13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16" idx="26"/>
            </p:cNvCxnSpPr>
            <p:nvPr/>
          </p:nvCxnSpPr>
          <p:spPr>
            <a:xfrm flipH="1">
              <a:off x="7155932" y="2373137"/>
              <a:ext cx="924477" cy="1366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16" idx="24"/>
            </p:cNvCxnSpPr>
            <p:nvPr/>
          </p:nvCxnSpPr>
          <p:spPr>
            <a:xfrm flipH="1">
              <a:off x="7043388" y="2209800"/>
              <a:ext cx="1033813" cy="1492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16" idx="22"/>
            </p:cNvCxnSpPr>
            <p:nvPr/>
          </p:nvCxnSpPr>
          <p:spPr>
            <a:xfrm flipH="1">
              <a:off x="6920612" y="2057400"/>
              <a:ext cx="1156589" cy="16075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16" idx="20"/>
            </p:cNvCxnSpPr>
            <p:nvPr/>
          </p:nvCxnSpPr>
          <p:spPr>
            <a:xfrm flipH="1">
              <a:off x="6848993" y="1905000"/>
              <a:ext cx="1228208" cy="1734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16" idx="18"/>
            </p:cNvCxnSpPr>
            <p:nvPr/>
          </p:nvCxnSpPr>
          <p:spPr>
            <a:xfrm flipH="1">
              <a:off x="6726219" y="1752600"/>
              <a:ext cx="1350982" cy="1849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16" idx="17"/>
            </p:cNvCxnSpPr>
            <p:nvPr/>
          </p:nvCxnSpPr>
          <p:spPr>
            <a:xfrm flipH="1">
              <a:off x="6644368" y="2286000"/>
              <a:ext cx="899433" cy="1291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16" idx="16"/>
            </p:cNvCxnSpPr>
            <p:nvPr/>
          </p:nvCxnSpPr>
          <p:spPr>
            <a:xfrm flipH="1">
              <a:off x="6582980" y="2449337"/>
              <a:ext cx="735428" cy="1115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16" idx="15"/>
            </p:cNvCxnSpPr>
            <p:nvPr/>
          </p:nvCxnSpPr>
          <p:spPr>
            <a:xfrm flipH="1">
              <a:off x="6501130" y="2514600"/>
              <a:ext cx="661671" cy="1025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6" idx="14"/>
            </p:cNvCxnSpPr>
            <p:nvPr/>
          </p:nvCxnSpPr>
          <p:spPr>
            <a:xfrm flipH="1">
              <a:off x="6357893" y="2590800"/>
              <a:ext cx="652508" cy="936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16" idx="13"/>
            </p:cNvCxnSpPr>
            <p:nvPr/>
          </p:nvCxnSpPr>
          <p:spPr>
            <a:xfrm flipH="1">
              <a:off x="6245349" y="2590800"/>
              <a:ext cx="612652" cy="899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16" idx="11"/>
            </p:cNvCxnSpPr>
            <p:nvPr/>
          </p:nvCxnSpPr>
          <p:spPr>
            <a:xfrm flipH="1">
              <a:off x="6153268" y="2667000"/>
              <a:ext cx="552333" cy="79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5" idx="30"/>
            </p:cNvCxnSpPr>
            <p:nvPr/>
          </p:nvCxnSpPr>
          <p:spPr>
            <a:xfrm flipH="1">
              <a:off x="6092794" y="2750173"/>
              <a:ext cx="397502" cy="678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endCxn id="16" idx="9"/>
            </p:cNvCxnSpPr>
            <p:nvPr/>
          </p:nvCxnSpPr>
          <p:spPr>
            <a:xfrm flipH="1">
              <a:off x="5999799" y="2819400"/>
              <a:ext cx="324802" cy="607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941996" y="2895600"/>
              <a:ext cx="230205" cy="48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880916" y="2895600"/>
              <a:ext cx="215085" cy="49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818230" y="2971800"/>
              <a:ext cx="125372" cy="41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6" idx="8"/>
            </p:cNvCxnSpPr>
            <p:nvPr/>
          </p:nvCxnSpPr>
          <p:spPr>
            <a:xfrm flipH="1">
              <a:off x="5692860" y="2971800"/>
              <a:ext cx="174541" cy="41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16" idx="7"/>
            </p:cNvCxnSpPr>
            <p:nvPr/>
          </p:nvCxnSpPr>
          <p:spPr>
            <a:xfrm flipH="1">
              <a:off x="5651935" y="3048000"/>
              <a:ext cx="63066" cy="329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562600" y="3047292"/>
              <a:ext cx="93883" cy="31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5" idx="15"/>
              <a:endCxn id="16" idx="6"/>
            </p:cNvCxnSpPr>
            <p:nvPr/>
          </p:nvCxnSpPr>
          <p:spPr>
            <a:xfrm flipH="1">
              <a:off x="5426846" y="3067100"/>
              <a:ext cx="118142" cy="2976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334000" y="3116620"/>
              <a:ext cx="105717" cy="27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5" idx="11"/>
            </p:cNvCxnSpPr>
            <p:nvPr/>
          </p:nvCxnSpPr>
          <p:spPr>
            <a:xfrm flipH="1">
              <a:off x="5257800" y="3126524"/>
              <a:ext cx="79429" cy="263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724400" y="1676400"/>
            <a:ext cx="3737007" cy="2495127"/>
            <a:chOff x="4495801" y="1720158"/>
            <a:chExt cx="3737007" cy="2495127"/>
          </a:xfrm>
        </p:grpSpPr>
        <p:sp>
          <p:nvSpPr>
            <p:cNvPr id="122" name="Freeform 121"/>
            <p:cNvSpPr/>
            <p:nvPr/>
          </p:nvSpPr>
          <p:spPr>
            <a:xfrm>
              <a:off x="4495801" y="1720158"/>
              <a:ext cx="3604634" cy="1594541"/>
            </a:xfrm>
            <a:custGeom>
              <a:avLst/>
              <a:gdLst>
                <a:gd name="connsiteX0" fmla="*/ 0 w 3141553"/>
                <a:gd name="connsiteY0" fmla="*/ 1457608 h 1457608"/>
                <a:gd name="connsiteX1" fmla="*/ 162963 w 3141553"/>
                <a:gd name="connsiteY1" fmla="*/ 1403288 h 1457608"/>
                <a:gd name="connsiteX2" fmla="*/ 190123 w 3141553"/>
                <a:gd name="connsiteY2" fmla="*/ 1394234 h 1457608"/>
                <a:gd name="connsiteX3" fmla="*/ 307818 w 3141553"/>
                <a:gd name="connsiteY3" fmla="*/ 1376127 h 1457608"/>
                <a:gd name="connsiteX4" fmla="*/ 344032 w 3141553"/>
                <a:gd name="connsiteY4" fmla="*/ 1367074 h 1457608"/>
                <a:gd name="connsiteX5" fmla="*/ 398353 w 3141553"/>
                <a:gd name="connsiteY5" fmla="*/ 1358020 h 1457608"/>
                <a:gd name="connsiteX6" fmla="*/ 434567 w 3141553"/>
                <a:gd name="connsiteY6" fmla="*/ 1348967 h 1457608"/>
                <a:gd name="connsiteX7" fmla="*/ 479834 w 3141553"/>
                <a:gd name="connsiteY7" fmla="*/ 1339913 h 1457608"/>
                <a:gd name="connsiteX8" fmla="*/ 506994 w 3141553"/>
                <a:gd name="connsiteY8" fmla="*/ 1330860 h 1457608"/>
                <a:gd name="connsiteX9" fmla="*/ 624690 w 3141553"/>
                <a:gd name="connsiteY9" fmla="*/ 1303699 h 1457608"/>
                <a:gd name="connsiteX10" fmla="*/ 660903 w 3141553"/>
                <a:gd name="connsiteY10" fmla="*/ 1294646 h 1457608"/>
                <a:gd name="connsiteX11" fmla="*/ 733331 w 3141553"/>
                <a:gd name="connsiteY11" fmla="*/ 1285593 h 1457608"/>
                <a:gd name="connsiteX12" fmla="*/ 787652 w 3141553"/>
                <a:gd name="connsiteY12" fmla="*/ 1276539 h 1457608"/>
                <a:gd name="connsiteX13" fmla="*/ 832919 w 3141553"/>
                <a:gd name="connsiteY13" fmla="*/ 1258432 h 1457608"/>
                <a:gd name="connsiteX14" fmla="*/ 887240 w 3141553"/>
                <a:gd name="connsiteY14" fmla="*/ 1240325 h 1457608"/>
                <a:gd name="connsiteX15" fmla="*/ 914400 w 3141553"/>
                <a:gd name="connsiteY15" fmla="*/ 1231272 h 1457608"/>
                <a:gd name="connsiteX16" fmla="*/ 959668 w 3141553"/>
                <a:gd name="connsiteY16" fmla="*/ 1213165 h 1457608"/>
                <a:gd name="connsiteX17" fmla="*/ 1032095 w 3141553"/>
                <a:gd name="connsiteY17" fmla="*/ 1195058 h 1457608"/>
                <a:gd name="connsiteX18" fmla="*/ 1077363 w 3141553"/>
                <a:gd name="connsiteY18" fmla="*/ 1176951 h 1457608"/>
                <a:gd name="connsiteX19" fmla="*/ 1131684 w 3141553"/>
                <a:gd name="connsiteY19" fmla="*/ 1158844 h 1457608"/>
                <a:gd name="connsiteX20" fmla="*/ 1158844 w 3141553"/>
                <a:gd name="connsiteY20" fmla="*/ 1149791 h 1457608"/>
                <a:gd name="connsiteX21" fmla="*/ 1249379 w 3141553"/>
                <a:gd name="connsiteY21" fmla="*/ 1122630 h 1457608"/>
                <a:gd name="connsiteX22" fmla="*/ 1339913 w 3141553"/>
                <a:gd name="connsiteY22" fmla="*/ 1086416 h 1457608"/>
                <a:gd name="connsiteX23" fmla="*/ 1394234 w 3141553"/>
                <a:gd name="connsiteY23" fmla="*/ 1077363 h 1457608"/>
                <a:gd name="connsiteX24" fmla="*/ 1439501 w 3141553"/>
                <a:gd name="connsiteY24" fmla="*/ 1059256 h 1457608"/>
                <a:gd name="connsiteX25" fmla="*/ 1493822 w 3141553"/>
                <a:gd name="connsiteY25" fmla="*/ 1041149 h 1457608"/>
                <a:gd name="connsiteX26" fmla="*/ 1530036 w 3141553"/>
                <a:gd name="connsiteY26" fmla="*/ 1023042 h 1457608"/>
                <a:gd name="connsiteX27" fmla="*/ 1611517 w 3141553"/>
                <a:gd name="connsiteY27" fmla="*/ 995882 h 1457608"/>
                <a:gd name="connsiteX28" fmla="*/ 1638678 w 3141553"/>
                <a:gd name="connsiteY28" fmla="*/ 986828 h 1457608"/>
                <a:gd name="connsiteX29" fmla="*/ 1702052 w 3141553"/>
                <a:gd name="connsiteY29" fmla="*/ 959668 h 1457608"/>
                <a:gd name="connsiteX30" fmla="*/ 1738266 w 3141553"/>
                <a:gd name="connsiteY30" fmla="*/ 941561 h 1457608"/>
                <a:gd name="connsiteX31" fmla="*/ 1819747 w 3141553"/>
                <a:gd name="connsiteY31" fmla="*/ 914400 h 1457608"/>
                <a:gd name="connsiteX32" fmla="*/ 1855961 w 3141553"/>
                <a:gd name="connsiteY32" fmla="*/ 896294 h 1457608"/>
                <a:gd name="connsiteX33" fmla="*/ 1883121 w 3141553"/>
                <a:gd name="connsiteY33" fmla="*/ 887240 h 1457608"/>
                <a:gd name="connsiteX34" fmla="*/ 1928389 w 3141553"/>
                <a:gd name="connsiteY34" fmla="*/ 860080 h 1457608"/>
                <a:gd name="connsiteX35" fmla="*/ 1982709 w 3141553"/>
                <a:gd name="connsiteY35" fmla="*/ 841973 h 1457608"/>
                <a:gd name="connsiteX36" fmla="*/ 2018923 w 3141553"/>
                <a:gd name="connsiteY36" fmla="*/ 823866 h 1457608"/>
                <a:gd name="connsiteX37" fmla="*/ 2046084 w 3141553"/>
                <a:gd name="connsiteY37" fmla="*/ 805759 h 1457608"/>
                <a:gd name="connsiteX38" fmla="*/ 2100404 w 3141553"/>
                <a:gd name="connsiteY38" fmla="*/ 796705 h 1457608"/>
                <a:gd name="connsiteX39" fmla="*/ 2154725 w 3141553"/>
                <a:gd name="connsiteY39" fmla="*/ 778599 h 1457608"/>
                <a:gd name="connsiteX40" fmla="*/ 2181886 w 3141553"/>
                <a:gd name="connsiteY40" fmla="*/ 751438 h 1457608"/>
                <a:gd name="connsiteX41" fmla="*/ 2227153 w 3141553"/>
                <a:gd name="connsiteY41" fmla="*/ 733331 h 1457608"/>
                <a:gd name="connsiteX42" fmla="*/ 2254313 w 3141553"/>
                <a:gd name="connsiteY42" fmla="*/ 724278 h 1457608"/>
                <a:gd name="connsiteX43" fmla="*/ 2299581 w 3141553"/>
                <a:gd name="connsiteY43" fmla="*/ 706171 h 1457608"/>
                <a:gd name="connsiteX44" fmla="*/ 2326741 w 3141553"/>
                <a:gd name="connsiteY44" fmla="*/ 697117 h 1457608"/>
                <a:gd name="connsiteX45" fmla="*/ 2353901 w 3141553"/>
                <a:gd name="connsiteY45" fmla="*/ 679010 h 1457608"/>
                <a:gd name="connsiteX46" fmla="*/ 2435383 w 3141553"/>
                <a:gd name="connsiteY46" fmla="*/ 651850 h 1457608"/>
                <a:gd name="connsiteX47" fmla="*/ 2507810 w 3141553"/>
                <a:gd name="connsiteY47" fmla="*/ 597529 h 1457608"/>
                <a:gd name="connsiteX48" fmla="*/ 2607398 w 3141553"/>
                <a:gd name="connsiteY48" fmla="*/ 534155 h 1457608"/>
                <a:gd name="connsiteX49" fmla="*/ 2634559 w 3141553"/>
                <a:gd name="connsiteY49" fmla="*/ 506995 h 1457608"/>
                <a:gd name="connsiteX50" fmla="*/ 2697933 w 3141553"/>
                <a:gd name="connsiteY50" fmla="*/ 452674 h 1457608"/>
                <a:gd name="connsiteX51" fmla="*/ 2743200 w 3141553"/>
                <a:gd name="connsiteY51" fmla="*/ 380246 h 1457608"/>
                <a:gd name="connsiteX52" fmla="*/ 2797521 w 3141553"/>
                <a:gd name="connsiteY52" fmla="*/ 316872 h 1457608"/>
                <a:gd name="connsiteX53" fmla="*/ 2815628 w 3141553"/>
                <a:gd name="connsiteY53" fmla="*/ 289711 h 1457608"/>
                <a:gd name="connsiteX54" fmla="*/ 2869949 w 3141553"/>
                <a:gd name="connsiteY54" fmla="*/ 235391 h 1457608"/>
                <a:gd name="connsiteX55" fmla="*/ 2888056 w 3141553"/>
                <a:gd name="connsiteY55" fmla="*/ 208230 h 1457608"/>
                <a:gd name="connsiteX56" fmla="*/ 2942377 w 3141553"/>
                <a:gd name="connsiteY56" fmla="*/ 153909 h 1457608"/>
                <a:gd name="connsiteX57" fmla="*/ 2969537 w 3141553"/>
                <a:gd name="connsiteY57" fmla="*/ 126749 h 1457608"/>
                <a:gd name="connsiteX58" fmla="*/ 2987644 w 3141553"/>
                <a:gd name="connsiteY58" fmla="*/ 99589 h 1457608"/>
                <a:gd name="connsiteX59" fmla="*/ 3041965 w 3141553"/>
                <a:gd name="connsiteY59" fmla="*/ 54321 h 1457608"/>
                <a:gd name="connsiteX60" fmla="*/ 3060072 w 3141553"/>
                <a:gd name="connsiteY60" fmla="*/ 27161 h 1457608"/>
                <a:gd name="connsiteX61" fmla="*/ 3114393 w 3141553"/>
                <a:gd name="connsiteY61" fmla="*/ 9054 h 1457608"/>
                <a:gd name="connsiteX62" fmla="*/ 3141553 w 3141553"/>
                <a:gd name="connsiteY62" fmla="*/ 0 h 145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141553" h="1457608">
                  <a:moveTo>
                    <a:pt x="0" y="1457608"/>
                  </a:moveTo>
                  <a:lnTo>
                    <a:pt x="162963" y="1403288"/>
                  </a:lnTo>
                  <a:cubicBezTo>
                    <a:pt x="172016" y="1400270"/>
                    <a:pt x="180765" y="1396105"/>
                    <a:pt x="190123" y="1394234"/>
                  </a:cubicBezTo>
                  <a:cubicBezTo>
                    <a:pt x="328599" y="1366541"/>
                    <a:pt x="110471" y="1409018"/>
                    <a:pt x="307818" y="1376127"/>
                  </a:cubicBezTo>
                  <a:cubicBezTo>
                    <a:pt x="320092" y="1374081"/>
                    <a:pt x="331831" y="1369514"/>
                    <a:pt x="344032" y="1367074"/>
                  </a:cubicBezTo>
                  <a:cubicBezTo>
                    <a:pt x="362032" y="1363474"/>
                    <a:pt x="380353" y="1361620"/>
                    <a:pt x="398353" y="1358020"/>
                  </a:cubicBezTo>
                  <a:cubicBezTo>
                    <a:pt x="410554" y="1355580"/>
                    <a:pt x="422420" y="1351666"/>
                    <a:pt x="434567" y="1348967"/>
                  </a:cubicBezTo>
                  <a:cubicBezTo>
                    <a:pt x="449588" y="1345629"/>
                    <a:pt x="464906" y="1343645"/>
                    <a:pt x="479834" y="1339913"/>
                  </a:cubicBezTo>
                  <a:cubicBezTo>
                    <a:pt x="489092" y="1337598"/>
                    <a:pt x="497787" y="1333371"/>
                    <a:pt x="506994" y="1330860"/>
                  </a:cubicBezTo>
                  <a:cubicBezTo>
                    <a:pt x="604606" y="1304239"/>
                    <a:pt x="548678" y="1320591"/>
                    <a:pt x="624690" y="1303699"/>
                  </a:cubicBezTo>
                  <a:cubicBezTo>
                    <a:pt x="636836" y="1301000"/>
                    <a:pt x="648630" y="1296691"/>
                    <a:pt x="660903" y="1294646"/>
                  </a:cubicBezTo>
                  <a:cubicBezTo>
                    <a:pt x="684903" y="1290646"/>
                    <a:pt x="709245" y="1289034"/>
                    <a:pt x="733331" y="1285593"/>
                  </a:cubicBezTo>
                  <a:cubicBezTo>
                    <a:pt x="751503" y="1282997"/>
                    <a:pt x="769545" y="1279557"/>
                    <a:pt x="787652" y="1276539"/>
                  </a:cubicBezTo>
                  <a:cubicBezTo>
                    <a:pt x="802741" y="1270503"/>
                    <a:pt x="817646" y="1263986"/>
                    <a:pt x="832919" y="1258432"/>
                  </a:cubicBezTo>
                  <a:cubicBezTo>
                    <a:pt x="850856" y="1251909"/>
                    <a:pt x="869133" y="1246361"/>
                    <a:pt x="887240" y="1240325"/>
                  </a:cubicBezTo>
                  <a:cubicBezTo>
                    <a:pt x="896293" y="1237307"/>
                    <a:pt x="905540" y="1234816"/>
                    <a:pt x="914400" y="1231272"/>
                  </a:cubicBezTo>
                  <a:cubicBezTo>
                    <a:pt x="929489" y="1225236"/>
                    <a:pt x="944102" y="1217835"/>
                    <a:pt x="959668" y="1213165"/>
                  </a:cubicBezTo>
                  <a:cubicBezTo>
                    <a:pt x="1049713" y="1186151"/>
                    <a:pt x="968370" y="1218954"/>
                    <a:pt x="1032095" y="1195058"/>
                  </a:cubicBezTo>
                  <a:cubicBezTo>
                    <a:pt x="1047312" y="1189352"/>
                    <a:pt x="1062090" y="1182505"/>
                    <a:pt x="1077363" y="1176951"/>
                  </a:cubicBezTo>
                  <a:cubicBezTo>
                    <a:pt x="1095300" y="1170428"/>
                    <a:pt x="1113577" y="1164880"/>
                    <a:pt x="1131684" y="1158844"/>
                  </a:cubicBezTo>
                  <a:cubicBezTo>
                    <a:pt x="1140737" y="1155826"/>
                    <a:pt x="1149984" y="1153335"/>
                    <a:pt x="1158844" y="1149791"/>
                  </a:cubicBezTo>
                  <a:cubicBezTo>
                    <a:pt x="1218399" y="1125969"/>
                    <a:pt x="1188175" y="1134871"/>
                    <a:pt x="1249379" y="1122630"/>
                  </a:cubicBezTo>
                  <a:cubicBezTo>
                    <a:pt x="1278930" y="1107854"/>
                    <a:pt x="1306353" y="1092009"/>
                    <a:pt x="1339913" y="1086416"/>
                  </a:cubicBezTo>
                  <a:lnTo>
                    <a:pt x="1394234" y="1077363"/>
                  </a:lnTo>
                  <a:cubicBezTo>
                    <a:pt x="1409323" y="1071327"/>
                    <a:pt x="1424228" y="1064810"/>
                    <a:pt x="1439501" y="1059256"/>
                  </a:cubicBezTo>
                  <a:cubicBezTo>
                    <a:pt x="1457438" y="1052733"/>
                    <a:pt x="1476751" y="1049685"/>
                    <a:pt x="1493822" y="1041149"/>
                  </a:cubicBezTo>
                  <a:cubicBezTo>
                    <a:pt x="1505893" y="1035113"/>
                    <a:pt x="1517505" y="1028054"/>
                    <a:pt x="1530036" y="1023042"/>
                  </a:cubicBezTo>
                  <a:cubicBezTo>
                    <a:pt x="1530053" y="1023035"/>
                    <a:pt x="1597928" y="1000412"/>
                    <a:pt x="1611517" y="995882"/>
                  </a:cubicBezTo>
                  <a:cubicBezTo>
                    <a:pt x="1620571" y="992864"/>
                    <a:pt x="1630142" y="991096"/>
                    <a:pt x="1638678" y="986828"/>
                  </a:cubicBezTo>
                  <a:cubicBezTo>
                    <a:pt x="1758787" y="926774"/>
                    <a:pt x="1608803" y="999632"/>
                    <a:pt x="1702052" y="959668"/>
                  </a:cubicBezTo>
                  <a:cubicBezTo>
                    <a:pt x="1714457" y="954352"/>
                    <a:pt x="1725933" y="947042"/>
                    <a:pt x="1738266" y="941561"/>
                  </a:cubicBezTo>
                  <a:cubicBezTo>
                    <a:pt x="1880892" y="878171"/>
                    <a:pt x="1702069" y="958528"/>
                    <a:pt x="1819747" y="914400"/>
                  </a:cubicBezTo>
                  <a:cubicBezTo>
                    <a:pt x="1832384" y="909661"/>
                    <a:pt x="1843556" y="901610"/>
                    <a:pt x="1855961" y="896294"/>
                  </a:cubicBezTo>
                  <a:cubicBezTo>
                    <a:pt x="1864733" y="892535"/>
                    <a:pt x="1874585" y="891508"/>
                    <a:pt x="1883121" y="887240"/>
                  </a:cubicBezTo>
                  <a:cubicBezTo>
                    <a:pt x="1898860" y="879370"/>
                    <a:pt x="1912369" y="867362"/>
                    <a:pt x="1928389" y="860080"/>
                  </a:cubicBezTo>
                  <a:cubicBezTo>
                    <a:pt x="1945764" y="852182"/>
                    <a:pt x="1965638" y="850509"/>
                    <a:pt x="1982709" y="841973"/>
                  </a:cubicBezTo>
                  <a:cubicBezTo>
                    <a:pt x="1994780" y="835937"/>
                    <a:pt x="2007205" y="830562"/>
                    <a:pt x="2018923" y="823866"/>
                  </a:cubicBezTo>
                  <a:cubicBezTo>
                    <a:pt x="2028370" y="818467"/>
                    <a:pt x="2035761" y="809200"/>
                    <a:pt x="2046084" y="805759"/>
                  </a:cubicBezTo>
                  <a:cubicBezTo>
                    <a:pt x="2063498" y="799954"/>
                    <a:pt x="2082596" y="801157"/>
                    <a:pt x="2100404" y="796705"/>
                  </a:cubicBezTo>
                  <a:cubicBezTo>
                    <a:pt x="2118920" y="792076"/>
                    <a:pt x="2154725" y="778599"/>
                    <a:pt x="2154725" y="778599"/>
                  </a:cubicBezTo>
                  <a:cubicBezTo>
                    <a:pt x="2163779" y="769545"/>
                    <a:pt x="2171028" y="758224"/>
                    <a:pt x="2181886" y="751438"/>
                  </a:cubicBezTo>
                  <a:cubicBezTo>
                    <a:pt x="2195667" y="742825"/>
                    <a:pt x="2211936" y="739037"/>
                    <a:pt x="2227153" y="733331"/>
                  </a:cubicBezTo>
                  <a:cubicBezTo>
                    <a:pt x="2236088" y="729980"/>
                    <a:pt x="2245378" y="727629"/>
                    <a:pt x="2254313" y="724278"/>
                  </a:cubicBezTo>
                  <a:cubicBezTo>
                    <a:pt x="2269530" y="718572"/>
                    <a:pt x="2284364" y="711877"/>
                    <a:pt x="2299581" y="706171"/>
                  </a:cubicBezTo>
                  <a:cubicBezTo>
                    <a:pt x="2308516" y="702820"/>
                    <a:pt x="2318205" y="701385"/>
                    <a:pt x="2326741" y="697117"/>
                  </a:cubicBezTo>
                  <a:cubicBezTo>
                    <a:pt x="2336473" y="692251"/>
                    <a:pt x="2343900" y="683296"/>
                    <a:pt x="2353901" y="679010"/>
                  </a:cubicBezTo>
                  <a:cubicBezTo>
                    <a:pt x="2405412" y="656934"/>
                    <a:pt x="2379175" y="686440"/>
                    <a:pt x="2435383" y="651850"/>
                  </a:cubicBezTo>
                  <a:cubicBezTo>
                    <a:pt x="2461084" y="636034"/>
                    <a:pt x="2481932" y="613055"/>
                    <a:pt x="2507810" y="597529"/>
                  </a:cubicBezTo>
                  <a:cubicBezTo>
                    <a:pt x="2525274" y="587051"/>
                    <a:pt x="2595899" y="545654"/>
                    <a:pt x="2607398" y="534155"/>
                  </a:cubicBezTo>
                  <a:cubicBezTo>
                    <a:pt x="2616452" y="525102"/>
                    <a:pt x="2624723" y="515192"/>
                    <a:pt x="2634559" y="506995"/>
                  </a:cubicBezTo>
                  <a:cubicBezTo>
                    <a:pt x="2682609" y="466954"/>
                    <a:pt x="2643536" y="516138"/>
                    <a:pt x="2697933" y="452674"/>
                  </a:cubicBezTo>
                  <a:cubicBezTo>
                    <a:pt x="2708060" y="440859"/>
                    <a:pt x="2739132" y="386349"/>
                    <a:pt x="2743200" y="380246"/>
                  </a:cubicBezTo>
                  <a:cubicBezTo>
                    <a:pt x="2788409" y="312432"/>
                    <a:pt x="2750895" y="372823"/>
                    <a:pt x="2797521" y="316872"/>
                  </a:cubicBezTo>
                  <a:cubicBezTo>
                    <a:pt x="2804487" y="308513"/>
                    <a:pt x="2808399" y="297844"/>
                    <a:pt x="2815628" y="289711"/>
                  </a:cubicBezTo>
                  <a:cubicBezTo>
                    <a:pt x="2832640" y="270572"/>
                    <a:pt x="2855745" y="256697"/>
                    <a:pt x="2869949" y="235391"/>
                  </a:cubicBezTo>
                  <a:cubicBezTo>
                    <a:pt x="2875985" y="226337"/>
                    <a:pt x="2880827" y="216363"/>
                    <a:pt x="2888056" y="208230"/>
                  </a:cubicBezTo>
                  <a:cubicBezTo>
                    <a:pt x="2905068" y="189091"/>
                    <a:pt x="2924270" y="172016"/>
                    <a:pt x="2942377" y="153909"/>
                  </a:cubicBezTo>
                  <a:cubicBezTo>
                    <a:pt x="2951430" y="144856"/>
                    <a:pt x="2962435" y="137402"/>
                    <a:pt x="2969537" y="126749"/>
                  </a:cubicBezTo>
                  <a:cubicBezTo>
                    <a:pt x="2975573" y="117696"/>
                    <a:pt x="2979950" y="107283"/>
                    <a:pt x="2987644" y="99589"/>
                  </a:cubicBezTo>
                  <a:cubicBezTo>
                    <a:pt x="3058861" y="28372"/>
                    <a:pt x="2967802" y="143315"/>
                    <a:pt x="3041965" y="54321"/>
                  </a:cubicBezTo>
                  <a:cubicBezTo>
                    <a:pt x="3048931" y="45962"/>
                    <a:pt x="3050845" y="32928"/>
                    <a:pt x="3060072" y="27161"/>
                  </a:cubicBezTo>
                  <a:cubicBezTo>
                    <a:pt x="3076257" y="17045"/>
                    <a:pt x="3096286" y="15090"/>
                    <a:pt x="3114393" y="9054"/>
                  </a:cubicBezTo>
                  <a:lnTo>
                    <a:pt x="3141553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495801" y="3314701"/>
              <a:ext cx="3693489" cy="900584"/>
            </a:xfrm>
            <a:custGeom>
              <a:avLst/>
              <a:gdLst>
                <a:gd name="connsiteX0" fmla="*/ 0 w 3268301"/>
                <a:gd name="connsiteY0" fmla="*/ 0 h 651849"/>
                <a:gd name="connsiteX1" fmla="*/ 153909 w 3268301"/>
                <a:gd name="connsiteY1" fmla="*/ 27160 h 651849"/>
                <a:gd name="connsiteX2" fmla="*/ 271604 w 3268301"/>
                <a:gd name="connsiteY2" fmla="*/ 45267 h 651849"/>
                <a:gd name="connsiteX3" fmla="*/ 334978 w 3268301"/>
                <a:gd name="connsiteY3" fmla="*/ 54321 h 651849"/>
                <a:gd name="connsiteX4" fmla="*/ 479834 w 3268301"/>
                <a:gd name="connsiteY4" fmla="*/ 63374 h 651849"/>
                <a:gd name="connsiteX5" fmla="*/ 706170 w 3268301"/>
                <a:gd name="connsiteY5" fmla="*/ 54321 h 651849"/>
                <a:gd name="connsiteX6" fmla="*/ 823865 w 3268301"/>
                <a:gd name="connsiteY6" fmla="*/ 36214 h 651849"/>
                <a:gd name="connsiteX7" fmla="*/ 1023042 w 3268301"/>
                <a:gd name="connsiteY7" fmla="*/ 45267 h 651849"/>
                <a:gd name="connsiteX8" fmla="*/ 1059256 w 3268301"/>
                <a:gd name="connsiteY8" fmla="*/ 54321 h 651849"/>
                <a:gd name="connsiteX9" fmla="*/ 1330860 w 3268301"/>
                <a:gd name="connsiteY9" fmla="*/ 81481 h 651849"/>
                <a:gd name="connsiteX10" fmla="*/ 1394234 w 3268301"/>
                <a:gd name="connsiteY10" fmla="*/ 90534 h 651849"/>
                <a:gd name="connsiteX11" fmla="*/ 1466662 w 3268301"/>
                <a:gd name="connsiteY11" fmla="*/ 108641 h 651849"/>
                <a:gd name="connsiteX12" fmla="*/ 1502875 w 3268301"/>
                <a:gd name="connsiteY12" fmla="*/ 117695 h 651849"/>
                <a:gd name="connsiteX13" fmla="*/ 1548143 w 3268301"/>
                <a:gd name="connsiteY13" fmla="*/ 126748 h 651849"/>
                <a:gd name="connsiteX14" fmla="*/ 1647731 w 3268301"/>
                <a:gd name="connsiteY14" fmla="*/ 153909 h 651849"/>
                <a:gd name="connsiteX15" fmla="*/ 1774479 w 3268301"/>
                <a:gd name="connsiteY15" fmla="*/ 162962 h 651849"/>
                <a:gd name="connsiteX16" fmla="*/ 1846907 w 3268301"/>
                <a:gd name="connsiteY16" fmla="*/ 181069 h 651849"/>
                <a:gd name="connsiteX17" fmla="*/ 1901228 w 3268301"/>
                <a:gd name="connsiteY17" fmla="*/ 190123 h 651849"/>
                <a:gd name="connsiteX18" fmla="*/ 1973656 w 3268301"/>
                <a:gd name="connsiteY18" fmla="*/ 208230 h 651849"/>
                <a:gd name="connsiteX19" fmla="*/ 2046083 w 3268301"/>
                <a:gd name="connsiteY19" fmla="*/ 226336 h 651849"/>
                <a:gd name="connsiteX20" fmla="*/ 2082297 w 3268301"/>
                <a:gd name="connsiteY20" fmla="*/ 235390 h 651849"/>
                <a:gd name="connsiteX21" fmla="*/ 2118511 w 3268301"/>
                <a:gd name="connsiteY21" fmla="*/ 244443 h 651849"/>
                <a:gd name="connsiteX22" fmla="*/ 2145671 w 3268301"/>
                <a:gd name="connsiteY22" fmla="*/ 253497 h 651849"/>
                <a:gd name="connsiteX23" fmla="*/ 2218099 w 3268301"/>
                <a:gd name="connsiteY23" fmla="*/ 271604 h 651849"/>
                <a:gd name="connsiteX24" fmla="*/ 2254313 w 3268301"/>
                <a:gd name="connsiteY24" fmla="*/ 280657 h 651849"/>
                <a:gd name="connsiteX25" fmla="*/ 2281473 w 3268301"/>
                <a:gd name="connsiteY25" fmla="*/ 289711 h 651849"/>
                <a:gd name="connsiteX26" fmla="*/ 2353901 w 3268301"/>
                <a:gd name="connsiteY26" fmla="*/ 307818 h 651849"/>
                <a:gd name="connsiteX27" fmla="*/ 2408222 w 3268301"/>
                <a:gd name="connsiteY27" fmla="*/ 325925 h 651849"/>
                <a:gd name="connsiteX28" fmla="*/ 2498757 w 3268301"/>
                <a:gd name="connsiteY28" fmla="*/ 353085 h 651849"/>
                <a:gd name="connsiteX29" fmla="*/ 2525917 w 3268301"/>
                <a:gd name="connsiteY29" fmla="*/ 362138 h 651849"/>
                <a:gd name="connsiteX30" fmla="*/ 2571184 w 3268301"/>
                <a:gd name="connsiteY30" fmla="*/ 380245 h 651849"/>
                <a:gd name="connsiteX31" fmla="*/ 2625505 w 3268301"/>
                <a:gd name="connsiteY31" fmla="*/ 398352 h 651849"/>
                <a:gd name="connsiteX32" fmla="*/ 2652665 w 3268301"/>
                <a:gd name="connsiteY32" fmla="*/ 416459 h 651849"/>
                <a:gd name="connsiteX33" fmla="*/ 2679826 w 3268301"/>
                <a:gd name="connsiteY33" fmla="*/ 425513 h 651849"/>
                <a:gd name="connsiteX34" fmla="*/ 2716040 w 3268301"/>
                <a:gd name="connsiteY34" fmla="*/ 443620 h 651849"/>
                <a:gd name="connsiteX35" fmla="*/ 2770361 w 3268301"/>
                <a:gd name="connsiteY35" fmla="*/ 470780 h 651849"/>
                <a:gd name="connsiteX36" fmla="*/ 2833735 w 3268301"/>
                <a:gd name="connsiteY36" fmla="*/ 506994 h 651849"/>
                <a:gd name="connsiteX37" fmla="*/ 2860895 w 3268301"/>
                <a:gd name="connsiteY37" fmla="*/ 516047 h 651849"/>
                <a:gd name="connsiteX38" fmla="*/ 2960483 w 3268301"/>
                <a:gd name="connsiteY38" fmla="*/ 570368 h 651849"/>
                <a:gd name="connsiteX39" fmla="*/ 3014804 w 3268301"/>
                <a:gd name="connsiteY39" fmla="*/ 624689 h 651849"/>
                <a:gd name="connsiteX40" fmla="*/ 3041965 w 3268301"/>
                <a:gd name="connsiteY40" fmla="*/ 651849 h 651849"/>
                <a:gd name="connsiteX41" fmla="*/ 3123446 w 3268301"/>
                <a:gd name="connsiteY41" fmla="*/ 642796 h 651849"/>
                <a:gd name="connsiteX42" fmla="*/ 3150606 w 3268301"/>
                <a:gd name="connsiteY42" fmla="*/ 633742 h 651849"/>
                <a:gd name="connsiteX43" fmla="*/ 3268301 w 3268301"/>
                <a:gd name="connsiteY43" fmla="*/ 633742 h 6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68301" h="651849">
                  <a:moveTo>
                    <a:pt x="0" y="0"/>
                  </a:moveTo>
                  <a:cubicBezTo>
                    <a:pt x="92118" y="30706"/>
                    <a:pt x="24529" y="12784"/>
                    <a:pt x="153909" y="27160"/>
                  </a:cubicBezTo>
                  <a:cubicBezTo>
                    <a:pt x="201126" y="32406"/>
                    <a:pt x="225765" y="38215"/>
                    <a:pt x="271604" y="45267"/>
                  </a:cubicBezTo>
                  <a:cubicBezTo>
                    <a:pt x="292695" y="48512"/>
                    <a:pt x="313719" y="52472"/>
                    <a:pt x="334978" y="54321"/>
                  </a:cubicBezTo>
                  <a:cubicBezTo>
                    <a:pt x="383176" y="58512"/>
                    <a:pt x="431549" y="60356"/>
                    <a:pt x="479834" y="63374"/>
                  </a:cubicBezTo>
                  <a:cubicBezTo>
                    <a:pt x="555279" y="60356"/>
                    <a:pt x="630803" y="58889"/>
                    <a:pt x="706170" y="54321"/>
                  </a:cubicBezTo>
                  <a:cubicBezTo>
                    <a:pt x="753348" y="51462"/>
                    <a:pt x="780366" y="44913"/>
                    <a:pt x="823865" y="36214"/>
                  </a:cubicBezTo>
                  <a:cubicBezTo>
                    <a:pt x="890257" y="39232"/>
                    <a:pt x="956777" y="40170"/>
                    <a:pt x="1023042" y="45267"/>
                  </a:cubicBezTo>
                  <a:cubicBezTo>
                    <a:pt x="1035448" y="46221"/>
                    <a:pt x="1046895" y="52895"/>
                    <a:pt x="1059256" y="54321"/>
                  </a:cubicBezTo>
                  <a:cubicBezTo>
                    <a:pt x="1411109" y="94920"/>
                    <a:pt x="1145403" y="56755"/>
                    <a:pt x="1330860" y="81481"/>
                  </a:cubicBezTo>
                  <a:cubicBezTo>
                    <a:pt x="1352012" y="84301"/>
                    <a:pt x="1373309" y="86349"/>
                    <a:pt x="1394234" y="90534"/>
                  </a:cubicBezTo>
                  <a:cubicBezTo>
                    <a:pt x="1418636" y="95414"/>
                    <a:pt x="1442519" y="102605"/>
                    <a:pt x="1466662" y="108641"/>
                  </a:cubicBezTo>
                  <a:cubicBezTo>
                    <a:pt x="1478733" y="111659"/>
                    <a:pt x="1490674" y="115255"/>
                    <a:pt x="1502875" y="117695"/>
                  </a:cubicBezTo>
                  <a:cubicBezTo>
                    <a:pt x="1517964" y="120713"/>
                    <a:pt x="1533297" y="122699"/>
                    <a:pt x="1548143" y="126748"/>
                  </a:cubicBezTo>
                  <a:cubicBezTo>
                    <a:pt x="1597104" y="140101"/>
                    <a:pt x="1599839" y="148868"/>
                    <a:pt x="1647731" y="153909"/>
                  </a:cubicBezTo>
                  <a:cubicBezTo>
                    <a:pt x="1689855" y="158343"/>
                    <a:pt x="1732230" y="159944"/>
                    <a:pt x="1774479" y="162962"/>
                  </a:cubicBezTo>
                  <a:cubicBezTo>
                    <a:pt x="1798622" y="168998"/>
                    <a:pt x="1822360" y="176978"/>
                    <a:pt x="1846907" y="181069"/>
                  </a:cubicBezTo>
                  <a:cubicBezTo>
                    <a:pt x="1865014" y="184087"/>
                    <a:pt x="1883279" y="186277"/>
                    <a:pt x="1901228" y="190123"/>
                  </a:cubicBezTo>
                  <a:cubicBezTo>
                    <a:pt x="1925561" y="195337"/>
                    <a:pt x="1949513" y="202194"/>
                    <a:pt x="1973656" y="208230"/>
                  </a:cubicBezTo>
                  <a:lnTo>
                    <a:pt x="2046083" y="226336"/>
                  </a:lnTo>
                  <a:lnTo>
                    <a:pt x="2082297" y="235390"/>
                  </a:lnTo>
                  <a:cubicBezTo>
                    <a:pt x="2094368" y="238408"/>
                    <a:pt x="2106707" y="240508"/>
                    <a:pt x="2118511" y="244443"/>
                  </a:cubicBezTo>
                  <a:cubicBezTo>
                    <a:pt x="2127564" y="247461"/>
                    <a:pt x="2136464" y="250986"/>
                    <a:pt x="2145671" y="253497"/>
                  </a:cubicBezTo>
                  <a:cubicBezTo>
                    <a:pt x="2169680" y="260045"/>
                    <a:pt x="2193956" y="265568"/>
                    <a:pt x="2218099" y="271604"/>
                  </a:cubicBezTo>
                  <a:cubicBezTo>
                    <a:pt x="2230170" y="274622"/>
                    <a:pt x="2242509" y="276722"/>
                    <a:pt x="2254313" y="280657"/>
                  </a:cubicBezTo>
                  <a:cubicBezTo>
                    <a:pt x="2263366" y="283675"/>
                    <a:pt x="2272266" y="287200"/>
                    <a:pt x="2281473" y="289711"/>
                  </a:cubicBezTo>
                  <a:cubicBezTo>
                    <a:pt x="2305482" y="296259"/>
                    <a:pt x="2330292" y="299948"/>
                    <a:pt x="2353901" y="307818"/>
                  </a:cubicBezTo>
                  <a:cubicBezTo>
                    <a:pt x="2372008" y="313854"/>
                    <a:pt x="2389705" y="321296"/>
                    <a:pt x="2408222" y="325925"/>
                  </a:cubicBezTo>
                  <a:cubicBezTo>
                    <a:pt x="2462955" y="339607"/>
                    <a:pt x="2432628" y="331042"/>
                    <a:pt x="2498757" y="353085"/>
                  </a:cubicBezTo>
                  <a:cubicBezTo>
                    <a:pt x="2507810" y="356103"/>
                    <a:pt x="2517057" y="358594"/>
                    <a:pt x="2525917" y="362138"/>
                  </a:cubicBezTo>
                  <a:cubicBezTo>
                    <a:pt x="2541006" y="368174"/>
                    <a:pt x="2555911" y="374691"/>
                    <a:pt x="2571184" y="380245"/>
                  </a:cubicBezTo>
                  <a:cubicBezTo>
                    <a:pt x="2589121" y="386768"/>
                    <a:pt x="2625505" y="398352"/>
                    <a:pt x="2625505" y="398352"/>
                  </a:cubicBezTo>
                  <a:cubicBezTo>
                    <a:pt x="2634558" y="404388"/>
                    <a:pt x="2642933" y="411593"/>
                    <a:pt x="2652665" y="416459"/>
                  </a:cubicBezTo>
                  <a:cubicBezTo>
                    <a:pt x="2661201" y="420727"/>
                    <a:pt x="2671054" y="421754"/>
                    <a:pt x="2679826" y="425513"/>
                  </a:cubicBezTo>
                  <a:cubicBezTo>
                    <a:pt x="2692231" y="430829"/>
                    <a:pt x="2704322" y="436924"/>
                    <a:pt x="2716040" y="443620"/>
                  </a:cubicBezTo>
                  <a:cubicBezTo>
                    <a:pt x="2765180" y="471700"/>
                    <a:pt x="2720564" y="454182"/>
                    <a:pt x="2770361" y="470780"/>
                  </a:cubicBezTo>
                  <a:cubicBezTo>
                    <a:pt x="2797638" y="488965"/>
                    <a:pt x="2801573" y="493210"/>
                    <a:pt x="2833735" y="506994"/>
                  </a:cubicBezTo>
                  <a:cubicBezTo>
                    <a:pt x="2842506" y="510753"/>
                    <a:pt x="2851960" y="512696"/>
                    <a:pt x="2860895" y="516047"/>
                  </a:cubicBezTo>
                  <a:cubicBezTo>
                    <a:pt x="2896729" y="529485"/>
                    <a:pt x="2932329" y="542214"/>
                    <a:pt x="2960483" y="570368"/>
                  </a:cubicBezTo>
                  <a:lnTo>
                    <a:pt x="3014804" y="624689"/>
                  </a:lnTo>
                  <a:lnTo>
                    <a:pt x="3041965" y="651849"/>
                  </a:lnTo>
                  <a:cubicBezTo>
                    <a:pt x="3069125" y="648831"/>
                    <a:pt x="3096490" y="647289"/>
                    <a:pt x="3123446" y="642796"/>
                  </a:cubicBezTo>
                  <a:cubicBezTo>
                    <a:pt x="3132859" y="641227"/>
                    <a:pt x="3141081" y="634337"/>
                    <a:pt x="3150606" y="633742"/>
                  </a:cubicBezTo>
                  <a:cubicBezTo>
                    <a:pt x="3189761" y="631295"/>
                    <a:pt x="3229069" y="633742"/>
                    <a:pt x="3268301" y="63374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070648" y="1720158"/>
              <a:ext cx="158953" cy="2482620"/>
            </a:xfrm>
            <a:custGeom>
              <a:avLst/>
              <a:gdLst>
                <a:gd name="connsiteX0" fmla="*/ 18193 w 208315"/>
                <a:gd name="connsiteY0" fmla="*/ 0 h 2544024"/>
                <a:gd name="connsiteX1" fmla="*/ 9139 w 208315"/>
                <a:gd name="connsiteY1" fmla="*/ 344032 h 2544024"/>
                <a:gd name="connsiteX2" fmla="*/ 18193 w 208315"/>
                <a:gd name="connsiteY2" fmla="*/ 461727 h 2544024"/>
                <a:gd name="connsiteX3" fmla="*/ 36300 w 208315"/>
                <a:gd name="connsiteY3" fmla="*/ 534155 h 2544024"/>
                <a:gd name="connsiteX4" fmla="*/ 45353 w 208315"/>
                <a:gd name="connsiteY4" fmla="*/ 606583 h 2544024"/>
                <a:gd name="connsiteX5" fmla="*/ 72513 w 208315"/>
                <a:gd name="connsiteY5" fmla="*/ 724278 h 2544024"/>
                <a:gd name="connsiteX6" fmla="*/ 81567 w 208315"/>
                <a:gd name="connsiteY6" fmla="*/ 760492 h 2544024"/>
                <a:gd name="connsiteX7" fmla="*/ 99674 w 208315"/>
                <a:gd name="connsiteY7" fmla="*/ 814812 h 2544024"/>
                <a:gd name="connsiteX8" fmla="*/ 108727 w 208315"/>
                <a:gd name="connsiteY8" fmla="*/ 851026 h 2544024"/>
                <a:gd name="connsiteX9" fmla="*/ 126834 w 208315"/>
                <a:gd name="connsiteY9" fmla="*/ 887240 h 2544024"/>
                <a:gd name="connsiteX10" fmla="*/ 144941 w 208315"/>
                <a:gd name="connsiteY10" fmla="*/ 941561 h 2544024"/>
                <a:gd name="connsiteX11" fmla="*/ 163048 w 208315"/>
                <a:gd name="connsiteY11" fmla="*/ 995882 h 2544024"/>
                <a:gd name="connsiteX12" fmla="*/ 172102 w 208315"/>
                <a:gd name="connsiteY12" fmla="*/ 1032095 h 2544024"/>
                <a:gd name="connsiteX13" fmla="*/ 181155 w 208315"/>
                <a:gd name="connsiteY13" fmla="*/ 1104523 h 2544024"/>
                <a:gd name="connsiteX14" fmla="*/ 199262 w 208315"/>
                <a:gd name="connsiteY14" fmla="*/ 1140737 h 2544024"/>
                <a:gd name="connsiteX15" fmla="*/ 208315 w 208315"/>
                <a:gd name="connsiteY15" fmla="*/ 1303699 h 2544024"/>
                <a:gd name="connsiteX16" fmla="*/ 199262 w 208315"/>
                <a:gd name="connsiteY16" fmla="*/ 1539090 h 2544024"/>
                <a:gd name="connsiteX17" fmla="*/ 190209 w 208315"/>
                <a:gd name="connsiteY17" fmla="*/ 1647731 h 2544024"/>
                <a:gd name="connsiteX18" fmla="*/ 181155 w 208315"/>
                <a:gd name="connsiteY18" fmla="*/ 1928389 h 2544024"/>
                <a:gd name="connsiteX19" fmla="*/ 172102 w 208315"/>
                <a:gd name="connsiteY19" fmla="*/ 1955549 h 2544024"/>
                <a:gd name="connsiteX20" fmla="*/ 163048 w 208315"/>
                <a:gd name="connsiteY20" fmla="*/ 2000816 h 2544024"/>
                <a:gd name="connsiteX21" fmla="*/ 144941 w 208315"/>
                <a:gd name="connsiteY21" fmla="*/ 2055137 h 2544024"/>
                <a:gd name="connsiteX22" fmla="*/ 135888 w 208315"/>
                <a:gd name="connsiteY22" fmla="*/ 2544024 h 254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8315" h="2544024">
                  <a:moveTo>
                    <a:pt x="18193" y="0"/>
                  </a:moveTo>
                  <a:cubicBezTo>
                    <a:pt x="-3970" y="221626"/>
                    <a:pt x="-4496" y="132684"/>
                    <a:pt x="9139" y="344032"/>
                  </a:cubicBezTo>
                  <a:cubicBezTo>
                    <a:pt x="11672" y="383298"/>
                    <a:pt x="12628" y="422775"/>
                    <a:pt x="18193" y="461727"/>
                  </a:cubicBezTo>
                  <a:cubicBezTo>
                    <a:pt x="21712" y="486363"/>
                    <a:pt x="36300" y="534155"/>
                    <a:pt x="36300" y="534155"/>
                  </a:cubicBezTo>
                  <a:cubicBezTo>
                    <a:pt x="39318" y="558298"/>
                    <a:pt x="41653" y="582535"/>
                    <a:pt x="45353" y="606583"/>
                  </a:cubicBezTo>
                  <a:cubicBezTo>
                    <a:pt x="50924" y="642795"/>
                    <a:pt x="64201" y="691030"/>
                    <a:pt x="72513" y="724278"/>
                  </a:cubicBezTo>
                  <a:cubicBezTo>
                    <a:pt x="75531" y="736349"/>
                    <a:pt x="77632" y="748688"/>
                    <a:pt x="81567" y="760492"/>
                  </a:cubicBezTo>
                  <a:cubicBezTo>
                    <a:pt x="87603" y="778599"/>
                    <a:pt x="95045" y="796296"/>
                    <a:pt x="99674" y="814812"/>
                  </a:cubicBezTo>
                  <a:cubicBezTo>
                    <a:pt x="102692" y="826883"/>
                    <a:pt x="104358" y="839375"/>
                    <a:pt x="108727" y="851026"/>
                  </a:cubicBezTo>
                  <a:cubicBezTo>
                    <a:pt x="113466" y="863663"/>
                    <a:pt x="121822" y="874709"/>
                    <a:pt x="126834" y="887240"/>
                  </a:cubicBezTo>
                  <a:cubicBezTo>
                    <a:pt x="133923" y="904961"/>
                    <a:pt x="138905" y="923454"/>
                    <a:pt x="144941" y="941561"/>
                  </a:cubicBezTo>
                  <a:lnTo>
                    <a:pt x="163048" y="995882"/>
                  </a:lnTo>
                  <a:lnTo>
                    <a:pt x="172102" y="1032095"/>
                  </a:lnTo>
                  <a:cubicBezTo>
                    <a:pt x="175120" y="1056238"/>
                    <a:pt x="175254" y="1080919"/>
                    <a:pt x="181155" y="1104523"/>
                  </a:cubicBezTo>
                  <a:cubicBezTo>
                    <a:pt x="184428" y="1117616"/>
                    <a:pt x="197439" y="1127365"/>
                    <a:pt x="199262" y="1140737"/>
                  </a:cubicBezTo>
                  <a:cubicBezTo>
                    <a:pt x="206613" y="1194643"/>
                    <a:pt x="205297" y="1249378"/>
                    <a:pt x="208315" y="1303699"/>
                  </a:cubicBezTo>
                  <a:cubicBezTo>
                    <a:pt x="205297" y="1382163"/>
                    <a:pt x="203389" y="1460677"/>
                    <a:pt x="199262" y="1539090"/>
                  </a:cubicBezTo>
                  <a:cubicBezTo>
                    <a:pt x="197352" y="1575379"/>
                    <a:pt x="191897" y="1611431"/>
                    <a:pt x="190209" y="1647731"/>
                  </a:cubicBezTo>
                  <a:cubicBezTo>
                    <a:pt x="185860" y="1741231"/>
                    <a:pt x="186651" y="1834949"/>
                    <a:pt x="181155" y="1928389"/>
                  </a:cubicBezTo>
                  <a:cubicBezTo>
                    <a:pt x="180595" y="1937916"/>
                    <a:pt x="174417" y="1946291"/>
                    <a:pt x="172102" y="1955549"/>
                  </a:cubicBezTo>
                  <a:cubicBezTo>
                    <a:pt x="168370" y="1970477"/>
                    <a:pt x="167097" y="1985970"/>
                    <a:pt x="163048" y="2000816"/>
                  </a:cubicBezTo>
                  <a:cubicBezTo>
                    <a:pt x="158026" y="2019230"/>
                    <a:pt x="144941" y="2055137"/>
                    <a:pt x="144941" y="2055137"/>
                  </a:cubicBezTo>
                  <a:cubicBezTo>
                    <a:pt x="134502" y="2441399"/>
                    <a:pt x="135888" y="2278415"/>
                    <a:pt x="135888" y="2544024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5" name="Straight Connector 124"/>
            <p:cNvCxnSpPr>
              <a:stCxn id="122" idx="2"/>
              <a:endCxn id="123" idx="1"/>
            </p:cNvCxnSpPr>
            <p:nvPr/>
          </p:nvCxnSpPr>
          <p:spPr>
            <a:xfrm flipH="1">
              <a:off x="4669733" y="3245371"/>
              <a:ext cx="44216" cy="106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724400" y="3244631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824031" y="3244631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5"/>
            </p:cNvCxnSpPr>
            <p:nvPr/>
          </p:nvCxnSpPr>
          <p:spPr>
            <a:xfrm flipH="1">
              <a:off x="4876801" y="3205755"/>
              <a:ext cx="76072" cy="179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4993310" y="3200400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5069510" y="3200400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10"/>
            </p:cNvCxnSpPr>
            <p:nvPr/>
          </p:nvCxnSpPr>
          <p:spPr>
            <a:xfrm flipH="1">
              <a:off x="5181600" y="3136428"/>
              <a:ext cx="72524" cy="216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3" idx="41"/>
            </p:cNvCxnSpPr>
            <p:nvPr/>
          </p:nvCxnSpPr>
          <p:spPr>
            <a:xfrm flipH="1">
              <a:off x="8025590" y="3959161"/>
              <a:ext cx="149690" cy="243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23" idx="39"/>
            </p:cNvCxnSpPr>
            <p:nvPr/>
          </p:nvCxnSpPr>
          <p:spPr>
            <a:xfrm flipH="1">
              <a:off x="7902814" y="3810000"/>
              <a:ext cx="250586" cy="367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endCxn id="123" idx="38"/>
            </p:cNvCxnSpPr>
            <p:nvPr/>
          </p:nvCxnSpPr>
          <p:spPr>
            <a:xfrm flipH="1">
              <a:off x="7841427" y="3549431"/>
              <a:ext cx="347864" cy="553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23" idx="37"/>
            </p:cNvCxnSpPr>
            <p:nvPr/>
          </p:nvCxnSpPr>
          <p:spPr>
            <a:xfrm flipH="1">
              <a:off x="7728883" y="3276600"/>
              <a:ext cx="460407" cy="751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23" idx="35"/>
            </p:cNvCxnSpPr>
            <p:nvPr/>
          </p:nvCxnSpPr>
          <p:spPr>
            <a:xfrm flipH="1">
              <a:off x="7626571" y="3048000"/>
              <a:ext cx="603030" cy="917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23" idx="34"/>
            </p:cNvCxnSpPr>
            <p:nvPr/>
          </p:nvCxnSpPr>
          <p:spPr>
            <a:xfrm flipH="1">
              <a:off x="7565183" y="2830337"/>
              <a:ext cx="667625" cy="1097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23" idx="31"/>
            </p:cNvCxnSpPr>
            <p:nvPr/>
          </p:nvCxnSpPr>
          <p:spPr>
            <a:xfrm flipH="1">
              <a:off x="7462870" y="2743200"/>
              <a:ext cx="693738" cy="1121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endCxn id="123" idx="29"/>
            </p:cNvCxnSpPr>
            <p:nvPr/>
          </p:nvCxnSpPr>
          <p:spPr>
            <a:xfrm flipH="1">
              <a:off x="7350326" y="2590800"/>
              <a:ext cx="803075" cy="1224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4" idx="6"/>
              <a:endCxn id="123" idx="27"/>
            </p:cNvCxnSpPr>
            <p:nvPr/>
          </p:nvCxnSpPr>
          <p:spPr>
            <a:xfrm flipH="1">
              <a:off x="7217319" y="2462294"/>
              <a:ext cx="915568" cy="13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123" idx="26"/>
            </p:cNvCxnSpPr>
            <p:nvPr/>
          </p:nvCxnSpPr>
          <p:spPr>
            <a:xfrm flipH="1">
              <a:off x="7155932" y="2373137"/>
              <a:ext cx="924477" cy="1366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23" idx="24"/>
            </p:cNvCxnSpPr>
            <p:nvPr/>
          </p:nvCxnSpPr>
          <p:spPr>
            <a:xfrm flipH="1">
              <a:off x="7043388" y="2209800"/>
              <a:ext cx="1033813" cy="1492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23" idx="22"/>
            </p:cNvCxnSpPr>
            <p:nvPr/>
          </p:nvCxnSpPr>
          <p:spPr>
            <a:xfrm flipH="1">
              <a:off x="6920612" y="2057400"/>
              <a:ext cx="1156589" cy="16075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endCxn id="123" idx="20"/>
            </p:cNvCxnSpPr>
            <p:nvPr/>
          </p:nvCxnSpPr>
          <p:spPr>
            <a:xfrm flipH="1">
              <a:off x="6848993" y="1905000"/>
              <a:ext cx="1228208" cy="1734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endCxn id="123" idx="18"/>
            </p:cNvCxnSpPr>
            <p:nvPr/>
          </p:nvCxnSpPr>
          <p:spPr>
            <a:xfrm flipH="1">
              <a:off x="6726219" y="1752600"/>
              <a:ext cx="1350982" cy="1849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3" idx="17"/>
            </p:cNvCxnSpPr>
            <p:nvPr/>
          </p:nvCxnSpPr>
          <p:spPr>
            <a:xfrm flipH="1">
              <a:off x="6644368" y="2286000"/>
              <a:ext cx="899433" cy="1291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23" idx="16"/>
            </p:cNvCxnSpPr>
            <p:nvPr/>
          </p:nvCxnSpPr>
          <p:spPr>
            <a:xfrm flipH="1">
              <a:off x="6582980" y="2449337"/>
              <a:ext cx="735428" cy="1115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3" idx="15"/>
            </p:cNvCxnSpPr>
            <p:nvPr/>
          </p:nvCxnSpPr>
          <p:spPr>
            <a:xfrm flipH="1">
              <a:off x="6501130" y="2514600"/>
              <a:ext cx="661671" cy="1025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endCxn id="123" idx="14"/>
            </p:cNvCxnSpPr>
            <p:nvPr/>
          </p:nvCxnSpPr>
          <p:spPr>
            <a:xfrm flipH="1">
              <a:off x="6357893" y="2590800"/>
              <a:ext cx="652508" cy="936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endCxn id="123" idx="13"/>
            </p:cNvCxnSpPr>
            <p:nvPr/>
          </p:nvCxnSpPr>
          <p:spPr>
            <a:xfrm flipH="1">
              <a:off x="6245349" y="2590800"/>
              <a:ext cx="612652" cy="899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endCxn id="123" idx="11"/>
            </p:cNvCxnSpPr>
            <p:nvPr/>
          </p:nvCxnSpPr>
          <p:spPr>
            <a:xfrm flipH="1">
              <a:off x="6153268" y="2667000"/>
              <a:ext cx="552333" cy="79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22" idx="30"/>
            </p:cNvCxnSpPr>
            <p:nvPr/>
          </p:nvCxnSpPr>
          <p:spPr>
            <a:xfrm flipH="1">
              <a:off x="6092794" y="2750173"/>
              <a:ext cx="397502" cy="678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23" idx="9"/>
            </p:cNvCxnSpPr>
            <p:nvPr/>
          </p:nvCxnSpPr>
          <p:spPr>
            <a:xfrm flipH="1">
              <a:off x="5999799" y="2819400"/>
              <a:ext cx="324802" cy="607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5941996" y="2895600"/>
              <a:ext cx="230205" cy="48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5880916" y="2895600"/>
              <a:ext cx="215085" cy="49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5818230" y="2971800"/>
              <a:ext cx="125372" cy="41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endCxn id="123" idx="8"/>
            </p:cNvCxnSpPr>
            <p:nvPr/>
          </p:nvCxnSpPr>
          <p:spPr>
            <a:xfrm flipH="1">
              <a:off x="5692860" y="2971800"/>
              <a:ext cx="174541" cy="41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23" idx="7"/>
            </p:cNvCxnSpPr>
            <p:nvPr/>
          </p:nvCxnSpPr>
          <p:spPr>
            <a:xfrm flipH="1">
              <a:off x="5651935" y="3048000"/>
              <a:ext cx="63066" cy="329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5562600" y="3047292"/>
              <a:ext cx="93883" cy="31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22" idx="15"/>
              <a:endCxn id="123" idx="6"/>
            </p:cNvCxnSpPr>
            <p:nvPr/>
          </p:nvCxnSpPr>
          <p:spPr>
            <a:xfrm flipH="1">
              <a:off x="5426846" y="3067100"/>
              <a:ext cx="118142" cy="2976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334000" y="3116620"/>
              <a:ext cx="105717" cy="27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22" idx="11"/>
            </p:cNvCxnSpPr>
            <p:nvPr/>
          </p:nvCxnSpPr>
          <p:spPr>
            <a:xfrm flipH="1">
              <a:off x="5257800" y="3126524"/>
              <a:ext cx="79429" cy="263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Connector 163"/>
          <p:cNvCxnSpPr>
            <a:stCxn id="15" idx="62"/>
            <a:endCxn id="122" idx="61"/>
          </p:cNvCxnSpPr>
          <p:nvPr/>
        </p:nvCxnSpPr>
        <p:spPr>
          <a:xfrm>
            <a:off x="8102277" y="1676400"/>
            <a:ext cx="195593" cy="990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 rot="5626505">
            <a:off x="8037432" y="2873980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Corridor4</a:t>
            </a:r>
            <a:endParaRPr lang="en-AU" dirty="0"/>
          </a:p>
        </p:txBody>
      </p:sp>
      <p:sp>
        <p:nvSpPr>
          <p:cNvPr id="169" name="Oval 168"/>
          <p:cNvSpPr/>
          <p:nvPr/>
        </p:nvSpPr>
        <p:spPr>
          <a:xfrm>
            <a:off x="1295400" y="33718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/>
          <p:cNvSpPr/>
          <p:nvPr/>
        </p:nvSpPr>
        <p:spPr>
          <a:xfrm>
            <a:off x="5257800" y="23812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Oval 170"/>
          <p:cNvSpPr/>
          <p:nvPr/>
        </p:nvSpPr>
        <p:spPr>
          <a:xfrm>
            <a:off x="6400800" y="3590925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486400" y="25146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Oval 172"/>
          <p:cNvSpPr/>
          <p:nvPr/>
        </p:nvSpPr>
        <p:spPr>
          <a:xfrm>
            <a:off x="6019800" y="21336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Oval 173"/>
          <p:cNvSpPr/>
          <p:nvPr/>
        </p:nvSpPr>
        <p:spPr>
          <a:xfrm>
            <a:off x="5957189" y="2653607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Oval 174"/>
          <p:cNvSpPr/>
          <p:nvPr/>
        </p:nvSpPr>
        <p:spPr>
          <a:xfrm>
            <a:off x="6629400" y="23050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Oval 176"/>
          <p:cNvSpPr/>
          <p:nvPr/>
        </p:nvSpPr>
        <p:spPr>
          <a:xfrm>
            <a:off x="6934200" y="37528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Oval 177"/>
          <p:cNvSpPr/>
          <p:nvPr/>
        </p:nvSpPr>
        <p:spPr>
          <a:xfrm>
            <a:off x="6096000" y="37338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Oval 178"/>
          <p:cNvSpPr/>
          <p:nvPr/>
        </p:nvSpPr>
        <p:spPr>
          <a:xfrm>
            <a:off x="6781800" y="39624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Oval 179"/>
          <p:cNvSpPr/>
          <p:nvPr/>
        </p:nvSpPr>
        <p:spPr>
          <a:xfrm>
            <a:off x="6019800" y="3943351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Oval 180"/>
          <p:cNvSpPr/>
          <p:nvPr/>
        </p:nvSpPr>
        <p:spPr>
          <a:xfrm>
            <a:off x="7162800" y="38290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Oval 181"/>
          <p:cNvSpPr/>
          <p:nvPr/>
        </p:nvSpPr>
        <p:spPr>
          <a:xfrm>
            <a:off x="7162800" y="40576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Oval 182"/>
          <p:cNvSpPr/>
          <p:nvPr/>
        </p:nvSpPr>
        <p:spPr>
          <a:xfrm>
            <a:off x="6934200" y="42100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Oval 183"/>
          <p:cNvSpPr/>
          <p:nvPr/>
        </p:nvSpPr>
        <p:spPr>
          <a:xfrm>
            <a:off x="6713368" y="41910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Oval 184"/>
          <p:cNvSpPr/>
          <p:nvPr/>
        </p:nvSpPr>
        <p:spPr>
          <a:xfrm>
            <a:off x="8686800" y="43624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Oval 185"/>
          <p:cNvSpPr/>
          <p:nvPr/>
        </p:nvSpPr>
        <p:spPr>
          <a:xfrm>
            <a:off x="8229600" y="44196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Oval 186"/>
          <p:cNvSpPr/>
          <p:nvPr/>
        </p:nvSpPr>
        <p:spPr>
          <a:xfrm>
            <a:off x="8305800" y="47244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Oval 188"/>
          <p:cNvSpPr/>
          <p:nvPr/>
        </p:nvSpPr>
        <p:spPr>
          <a:xfrm>
            <a:off x="8763000" y="45910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190" name="Oval 189"/>
          <p:cNvSpPr/>
          <p:nvPr/>
        </p:nvSpPr>
        <p:spPr>
          <a:xfrm>
            <a:off x="4572000" y="26670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Oval 190"/>
          <p:cNvSpPr/>
          <p:nvPr/>
        </p:nvSpPr>
        <p:spPr>
          <a:xfrm>
            <a:off x="8534400" y="48196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/>
          <p:cNvSpPr/>
          <p:nvPr/>
        </p:nvSpPr>
        <p:spPr>
          <a:xfrm>
            <a:off x="8305800" y="49720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7543800" y="40576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Oval 194"/>
          <p:cNvSpPr/>
          <p:nvPr/>
        </p:nvSpPr>
        <p:spPr>
          <a:xfrm>
            <a:off x="7467600" y="42862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Oval 195"/>
          <p:cNvSpPr/>
          <p:nvPr/>
        </p:nvSpPr>
        <p:spPr>
          <a:xfrm>
            <a:off x="1524000" y="32766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Oval 196"/>
          <p:cNvSpPr/>
          <p:nvPr/>
        </p:nvSpPr>
        <p:spPr>
          <a:xfrm>
            <a:off x="1524000" y="35052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Oval 197"/>
          <p:cNvSpPr/>
          <p:nvPr/>
        </p:nvSpPr>
        <p:spPr>
          <a:xfrm>
            <a:off x="2590800" y="3448049"/>
            <a:ext cx="152400" cy="133351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Oval 198"/>
          <p:cNvSpPr/>
          <p:nvPr/>
        </p:nvSpPr>
        <p:spPr>
          <a:xfrm>
            <a:off x="1219200" y="36576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Oval 199"/>
          <p:cNvSpPr/>
          <p:nvPr/>
        </p:nvSpPr>
        <p:spPr>
          <a:xfrm>
            <a:off x="4724400" y="29146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Oval 200"/>
          <p:cNvSpPr/>
          <p:nvPr/>
        </p:nvSpPr>
        <p:spPr>
          <a:xfrm>
            <a:off x="3962400" y="29718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2" name="Oval 201"/>
          <p:cNvSpPr/>
          <p:nvPr/>
        </p:nvSpPr>
        <p:spPr>
          <a:xfrm>
            <a:off x="2438400" y="3733800"/>
            <a:ext cx="152400" cy="13335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8" name="Straight Arrow Connector 207"/>
          <p:cNvCxnSpPr>
            <a:stCxn id="173" idx="7"/>
          </p:cNvCxnSpPr>
          <p:nvPr/>
        </p:nvCxnSpPr>
        <p:spPr>
          <a:xfrm flipV="1">
            <a:off x="6149882" y="1905000"/>
            <a:ext cx="456084" cy="248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5638800" y="2209800"/>
            <a:ext cx="60960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5426509" y="2209800"/>
            <a:ext cx="364691" cy="18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6721909" y="2057400"/>
            <a:ext cx="43906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4724400" y="2485546"/>
            <a:ext cx="364691" cy="18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6109589" y="2362200"/>
            <a:ext cx="291211" cy="301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4876800" y="2743200"/>
            <a:ext cx="364691" cy="18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 rot="19480705">
            <a:off x="6592369" y="1452220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v</a:t>
            </a:r>
            <a:endParaRPr lang="en-AU" i="1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7685656" y="4115567"/>
            <a:ext cx="161113" cy="17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7315200" y="39624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6781800" y="3733800"/>
            <a:ext cx="144632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7086600" y="38862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7627768" y="43434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7315200" y="41910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934200" y="40386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6629400" y="38862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7086600" y="4343400"/>
            <a:ext cx="236083" cy="14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6865768" y="4324351"/>
            <a:ext cx="144632" cy="95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6553200" y="4095751"/>
            <a:ext cx="113298" cy="1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743200" y="3562510"/>
            <a:ext cx="304800" cy="1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2667000" y="3620133"/>
            <a:ext cx="0" cy="189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18" idx="4"/>
          </p:cNvCxnSpPr>
          <p:nvPr/>
        </p:nvCxnSpPr>
        <p:spPr>
          <a:xfrm flipH="1">
            <a:off x="2438400" y="3514725"/>
            <a:ext cx="152400" cy="123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3" name="Group 262"/>
          <p:cNvGrpSpPr/>
          <p:nvPr/>
        </p:nvGrpSpPr>
        <p:grpSpPr>
          <a:xfrm>
            <a:off x="-2971800" y="-685800"/>
            <a:ext cx="3388954" cy="3810519"/>
            <a:chOff x="802046" y="-561120"/>
            <a:chExt cx="3388954" cy="3810519"/>
          </a:xfrm>
        </p:grpSpPr>
        <p:sp>
          <p:nvSpPr>
            <p:cNvPr id="264" name="Arc 263"/>
            <p:cNvSpPr/>
            <p:nvPr/>
          </p:nvSpPr>
          <p:spPr>
            <a:xfrm rot="7405744">
              <a:off x="866965" y="670248"/>
              <a:ext cx="2848928" cy="230937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802046" y="-561120"/>
              <a:ext cx="3388954" cy="3761520"/>
              <a:chOff x="896887" y="-562588"/>
              <a:chExt cx="3388954" cy="3761520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1143000" y="838200"/>
                <a:ext cx="3142841" cy="1862726"/>
                <a:chOff x="515779" y="831007"/>
                <a:chExt cx="3142841" cy="1862726"/>
              </a:xfrm>
            </p:grpSpPr>
            <p:pic>
              <p:nvPicPr>
                <p:cNvPr id="1026" name="Picture 2" descr="http://www.pd4pic.com/images/tower-sign-access-point-router-internet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676400"/>
                  <a:ext cx="464458" cy="5874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5" name="Arc 254"/>
                <p:cNvSpPr/>
                <p:nvPr/>
              </p:nvSpPr>
              <p:spPr>
                <a:xfrm rot="7772435">
                  <a:off x="795263" y="1003693"/>
                  <a:ext cx="1460546" cy="134998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Arc 257"/>
                <p:cNvSpPr/>
                <p:nvPr/>
              </p:nvSpPr>
              <p:spPr>
                <a:xfrm rot="8402906">
                  <a:off x="625027" y="8310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Arc 258"/>
                <p:cNvSpPr/>
                <p:nvPr/>
              </p:nvSpPr>
              <p:spPr>
                <a:xfrm rot="8402906">
                  <a:off x="625027" y="9834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0" name="Arc 259"/>
                <p:cNvSpPr/>
                <p:nvPr/>
              </p:nvSpPr>
              <p:spPr>
                <a:xfrm rot="8402906">
                  <a:off x="571256" y="978935"/>
                  <a:ext cx="2667488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Arc 260"/>
                <p:cNvSpPr/>
                <p:nvPr/>
              </p:nvSpPr>
              <p:spPr>
                <a:xfrm rot="8681337">
                  <a:off x="530608" y="1049199"/>
                  <a:ext cx="311439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Arc 261"/>
                <p:cNvSpPr/>
                <p:nvPr/>
              </p:nvSpPr>
              <p:spPr>
                <a:xfrm rot="8402906">
                  <a:off x="515779" y="1131556"/>
                  <a:ext cx="3142841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65" name="Arc 264"/>
              <p:cNvSpPr/>
              <p:nvPr/>
            </p:nvSpPr>
            <p:spPr>
              <a:xfrm rot="7405744">
                <a:off x="496145" y="-161846"/>
                <a:ext cx="3761520" cy="29600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78" name="Group 277"/>
          <p:cNvGrpSpPr/>
          <p:nvPr/>
        </p:nvGrpSpPr>
        <p:grpSpPr>
          <a:xfrm>
            <a:off x="-3532920" y="3886200"/>
            <a:ext cx="3761520" cy="2960035"/>
            <a:chOff x="1410430" y="3840118"/>
            <a:chExt cx="3761520" cy="2960035"/>
          </a:xfrm>
        </p:grpSpPr>
        <p:grpSp>
          <p:nvGrpSpPr>
            <p:cNvPr id="266" name="Group 265"/>
            <p:cNvGrpSpPr/>
            <p:nvPr/>
          </p:nvGrpSpPr>
          <p:grpSpPr>
            <a:xfrm rot="11498661">
              <a:off x="1447685" y="4029693"/>
              <a:ext cx="3142841" cy="1862726"/>
              <a:chOff x="515779" y="831007"/>
              <a:chExt cx="3142841" cy="1862726"/>
            </a:xfrm>
          </p:grpSpPr>
          <p:pic>
            <p:nvPicPr>
              <p:cNvPr id="267" name="Picture 2" descr="http://www.pd4pic.com/images/tower-sign-access-point-router-interne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1339">
                <a:off x="1295400" y="1676400"/>
                <a:ext cx="464458" cy="587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Arc 267"/>
              <p:cNvSpPr/>
              <p:nvPr/>
            </p:nvSpPr>
            <p:spPr>
              <a:xfrm rot="7772435">
                <a:off x="795263" y="1003693"/>
                <a:ext cx="1460546" cy="134998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9" name="Arc 268"/>
              <p:cNvSpPr/>
              <p:nvPr/>
            </p:nvSpPr>
            <p:spPr>
              <a:xfrm rot="8402906">
                <a:off x="625027" y="8310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0" name="Arc 269"/>
              <p:cNvSpPr/>
              <p:nvPr/>
            </p:nvSpPr>
            <p:spPr>
              <a:xfrm rot="8402906">
                <a:off x="625027" y="9834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1" name="Arc 270"/>
              <p:cNvSpPr/>
              <p:nvPr/>
            </p:nvSpPr>
            <p:spPr>
              <a:xfrm rot="8402906">
                <a:off x="571256" y="978935"/>
                <a:ext cx="2667488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2" name="Arc 271"/>
              <p:cNvSpPr/>
              <p:nvPr/>
            </p:nvSpPr>
            <p:spPr>
              <a:xfrm rot="8681337">
                <a:off x="530608" y="1049199"/>
                <a:ext cx="311439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3" name="Arc 272"/>
              <p:cNvSpPr/>
              <p:nvPr/>
            </p:nvSpPr>
            <p:spPr>
              <a:xfrm rot="8402906">
                <a:off x="515779" y="1131556"/>
                <a:ext cx="3142841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74" name="Arc 273"/>
            <p:cNvSpPr/>
            <p:nvPr/>
          </p:nvSpPr>
          <p:spPr>
            <a:xfrm rot="18904405">
              <a:off x="1410430" y="3840118"/>
              <a:ext cx="3761520" cy="29600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2590800" y="3200400"/>
            <a:ext cx="47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X</a:t>
            </a:r>
            <a:endParaRPr lang="en-AU" i="1" dirty="0"/>
          </a:p>
        </p:txBody>
      </p:sp>
      <p:cxnSp>
        <p:nvCxnSpPr>
          <p:cNvPr id="277" name="Straight Arrow Connector 276"/>
          <p:cNvCxnSpPr/>
          <p:nvPr/>
        </p:nvCxnSpPr>
        <p:spPr>
          <a:xfrm flipV="1">
            <a:off x="4114800" y="2790346"/>
            <a:ext cx="364691" cy="18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6560968" y="3667125"/>
            <a:ext cx="144632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256168" y="38100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6179968" y="4019551"/>
            <a:ext cx="113298" cy="1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6553200" y="38100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Oval 206"/>
          <p:cNvSpPr/>
          <p:nvPr/>
        </p:nvSpPr>
        <p:spPr>
          <a:xfrm>
            <a:off x="6400800" y="40576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 1"/>
          <p:cNvSpPr/>
          <p:nvPr/>
        </p:nvSpPr>
        <p:spPr>
          <a:xfrm>
            <a:off x="9285088" y="2162260"/>
            <a:ext cx="2678312" cy="916842"/>
          </a:xfrm>
          <a:custGeom>
            <a:avLst/>
            <a:gdLst>
              <a:gd name="connsiteX0" fmla="*/ 2015839 w 2678312"/>
              <a:gd name="connsiteY0" fmla="*/ 11773 h 916842"/>
              <a:gd name="connsiteX1" fmla="*/ 2015839 w 2678312"/>
              <a:gd name="connsiteY1" fmla="*/ 11773 h 916842"/>
              <a:gd name="connsiteX2" fmla="*/ 1493325 w 2678312"/>
              <a:gd name="connsiteY2" fmla="*/ 49095 h 916842"/>
              <a:gd name="connsiteX3" fmla="*/ 1465333 w 2678312"/>
              <a:gd name="connsiteY3" fmla="*/ 58426 h 916842"/>
              <a:gd name="connsiteX4" fmla="*/ 1390688 w 2678312"/>
              <a:gd name="connsiteY4" fmla="*/ 86418 h 916842"/>
              <a:gd name="connsiteX5" fmla="*/ 1353365 w 2678312"/>
              <a:gd name="connsiteY5" fmla="*/ 123740 h 916842"/>
              <a:gd name="connsiteX6" fmla="*/ 1297382 w 2678312"/>
              <a:gd name="connsiteY6" fmla="*/ 161062 h 916842"/>
              <a:gd name="connsiteX7" fmla="*/ 1269390 w 2678312"/>
              <a:gd name="connsiteY7" fmla="*/ 179724 h 916842"/>
              <a:gd name="connsiteX8" fmla="*/ 1241398 w 2678312"/>
              <a:gd name="connsiteY8" fmla="*/ 207716 h 916842"/>
              <a:gd name="connsiteX9" fmla="*/ 1185414 w 2678312"/>
              <a:gd name="connsiteY9" fmla="*/ 226377 h 916842"/>
              <a:gd name="connsiteX10" fmla="*/ 1138761 w 2678312"/>
              <a:gd name="connsiteY10" fmla="*/ 245038 h 916842"/>
              <a:gd name="connsiteX11" fmla="*/ 1101439 w 2678312"/>
              <a:gd name="connsiteY11" fmla="*/ 301022 h 916842"/>
              <a:gd name="connsiteX12" fmla="*/ 1064116 w 2678312"/>
              <a:gd name="connsiteY12" fmla="*/ 347675 h 916842"/>
              <a:gd name="connsiteX13" fmla="*/ 1036125 w 2678312"/>
              <a:gd name="connsiteY13" fmla="*/ 366336 h 916842"/>
              <a:gd name="connsiteX14" fmla="*/ 1017463 w 2678312"/>
              <a:gd name="connsiteY14" fmla="*/ 394328 h 916842"/>
              <a:gd name="connsiteX15" fmla="*/ 737545 w 2678312"/>
              <a:gd name="connsiteY15" fmla="*/ 431650 h 916842"/>
              <a:gd name="connsiteX16" fmla="*/ 672231 w 2678312"/>
              <a:gd name="connsiteY16" fmla="*/ 459642 h 916842"/>
              <a:gd name="connsiteX17" fmla="*/ 625578 w 2678312"/>
              <a:gd name="connsiteY17" fmla="*/ 478303 h 916842"/>
              <a:gd name="connsiteX18" fmla="*/ 560263 w 2678312"/>
              <a:gd name="connsiteY18" fmla="*/ 543618 h 916842"/>
              <a:gd name="connsiteX19" fmla="*/ 532271 w 2678312"/>
              <a:gd name="connsiteY19" fmla="*/ 571609 h 916842"/>
              <a:gd name="connsiteX20" fmla="*/ 504280 w 2678312"/>
              <a:gd name="connsiteY20" fmla="*/ 580940 h 916842"/>
              <a:gd name="connsiteX21" fmla="*/ 485618 w 2678312"/>
              <a:gd name="connsiteY21" fmla="*/ 599601 h 916842"/>
              <a:gd name="connsiteX22" fmla="*/ 466957 w 2678312"/>
              <a:gd name="connsiteY22" fmla="*/ 627593 h 916842"/>
              <a:gd name="connsiteX23" fmla="*/ 438965 w 2678312"/>
              <a:gd name="connsiteY23" fmla="*/ 646254 h 916842"/>
              <a:gd name="connsiteX24" fmla="*/ 382982 w 2678312"/>
              <a:gd name="connsiteY24" fmla="*/ 692907 h 916842"/>
              <a:gd name="connsiteX25" fmla="*/ 308337 w 2678312"/>
              <a:gd name="connsiteY25" fmla="*/ 711569 h 916842"/>
              <a:gd name="connsiteX26" fmla="*/ 196369 w 2678312"/>
              <a:gd name="connsiteY26" fmla="*/ 748891 h 916842"/>
              <a:gd name="connsiteX27" fmla="*/ 168378 w 2678312"/>
              <a:gd name="connsiteY27" fmla="*/ 758222 h 916842"/>
              <a:gd name="connsiteX28" fmla="*/ 140386 w 2678312"/>
              <a:gd name="connsiteY28" fmla="*/ 767552 h 916842"/>
              <a:gd name="connsiteX29" fmla="*/ 103063 w 2678312"/>
              <a:gd name="connsiteY29" fmla="*/ 786213 h 916842"/>
              <a:gd name="connsiteX30" fmla="*/ 19088 w 2678312"/>
              <a:gd name="connsiteY30" fmla="*/ 832867 h 916842"/>
              <a:gd name="connsiteX31" fmla="*/ 427 w 2678312"/>
              <a:gd name="connsiteY31" fmla="*/ 860858 h 916842"/>
              <a:gd name="connsiteX32" fmla="*/ 9757 w 2678312"/>
              <a:gd name="connsiteY32" fmla="*/ 888850 h 916842"/>
              <a:gd name="connsiteX33" fmla="*/ 103063 w 2678312"/>
              <a:gd name="connsiteY33" fmla="*/ 916842 h 916842"/>
              <a:gd name="connsiteX34" fmla="*/ 373651 w 2678312"/>
              <a:gd name="connsiteY34" fmla="*/ 898181 h 916842"/>
              <a:gd name="connsiteX35" fmla="*/ 429635 w 2678312"/>
              <a:gd name="connsiteY35" fmla="*/ 870189 h 916842"/>
              <a:gd name="connsiteX36" fmla="*/ 485618 w 2678312"/>
              <a:gd name="connsiteY36" fmla="*/ 851528 h 916842"/>
              <a:gd name="connsiteX37" fmla="*/ 569594 w 2678312"/>
              <a:gd name="connsiteY37" fmla="*/ 832867 h 916842"/>
              <a:gd name="connsiteX38" fmla="*/ 597586 w 2678312"/>
              <a:gd name="connsiteY38" fmla="*/ 814205 h 916842"/>
              <a:gd name="connsiteX39" fmla="*/ 756206 w 2678312"/>
              <a:gd name="connsiteY39" fmla="*/ 832867 h 916842"/>
              <a:gd name="connsiteX40" fmla="*/ 980141 w 2678312"/>
              <a:gd name="connsiteY40" fmla="*/ 823536 h 916842"/>
              <a:gd name="connsiteX41" fmla="*/ 1129431 w 2678312"/>
              <a:gd name="connsiteY41" fmla="*/ 786213 h 916842"/>
              <a:gd name="connsiteX42" fmla="*/ 1166753 w 2678312"/>
              <a:gd name="connsiteY42" fmla="*/ 776883 h 916842"/>
              <a:gd name="connsiteX43" fmla="*/ 1194745 w 2678312"/>
              <a:gd name="connsiteY43" fmla="*/ 767552 h 916842"/>
              <a:gd name="connsiteX44" fmla="*/ 1250729 w 2678312"/>
              <a:gd name="connsiteY44" fmla="*/ 758222 h 916842"/>
              <a:gd name="connsiteX45" fmla="*/ 1269390 w 2678312"/>
              <a:gd name="connsiteY45" fmla="*/ 739560 h 916842"/>
              <a:gd name="connsiteX46" fmla="*/ 1325373 w 2678312"/>
              <a:gd name="connsiteY46" fmla="*/ 720899 h 916842"/>
              <a:gd name="connsiteX47" fmla="*/ 1409349 w 2678312"/>
              <a:gd name="connsiteY47" fmla="*/ 702238 h 916842"/>
              <a:gd name="connsiteX48" fmla="*/ 1511986 w 2678312"/>
              <a:gd name="connsiteY48" fmla="*/ 683577 h 916842"/>
              <a:gd name="connsiteX49" fmla="*/ 1549308 w 2678312"/>
              <a:gd name="connsiteY49" fmla="*/ 674246 h 916842"/>
              <a:gd name="connsiteX50" fmla="*/ 1577300 w 2678312"/>
              <a:gd name="connsiteY50" fmla="*/ 664916 h 916842"/>
              <a:gd name="connsiteX51" fmla="*/ 1763912 w 2678312"/>
              <a:gd name="connsiteY51" fmla="*/ 655585 h 916842"/>
              <a:gd name="connsiteX52" fmla="*/ 1819896 w 2678312"/>
              <a:gd name="connsiteY52" fmla="*/ 636924 h 916842"/>
              <a:gd name="connsiteX53" fmla="*/ 1866549 w 2678312"/>
              <a:gd name="connsiteY53" fmla="*/ 608932 h 916842"/>
              <a:gd name="connsiteX54" fmla="*/ 1894541 w 2678312"/>
              <a:gd name="connsiteY54" fmla="*/ 590271 h 916842"/>
              <a:gd name="connsiteX55" fmla="*/ 1913202 w 2678312"/>
              <a:gd name="connsiteY55" fmla="*/ 571609 h 916842"/>
              <a:gd name="connsiteX56" fmla="*/ 1969186 w 2678312"/>
              <a:gd name="connsiteY56" fmla="*/ 534287 h 916842"/>
              <a:gd name="connsiteX57" fmla="*/ 2025169 w 2678312"/>
              <a:gd name="connsiteY57" fmla="*/ 478303 h 916842"/>
              <a:gd name="connsiteX58" fmla="*/ 2043831 w 2678312"/>
              <a:gd name="connsiteY58" fmla="*/ 459642 h 916842"/>
              <a:gd name="connsiteX59" fmla="*/ 2081153 w 2678312"/>
              <a:gd name="connsiteY59" fmla="*/ 431650 h 916842"/>
              <a:gd name="connsiteX60" fmla="*/ 2165129 w 2678312"/>
              <a:gd name="connsiteY60" fmla="*/ 375667 h 916842"/>
              <a:gd name="connsiteX61" fmla="*/ 2193120 w 2678312"/>
              <a:gd name="connsiteY61" fmla="*/ 357005 h 916842"/>
              <a:gd name="connsiteX62" fmla="*/ 2258435 w 2678312"/>
              <a:gd name="connsiteY62" fmla="*/ 329013 h 916842"/>
              <a:gd name="connsiteX63" fmla="*/ 2314418 w 2678312"/>
              <a:gd name="connsiteY63" fmla="*/ 291691 h 916842"/>
              <a:gd name="connsiteX64" fmla="*/ 2342410 w 2678312"/>
              <a:gd name="connsiteY64" fmla="*/ 273030 h 916842"/>
              <a:gd name="connsiteX65" fmla="*/ 2370402 w 2678312"/>
              <a:gd name="connsiteY65" fmla="*/ 263699 h 916842"/>
              <a:gd name="connsiteX66" fmla="*/ 2417055 w 2678312"/>
              <a:gd name="connsiteY66" fmla="*/ 235707 h 916842"/>
              <a:gd name="connsiteX67" fmla="*/ 2473039 w 2678312"/>
              <a:gd name="connsiteY67" fmla="*/ 217046 h 916842"/>
              <a:gd name="connsiteX68" fmla="*/ 2529022 w 2678312"/>
              <a:gd name="connsiteY68" fmla="*/ 198385 h 916842"/>
              <a:gd name="connsiteX69" fmla="*/ 2557014 w 2678312"/>
              <a:gd name="connsiteY69" fmla="*/ 189054 h 916842"/>
              <a:gd name="connsiteX70" fmla="*/ 2585006 w 2678312"/>
              <a:gd name="connsiteY70" fmla="*/ 170393 h 916842"/>
              <a:gd name="connsiteX71" fmla="*/ 2650320 w 2678312"/>
              <a:gd name="connsiteY71" fmla="*/ 151732 h 916842"/>
              <a:gd name="connsiteX72" fmla="*/ 2678312 w 2678312"/>
              <a:gd name="connsiteY72" fmla="*/ 142401 h 916842"/>
              <a:gd name="connsiteX73" fmla="*/ 2668982 w 2678312"/>
              <a:gd name="connsiteY73" fmla="*/ 86418 h 916842"/>
              <a:gd name="connsiteX74" fmla="*/ 2640990 w 2678312"/>
              <a:gd name="connsiteY74" fmla="*/ 77087 h 916842"/>
              <a:gd name="connsiteX75" fmla="*/ 2557014 w 2678312"/>
              <a:gd name="connsiteY75" fmla="*/ 30434 h 916842"/>
              <a:gd name="connsiteX76" fmla="*/ 2529022 w 2678312"/>
              <a:gd name="connsiteY76" fmla="*/ 11773 h 916842"/>
              <a:gd name="connsiteX77" fmla="*/ 2370402 w 2678312"/>
              <a:gd name="connsiteY77" fmla="*/ 11773 h 916842"/>
              <a:gd name="connsiteX78" fmla="*/ 2295757 w 2678312"/>
              <a:gd name="connsiteY78" fmla="*/ 30434 h 916842"/>
              <a:gd name="connsiteX79" fmla="*/ 2239773 w 2678312"/>
              <a:gd name="connsiteY79" fmla="*/ 49095 h 916842"/>
              <a:gd name="connsiteX80" fmla="*/ 2211782 w 2678312"/>
              <a:gd name="connsiteY80" fmla="*/ 58426 h 916842"/>
              <a:gd name="connsiteX81" fmla="*/ 2165129 w 2678312"/>
              <a:gd name="connsiteY81" fmla="*/ 67756 h 916842"/>
              <a:gd name="connsiteX82" fmla="*/ 2071822 w 2678312"/>
              <a:gd name="connsiteY82" fmla="*/ 49095 h 916842"/>
              <a:gd name="connsiteX83" fmla="*/ 2015839 w 2678312"/>
              <a:gd name="connsiteY83" fmla="*/ 11773 h 91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678312" h="916842">
                <a:moveTo>
                  <a:pt x="2015839" y="11773"/>
                </a:moveTo>
                <a:lnTo>
                  <a:pt x="2015839" y="11773"/>
                </a:lnTo>
                <a:cubicBezTo>
                  <a:pt x="1536688" y="41108"/>
                  <a:pt x="1709790" y="18170"/>
                  <a:pt x="1493325" y="49095"/>
                </a:cubicBezTo>
                <a:cubicBezTo>
                  <a:pt x="1483994" y="52205"/>
                  <a:pt x="1474542" y="54973"/>
                  <a:pt x="1465333" y="58426"/>
                </a:cubicBezTo>
                <a:cubicBezTo>
                  <a:pt x="1376077" y="91897"/>
                  <a:pt x="1454225" y="65238"/>
                  <a:pt x="1390688" y="86418"/>
                </a:cubicBezTo>
                <a:cubicBezTo>
                  <a:pt x="1378247" y="98859"/>
                  <a:pt x="1367104" y="112749"/>
                  <a:pt x="1353365" y="123740"/>
                </a:cubicBezTo>
                <a:cubicBezTo>
                  <a:pt x="1335852" y="137750"/>
                  <a:pt x="1316043" y="148621"/>
                  <a:pt x="1297382" y="161062"/>
                </a:cubicBezTo>
                <a:cubicBezTo>
                  <a:pt x="1288051" y="167283"/>
                  <a:pt x="1277320" y="171794"/>
                  <a:pt x="1269390" y="179724"/>
                </a:cubicBezTo>
                <a:cubicBezTo>
                  <a:pt x="1260059" y="189055"/>
                  <a:pt x="1252933" y="201308"/>
                  <a:pt x="1241398" y="207716"/>
                </a:cubicBezTo>
                <a:cubicBezTo>
                  <a:pt x="1224203" y="217269"/>
                  <a:pt x="1203678" y="219072"/>
                  <a:pt x="1185414" y="226377"/>
                </a:cubicBezTo>
                <a:lnTo>
                  <a:pt x="1138761" y="245038"/>
                </a:lnTo>
                <a:lnTo>
                  <a:pt x="1101439" y="301022"/>
                </a:lnTo>
                <a:cubicBezTo>
                  <a:pt x="1087583" y="321806"/>
                  <a:pt x="1083109" y="332480"/>
                  <a:pt x="1064116" y="347675"/>
                </a:cubicBezTo>
                <a:cubicBezTo>
                  <a:pt x="1055360" y="354680"/>
                  <a:pt x="1045455" y="360116"/>
                  <a:pt x="1036125" y="366336"/>
                </a:cubicBezTo>
                <a:cubicBezTo>
                  <a:pt x="1029904" y="375667"/>
                  <a:pt x="1024642" y="385713"/>
                  <a:pt x="1017463" y="394328"/>
                </a:cubicBezTo>
                <a:cubicBezTo>
                  <a:pt x="945082" y="481184"/>
                  <a:pt x="906932" y="425377"/>
                  <a:pt x="737545" y="431650"/>
                </a:cubicBezTo>
                <a:cubicBezTo>
                  <a:pt x="680049" y="450816"/>
                  <a:pt x="741414" y="428894"/>
                  <a:pt x="672231" y="459642"/>
                </a:cubicBezTo>
                <a:cubicBezTo>
                  <a:pt x="656926" y="466444"/>
                  <a:pt x="641129" y="472083"/>
                  <a:pt x="625578" y="478303"/>
                </a:cubicBezTo>
                <a:lnTo>
                  <a:pt x="560263" y="543618"/>
                </a:lnTo>
                <a:cubicBezTo>
                  <a:pt x="550932" y="552948"/>
                  <a:pt x="544789" y="567436"/>
                  <a:pt x="532271" y="571609"/>
                </a:cubicBezTo>
                <a:lnTo>
                  <a:pt x="504280" y="580940"/>
                </a:lnTo>
                <a:cubicBezTo>
                  <a:pt x="498059" y="587160"/>
                  <a:pt x="491114" y="592732"/>
                  <a:pt x="485618" y="599601"/>
                </a:cubicBezTo>
                <a:cubicBezTo>
                  <a:pt x="478613" y="608358"/>
                  <a:pt x="474886" y="619664"/>
                  <a:pt x="466957" y="627593"/>
                </a:cubicBezTo>
                <a:cubicBezTo>
                  <a:pt x="459028" y="635522"/>
                  <a:pt x="447722" y="639249"/>
                  <a:pt x="438965" y="646254"/>
                </a:cubicBezTo>
                <a:cubicBezTo>
                  <a:pt x="402958" y="675060"/>
                  <a:pt x="438567" y="661144"/>
                  <a:pt x="382982" y="692907"/>
                </a:cubicBezTo>
                <a:cubicBezTo>
                  <a:pt x="365334" y="702992"/>
                  <a:pt x="323696" y="707181"/>
                  <a:pt x="308337" y="711569"/>
                </a:cubicBezTo>
                <a:cubicBezTo>
                  <a:pt x="308300" y="711580"/>
                  <a:pt x="221263" y="740593"/>
                  <a:pt x="196369" y="748891"/>
                </a:cubicBezTo>
                <a:lnTo>
                  <a:pt x="168378" y="758222"/>
                </a:lnTo>
                <a:cubicBezTo>
                  <a:pt x="159047" y="761332"/>
                  <a:pt x="149183" y="763154"/>
                  <a:pt x="140386" y="767552"/>
                </a:cubicBezTo>
                <a:cubicBezTo>
                  <a:pt x="127945" y="773772"/>
                  <a:pt x="114990" y="779057"/>
                  <a:pt x="103063" y="786213"/>
                </a:cubicBezTo>
                <a:cubicBezTo>
                  <a:pt x="22851" y="834340"/>
                  <a:pt x="75393" y="814098"/>
                  <a:pt x="19088" y="832867"/>
                </a:cubicBezTo>
                <a:cubicBezTo>
                  <a:pt x="12868" y="842197"/>
                  <a:pt x="2271" y="849797"/>
                  <a:pt x="427" y="860858"/>
                </a:cubicBezTo>
                <a:cubicBezTo>
                  <a:pt x="-1190" y="870559"/>
                  <a:pt x="1754" y="883133"/>
                  <a:pt x="9757" y="888850"/>
                </a:cubicBezTo>
                <a:cubicBezTo>
                  <a:pt x="21986" y="897585"/>
                  <a:pt x="83113" y="911854"/>
                  <a:pt x="103063" y="916842"/>
                </a:cubicBezTo>
                <a:cubicBezTo>
                  <a:pt x="276284" y="892095"/>
                  <a:pt x="21521" y="926351"/>
                  <a:pt x="373651" y="898181"/>
                </a:cubicBezTo>
                <a:cubicBezTo>
                  <a:pt x="404773" y="895691"/>
                  <a:pt x="402020" y="882462"/>
                  <a:pt x="429635" y="870189"/>
                </a:cubicBezTo>
                <a:cubicBezTo>
                  <a:pt x="447610" y="862200"/>
                  <a:pt x="466777" y="857180"/>
                  <a:pt x="485618" y="851528"/>
                </a:cubicBezTo>
                <a:cubicBezTo>
                  <a:pt x="511979" y="843620"/>
                  <a:pt x="542950" y="838196"/>
                  <a:pt x="569594" y="832867"/>
                </a:cubicBezTo>
                <a:cubicBezTo>
                  <a:pt x="578925" y="826646"/>
                  <a:pt x="586391" y="814864"/>
                  <a:pt x="597586" y="814205"/>
                </a:cubicBezTo>
                <a:cubicBezTo>
                  <a:pt x="691378" y="808688"/>
                  <a:pt x="697310" y="813234"/>
                  <a:pt x="756206" y="832867"/>
                </a:cubicBezTo>
                <a:cubicBezTo>
                  <a:pt x="830851" y="829757"/>
                  <a:pt x="905720" y="830103"/>
                  <a:pt x="980141" y="823536"/>
                </a:cubicBezTo>
                <a:cubicBezTo>
                  <a:pt x="1086463" y="814155"/>
                  <a:pt x="1047247" y="806758"/>
                  <a:pt x="1129431" y="786213"/>
                </a:cubicBezTo>
                <a:cubicBezTo>
                  <a:pt x="1141872" y="783103"/>
                  <a:pt x="1154423" y="780406"/>
                  <a:pt x="1166753" y="776883"/>
                </a:cubicBezTo>
                <a:cubicBezTo>
                  <a:pt x="1176210" y="774181"/>
                  <a:pt x="1185144" y="769686"/>
                  <a:pt x="1194745" y="767552"/>
                </a:cubicBezTo>
                <a:cubicBezTo>
                  <a:pt x="1213213" y="763448"/>
                  <a:pt x="1232068" y="761332"/>
                  <a:pt x="1250729" y="758222"/>
                </a:cubicBezTo>
                <a:cubicBezTo>
                  <a:pt x="1256949" y="752001"/>
                  <a:pt x="1261522" y="743494"/>
                  <a:pt x="1269390" y="739560"/>
                </a:cubicBezTo>
                <a:cubicBezTo>
                  <a:pt x="1286984" y="730763"/>
                  <a:pt x="1306290" y="725669"/>
                  <a:pt x="1325373" y="720899"/>
                </a:cubicBezTo>
                <a:cubicBezTo>
                  <a:pt x="1365304" y="710917"/>
                  <a:pt x="1365923" y="710134"/>
                  <a:pt x="1409349" y="702238"/>
                </a:cubicBezTo>
                <a:cubicBezTo>
                  <a:pt x="1465031" y="692114"/>
                  <a:pt x="1460148" y="695097"/>
                  <a:pt x="1511986" y="683577"/>
                </a:cubicBezTo>
                <a:cubicBezTo>
                  <a:pt x="1524504" y="680795"/>
                  <a:pt x="1536978" y="677769"/>
                  <a:pt x="1549308" y="674246"/>
                </a:cubicBezTo>
                <a:cubicBezTo>
                  <a:pt x="1558765" y="671544"/>
                  <a:pt x="1567502" y="665768"/>
                  <a:pt x="1577300" y="664916"/>
                </a:cubicBezTo>
                <a:cubicBezTo>
                  <a:pt x="1639348" y="659521"/>
                  <a:pt x="1701708" y="658695"/>
                  <a:pt x="1763912" y="655585"/>
                </a:cubicBezTo>
                <a:cubicBezTo>
                  <a:pt x="1782573" y="649365"/>
                  <a:pt x="1805987" y="650834"/>
                  <a:pt x="1819896" y="636924"/>
                </a:cubicBezTo>
                <a:cubicBezTo>
                  <a:pt x="1845511" y="611307"/>
                  <a:pt x="1830211" y="621044"/>
                  <a:pt x="1866549" y="608932"/>
                </a:cubicBezTo>
                <a:cubicBezTo>
                  <a:pt x="1875880" y="602712"/>
                  <a:pt x="1885784" y="597276"/>
                  <a:pt x="1894541" y="590271"/>
                </a:cubicBezTo>
                <a:cubicBezTo>
                  <a:pt x="1901410" y="584775"/>
                  <a:pt x="1906164" y="576887"/>
                  <a:pt x="1913202" y="571609"/>
                </a:cubicBezTo>
                <a:cubicBezTo>
                  <a:pt x="1931144" y="558152"/>
                  <a:pt x="1953327" y="550146"/>
                  <a:pt x="1969186" y="534287"/>
                </a:cubicBezTo>
                <a:lnTo>
                  <a:pt x="2025169" y="478303"/>
                </a:lnTo>
                <a:cubicBezTo>
                  <a:pt x="2031390" y="472082"/>
                  <a:pt x="2036793" y="464920"/>
                  <a:pt x="2043831" y="459642"/>
                </a:cubicBezTo>
                <a:cubicBezTo>
                  <a:pt x="2056272" y="450311"/>
                  <a:pt x="2068413" y="440568"/>
                  <a:pt x="2081153" y="431650"/>
                </a:cubicBezTo>
                <a:cubicBezTo>
                  <a:pt x="2081178" y="431632"/>
                  <a:pt x="2151120" y="385006"/>
                  <a:pt x="2165129" y="375667"/>
                </a:cubicBezTo>
                <a:cubicBezTo>
                  <a:pt x="2174459" y="369447"/>
                  <a:pt x="2182481" y="360551"/>
                  <a:pt x="2193120" y="357005"/>
                </a:cubicBezTo>
                <a:cubicBezTo>
                  <a:pt x="2222081" y="347352"/>
                  <a:pt x="2229607" y="346310"/>
                  <a:pt x="2258435" y="329013"/>
                </a:cubicBezTo>
                <a:cubicBezTo>
                  <a:pt x="2277667" y="317474"/>
                  <a:pt x="2295757" y="304132"/>
                  <a:pt x="2314418" y="291691"/>
                </a:cubicBezTo>
                <a:cubicBezTo>
                  <a:pt x="2323749" y="285471"/>
                  <a:pt x="2331771" y="276576"/>
                  <a:pt x="2342410" y="273030"/>
                </a:cubicBezTo>
                <a:cubicBezTo>
                  <a:pt x="2351741" y="269920"/>
                  <a:pt x="2361605" y="268098"/>
                  <a:pt x="2370402" y="263699"/>
                </a:cubicBezTo>
                <a:cubicBezTo>
                  <a:pt x="2386623" y="255588"/>
                  <a:pt x="2400545" y="243211"/>
                  <a:pt x="2417055" y="235707"/>
                </a:cubicBezTo>
                <a:cubicBezTo>
                  <a:pt x="2434963" y="227567"/>
                  <a:pt x="2454378" y="223266"/>
                  <a:pt x="2473039" y="217046"/>
                </a:cubicBezTo>
                <a:lnTo>
                  <a:pt x="2529022" y="198385"/>
                </a:lnTo>
                <a:cubicBezTo>
                  <a:pt x="2538353" y="195275"/>
                  <a:pt x="2548830" y="194510"/>
                  <a:pt x="2557014" y="189054"/>
                </a:cubicBezTo>
                <a:cubicBezTo>
                  <a:pt x="2566345" y="182834"/>
                  <a:pt x="2574976" y="175408"/>
                  <a:pt x="2585006" y="170393"/>
                </a:cubicBezTo>
                <a:cubicBezTo>
                  <a:pt x="2599925" y="162934"/>
                  <a:pt x="2636362" y="155720"/>
                  <a:pt x="2650320" y="151732"/>
                </a:cubicBezTo>
                <a:cubicBezTo>
                  <a:pt x="2659777" y="149030"/>
                  <a:pt x="2668981" y="145511"/>
                  <a:pt x="2678312" y="142401"/>
                </a:cubicBezTo>
                <a:cubicBezTo>
                  <a:pt x="2675202" y="123740"/>
                  <a:pt x="2678368" y="102844"/>
                  <a:pt x="2668982" y="86418"/>
                </a:cubicBezTo>
                <a:cubicBezTo>
                  <a:pt x="2664102" y="77878"/>
                  <a:pt x="2649588" y="81864"/>
                  <a:pt x="2640990" y="77087"/>
                </a:cubicBezTo>
                <a:cubicBezTo>
                  <a:pt x="2544744" y="23616"/>
                  <a:pt x="2620351" y="51545"/>
                  <a:pt x="2557014" y="30434"/>
                </a:cubicBezTo>
                <a:cubicBezTo>
                  <a:pt x="2547683" y="24214"/>
                  <a:pt x="2539052" y="16788"/>
                  <a:pt x="2529022" y="11773"/>
                </a:cubicBezTo>
                <a:cubicBezTo>
                  <a:pt x="2479858" y="-12809"/>
                  <a:pt x="2421001" y="8159"/>
                  <a:pt x="2370402" y="11773"/>
                </a:cubicBezTo>
                <a:cubicBezTo>
                  <a:pt x="2285455" y="40087"/>
                  <a:pt x="2419631" y="-3350"/>
                  <a:pt x="2295757" y="30434"/>
                </a:cubicBezTo>
                <a:cubicBezTo>
                  <a:pt x="2276779" y="35610"/>
                  <a:pt x="2258434" y="42874"/>
                  <a:pt x="2239773" y="49095"/>
                </a:cubicBezTo>
                <a:cubicBezTo>
                  <a:pt x="2230443" y="52205"/>
                  <a:pt x="2221426" y="56497"/>
                  <a:pt x="2211782" y="58426"/>
                </a:cubicBezTo>
                <a:lnTo>
                  <a:pt x="2165129" y="67756"/>
                </a:lnTo>
                <a:cubicBezTo>
                  <a:pt x="2158095" y="66584"/>
                  <a:pt x="2085744" y="56056"/>
                  <a:pt x="2071822" y="49095"/>
                </a:cubicBezTo>
                <a:cubicBezTo>
                  <a:pt x="2063954" y="45161"/>
                  <a:pt x="2025170" y="17993"/>
                  <a:pt x="2015839" y="11773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Oval 208"/>
          <p:cNvSpPr/>
          <p:nvPr/>
        </p:nvSpPr>
        <p:spPr>
          <a:xfrm>
            <a:off x="6248400" y="41148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6400800" y="4248151"/>
            <a:ext cx="144632" cy="95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4068147" y="2211355"/>
            <a:ext cx="2733869" cy="849086"/>
          </a:xfrm>
          <a:custGeom>
            <a:avLst/>
            <a:gdLst>
              <a:gd name="connsiteX0" fmla="*/ 2043404 w 2733869"/>
              <a:gd name="connsiteY0" fmla="*/ 0 h 849086"/>
              <a:gd name="connsiteX1" fmla="*/ 1894114 w 2733869"/>
              <a:gd name="connsiteY1" fmla="*/ 27992 h 849086"/>
              <a:gd name="connsiteX2" fmla="*/ 1810139 w 2733869"/>
              <a:gd name="connsiteY2" fmla="*/ 55984 h 849086"/>
              <a:gd name="connsiteX3" fmla="*/ 1782147 w 2733869"/>
              <a:gd name="connsiteY3" fmla="*/ 65314 h 849086"/>
              <a:gd name="connsiteX4" fmla="*/ 1698171 w 2733869"/>
              <a:gd name="connsiteY4" fmla="*/ 121298 h 849086"/>
              <a:gd name="connsiteX5" fmla="*/ 1670180 w 2733869"/>
              <a:gd name="connsiteY5" fmla="*/ 139959 h 849086"/>
              <a:gd name="connsiteX6" fmla="*/ 1642188 w 2733869"/>
              <a:gd name="connsiteY6" fmla="*/ 149290 h 849086"/>
              <a:gd name="connsiteX7" fmla="*/ 1595535 w 2733869"/>
              <a:gd name="connsiteY7" fmla="*/ 195943 h 849086"/>
              <a:gd name="connsiteX8" fmla="*/ 1576873 w 2733869"/>
              <a:gd name="connsiteY8" fmla="*/ 214604 h 849086"/>
              <a:gd name="connsiteX9" fmla="*/ 1539551 w 2733869"/>
              <a:gd name="connsiteY9" fmla="*/ 223935 h 849086"/>
              <a:gd name="connsiteX10" fmla="*/ 1492898 w 2733869"/>
              <a:gd name="connsiteY10" fmla="*/ 233265 h 849086"/>
              <a:gd name="connsiteX11" fmla="*/ 1436914 w 2733869"/>
              <a:gd name="connsiteY11" fmla="*/ 251927 h 849086"/>
              <a:gd name="connsiteX12" fmla="*/ 1334277 w 2733869"/>
              <a:gd name="connsiteY12" fmla="*/ 261257 h 849086"/>
              <a:gd name="connsiteX13" fmla="*/ 1222310 w 2733869"/>
              <a:gd name="connsiteY13" fmla="*/ 289249 h 849086"/>
              <a:gd name="connsiteX14" fmla="*/ 1166326 w 2733869"/>
              <a:gd name="connsiteY14" fmla="*/ 307910 h 849086"/>
              <a:gd name="connsiteX15" fmla="*/ 1110343 w 2733869"/>
              <a:gd name="connsiteY15" fmla="*/ 317241 h 849086"/>
              <a:gd name="connsiteX16" fmla="*/ 1082351 w 2733869"/>
              <a:gd name="connsiteY16" fmla="*/ 335902 h 849086"/>
              <a:gd name="connsiteX17" fmla="*/ 1026367 w 2733869"/>
              <a:gd name="connsiteY17" fmla="*/ 345233 h 849086"/>
              <a:gd name="connsiteX18" fmla="*/ 989045 w 2733869"/>
              <a:gd name="connsiteY18" fmla="*/ 354563 h 849086"/>
              <a:gd name="connsiteX19" fmla="*/ 933061 w 2733869"/>
              <a:gd name="connsiteY19" fmla="*/ 382555 h 849086"/>
              <a:gd name="connsiteX20" fmla="*/ 895739 w 2733869"/>
              <a:gd name="connsiteY20" fmla="*/ 391886 h 849086"/>
              <a:gd name="connsiteX21" fmla="*/ 811763 w 2733869"/>
              <a:gd name="connsiteY21" fmla="*/ 419878 h 849086"/>
              <a:gd name="connsiteX22" fmla="*/ 783771 w 2733869"/>
              <a:gd name="connsiteY22" fmla="*/ 429208 h 849086"/>
              <a:gd name="connsiteX23" fmla="*/ 755780 w 2733869"/>
              <a:gd name="connsiteY23" fmla="*/ 438539 h 849086"/>
              <a:gd name="connsiteX24" fmla="*/ 709126 w 2733869"/>
              <a:gd name="connsiteY24" fmla="*/ 466531 h 849086"/>
              <a:gd name="connsiteX25" fmla="*/ 681135 w 2733869"/>
              <a:gd name="connsiteY25" fmla="*/ 485192 h 849086"/>
              <a:gd name="connsiteX26" fmla="*/ 653143 w 2733869"/>
              <a:gd name="connsiteY26" fmla="*/ 494523 h 849086"/>
              <a:gd name="connsiteX27" fmla="*/ 625151 w 2733869"/>
              <a:gd name="connsiteY27" fmla="*/ 513184 h 849086"/>
              <a:gd name="connsiteX28" fmla="*/ 550506 w 2733869"/>
              <a:gd name="connsiteY28" fmla="*/ 531845 h 849086"/>
              <a:gd name="connsiteX29" fmla="*/ 513184 w 2733869"/>
              <a:gd name="connsiteY29" fmla="*/ 541176 h 849086"/>
              <a:gd name="connsiteX30" fmla="*/ 447869 w 2733869"/>
              <a:gd name="connsiteY30" fmla="*/ 569167 h 849086"/>
              <a:gd name="connsiteX31" fmla="*/ 429208 w 2733869"/>
              <a:gd name="connsiteY31" fmla="*/ 587829 h 849086"/>
              <a:gd name="connsiteX32" fmla="*/ 391886 w 2733869"/>
              <a:gd name="connsiteY32" fmla="*/ 597159 h 849086"/>
              <a:gd name="connsiteX33" fmla="*/ 298580 w 2733869"/>
              <a:gd name="connsiteY33" fmla="*/ 625151 h 849086"/>
              <a:gd name="connsiteX34" fmla="*/ 233265 w 2733869"/>
              <a:gd name="connsiteY34" fmla="*/ 653143 h 849086"/>
              <a:gd name="connsiteX35" fmla="*/ 149290 w 2733869"/>
              <a:gd name="connsiteY35" fmla="*/ 681135 h 849086"/>
              <a:gd name="connsiteX36" fmla="*/ 93306 w 2733869"/>
              <a:gd name="connsiteY36" fmla="*/ 699796 h 849086"/>
              <a:gd name="connsiteX37" fmla="*/ 65314 w 2733869"/>
              <a:gd name="connsiteY37" fmla="*/ 718457 h 849086"/>
              <a:gd name="connsiteX38" fmla="*/ 27992 w 2733869"/>
              <a:gd name="connsiteY38" fmla="*/ 774441 h 849086"/>
              <a:gd name="connsiteX39" fmla="*/ 9331 w 2733869"/>
              <a:gd name="connsiteY39" fmla="*/ 802433 h 849086"/>
              <a:gd name="connsiteX40" fmla="*/ 0 w 2733869"/>
              <a:gd name="connsiteY40" fmla="*/ 830425 h 849086"/>
              <a:gd name="connsiteX41" fmla="*/ 65314 w 2733869"/>
              <a:gd name="connsiteY41" fmla="*/ 849086 h 849086"/>
              <a:gd name="connsiteX42" fmla="*/ 233265 w 2733869"/>
              <a:gd name="connsiteY42" fmla="*/ 839755 h 849086"/>
              <a:gd name="connsiteX43" fmla="*/ 429208 w 2733869"/>
              <a:gd name="connsiteY43" fmla="*/ 821094 h 849086"/>
              <a:gd name="connsiteX44" fmla="*/ 774441 w 2733869"/>
              <a:gd name="connsiteY44" fmla="*/ 811763 h 849086"/>
              <a:gd name="connsiteX45" fmla="*/ 905069 w 2733869"/>
              <a:gd name="connsiteY45" fmla="*/ 793102 h 849086"/>
              <a:gd name="connsiteX46" fmla="*/ 961053 w 2733869"/>
              <a:gd name="connsiteY46" fmla="*/ 774441 h 849086"/>
              <a:gd name="connsiteX47" fmla="*/ 1017037 w 2733869"/>
              <a:gd name="connsiteY47" fmla="*/ 755780 h 849086"/>
              <a:gd name="connsiteX48" fmla="*/ 1240971 w 2733869"/>
              <a:gd name="connsiteY48" fmla="*/ 681135 h 849086"/>
              <a:gd name="connsiteX49" fmla="*/ 1324947 w 2733869"/>
              <a:gd name="connsiteY49" fmla="*/ 634482 h 849086"/>
              <a:gd name="connsiteX50" fmla="*/ 1352939 w 2733869"/>
              <a:gd name="connsiteY50" fmla="*/ 615821 h 849086"/>
              <a:gd name="connsiteX51" fmla="*/ 1464906 w 2733869"/>
              <a:gd name="connsiteY51" fmla="*/ 578498 h 849086"/>
              <a:gd name="connsiteX52" fmla="*/ 1492898 w 2733869"/>
              <a:gd name="connsiteY52" fmla="*/ 569167 h 849086"/>
              <a:gd name="connsiteX53" fmla="*/ 1632857 w 2733869"/>
              <a:gd name="connsiteY53" fmla="*/ 559837 h 849086"/>
              <a:gd name="connsiteX54" fmla="*/ 1698171 w 2733869"/>
              <a:gd name="connsiteY54" fmla="*/ 541176 h 849086"/>
              <a:gd name="connsiteX55" fmla="*/ 1735494 w 2733869"/>
              <a:gd name="connsiteY55" fmla="*/ 531845 h 849086"/>
              <a:gd name="connsiteX56" fmla="*/ 1791477 w 2733869"/>
              <a:gd name="connsiteY56" fmla="*/ 513184 h 849086"/>
              <a:gd name="connsiteX57" fmla="*/ 1838131 w 2733869"/>
              <a:gd name="connsiteY57" fmla="*/ 485192 h 849086"/>
              <a:gd name="connsiteX58" fmla="*/ 1866122 w 2733869"/>
              <a:gd name="connsiteY58" fmla="*/ 466531 h 849086"/>
              <a:gd name="connsiteX59" fmla="*/ 1912775 w 2733869"/>
              <a:gd name="connsiteY59" fmla="*/ 457200 h 849086"/>
              <a:gd name="connsiteX60" fmla="*/ 1950098 w 2733869"/>
              <a:gd name="connsiteY60" fmla="*/ 447869 h 849086"/>
              <a:gd name="connsiteX61" fmla="*/ 1978090 w 2733869"/>
              <a:gd name="connsiteY61" fmla="*/ 438539 h 849086"/>
              <a:gd name="connsiteX62" fmla="*/ 2127380 w 2733869"/>
              <a:gd name="connsiteY62" fmla="*/ 429208 h 849086"/>
              <a:gd name="connsiteX63" fmla="*/ 2183363 w 2733869"/>
              <a:gd name="connsiteY63" fmla="*/ 410547 h 849086"/>
              <a:gd name="connsiteX64" fmla="*/ 2211355 w 2733869"/>
              <a:gd name="connsiteY64" fmla="*/ 401216 h 849086"/>
              <a:gd name="connsiteX65" fmla="*/ 2248677 w 2733869"/>
              <a:gd name="connsiteY65" fmla="*/ 382555 h 849086"/>
              <a:gd name="connsiteX66" fmla="*/ 2276669 w 2733869"/>
              <a:gd name="connsiteY66" fmla="*/ 363894 h 849086"/>
              <a:gd name="connsiteX67" fmla="*/ 2304661 w 2733869"/>
              <a:gd name="connsiteY67" fmla="*/ 354563 h 849086"/>
              <a:gd name="connsiteX68" fmla="*/ 2360645 w 2733869"/>
              <a:gd name="connsiteY68" fmla="*/ 317241 h 849086"/>
              <a:gd name="connsiteX69" fmla="*/ 2388637 w 2733869"/>
              <a:gd name="connsiteY69" fmla="*/ 298580 h 849086"/>
              <a:gd name="connsiteX70" fmla="*/ 2416629 w 2733869"/>
              <a:gd name="connsiteY70" fmla="*/ 279918 h 849086"/>
              <a:gd name="connsiteX71" fmla="*/ 2472612 w 2733869"/>
              <a:gd name="connsiteY71" fmla="*/ 261257 h 849086"/>
              <a:gd name="connsiteX72" fmla="*/ 2500604 w 2733869"/>
              <a:gd name="connsiteY72" fmla="*/ 251927 h 849086"/>
              <a:gd name="connsiteX73" fmla="*/ 2537926 w 2733869"/>
              <a:gd name="connsiteY73" fmla="*/ 242596 h 849086"/>
              <a:gd name="connsiteX74" fmla="*/ 2584580 w 2733869"/>
              <a:gd name="connsiteY74" fmla="*/ 233265 h 849086"/>
              <a:gd name="connsiteX75" fmla="*/ 2612571 w 2733869"/>
              <a:gd name="connsiteY75" fmla="*/ 223935 h 849086"/>
              <a:gd name="connsiteX76" fmla="*/ 2677886 w 2733869"/>
              <a:gd name="connsiteY76" fmla="*/ 167951 h 849086"/>
              <a:gd name="connsiteX77" fmla="*/ 2715208 w 2733869"/>
              <a:gd name="connsiteY77" fmla="*/ 111967 h 849086"/>
              <a:gd name="connsiteX78" fmla="*/ 2733869 w 2733869"/>
              <a:gd name="connsiteY78" fmla="*/ 83976 h 849086"/>
              <a:gd name="connsiteX79" fmla="*/ 2724539 w 2733869"/>
              <a:gd name="connsiteY79" fmla="*/ 37323 h 849086"/>
              <a:gd name="connsiteX80" fmla="*/ 2659224 w 2733869"/>
              <a:gd name="connsiteY80" fmla="*/ 27992 h 849086"/>
              <a:gd name="connsiteX81" fmla="*/ 2435290 w 2733869"/>
              <a:gd name="connsiteY81" fmla="*/ 37323 h 849086"/>
              <a:gd name="connsiteX82" fmla="*/ 2267339 w 2733869"/>
              <a:gd name="connsiteY82" fmla="*/ 27992 h 849086"/>
              <a:gd name="connsiteX83" fmla="*/ 2211355 w 2733869"/>
              <a:gd name="connsiteY83" fmla="*/ 9331 h 849086"/>
              <a:gd name="connsiteX84" fmla="*/ 2108718 w 2733869"/>
              <a:gd name="connsiteY84" fmla="*/ 9331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733869" h="849086">
                <a:moveTo>
                  <a:pt x="2043404" y="0"/>
                </a:moveTo>
                <a:cubicBezTo>
                  <a:pt x="2000688" y="7119"/>
                  <a:pt x="1940386" y="14110"/>
                  <a:pt x="1894114" y="27992"/>
                </a:cubicBezTo>
                <a:cubicBezTo>
                  <a:pt x="1894076" y="28004"/>
                  <a:pt x="1824154" y="51313"/>
                  <a:pt x="1810139" y="55984"/>
                </a:cubicBezTo>
                <a:lnTo>
                  <a:pt x="1782147" y="65314"/>
                </a:lnTo>
                <a:lnTo>
                  <a:pt x="1698171" y="121298"/>
                </a:lnTo>
                <a:cubicBezTo>
                  <a:pt x="1688841" y="127518"/>
                  <a:pt x="1680818" y="136413"/>
                  <a:pt x="1670180" y="139959"/>
                </a:cubicBezTo>
                <a:lnTo>
                  <a:pt x="1642188" y="149290"/>
                </a:lnTo>
                <a:lnTo>
                  <a:pt x="1595535" y="195943"/>
                </a:lnTo>
                <a:cubicBezTo>
                  <a:pt x="1589314" y="202163"/>
                  <a:pt x="1585407" y="212470"/>
                  <a:pt x="1576873" y="214604"/>
                </a:cubicBezTo>
                <a:cubicBezTo>
                  <a:pt x="1564432" y="217714"/>
                  <a:pt x="1552069" y="221153"/>
                  <a:pt x="1539551" y="223935"/>
                </a:cubicBezTo>
                <a:cubicBezTo>
                  <a:pt x="1524070" y="227375"/>
                  <a:pt x="1508198" y="229092"/>
                  <a:pt x="1492898" y="233265"/>
                </a:cubicBezTo>
                <a:cubicBezTo>
                  <a:pt x="1473920" y="238441"/>
                  <a:pt x="1456504" y="250146"/>
                  <a:pt x="1436914" y="251927"/>
                </a:cubicBezTo>
                <a:lnTo>
                  <a:pt x="1334277" y="261257"/>
                </a:lnTo>
                <a:cubicBezTo>
                  <a:pt x="1275639" y="300350"/>
                  <a:pt x="1335548" y="266601"/>
                  <a:pt x="1222310" y="289249"/>
                </a:cubicBezTo>
                <a:cubicBezTo>
                  <a:pt x="1203021" y="293107"/>
                  <a:pt x="1185729" y="304676"/>
                  <a:pt x="1166326" y="307910"/>
                </a:cubicBezTo>
                <a:lnTo>
                  <a:pt x="1110343" y="317241"/>
                </a:lnTo>
                <a:cubicBezTo>
                  <a:pt x="1101012" y="323461"/>
                  <a:pt x="1092990" y="332356"/>
                  <a:pt x="1082351" y="335902"/>
                </a:cubicBezTo>
                <a:cubicBezTo>
                  <a:pt x="1064403" y="341885"/>
                  <a:pt x="1044918" y="341523"/>
                  <a:pt x="1026367" y="345233"/>
                </a:cubicBezTo>
                <a:cubicBezTo>
                  <a:pt x="1013793" y="347748"/>
                  <a:pt x="1001375" y="351040"/>
                  <a:pt x="989045" y="354563"/>
                </a:cubicBezTo>
                <a:cubicBezTo>
                  <a:pt x="910420" y="377027"/>
                  <a:pt x="1014837" y="347508"/>
                  <a:pt x="933061" y="382555"/>
                </a:cubicBezTo>
                <a:cubicBezTo>
                  <a:pt x="921274" y="387607"/>
                  <a:pt x="908022" y="388201"/>
                  <a:pt x="895739" y="391886"/>
                </a:cubicBezTo>
                <a:cubicBezTo>
                  <a:pt x="895689" y="391901"/>
                  <a:pt x="825784" y="415205"/>
                  <a:pt x="811763" y="419878"/>
                </a:cubicBezTo>
                <a:lnTo>
                  <a:pt x="783771" y="429208"/>
                </a:lnTo>
                <a:lnTo>
                  <a:pt x="755780" y="438539"/>
                </a:lnTo>
                <a:cubicBezTo>
                  <a:pt x="719328" y="474989"/>
                  <a:pt x="757577" y="442305"/>
                  <a:pt x="709126" y="466531"/>
                </a:cubicBezTo>
                <a:cubicBezTo>
                  <a:pt x="699096" y="471546"/>
                  <a:pt x="691165" y="480177"/>
                  <a:pt x="681135" y="485192"/>
                </a:cubicBezTo>
                <a:cubicBezTo>
                  <a:pt x="672338" y="489591"/>
                  <a:pt x="661940" y="490124"/>
                  <a:pt x="653143" y="494523"/>
                </a:cubicBezTo>
                <a:cubicBezTo>
                  <a:pt x="643113" y="499538"/>
                  <a:pt x="635690" y="509352"/>
                  <a:pt x="625151" y="513184"/>
                </a:cubicBezTo>
                <a:cubicBezTo>
                  <a:pt x="601048" y="521949"/>
                  <a:pt x="575388" y="525625"/>
                  <a:pt x="550506" y="531845"/>
                </a:cubicBezTo>
                <a:lnTo>
                  <a:pt x="513184" y="541176"/>
                </a:lnTo>
                <a:cubicBezTo>
                  <a:pt x="471040" y="583318"/>
                  <a:pt x="525264" y="535997"/>
                  <a:pt x="447869" y="569167"/>
                </a:cubicBezTo>
                <a:cubicBezTo>
                  <a:pt x="439783" y="572632"/>
                  <a:pt x="437076" y="583895"/>
                  <a:pt x="429208" y="587829"/>
                </a:cubicBezTo>
                <a:cubicBezTo>
                  <a:pt x="417738" y="593564"/>
                  <a:pt x="404169" y="593474"/>
                  <a:pt x="391886" y="597159"/>
                </a:cubicBezTo>
                <a:cubicBezTo>
                  <a:pt x="278304" y="631234"/>
                  <a:pt x="384603" y="603646"/>
                  <a:pt x="298580" y="625151"/>
                </a:cubicBezTo>
                <a:cubicBezTo>
                  <a:pt x="254170" y="654757"/>
                  <a:pt x="288040" y="636710"/>
                  <a:pt x="233265" y="653143"/>
                </a:cubicBezTo>
                <a:cubicBezTo>
                  <a:pt x="233227" y="653155"/>
                  <a:pt x="163305" y="676464"/>
                  <a:pt x="149290" y="681135"/>
                </a:cubicBezTo>
                <a:cubicBezTo>
                  <a:pt x="149285" y="681137"/>
                  <a:pt x="93310" y="699793"/>
                  <a:pt x="93306" y="699796"/>
                </a:cubicBezTo>
                <a:lnTo>
                  <a:pt x="65314" y="718457"/>
                </a:lnTo>
                <a:lnTo>
                  <a:pt x="27992" y="774441"/>
                </a:lnTo>
                <a:cubicBezTo>
                  <a:pt x="21772" y="783772"/>
                  <a:pt x="12877" y="791794"/>
                  <a:pt x="9331" y="802433"/>
                </a:cubicBezTo>
                <a:lnTo>
                  <a:pt x="0" y="830425"/>
                </a:lnTo>
                <a:cubicBezTo>
                  <a:pt x="13197" y="834824"/>
                  <a:pt x="53602" y="849086"/>
                  <a:pt x="65314" y="849086"/>
                </a:cubicBezTo>
                <a:cubicBezTo>
                  <a:pt x="121384" y="849086"/>
                  <a:pt x="177281" y="842865"/>
                  <a:pt x="233265" y="839755"/>
                </a:cubicBezTo>
                <a:cubicBezTo>
                  <a:pt x="320794" y="822250"/>
                  <a:pt x="289293" y="826374"/>
                  <a:pt x="429208" y="821094"/>
                </a:cubicBezTo>
                <a:cubicBezTo>
                  <a:pt x="544246" y="816753"/>
                  <a:pt x="659363" y="814873"/>
                  <a:pt x="774441" y="811763"/>
                </a:cubicBezTo>
                <a:cubicBezTo>
                  <a:pt x="852583" y="785717"/>
                  <a:pt x="731304" y="823767"/>
                  <a:pt x="905069" y="793102"/>
                </a:cubicBezTo>
                <a:cubicBezTo>
                  <a:pt x="924440" y="789683"/>
                  <a:pt x="942392" y="780661"/>
                  <a:pt x="961053" y="774441"/>
                </a:cubicBezTo>
                <a:lnTo>
                  <a:pt x="1017037" y="755780"/>
                </a:lnTo>
                <a:lnTo>
                  <a:pt x="1240971" y="681135"/>
                </a:lnTo>
                <a:cubicBezTo>
                  <a:pt x="1290238" y="664713"/>
                  <a:pt x="1260783" y="677257"/>
                  <a:pt x="1324947" y="634482"/>
                </a:cubicBezTo>
                <a:cubicBezTo>
                  <a:pt x="1334278" y="628262"/>
                  <a:pt x="1342301" y="619367"/>
                  <a:pt x="1352939" y="615821"/>
                </a:cubicBezTo>
                <a:lnTo>
                  <a:pt x="1464906" y="578498"/>
                </a:lnTo>
                <a:cubicBezTo>
                  <a:pt x="1474237" y="575388"/>
                  <a:pt x="1483084" y="569821"/>
                  <a:pt x="1492898" y="569167"/>
                </a:cubicBezTo>
                <a:lnTo>
                  <a:pt x="1632857" y="559837"/>
                </a:lnTo>
                <a:cubicBezTo>
                  <a:pt x="1749539" y="530666"/>
                  <a:pt x="1604469" y="567948"/>
                  <a:pt x="1698171" y="541176"/>
                </a:cubicBezTo>
                <a:cubicBezTo>
                  <a:pt x="1710502" y="537653"/>
                  <a:pt x="1723211" y="535530"/>
                  <a:pt x="1735494" y="531845"/>
                </a:cubicBezTo>
                <a:cubicBezTo>
                  <a:pt x="1754335" y="526193"/>
                  <a:pt x="1791477" y="513184"/>
                  <a:pt x="1791477" y="513184"/>
                </a:cubicBezTo>
                <a:cubicBezTo>
                  <a:pt x="1827929" y="476734"/>
                  <a:pt x="1789680" y="509418"/>
                  <a:pt x="1838131" y="485192"/>
                </a:cubicBezTo>
                <a:cubicBezTo>
                  <a:pt x="1848161" y="480177"/>
                  <a:pt x="1855622" y="470468"/>
                  <a:pt x="1866122" y="466531"/>
                </a:cubicBezTo>
                <a:cubicBezTo>
                  <a:pt x="1880971" y="460962"/>
                  <a:pt x="1897294" y="460640"/>
                  <a:pt x="1912775" y="457200"/>
                </a:cubicBezTo>
                <a:cubicBezTo>
                  <a:pt x="1925294" y="454418"/>
                  <a:pt x="1937767" y="451392"/>
                  <a:pt x="1950098" y="447869"/>
                </a:cubicBezTo>
                <a:cubicBezTo>
                  <a:pt x="1959555" y="445167"/>
                  <a:pt x="1968309" y="439569"/>
                  <a:pt x="1978090" y="438539"/>
                </a:cubicBezTo>
                <a:cubicBezTo>
                  <a:pt x="2027676" y="433319"/>
                  <a:pt x="2077617" y="432318"/>
                  <a:pt x="2127380" y="429208"/>
                </a:cubicBezTo>
                <a:lnTo>
                  <a:pt x="2183363" y="410547"/>
                </a:lnTo>
                <a:cubicBezTo>
                  <a:pt x="2192694" y="407437"/>
                  <a:pt x="2202558" y="405615"/>
                  <a:pt x="2211355" y="401216"/>
                </a:cubicBezTo>
                <a:cubicBezTo>
                  <a:pt x="2223796" y="394996"/>
                  <a:pt x="2236601" y="389456"/>
                  <a:pt x="2248677" y="382555"/>
                </a:cubicBezTo>
                <a:cubicBezTo>
                  <a:pt x="2258414" y="376991"/>
                  <a:pt x="2266639" y="368909"/>
                  <a:pt x="2276669" y="363894"/>
                </a:cubicBezTo>
                <a:cubicBezTo>
                  <a:pt x="2285466" y="359495"/>
                  <a:pt x="2296063" y="359339"/>
                  <a:pt x="2304661" y="354563"/>
                </a:cubicBezTo>
                <a:cubicBezTo>
                  <a:pt x="2324267" y="343671"/>
                  <a:pt x="2341984" y="329682"/>
                  <a:pt x="2360645" y="317241"/>
                </a:cubicBezTo>
                <a:lnTo>
                  <a:pt x="2388637" y="298580"/>
                </a:lnTo>
                <a:cubicBezTo>
                  <a:pt x="2397968" y="292359"/>
                  <a:pt x="2405990" y="283464"/>
                  <a:pt x="2416629" y="279918"/>
                </a:cubicBezTo>
                <a:lnTo>
                  <a:pt x="2472612" y="261257"/>
                </a:lnTo>
                <a:cubicBezTo>
                  <a:pt x="2481943" y="258147"/>
                  <a:pt x="2491062" y="254313"/>
                  <a:pt x="2500604" y="251927"/>
                </a:cubicBezTo>
                <a:cubicBezTo>
                  <a:pt x="2513045" y="248817"/>
                  <a:pt x="2525408" y="245378"/>
                  <a:pt x="2537926" y="242596"/>
                </a:cubicBezTo>
                <a:cubicBezTo>
                  <a:pt x="2553408" y="239156"/>
                  <a:pt x="2569194" y="237111"/>
                  <a:pt x="2584580" y="233265"/>
                </a:cubicBezTo>
                <a:cubicBezTo>
                  <a:pt x="2594121" y="230880"/>
                  <a:pt x="2603241" y="227045"/>
                  <a:pt x="2612571" y="223935"/>
                </a:cubicBezTo>
                <a:cubicBezTo>
                  <a:pt x="2657823" y="178683"/>
                  <a:pt x="2635255" y="196371"/>
                  <a:pt x="2677886" y="167951"/>
                </a:cubicBezTo>
                <a:lnTo>
                  <a:pt x="2715208" y="111967"/>
                </a:lnTo>
                <a:lnTo>
                  <a:pt x="2733869" y="83976"/>
                </a:lnTo>
                <a:cubicBezTo>
                  <a:pt x="2730759" y="68425"/>
                  <a:pt x="2737226" y="46838"/>
                  <a:pt x="2724539" y="37323"/>
                </a:cubicBezTo>
                <a:cubicBezTo>
                  <a:pt x="2706945" y="24127"/>
                  <a:pt x="2681217" y="27992"/>
                  <a:pt x="2659224" y="27992"/>
                </a:cubicBezTo>
                <a:cubicBezTo>
                  <a:pt x="2584515" y="27992"/>
                  <a:pt x="2509935" y="34213"/>
                  <a:pt x="2435290" y="37323"/>
                </a:cubicBezTo>
                <a:cubicBezTo>
                  <a:pt x="2379306" y="34213"/>
                  <a:pt x="2322976" y="34947"/>
                  <a:pt x="2267339" y="27992"/>
                </a:cubicBezTo>
                <a:cubicBezTo>
                  <a:pt x="2247820" y="25552"/>
                  <a:pt x="2231026" y="9331"/>
                  <a:pt x="2211355" y="9331"/>
                </a:cubicBezTo>
                <a:lnTo>
                  <a:pt x="2108718" y="9331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6111551" y="3675480"/>
            <a:ext cx="1595535" cy="635263"/>
          </a:xfrm>
          <a:custGeom>
            <a:avLst/>
            <a:gdLst>
              <a:gd name="connsiteX0" fmla="*/ 307910 w 1595535"/>
              <a:gd name="connsiteY0" fmla="*/ 781 h 635263"/>
              <a:gd name="connsiteX1" fmla="*/ 158620 w 1595535"/>
              <a:gd name="connsiteY1" fmla="*/ 38104 h 635263"/>
              <a:gd name="connsiteX2" fmla="*/ 130629 w 1595535"/>
              <a:gd name="connsiteY2" fmla="*/ 47434 h 635263"/>
              <a:gd name="connsiteX3" fmla="*/ 111967 w 1595535"/>
              <a:gd name="connsiteY3" fmla="*/ 66096 h 635263"/>
              <a:gd name="connsiteX4" fmla="*/ 83976 w 1595535"/>
              <a:gd name="connsiteY4" fmla="*/ 112749 h 635263"/>
              <a:gd name="connsiteX5" fmla="*/ 74645 w 1595535"/>
              <a:gd name="connsiteY5" fmla="*/ 140740 h 635263"/>
              <a:gd name="connsiteX6" fmla="*/ 37322 w 1595535"/>
              <a:gd name="connsiteY6" fmla="*/ 178063 h 635263"/>
              <a:gd name="connsiteX7" fmla="*/ 9331 w 1595535"/>
              <a:gd name="connsiteY7" fmla="*/ 262038 h 635263"/>
              <a:gd name="connsiteX8" fmla="*/ 0 w 1595535"/>
              <a:gd name="connsiteY8" fmla="*/ 290030 h 635263"/>
              <a:gd name="connsiteX9" fmla="*/ 9331 w 1595535"/>
              <a:gd name="connsiteY9" fmla="*/ 374006 h 635263"/>
              <a:gd name="connsiteX10" fmla="*/ 18661 w 1595535"/>
              <a:gd name="connsiteY10" fmla="*/ 401998 h 635263"/>
              <a:gd name="connsiteX11" fmla="*/ 46653 w 1595535"/>
              <a:gd name="connsiteY11" fmla="*/ 411328 h 635263"/>
              <a:gd name="connsiteX12" fmla="*/ 93306 w 1595535"/>
              <a:gd name="connsiteY12" fmla="*/ 448651 h 635263"/>
              <a:gd name="connsiteX13" fmla="*/ 111967 w 1595535"/>
              <a:gd name="connsiteY13" fmla="*/ 476642 h 635263"/>
              <a:gd name="connsiteX14" fmla="*/ 139959 w 1595535"/>
              <a:gd name="connsiteY14" fmla="*/ 485973 h 635263"/>
              <a:gd name="connsiteX15" fmla="*/ 186612 w 1595535"/>
              <a:gd name="connsiteY15" fmla="*/ 523296 h 635263"/>
              <a:gd name="connsiteX16" fmla="*/ 242596 w 1595535"/>
              <a:gd name="connsiteY16" fmla="*/ 551287 h 635263"/>
              <a:gd name="connsiteX17" fmla="*/ 261257 w 1595535"/>
              <a:gd name="connsiteY17" fmla="*/ 569949 h 635263"/>
              <a:gd name="connsiteX18" fmla="*/ 289249 w 1595535"/>
              <a:gd name="connsiteY18" fmla="*/ 588610 h 635263"/>
              <a:gd name="connsiteX19" fmla="*/ 382555 w 1595535"/>
              <a:gd name="connsiteY19" fmla="*/ 607271 h 635263"/>
              <a:gd name="connsiteX20" fmla="*/ 438539 w 1595535"/>
              <a:gd name="connsiteY20" fmla="*/ 625932 h 635263"/>
              <a:gd name="connsiteX21" fmla="*/ 503853 w 1595535"/>
              <a:gd name="connsiteY21" fmla="*/ 616602 h 635263"/>
              <a:gd name="connsiteX22" fmla="*/ 541176 w 1595535"/>
              <a:gd name="connsiteY22" fmla="*/ 607271 h 635263"/>
              <a:gd name="connsiteX23" fmla="*/ 709127 w 1595535"/>
              <a:gd name="connsiteY23" fmla="*/ 597940 h 635263"/>
              <a:gd name="connsiteX24" fmla="*/ 765110 w 1595535"/>
              <a:gd name="connsiteY24" fmla="*/ 579279 h 635263"/>
              <a:gd name="connsiteX25" fmla="*/ 793102 w 1595535"/>
              <a:gd name="connsiteY25" fmla="*/ 569949 h 635263"/>
              <a:gd name="connsiteX26" fmla="*/ 858416 w 1595535"/>
              <a:gd name="connsiteY26" fmla="*/ 560618 h 635263"/>
              <a:gd name="connsiteX27" fmla="*/ 1026367 w 1595535"/>
              <a:gd name="connsiteY27" fmla="*/ 551287 h 635263"/>
              <a:gd name="connsiteX28" fmla="*/ 1129004 w 1595535"/>
              <a:gd name="connsiteY28" fmla="*/ 569949 h 635263"/>
              <a:gd name="connsiteX29" fmla="*/ 1175657 w 1595535"/>
              <a:gd name="connsiteY29" fmla="*/ 579279 h 635263"/>
              <a:gd name="connsiteX30" fmla="*/ 1390261 w 1595535"/>
              <a:gd name="connsiteY30" fmla="*/ 597940 h 635263"/>
              <a:gd name="connsiteX31" fmla="*/ 1446245 w 1595535"/>
              <a:gd name="connsiteY31" fmla="*/ 616602 h 635263"/>
              <a:gd name="connsiteX32" fmla="*/ 1548882 w 1595535"/>
              <a:gd name="connsiteY32" fmla="*/ 635263 h 635263"/>
              <a:gd name="connsiteX33" fmla="*/ 1576873 w 1595535"/>
              <a:gd name="connsiteY33" fmla="*/ 625932 h 635263"/>
              <a:gd name="connsiteX34" fmla="*/ 1586204 w 1595535"/>
              <a:gd name="connsiteY34" fmla="*/ 597940 h 635263"/>
              <a:gd name="connsiteX35" fmla="*/ 1595535 w 1595535"/>
              <a:gd name="connsiteY35" fmla="*/ 448651 h 635263"/>
              <a:gd name="connsiteX36" fmla="*/ 1586204 w 1595535"/>
              <a:gd name="connsiteY36" fmla="*/ 401998 h 635263"/>
              <a:gd name="connsiteX37" fmla="*/ 1567543 w 1595535"/>
              <a:gd name="connsiteY37" fmla="*/ 383336 h 635263"/>
              <a:gd name="connsiteX38" fmla="*/ 1446245 w 1595535"/>
              <a:gd name="connsiteY38" fmla="*/ 364675 h 635263"/>
              <a:gd name="connsiteX39" fmla="*/ 1399592 w 1595535"/>
              <a:gd name="connsiteY39" fmla="*/ 355344 h 635263"/>
              <a:gd name="connsiteX40" fmla="*/ 1334278 w 1595535"/>
              <a:gd name="connsiteY40" fmla="*/ 346014 h 635263"/>
              <a:gd name="connsiteX41" fmla="*/ 1268963 w 1595535"/>
              <a:gd name="connsiteY41" fmla="*/ 327353 h 635263"/>
              <a:gd name="connsiteX42" fmla="*/ 1240971 w 1595535"/>
              <a:gd name="connsiteY42" fmla="*/ 308691 h 635263"/>
              <a:gd name="connsiteX43" fmla="*/ 1222310 w 1595535"/>
              <a:gd name="connsiteY43" fmla="*/ 280700 h 635263"/>
              <a:gd name="connsiteX44" fmla="*/ 1194318 w 1595535"/>
              <a:gd name="connsiteY44" fmla="*/ 271369 h 635263"/>
              <a:gd name="connsiteX45" fmla="*/ 1166327 w 1595535"/>
              <a:gd name="connsiteY45" fmla="*/ 252708 h 635263"/>
              <a:gd name="connsiteX46" fmla="*/ 1091682 w 1595535"/>
              <a:gd name="connsiteY46" fmla="*/ 196724 h 635263"/>
              <a:gd name="connsiteX47" fmla="*/ 951722 w 1595535"/>
              <a:gd name="connsiteY47" fmla="*/ 187393 h 635263"/>
              <a:gd name="connsiteX48" fmla="*/ 886408 w 1595535"/>
              <a:gd name="connsiteY48" fmla="*/ 168732 h 635263"/>
              <a:gd name="connsiteX49" fmla="*/ 877078 w 1595535"/>
              <a:gd name="connsiteY49" fmla="*/ 140740 h 635263"/>
              <a:gd name="connsiteX50" fmla="*/ 811763 w 1595535"/>
              <a:gd name="connsiteY50" fmla="*/ 122079 h 635263"/>
              <a:gd name="connsiteX51" fmla="*/ 569167 w 1595535"/>
              <a:gd name="connsiteY51" fmla="*/ 112749 h 635263"/>
              <a:gd name="connsiteX52" fmla="*/ 513184 w 1595535"/>
              <a:gd name="connsiteY52" fmla="*/ 84757 h 635263"/>
              <a:gd name="connsiteX53" fmla="*/ 466531 w 1595535"/>
              <a:gd name="connsiteY53" fmla="*/ 28773 h 635263"/>
              <a:gd name="connsiteX54" fmla="*/ 401216 w 1595535"/>
              <a:gd name="connsiteY54" fmla="*/ 781 h 635263"/>
              <a:gd name="connsiteX55" fmla="*/ 363894 w 1595535"/>
              <a:gd name="connsiteY55" fmla="*/ 781 h 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595535" h="635263">
                <a:moveTo>
                  <a:pt x="307910" y="781"/>
                </a:moveTo>
                <a:cubicBezTo>
                  <a:pt x="213385" y="14285"/>
                  <a:pt x="263461" y="3157"/>
                  <a:pt x="158620" y="38104"/>
                </a:cubicBezTo>
                <a:lnTo>
                  <a:pt x="130629" y="47434"/>
                </a:lnTo>
                <a:cubicBezTo>
                  <a:pt x="124408" y="53655"/>
                  <a:pt x="116493" y="58552"/>
                  <a:pt x="111967" y="66096"/>
                </a:cubicBezTo>
                <a:cubicBezTo>
                  <a:pt x="75627" y="126662"/>
                  <a:pt x="131263" y="65460"/>
                  <a:pt x="83976" y="112749"/>
                </a:cubicBezTo>
                <a:cubicBezTo>
                  <a:pt x="80866" y="122079"/>
                  <a:pt x="80362" y="132737"/>
                  <a:pt x="74645" y="140740"/>
                </a:cubicBezTo>
                <a:cubicBezTo>
                  <a:pt x="64418" y="155057"/>
                  <a:pt x="37322" y="178063"/>
                  <a:pt x="37322" y="178063"/>
                </a:cubicBezTo>
                <a:lnTo>
                  <a:pt x="9331" y="262038"/>
                </a:lnTo>
                <a:lnTo>
                  <a:pt x="0" y="290030"/>
                </a:lnTo>
                <a:cubicBezTo>
                  <a:pt x="3110" y="318022"/>
                  <a:pt x="4701" y="346225"/>
                  <a:pt x="9331" y="374006"/>
                </a:cubicBezTo>
                <a:cubicBezTo>
                  <a:pt x="10948" y="383708"/>
                  <a:pt x="11706" y="395043"/>
                  <a:pt x="18661" y="401998"/>
                </a:cubicBezTo>
                <a:cubicBezTo>
                  <a:pt x="25616" y="408953"/>
                  <a:pt x="37322" y="408218"/>
                  <a:pt x="46653" y="411328"/>
                </a:cubicBezTo>
                <a:cubicBezTo>
                  <a:pt x="100130" y="491545"/>
                  <a:pt x="28924" y="397146"/>
                  <a:pt x="93306" y="448651"/>
                </a:cubicBezTo>
                <a:cubicBezTo>
                  <a:pt x="102062" y="455656"/>
                  <a:pt x="103211" y="469637"/>
                  <a:pt x="111967" y="476642"/>
                </a:cubicBezTo>
                <a:cubicBezTo>
                  <a:pt x="119647" y="482786"/>
                  <a:pt x="131162" y="481574"/>
                  <a:pt x="139959" y="485973"/>
                </a:cubicBezTo>
                <a:cubicBezTo>
                  <a:pt x="178256" y="505122"/>
                  <a:pt x="157680" y="500150"/>
                  <a:pt x="186612" y="523296"/>
                </a:cubicBezTo>
                <a:cubicBezTo>
                  <a:pt x="212451" y="543967"/>
                  <a:pt x="213031" y="541433"/>
                  <a:pt x="242596" y="551287"/>
                </a:cubicBezTo>
                <a:cubicBezTo>
                  <a:pt x="248816" y="557508"/>
                  <a:pt x="254388" y="564453"/>
                  <a:pt x="261257" y="569949"/>
                </a:cubicBezTo>
                <a:cubicBezTo>
                  <a:pt x="270014" y="576954"/>
                  <a:pt x="279219" y="583595"/>
                  <a:pt x="289249" y="588610"/>
                </a:cubicBezTo>
                <a:cubicBezTo>
                  <a:pt x="315303" y="601637"/>
                  <a:pt x="358491" y="603833"/>
                  <a:pt x="382555" y="607271"/>
                </a:cubicBezTo>
                <a:cubicBezTo>
                  <a:pt x="401216" y="613491"/>
                  <a:pt x="419066" y="628714"/>
                  <a:pt x="438539" y="625932"/>
                </a:cubicBezTo>
                <a:cubicBezTo>
                  <a:pt x="460310" y="622822"/>
                  <a:pt x="482215" y="620536"/>
                  <a:pt x="503853" y="616602"/>
                </a:cubicBezTo>
                <a:cubicBezTo>
                  <a:pt x="516470" y="614308"/>
                  <a:pt x="528405" y="608432"/>
                  <a:pt x="541176" y="607271"/>
                </a:cubicBezTo>
                <a:cubicBezTo>
                  <a:pt x="597016" y="602194"/>
                  <a:pt x="653143" y="601050"/>
                  <a:pt x="709127" y="597940"/>
                </a:cubicBezTo>
                <a:lnTo>
                  <a:pt x="765110" y="579279"/>
                </a:lnTo>
                <a:cubicBezTo>
                  <a:pt x="774441" y="576169"/>
                  <a:pt x="783366" y="571340"/>
                  <a:pt x="793102" y="569949"/>
                </a:cubicBezTo>
                <a:lnTo>
                  <a:pt x="858416" y="560618"/>
                </a:lnTo>
                <a:cubicBezTo>
                  <a:pt x="949930" y="530114"/>
                  <a:pt x="894797" y="540324"/>
                  <a:pt x="1026367" y="551287"/>
                </a:cubicBezTo>
                <a:cubicBezTo>
                  <a:pt x="1083466" y="570321"/>
                  <a:pt x="1031039" y="554878"/>
                  <a:pt x="1129004" y="569949"/>
                </a:cubicBezTo>
                <a:cubicBezTo>
                  <a:pt x="1144679" y="572360"/>
                  <a:pt x="1159888" y="577590"/>
                  <a:pt x="1175657" y="579279"/>
                </a:cubicBezTo>
                <a:cubicBezTo>
                  <a:pt x="1247053" y="586928"/>
                  <a:pt x="1390261" y="597940"/>
                  <a:pt x="1390261" y="597940"/>
                </a:cubicBezTo>
                <a:cubicBezTo>
                  <a:pt x="1408922" y="604161"/>
                  <a:pt x="1426956" y="612744"/>
                  <a:pt x="1446245" y="616602"/>
                </a:cubicBezTo>
                <a:cubicBezTo>
                  <a:pt x="1511449" y="629642"/>
                  <a:pt x="1477255" y="623325"/>
                  <a:pt x="1548882" y="635263"/>
                </a:cubicBezTo>
                <a:cubicBezTo>
                  <a:pt x="1558212" y="632153"/>
                  <a:pt x="1569919" y="632887"/>
                  <a:pt x="1576873" y="625932"/>
                </a:cubicBezTo>
                <a:cubicBezTo>
                  <a:pt x="1583828" y="618977"/>
                  <a:pt x="1585174" y="607721"/>
                  <a:pt x="1586204" y="597940"/>
                </a:cubicBezTo>
                <a:cubicBezTo>
                  <a:pt x="1591424" y="548354"/>
                  <a:pt x="1592425" y="498414"/>
                  <a:pt x="1595535" y="448651"/>
                </a:cubicBezTo>
                <a:cubicBezTo>
                  <a:pt x="1592425" y="433100"/>
                  <a:pt x="1592451" y="416575"/>
                  <a:pt x="1586204" y="401998"/>
                </a:cubicBezTo>
                <a:cubicBezTo>
                  <a:pt x="1582739" y="393912"/>
                  <a:pt x="1575411" y="387270"/>
                  <a:pt x="1567543" y="383336"/>
                </a:cubicBezTo>
                <a:cubicBezTo>
                  <a:pt x="1544239" y="371684"/>
                  <a:pt x="1452169" y="365521"/>
                  <a:pt x="1446245" y="364675"/>
                </a:cubicBezTo>
                <a:cubicBezTo>
                  <a:pt x="1430545" y="362432"/>
                  <a:pt x="1415235" y="357951"/>
                  <a:pt x="1399592" y="355344"/>
                </a:cubicBezTo>
                <a:cubicBezTo>
                  <a:pt x="1377899" y="351729"/>
                  <a:pt x="1355916" y="349948"/>
                  <a:pt x="1334278" y="346014"/>
                </a:cubicBezTo>
                <a:cubicBezTo>
                  <a:pt x="1308508" y="341329"/>
                  <a:pt x="1292942" y="335345"/>
                  <a:pt x="1268963" y="327353"/>
                </a:cubicBezTo>
                <a:cubicBezTo>
                  <a:pt x="1259632" y="321132"/>
                  <a:pt x="1248901" y="316621"/>
                  <a:pt x="1240971" y="308691"/>
                </a:cubicBezTo>
                <a:cubicBezTo>
                  <a:pt x="1233042" y="300762"/>
                  <a:pt x="1231066" y="287705"/>
                  <a:pt x="1222310" y="280700"/>
                </a:cubicBezTo>
                <a:cubicBezTo>
                  <a:pt x="1214630" y="274556"/>
                  <a:pt x="1203115" y="275768"/>
                  <a:pt x="1194318" y="271369"/>
                </a:cubicBezTo>
                <a:cubicBezTo>
                  <a:pt x="1184288" y="266354"/>
                  <a:pt x="1175083" y="259713"/>
                  <a:pt x="1166327" y="252708"/>
                </a:cubicBezTo>
                <a:cubicBezTo>
                  <a:pt x="1142709" y="233814"/>
                  <a:pt x="1127187" y="199091"/>
                  <a:pt x="1091682" y="196724"/>
                </a:cubicBezTo>
                <a:lnTo>
                  <a:pt x="951722" y="187393"/>
                </a:lnTo>
                <a:cubicBezTo>
                  <a:pt x="951397" y="187312"/>
                  <a:pt x="890871" y="173195"/>
                  <a:pt x="886408" y="168732"/>
                </a:cubicBezTo>
                <a:cubicBezTo>
                  <a:pt x="879453" y="161777"/>
                  <a:pt x="884033" y="147695"/>
                  <a:pt x="877078" y="140740"/>
                </a:cubicBezTo>
                <a:cubicBezTo>
                  <a:pt x="872666" y="136328"/>
                  <a:pt x="812020" y="122096"/>
                  <a:pt x="811763" y="122079"/>
                </a:cubicBezTo>
                <a:cubicBezTo>
                  <a:pt x="731017" y="116696"/>
                  <a:pt x="650032" y="115859"/>
                  <a:pt x="569167" y="112749"/>
                </a:cubicBezTo>
                <a:cubicBezTo>
                  <a:pt x="546402" y="105160"/>
                  <a:pt x="531271" y="102844"/>
                  <a:pt x="513184" y="84757"/>
                </a:cubicBezTo>
                <a:cubicBezTo>
                  <a:pt x="472267" y="43841"/>
                  <a:pt x="520025" y="66983"/>
                  <a:pt x="466531" y="28773"/>
                </a:cubicBezTo>
                <a:cubicBezTo>
                  <a:pt x="457124" y="22054"/>
                  <a:pt x="416443" y="2956"/>
                  <a:pt x="401216" y="781"/>
                </a:cubicBezTo>
                <a:cubicBezTo>
                  <a:pt x="388900" y="-978"/>
                  <a:pt x="376335" y="781"/>
                  <a:pt x="363894" y="781"/>
                </a:cubicBez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/>
          <p:cNvSpPr/>
          <p:nvPr/>
        </p:nvSpPr>
        <p:spPr>
          <a:xfrm>
            <a:off x="8294282" y="4413380"/>
            <a:ext cx="635114" cy="681134"/>
          </a:xfrm>
          <a:custGeom>
            <a:avLst/>
            <a:gdLst>
              <a:gd name="connsiteX0" fmla="*/ 37955 w 635114"/>
              <a:gd name="connsiteY0" fmla="*/ 65314 h 681134"/>
              <a:gd name="connsiteX1" fmla="*/ 19294 w 635114"/>
              <a:gd name="connsiteY1" fmla="*/ 111967 h 681134"/>
              <a:gd name="connsiteX2" fmla="*/ 632 w 635114"/>
              <a:gd name="connsiteY2" fmla="*/ 139959 h 681134"/>
              <a:gd name="connsiteX3" fmla="*/ 9963 w 635114"/>
              <a:gd name="connsiteY3" fmla="*/ 233265 h 681134"/>
              <a:gd name="connsiteX4" fmla="*/ 28624 w 635114"/>
              <a:gd name="connsiteY4" fmla="*/ 261257 h 681134"/>
              <a:gd name="connsiteX5" fmla="*/ 37955 w 635114"/>
              <a:gd name="connsiteY5" fmla="*/ 289249 h 681134"/>
              <a:gd name="connsiteX6" fmla="*/ 84608 w 635114"/>
              <a:gd name="connsiteY6" fmla="*/ 335902 h 681134"/>
              <a:gd name="connsiteX7" fmla="*/ 103269 w 635114"/>
              <a:gd name="connsiteY7" fmla="*/ 401216 h 681134"/>
              <a:gd name="connsiteX8" fmla="*/ 93938 w 635114"/>
              <a:gd name="connsiteY8" fmla="*/ 429208 h 681134"/>
              <a:gd name="connsiteX9" fmla="*/ 112600 w 635114"/>
              <a:gd name="connsiteY9" fmla="*/ 597159 h 681134"/>
              <a:gd name="connsiteX10" fmla="*/ 140591 w 635114"/>
              <a:gd name="connsiteY10" fmla="*/ 662473 h 681134"/>
              <a:gd name="connsiteX11" fmla="*/ 168583 w 635114"/>
              <a:gd name="connsiteY11" fmla="*/ 681134 h 681134"/>
              <a:gd name="connsiteX12" fmla="*/ 215236 w 635114"/>
              <a:gd name="connsiteY12" fmla="*/ 671804 h 681134"/>
              <a:gd name="connsiteX13" fmla="*/ 233898 w 635114"/>
              <a:gd name="connsiteY13" fmla="*/ 653142 h 681134"/>
              <a:gd name="connsiteX14" fmla="*/ 289881 w 635114"/>
              <a:gd name="connsiteY14" fmla="*/ 606489 h 681134"/>
              <a:gd name="connsiteX15" fmla="*/ 308542 w 635114"/>
              <a:gd name="connsiteY15" fmla="*/ 578498 h 681134"/>
              <a:gd name="connsiteX16" fmla="*/ 355196 w 635114"/>
              <a:gd name="connsiteY16" fmla="*/ 531844 h 681134"/>
              <a:gd name="connsiteX17" fmla="*/ 373857 w 635114"/>
              <a:gd name="connsiteY17" fmla="*/ 503853 h 681134"/>
              <a:gd name="connsiteX18" fmla="*/ 429840 w 635114"/>
              <a:gd name="connsiteY18" fmla="*/ 466530 h 681134"/>
              <a:gd name="connsiteX19" fmla="*/ 457832 w 635114"/>
              <a:gd name="connsiteY19" fmla="*/ 447869 h 681134"/>
              <a:gd name="connsiteX20" fmla="*/ 504485 w 635114"/>
              <a:gd name="connsiteY20" fmla="*/ 401216 h 681134"/>
              <a:gd name="connsiteX21" fmla="*/ 523147 w 635114"/>
              <a:gd name="connsiteY21" fmla="*/ 382555 h 681134"/>
              <a:gd name="connsiteX22" fmla="*/ 579130 w 635114"/>
              <a:gd name="connsiteY22" fmla="*/ 345232 h 681134"/>
              <a:gd name="connsiteX23" fmla="*/ 607122 w 635114"/>
              <a:gd name="connsiteY23" fmla="*/ 326571 h 681134"/>
              <a:gd name="connsiteX24" fmla="*/ 635114 w 635114"/>
              <a:gd name="connsiteY24" fmla="*/ 233265 h 681134"/>
              <a:gd name="connsiteX25" fmla="*/ 616453 w 635114"/>
              <a:gd name="connsiteY25" fmla="*/ 130628 h 681134"/>
              <a:gd name="connsiteX26" fmla="*/ 597791 w 635114"/>
              <a:gd name="connsiteY26" fmla="*/ 102636 h 681134"/>
              <a:gd name="connsiteX27" fmla="*/ 569800 w 635114"/>
              <a:gd name="connsiteY27" fmla="*/ 46653 h 681134"/>
              <a:gd name="connsiteX28" fmla="*/ 523147 w 635114"/>
              <a:gd name="connsiteY28" fmla="*/ 0 h 681134"/>
              <a:gd name="connsiteX29" fmla="*/ 327204 w 635114"/>
              <a:gd name="connsiteY29" fmla="*/ 9330 h 681134"/>
              <a:gd name="connsiteX30" fmla="*/ 299212 w 635114"/>
              <a:gd name="connsiteY30" fmla="*/ 18661 h 681134"/>
              <a:gd name="connsiteX31" fmla="*/ 243228 w 635114"/>
              <a:gd name="connsiteY31" fmla="*/ 27991 h 681134"/>
              <a:gd name="connsiteX32" fmla="*/ 196575 w 635114"/>
              <a:gd name="connsiteY32" fmla="*/ 37322 h 681134"/>
              <a:gd name="connsiteX33" fmla="*/ 112600 w 635114"/>
              <a:gd name="connsiteY33" fmla="*/ 46653 h 68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5114" h="681134">
                <a:moveTo>
                  <a:pt x="37955" y="65314"/>
                </a:moveTo>
                <a:cubicBezTo>
                  <a:pt x="31735" y="80865"/>
                  <a:pt x="26784" y="96986"/>
                  <a:pt x="19294" y="111967"/>
                </a:cubicBezTo>
                <a:cubicBezTo>
                  <a:pt x="14279" y="121997"/>
                  <a:pt x="1492" y="128778"/>
                  <a:pt x="632" y="139959"/>
                </a:cubicBezTo>
                <a:cubicBezTo>
                  <a:pt x="-1765" y="171124"/>
                  <a:pt x="2934" y="202808"/>
                  <a:pt x="9963" y="233265"/>
                </a:cubicBezTo>
                <a:cubicBezTo>
                  <a:pt x="12485" y="244192"/>
                  <a:pt x="23609" y="251227"/>
                  <a:pt x="28624" y="261257"/>
                </a:cubicBezTo>
                <a:cubicBezTo>
                  <a:pt x="33023" y="270054"/>
                  <a:pt x="32054" y="281381"/>
                  <a:pt x="37955" y="289249"/>
                </a:cubicBezTo>
                <a:cubicBezTo>
                  <a:pt x="51150" y="306843"/>
                  <a:pt x="84608" y="335902"/>
                  <a:pt x="84608" y="335902"/>
                </a:cubicBezTo>
                <a:cubicBezTo>
                  <a:pt x="89008" y="349101"/>
                  <a:pt x="103269" y="389502"/>
                  <a:pt x="103269" y="401216"/>
                </a:cubicBezTo>
                <a:cubicBezTo>
                  <a:pt x="103269" y="411051"/>
                  <a:pt x="97048" y="419877"/>
                  <a:pt x="93938" y="429208"/>
                </a:cubicBezTo>
                <a:cubicBezTo>
                  <a:pt x="108910" y="653774"/>
                  <a:pt x="87434" y="509077"/>
                  <a:pt x="112600" y="597159"/>
                </a:cubicBezTo>
                <a:cubicBezTo>
                  <a:pt x="121166" y="627139"/>
                  <a:pt x="117864" y="639746"/>
                  <a:pt x="140591" y="662473"/>
                </a:cubicBezTo>
                <a:cubicBezTo>
                  <a:pt x="148520" y="670402"/>
                  <a:pt x="159252" y="674914"/>
                  <a:pt x="168583" y="681134"/>
                </a:cubicBezTo>
                <a:cubicBezTo>
                  <a:pt x="184134" y="678024"/>
                  <a:pt x="200659" y="678051"/>
                  <a:pt x="215236" y="671804"/>
                </a:cubicBezTo>
                <a:cubicBezTo>
                  <a:pt x="223322" y="668339"/>
                  <a:pt x="227140" y="658774"/>
                  <a:pt x="233898" y="653142"/>
                </a:cubicBezTo>
                <a:cubicBezTo>
                  <a:pt x="255682" y="634989"/>
                  <a:pt x="272996" y="627596"/>
                  <a:pt x="289881" y="606489"/>
                </a:cubicBezTo>
                <a:cubicBezTo>
                  <a:pt x="296886" y="597733"/>
                  <a:pt x="301158" y="586937"/>
                  <a:pt x="308542" y="578498"/>
                </a:cubicBezTo>
                <a:cubicBezTo>
                  <a:pt x="323025" y="561947"/>
                  <a:pt x="342996" y="550143"/>
                  <a:pt x="355196" y="531844"/>
                </a:cubicBezTo>
                <a:cubicBezTo>
                  <a:pt x="361416" y="522514"/>
                  <a:pt x="365418" y="511237"/>
                  <a:pt x="373857" y="503853"/>
                </a:cubicBezTo>
                <a:cubicBezTo>
                  <a:pt x="390736" y="489084"/>
                  <a:pt x="411179" y="478971"/>
                  <a:pt x="429840" y="466530"/>
                </a:cubicBezTo>
                <a:cubicBezTo>
                  <a:pt x="439171" y="460310"/>
                  <a:pt x="449903" y="455798"/>
                  <a:pt x="457832" y="447869"/>
                </a:cubicBezTo>
                <a:lnTo>
                  <a:pt x="504485" y="401216"/>
                </a:lnTo>
                <a:cubicBezTo>
                  <a:pt x="510706" y="394996"/>
                  <a:pt x="515827" y="387435"/>
                  <a:pt x="523147" y="382555"/>
                </a:cubicBezTo>
                <a:lnTo>
                  <a:pt x="579130" y="345232"/>
                </a:lnTo>
                <a:lnTo>
                  <a:pt x="607122" y="326571"/>
                </a:lnTo>
                <a:cubicBezTo>
                  <a:pt x="629838" y="258421"/>
                  <a:pt x="621012" y="289670"/>
                  <a:pt x="635114" y="233265"/>
                </a:cubicBezTo>
                <a:cubicBezTo>
                  <a:pt x="631899" y="207544"/>
                  <a:pt x="630835" y="159391"/>
                  <a:pt x="616453" y="130628"/>
                </a:cubicBezTo>
                <a:cubicBezTo>
                  <a:pt x="611438" y="120598"/>
                  <a:pt x="604012" y="111967"/>
                  <a:pt x="597791" y="102636"/>
                </a:cubicBezTo>
                <a:cubicBezTo>
                  <a:pt x="588982" y="76208"/>
                  <a:pt x="589280" y="68915"/>
                  <a:pt x="569800" y="46653"/>
                </a:cubicBezTo>
                <a:cubicBezTo>
                  <a:pt x="555318" y="30102"/>
                  <a:pt x="523147" y="0"/>
                  <a:pt x="523147" y="0"/>
                </a:cubicBezTo>
                <a:cubicBezTo>
                  <a:pt x="457833" y="3110"/>
                  <a:pt x="392366" y="3900"/>
                  <a:pt x="327204" y="9330"/>
                </a:cubicBezTo>
                <a:cubicBezTo>
                  <a:pt x="317403" y="10147"/>
                  <a:pt x="308813" y="16527"/>
                  <a:pt x="299212" y="18661"/>
                </a:cubicBezTo>
                <a:cubicBezTo>
                  <a:pt x="280744" y="22765"/>
                  <a:pt x="261842" y="24607"/>
                  <a:pt x="243228" y="27991"/>
                </a:cubicBezTo>
                <a:cubicBezTo>
                  <a:pt x="227625" y="30828"/>
                  <a:pt x="212275" y="35079"/>
                  <a:pt x="196575" y="37322"/>
                </a:cubicBezTo>
                <a:cubicBezTo>
                  <a:pt x="168694" y="41305"/>
                  <a:pt x="112600" y="46653"/>
                  <a:pt x="112600" y="46653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Oval 215"/>
          <p:cNvSpPr/>
          <p:nvPr/>
        </p:nvSpPr>
        <p:spPr>
          <a:xfrm>
            <a:off x="2286000" y="3352800"/>
            <a:ext cx="152400" cy="13335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8" name="Oval 217"/>
          <p:cNvSpPr/>
          <p:nvPr/>
        </p:nvSpPr>
        <p:spPr>
          <a:xfrm>
            <a:off x="2362200" y="35052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0" name="Oval 219"/>
          <p:cNvSpPr/>
          <p:nvPr/>
        </p:nvSpPr>
        <p:spPr>
          <a:xfrm>
            <a:off x="2133600" y="3448049"/>
            <a:ext cx="152400" cy="13335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Oval 223"/>
          <p:cNvSpPr/>
          <p:nvPr/>
        </p:nvSpPr>
        <p:spPr>
          <a:xfrm>
            <a:off x="2209800" y="3752849"/>
            <a:ext cx="152400" cy="13335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Oval 225"/>
          <p:cNvSpPr/>
          <p:nvPr/>
        </p:nvSpPr>
        <p:spPr>
          <a:xfrm>
            <a:off x="2209800" y="36004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2085000" y="3434712"/>
            <a:ext cx="582000" cy="451488"/>
          </a:xfrm>
          <a:custGeom>
            <a:avLst/>
            <a:gdLst>
              <a:gd name="connsiteX0" fmla="*/ 188862 w 582000"/>
              <a:gd name="connsiteY0" fmla="*/ 31440 h 451488"/>
              <a:gd name="connsiteX1" fmla="*/ 76895 w 582000"/>
              <a:gd name="connsiteY1" fmla="*/ 106085 h 451488"/>
              <a:gd name="connsiteX2" fmla="*/ 48903 w 582000"/>
              <a:gd name="connsiteY2" fmla="*/ 124746 h 451488"/>
              <a:gd name="connsiteX3" fmla="*/ 20911 w 582000"/>
              <a:gd name="connsiteY3" fmla="*/ 152738 h 451488"/>
              <a:gd name="connsiteX4" fmla="*/ 20911 w 582000"/>
              <a:gd name="connsiteY4" fmla="*/ 348681 h 451488"/>
              <a:gd name="connsiteX5" fmla="*/ 104887 w 582000"/>
              <a:gd name="connsiteY5" fmla="*/ 423326 h 451488"/>
              <a:gd name="connsiteX6" fmla="*/ 132879 w 582000"/>
              <a:gd name="connsiteY6" fmla="*/ 432656 h 451488"/>
              <a:gd name="connsiteX7" fmla="*/ 151540 w 582000"/>
              <a:gd name="connsiteY7" fmla="*/ 451318 h 451488"/>
              <a:gd name="connsiteX8" fmla="*/ 244846 w 582000"/>
              <a:gd name="connsiteY8" fmla="*/ 432656 h 451488"/>
              <a:gd name="connsiteX9" fmla="*/ 300830 w 582000"/>
              <a:gd name="connsiteY9" fmla="*/ 404665 h 451488"/>
              <a:gd name="connsiteX10" fmla="*/ 319491 w 582000"/>
              <a:gd name="connsiteY10" fmla="*/ 386003 h 451488"/>
              <a:gd name="connsiteX11" fmla="*/ 347483 w 582000"/>
              <a:gd name="connsiteY11" fmla="*/ 376673 h 451488"/>
              <a:gd name="connsiteX12" fmla="*/ 375474 w 582000"/>
              <a:gd name="connsiteY12" fmla="*/ 358012 h 451488"/>
              <a:gd name="connsiteX13" fmla="*/ 412797 w 582000"/>
              <a:gd name="connsiteY13" fmla="*/ 311359 h 451488"/>
              <a:gd name="connsiteX14" fmla="*/ 450119 w 582000"/>
              <a:gd name="connsiteY14" fmla="*/ 255375 h 451488"/>
              <a:gd name="connsiteX15" fmla="*/ 478111 w 582000"/>
              <a:gd name="connsiteY15" fmla="*/ 236714 h 451488"/>
              <a:gd name="connsiteX16" fmla="*/ 543425 w 582000"/>
              <a:gd name="connsiteY16" fmla="*/ 171399 h 451488"/>
              <a:gd name="connsiteX17" fmla="*/ 562087 w 582000"/>
              <a:gd name="connsiteY17" fmla="*/ 152738 h 451488"/>
              <a:gd name="connsiteX18" fmla="*/ 580748 w 582000"/>
              <a:gd name="connsiteY18" fmla="*/ 96754 h 451488"/>
              <a:gd name="connsiteX19" fmla="*/ 571417 w 582000"/>
              <a:gd name="connsiteY19" fmla="*/ 68763 h 451488"/>
              <a:gd name="connsiteX20" fmla="*/ 543425 w 582000"/>
              <a:gd name="connsiteY20" fmla="*/ 59432 h 451488"/>
              <a:gd name="connsiteX21" fmla="*/ 394136 w 582000"/>
              <a:gd name="connsiteY21" fmla="*/ 50101 h 451488"/>
              <a:gd name="connsiteX22" fmla="*/ 347483 w 582000"/>
              <a:gd name="connsiteY22" fmla="*/ 40771 h 451488"/>
              <a:gd name="connsiteX23" fmla="*/ 291499 w 582000"/>
              <a:gd name="connsiteY23" fmla="*/ 22110 h 451488"/>
              <a:gd name="connsiteX24" fmla="*/ 272838 w 582000"/>
              <a:gd name="connsiteY24" fmla="*/ 3448 h 451488"/>
              <a:gd name="connsiteX25" fmla="*/ 188862 w 582000"/>
              <a:gd name="connsiteY25" fmla="*/ 31440 h 4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2000" h="451488">
                <a:moveTo>
                  <a:pt x="188862" y="31440"/>
                </a:moveTo>
                <a:cubicBezTo>
                  <a:pt x="156205" y="48546"/>
                  <a:pt x="114218" y="81204"/>
                  <a:pt x="76895" y="106085"/>
                </a:cubicBezTo>
                <a:cubicBezTo>
                  <a:pt x="67564" y="112305"/>
                  <a:pt x="56832" y="116817"/>
                  <a:pt x="48903" y="124746"/>
                </a:cubicBezTo>
                <a:lnTo>
                  <a:pt x="20911" y="152738"/>
                </a:lnTo>
                <a:cubicBezTo>
                  <a:pt x="-2222" y="222142"/>
                  <a:pt x="-11350" y="238071"/>
                  <a:pt x="20911" y="348681"/>
                </a:cubicBezTo>
                <a:cubicBezTo>
                  <a:pt x="25133" y="363157"/>
                  <a:pt x="80300" y="411033"/>
                  <a:pt x="104887" y="423326"/>
                </a:cubicBezTo>
                <a:cubicBezTo>
                  <a:pt x="113684" y="427724"/>
                  <a:pt x="123548" y="429546"/>
                  <a:pt x="132879" y="432656"/>
                </a:cubicBezTo>
                <a:cubicBezTo>
                  <a:pt x="139099" y="438877"/>
                  <a:pt x="142797" y="450346"/>
                  <a:pt x="151540" y="451318"/>
                </a:cubicBezTo>
                <a:cubicBezTo>
                  <a:pt x="165608" y="452881"/>
                  <a:pt x="223263" y="443448"/>
                  <a:pt x="244846" y="432656"/>
                </a:cubicBezTo>
                <a:cubicBezTo>
                  <a:pt x="317189" y="396484"/>
                  <a:pt x="230478" y="428114"/>
                  <a:pt x="300830" y="404665"/>
                </a:cubicBezTo>
                <a:cubicBezTo>
                  <a:pt x="307050" y="398444"/>
                  <a:pt x="311948" y="390529"/>
                  <a:pt x="319491" y="386003"/>
                </a:cubicBezTo>
                <a:cubicBezTo>
                  <a:pt x="327925" y="380943"/>
                  <a:pt x="338686" y="381071"/>
                  <a:pt x="347483" y="376673"/>
                </a:cubicBezTo>
                <a:cubicBezTo>
                  <a:pt x="357513" y="371658"/>
                  <a:pt x="366144" y="364232"/>
                  <a:pt x="375474" y="358012"/>
                </a:cubicBezTo>
                <a:cubicBezTo>
                  <a:pt x="396488" y="294973"/>
                  <a:pt x="367345" y="363305"/>
                  <a:pt x="412797" y="311359"/>
                </a:cubicBezTo>
                <a:cubicBezTo>
                  <a:pt x="427566" y="294480"/>
                  <a:pt x="431458" y="267816"/>
                  <a:pt x="450119" y="255375"/>
                </a:cubicBezTo>
                <a:cubicBezTo>
                  <a:pt x="459450" y="249155"/>
                  <a:pt x="469597" y="244012"/>
                  <a:pt x="478111" y="236714"/>
                </a:cubicBezTo>
                <a:cubicBezTo>
                  <a:pt x="478124" y="236702"/>
                  <a:pt x="537972" y="176852"/>
                  <a:pt x="543425" y="171399"/>
                </a:cubicBezTo>
                <a:lnTo>
                  <a:pt x="562087" y="152738"/>
                </a:lnTo>
                <a:cubicBezTo>
                  <a:pt x="568307" y="134077"/>
                  <a:pt x="586969" y="115415"/>
                  <a:pt x="580748" y="96754"/>
                </a:cubicBezTo>
                <a:cubicBezTo>
                  <a:pt x="577638" y="87424"/>
                  <a:pt x="578372" y="75717"/>
                  <a:pt x="571417" y="68763"/>
                </a:cubicBezTo>
                <a:cubicBezTo>
                  <a:pt x="564462" y="61808"/>
                  <a:pt x="553206" y="60462"/>
                  <a:pt x="543425" y="59432"/>
                </a:cubicBezTo>
                <a:cubicBezTo>
                  <a:pt x="493839" y="54212"/>
                  <a:pt x="443899" y="53211"/>
                  <a:pt x="394136" y="50101"/>
                </a:cubicBezTo>
                <a:cubicBezTo>
                  <a:pt x="378585" y="46991"/>
                  <a:pt x="362783" y="44944"/>
                  <a:pt x="347483" y="40771"/>
                </a:cubicBezTo>
                <a:cubicBezTo>
                  <a:pt x="328505" y="35595"/>
                  <a:pt x="291499" y="22110"/>
                  <a:pt x="291499" y="22110"/>
                </a:cubicBezTo>
                <a:cubicBezTo>
                  <a:pt x="285279" y="15889"/>
                  <a:pt x="280381" y="7974"/>
                  <a:pt x="272838" y="3448"/>
                </a:cubicBezTo>
                <a:cubicBezTo>
                  <a:pt x="252371" y="-8832"/>
                  <a:pt x="221519" y="14334"/>
                  <a:pt x="188862" y="31440"/>
                </a:cubicBezTo>
                <a:close/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Oval 227"/>
          <p:cNvSpPr/>
          <p:nvPr/>
        </p:nvSpPr>
        <p:spPr>
          <a:xfrm>
            <a:off x="2438400" y="3308467"/>
            <a:ext cx="533400" cy="444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Arrow Connector 236"/>
          <p:cNvCxnSpPr>
            <a:stCxn id="29" idx="19"/>
          </p:cNvCxnSpPr>
          <p:nvPr/>
        </p:nvCxnSpPr>
        <p:spPr>
          <a:xfrm flipH="1" flipV="1">
            <a:off x="2516516" y="3309866"/>
            <a:ext cx="139901" cy="193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809750"/>
            <a:ext cx="62674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00200" y="-100004"/>
            <a:ext cx="3388954" cy="3810519"/>
            <a:chOff x="802046" y="-561120"/>
            <a:chExt cx="3388954" cy="3810519"/>
          </a:xfrm>
        </p:grpSpPr>
        <p:sp>
          <p:nvSpPr>
            <p:cNvPr id="6" name="Arc 5"/>
            <p:cNvSpPr/>
            <p:nvPr/>
          </p:nvSpPr>
          <p:spPr>
            <a:xfrm rot="7405744">
              <a:off x="866965" y="670248"/>
              <a:ext cx="2848928" cy="230937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02046" y="-561120"/>
              <a:ext cx="3388954" cy="3761520"/>
              <a:chOff x="896887" y="-562588"/>
              <a:chExt cx="3388954" cy="376152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43000" y="838200"/>
                <a:ext cx="3142841" cy="1862726"/>
                <a:chOff x="515779" y="831007"/>
                <a:chExt cx="3142841" cy="1862726"/>
              </a:xfrm>
            </p:grpSpPr>
            <p:pic>
              <p:nvPicPr>
                <p:cNvPr id="10" name="Picture 2" descr="http://www.pd4pic.com/images/tower-sign-access-point-router-internet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676400"/>
                  <a:ext cx="464458" cy="5874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Arc 10"/>
                <p:cNvSpPr/>
                <p:nvPr/>
              </p:nvSpPr>
              <p:spPr>
                <a:xfrm rot="7772435">
                  <a:off x="795263" y="1003693"/>
                  <a:ext cx="1460546" cy="134998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8402906">
                  <a:off x="625027" y="8310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 rot="8402906">
                  <a:off x="625027" y="9834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8402906">
                  <a:off x="571256" y="978935"/>
                  <a:ext cx="2667488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8681337">
                  <a:off x="530608" y="1049199"/>
                  <a:ext cx="311439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8402906">
                  <a:off x="515779" y="1131556"/>
                  <a:ext cx="3142841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 rot="7405744">
                <a:off x="496145" y="-161846"/>
                <a:ext cx="3761520" cy="29600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760530" y="3990266"/>
            <a:ext cx="3761520" cy="2960035"/>
            <a:chOff x="1410430" y="3840118"/>
            <a:chExt cx="3761520" cy="2960035"/>
          </a:xfrm>
        </p:grpSpPr>
        <p:grpSp>
          <p:nvGrpSpPr>
            <p:cNvPr id="18" name="Group 17"/>
            <p:cNvGrpSpPr/>
            <p:nvPr/>
          </p:nvGrpSpPr>
          <p:grpSpPr>
            <a:xfrm rot="11498661">
              <a:off x="1447685" y="4029693"/>
              <a:ext cx="3142841" cy="1862726"/>
              <a:chOff x="515779" y="831007"/>
              <a:chExt cx="3142841" cy="1862726"/>
            </a:xfrm>
          </p:grpSpPr>
          <p:pic>
            <p:nvPicPr>
              <p:cNvPr id="20" name="Picture 2" descr="http://www.pd4pic.com/images/tower-sign-access-point-router-interne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1339">
                <a:off x="1295400" y="1676400"/>
                <a:ext cx="464458" cy="587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Arc 20"/>
              <p:cNvSpPr/>
              <p:nvPr/>
            </p:nvSpPr>
            <p:spPr>
              <a:xfrm rot="7772435">
                <a:off x="795263" y="1003693"/>
                <a:ext cx="1460546" cy="134998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/>
              <p:cNvSpPr/>
              <p:nvPr/>
            </p:nvSpPr>
            <p:spPr>
              <a:xfrm rot="8402906">
                <a:off x="625027" y="8310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Arc 22"/>
              <p:cNvSpPr/>
              <p:nvPr/>
            </p:nvSpPr>
            <p:spPr>
              <a:xfrm rot="8402906">
                <a:off x="625027" y="9834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Arc 23"/>
              <p:cNvSpPr/>
              <p:nvPr/>
            </p:nvSpPr>
            <p:spPr>
              <a:xfrm rot="8402906">
                <a:off x="571256" y="978935"/>
                <a:ext cx="2667488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/>
              <p:cNvSpPr/>
              <p:nvPr/>
            </p:nvSpPr>
            <p:spPr>
              <a:xfrm rot="8681337">
                <a:off x="530608" y="1049199"/>
                <a:ext cx="311439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Arc 25"/>
              <p:cNvSpPr/>
              <p:nvPr/>
            </p:nvSpPr>
            <p:spPr>
              <a:xfrm rot="8402906">
                <a:off x="515779" y="1131556"/>
                <a:ext cx="3142841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9" name="Arc 18"/>
            <p:cNvSpPr/>
            <p:nvPr/>
          </p:nvSpPr>
          <p:spPr>
            <a:xfrm rot="18904405">
              <a:off x="1410430" y="3840118"/>
              <a:ext cx="3761520" cy="29600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4436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82775"/>
            <a:ext cx="622935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00200" y="-229119"/>
            <a:ext cx="3388954" cy="3810519"/>
            <a:chOff x="802046" y="-561120"/>
            <a:chExt cx="3388954" cy="3810519"/>
          </a:xfrm>
        </p:grpSpPr>
        <p:sp>
          <p:nvSpPr>
            <p:cNvPr id="6" name="Arc 5"/>
            <p:cNvSpPr/>
            <p:nvPr/>
          </p:nvSpPr>
          <p:spPr>
            <a:xfrm rot="7405744">
              <a:off x="866965" y="670248"/>
              <a:ext cx="2848928" cy="230937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02046" y="-561120"/>
              <a:ext cx="3388954" cy="3761520"/>
              <a:chOff x="896887" y="-562588"/>
              <a:chExt cx="3388954" cy="376152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43000" y="838200"/>
                <a:ext cx="3142841" cy="1862726"/>
                <a:chOff x="515779" y="831007"/>
                <a:chExt cx="3142841" cy="1862726"/>
              </a:xfrm>
            </p:grpSpPr>
            <p:pic>
              <p:nvPicPr>
                <p:cNvPr id="10" name="Picture 2" descr="http://www.pd4pic.com/images/tower-sign-access-point-router-internet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676400"/>
                  <a:ext cx="464458" cy="5874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Arc 10"/>
                <p:cNvSpPr/>
                <p:nvPr/>
              </p:nvSpPr>
              <p:spPr>
                <a:xfrm rot="7772435">
                  <a:off x="795263" y="1003693"/>
                  <a:ext cx="1460546" cy="134998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8402906">
                  <a:off x="625027" y="8310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 rot="8402906">
                  <a:off x="625027" y="9834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8402906">
                  <a:off x="571256" y="978935"/>
                  <a:ext cx="2667488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8681337">
                  <a:off x="530608" y="1049199"/>
                  <a:ext cx="311439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8402906">
                  <a:off x="515779" y="1131556"/>
                  <a:ext cx="3142841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 rot="7405744">
                <a:off x="496145" y="-161846"/>
                <a:ext cx="3761520" cy="29600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4000" y="4495800"/>
            <a:ext cx="3761520" cy="2960035"/>
            <a:chOff x="1410430" y="3840118"/>
            <a:chExt cx="3761520" cy="2960035"/>
          </a:xfrm>
        </p:grpSpPr>
        <p:grpSp>
          <p:nvGrpSpPr>
            <p:cNvPr id="18" name="Group 17"/>
            <p:cNvGrpSpPr/>
            <p:nvPr/>
          </p:nvGrpSpPr>
          <p:grpSpPr>
            <a:xfrm rot="11498661">
              <a:off x="1447685" y="4029693"/>
              <a:ext cx="3142841" cy="1862726"/>
              <a:chOff x="515779" y="831007"/>
              <a:chExt cx="3142841" cy="1862726"/>
            </a:xfrm>
          </p:grpSpPr>
          <p:pic>
            <p:nvPicPr>
              <p:cNvPr id="20" name="Picture 2" descr="http://www.pd4pic.com/images/tower-sign-access-point-router-interne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1339">
                <a:off x="1295400" y="1676400"/>
                <a:ext cx="464458" cy="587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Arc 20"/>
              <p:cNvSpPr/>
              <p:nvPr/>
            </p:nvSpPr>
            <p:spPr>
              <a:xfrm rot="7772435">
                <a:off x="795263" y="1003693"/>
                <a:ext cx="1460546" cy="134998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/>
              <p:cNvSpPr/>
              <p:nvPr/>
            </p:nvSpPr>
            <p:spPr>
              <a:xfrm rot="8402906">
                <a:off x="625027" y="8310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Arc 22"/>
              <p:cNvSpPr/>
              <p:nvPr/>
            </p:nvSpPr>
            <p:spPr>
              <a:xfrm rot="8402906">
                <a:off x="625027" y="9834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Arc 23"/>
              <p:cNvSpPr/>
              <p:nvPr/>
            </p:nvSpPr>
            <p:spPr>
              <a:xfrm rot="8402906">
                <a:off x="571256" y="978935"/>
                <a:ext cx="2667488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/>
              <p:cNvSpPr/>
              <p:nvPr/>
            </p:nvSpPr>
            <p:spPr>
              <a:xfrm rot="8681337">
                <a:off x="530608" y="1049199"/>
                <a:ext cx="311439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Arc 25"/>
              <p:cNvSpPr/>
              <p:nvPr/>
            </p:nvSpPr>
            <p:spPr>
              <a:xfrm rot="8402906">
                <a:off x="515779" y="1131556"/>
                <a:ext cx="3142841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9" name="Arc 18"/>
            <p:cNvSpPr/>
            <p:nvPr/>
          </p:nvSpPr>
          <p:spPr>
            <a:xfrm rot="18904405">
              <a:off x="1410430" y="3840118"/>
              <a:ext cx="3761520" cy="29600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860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6200" y="8382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Start</a:t>
            </a:r>
            <a:endParaRPr lang="en-AU" sz="1200" dirty="0"/>
          </a:p>
        </p:txBody>
      </p:sp>
      <p:sp>
        <p:nvSpPr>
          <p:cNvPr id="6" name="Oval 5"/>
          <p:cNvSpPr/>
          <p:nvPr/>
        </p:nvSpPr>
        <p:spPr>
          <a:xfrm>
            <a:off x="76200" y="21336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End</a:t>
            </a:r>
            <a:endParaRPr lang="en-AU" sz="1200" dirty="0"/>
          </a:p>
        </p:txBody>
      </p: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571500" y="1600200"/>
            <a:ext cx="0" cy="5334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17526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Next loop</a:t>
            </a:r>
            <a:endParaRPr lang="en-AU" sz="1100" dirty="0"/>
          </a:p>
        </p:txBody>
      </p: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1066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1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Prepare Agent Information</a:t>
            </a:r>
            <a:endParaRPr lang="en-AU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Retrieve Agent Perception</a:t>
            </a:r>
            <a:endParaRPr lang="en-AU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6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Decide Desired Behaviour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1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Identify Passive Behaviours</a:t>
            </a:r>
            <a:endParaRPr lang="en-AU" sz="1200" dirty="0"/>
          </a:p>
        </p:txBody>
      </p:sp>
      <p:sp>
        <p:nvSpPr>
          <p:cNvPr id="19" name="Rectangle 18"/>
          <p:cNvSpPr/>
          <p:nvPr/>
        </p:nvSpPr>
        <p:spPr>
          <a:xfrm>
            <a:off x="7086600" y="21336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Calculate and combine Behaviour Effects</a:t>
            </a:r>
            <a:endParaRPr lang="en-AU" sz="12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7886700" y="160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5029200" y="2114739"/>
            <a:ext cx="1752600" cy="76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Constraint</a:t>
            </a:r>
            <a:endParaRPr lang="en-AU" sz="1200" dirty="0"/>
          </a:p>
        </p:txBody>
      </p:sp>
      <p:cxnSp>
        <p:nvCxnSpPr>
          <p:cNvPr id="26" name="Straight Arrow Connector 25"/>
          <p:cNvCxnSpPr>
            <a:endCxn id="25" idx="3"/>
          </p:cNvCxnSpPr>
          <p:nvPr/>
        </p:nvCxnSpPr>
        <p:spPr>
          <a:xfrm flipH="1">
            <a:off x="6781800" y="249573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5905500" y="1595110"/>
            <a:ext cx="0" cy="51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05500" y="1752600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Fail</a:t>
            </a:r>
            <a:endParaRPr lang="en-AU" sz="1200" dirty="0"/>
          </a:p>
        </p:txBody>
      </p:sp>
      <p:sp>
        <p:nvSpPr>
          <p:cNvPr id="33" name="Rectangle 32"/>
          <p:cNvSpPr/>
          <p:nvPr/>
        </p:nvSpPr>
        <p:spPr>
          <a:xfrm>
            <a:off x="3242650" y="2114739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Update Agent Information</a:t>
            </a:r>
            <a:endParaRPr lang="en-AU" sz="1200" dirty="0"/>
          </a:p>
        </p:txBody>
      </p:sp>
      <p:cxnSp>
        <p:nvCxnSpPr>
          <p:cNvPr id="34" name="Straight Arrow Connector 33"/>
          <p:cNvCxnSpPr>
            <a:stCxn id="25" idx="1"/>
            <a:endCxn id="33" idx="3"/>
          </p:cNvCxnSpPr>
          <p:nvPr/>
        </p:nvCxnSpPr>
        <p:spPr>
          <a:xfrm flipH="1">
            <a:off x="4842850" y="2495739"/>
            <a:ext cx="186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71600" y="21336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Prepare Agent Information</a:t>
            </a:r>
            <a:endParaRPr lang="en-AU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9718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668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6800" y="2161401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Pass</a:t>
            </a:r>
            <a:endParaRPr lang="en-AU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13666"/>
            <a:ext cx="2209800" cy="2710934"/>
            <a:chOff x="152400" y="3613666"/>
            <a:chExt cx="2209800" cy="2710934"/>
          </a:xfrm>
        </p:grpSpPr>
        <p:sp>
          <p:nvSpPr>
            <p:cNvPr id="45" name="Rectangle 44"/>
            <p:cNvSpPr/>
            <p:nvPr/>
          </p:nvSpPr>
          <p:spPr>
            <a:xfrm>
              <a:off x="152400" y="3613666"/>
              <a:ext cx="2209800" cy="27109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Agent Information</a:t>
              </a:r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" y="3886200"/>
              <a:ext cx="2057400" cy="2769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Physical Attribute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4267200"/>
              <a:ext cx="205740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Current Status</a:t>
              </a:r>
            </a:p>
            <a:p>
              <a:r>
                <a:rPr lang="en-AU" sz="1000" dirty="0" smtClean="0"/>
                <a:t>Current position</a:t>
              </a:r>
            </a:p>
            <a:p>
              <a:r>
                <a:rPr lang="en-AU" sz="1000" dirty="0" smtClean="0"/>
                <a:t>Desired speed</a:t>
              </a:r>
              <a:endParaRPr lang="en-AU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2372" y="4970383"/>
              <a:ext cx="2053628" cy="135421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Knowledge</a:t>
              </a:r>
            </a:p>
            <a:p>
              <a:r>
                <a:rPr lang="en-AU" sz="1000" dirty="0" smtClean="0"/>
                <a:t>Perception: Other agent’s public status and environment</a:t>
              </a:r>
            </a:p>
            <a:p>
              <a:endParaRPr lang="en-AU" sz="1000" dirty="0" smtClean="0"/>
            </a:p>
            <a:p>
              <a:r>
                <a:rPr lang="en-AU" sz="1000" dirty="0" smtClean="0"/>
                <a:t>Map: navigation map of route and waypoint.</a:t>
              </a:r>
            </a:p>
            <a:p>
              <a:r>
                <a:rPr lang="en-AU" sz="1000" dirty="0" smtClean="0"/>
                <a:t>Obstacles</a:t>
              </a:r>
              <a:r>
                <a:rPr lang="en-AU" sz="1000" dirty="0"/>
                <a:t>,</a:t>
              </a:r>
              <a:r>
                <a:rPr lang="en-AU" sz="1000" dirty="0" smtClean="0"/>
                <a:t> Walls (length, position, repulsive information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52900" y="3581400"/>
            <a:ext cx="4686300" cy="2743200"/>
            <a:chOff x="3200400" y="3581400"/>
            <a:chExt cx="4686300" cy="2743200"/>
          </a:xfrm>
        </p:grpSpPr>
        <p:sp>
          <p:nvSpPr>
            <p:cNvPr id="31" name="Rectangle 30"/>
            <p:cNvSpPr/>
            <p:nvPr/>
          </p:nvSpPr>
          <p:spPr>
            <a:xfrm>
              <a:off x="3200400" y="3581400"/>
              <a:ext cx="4686300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smtClean="0"/>
                <a:t>Simulation Environment</a:t>
              </a:r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6600" y="3810000"/>
              <a:ext cx="1371600" cy="249299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Crowd Population</a:t>
              </a:r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</p:txBody>
        </p:sp>
        <p:sp>
          <p:nvSpPr>
            <p:cNvPr id="3" name="Snip Diagonal Corner Rectangle 2"/>
            <p:cNvSpPr/>
            <p:nvPr/>
          </p:nvSpPr>
          <p:spPr>
            <a:xfrm>
              <a:off x="3363362" y="4176914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Agent</a:t>
              </a:r>
              <a:endParaRPr lang="en-AU" sz="1400" dirty="0"/>
            </a:p>
          </p:txBody>
        </p:sp>
        <p:sp>
          <p:nvSpPr>
            <p:cNvPr id="39" name="Snip Diagonal Corner Rectangle 38"/>
            <p:cNvSpPr/>
            <p:nvPr/>
          </p:nvSpPr>
          <p:spPr>
            <a:xfrm>
              <a:off x="3363362" y="4751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….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3363362" y="58184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Agent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3363362" y="52850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….</a:t>
              </a:r>
              <a:endParaRPr lang="en-A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6800" y="3972342"/>
              <a:ext cx="2895600" cy="21236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Environment</a:t>
              </a:r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</p:txBody>
        </p:sp>
        <p:sp>
          <p:nvSpPr>
            <p:cNvPr id="49" name="Snip Diagonal Corner Rectangle 48"/>
            <p:cNvSpPr/>
            <p:nvPr/>
          </p:nvSpPr>
          <p:spPr>
            <a:xfrm>
              <a:off x="4963562" y="4419600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Wall</a:t>
              </a:r>
              <a:endParaRPr lang="en-AU" sz="1400" dirty="0"/>
            </a:p>
          </p:txBody>
        </p:sp>
        <p:sp>
          <p:nvSpPr>
            <p:cNvPr id="51" name="Snip Diagonal Corner Rectangle 50"/>
            <p:cNvSpPr/>
            <p:nvPr/>
          </p:nvSpPr>
          <p:spPr>
            <a:xfrm>
              <a:off x="4963562" y="49802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Sign</a:t>
              </a:r>
              <a:endParaRPr lang="en-AU" sz="1400" dirty="0"/>
            </a:p>
          </p:txBody>
        </p:sp>
        <p:sp>
          <p:nvSpPr>
            <p:cNvPr id="52" name="Snip Diagonal Corner Rectangle 51"/>
            <p:cNvSpPr/>
            <p:nvPr/>
          </p:nvSpPr>
          <p:spPr>
            <a:xfrm>
              <a:off x="4963562" y="5513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Obstacles</a:t>
              </a:r>
              <a:endParaRPr lang="en-AU" sz="1400" dirty="0"/>
            </a:p>
          </p:txBody>
        </p:sp>
        <p:sp>
          <p:nvSpPr>
            <p:cNvPr id="53" name="Snip Diagonal Corner Rectangle 52"/>
            <p:cNvSpPr/>
            <p:nvPr/>
          </p:nvSpPr>
          <p:spPr>
            <a:xfrm>
              <a:off x="6400800" y="4419600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Gate</a:t>
              </a:r>
              <a:endParaRPr lang="en-AU" sz="1400" dirty="0"/>
            </a:p>
          </p:txBody>
        </p:sp>
        <p:sp>
          <p:nvSpPr>
            <p:cNvPr id="54" name="Snip Diagonal Corner Rectangle 53"/>
            <p:cNvSpPr/>
            <p:nvPr/>
          </p:nvSpPr>
          <p:spPr>
            <a:xfrm>
              <a:off x="6400800" y="49802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POIs</a:t>
              </a:r>
              <a:endParaRPr lang="en-AU" sz="1400" dirty="0"/>
            </a:p>
          </p:txBody>
        </p:sp>
        <p:sp>
          <p:nvSpPr>
            <p:cNvPr id="55" name="Snip Diagonal Corner Rectangle 54"/>
            <p:cNvSpPr/>
            <p:nvPr/>
          </p:nvSpPr>
          <p:spPr>
            <a:xfrm>
              <a:off x="6400800" y="5513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 smtClean="0"/>
                <a:t>etc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1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1580</Words>
  <Application>Microsoft Office PowerPoint</Application>
  <PresentationFormat>On-screen Show (4:3)</PresentationFormat>
  <Paragraphs>415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Decision Making behaviour for Cognitive agent-based Model in Crowd Simulation from Real-time Data</vt:lpstr>
      <vt:lpstr>PowerPoint Presentation</vt:lpstr>
      <vt:lpstr>PowerPoint Presentation</vt:lpstr>
      <vt:lpstr>PowerPoint Presentation</vt:lpstr>
      <vt:lpstr>REAL-TIME DATA ACCQUISTION FOR ADAPTIVE CROWD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Making behaviour for Cognitive agent-based Model in Crowd Simulation</vt:lpstr>
      <vt:lpstr>Agent-based Model with BDI agents (Georgeff, 1989) </vt:lpstr>
      <vt:lpstr>PowerPoint Presentation</vt:lpstr>
      <vt:lpstr>Crowd Simulation Incorporating Agent Psychological Models, Roles, Communication (Pelechano, 2006) </vt:lpstr>
      <vt:lpstr>A pedestrian model for shopping mall case study (Xi, 2010)</vt:lpstr>
      <vt:lpstr>PowerPoint Presentation</vt:lpstr>
      <vt:lpstr>CROSS: Modelling Crowd Behavior with Social-Cognitive Agents (Wijermans, 2013)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Vo</dc:creator>
  <cp:lastModifiedBy>Quang Vo</cp:lastModifiedBy>
  <cp:revision>185</cp:revision>
  <dcterms:created xsi:type="dcterms:W3CDTF">2006-08-16T00:00:00Z</dcterms:created>
  <dcterms:modified xsi:type="dcterms:W3CDTF">2015-03-24T12:18:17Z</dcterms:modified>
</cp:coreProperties>
</file>