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5" r:id="rId3"/>
    <p:sldId id="259" r:id="rId4"/>
    <p:sldId id="260" r:id="rId5"/>
    <p:sldId id="267" r:id="rId6"/>
    <p:sldId id="262" r:id="rId7"/>
    <p:sldId id="269" r:id="rId8"/>
    <p:sldId id="263" r:id="rId9"/>
    <p:sldId id="273" r:id="rId10"/>
    <p:sldId id="271" r:id="rId11"/>
    <p:sldId id="264" r:id="rId12"/>
    <p:sldId id="270" r:id="rId13"/>
    <p:sldId id="27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7" autoAdjust="0"/>
  </p:normalViewPr>
  <p:slideViewPr>
    <p:cSldViewPr>
      <p:cViewPr varScale="1">
        <p:scale>
          <a:sx n="65" d="100"/>
          <a:sy n="65" d="100"/>
        </p:scale>
        <p:origin x="-19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D6781-2FA4-4278-A44F-8ADD227270B3}" type="datetimeFigureOut">
              <a:rPr lang="en-AU" smtClean="0"/>
              <a:t>8/12/2014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1061F-CEFC-4260-ADFE-FF9649E1E0BF}" type="slidenum">
              <a:rPr lang="en-AU" smtClean="0"/>
              <a:t>‹#›</a:t>
            </a:fld>
            <a:endParaRPr lang="en-AU"/>
          </a:p>
        </p:txBody>
      </p:sp>
    </p:spTree>
    <p:extLst>
      <p:ext uri="{BB962C8B-B14F-4D97-AF65-F5344CB8AC3E}">
        <p14:creationId xmlns:p14="http://schemas.microsoft.com/office/powerpoint/2010/main" val="2156179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400" b="0" dirty="0" smtClean="0"/>
              <a:t>Social Force apply universally to</a:t>
            </a:r>
            <a:r>
              <a:rPr lang="en-AU" sz="1400" b="0" baseline="0" dirty="0" smtClean="0"/>
              <a:t> any people. </a:t>
            </a:r>
            <a:r>
              <a:rPr lang="en-AU" sz="1400" b="0" dirty="0" smtClean="0"/>
              <a:t>Social Force and its variation: from</a:t>
            </a:r>
            <a:r>
              <a:rPr lang="en-AU" sz="1400" b="0" baseline="0" dirty="0" smtClean="0"/>
              <a:t> 1990 to 2014, </a:t>
            </a:r>
            <a:r>
              <a:rPr lang="en-AU" sz="1400" b="0" baseline="0" dirty="0" err="1" smtClean="0"/>
              <a:t>Helbing</a:t>
            </a:r>
            <a:r>
              <a:rPr lang="en-AU" sz="1400" b="0" baseline="0" dirty="0" smtClean="0"/>
              <a:t> produces three models based on forces to perform fluid mechanism. In fact human is different, sensitive and change over the time. </a:t>
            </a:r>
          </a:p>
          <a:p>
            <a:pPr marL="0" marR="0" indent="0" algn="l" defTabSz="914400" rtl="0" eaLnBrk="1" fontAlgn="auto" latinLnBrk="0" hangingPunct="1">
              <a:lnSpc>
                <a:spcPct val="100000"/>
              </a:lnSpc>
              <a:spcBef>
                <a:spcPts val="0"/>
              </a:spcBef>
              <a:spcAft>
                <a:spcPts val="0"/>
              </a:spcAft>
              <a:buClrTx/>
              <a:buSzTx/>
              <a:buFontTx/>
              <a:buNone/>
              <a:tabLst/>
              <a:defRPr/>
            </a:pPr>
            <a:r>
              <a:rPr lang="en-AU" sz="1400" b="0" dirty="0" smtClean="0"/>
              <a:t>Last week, we discussed on Xi’s model. It is very simple. Use Social-force</a:t>
            </a:r>
            <a:r>
              <a:rPr lang="en-AU" sz="1400" b="0" baseline="0" dirty="0" smtClean="0"/>
              <a:t> and integrate with decision making theory that measures crowd density on each forward direction to find out what is the good direction to go. </a:t>
            </a:r>
          </a:p>
          <a:p>
            <a:r>
              <a:rPr lang="en-AU" sz="1400" b="0" baseline="0" dirty="0" smtClean="0"/>
              <a:t>The reason why I introduce these two basic background is because they are essential background of studies in literature review.</a:t>
            </a:r>
          </a:p>
          <a:p>
            <a:r>
              <a:rPr lang="en-AU" sz="1400" b="0" baseline="0" dirty="0" smtClean="0"/>
              <a:t>There are also have other papers on cognitive-agents based model for crowd simulation. I overviewed but don’t include here because papers on this list is more important and they are in sequence logically.</a:t>
            </a:r>
          </a:p>
          <a:p>
            <a:r>
              <a:rPr lang="en-AU" sz="1400" b="0" dirty="0" smtClean="0"/>
              <a:t>In this list, each paper will be described and pointed out advantage &amp; disadvantages.</a:t>
            </a:r>
          </a:p>
          <a:p>
            <a:endParaRPr lang="en-AU" dirty="0"/>
          </a:p>
        </p:txBody>
      </p:sp>
      <p:sp>
        <p:nvSpPr>
          <p:cNvPr id="4" name="Slide Number Placeholder 3"/>
          <p:cNvSpPr>
            <a:spLocks noGrp="1"/>
          </p:cNvSpPr>
          <p:nvPr>
            <p:ph type="sldNum" sz="quarter" idx="10"/>
          </p:nvPr>
        </p:nvSpPr>
        <p:spPr/>
        <p:txBody>
          <a:bodyPr/>
          <a:lstStyle/>
          <a:p>
            <a:fld id="{99A1061F-CEFC-4260-ADFE-FF9649E1E0BF}" type="slidenum">
              <a:rPr lang="en-AU" smtClean="0"/>
              <a:t>1</a:t>
            </a:fld>
            <a:endParaRPr lang="en-AU"/>
          </a:p>
        </p:txBody>
      </p:sp>
    </p:spTree>
    <p:extLst>
      <p:ext uri="{BB962C8B-B14F-4D97-AF65-F5344CB8AC3E}">
        <p14:creationId xmlns:p14="http://schemas.microsoft.com/office/powerpoint/2010/main" val="11641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A1061F-CEFC-4260-ADFE-FF9649E1E0BF}" type="slidenum">
              <a:rPr lang="en-AU" smtClean="0"/>
              <a:t>2</a:t>
            </a:fld>
            <a:endParaRPr lang="en-AU"/>
          </a:p>
        </p:txBody>
      </p:sp>
    </p:spTree>
    <p:extLst>
      <p:ext uri="{BB962C8B-B14F-4D97-AF65-F5344CB8AC3E}">
        <p14:creationId xmlns:p14="http://schemas.microsoft.com/office/powerpoint/2010/main" val="193633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 general, Cognitive architecture describes internal states and mental processes of an individual to give a behaviour decision at any given moment in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Anderson is a scientist, this</a:t>
            </a:r>
            <a:r>
              <a:rPr lang="en-AU" baseline="0" dirty="0" smtClean="0"/>
              <a:t> is a book describe how a pedestrian react and thinking towards physical environment.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Newell contributed a cognition structure to explain how human physiology works, where knowledge is stored and fetched.</a:t>
            </a:r>
            <a:endParaRPr lang="en-AU" dirty="0" smtClean="0"/>
          </a:p>
          <a:p>
            <a:endParaRPr lang="en-AU" dirty="0"/>
          </a:p>
        </p:txBody>
      </p:sp>
      <p:sp>
        <p:nvSpPr>
          <p:cNvPr id="4" name="Slide Number Placeholder 3"/>
          <p:cNvSpPr>
            <a:spLocks noGrp="1"/>
          </p:cNvSpPr>
          <p:nvPr>
            <p:ph type="sldNum" sz="quarter" idx="10"/>
          </p:nvPr>
        </p:nvSpPr>
        <p:spPr/>
        <p:txBody>
          <a:bodyPr/>
          <a:lstStyle/>
          <a:p>
            <a:fld id="{8F8141D9-2699-45BB-8DAD-C7F3FF37E0B6}" type="slidenum">
              <a:rPr lang="en-AU" smtClean="0"/>
              <a:t>3</a:t>
            </a:fld>
            <a:endParaRPr lang="en-AU"/>
          </a:p>
        </p:txBody>
      </p:sp>
    </p:spTree>
    <p:extLst>
      <p:ext uri="{BB962C8B-B14F-4D97-AF65-F5344CB8AC3E}">
        <p14:creationId xmlns:p14="http://schemas.microsoft.com/office/powerpoint/2010/main" val="17310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(body size, maximum speed, average speed, movement speed adjuster, sight range, sense range for group behavior</a:t>
            </a:r>
          </a:p>
          <a:p>
            <a:endParaRPr lang="en-AU" dirty="0"/>
          </a:p>
        </p:txBody>
      </p:sp>
      <p:sp>
        <p:nvSpPr>
          <p:cNvPr id="4" name="Slide Number Placeholder 3"/>
          <p:cNvSpPr>
            <a:spLocks noGrp="1"/>
          </p:cNvSpPr>
          <p:nvPr>
            <p:ph type="sldNum" sz="quarter" idx="10"/>
          </p:nvPr>
        </p:nvSpPr>
        <p:spPr/>
        <p:txBody>
          <a:bodyPr/>
          <a:lstStyle/>
          <a:p>
            <a:fld id="{99A1061F-CEFC-4260-ADFE-FF9649E1E0BF}" type="slidenum">
              <a:rPr lang="en-AU" smtClean="0"/>
              <a:t>6</a:t>
            </a:fld>
            <a:endParaRPr lang="en-AU"/>
          </a:p>
        </p:txBody>
      </p:sp>
    </p:spTree>
    <p:extLst>
      <p:ext uri="{BB962C8B-B14F-4D97-AF65-F5344CB8AC3E}">
        <p14:creationId xmlns:p14="http://schemas.microsoft.com/office/powerpoint/2010/main" val="67750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 also has</a:t>
            </a:r>
            <a:r>
              <a:rPr lang="en-AU" baseline="0" dirty="0" smtClean="0"/>
              <a:t> just exhibited a new version of C language to perform real-time simulation with high parallel computing.</a:t>
            </a:r>
          </a:p>
          <a:p>
            <a:r>
              <a:rPr lang="en-AU" baseline="0" dirty="0" smtClean="0"/>
              <a:t>Repast </a:t>
            </a:r>
            <a:r>
              <a:rPr lang="en-AU" baseline="0" dirty="0" err="1" smtClean="0"/>
              <a:t>simphony</a:t>
            </a:r>
            <a:r>
              <a:rPr lang="en-AU" baseline="0" dirty="0" smtClean="0"/>
              <a:t> can easily developed parallel thread, life cycles.</a:t>
            </a:r>
          </a:p>
          <a:p>
            <a:r>
              <a:rPr lang="en-AU" baseline="0" dirty="0" smtClean="0"/>
              <a:t>Environment creator, obstacles, and agents. Has a function to generate agents and ticker to move.</a:t>
            </a:r>
            <a:endParaRPr lang="en-AU" dirty="0"/>
          </a:p>
        </p:txBody>
      </p:sp>
      <p:sp>
        <p:nvSpPr>
          <p:cNvPr id="4" name="Slide Number Placeholder 3"/>
          <p:cNvSpPr>
            <a:spLocks noGrp="1"/>
          </p:cNvSpPr>
          <p:nvPr>
            <p:ph type="sldNum" sz="quarter" idx="10"/>
          </p:nvPr>
        </p:nvSpPr>
        <p:spPr/>
        <p:txBody>
          <a:bodyPr/>
          <a:lstStyle/>
          <a:p>
            <a:fld id="{99A1061F-CEFC-4260-ADFE-FF9649E1E0BF}" type="slidenum">
              <a:rPr lang="en-AU" smtClean="0"/>
              <a:t>8</a:t>
            </a:fld>
            <a:endParaRPr lang="en-AU"/>
          </a:p>
        </p:txBody>
      </p:sp>
    </p:spTree>
    <p:extLst>
      <p:ext uri="{BB962C8B-B14F-4D97-AF65-F5344CB8AC3E}">
        <p14:creationId xmlns:p14="http://schemas.microsoft.com/office/powerpoint/2010/main" val="114371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How long has current crowd behavior occurred to make pedestrian have to switch to new route.</a:t>
            </a:r>
          </a:p>
          <a:p>
            <a:pPr rtl="0"/>
            <a:r>
              <a:rPr lang="en-US" sz="1200" b="0" i="0" u="none" strike="noStrike" kern="1200" dirty="0" smtClean="0">
                <a:solidFill>
                  <a:schemeClr val="tx1"/>
                </a:solidFill>
                <a:effectLst/>
                <a:latin typeface="+mn-lt"/>
                <a:ea typeface="+mn-ea"/>
                <a:cs typeface="+mn-cs"/>
              </a:rPr>
              <a:t>Self learning will auto put new knowledge learned from observed phenomena into knowledge component. Knowledge component will remember threshold and which people should follow. Memory remembers threshold for situation and update threshold if the result is fail comparing planned route and duration. Memory save other people’s information with a hierarchical tree information. Personal characters (leadership, willingness to follow, stay in a group, being affected by points of interest, desired distance from each other, desired distance from obstacles)</a:t>
            </a:r>
            <a:endParaRPr lang="en-US" b="0" dirty="0" smtClean="0">
              <a:effectLst/>
            </a:endParaRPr>
          </a:p>
          <a:p>
            <a:r>
              <a:rPr lang="en-US" dirty="0" smtClean="0"/>
              <a:t/>
            </a:r>
            <a:br>
              <a:rPr lang="en-US" dirty="0" smtClean="0"/>
            </a:br>
            <a:endParaRPr lang="en-AU" dirty="0"/>
          </a:p>
        </p:txBody>
      </p:sp>
      <p:sp>
        <p:nvSpPr>
          <p:cNvPr id="4" name="Slide Number Placeholder 3"/>
          <p:cNvSpPr>
            <a:spLocks noGrp="1"/>
          </p:cNvSpPr>
          <p:nvPr>
            <p:ph type="sldNum" sz="quarter" idx="10"/>
          </p:nvPr>
        </p:nvSpPr>
        <p:spPr/>
        <p:txBody>
          <a:bodyPr/>
          <a:lstStyle/>
          <a:p>
            <a:fld id="{99A1061F-CEFC-4260-ADFE-FF9649E1E0BF}" type="slidenum">
              <a:rPr lang="en-AU" smtClean="0"/>
              <a:t>13</a:t>
            </a:fld>
            <a:endParaRPr lang="en-AU"/>
          </a:p>
        </p:txBody>
      </p:sp>
    </p:spTree>
    <p:extLst>
      <p:ext uri="{BB962C8B-B14F-4D97-AF65-F5344CB8AC3E}">
        <p14:creationId xmlns:p14="http://schemas.microsoft.com/office/powerpoint/2010/main" val="90239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B7BC33-D3CA-46D4-A3EE-9AC055DC4383}" type="datetime1">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DEFE4-D43F-4A24-86BF-6D9E0BE9E2B7}" type="datetime1">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0CD4B-E690-4ECD-9771-F53A1AA8E714}" type="datetime1">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C0897-9D1C-4B10-B36E-F1B58FDA7840}" type="datetime1">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CB0D5-2A7B-4246-95B2-E724B1ED2D43}" type="datetime1">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11B650-2C07-4A54-A06C-AC0AAFD992A0}" type="datetime1">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3B95E0-3718-4527-BA3D-2672B0C97865}" type="datetime1">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AEC79-EA34-488D-9743-FA405C798575}" type="datetime1">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AE57E-9C08-4A1A-9D4D-090B3B88FA31}" type="datetime1">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B751-E5FC-4B45-949A-D7A351305505}" type="datetime1">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FE15D-3378-4F38-93AD-159F38748C2C}" type="datetime1">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B1D31-6753-4103-98AF-6A4924030A78}" type="datetime1">
              <a:rPr lang="en-US" smtClean="0"/>
              <a:t>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400" dirty="0" smtClean="0"/>
              <a:t>Decision Making behaviour for Cognitive agent-based Model </a:t>
            </a:r>
            <a:r>
              <a:rPr lang="en-AU" sz="2400" dirty="0"/>
              <a:t>in Crowd </a:t>
            </a:r>
            <a:r>
              <a:rPr lang="en-AU" sz="2400" dirty="0" smtClean="0"/>
              <a:t>Simulation</a:t>
            </a:r>
            <a:endParaRPr lang="en-AU" sz="2400" dirty="0"/>
          </a:p>
        </p:txBody>
      </p:sp>
      <p:sp>
        <p:nvSpPr>
          <p:cNvPr id="4" name="Content Placeholder 2"/>
          <p:cNvSpPr>
            <a:spLocks noGrp="1"/>
          </p:cNvSpPr>
          <p:nvPr>
            <p:ph idx="1"/>
          </p:nvPr>
        </p:nvSpPr>
        <p:spPr>
          <a:xfrm>
            <a:off x="304800" y="1600200"/>
            <a:ext cx="8839200" cy="4525963"/>
          </a:xfrm>
        </p:spPr>
        <p:txBody>
          <a:bodyPr>
            <a:noAutofit/>
          </a:bodyPr>
          <a:lstStyle/>
          <a:p>
            <a:r>
              <a:rPr lang="en-AU" sz="1400" b="1" dirty="0" smtClean="0"/>
              <a:t>Background </a:t>
            </a:r>
          </a:p>
          <a:p>
            <a:pPr lvl="1"/>
            <a:r>
              <a:rPr lang="en-AU" sz="1400" dirty="0"/>
              <a:t>Agent-base models with Belief-Desire-Intention agents </a:t>
            </a:r>
            <a:r>
              <a:rPr lang="en-AU" sz="1400" i="1" dirty="0">
                <a:solidFill>
                  <a:srgbClr val="FF0000"/>
                </a:solidFill>
              </a:rPr>
              <a:t>(</a:t>
            </a:r>
            <a:r>
              <a:rPr lang="en-AU" sz="1400" i="1" dirty="0" smtClean="0">
                <a:solidFill>
                  <a:srgbClr val="FF0000"/>
                </a:solidFill>
              </a:rPr>
              <a:t>George </a:t>
            </a:r>
            <a:r>
              <a:rPr lang="en-AU" sz="1400" i="1" dirty="0">
                <a:solidFill>
                  <a:srgbClr val="FF0000"/>
                </a:solidFill>
              </a:rPr>
              <a:t>&amp; </a:t>
            </a:r>
            <a:r>
              <a:rPr lang="en-AU" sz="1400" i="1" dirty="0" err="1">
                <a:solidFill>
                  <a:srgbClr val="FF0000"/>
                </a:solidFill>
              </a:rPr>
              <a:t>Ingrand</a:t>
            </a:r>
            <a:r>
              <a:rPr lang="en-AU" sz="1400" i="1" dirty="0">
                <a:solidFill>
                  <a:srgbClr val="FF0000"/>
                </a:solidFill>
              </a:rPr>
              <a:t>, 1989</a:t>
            </a:r>
            <a:r>
              <a:rPr lang="en-AU" sz="1400" i="1" dirty="0" smtClean="0">
                <a:solidFill>
                  <a:srgbClr val="FF0000"/>
                </a:solidFill>
              </a:rPr>
              <a:t>)</a:t>
            </a:r>
            <a:endParaRPr lang="en-AU" sz="1000" b="1" dirty="0" smtClean="0"/>
          </a:p>
          <a:p>
            <a:pPr lvl="1"/>
            <a:r>
              <a:rPr lang="en-AU" sz="1400" dirty="0" smtClean="0"/>
              <a:t>Cognitive architecture theory  </a:t>
            </a:r>
            <a:r>
              <a:rPr lang="en-AU" sz="1400" i="1" dirty="0" smtClean="0">
                <a:solidFill>
                  <a:srgbClr val="FF0000"/>
                </a:solidFill>
              </a:rPr>
              <a:t>(Anderson, 1998 &amp; Anderson, 2007) </a:t>
            </a:r>
            <a:r>
              <a:rPr lang="en-AU" sz="1400" dirty="0" smtClean="0"/>
              <a:t>and Physiology structure</a:t>
            </a:r>
            <a:r>
              <a:rPr lang="en-AU" sz="1400" i="1" dirty="0" smtClean="0">
                <a:solidFill>
                  <a:srgbClr val="FF0000"/>
                </a:solidFill>
              </a:rPr>
              <a:t> (Newell, 1990)</a:t>
            </a:r>
          </a:p>
          <a:p>
            <a:pPr marL="457200" lvl="1" indent="0">
              <a:buNone/>
            </a:pPr>
            <a:endParaRPr lang="en-AU" sz="1400" i="1" dirty="0" smtClean="0">
              <a:solidFill>
                <a:srgbClr val="FF0000"/>
              </a:solidFill>
            </a:endParaRPr>
          </a:p>
          <a:p>
            <a:r>
              <a:rPr lang="en-AU" sz="1400" b="1" dirty="0" smtClean="0"/>
              <a:t>Chronological </a:t>
            </a:r>
            <a:r>
              <a:rPr lang="en-AU" sz="1400" b="1" dirty="0"/>
              <a:t>l</a:t>
            </a:r>
            <a:r>
              <a:rPr lang="en-AU" sz="1400" b="1" dirty="0" smtClean="0"/>
              <a:t>iterature reviews </a:t>
            </a:r>
            <a:r>
              <a:rPr lang="en-AU" sz="1400" b="1" dirty="0"/>
              <a:t>on Force Cognitive Agent-based model  </a:t>
            </a:r>
            <a:endParaRPr lang="en-AU" sz="1400" b="1" dirty="0" smtClean="0"/>
          </a:p>
          <a:p>
            <a:pPr lvl="1"/>
            <a:r>
              <a:rPr lang="en-US" sz="1400" dirty="0" smtClean="0"/>
              <a:t>Crowd Simulation Incorporating Agent Psychological Models, Roles, Communication </a:t>
            </a:r>
            <a:r>
              <a:rPr lang="en-US" sz="1400" i="1" dirty="0" smtClean="0">
                <a:solidFill>
                  <a:srgbClr val="FF0000"/>
                </a:solidFill>
              </a:rPr>
              <a:t>(Pelechano, 2006)</a:t>
            </a:r>
          </a:p>
          <a:p>
            <a:pPr lvl="1"/>
            <a:r>
              <a:rPr lang="en-US" sz="1400" dirty="0" smtClean="0"/>
              <a:t>A Configurable Agent-Based Crowd Model with Generic Behavior Effect </a:t>
            </a:r>
            <a:r>
              <a:rPr lang="en-US" sz="1400" i="1" dirty="0" smtClean="0">
                <a:solidFill>
                  <a:srgbClr val="FF0000"/>
                </a:solidFill>
              </a:rPr>
              <a:t>(Sun, 2014)</a:t>
            </a:r>
          </a:p>
          <a:p>
            <a:pPr lvl="1"/>
            <a:r>
              <a:rPr lang="en-US" sz="1400" dirty="0" smtClean="0"/>
              <a:t>CROSS: Modelling Crowd Behavior with Social-Cognitive Agents</a:t>
            </a:r>
            <a:r>
              <a:rPr lang="en-US" sz="1400" dirty="0" smtClean="0">
                <a:solidFill>
                  <a:srgbClr val="FF0000"/>
                </a:solidFill>
              </a:rPr>
              <a:t> </a:t>
            </a:r>
            <a:r>
              <a:rPr lang="en-US" sz="1400" i="1" dirty="0" smtClean="0">
                <a:solidFill>
                  <a:srgbClr val="FF0000"/>
                </a:solidFill>
              </a:rPr>
              <a:t>(Wijermans, 2013)</a:t>
            </a:r>
          </a:p>
          <a:p>
            <a:pPr lvl="1"/>
            <a:endParaRPr lang="en-AU" sz="1400" dirty="0" smtClean="0"/>
          </a:p>
          <a:p>
            <a:r>
              <a:rPr lang="en-AU" sz="1400" b="1" dirty="0" smtClean="0"/>
              <a:t>Problem and Thinking about </a:t>
            </a:r>
            <a:endParaRPr lang="en-AU" sz="1400" b="1" i="1" dirty="0" smtClean="0">
              <a:solidFill>
                <a:srgbClr val="FF0000"/>
              </a:solidFill>
            </a:endParaRPr>
          </a:p>
          <a:p>
            <a:pPr lvl="1"/>
            <a:r>
              <a:rPr lang="en-AU" sz="1400" dirty="0" smtClean="0"/>
              <a:t>Force cognitive agent-based model for  agent’s route choice over the time inspired by biological models </a:t>
            </a:r>
            <a:r>
              <a:rPr lang="en-AU" sz="1400" i="1" dirty="0" smtClean="0">
                <a:solidFill>
                  <a:srgbClr val="FF0000"/>
                </a:solidFill>
              </a:rPr>
              <a:t>(</a:t>
            </a:r>
            <a:r>
              <a:rPr lang="en-AU" sz="1400" i="1" dirty="0" err="1" smtClean="0">
                <a:solidFill>
                  <a:srgbClr val="FF0000"/>
                </a:solidFill>
              </a:rPr>
              <a:t>Couzin</a:t>
            </a:r>
            <a:r>
              <a:rPr lang="en-AU" sz="1400" i="1" dirty="0" smtClean="0">
                <a:solidFill>
                  <a:srgbClr val="FF0000"/>
                </a:solidFill>
              </a:rPr>
              <a:t>, 2013)</a:t>
            </a:r>
            <a:r>
              <a:rPr lang="en-AU" sz="1400" dirty="0" smtClean="0">
                <a:solidFill>
                  <a:srgbClr val="FF0000"/>
                </a:solidFill>
              </a:rPr>
              <a:t> </a:t>
            </a:r>
            <a:r>
              <a:rPr lang="en-AU" sz="1400" dirty="0" smtClean="0"/>
              <a:t>&amp; </a:t>
            </a:r>
            <a:r>
              <a:rPr lang="en-AU" sz="1400" i="1" dirty="0" smtClean="0">
                <a:solidFill>
                  <a:srgbClr val="FF0000"/>
                </a:solidFill>
              </a:rPr>
              <a:t>(Loreto, 2013) </a:t>
            </a:r>
            <a:r>
              <a:rPr lang="en-AU" sz="1400" dirty="0" smtClean="0"/>
              <a:t>and the latest survey of Crowd Modelling </a:t>
            </a:r>
            <a:r>
              <a:rPr lang="en-AU" sz="1400" i="1" dirty="0" smtClean="0">
                <a:solidFill>
                  <a:srgbClr val="FF0000"/>
                </a:solidFill>
              </a:rPr>
              <a:t>(</a:t>
            </a:r>
            <a:r>
              <a:rPr lang="en-AU" sz="1400" i="1" dirty="0" err="1" smtClean="0">
                <a:solidFill>
                  <a:srgbClr val="FF0000"/>
                </a:solidFill>
              </a:rPr>
              <a:t>Hoodgendoorn</a:t>
            </a:r>
            <a:r>
              <a:rPr lang="en-AU" sz="1400" i="1" dirty="0" smtClean="0">
                <a:solidFill>
                  <a:srgbClr val="FF0000"/>
                </a:solidFill>
              </a:rPr>
              <a:t>, 2013) </a:t>
            </a:r>
            <a:endParaRPr lang="en-AU" sz="1400" i="1" dirty="0" smtClean="0"/>
          </a:p>
          <a:p>
            <a:r>
              <a:rPr lang="en-AU" sz="1400" b="1" dirty="0" smtClean="0"/>
              <a:t>Reference</a:t>
            </a:r>
          </a:p>
          <a:p>
            <a:pPr marL="0" lvl="1" indent="0">
              <a:buNone/>
            </a:pPr>
            <a:endParaRPr lang="en-AU" sz="1400" dirty="0" smtClean="0"/>
          </a:p>
          <a:p>
            <a:endParaRPr lang="en-AU" sz="1400" dirty="0" smtClean="0"/>
          </a:p>
          <a:p>
            <a:endParaRPr lang="en-AU"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987494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itle 1"/>
          <p:cNvSpPr>
            <a:spLocks noGrp="1"/>
          </p:cNvSpPr>
          <p:nvPr>
            <p:ph type="title"/>
          </p:nvPr>
        </p:nvSpPr>
        <p:spPr>
          <a:xfrm>
            <a:off x="457200" y="274638"/>
            <a:ext cx="8229600" cy="639762"/>
          </a:xfrm>
        </p:spPr>
        <p:txBody>
          <a:bodyPr>
            <a:noAutofit/>
          </a:bodyPr>
          <a:lstStyle/>
          <a:p>
            <a:pPr lvl="1" algn="ctr" rtl="0">
              <a:spcBef>
                <a:spcPct val="0"/>
              </a:spcBef>
            </a:pPr>
            <a:r>
              <a:rPr lang="en-US" b="1" dirty="0" smtClean="0">
                <a:latin typeface="+mn-lt"/>
              </a:rPr>
              <a:t>Evaluate about CROSS: Modelling Crowd Behavior with Social-Cognitive Agents</a:t>
            </a:r>
            <a:r>
              <a:rPr lang="en-US" b="1" dirty="0" smtClean="0">
                <a:solidFill>
                  <a:srgbClr val="FF0000"/>
                </a:solidFill>
                <a:latin typeface="+mn-lt"/>
              </a:rPr>
              <a:t> </a:t>
            </a:r>
            <a:r>
              <a:rPr lang="en-US" b="1" i="1" dirty="0" smtClean="0">
                <a:solidFill>
                  <a:srgbClr val="FF0000"/>
                </a:solidFill>
                <a:latin typeface="+mn-lt"/>
              </a:rPr>
              <a:t>(</a:t>
            </a:r>
            <a:r>
              <a:rPr lang="en-US" b="1" i="1" dirty="0" err="1" smtClean="0">
                <a:solidFill>
                  <a:srgbClr val="FF0000"/>
                </a:solidFill>
                <a:latin typeface="+mn-lt"/>
              </a:rPr>
              <a:t>Wijermans</a:t>
            </a:r>
            <a:r>
              <a:rPr lang="en-US" b="1" i="1" dirty="0" smtClean="0">
                <a:solidFill>
                  <a:srgbClr val="FF0000"/>
                </a:solidFill>
                <a:latin typeface="+mn-lt"/>
              </a:rPr>
              <a:t>, 2013)</a:t>
            </a:r>
            <a:br>
              <a:rPr lang="en-US" b="1" i="1" dirty="0" smtClean="0">
                <a:solidFill>
                  <a:srgbClr val="FF0000"/>
                </a:solidFill>
                <a:latin typeface="+mn-lt"/>
              </a:rPr>
            </a:br>
            <a:endParaRPr lang="en-AU" b="1" dirty="0">
              <a:latin typeface="+mn-lt"/>
            </a:endParaRPr>
          </a:p>
        </p:txBody>
      </p:sp>
      <p:sp>
        <p:nvSpPr>
          <p:cNvPr id="8" name="TextBox 7"/>
          <p:cNvSpPr txBox="1"/>
          <p:nvPr/>
        </p:nvSpPr>
        <p:spPr>
          <a:xfrm>
            <a:off x="193431" y="832338"/>
            <a:ext cx="2579077" cy="369332"/>
          </a:xfrm>
          <a:prstGeom prst="rect">
            <a:avLst/>
          </a:prstGeom>
          <a:noFill/>
        </p:spPr>
        <p:txBody>
          <a:bodyPr wrap="square" rtlCol="0">
            <a:spAutoFit/>
          </a:bodyPr>
          <a:lstStyle/>
          <a:p>
            <a:r>
              <a:rPr lang="en-AU" b="1" dirty="0" smtClean="0"/>
              <a:t>Code snippet</a:t>
            </a:r>
            <a:endParaRPr lang="en-AU" b="1"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871" y="1017004"/>
            <a:ext cx="3687274" cy="3389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075619"/>
            <a:ext cx="2150717" cy="2633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52400" y="4114800"/>
            <a:ext cx="2579077" cy="369332"/>
          </a:xfrm>
          <a:prstGeom prst="rect">
            <a:avLst/>
          </a:prstGeom>
          <a:noFill/>
        </p:spPr>
        <p:txBody>
          <a:bodyPr wrap="square" rtlCol="0">
            <a:spAutoFit/>
          </a:bodyPr>
          <a:lstStyle/>
          <a:p>
            <a:r>
              <a:rPr lang="en-AU" b="1" dirty="0" smtClean="0"/>
              <a:t>Advantage </a:t>
            </a:r>
            <a:endParaRPr lang="en-AU" b="1" dirty="0"/>
          </a:p>
        </p:txBody>
      </p:sp>
      <p:sp>
        <p:nvSpPr>
          <p:cNvPr id="12" name="TextBox 11"/>
          <p:cNvSpPr txBox="1"/>
          <p:nvPr/>
        </p:nvSpPr>
        <p:spPr>
          <a:xfrm>
            <a:off x="193431" y="4490049"/>
            <a:ext cx="8264769" cy="1200329"/>
          </a:xfrm>
          <a:prstGeom prst="rect">
            <a:avLst/>
          </a:prstGeom>
          <a:noFill/>
        </p:spPr>
        <p:txBody>
          <a:bodyPr wrap="square" rtlCol="0">
            <a:spAutoFit/>
          </a:bodyPr>
          <a:lstStyle/>
          <a:p>
            <a:r>
              <a:rPr lang="en-AU" dirty="0" smtClean="0"/>
              <a:t>Propose a well-organized generic framework to integrate cognitive architecture How people thinking and why a behaviour is chosen by internal process.</a:t>
            </a:r>
          </a:p>
          <a:p>
            <a:pPr marL="742950" lvl="1" indent="-285750">
              <a:buFont typeface="Arial" panose="020B0604020202020204" pitchFamily="34" charset="0"/>
              <a:buChar char="•"/>
            </a:pPr>
            <a:r>
              <a:rPr lang="en-AU" dirty="0" smtClean="0"/>
              <a:t>Each situation will be defined with other factors for physiology and memory element</a:t>
            </a:r>
            <a:endParaRPr lang="en-AU" dirty="0"/>
          </a:p>
        </p:txBody>
      </p:sp>
    </p:spTree>
    <p:extLst>
      <p:ext uri="{BB962C8B-B14F-4D97-AF65-F5344CB8AC3E}">
        <p14:creationId xmlns:p14="http://schemas.microsoft.com/office/powerpoint/2010/main" val="183838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AU" sz="1800" b="1" dirty="0" smtClean="0"/>
              <a:t>Introduction to Problem 1</a:t>
            </a:r>
            <a:endParaRPr lang="en-AU" sz="1800" b="1" dirty="0"/>
          </a:p>
        </p:txBody>
      </p:sp>
      <p:sp>
        <p:nvSpPr>
          <p:cNvPr id="3" name="Content Placeholder 2"/>
          <p:cNvSpPr>
            <a:spLocks noGrp="1"/>
          </p:cNvSpPr>
          <p:nvPr>
            <p:ph idx="1"/>
          </p:nvPr>
        </p:nvSpPr>
        <p:spPr>
          <a:xfrm>
            <a:off x="0" y="762000"/>
            <a:ext cx="9144000" cy="5364163"/>
          </a:xfrm>
        </p:spPr>
        <p:txBody>
          <a:bodyPr>
            <a:normAutofit/>
          </a:bodyPr>
          <a:lstStyle/>
          <a:p>
            <a:pPr lvl="1"/>
            <a:r>
              <a:rPr lang="en-US" sz="1600" u="sng" dirty="0" smtClean="0"/>
              <a:t>Human </a:t>
            </a:r>
            <a:r>
              <a:rPr lang="en-US" sz="1600" u="sng" dirty="0"/>
              <a:t>decision making </a:t>
            </a:r>
            <a:r>
              <a:rPr lang="en-US" sz="1600" u="sng" dirty="0" smtClean="0"/>
              <a:t>for route choice </a:t>
            </a:r>
            <a:r>
              <a:rPr lang="en-US" sz="1600" dirty="0" smtClean="0"/>
              <a:t>takes </a:t>
            </a:r>
            <a:r>
              <a:rPr lang="en-US" sz="1600" dirty="0"/>
              <a:t>place simultaneously at three levels including </a:t>
            </a:r>
            <a:r>
              <a:rPr lang="en-US" sz="1600" u="sng" dirty="0"/>
              <a:t>strategic</a:t>
            </a:r>
            <a:r>
              <a:rPr lang="en-US" sz="1600" dirty="0"/>
              <a:t>, </a:t>
            </a:r>
            <a:r>
              <a:rPr lang="en-US" sz="1600" u="sng" dirty="0"/>
              <a:t>tactical</a:t>
            </a:r>
            <a:r>
              <a:rPr lang="en-US" sz="1600" dirty="0"/>
              <a:t>, and </a:t>
            </a:r>
            <a:r>
              <a:rPr lang="en-US" sz="1600" u="sng" dirty="0"/>
              <a:t>operational </a:t>
            </a:r>
            <a:r>
              <a:rPr lang="en-US" sz="1600" u="sng" dirty="0" smtClean="0"/>
              <a:t>levels</a:t>
            </a:r>
            <a:r>
              <a:rPr lang="en-US" sz="1600" dirty="0" smtClean="0"/>
              <a:t>: </a:t>
            </a:r>
            <a:r>
              <a:rPr lang="en-US" sz="1600" dirty="0">
                <a:solidFill>
                  <a:srgbClr val="C00000"/>
                </a:solidFill>
              </a:rPr>
              <a:t>(</a:t>
            </a:r>
            <a:r>
              <a:rPr lang="en-US" sz="1600" dirty="0" err="1">
                <a:solidFill>
                  <a:srgbClr val="C00000"/>
                </a:solidFill>
              </a:rPr>
              <a:t>Hoogendoorn</a:t>
            </a:r>
            <a:r>
              <a:rPr lang="en-US" sz="1600" dirty="0">
                <a:solidFill>
                  <a:srgbClr val="C00000"/>
                </a:solidFill>
              </a:rPr>
              <a:t>, 2013, 2002</a:t>
            </a:r>
            <a:r>
              <a:rPr lang="en-US" sz="1600" dirty="0" smtClean="0">
                <a:solidFill>
                  <a:srgbClr val="C00000"/>
                </a:solidFill>
              </a:rPr>
              <a:t>)</a:t>
            </a:r>
            <a:endParaRPr lang="en-US" sz="1600" dirty="0" smtClean="0"/>
          </a:p>
          <a:p>
            <a:pPr lvl="2"/>
            <a:r>
              <a:rPr lang="en-US" sz="1600" dirty="0" smtClean="0"/>
              <a:t>Strategic: </a:t>
            </a:r>
            <a:r>
              <a:rPr lang="en-US" sz="1600" dirty="0"/>
              <a:t>a pedestrian </a:t>
            </a:r>
            <a:r>
              <a:rPr lang="en-US" sz="1600" dirty="0" smtClean="0"/>
              <a:t>selects </a:t>
            </a:r>
            <a:r>
              <a:rPr lang="en-US" sz="1600" dirty="0"/>
              <a:t>his best-planned route among the collection of options </a:t>
            </a:r>
            <a:r>
              <a:rPr lang="en-US" sz="1600" dirty="0" smtClean="0"/>
              <a:t>towards to </a:t>
            </a:r>
            <a:r>
              <a:rPr lang="en-US" sz="1600" dirty="0"/>
              <a:t>a known </a:t>
            </a:r>
            <a:r>
              <a:rPr lang="en-US" sz="1600" dirty="0" smtClean="0"/>
              <a:t>destination. </a:t>
            </a:r>
            <a:r>
              <a:rPr lang="en-US" sz="1600" dirty="0"/>
              <a:t>The selected route could be the shortest or most familiar paths in pedestrian’s mental </a:t>
            </a:r>
            <a:r>
              <a:rPr lang="en-US" sz="1600" dirty="0" smtClean="0"/>
              <a:t>map.</a:t>
            </a:r>
          </a:p>
          <a:p>
            <a:pPr marL="914400" lvl="2" indent="0">
              <a:buNone/>
            </a:pPr>
            <a:endParaRPr lang="en-US" sz="1600" dirty="0" smtClean="0"/>
          </a:p>
          <a:p>
            <a:pPr lvl="2"/>
            <a:r>
              <a:rPr lang="en-US" sz="1600" dirty="0" smtClean="0"/>
              <a:t>Tactical: </a:t>
            </a:r>
            <a:r>
              <a:rPr lang="en-US" sz="1600" dirty="0"/>
              <a:t>the capability towards re-routing adaptively into faster routes in case of congestion or high </a:t>
            </a:r>
            <a:r>
              <a:rPr lang="en-US" sz="1600" dirty="0" smtClean="0"/>
              <a:t>densities</a:t>
            </a:r>
          </a:p>
          <a:p>
            <a:pPr marL="914400" lvl="2" indent="0">
              <a:buNone/>
            </a:pPr>
            <a:endParaRPr lang="en-US" sz="1600" dirty="0" smtClean="0"/>
          </a:p>
          <a:p>
            <a:pPr lvl="2"/>
            <a:r>
              <a:rPr lang="en-US" sz="1600" dirty="0" smtClean="0"/>
              <a:t>Operational: </a:t>
            </a:r>
            <a:r>
              <a:rPr lang="en-AU" sz="1600" dirty="0"/>
              <a:t>accelerating, decelerating, </a:t>
            </a:r>
            <a:r>
              <a:rPr lang="en-AU" sz="1600" dirty="0" smtClean="0"/>
              <a:t>stopping.</a:t>
            </a:r>
          </a:p>
          <a:p>
            <a:pPr marL="914400" lvl="2" indent="0">
              <a:buNone/>
            </a:pPr>
            <a:endParaRPr lang="en-AU" sz="1800" dirty="0" smtClean="0"/>
          </a:p>
          <a:p>
            <a:pPr lvl="1"/>
            <a:r>
              <a:rPr lang="en-US" sz="1600" u="sng" dirty="0" smtClean="0"/>
              <a:t>On fishing school study</a:t>
            </a:r>
            <a:r>
              <a:rPr lang="en-US" sz="1600" u="sng" dirty="0"/>
              <a:t> </a:t>
            </a:r>
            <a:r>
              <a:rPr lang="en-US" sz="1600" u="sng" dirty="0" smtClean="0"/>
              <a:t>for route choice  </a:t>
            </a:r>
            <a:r>
              <a:rPr lang="en-US" sz="1600" dirty="0" smtClean="0"/>
              <a:t>Individuals </a:t>
            </a:r>
            <a:r>
              <a:rPr lang="en-US" sz="1600" dirty="0"/>
              <a:t>have to balance personal information (their own pass experience), potentially conflicting social information, and group cohesion to minimize isolation risk</a:t>
            </a:r>
            <a:r>
              <a:rPr lang="en-US" sz="1600" dirty="0" smtClean="0"/>
              <a:t>. </a:t>
            </a:r>
            <a:r>
              <a:rPr lang="en-AU" sz="1600" i="1" dirty="0" smtClean="0">
                <a:solidFill>
                  <a:srgbClr val="FF0000"/>
                </a:solidFill>
              </a:rPr>
              <a:t>(</a:t>
            </a:r>
            <a:r>
              <a:rPr lang="en-AU" sz="1600" i="1" dirty="0" err="1" smtClean="0">
                <a:solidFill>
                  <a:srgbClr val="FF0000"/>
                </a:solidFill>
              </a:rPr>
              <a:t>Couzin</a:t>
            </a:r>
            <a:r>
              <a:rPr lang="en-AU" sz="1600" i="1" dirty="0">
                <a:solidFill>
                  <a:srgbClr val="FF0000"/>
                </a:solidFill>
              </a:rPr>
              <a:t>, 2013</a:t>
            </a:r>
            <a:r>
              <a:rPr lang="en-AU" sz="1600" i="1" dirty="0" smtClean="0">
                <a:solidFill>
                  <a:srgbClr val="FF0000"/>
                </a:solidFill>
              </a:rPr>
              <a:t>)</a:t>
            </a:r>
          </a:p>
          <a:p>
            <a:pPr marL="457200" lvl="1" indent="0">
              <a:buNone/>
            </a:pPr>
            <a:endParaRPr lang="en-AU" sz="1600" i="1" dirty="0" smtClean="0">
              <a:solidFill>
                <a:srgbClr val="FF0000"/>
              </a:solidFill>
            </a:endParaRPr>
          </a:p>
          <a:p>
            <a:pPr lvl="1"/>
            <a:r>
              <a:rPr lang="en-AU" sz="1600" u="sng" dirty="0" smtClean="0"/>
              <a:t>On ant study for route choice</a:t>
            </a:r>
            <a:r>
              <a:rPr lang="en-AU" sz="1600" i="1" dirty="0" smtClean="0"/>
              <a:t> </a:t>
            </a:r>
            <a:r>
              <a:rPr lang="en-US" sz="1600" dirty="0"/>
              <a:t>ant </a:t>
            </a:r>
            <a:r>
              <a:rPr lang="en-US" sz="1600" dirty="0" smtClean="0"/>
              <a:t>select more bridge </a:t>
            </a:r>
            <a:r>
              <a:rPr lang="en-US" sz="1600" dirty="0"/>
              <a:t>trail (longer but faster) </a:t>
            </a:r>
            <a:r>
              <a:rPr lang="en-US" sz="1600" dirty="0" smtClean="0"/>
              <a:t>than keep </a:t>
            </a:r>
            <a:r>
              <a:rPr lang="en-US" sz="1600" dirty="0"/>
              <a:t>forest floor </a:t>
            </a:r>
            <a:r>
              <a:rPr lang="en-US" sz="1600" dirty="0" smtClean="0"/>
              <a:t>choice </a:t>
            </a:r>
            <a:r>
              <a:rPr lang="en-AU" sz="1600" dirty="0" smtClean="0"/>
              <a:t>after four month experiment </a:t>
            </a:r>
            <a:r>
              <a:rPr lang="en-US" sz="1600" dirty="0"/>
              <a:t> </a:t>
            </a:r>
            <a:r>
              <a:rPr lang="en-AU" sz="1600" i="1" dirty="0">
                <a:solidFill>
                  <a:srgbClr val="FF0000"/>
                </a:solidFill>
              </a:rPr>
              <a:t>(Loreto, 2013) </a:t>
            </a:r>
            <a:endParaRPr lang="en-AU" sz="1600" i="1" dirty="0" smtClean="0">
              <a:solidFill>
                <a:srgbClr val="FF0000"/>
              </a:solidFill>
            </a:endParaRPr>
          </a:p>
          <a:p>
            <a:pPr lvl="1"/>
            <a:endParaRPr lang="en-AU" sz="1600" i="1" dirty="0">
              <a:solidFill>
                <a:srgbClr val="FF0000"/>
              </a:solidFill>
            </a:endParaRPr>
          </a:p>
          <a:p>
            <a:pPr marL="457200" lvl="1" indent="0">
              <a:buNone/>
            </a:pPr>
            <a:endParaRPr lang="en-AU" sz="1600" i="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99693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AU" sz="1800" b="1" dirty="0" smtClean="0"/>
              <a:t>Adaptive temporal route choice</a:t>
            </a:r>
            <a:endParaRPr lang="en-AU" sz="1800" b="1" dirty="0"/>
          </a:p>
        </p:txBody>
      </p:sp>
      <p:sp>
        <p:nvSpPr>
          <p:cNvPr id="3" name="Content Placeholder 2"/>
          <p:cNvSpPr>
            <a:spLocks noGrp="1"/>
          </p:cNvSpPr>
          <p:nvPr>
            <p:ph idx="1"/>
          </p:nvPr>
        </p:nvSpPr>
        <p:spPr>
          <a:xfrm>
            <a:off x="0" y="762001"/>
            <a:ext cx="8991600" cy="1828799"/>
          </a:xfrm>
        </p:spPr>
        <p:txBody>
          <a:bodyPr>
            <a:normAutofit/>
          </a:bodyPr>
          <a:lstStyle/>
          <a:p>
            <a:pPr marL="742950" lvl="2" indent="-342900"/>
            <a:r>
              <a:rPr lang="en-US" sz="1600" dirty="0" smtClean="0"/>
              <a:t>Current crowd models lack </a:t>
            </a:r>
            <a:r>
              <a:rPr lang="en-US" sz="1600" dirty="0"/>
              <a:t>the simulation ability on the incorporation between cognitive architecture and route choice decision making. Cognitive information that could be adopted and learned from surrounding environment and other agents over the </a:t>
            </a:r>
            <a:r>
              <a:rPr lang="en-US" sz="1600" dirty="0" smtClean="0"/>
              <a:t>time. </a:t>
            </a:r>
          </a:p>
          <a:p>
            <a:pPr marL="742950" lvl="2" indent="-342900"/>
            <a:r>
              <a:rPr lang="en-US" sz="1600" dirty="0" smtClean="0"/>
              <a:t>Behavior selection process in CROSS model only offers the ability to identify goal and its behavior rule that are satisfied current physiological demand. Behavior rules are pre-defined and unchanged in CROSS model.</a:t>
            </a:r>
            <a:endParaRPr lang="en-AU" sz="1600" dirty="0"/>
          </a:p>
          <a:p>
            <a:endParaRPr lang="en-US"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4"/>
          <p:cNvSpPr/>
          <p:nvPr/>
        </p:nvSpPr>
        <p:spPr>
          <a:xfrm>
            <a:off x="228600" y="2362200"/>
            <a:ext cx="8763000" cy="5016758"/>
          </a:xfrm>
          <a:prstGeom prst="rect">
            <a:avLst/>
          </a:prstGeom>
        </p:spPr>
        <p:txBody>
          <a:bodyPr wrap="square">
            <a:spAutoFit/>
          </a:bodyPr>
          <a:lstStyle/>
          <a:p>
            <a:r>
              <a:rPr lang="en-US" sz="1600" u="sng" dirty="0"/>
              <a:t>Simulation scenarios for temporal decision making of agent A in two corridor environment</a:t>
            </a:r>
            <a:r>
              <a:rPr lang="en-US" sz="1600" dirty="0" smtClean="0"/>
              <a:t>:</a:t>
            </a:r>
            <a:endParaRPr lang="en-US" sz="1600" dirty="0"/>
          </a:p>
          <a:p>
            <a:r>
              <a:rPr lang="en-US" sz="1600" b="1" dirty="0" smtClean="0"/>
              <a:t>1</a:t>
            </a:r>
            <a:r>
              <a:rPr lang="en-US" sz="1600" b="1" baseline="30000" dirty="0" smtClean="0"/>
              <a:t>st</a:t>
            </a:r>
            <a:r>
              <a:rPr lang="en-US" sz="1600" b="1" dirty="0" smtClean="0"/>
              <a:t> phase</a:t>
            </a:r>
            <a:r>
              <a:rPr lang="en-US" sz="1600" dirty="0" smtClean="0"/>
              <a:t>: </a:t>
            </a:r>
            <a:r>
              <a:rPr lang="en-US" sz="1600" dirty="0"/>
              <a:t>Agent A sees </a:t>
            </a:r>
            <a:r>
              <a:rPr lang="en-US" sz="1600" dirty="0" smtClean="0"/>
              <a:t>agent </a:t>
            </a:r>
            <a:r>
              <a:rPr lang="en-US" sz="1600" dirty="0"/>
              <a:t>B in forward direction in the same corridor 1, he takes over and reach exit. Agent A will put info agent B in his </a:t>
            </a:r>
            <a:r>
              <a:rPr lang="en-US" sz="1600" dirty="0" smtClean="0"/>
              <a:t>memory (</a:t>
            </a:r>
            <a:r>
              <a:rPr lang="en-US" sz="1600" u="sng" dirty="0" smtClean="0"/>
              <a:t>New Fact 1</a:t>
            </a:r>
            <a:r>
              <a:rPr lang="en-US" sz="1600" dirty="0" smtClean="0"/>
              <a:t>)  and update </a:t>
            </a:r>
            <a:r>
              <a:rPr lang="en-US" sz="1600" dirty="0"/>
              <a:t>new </a:t>
            </a:r>
            <a:r>
              <a:rPr lang="en-US" sz="1600" dirty="0" smtClean="0"/>
              <a:t>possible </a:t>
            </a:r>
            <a:r>
              <a:rPr lang="en-US" sz="1600" dirty="0"/>
              <a:t>acceleration in knowledge and </a:t>
            </a:r>
            <a:r>
              <a:rPr lang="en-US" sz="1600" dirty="0" smtClean="0"/>
              <a:t>the duration from his original position to exit door (</a:t>
            </a:r>
            <a:r>
              <a:rPr lang="en-US" sz="1600" u="sng" dirty="0" smtClean="0"/>
              <a:t>New Rule1)</a:t>
            </a:r>
          </a:p>
          <a:p>
            <a:endParaRPr lang="en-US" sz="1600" dirty="0"/>
          </a:p>
          <a:p>
            <a:r>
              <a:rPr lang="en-US" sz="1600" b="1" dirty="0" smtClean="0"/>
              <a:t>2</a:t>
            </a:r>
            <a:r>
              <a:rPr lang="en-US" sz="1600" b="1" baseline="30000" dirty="0" smtClean="0"/>
              <a:t>nd</a:t>
            </a:r>
            <a:r>
              <a:rPr lang="en-US" sz="1600" b="1" dirty="0" smtClean="0"/>
              <a:t> phase</a:t>
            </a:r>
            <a:r>
              <a:rPr lang="en-US" sz="1600" dirty="0" smtClean="0"/>
              <a:t>: </a:t>
            </a:r>
            <a:r>
              <a:rPr lang="en-US" sz="1600" dirty="0"/>
              <a:t>Agent A see another group of two agents C,D in forward direction in the same corridor 1, all rules can not satisfy him, he decelerates and follows agents C,D to exit the corridor.  Agent A will put </a:t>
            </a:r>
            <a:r>
              <a:rPr lang="en-US" sz="1600" dirty="0" smtClean="0"/>
              <a:t>information of agents </a:t>
            </a:r>
            <a:r>
              <a:rPr lang="en-US" sz="1600" dirty="0"/>
              <a:t>C,D in his </a:t>
            </a:r>
            <a:r>
              <a:rPr lang="en-US" sz="1600" dirty="0" smtClean="0"/>
              <a:t>memory (</a:t>
            </a:r>
            <a:r>
              <a:rPr lang="en-US" sz="1600" u="sng" dirty="0" smtClean="0"/>
              <a:t>New Fact 2</a:t>
            </a:r>
            <a:r>
              <a:rPr lang="en-US" sz="1600" dirty="0" smtClean="0"/>
              <a:t>). (Percentage of deceleration adjuster when unsuccessfully taking over) –</a:t>
            </a:r>
            <a:r>
              <a:rPr lang="en-US" sz="1600" u="sng" dirty="0" smtClean="0"/>
              <a:t>New Rule2</a:t>
            </a:r>
          </a:p>
          <a:p>
            <a:endParaRPr lang="en-US" sz="1600" dirty="0"/>
          </a:p>
          <a:p>
            <a:r>
              <a:rPr lang="en-US" sz="1600" b="1" dirty="0" smtClean="0"/>
              <a:t>3</a:t>
            </a:r>
            <a:r>
              <a:rPr lang="en-US" sz="1600" b="1" baseline="30000" dirty="0" smtClean="0"/>
              <a:t>rd</a:t>
            </a:r>
            <a:r>
              <a:rPr lang="en-US" sz="1600" b="1" dirty="0" smtClean="0"/>
              <a:t> phase</a:t>
            </a:r>
            <a:r>
              <a:rPr lang="en-US" sz="1600" dirty="0" smtClean="0"/>
              <a:t>: </a:t>
            </a:r>
            <a:r>
              <a:rPr lang="en-US" sz="1600" dirty="0"/>
              <a:t>Agent A starts and go to corridor 2 and face exit gate. Agent A put corridor 2 to exit gate into his memory</a:t>
            </a:r>
            <a:r>
              <a:rPr lang="en-US" sz="1600" dirty="0" smtClean="0"/>
              <a:t>. -</a:t>
            </a:r>
            <a:r>
              <a:rPr lang="en-US" sz="1600" u="sng" dirty="0" smtClean="0"/>
              <a:t>New Fact 3</a:t>
            </a:r>
          </a:p>
          <a:p>
            <a:endParaRPr lang="en-US" sz="1600" u="sng" dirty="0"/>
          </a:p>
          <a:p>
            <a:r>
              <a:rPr lang="en-US" sz="1600" b="1" dirty="0" smtClean="0"/>
              <a:t>4</a:t>
            </a:r>
            <a:r>
              <a:rPr lang="en-US" sz="1600" b="1" baseline="30000" dirty="0" smtClean="0"/>
              <a:t>th</a:t>
            </a:r>
            <a:r>
              <a:rPr lang="en-US" sz="1600" b="1" dirty="0" smtClean="0"/>
              <a:t>  phase</a:t>
            </a:r>
            <a:r>
              <a:rPr lang="en-US" sz="1600" dirty="0" smtClean="0"/>
              <a:t>: </a:t>
            </a:r>
            <a:r>
              <a:rPr lang="en-US" sz="1600" dirty="0"/>
              <a:t>Agent A see agent B again by checking his memory, he keep a closer distance to agent B and go to exit gate </a:t>
            </a:r>
            <a:r>
              <a:rPr lang="en-US" sz="1600" dirty="0" smtClean="0"/>
              <a:t>together (</a:t>
            </a:r>
            <a:r>
              <a:rPr lang="en-US" sz="1600" u="sng" dirty="0" smtClean="0"/>
              <a:t>use New Fact1</a:t>
            </a:r>
            <a:r>
              <a:rPr lang="en-US" sz="1600" dirty="0" smtClean="0"/>
              <a:t>)</a:t>
            </a:r>
          </a:p>
          <a:p>
            <a:endParaRPr lang="en-US" sz="1600" dirty="0"/>
          </a:p>
          <a:p>
            <a:r>
              <a:rPr lang="en-US" sz="1600" b="1" dirty="0" smtClean="0"/>
              <a:t>5</a:t>
            </a:r>
            <a:r>
              <a:rPr lang="en-US" sz="1600" b="1" baseline="30000" dirty="0" smtClean="0"/>
              <a:t>th</a:t>
            </a:r>
            <a:r>
              <a:rPr lang="en-US" sz="1600" b="1" dirty="0" smtClean="0"/>
              <a:t> phase</a:t>
            </a:r>
            <a:r>
              <a:rPr lang="en-US" sz="1600" dirty="0" smtClean="0"/>
              <a:t>: </a:t>
            </a:r>
            <a:r>
              <a:rPr lang="en-US" sz="1600" dirty="0"/>
              <a:t>Agent A see another group of two agents C,D. When </a:t>
            </a:r>
            <a:r>
              <a:rPr lang="en-US" sz="1600" u="sng" dirty="0" smtClean="0"/>
              <a:t>rules (included new rules 1,2)</a:t>
            </a:r>
            <a:r>
              <a:rPr lang="en-US" sz="1600" dirty="0" smtClean="0"/>
              <a:t> are </a:t>
            </a:r>
            <a:r>
              <a:rPr lang="en-US" sz="1600" dirty="0"/>
              <a:t>not </a:t>
            </a:r>
            <a:r>
              <a:rPr lang="en-US" sz="1600" dirty="0" smtClean="0"/>
              <a:t>satisfy, </a:t>
            </a:r>
            <a:r>
              <a:rPr lang="en-US" sz="1600" dirty="0"/>
              <a:t>he select corridor </a:t>
            </a:r>
            <a:r>
              <a:rPr lang="en-US" sz="1600" dirty="0" smtClean="0"/>
              <a:t>2 (use </a:t>
            </a:r>
            <a:r>
              <a:rPr lang="en-US" sz="1600" u="sng" dirty="0"/>
              <a:t>New Area fact 3</a:t>
            </a:r>
            <a:r>
              <a:rPr lang="en-US" sz="1600" u="sng" dirty="0" smtClean="0"/>
              <a:t>)</a:t>
            </a:r>
            <a:r>
              <a:rPr lang="en-US" sz="1600" dirty="0" smtClean="0"/>
              <a:t>.</a:t>
            </a:r>
            <a:endParaRPr lang="en-US" sz="1600" dirty="0"/>
          </a:p>
          <a:p>
            <a:r>
              <a:rPr lang="en-US" sz="1600" dirty="0"/>
              <a:t/>
            </a:r>
            <a:br>
              <a:rPr lang="en-US" sz="1600" dirty="0"/>
            </a:br>
            <a:endParaRPr lang="en-AU" sz="1600" dirty="0"/>
          </a:p>
        </p:txBody>
      </p:sp>
    </p:spTree>
    <p:extLst>
      <p:ext uri="{BB962C8B-B14F-4D97-AF65-F5344CB8AC3E}">
        <p14:creationId xmlns:p14="http://schemas.microsoft.com/office/powerpoint/2010/main" val="244756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 for Problem</a:t>
            </a:r>
            <a:endParaRPr lang="en-AU" dirty="0"/>
          </a:p>
        </p:txBody>
      </p:sp>
      <p:sp>
        <p:nvSpPr>
          <p:cNvPr id="3" name="Content Placeholder 2"/>
          <p:cNvSpPr>
            <a:spLocks noGrp="1"/>
          </p:cNvSpPr>
          <p:nvPr>
            <p:ph idx="1"/>
          </p:nvPr>
        </p:nvSpPr>
        <p:spPr>
          <a:xfrm>
            <a:off x="457200" y="1143000"/>
            <a:ext cx="8229600" cy="3048000"/>
          </a:xfrm>
        </p:spPr>
        <p:txBody>
          <a:bodyPr>
            <a:normAutofit fontScale="70000" lnSpcReduction="20000"/>
          </a:bodyPr>
          <a:lstStyle/>
          <a:p>
            <a:endParaRPr lang="en-US" dirty="0"/>
          </a:p>
          <a:p>
            <a:pPr lvl="1" fontAlgn="base"/>
            <a:r>
              <a:rPr lang="en-US" dirty="0"/>
              <a:t>How to model new knowledge extracted from observed  phenomena for agents. </a:t>
            </a:r>
            <a:r>
              <a:rPr lang="en-US" dirty="0" smtClean="0"/>
              <a:t> </a:t>
            </a:r>
          </a:p>
          <a:p>
            <a:pPr lvl="2" fontAlgn="base"/>
            <a:r>
              <a:rPr lang="en-US" dirty="0" smtClean="0"/>
              <a:t>How to self-create new behavior rules, and memory, goal, fact.</a:t>
            </a:r>
          </a:p>
          <a:p>
            <a:pPr lvl="1" fontAlgn="base"/>
            <a:endParaRPr lang="en-US" dirty="0"/>
          </a:p>
          <a:p>
            <a:pPr lvl="1" fontAlgn="base"/>
            <a:r>
              <a:rPr lang="en-US" dirty="0"/>
              <a:t>How to simulate motion decision levels of agents based on above knowledge over the time</a:t>
            </a:r>
            <a:r>
              <a:rPr lang="en-US" dirty="0" smtClean="0"/>
              <a:t>.</a:t>
            </a:r>
          </a:p>
          <a:p>
            <a:pPr lvl="1" fontAlgn="base"/>
            <a:endParaRPr lang="en-US" dirty="0"/>
          </a:p>
          <a:p>
            <a:pPr lvl="1" fontAlgn="base"/>
            <a:r>
              <a:rPr lang="en-US" dirty="0" smtClean="0"/>
              <a:t>Find out </a:t>
            </a:r>
            <a:r>
              <a:rPr lang="en-US" dirty="0"/>
              <a:t>v</a:t>
            </a:r>
            <a:r>
              <a:rPr lang="en-US" dirty="0" smtClean="0"/>
              <a:t>alidation mechanism from actual </a:t>
            </a:r>
            <a:r>
              <a:rPr lang="en-US" dirty="0" smtClean="0"/>
              <a:t>data for above model</a:t>
            </a:r>
            <a:endParaRPr lang="en-US"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2"/>
          <p:cNvSpPr txBox="1">
            <a:spLocks/>
          </p:cNvSpPr>
          <p:nvPr/>
        </p:nvSpPr>
        <p:spPr>
          <a:xfrm>
            <a:off x="381000" y="3429000"/>
            <a:ext cx="8229600" cy="3048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pPr lvl="1" fontAlgn="base"/>
            <a:r>
              <a:rPr lang="en-US" dirty="0" smtClean="0"/>
              <a:t>Importance why do we need, where do you go with that</a:t>
            </a:r>
          </a:p>
          <a:p>
            <a:pPr lvl="1" fontAlgn="base"/>
            <a:r>
              <a:rPr lang="en-US" dirty="0" smtClean="0"/>
              <a:t>Practically</a:t>
            </a:r>
          </a:p>
          <a:p>
            <a:pPr lvl="1" fontAlgn="base"/>
            <a:r>
              <a:rPr lang="en-US" dirty="0" smtClean="0"/>
              <a:t>Why can I sudden do it</a:t>
            </a:r>
          </a:p>
          <a:p>
            <a:pPr lvl="1" fontAlgn="base"/>
            <a:r>
              <a:rPr lang="en-US" dirty="0" smtClean="0"/>
              <a:t>Why am I person, key to do it</a:t>
            </a:r>
          </a:p>
          <a:p>
            <a:pPr lvl="1" fontAlgn="base"/>
            <a:r>
              <a:rPr lang="en-US" dirty="0" smtClean="0"/>
              <a:t>What we key door idea to help solve that, why does it </a:t>
            </a:r>
            <a:r>
              <a:rPr lang="en-US" dirty="0" err="1" smtClean="0"/>
              <a:t>resvoable</a:t>
            </a:r>
            <a:r>
              <a:rPr lang="en-US" dirty="0" smtClean="0"/>
              <a:t>.</a:t>
            </a:r>
          </a:p>
          <a:p>
            <a:endParaRPr lang="en-AU" dirty="0"/>
          </a:p>
        </p:txBody>
      </p:sp>
    </p:spTree>
    <p:extLst>
      <p:ext uri="{BB962C8B-B14F-4D97-AF65-F5344CB8AC3E}">
        <p14:creationId xmlns:p14="http://schemas.microsoft.com/office/powerpoint/2010/main" val="428868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AU" sz="1800" b="1" dirty="0" smtClean="0"/>
              <a:t>Reference</a:t>
            </a:r>
            <a:endParaRPr lang="en-AU" sz="1800" b="1" dirty="0"/>
          </a:p>
        </p:txBody>
      </p:sp>
      <p:sp>
        <p:nvSpPr>
          <p:cNvPr id="3" name="Content Placeholder 2"/>
          <p:cNvSpPr>
            <a:spLocks noGrp="1"/>
          </p:cNvSpPr>
          <p:nvPr>
            <p:ph idx="1"/>
          </p:nvPr>
        </p:nvSpPr>
        <p:spPr>
          <a:xfrm>
            <a:off x="457200" y="685800"/>
            <a:ext cx="8229600" cy="5562600"/>
          </a:xfrm>
        </p:spPr>
        <p:txBody>
          <a:bodyPr>
            <a:noAutofit/>
          </a:bodyPr>
          <a:lstStyle/>
          <a:p>
            <a:pPr marL="0" indent="0">
              <a:buNone/>
            </a:pPr>
            <a:r>
              <a:rPr lang="en-AU" sz="1400" i="1" dirty="0" err="1" smtClean="0"/>
              <a:t>Georgeff</a:t>
            </a:r>
            <a:r>
              <a:rPr lang="en-AU" sz="1400" i="1" dirty="0" smtClean="0"/>
              <a:t>, M.P., </a:t>
            </a:r>
            <a:r>
              <a:rPr lang="en-AU" sz="1400" i="1" dirty="0" err="1" smtClean="0"/>
              <a:t>Ingrand</a:t>
            </a:r>
            <a:r>
              <a:rPr lang="en-AU" sz="1400" i="1" dirty="0" smtClean="0"/>
              <a:t>, F.F, </a:t>
            </a:r>
            <a:r>
              <a:rPr lang="en-AU" sz="1400" dirty="0" smtClean="0"/>
              <a:t>Decision-Making in an Embedded Reasoning System, 1989. </a:t>
            </a:r>
            <a:r>
              <a:rPr lang="en-AU" sz="1400" b="1" i="1" dirty="0" smtClean="0"/>
              <a:t>International </a:t>
            </a:r>
            <a:r>
              <a:rPr lang="en-AU" sz="1400" b="1" i="1" dirty="0"/>
              <a:t>Joint </a:t>
            </a:r>
            <a:r>
              <a:rPr lang="en-AU" sz="1400" b="1" i="1" dirty="0" smtClean="0"/>
              <a:t>	Conference </a:t>
            </a:r>
            <a:r>
              <a:rPr lang="en-AU" sz="1400" b="1" i="1" dirty="0"/>
              <a:t>on Artificial Intelligence</a:t>
            </a:r>
            <a:endParaRPr lang="en-AU" sz="1400" b="1" i="1" dirty="0" smtClean="0"/>
          </a:p>
          <a:p>
            <a:pPr marL="0" indent="0">
              <a:buNone/>
            </a:pPr>
            <a:endParaRPr lang="en-AU" sz="1400" i="1" dirty="0"/>
          </a:p>
          <a:p>
            <a:pPr marL="0" indent="0">
              <a:buNone/>
            </a:pPr>
            <a:r>
              <a:rPr lang="en-AU" sz="1400" i="1" dirty="0" err="1" smtClean="0"/>
              <a:t>Zoumpoulaki</a:t>
            </a:r>
            <a:r>
              <a:rPr lang="en-AU" sz="1400" dirty="0" smtClean="0"/>
              <a:t>, A. </a:t>
            </a:r>
            <a:r>
              <a:rPr lang="en-US" sz="1400" dirty="0"/>
              <a:t>A multi-agent </a:t>
            </a:r>
            <a:r>
              <a:rPr lang="en-US" sz="1400" dirty="0" smtClean="0"/>
              <a:t>simulation framework </a:t>
            </a:r>
            <a:r>
              <a:rPr lang="en-US" sz="1400" dirty="0"/>
              <a:t>for emergency evacuations incorporating personality and </a:t>
            </a:r>
            <a:r>
              <a:rPr lang="en-US" sz="1400" dirty="0" smtClean="0"/>
              <a:t>	emotions, 2010. </a:t>
            </a:r>
            <a:r>
              <a:rPr lang="en-AU" sz="1400" b="1" i="1" dirty="0"/>
              <a:t>Artificial Intelligence: Theories, Models and </a:t>
            </a:r>
            <a:r>
              <a:rPr lang="en-AU" sz="1400" b="1" i="1" dirty="0" smtClean="0"/>
              <a:t>Applications, Lecture Note.</a:t>
            </a:r>
          </a:p>
          <a:p>
            <a:pPr marL="0" indent="0">
              <a:buNone/>
            </a:pPr>
            <a:endParaRPr lang="en-AU" sz="1400" i="1" dirty="0"/>
          </a:p>
          <a:p>
            <a:pPr marL="0" indent="0">
              <a:buNone/>
            </a:pPr>
            <a:r>
              <a:rPr lang="en-AU" sz="1400" i="1" dirty="0" smtClean="0"/>
              <a:t>Anderson, J.R. </a:t>
            </a:r>
            <a:r>
              <a:rPr lang="en-AU" sz="1400" dirty="0" smtClean="0"/>
              <a:t>How can the Human Mind Occur in the Physical Universe, 2007. </a:t>
            </a:r>
            <a:r>
              <a:rPr lang="en-AU" sz="1400" b="1" i="1" dirty="0" smtClean="0"/>
              <a:t>New York: Oxford Press</a:t>
            </a:r>
            <a:r>
              <a:rPr lang="en-AU" sz="1400" dirty="0" smtClean="0"/>
              <a:t>.</a:t>
            </a:r>
            <a:endParaRPr lang="en-AU" sz="1400" i="1" dirty="0" smtClean="0"/>
          </a:p>
          <a:p>
            <a:pPr marL="0" indent="0">
              <a:buNone/>
            </a:pPr>
            <a:endParaRPr lang="en-AU" sz="1400" i="1" dirty="0"/>
          </a:p>
          <a:p>
            <a:pPr marL="0" indent="0">
              <a:buNone/>
            </a:pPr>
            <a:r>
              <a:rPr lang="en-AU" sz="1400" i="1" dirty="0" smtClean="0"/>
              <a:t>Newell, A. </a:t>
            </a:r>
            <a:r>
              <a:rPr lang="en-AU" sz="1400" dirty="0" smtClean="0"/>
              <a:t>Unified </a:t>
            </a:r>
            <a:r>
              <a:rPr lang="en-AU" sz="1400" dirty="0" err="1" smtClean="0"/>
              <a:t>teories</a:t>
            </a:r>
            <a:r>
              <a:rPr lang="en-AU" sz="1400" dirty="0" smtClean="0"/>
              <a:t> of cognition (3</a:t>
            </a:r>
            <a:r>
              <a:rPr lang="en-AU" sz="1400" baseline="30000" dirty="0" smtClean="0"/>
              <a:t>rd</a:t>
            </a:r>
            <a:r>
              <a:rPr lang="en-AU" sz="1400" dirty="0" smtClean="0"/>
              <a:t> Edition), 1990</a:t>
            </a:r>
            <a:r>
              <a:rPr lang="en-AU" sz="1400" i="1" dirty="0" smtClean="0"/>
              <a:t>. </a:t>
            </a:r>
            <a:r>
              <a:rPr lang="en-AU" sz="1400" b="1" i="1" dirty="0" smtClean="0"/>
              <a:t>Cambridge: Harvard University Press</a:t>
            </a:r>
            <a:r>
              <a:rPr lang="en-AU" sz="1400" i="1" dirty="0" smtClean="0"/>
              <a:t>.</a:t>
            </a:r>
          </a:p>
          <a:p>
            <a:pPr marL="0" indent="0">
              <a:buNone/>
            </a:pPr>
            <a:endParaRPr lang="en-AU" sz="1400" i="1" dirty="0"/>
          </a:p>
          <a:p>
            <a:pPr marL="0" indent="0">
              <a:buNone/>
            </a:pPr>
            <a:r>
              <a:rPr lang="en-US" sz="1400" i="1" dirty="0" err="1" smtClean="0"/>
              <a:t>Pelechano</a:t>
            </a:r>
            <a:r>
              <a:rPr lang="en-US" sz="1400" i="1" dirty="0" smtClean="0"/>
              <a:t>, </a:t>
            </a:r>
            <a:r>
              <a:rPr lang="en-US" sz="1400" dirty="0" smtClean="0"/>
              <a:t>Crowd Simulation Incorporating Agent Psychological Models, Roles and Communication, 2006. In 	proceeding of 1</a:t>
            </a:r>
            <a:r>
              <a:rPr lang="en-US" sz="1400" baseline="30000" dirty="0" smtClean="0"/>
              <a:t>st</a:t>
            </a:r>
            <a:r>
              <a:rPr lang="en-US" sz="1400" dirty="0" smtClean="0"/>
              <a:t> Workshop of Crowd Simulation.</a:t>
            </a:r>
            <a:endParaRPr lang="en-US" sz="1400" i="1" dirty="0"/>
          </a:p>
          <a:p>
            <a:pPr marL="0" indent="0">
              <a:buNone/>
            </a:pPr>
            <a:r>
              <a:rPr lang="en-AU" sz="1400" dirty="0" err="1" smtClean="0"/>
              <a:t>Couzin</a:t>
            </a:r>
            <a:r>
              <a:rPr lang="en-AU" sz="1400" dirty="0" smtClean="0"/>
              <a:t>, </a:t>
            </a:r>
            <a:r>
              <a:rPr lang="en-US" sz="1400" dirty="0"/>
              <a:t>Visual attention and the acquisition of information in human </a:t>
            </a:r>
            <a:r>
              <a:rPr lang="en-US" sz="1400" dirty="0" smtClean="0"/>
              <a:t>crowds, 2011. In PNAS</a:t>
            </a:r>
            <a:endParaRPr lang="en-AU" sz="1400" dirty="0" smtClean="0"/>
          </a:p>
          <a:p>
            <a:pPr marL="0" indent="0">
              <a:buNone/>
            </a:pPr>
            <a:endParaRPr lang="en-AU" sz="1400" dirty="0"/>
          </a:p>
          <a:p>
            <a:pPr marL="0" indent="0">
              <a:buNone/>
            </a:pPr>
            <a:r>
              <a:rPr lang="en-US" sz="1400" i="1" dirty="0"/>
              <a:t>Sun, </a:t>
            </a:r>
            <a:r>
              <a:rPr lang="en-US" sz="1400" dirty="0"/>
              <a:t>A Configurable Agent-Based Crowd Model with Generic Behavior Effect Representation Mechanism</a:t>
            </a:r>
            <a:r>
              <a:rPr lang="en-US" sz="1400" i="1" dirty="0" smtClean="0"/>
              <a:t>. 2014. 	</a:t>
            </a:r>
            <a:r>
              <a:rPr lang="en-US" sz="1400" b="1" dirty="0" smtClean="0"/>
              <a:t>Journal of Computer-Aided </a:t>
            </a:r>
            <a:r>
              <a:rPr lang="en-US" sz="1400" b="1" dirty="0"/>
              <a:t>Civil and Infrastructure Engineering</a:t>
            </a:r>
          </a:p>
          <a:p>
            <a:pPr marL="0" indent="0">
              <a:buNone/>
            </a:pPr>
            <a:r>
              <a:rPr lang="en-US" sz="1400" i="1" dirty="0" err="1" smtClean="0"/>
              <a:t>Wijermans</a:t>
            </a:r>
            <a:r>
              <a:rPr lang="en-US" sz="1400" i="1" dirty="0" smtClean="0"/>
              <a:t>, </a:t>
            </a:r>
            <a:r>
              <a:rPr lang="en-US" sz="1400" dirty="0"/>
              <a:t>CROSS: Modelling Crowd Behavior with Social-Cognitive </a:t>
            </a:r>
            <a:r>
              <a:rPr lang="en-US" sz="1400" dirty="0" smtClean="0"/>
              <a:t>Agents, 2013.  </a:t>
            </a:r>
            <a:r>
              <a:rPr lang="en-US" sz="1400" b="1" i="1" dirty="0" smtClean="0"/>
              <a:t>Journal of Artificial S	</a:t>
            </a:r>
            <a:r>
              <a:rPr lang="en-US" sz="1400" b="1" i="1" dirty="0" err="1" smtClean="0"/>
              <a:t>ocieties</a:t>
            </a:r>
            <a:r>
              <a:rPr lang="en-US" sz="1400" b="1" i="1" dirty="0" smtClean="0"/>
              <a:t> and Social Simulation</a:t>
            </a:r>
            <a:endParaRPr lang="en-US" sz="1400" i="1" dirty="0"/>
          </a:p>
          <a:p>
            <a:pPr marL="0" indent="0">
              <a:buNone/>
            </a:pPr>
            <a:r>
              <a:rPr lang="en-AU" sz="1400" i="1" dirty="0" err="1" smtClean="0"/>
              <a:t>Couzin</a:t>
            </a:r>
            <a:r>
              <a:rPr lang="en-AU" sz="1400" i="1" dirty="0" smtClean="0"/>
              <a:t>, </a:t>
            </a:r>
            <a:r>
              <a:rPr lang="en-US" sz="1400" dirty="0"/>
              <a:t>Both information and social cohesion determine collective decisions in animal </a:t>
            </a:r>
            <a:r>
              <a:rPr lang="en-US" sz="1400" dirty="0" smtClean="0"/>
              <a:t>groups, 2013. In PNAS</a:t>
            </a:r>
            <a:endParaRPr lang="en-AU" sz="1400" i="1" dirty="0" smtClean="0"/>
          </a:p>
          <a:p>
            <a:pPr marL="0" indent="0">
              <a:buNone/>
            </a:pPr>
            <a:endParaRPr lang="en-AU" sz="1400" i="1" dirty="0"/>
          </a:p>
          <a:p>
            <a:pPr marL="0" indent="0">
              <a:buNone/>
            </a:pPr>
            <a:r>
              <a:rPr lang="en-AU" sz="1400" i="1" dirty="0" smtClean="0"/>
              <a:t>Loreto, </a:t>
            </a:r>
            <a:r>
              <a:rPr lang="en-US" sz="1400" dirty="0"/>
              <a:t>Foraging ants trade off further for faster: use of </a:t>
            </a:r>
            <a:r>
              <a:rPr lang="en-US" sz="1400" dirty="0" smtClean="0"/>
              <a:t>natural bridges </a:t>
            </a:r>
            <a:r>
              <a:rPr lang="en-US" sz="1400" dirty="0"/>
              <a:t>and trunk trail permanency in carpenter </a:t>
            </a:r>
            <a:r>
              <a:rPr lang="en-US" sz="1400" dirty="0" smtClean="0"/>
              <a:t>ants, 2013. In </a:t>
            </a:r>
            <a:r>
              <a:rPr lang="en-AU" sz="1400" dirty="0" err="1"/>
              <a:t>Naturwissenschaften</a:t>
            </a:r>
            <a:endParaRPr lang="en-AU" sz="1400" i="1" dirty="0" smtClean="0"/>
          </a:p>
          <a:p>
            <a:pPr marL="0" indent="0">
              <a:buNone/>
            </a:pPr>
            <a:endParaRPr lang="en-AU" sz="1400" i="1" dirty="0"/>
          </a:p>
          <a:p>
            <a:pPr marL="0" indent="0">
              <a:buNone/>
            </a:pPr>
            <a:r>
              <a:rPr lang="en-AU" sz="1400" i="1" dirty="0" err="1" smtClean="0"/>
              <a:t>Hoodgendoorn</a:t>
            </a:r>
            <a:r>
              <a:rPr lang="en-AU" sz="1400" i="1" dirty="0" smtClean="0"/>
              <a:t>,</a:t>
            </a:r>
            <a:r>
              <a:rPr lang="en-US" sz="1400" dirty="0" smtClean="0"/>
              <a:t>. </a:t>
            </a:r>
            <a:r>
              <a:rPr lang="en-US" sz="1400" dirty="0"/>
              <a:t>State-of-the-art crowd motion simulation </a:t>
            </a:r>
            <a:r>
              <a:rPr lang="en-US" sz="1400" dirty="0" smtClean="0"/>
              <a:t>models, 2013. </a:t>
            </a:r>
            <a:r>
              <a:rPr lang="en-US" sz="1400" i="1" dirty="0"/>
              <a:t>Transportation research part C</a:t>
            </a:r>
            <a:r>
              <a:rPr lang="en-US" sz="1400" dirty="0"/>
              <a:t>, Volume </a:t>
            </a:r>
            <a:r>
              <a:rPr lang="en-US" sz="1400" dirty="0" smtClean="0"/>
              <a:t>37</a:t>
            </a:r>
            <a:endParaRPr lang="en-AU"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25003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1800" dirty="0"/>
              <a:t>Agent-base models with </a:t>
            </a:r>
            <a:r>
              <a:rPr lang="en-AU" sz="1800" b="1" dirty="0"/>
              <a:t>B</a:t>
            </a:r>
            <a:r>
              <a:rPr lang="en-AU" sz="1800" dirty="0"/>
              <a:t>elief</a:t>
            </a:r>
            <a:r>
              <a:rPr lang="en-AU" sz="1800" b="1" dirty="0"/>
              <a:t>-D</a:t>
            </a:r>
            <a:r>
              <a:rPr lang="en-AU" sz="1800" dirty="0"/>
              <a:t>esire</a:t>
            </a:r>
            <a:r>
              <a:rPr lang="en-AU" sz="1800" b="1" dirty="0"/>
              <a:t>-I</a:t>
            </a:r>
            <a:r>
              <a:rPr lang="en-AU" sz="1800" dirty="0"/>
              <a:t>ntention agents </a:t>
            </a:r>
            <a:r>
              <a:rPr lang="en-AU" sz="1800" b="1" i="1" dirty="0">
                <a:solidFill>
                  <a:srgbClr val="FF0000"/>
                </a:solidFill>
              </a:rPr>
              <a:t>(</a:t>
            </a:r>
            <a:r>
              <a:rPr lang="en-AU" sz="1800" b="1" i="1" dirty="0" err="1">
                <a:solidFill>
                  <a:srgbClr val="FF0000"/>
                </a:solidFill>
              </a:rPr>
              <a:t>Georgeff</a:t>
            </a:r>
            <a:r>
              <a:rPr lang="en-AU" sz="1800" b="1" i="1" dirty="0">
                <a:solidFill>
                  <a:srgbClr val="FF0000"/>
                </a:solidFill>
              </a:rPr>
              <a:t>, 1989)</a:t>
            </a:r>
            <a:endParaRPr lang="en-AU" sz="1800" b="1" dirty="0"/>
          </a:p>
        </p:txBody>
      </p:sp>
      <p:sp>
        <p:nvSpPr>
          <p:cNvPr id="3" name="Content Placeholder 2"/>
          <p:cNvSpPr>
            <a:spLocks noGrp="1"/>
          </p:cNvSpPr>
          <p:nvPr>
            <p:ph idx="1"/>
          </p:nvPr>
        </p:nvSpPr>
        <p:spPr>
          <a:xfrm>
            <a:off x="457200" y="1600200"/>
            <a:ext cx="8534400" cy="4525963"/>
          </a:xfrm>
        </p:spPr>
        <p:txBody>
          <a:bodyPr>
            <a:normAutofit/>
          </a:bodyPr>
          <a:lstStyle/>
          <a:p>
            <a:r>
              <a:rPr lang="en-AU" sz="1600" b="1" dirty="0" smtClean="0"/>
              <a:t>Main ideas </a:t>
            </a:r>
            <a:r>
              <a:rPr lang="en-AU" sz="1600" b="1" dirty="0"/>
              <a:t>of agent-based model</a:t>
            </a:r>
          </a:p>
          <a:p>
            <a:pPr lvl="1"/>
            <a:r>
              <a:rPr lang="en-US" sz="1600" dirty="0"/>
              <a:t>Reflects how the agent interacts with the virtual world and makes decisions based on its perception</a:t>
            </a:r>
          </a:p>
          <a:p>
            <a:pPr lvl="1"/>
            <a:r>
              <a:rPr lang="en-AU" sz="1600" dirty="0"/>
              <a:t>Describe agent’s own character and abilities so that the crowd simulation is heterogonous</a:t>
            </a:r>
            <a:r>
              <a:rPr lang="en-AU" sz="1600" dirty="0" smtClean="0"/>
              <a:t>.</a:t>
            </a:r>
          </a:p>
          <a:p>
            <a:r>
              <a:rPr lang="en-AU" sz="1600" b="1" dirty="0" smtClean="0"/>
              <a:t>BDI agents</a:t>
            </a:r>
          </a:p>
          <a:p>
            <a:pPr lvl="1"/>
            <a:r>
              <a:rPr lang="en-US" sz="1600" dirty="0" smtClean="0"/>
              <a:t>Belief: It includes the </a:t>
            </a:r>
            <a:r>
              <a:rPr lang="en-US" sz="1600" dirty="0"/>
              <a:t>agent’s own </a:t>
            </a:r>
            <a:r>
              <a:rPr lang="en-US" sz="1600" dirty="0" smtClean="0"/>
              <a:t>physiological states </a:t>
            </a:r>
            <a:r>
              <a:rPr lang="en-US" sz="1600" dirty="0"/>
              <a:t>and the perceptions from </a:t>
            </a:r>
            <a:r>
              <a:rPr lang="en-US" sz="1600" dirty="0" smtClean="0"/>
              <a:t>environment.</a:t>
            </a:r>
            <a:endParaRPr lang="en-US" sz="1600" dirty="0"/>
          </a:p>
          <a:p>
            <a:pPr lvl="1"/>
            <a:r>
              <a:rPr lang="en-US" sz="1600" dirty="0" smtClean="0"/>
              <a:t>Desire</a:t>
            </a:r>
            <a:r>
              <a:rPr lang="en-US" sz="1600" dirty="0"/>
              <a:t>: Desire presents the agent’s goal or motivation. It is the target that </a:t>
            </a:r>
            <a:r>
              <a:rPr lang="en-US" sz="1600" dirty="0" smtClean="0"/>
              <a:t>the agent </a:t>
            </a:r>
            <a:r>
              <a:rPr lang="en-US" sz="1600" dirty="0"/>
              <a:t>wants to achieve.</a:t>
            </a:r>
          </a:p>
          <a:p>
            <a:pPr lvl="1"/>
            <a:r>
              <a:rPr lang="en-US" sz="1600" dirty="0" smtClean="0"/>
              <a:t>Intention</a:t>
            </a:r>
            <a:r>
              <a:rPr lang="en-US" sz="1600" dirty="0"/>
              <a:t>: Intention indicates what the agent will do next. It is the result </a:t>
            </a:r>
            <a:r>
              <a:rPr lang="en-US" sz="1600" dirty="0" smtClean="0"/>
              <a:t>of the </a:t>
            </a:r>
            <a:r>
              <a:rPr lang="en-US" sz="1600" dirty="0"/>
              <a:t>rational thinking by the agent by </a:t>
            </a:r>
            <a:r>
              <a:rPr lang="en-US" sz="1600" dirty="0" smtClean="0"/>
              <a:t>analyzing </a:t>
            </a:r>
            <a:r>
              <a:rPr lang="en-US" sz="1600" dirty="0"/>
              <a:t>the information from </a:t>
            </a:r>
            <a:r>
              <a:rPr lang="en-US" sz="1600" dirty="0" smtClean="0"/>
              <a:t>the Belief </a:t>
            </a:r>
            <a:r>
              <a:rPr lang="en-US" sz="1600" dirty="0"/>
              <a:t>and Desire section</a:t>
            </a:r>
            <a:r>
              <a:rPr lang="en-US" sz="1600" dirty="0" smtClean="0"/>
              <a:t>.</a:t>
            </a:r>
          </a:p>
          <a:p>
            <a:pPr marL="457200" lvl="1" indent="0">
              <a:buNone/>
            </a:pPr>
            <a:endParaRPr lang="en-US" sz="1600" dirty="0" smtClean="0"/>
          </a:p>
          <a:p>
            <a:r>
              <a:rPr lang="en-US" sz="1600" dirty="0" smtClean="0"/>
              <a:t>BDI model’s extension </a:t>
            </a:r>
            <a:r>
              <a:rPr lang="en-US" sz="1600" dirty="0"/>
              <a:t>is applied </a:t>
            </a:r>
            <a:r>
              <a:rPr lang="en-US" sz="1600" dirty="0" smtClean="0"/>
              <a:t>for describing emotional state, human’s reasoning and reaction. For example:</a:t>
            </a:r>
          </a:p>
          <a:p>
            <a:pPr lvl="1"/>
            <a:r>
              <a:rPr lang="en-US" sz="1600" dirty="0" smtClean="0"/>
              <a:t>Models reflects human’s physiology and perception in evacuation situation </a:t>
            </a:r>
            <a:r>
              <a:rPr lang="en-US" sz="1600" dirty="0" smtClean="0">
                <a:solidFill>
                  <a:srgbClr val="FF0000"/>
                </a:solidFill>
              </a:rPr>
              <a:t>(</a:t>
            </a:r>
            <a:r>
              <a:rPr lang="en-AU" sz="1600" dirty="0" smtClean="0">
                <a:solidFill>
                  <a:srgbClr val="FF0000"/>
                </a:solidFill>
              </a:rPr>
              <a:t>Zoumpoulaki,2010)</a:t>
            </a:r>
            <a:r>
              <a:rPr lang="en-US" sz="1600" dirty="0" smtClean="0"/>
              <a:t>.</a:t>
            </a:r>
          </a:p>
          <a:p>
            <a:pPr lvl="1"/>
            <a:endParaRPr lang="en-AU" sz="1600" dirty="0"/>
          </a:p>
          <a:p>
            <a:endParaRPr lang="en-AU" sz="1600" dirty="0"/>
          </a:p>
          <a:p>
            <a:endParaRPr lang="en-AU"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1262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28600" y="1184839"/>
            <a:ext cx="2590799" cy="3250150"/>
            <a:chOff x="800100" y="685800"/>
            <a:chExt cx="4690120" cy="5220834"/>
          </a:xfrm>
        </p:grpSpPr>
        <p:sp>
          <p:nvSpPr>
            <p:cNvPr id="6" name="Left Bracket 5"/>
            <p:cNvSpPr/>
            <p:nvPr/>
          </p:nvSpPr>
          <p:spPr>
            <a:xfrm rot="5400000">
              <a:off x="1028700" y="1981200"/>
              <a:ext cx="1524000" cy="19812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7" name="Oval 6"/>
            <p:cNvSpPr/>
            <p:nvPr/>
          </p:nvSpPr>
          <p:spPr>
            <a:xfrm>
              <a:off x="1117349" y="2240733"/>
              <a:ext cx="1371600" cy="19502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100"/>
            </a:p>
          </p:txBody>
        </p:sp>
        <p:cxnSp>
          <p:nvCxnSpPr>
            <p:cNvPr id="9" name="Straight Connector 8"/>
            <p:cNvCxnSpPr/>
            <p:nvPr/>
          </p:nvCxnSpPr>
          <p:spPr>
            <a:xfrm>
              <a:off x="1524000" y="4114800"/>
              <a:ext cx="0" cy="13716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057400" y="4114800"/>
              <a:ext cx="0" cy="1371600"/>
            </a:xfrm>
            <a:prstGeom prst="line">
              <a:avLst/>
            </a:prstGeom>
          </p:spPr>
          <p:style>
            <a:lnRef idx="1">
              <a:schemeClr val="dk1"/>
            </a:lnRef>
            <a:fillRef idx="0">
              <a:schemeClr val="dk1"/>
            </a:fillRef>
            <a:effectRef idx="0">
              <a:schemeClr val="dk1"/>
            </a:effectRef>
            <a:fontRef idx="minor">
              <a:schemeClr val="tx1"/>
            </a:fontRef>
          </p:style>
        </p:cxnSp>
        <p:sp>
          <p:nvSpPr>
            <p:cNvPr id="4" name="Oval 3"/>
            <p:cNvSpPr/>
            <p:nvPr/>
          </p:nvSpPr>
          <p:spPr>
            <a:xfrm>
              <a:off x="1311817" y="955141"/>
              <a:ext cx="1050383" cy="1143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sz="1100"/>
            </a:p>
          </p:txBody>
        </p:sp>
        <p:sp>
          <p:nvSpPr>
            <p:cNvPr id="11" name="TextBox 10"/>
            <p:cNvSpPr txBox="1"/>
            <p:nvPr/>
          </p:nvSpPr>
          <p:spPr>
            <a:xfrm>
              <a:off x="1004179" y="5486400"/>
              <a:ext cx="3073230" cy="420234"/>
            </a:xfrm>
            <a:prstGeom prst="rect">
              <a:avLst/>
            </a:prstGeom>
            <a:noFill/>
          </p:spPr>
          <p:txBody>
            <a:bodyPr wrap="square" rtlCol="0">
              <a:spAutoFit/>
            </a:bodyPr>
            <a:lstStyle/>
            <a:p>
              <a:r>
                <a:rPr lang="en-AU" sz="1100" b="1" dirty="0" smtClean="0"/>
                <a:t>Internal Components</a:t>
              </a:r>
              <a:endParaRPr lang="en-AU" sz="1100" b="1" dirty="0"/>
            </a:p>
          </p:txBody>
        </p:sp>
        <p:sp>
          <p:nvSpPr>
            <p:cNvPr id="12" name="TextBox 11"/>
            <p:cNvSpPr txBox="1"/>
            <p:nvPr/>
          </p:nvSpPr>
          <p:spPr>
            <a:xfrm>
              <a:off x="2488949" y="685800"/>
              <a:ext cx="2587438" cy="692149"/>
            </a:xfrm>
            <a:prstGeom prst="rect">
              <a:avLst/>
            </a:prstGeom>
            <a:noFill/>
          </p:spPr>
          <p:txBody>
            <a:bodyPr wrap="square" rtlCol="0">
              <a:spAutoFit/>
            </a:bodyPr>
            <a:lstStyle/>
            <a:p>
              <a:r>
                <a:rPr lang="en-AU" sz="1100" dirty="0" smtClean="0"/>
                <a:t>Memory</a:t>
              </a:r>
            </a:p>
            <a:p>
              <a:r>
                <a:rPr lang="en-AU" sz="1100" dirty="0"/>
                <a:t>g</a:t>
              </a:r>
              <a:r>
                <a:rPr lang="en-AU" sz="1100" dirty="0" smtClean="0"/>
                <a:t>oals, facts, rules</a:t>
              </a:r>
              <a:endParaRPr lang="en-AU" sz="1100" dirty="0"/>
            </a:p>
          </p:txBody>
        </p:sp>
        <p:cxnSp>
          <p:nvCxnSpPr>
            <p:cNvPr id="14" name="Straight Connector 13"/>
            <p:cNvCxnSpPr>
              <a:stCxn id="4" idx="7"/>
              <a:endCxn id="12" idx="1"/>
            </p:cNvCxnSpPr>
            <p:nvPr/>
          </p:nvCxnSpPr>
          <p:spPr>
            <a:xfrm flipV="1">
              <a:off x="2208375" y="1031876"/>
              <a:ext cx="280575" cy="90654"/>
            </a:xfrm>
            <a:prstGeom prst="line">
              <a:avLst/>
            </a:prstGeom>
          </p:spPr>
          <p:style>
            <a:lnRef idx="1">
              <a:schemeClr val="dk1"/>
            </a:lnRef>
            <a:fillRef idx="0">
              <a:schemeClr val="dk1"/>
            </a:fillRef>
            <a:effectRef idx="0">
              <a:schemeClr val="dk1"/>
            </a:effectRef>
            <a:fontRef idx="minor">
              <a:schemeClr val="tx1"/>
            </a:fontRef>
          </p:style>
        </p:cxnSp>
        <p:sp>
          <p:nvSpPr>
            <p:cNvPr id="15" name="Double Bracket 14"/>
            <p:cNvSpPr/>
            <p:nvPr/>
          </p:nvSpPr>
          <p:spPr>
            <a:xfrm>
              <a:off x="2514599" y="685800"/>
              <a:ext cx="2179209" cy="68580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20" name="TextBox 19"/>
            <p:cNvSpPr txBox="1"/>
            <p:nvPr/>
          </p:nvSpPr>
          <p:spPr>
            <a:xfrm>
              <a:off x="3023775" y="3103159"/>
              <a:ext cx="2466445" cy="692149"/>
            </a:xfrm>
            <a:prstGeom prst="rect">
              <a:avLst/>
            </a:prstGeom>
            <a:noFill/>
          </p:spPr>
          <p:txBody>
            <a:bodyPr wrap="square" rtlCol="0">
              <a:spAutoFit/>
            </a:bodyPr>
            <a:lstStyle/>
            <a:p>
              <a:r>
                <a:rPr lang="en-AU" sz="1100" dirty="0" smtClean="0"/>
                <a:t>Physiology</a:t>
              </a:r>
            </a:p>
            <a:p>
              <a:r>
                <a:rPr lang="en-AU" sz="1100" dirty="0"/>
                <a:t>p</a:t>
              </a:r>
              <a:r>
                <a:rPr lang="en-AU" sz="1100" dirty="0" smtClean="0"/>
                <a:t>erception, arousal</a:t>
              </a:r>
              <a:endParaRPr lang="en-AU" sz="1100" dirty="0"/>
            </a:p>
          </p:txBody>
        </p:sp>
        <p:cxnSp>
          <p:nvCxnSpPr>
            <p:cNvPr id="21" name="Straight Connector 20"/>
            <p:cNvCxnSpPr/>
            <p:nvPr/>
          </p:nvCxnSpPr>
          <p:spPr>
            <a:xfrm>
              <a:off x="2743200" y="3080978"/>
              <a:ext cx="280575" cy="249067"/>
            </a:xfrm>
            <a:prstGeom prst="line">
              <a:avLst/>
            </a:prstGeom>
          </p:spPr>
          <p:style>
            <a:lnRef idx="1">
              <a:schemeClr val="dk1"/>
            </a:lnRef>
            <a:fillRef idx="0">
              <a:schemeClr val="dk1"/>
            </a:fillRef>
            <a:effectRef idx="0">
              <a:schemeClr val="dk1"/>
            </a:effectRef>
            <a:fontRef idx="minor">
              <a:schemeClr val="tx1"/>
            </a:fontRef>
          </p:style>
        </p:cxnSp>
        <p:sp>
          <p:nvSpPr>
            <p:cNvPr id="22" name="Double Bracket 21"/>
            <p:cNvSpPr/>
            <p:nvPr/>
          </p:nvSpPr>
          <p:spPr>
            <a:xfrm>
              <a:off x="3049423" y="3060071"/>
              <a:ext cx="2440797" cy="68580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grpSp>
      <p:sp>
        <p:nvSpPr>
          <p:cNvPr id="2" name="Left Brace 1"/>
          <p:cNvSpPr/>
          <p:nvPr/>
        </p:nvSpPr>
        <p:spPr>
          <a:xfrm>
            <a:off x="3124200" y="152400"/>
            <a:ext cx="342900" cy="74152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31" name="TextBox 30"/>
          <p:cNvSpPr txBox="1"/>
          <p:nvPr/>
        </p:nvSpPr>
        <p:spPr>
          <a:xfrm>
            <a:off x="2819400" y="381000"/>
            <a:ext cx="457200" cy="261610"/>
          </a:xfrm>
          <a:prstGeom prst="rect">
            <a:avLst/>
          </a:prstGeom>
          <a:noFill/>
        </p:spPr>
        <p:txBody>
          <a:bodyPr wrap="square" rtlCol="0">
            <a:spAutoFit/>
          </a:bodyPr>
          <a:lstStyle/>
          <a:p>
            <a:r>
              <a:rPr lang="en-AU" sz="1100" dirty="0" smtClean="0"/>
              <a:t>Goal</a:t>
            </a:r>
            <a:endParaRPr lang="en-AU" sz="1100" dirty="0"/>
          </a:p>
        </p:txBody>
      </p:sp>
      <p:sp>
        <p:nvSpPr>
          <p:cNvPr id="5" name="Rectangle 4"/>
          <p:cNvSpPr/>
          <p:nvPr/>
        </p:nvSpPr>
        <p:spPr>
          <a:xfrm>
            <a:off x="3385286" y="0"/>
            <a:ext cx="1959191" cy="261610"/>
          </a:xfrm>
          <a:prstGeom prst="rect">
            <a:avLst/>
          </a:prstGeom>
        </p:spPr>
        <p:txBody>
          <a:bodyPr wrap="none">
            <a:spAutoFit/>
          </a:bodyPr>
          <a:lstStyle/>
          <a:p>
            <a:r>
              <a:rPr lang="en-AU" sz="1100" dirty="0" smtClean="0"/>
              <a:t>Subsistence: </a:t>
            </a:r>
            <a:r>
              <a:rPr lang="en-AU" sz="1100" dirty="0"/>
              <a:t>preserving energy</a:t>
            </a:r>
          </a:p>
        </p:txBody>
      </p:sp>
      <p:sp>
        <p:nvSpPr>
          <p:cNvPr id="34" name="Rectangle 33"/>
          <p:cNvSpPr/>
          <p:nvPr/>
        </p:nvSpPr>
        <p:spPr>
          <a:xfrm>
            <a:off x="3385287" y="240268"/>
            <a:ext cx="1455848" cy="261610"/>
          </a:xfrm>
          <a:prstGeom prst="rect">
            <a:avLst/>
          </a:prstGeom>
        </p:spPr>
        <p:txBody>
          <a:bodyPr wrap="none">
            <a:spAutoFit/>
          </a:bodyPr>
          <a:lstStyle/>
          <a:p>
            <a:r>
              <a:rPr lang="en-AU" sz="1100" dirty="0" smtClean="0"/>
              <a:t>Safety: </a:t>
            </a:r>
            <a:r>
              <a:rPr lang="en-AU" sz="1100" dirty="0"/>
              <a:t>remaining </a:t>
            </a:r>
            <a:r>
              <a:rPr lang="en-AU" sz="1100" dirty="0" smtClean="0"/>
              <a:t>safe</a:t>
            </a:r>
            <a:endParaRPr lang="en-AU" sz="1100" dirty="0"/>
          </a:p>
        </p:txBody>
      </p:sp>
      <p:sp>
        <p:nvSpPr>
          <p:cNvPr id="37" name="Rectangle 36"/>
          <p:cNvSpPr/>
          <p:nvPr/>
        </p:nvSpPr>
        <p:spPr>
          <a:xfrm>
            <a:off x="3385286" y="533400"/>
            <a:ext cx="1765227" cy="261610"/>
          </a:xfrm>
          <a:prstGeom prst="rect">
            <a:avLst/>
          </a:prstGeom>
        </p:spPr>
        <p:txBody>
          <a:bodyPr wrap="none">
            <a:spAutoFit/>
          </a:bodyPr>
          <a:lstStyle/>
          <a:p>
            <a:r>
              <a:rPr lang="en-AU" sz="1100" dirty="0" smtClean="0"/>
              <a:t>Social: </a:t>
            </a:r>
            <a:r>
              <a:rPr lang="en-AU" sz="1100" dirty="0"/>
              <a:t>belonging </a:t>
            </a:r>
            <a:r>
              <a:rPr lang="en-AU" sz="1100" dirty="0" smtClean="0"/>
              <a:t>to a group</a:t>
            </a:r>
            <a:endParaRPr lang="en-AU" sz="1100" dirty="0"/>
          </a:p>
        </p:txBody>
      </p:sp>
      <p:sp>
        <p:nvSpPr>
          <p:cNvPr id="38" name="Rectangle 37"/>
          <p:cNvSpPr/>
          <p:nvPr/>
        </p:nvSpPr>
        <p:spPr>
          <a:xfrm>
            <a:off x="3385286" y="773668"/>
            <a:ext cx="2246128" cy="261610"/>
          </a:xfrm>
          <a:prstGeom prst="rect">
            <a:avLst/>
          </a:prstGeom>
        </p:spPr>
        <p:txBody>
          <a:bodyPr wrap="none">
            <a:spAutoFit/>
          </a:bodyPr>
          <a:lstStyle/>
          <a:p>
            <a:r>
              <a:rPr lang="en-AU" sz="1100" dirty="0" smtClean="0"/>
              <a:t>Personal : do something </a:t>
            </a:r>
            <a:r>
              <a:rPr lang="en-AU" sz="1100" dirty="0"/>
              <a:t>individually</a:t>
            </a:r>
          </a:p>
        </p:txBody>
      </p:sp>
      <p:sp>
        <p:nvSpPr>
          <p:cNvPr id="39" name="Left Brace 38"/>
          <p:cNvSpPr/>
          <p:nvPr/>
        </p:nvSpPr>
        <p:spPr>
          <a:xfrm>
            <a:off x="3162300" y="1265134"/>
            <a:ext cx="342900" cy="10208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41" name="TextBox 40"/>
          <p:cNvSpPr txBox="1"/>
          <p:nvPr/>
        </p:nvSpPr>
        <p:spPr>
          <a:xfrm>
            <a:off x="2819400" y="1643390"/>
            <a:ext cx="457200" cy="261610"/>
          </a:xfrm>
          <a:prstGeom prst="rect">
            <a:avLst/>
          </a:prstGeom>
          <a:noFill/>
        </p:spPr>
        <p:txBody>
          <a:bodyPr wrap="square" rtlCol="0">
            <a:spAutoFit/>
          </a:bodyPr>
          <a:lstStyle/>
          <a:p>
            <a:r>
              <a:rPr lang="en-AU" sz="1100" dirty="0" smtClean="0"/>
              <a:t>Fact</a:t>
            </a:r>
            <a:endParaRPr lang="en-AU" sz="1100" dirty="0"/>
          </a:p>
        </p:txBody>
      </p:sp>
      <p:sp>
        <p:nvSpPr>
          <p:cNvPr id="42" name="Rectangle 41"/>
          <p:cNvSpPr/>
          <p:nvPr/>
        </p:nvSpPr>
        <p:spPr>
          <a:xfrm>
            <a:off x="3424273" y="1109990"/>
            <a:ext cx="1604927" cy="261610"/>
          </a:xfrm>
          <a:prstGeom prst="rect">
            <a:avLst/>
          </a:prstGeom>
        </p:spPr>
        <p:txBody>
          <a:bodyPr wrap="none">
            <a:spAutoFit/>
          </a:bodyPr>
          <a:lstStyle/>
          <a:p>
            <a:r>
              <a:rPr lang="en-AU" sz="1100" dirty="0" smtClean="0"/>
              <a:t>Area fact: POIs, obstacle </a:t>
            </a:r>
            <a:endParaRPr lang="en-AU" sz="1100" dirty="0"/>
          </a:p>
        </p:txBody>
      </p:sp>
      <p:sp>
        <p:nvSpPr>
          <p:cNvPr id="43" name="Rectangle 42"/>
          <p:cNvSpPr/>
          <p:nvPr/>
        </p:nvSpPr>
        <p:spPr>
          <a:xfrm>
            <a:off x="3412252" y="1490990"/>
            <a:ext cx="2496196" cy="261610"/>
          </a:xfrm>
          <a:prstGeom prst="rect">
            <a:avLst/>
          </a:prstGeom>
        </p:spPr>
        <p:txBody>
          <a:bodyPr wrap="none">
            <a:spAutoFit/>
          </a:bodyPr>
          <a:lstStyle/>
          <a:p>
            <a:r>
              <a:rPr lang="en-AU" sz="1100" dirty="0" smtClean="0"/>
              <a:t>Personal fact: </a:t>
            </a:r>
            <a:r>
              <a:rPr lang="en-AU" sz="1100" dirty="0"/>
              <a:t>recognize </a:t>
            </a:r>
            <a:r>
              <a:rPr lang="en-AU" sz="1100" dirty="0" smtClean="0"/>
              <a:t>friends, leaders </a:t>
            </a:r>
            <a:endParaRPr lang="en-AU" sz="1100" dirty="0"/>
          </a:p>
        </p:txBody>
      </p:sp>
      <p:sp>
        <p:nvSpPr>
          <p:cNvPr id="44" name="Rectangle 43"/>
          <p:cNvSpPr/>
          <p:nvPr/>
        </p:nvSpPr>
        <p:spPr>
          <a:xfrm>
            <a:off x="3412252" y="1762036"/>
            <a:ext cx="2611727" cy="600164"/>
          </a:xfrm>
          <a:prstGeom prst="rect">
            <a:avLst/>
          </a:prstGeom>
        </p:spPr>
        <p:txBody>
          <a:bodyPr wrap="square">
            <a:spAutoFit/>
          </a:bodyPr>
          <a:lstStyle/>
          <a:p>
            <a:r>
              <a:rPr lang="en-AU" sz="1100" dirty="0" smtClean="0"/>
              <a:t>Behaviour fact: relates to a behaviour rule. It specifies </a:t>
            </a:r>
            <a:r>
              <a:rPr lang="en-AU" sz="1100" b="1" dirty="0" smtClean="0"/>
              <a:t>Expectation value </a:t>
            </a:r>
            <a:r>
              <a:rPr lang="en-AU" sz="1100" dirty="0" smtClean="0"/>
              <a:t>it would be to perform a specific behaviour  </a:t>
            </a:r>
            <a:endParaRPr lang="en-AU" sz="1100" dirty="0"/>
          </a:p>
        </p:txBody>
      </p:sp>
      <p:sp>
        <p:nvSpPr>
          <p:cNvPr id="46" name="TextBox 45"/>
          <p:cNvSpPr txBox="1"/>
          <p:nvPr/>
        </p:nvSpPr>
        <p:spPr>
          <a:xfrm>
            <a:off x="665966" y="622624"/>
            <a:ext cx="2020868" cy="430887"/>
          </a:xfrm>
          <a:prstGeom prst="rect">
            <a:avLst/>
          </a:prstGeom>
          <a:noFill/>
        </p:spPr>
        <p:txBody>
          <a:bodyPr wrap="square" rtlCol="0">
            <a:spAutoFit/>
          </a:bodyPr>
          <a:lstStyle/>
          <a:p>
            <a:r>
              <a:rPr lang="en-AU" sz="1100" dirty="0" smtClean="0"/>
              <a:t>Each memory element has </a:t>
            </a:r>
          </a:p>
          <a:p>
            <a:r>
              <a:rPr lang="en-AU" sz="1100" dirty="0" smtClean="0"/>
              <a:t>content and activation level</a:t>
            </a:r>
            <a:endParaRPr lang="en-AU" sz="1100" dirty="0"/>
          </a:p>
        </p:txBody>
      </p:sp>
      <p:sp>
        <p:nvSpPr>
          <p:cNvPr id="47" name="TextBox 46"/>
          <p:cNvSpPr txBox="1"/>
          <p:nvPr/>
        </p:nvSpPr>
        <p:spPr>
          <a:xfrm>
            <a:off x="6075716" y="130805"/>
            <a:ext cx="1925284" cy="261610"/>
          </a:xfrm>
          <a:prstGeom prst="rect">
            <a:avLst/>
          </a:prstGeom>
          <a:noFill/>
        </p:spPr>
        <p:txBody>
          <a:bodyPr wrap="square" rtlCol="0">
            <a:spAutoFit/>
          </a:bodyPr>
          <a:lstStyle/>
          <a:p>
            <a:r>
              <a:rPr lang="en-AU" sz="1100" b="1" dirty="0" smtClean="0"/>
              <a:t>Goal dominance</a:t>
            </a:r>
            <a:endParaRPr lang="en-AU" sz="1100" b="1" dirty="0"/>
          </a:p>
        </p:txBody>
      </p:sp>
      <p:sp>
        <p:nvSpPr>
          <p:cNvPr id="49" name="TextBox 48"/>
          <p:cNvSpPr txBox="1"/>
          <p:nvPr/>
        </p:nvSpPr>
        <p:spPr>
          <a:xfrm>
            <a:off x="6096000" y="501878"/>
            <a:ext cx="2971800" cy="430887"/>
          </a:xfrm>
          <a:prstGeom prst="rect">
            <a:avLst/>
          </a:prstGeom>
          <a:noFill/>
        </p:spPr>
        <p:txBody>
          <a:bodyPr wrap="square" rtlCol="0">
            <a:spAutoFit/>
          </a:bodyPr>
          <a:lstStyle/>
          <a:p>
            <a:r>
              <a:rPr lang="en-AU" sz="1100" dirty="0" smtClean="0"/>
              <a:t>The more goal dominance is, the more probable a behaviour is chosen to satisfy that goal</a:t>
            </a:r>
            <a:endParaRPr lang="en-AU" sz="1100" dirty="0"/>
          </a:p>
        </p:txBody>
      </p:sp>
      <p:sp>
        <p:nvSpPr>
          <p:cNvPr id="51" name="TextBox 50"/>
          <p:cNvSpPr txBox="1"/>
          <p:nvPr/>
        </p:nvSpPr>
        <p:spPr>
          <a:xfrm>
            <a:off x="6172200" y="1143000"/>
            <a:ext cx="2971800" cy="1107996"/>
          </a:xfrm>
          <a:prstGeom prst="rect">
            <a:avLst/>
          </a:prstGeom>
          <a:noFill/>
        </p:spPr>
        <p:txBody>
          <a:bodyPr wrap="square" rtlCol="0">
            <a:spAutoFit/>
          </a:bodyPr>
          <a:lstStyle/>
          <a:p>
            <a:r>
              <a:rPr lang="en-US" sz="1100" dirty="0" smtClean="0"/>
              <a:t>Fact activation level is calculated by a neuron function from perception process. </a:t>
            </a:r>
          </a:p>
          <a:p>
            <a:endParaRPr lang="en-US" sz="1100" dirty="0" smtClean="0"/>
          </a:p>
          <a:p>
            <a:r>
              <a:rPr lang="en-US" sz="1100" dirty="0" smtClean="0"/>
              <a:t>Facts with high activation level is easily retrievable. Facts with low level is for longer retrievable. </a:t>
            </a:r>
            <a:endParaRPr lang="en-AU" sz="1100" dirty="0"/>
          </a:p>
        </p:txBody>
      </p:sp>
      <p:sp>
        <p:nvSpPr>
          <p:cNvPr id="52" name="Left Brace 51"/>
          <p:cNvSpPr/>
          <p:nvPr/>
        </p:nvSpPr>
        <p:spPr>
          <a:xfrm>
            <a:off x="3200400" y="2865334"/>
            <a:ext cx="342900" cy="5636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57" name="TextBox 56"/>
          <p:cNvSpPr txBox="1"/>
          <p:nvPr/>
        </p:nvSpPr>
        <p:spPr>
          <a:xfrm>
            <a:off x="2819400" y="3014990"/>
            <a:ext cx="609600" cy="261610"/>
          </a:xfrm>
          <a:prstGeom prst="rect">
            <a:avLst/>
          </a:prstGeom>
          <a:noFill/>
        </p:spPr>
        <p:txBody>
          <a:bodyPr wrap="square" rtlCol="0">
            <a:spAutoFit/>
          </a:bodyPr>
          <a:lstStyle/>
          <a:p>
            <a:r>
              <a:rPr lang="en-AU" sz="1100" dirty="0" smtClean="0"/>
              <a:t>Rule</a:t>
            </a:r>
            <a:endParaRPr lang="en-AU" sz="1100" dirty="0"/>
          </a:p>
        </p:txBody>
      </p:sp>
      <p:sp>
        <p:nvSpPr>
          <p:cNvPr id="61" name="Rectangle 60"/>
          <p:cNvSpPr/>
          <p:nvPr/>
        </p:nvSpPr>
        <p:spPr>
          <a:xfrm>
            <a:off x="3408073" y="2971800"/>
            <a:ext cx="2611727" cy="430887"/>
          </a:xfrm>
          <a:prstGeom prst="rect">
            <a:avLst/>
          </a:prstGeom>
        </p:spPr>
        <p:txBody>
          <a:bodyPr wrap="square">
            <a:spAutoFit/>
          </a:bodyPr>
          <a:lstStyle/>
          <a:p>
            <a:r>
              <a:rPr lang="en-AU" sz="1100" dirty="0" smtClean="0"/>
              <a:t>A behaviour rule produces a specific behaviour </a:t>
            </a:r>
            <a:endParaRPr lang="en-AU" sz="1100" dirty="0"/>
          </a:p>
        </p:txBody>
      </p:sp>
      <p:sp>
        <p:nvSpPr>
          <p:cNvPr id="16" name="Rectangle 15"/>
          <p:cNvSpPr/>
          <p:nvPr/>
        </p:nvSpPr>
        <p:spPr>
          <a:xfrm>
            <a:off x="1143000" y="1597223"/>
            <a:ext cx="1426994" cy="307777"/>
          </a:xfrm>
          <a:prstGeom prst="rect">
            <a:avLst/>
          </a:prstGeom>
        </p:spPr>
        <p:txBody>
          <a:bodyPr wrap="none">
            <a:spAutoFit/>
          </a:bodyPr>
          <a:lstStyle/>
          <a:p>
            <a:r>
              <a:rPr lang="en-AU" sz="1400" i="1" dirty="0" smtClean="0">
                <a:solidFill>
                  <a:srgbClr val="FF0000"/>
                </a:solidFill>
              </a:rPr>
              <a:t>(Anderson,2007)</a:t>
            </a:r>
            <a:r>
              <a:rPr lang="en-AU" sz="1100" i="1" dirty="0" smtClean="0">
                <a:solidFill>
                  <a:srgbClr val="FF0000"/>
                </a:solidFill>
              </a:rPr>
              <a:t> </a:t>
            </a:r>
            <a:endParaRPr lang="en-AU" sz="1100" dirty="0"/>
          </a:p>
        </p:txBody>
      </p:sp>
      <p:sp>
        <p:nvSpPr>
          <p:cNvPr id="63" name="TextBox 62"/>
          <p:cNvSpPr txBox="1"/>
          <p:nvPr/>
        </p:nvSpPr>
        <p:spPr>
          <a:xfrm>
            <a:off x="6096000" y="2845713"/>
            <a:ext cx="2971800" cy="430887"/>
          </a:xfrm>
          <a:prstGeom prst="rect">
            <a:avLst/>
          </a:prstGeom>
          <a:noFill/>
        </p:spPr>
        <p:txBody>
          <a:bodyPr wrap="square" rtlCol="0">
            <a:spAutoFit/>
          </a:bodyPr>
          <a:lstStyle/>
          <a:p>
            <a:r>
              <a:rPr lang="en-US" sz="1100" dirty="0" smtClean="0"/>
              <a:t>The changes in activation over the time is a dynamic ordering of behavior </a:t>
            </a:r>
            <a:endParaRPr lang="en-AU" sz="1100" dirty="0"/>
          </a:p>
        </p:txBody>
      </p:sp>
      <p:sp>
        <p:nvSpPr>
          <p:cNvPr id="64" name="Rectangle 63"/>
          <p:cNvSpPr/>
          <p:nvPr/>
        </p:nvSpPr>
        <p:spPr>
          <a:xfrm>
            <a:off x="1447800" y="3048000"/>
            <a:ext cx="1240019" cy="307777"/>
          </a:xfrm>
          <a:prstGeom prst="rect">
            <a:avLst/>
          </a:prstGeom>
        </p:spPr>
        <p:txBody>
          <a:bodyPr wrap="none">
            <a:spAutoFit/>
          </a:bodyPr>
          <a:lstStyle/>
          <a:p>
            <a:r>
              <a:rPr lang="en-AU" sz="1400" i="1" dirty="0" smtClean="0">
                <a:solidFill>
                  <a:srgbClr val="FF0000"/>
                </a:solidFill>
              </a:rPr>
              <a:t>(Newell,1990) </a:t>
            </a:r>
            <a:endParaRPr lang="en-AU" sz="1400" dirty="0"/>
          </a:p>
        </p:txBody>
      </p:sp>
      <p:sp>
        <p:nvSpPr>
          <p:cNvPr id="25" name="Rectangle 24"/>
          <p:cNvSpPr/>
          <p:nvPr/>
        </p:nvSpPr>
        <p:spPr>
          <a:xfrm>
            <a:off x="2895600" y="0"/>
            <a:ext cx="6252927" cy="1066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sz="1100"/>
          </a:p>
        </p:txBody>
      </p:sp>
      <p:sp>
        <p:nvSpPr>
          <p:cNvPr id="65" name="Rectangle 64"/>
          <p:cNvSpPr/>
          <p:nvPr/>
        </p:nvSpPr>
        <p:spPr>
          <a:xfrm>
            <a:off x="2895600" y="1066800"/>
            <a:ext cx="6252927" cy="1371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sz="1100"/>
          </a:p>
        </p:txBody>
      </p:sp>
      <p:sp>
        <p:nvSpPr>
          <p:cNvPr id="66" name="Rectangle 65"/>
          <p:cNvSpPr/>
          <p:nvPr/>
        </p:nvSpPr>
        <p:spPr>
          <a:xfrm>
            <a:off x="2895600" y="2438400"/>
            <a:ext cx="6252927" cy="1524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sz="1100"/>
          </a:p>
        </p:txBody>
      </p:sp>
      <p:sp>
        <p:nvSpPr>
          <p:cNvPr id="67" name="TextBox 66"/>
          <p:cNvSpPr txBox="1"/>
          <p:nvPr/>
        </p:nvSpPr>
        <p:spPr>
          <a:xfrm>
            <a:off x="6096000" y="2447836"/>
            <a:ext cx="2971800" cy="430887"/>
          </a:xfrm>
          <a:prstGeom prst="rect">
            <a:avLst/>
          </a:prstGeom>
          <a:noFill/>
        </p:spPr>
        <p:txBody>
          <a:bodyPr wrap="square" rtlCol="0">
            <a:spAutoFit/>
          </a:bodyPr>
          <a:lstStyle/>
          <a:p>
            <a:r>
              <a:rPr lang="en-US" sz="1100" dirty="0" smtClean="0"/>
              <a:t>When a behavior is activated, it gives </a:t>
            </a:r>
            <a:r>
              <a:rPr lang="en-US" sz="1100" dirty="0"/>
              <a:t>a rise to a hierarchy in behavior</a:t>
            </a:r>
            <a:endParaRPr lang="en-AU" sz="1100" dirty="0"/>
          </a:p>
        </p:txBody>
      </p:sp>
      <p:sp>
        <p:nvSpPr>
          <p:cNvPr id="68" name="TextBox 67"/>
          <p:cNvSpPr txBox="1"/>
          <p:nvPr/>
        </p:nvSpPr>
        <p:spPr>
          <a:xfrm>
            <a:off x="6096000" y="3286036"/>
            <a:ext cx="2971800" cy="600164"/>
          </a:xfrm>
          <a:prstGeom prst="rect">
            <a:avLst/>
          </a:prstGeom>
          <a:noFill/>
        </p:spPr>
        <p:txBody>
          <a:bodyPr wrap="square" rtlCol="0">
            <a:spAutoFit/>
          </a:bodyPr>
          <a:lstStyle/>
          <a:p>
            <a:r>
              <a:rPr lang="en-US" sz="1100" dirty="0" smtClean="0"/>
              <a:t>Each behavior rule has activation value. It is computed by a neuron function that relates to values of other behavior rules.</a:t>
            </a:r>
            <a:endParaRPr lang="en-AU" sz="1100" dirty="0"/>
          </a:p>
        </p:txBody>
      </p:sp>
      <p:sp>
        <p:nvSpPr>
          <p:cNvPr id="70" name="TextBox 69"/>
          <p:cNvSpPr txBox="1"/>
          <p:nvPr/>
        </p:nvSpPr>
        <p:spPr>
          <a:xfrm>
            <a:off x="439103" y="5486400"/>
            <a:ext cx="856297" cy="261610"/>
          </a:xfrm>
          <a:prstGeom prst="rect">
            <a:avLst/>
          </a:prstGeom>
          <a:noFill/>
        </p:spPr>
        <p:txBody>
          <a:bodyPr wrap="square" rtlCol="0">
            <a:spAutoFit/>
          </a:bodyPr>
          <a:lstStyle/>
          <a:p>
            <a:r>
              <a:rPr lang="en-AU" sz="1100" b="1" dirty="0" smtClean="0"/>
              <a:t>Processes</a:t>
            </a:r>
            <a:endParaRPr lang="en-AU" sz="1100" b="1" dirty="0"/>
          </a:p>
        </p:txBody>
      </p:sp>
      <p:sp>
        <p:nvSpPr>
          <p:cNvPr id="26" name="Left Brace 25"/>
          <p:cNvSpPr/>
          <p:nvPr/>
        </p:nvSpPr>
        <p:spPr>
          <a:xfrm>
            <a:off x="1084018" y="5105400"/>
            <a:ext cx="575727" cy="10668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71" name="TextBox 70"/>
          <p:cNvSpPr txBox="1"/>
          <p:nvPr/>
        </p:nvSpPr>
        <p:spPr>
          <a:xfrm>
            <a:off x="1658303" y="5011579"/>
            <a:ext cx="856297" cy="261610"/>
          </a:xfrm>
          <a:prstGeom prst="rect">
            <a:avLst/>
          </a:prstGeom>
          <a:noFill/>
        </p:spPr>
        <p:txBody>
          <a:bodyPr wrap="square" rtlCol="0">
            <a:spAutoFit/>
          </a:bodyPr>
          <a:lstStyle/>
          <a:p>
            <a:r>
              <a:rPr lang="en-AU" sz="1100" b="1" dirty="0" smtClean="0"/>
              <a:t>Perception</a:t>
            </a:r>
            <a:endParaRPr lang="en-AU" sz="1100" b="1" dirty="0"/>
          </a:p>
        </p:txBody>
      </p:sp>
      <p:sp>
        <p:nvSpPr>
          <p:cNvPr id="72" name="TextBox 71"/>
          <p:cNvSpPr txBox="1"/>
          <p:nvPr/>
        </p:nvSpPr>
        <p:spPr>
          <a:xfrm>
            <a:off x="1676400" y="6019800"/>
            <a:ext cx="1219200" cy="430887"/>
          </a:xfrm>
          <a:prstGeom prst="rect">
            <a:avLst/>
          </a:prstGeom>
          <a:noFill/>
        </p:spPr>
        <p:txBody>
          <a:bodyPr wrap="square" rtlCol="0">
            <a:spAutoFit/>
          </a:bodyPr>
          <a:lstStyle/>
          <a:p>
            <a:r>
              <a:rPr lang="en-AU" sz="1100" b="1" dirty="0" smtClean="0"/>
              <a:t>Behaviour Selection</a:t>
            </a:r>
            <a:endParaRPr lang="en-AU" sz="1100" b="1" dirty="0"/>
          </a:p>
        </p:txBody>
      </p:sp>
      <p:sp>
        <p:nvSpPr>
          <p:cNvPr id="73" name="Left Brace 72"/>
          <p:cNvSpPr/>
          <p:nvPr/>
        </p:nvSpPr>
        <p:spPr>
          <a:xfrm>
            <a:off x="2319873" y="4724400"/>
            <a:ext cx="575727" cy="7620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sz="1100"/>
          </a:p>
        </p:txBody>
      </p:sp>
      <p:sp>
        <p:nvSpPr>
          <p:cNvPr id="74" name="TextBox 73"/>
          <p:cNvSpPr txBox="1"/>
          <p:nvPr/>
        </p:nvSpPr>
        <p:spPr>
          <a:xfrm>
            <a:off x="2819400" y="4554379"/>
            <a:ext cx="856297" cy="261610"/>
          </a:xfrm>
          <a:prstGeom prst="rect">
            <a:avLst/>
          </a:prstGeom>
          <a:noFill/>
        </p:spPr>
        <p:txBody>
          <a:bodyPr wrap="square" rtlCol="0">
            <a:spAutoFit/>
          </a:bodyPr>
          <a:lstStyle/>
          <a:p>
            <a:r>
              <a:rPr lang="en-AU" sz="1100" b="1" dirty="0" smtClean="0"/>
              <a:t>Priming</a:t>
            </a:r>
            <a:endParaRPr lang="en-AU" sz="1100" b="1" dirty="0"/>
          </a:p>
        </p:txBody>
      </p:sp>
      <p:sp>
        <p:nvSpPr>
          <p:cNvPr id="75" name="TextBox 74"/>
          <p:cNvSpPr txBox="1"/>
          <p:nvPr/>
        </p:nvSpPr>
        <p:spPr>
          <a:xfrm>
            <a:off x="3886200" y="4554379"/>
            <a:ext cx="5257800" cy="430887"/>
          </a:xfrm>
          <a:prstGeom prst="rect">
            <a:avLst/>
          </a:prstGeom>
          <a:noFill/>
        </p:spPr>
        <p:txBody>
          <a:bodyPr wrap="square" rtlCol="0">
            <a:spAutoFit/>
          </a:bodyPr>
          <a:lstStyle/>
          <a:p>
            <a:r>
              <a:rPr lang="en-AU" sz="1100" dirty="0" smtClean="0"/>
              <a:t>Change activation level of Behaviour Rules in </a:t>
            </a:r>
            <a:r>
              <a:rPr lang="en-AU" sz="1100" b="1" dirty="0" smtClean="0"/>
              <a:t>Memory</a:t>
            </a:r>
            <a:r>
              <a:rPr lang="en-AU" sz="1100" dirty="0" smtClean="0"/>
              <a:t> correspondingly from sensors in </a:t>
            </a:r>
            <a:r>
              <a:rPr lang="en-AU" sz="1100" b="1" dirty="0" smtClean="0"/>
              <a:t>Physiology</a:t>
            </a:r>
            <a:endParaRPr lang="en-AU" sz="1100" dirty="0"/>
          </a:p>
        </p:txBody>
      </p:sp>
      <p:sp>
        <p:nvSpPr>
          <p:cNvPr id="76" name="TextBox 75"/>
          <p:cNvSpPr txBox="1"/>
          <p:nvPr/>
        </p:nvSpPr>
        <p:spPr>
          <a:xfrm>
            <a:off x="2819400" y="4935379"/>
            <a:ext cx="1303428" cy="430887"/>
          </a:xfrm>
          <a:prstGeom prst="rect">
            <a:avLst/>
          </a:prstGeom>
          <a:noFill/>
        </p:spPr>
        <p:txBody>
          <a:bodyPr wrap="square" rtlCol="0">
            <a:spAutoFit/>
          </a:bodyPr>
          <a:lstStyle/>
          <a:p>
            <a:r>
              <a:rPr lang="en-AU" sz="1100" b="1" dirty="0" smtClean="0"/>
              <a:t>Physiological Update</a:t>
            </a:r>
            <a:endParaRPr lang="en-AU" sz="1100" b="1" dirty="0"/>
          </a:p>
        </p:txBody>
      </p:sp>
      <p:sp>
        <p:nvSpPr>
          <p:cNvPr id="77" name="TextBox 76"/>
          <p:cNvSpPr txBox="1"/>
          <p:nvPr/>
        </p:nvSpPr>
        <p:spPr>
          <a:xfrm>
            <a:off x="3886200" y="4935379"/>
            <a:ext cx="4572000" cy="261610"/>
          </a:xfrm>
          <a:prstGeom prst="rect">
            <a:avLst/>
          </a:prstGeom>
          <a:noFill/>
        </p:spPr>
        <p:txBody>
          <a:bodyPr wrap="square" rtlCol="0">
            <a:spAutoFit/>
          </a:bodyPr>
          <a:lstStyle/>
          <a:p>
            <a:r>
              <a:rPr lang="en-AU" sz="1100" dirty="0" smtClean="0"/>
              <a:t>From arousal it will involve other context-depending physiological element</a:t>
            </a:r>
            <a:endParaRPr lang="en-AU" sz="1100" dirty="0"/>
          </a:p>
        </p:txBody>
      </p:sp>
      <p:sp>
        <p:nvSpPr>
          <p:cNvPr id="78" name="TextBox 77"/>
          <p:cNvSpPr txBox="1"/>
          <p:nvPr/>
        </p:nvSpPr>
        <p:spPr>
          <a:xfrm>
            <a:off x="2819400" y="5316379"/>
            <a:ext cx="1303428" cy="261610"/>
          </a:xfrm>
          <a:prstGeom prst="rect">
            <a:avLst/>
          </a:prstGeom>
          <a:noFill/>
        </p:spPr>
        <p:txBody>
          <a:bodyPr wrap="square" rtlCol="0">
            <a:spAutoFit/>
          </a:bodyPr>
          <a:lstStyle/>
          <a:p>
            <a:r>
              <a:rPr lang="en-AU" sz="1100" b="1" dirty="0" smtClean="0"/>
              <a:t>Memory Update</a:t>
            </a:r>
            <a:endParaRPr lang="en-AU" sz="1100" b="1" dirty="0"/>
          </a:p>
        </p:txBody>
      </p:sp>
      <p:sp>
        <p:nvSpPr>
          <p:cNvPr id="79" name="TextBox 78"/>
          <p:cNvSpPr txBox="1"/>
          <p:nvPr/>
        </p:nvSpPr>
        <p:spPr>
          <a:xfrm>
            <a:off x="3886200" y="5257800"/>
            <a:ext cx="4572000" cy="430887"/>
          </a:xfrm>
          <a:prstGeom prst="rect">
            <a:avLst/>
          </a:prstGeom>
          <a:noFill/>
        </p:spPr>
        <p:txBody>
          <a:bodyPr wrap="square" rtlCol="0">
            <a:spAutoFit/>
          </a:bodyPr>
          <a:lstStyle/>
          <a:p>
            <a:r>
              <a:rPr lang="en-AU" sz="1100" dirty="0" smtClean="0"/>
              <a:t>Update goals, the degree of satisfaction, expectation  making a behaviour more or less suitable </a:t>
            </a:r>
            <a:endParaRPr lang="en-AU" sz="1100" dirty="0"/>
          </a:p>
        </p:txBody>
      </p:sp>
      <p:sp>
        <p:nvSpPr>
          <p:cNvPr id="80" name="TextBox 79"/>
          <p:cNvSpPr txBox="1"/>
          <p:nvPr/>
        </p:nvSpPr>
        <p:spPr>
          <a:xfrm>
            <a:off x="2590800" y="6019800"/>
            <a:ext cx="4800600" cy="261610"/>
          </a:xfrm>
          <a:prstGeom prst="rect">
            <a:avLst/>
          </a:prstGeom>
          <a:noFill/>
        </p:spPr>
        <p:txBody>
          <a:bodyPr wrap="square" rtlCol="0">
            <a:spAutoFit/>
          </a:bodyPr>
          <a:lstStyle/>
          <a:p>
            <a:r>
              <a:rPr lang="en-AU" sz="1100" dirty="0" smtClean="0"/>
              <a:t>This process selects  suitable behaviour within a certain amount of time.</a:t>
            </a:r>
            <a:endParaRPr lang="en-AU" sz="1100" dirty="0"/>
          </a:p>
        </p:txBody>
      </p:sp>
      <p:sp>
        <p:nvSpPr>
          <p:cNvPr id="81" name="TextBox 80"/>
          <p:cNvSpPr txBox="1"/>
          <p:nvPr/>
        </p:nvSpPr>
        <p:spPr>
          <a:xfrm>
            <a:off x="2590800" y="6291590"/>
            <a:ext cx="6248400" cy="430887"/>
          </a:xfrm>
          <a:prstGeom prst="rect">
            <a:avLst/>
          </a:prstGeom>
          <a:noFill/>
        </p:spPr>
        <p:txBody>
          <a:bodyPr wrap="square" rtlCol="0">
            <a:spAutoFit/>
          </a:bodyPr>
          <a:lstStyle/>
          <a:p>
            <a:r>
              <a:rPr lang="en-AU" sz="1100" dirty="0" smtClean="0"/>
              <a:t>During this interval, behaviour rules are fetched respectively by activation level. A formula is proposed to compare the relevance of collected behaviour based on </a:t>
            </a:r>
            <a:r>
              <a:rPr lang="en-AU" sz="1100" b="1" dirty="0" smtClean="0"/>
              <a:t>Goal dominance</a:t>
            </a:r>
            <a:r>
              <a:rPr lang="en-AU" sz="1100" dirty="0" smtClean="0"/>
              <a:t> and </a:t>
            </a:r>
            <a:r>
              <a:rPr lang="en-AU" sz="1100" b="1" dirty="0" smtClean="0"/>
              <a:t>Expectation value</a:t>
            </a:r>
            <a:r>
              <a:rPr lang="en-AU" sz="1100" dirty="0" smtClean="0"/>
              <a:t>.  </a:t>
            </a:r>
            <a:endParaRPr lang="en-AU" sz="1100" dirty="0"/>
          </a:p>
        </p:txBody>
      </p:sp>
      <p:sp>
        <p:nvSpPr>
          <p:cNvPr id="3" name="Rectangle 2"/>
          <p:cNvSpPr/>
          <p:nvPr/>
        </p:nvSpPr>
        <p:spPr>
          <a:xfrm>
            <a:off x="73962" y="-4475"/>
            <a:ext cx="2337948" cy="369332"/>
          </a:xfrm>
          <a:prstGeom prst="rect">
            <a:avLst/>
          </a:prstGeom>
        </p:spPr>
        <p:txBody>
          <a:bodyPr wrap="none">
            <a:spAutoFit/>
          </a:bodyPr>
          <a:lstStyle/>
          <a:p>
            <a:r>
              <a:rPr lang="en-AU" b="1" dirty="0"/>
              <a:t>Cognitive architecture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37933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b="1" dirty="0">
                <a:latin typeface="+mn-lt"/>
              </a:rPr>
              <a:t>Crowd Simulation Incorporating Agent Psychological Models, Roles, </a:t>
            </a:r>
            <a:r>
              <a:rPr lang="en-US" b="1" dirty="0" smtClean="0">
                <a:latin typeface="+mn-lt"/>
              </a:rPr>
              <a:t>Communication </a:t>
            </a:r>
            <a:r>
              <a:rPr lang="en-US" b="1" i="1" dirty="0" smtClean="0">
                <a:solidFill>
                  <a:srgbClr val="FF0000"/>
                </a:solidFill>
                <a:latin typeface="+mn-lt"/>
              </a:rPr>
              <a:t>(</a:t>
            </a:r>
            <a:r>
              <a:rPr lang="en-US" b="1" i="1" dirty="0" err="1" smtClean="0">
                <a:solidFill>
                  <a:srgbClr val="FF0000"/>
                </a:solidFill>
                <a:latin typeface="+mn-lt"/>
              </a:rPr>
              <a:t>Pelechano</a:t>
            </a:r>
            <a:r>
              <a:rPr lang="en-US" b="1" i="1" dirty="0" smtClean="0">
                <a:solidFill>
                  <a:srgbClr val="FF0000"/>
                </a:solidFill>
                <a:latin typeface="+mn-lt"/>
              </a:rPr>
              <a:t>, 2006)</a:t>
            </a:r>
            <a:r>
              <a:rPr lang="en-US" sz="1400" i="1" dirty="0" smtClean="0">
                <a:solidFill>
                  <a:srgbClr val="FF0000"/>
                </a:solidFill>
              </a:rPr>
              <a:t/>
            </a:r>
            <a:br>
              <a:rPr lang="en-US" sz="1400" i="1" dirty="0" smtClean="0">
                <a:solidFill>
                  <a:srgbClr val="FF0000"/>
                </a:solidFill>
              </a:rPr>
            </a:br>
            <a:endParaRPr lang="en-AU"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r>
              <a:rPr lang="en-AU" sz="1600" b="1" dirty="0" smtClean="0"/>
              <a:t>Main aim of </a:t>
            </a:r>
            <a:r>
              <a:rPr lang="en-AU" sz="1600" b="1" dirty="0" err="1" smtClean="0"/>
              <a:t>Pelechano’s</a:t>
            </a:r>
            <a:r>
              <a:rPr lang="en-AU" sz="1600" b="1" dirty="0" smtClean="0"/>
              <a:t> model</a:t>
            </a:r>
            <a:endParaRPr lang="en-AU" sz="1600" b="1" dirty="0"/>
          </a:p>
          <a:p>
            <a:pPr marL="457200" lvl="1" indent="0">
              <a:buNone/>
            </a:pPr>
            <a:r>
              <a:rPr lang="en-US" sz="1600" dirty="0" smtClean="0"/>
              <a:t>Combine her own model (MACES) with another physiological model (</a:t>
            </a:r>
            <a:r>
              <a:rPr lang="en-US" sz="1600" dirty="0" err="1" smtClean="0"/>
              <a:t>PMFserv</a:t>
            </a:r>
            <a:r>
              <a:rPr lang="en-US" sz="1600" dirty="0" smtClean="0"/>
              <a:t>) to simulate current agents </a:t>
            </a:r>
            <a:r>
              <a:rPr lang="en-US" sz="1600" dirty="0"/>
              <a:t>more </a:t>
            </a:r>
            <a:r>
              <a:rPr lang="en-US" sz="1600" dirty="0" smtClean="0"/>
              <a:t>realistically by emotional states </a:t>
            </a:r>
            <a:r>
              <a:rPr lang="en-US" sz="1600" dirty="0"/>
              <a:t>(stress, </a:t>
            </a:r>
            <a:r>
              <a:rPr lang="en-US" sz="1600" dirty="0" smtClean="0"/>
              <a:t>fatigue, injury).</a:t>
            </a:r>
            <a:endParaRPr lang="en-US" sz="1600" dirty="0"/>
          </a:p>
          <a:p>
            <a:r>
              <a:rPr lang="en-AU" sz="1600" b="1" dirty="0" smtClean="0"/>
              <a:t>MACES model’s key ideas</a:t>
            </a:r>
          </a:p>
          <a:p>
            <a:pPr marL="0" indent="0">
              <a:buNone/>
            </a:pPr>
            <a:r>
              <a:rPr lang="en-AU" sz="1600" b="1" dirty="0"/>
              <a:t>-</a:t>
            </a:r>
            <a:r>
              <a:rPr lang="en-AU" sz="1600" dirty="0" smtClean="0"/>
              <a:t>This </a:t>
            </a:r>
            <a:r>
              <a:rPr lang="en-AU" sz="1600" dirty="0"/>
              <a:t>model simulates behaviour of people who have different roles in evacuation </a:t>
            </a:r>
            <a:r>
              <a:rPr lang="en-AU" sz="1600" dirty="0" smtClean="0"/>
              <a:t>situation to understand how they can go to Exit gate of a building. </a:t>
            </a:r>
          </a:p>
          <a:p>
            <a:pPr marL="0" indent="0">
              <a:buNone/>
            </a:pPr>
            <a:r>
              <a:rPr lang="en-AU" sz="1600" b="1" dirty="0"/>
              <a:t>-</a:t>
            </a:r>
            <a:r>
              <a:rPr lang="en-AU" sz="1600" dirty="0" smtClean="0"/>
              <a:t>Simulated </a:t>
            </a:r>
            <a:r>
              <a:rPr lang="en-AU" sz="1600" dirty="0"/>
              <a:t>environment is constructed </a:t>
            </a:r>
            <a:r>
              <a:rPr lang="en-AU" sz="1600" dirty="0" smtClean="0"/>
              <a:t>by corridors, individual rooms. Each room has its own exit door’s position. Each room has the shortest path towards the Exit gate.</a:t>
            </a:r>
            <a:endParaRPr lang="en-AU" sz="1600" dirty="0"/>
          </a:p>
          <a:p>
            <a:pPr marL="0" indent="0">
              <a:buNone/>
            </a:pPr>
            <a:r>
              <a:rPr lang="en-AU" sz="1600" b="1" dirty="0" smtClean="0"/>
              <a:t>-</a:t>
            </a:r>
            <a:r>
              <a:rPr lang="en-AU" sz="1600" dirty="0" smtClean="0"/>
              <a:t>Each agent has specific role (trained leader, untrained leader, or follower)</a:t>
            </a:r>
          </a:p>
          <a:p>
            <a:pPr lvl="2"/>
            <a:r>
              <a:rPr lang="en-AU" sz="1200" dirty="0" smtClean="0"/>
              <a:t>Trained Leader: knows building’s internal structure and he is eligible to know the path towards Exit gate from the room he is in.</a:t>
            </a:r>
          </a:p>
          <a:p>
            <a:pPr lvl="2"/>
            <a:r>
              <a:rPr lang="en-AU" sz="1200" dirty="0" smtClean="0"/>
              <a:t>Untrained Leader: helps other people and explores the building for new paths</a:t>
            </a:r>
          </a:p>
          <a:p>
            <a:pPr lvl="2"/>
            <a:r>
              <a:rPr lang="en-AU" sz="1200" dirty="0" smtClean="0"/>
              <a:t>Follower: follow the leader in the same room </a:t>
            </a:r>
          </a:p>
          <a:p>
            <a:pPr marL="0" indent="0">
              <a:buNone/>
            </a:pPr>
            <a:r>
              <a:rPr lang="en-AU" sz="2000" dirty="0" smtClean="0"/>
              <a:t>-</a:t>
            </a:r>
            <a:r>
              <a:rPr lang="en-AU" sz="1700" dirty="0" smtClean="0"/>
              <a:t>Each agent also has a mental map of building when he explore the building (arc: corridor, node: room)</a:t>
            </a:r>
            <a:endParaRPr lang="en-AU" sz="2000" dirty="0" smtClean="0"/>
          </a:p>
          <a:p>
            <a:pPr marL="0" indent="0">
              <a:buNone/>
            </a:pPr>
            <a:r>
              <a:rPr lang="en-AU" sz="2000" dirty="0" smtClean="0"/>
              <a:t>-</a:t>
            </a:r>
            <a:r>
              <a:rPr lang="en-AU" sz="1600" dirty="0" smtClean="0"/>
              <a:t>People who are the same room will use </a:t>
            </a:r>
            <a:r>
              <a:rPr lang="en-AU" sz="1600" dirty="0" err="1" smtClean="0"/>
              <a:t>Helbing’s</a:t>
            </a:r>
            <a:r>
              <a:rPr lang="en-AU" sz="1600" dirty="0" smtClean="0"/>
              <a:t> interaction force to move to predefined exit Door of the room</a:t>
            </a:r>
          </a:p>
          <a:p>
            <a:pPr marL="0" indent="0">
              <a:buNone/>
            </a:pPr>
            <a:r>
              <a:rPr lang="en-AU" sz="1500" dirty="0" smtClean="0"/>
              <a:t>-</a:t>
            </a:r>
            <a:r>
              <a:rPr lang="en-AU" sz="1500" b="1" dirty="0" smtClean="0"/>
              <a:t>Advantage of this model</a:t>
            </a:r>
          </a:p>
          <a:p>
            <a:pPr marL="571500" lvl="1" indent="-171450"/>
            <a:r>
              <a:rPr lang="en-AU" sz="1500" b="1" dirty="0" smtClean="0"/>
              <a:t>Propose various roles for agents </a:t>
            </a:r>
          </a:p>
          <a:p>
            <a:pPr marL="571500" lvl="1" indent="-171450"/>
            <a:r>
              <a:rPr lang="en-AU" sz="1500" b="1" dirty="0" smtClean="0"/>
              <a:t>People who are the same room can share their map </a:t>
            </a:r>
            <a:endParaRPr lang="en-AU" sz="1500" b="1" dirty="0"/>
          </a:p>
          <a:p>
            <a:endParaRPr lang="en-AU" sz="2000" dirty="0"/>
          </a:p>
          <a:p>
            <a:endParaRPr lang="en-AU" sz="1600" dirty="0"/>
          </a:p>
          <a:p>
            <a:endParaRPr lang="en-AU"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3668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smtClean="0"/>
              <a:t>Evaluate </a:t>
            </a:r>
            <a:r>
              <a:rPr lang="en-US" b="1" dirty="0" err="1" smtClean="0"/>
              <a:t>Pelechano’s</a:t>
            </a:r>
            <a:r>
              <a:rPr lang="en-US" b="1" dirty="0" smtClean="0"/>
              <a:t> model </a:t>
            </a:r>
            <a:r>
              <a:rPr lang="en-US" b="1" dirty="0" smtClean="0">
                <a:solidFill>
                  <a:srgbClr val="FF0000"/>
                </a:solidFill>
              </a:rPr>
              <a:t>(2006) </a:t>
            </a:r>
            <a:r>
              <a:rPr lang="en-US" b="1" dirty="0" smtClean="0"/>
              <a:t>and how it becomes the aim for further models </a:t>
            </a:r>
            <a:endParaRPr lang="en-AU" dirty="0"/>
          </a:p>
        </p:txBody>
      </p:sp>
      <p:sp>
        <p:nvSpPr>
          <p:cNvPr id="3" name="Content Placeholder 2"/>
          <p:cNvSpPr>
            <a:spLocks noGrp="1"/>
          </p:cNvSpPr>
          <p:nvPr>
            <p:ph idx="1"/>
          </p:nvPr>
        </p:nvSpPr>
        <p:spPr>
          <a:xfrm>
            <a:off x="457200" y="1600201"/>
            <a:ext cx="8229600" cy="2895599"/>
          </a:xfrm>
        </p:spPr>
        <p:txBody>
          <a:bodyPr>
            <a:normAutofit/>
          </a:bodyPr>
          <a:lstStyle/>
          <a:p>
            <a:r>
              <a:rPr lang="en-AU" sz="1800" dirty="0" smtClean="0"/>
              <a:t>Advantage: Perform various roles and </a:t>
            </a:r>
            <a:r>
              <a:rPr lang="en-AU" sz="1800" u="sng" dirty="0" smtClean="0"/>
              <a:t>communicability by sharing mental map</a:t>
            </a:r>
            <a:r>
              <a:rPr lang="en-AU" sz="1800" dirty="0" smtClean="0"/>
              <a:t>. </a:t>
            </a:r>
          </a:p>
          <a:p>
            <a:r>
              <a:rPr lang="en-AU" sz="2000" dirty="0" smtClean="0"/>
              <a:t>Limitation: </a:t>
            </a:r>
          </a:p>
          <a:p>
            <a:pPr lvl="1"/>
            <a:r>
              <a:rPr lang="en-AU" sz="1600" dirty="0" smtClean="0"/>
              <a:t>This model only calls APIs of physiological model to simulate colourfully current emotional state of agents. </a:t>
            </a:r>
            <a:r>
              <a:rPr lang="en-AU" sz="1600" dirty="0"/>
              <a:t>It lacks the mechanism </a:t>
            </a:r>
            <a:r>
              <a:rPr lang="en-AU" sz="1600" dirty="0" smtClean="0"/>
              <a:t>to simulate how external environment impacts on his physiological attribute.</a:t>
            </a:r>
          </a:p>
          <a:p>
            <a:pPr lvl="1"/>
            <a:r>
              <a:rPr lang="en-AU" sz="1600" dirty="0" smtClean="0"/>
              <a:t> It didn’t integrate </a:t>
            </a:r>
            <a:r>
              <a:rPr lang="en-AU" sz="1600" dirty="0"/>
              <a:t>individual’s </a:t>
            </a:r>
            <a:r>
              <a:rPr lang="en-AU" sz="1600" dirty="0" smtClean="0"/>
              <a:t>characteristic in agent information. Because the reaction behaviour of agent must satisfy agent’s attribute. </a:t>
            </a:r>
          </a:p>
          <a:p>
            <a:pPr lvl="2"/>
            <a:r>
              <a:rPr lang="en-AU" sz="1600" dirty="0" smtClean="0"/>
              <a:t>Individual’s characteristic: sight range, walking speed, desired distance from each other, minimum distance from each other, maximum desired distance from obstacles, …</a:t>
            </a:r>
          </a:p>
          <a:p>
            <a:pPr lvl="2"/>
            <a:endParaRPr lang="en-AU" sz="1600" dirty="0"/>
          </a:p>
          <a:p>
            <a:endParaRPr lang="en-AU" sz="2000" dirty="0"/>
          </a:p>
        </p:txBody>
      </p:sp>
      <p:sp>
        <p:nvSpPr>
          <p:cNvPr id="4" name="Content Placeholder 2"/>
          <p:cNvSpPr txBox="1">
            <a:spLocks/>
          </p:cNvSpPr>
          <p:nvPr/>
        </p:nvSpPr>
        <p:spPr>
          <a:xfrm>
            <a:off x="423746" y="4724400"/>
            <a:ext cx="8644054" cy="1676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600" dirty="0" smtClean="0"/>
              <a:t>Since 2006, several other studies also follow this trend to explore the impact of different roles on human behaviour</a:t>
            </a:r>
          </a:p>
          <a:p>
            <a:pPr lvl="1"/>
            <a:r>
              <a:rPr lang="en-US" sz="1400" dirty="0">
                <a:solidFill>
                  <a:srgbClr val="FF0000"/>
                </a:solidFill>
              </a:rPr>
              <a:t>(Shendarkar,2008</a:t>
            </a:r>
            <a:r>
              <a:rPr lang="en-US" sz="1400" dirty="0" smtClean="0">
                <a:solidFill>
                  <a:srgbClr val="FF0000"/>
                </a:solidFill>
              </a:rPr>
              <a:t>)</a:t>
            </a:r>
            <a:r>
              <a:rPr lang="en-US" sz="1400" dirty="0"/>
              <a:t> </a:t>
            </a:r>
            <a:r>
              <a:rPr lang="en-US" sz="1400" dirty="0" smtClean="0"/>
              <a:t>simulates policemen </a:t>
            </a:r>
            <a:r>
              <a:rPr lang="en-US" sz="1400" dirty="0"/>
              <a:t>could affect the choices of escape routes by individuals during fire </a:t>
            </a:r>
            <a:r>
              <a:rPr lang="en-US" sz="1400" dirty="0" smtClean="0"/>
              <a:t>excavations.</a:t>
            </a:r>
          </a:p>
          <a:p>
            <a:pPr lvl="1"/>
            <a:r>
              <a:rPr lang="en-US" sz="1400" dirty="0" smtClean="0"/>
              <a:t>People could lost their </a:t>
            </a:r>
            <a:r>
              <a:rPr lang="en-AU" sz="1400" dirty="0"/>
              <a:t>individualities </a:t>
            </a:r>
            <a:r>
              <a:rPr lang="en-AU" sz="1400" dirty="0" smtClean="0"/>
              <a:t>and adopt the behaviour of stimulus  group </a:t>
            </a:r>
            <a:r>
              <a:rPr lang="en-AU" sz="1400" dirty="0" smtClean="0">
                <a:solidFill>
                  <a:srgbClr val="FF0000"/>
                </a:solidFill>
              </a:rPr>
              <a:t>(</a:t>
            </a:r>
            <a:r>
              <a:rPr lang="en-AU" sz="1400" dirty="0" err="1" smtClean="0">
                <a:solidFill>
                  <a:srgbClr val="FF0000"/>
                </a:solidFill>
              </a:rPr>
              <a:t>Couzin</a:t>
            </a:r>
            <a:r>
              <a:rPr lang="en-AU" sz="1400" dirty="0" smtClean="0">
                <a:solidFill>
                  <a:srgbClr val="FF0000"/>
                </a:solidFill>
              </a:rPr>
              <a:t>, 2011)</a:t>
            </a:r>
            <a:endParaRPr lang="en-AU" sz="14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28522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6200" y="1447800"/>
            <a:ext cx="8610600" cy="2057400"/>
            <a:chOff x="76200" y="838200"/>
            <a:chExt cx="8610600" cy="2057400"/>
          </a:xfrm>
        </p:grpSpPr>
        <p:sp>
          <p:nvSpPr>
            <p:cNvPr id="5" name="Oval 4"/>
            <p:cNvSpPr/>
            <p:nvPr/>
          </p:nvSpPr>
          <p:spPr>
            <a:xfrm>
              <a:off x="76200" y="838200"/>
              <a:ext cx="9906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Start</a:t>
              </a:r>
              <a:endParaRPr lang="en-AU" sz="1200" dirty="0"/>
            </a:p>
          </p:txBody>
        </p:sp>
        <p:sp>
          <p:nvSpPr>
            <p:cNvPr id="6" name="Oval 5"/>
            <p:cNvSpPr/>
            <p:nvPr/>
          </p:nvSpPr>
          <p:spPr>
            <a:xfrm>
              <a:off x="76200" y="2133600"/>
              <a:ext cx="9906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End</a:t>
              </a:r>
              <a:endParaRPr lang="en-AU" sz="1200" dirty="0"/>
            </a:p>
          </p:txBody>
        </p:sp>
        <p:cxnSp>
          <p:nvCxnSpPr>
            <p:cNvPr id="8" name="Straight Arrow Connector 7"/>
            <p:cNvCxnSpPr>
              <a:stCxn id="6" idx="0"/>
              <a:endCxn id="5" idx="4"/>
            </p:cNvCxnSpPr>
            <p:nvPr/>
          </p:nvCxnSpPr>
          <p:spPr>
            <a:xfrm flipV="1">
              <a:off x="571500" y="1600200"/>
              <a:ext cx="0" cy="533400"/>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762000" y="1752600"/>
              <a:ext cx="762000" cy="261610"/>
            </a:xfrm>
            <a:prstGeom prst="rect">
              <a:avLst/>
            </a:prstGeom>
            <a:noFill/>
          </p:spPr>
          <p:txBody>
            <a:bodyPr wrap="square" rtlCol="0">
              <a:spAutoFit/>
            </a:bodyPr>
            <a:lstStyle/>
            <a:p>
              <a:r>
                <a:rPr lang="en-AU" sz="1100" dirty="0" smtClean="0"/>
                <a:t>Next loop</a:t>
              </a:r>
              <a:endParaRPr lang="en-AU" sz="1100" dirty="0"/>
            </a:p>
          </p:txBody>
        </p:sp>
        <p:cxnSp>
          <p:nvCxnSpPr>
            <p:cNvPr id="11" name="Straight Arrow Connector 10"/>
            <p:cNvCxnSpPr>
              <a:stCxn id="5" idx="6"/>
            </p:cNvCxnSpPr>
            <p:nvPr/>
          </p:nvCxnSpPr>
          <p:spPr>
            <a:xfrm>
              <a:off x="1066800" y="12192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1371600" y="838200"/>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Prepare Agent Information</a:t>
              </a:r>
              <a:endParaRPr lang="en-AU" sz="1200" dirty="0"/>
            </a:p>
          </p:txBody>
        </p:sp>
        <p:cxnSp>
          <p:nvCxnSpPr>
            <p:cNvPr id="13" name="Straight Arrow Connector 12"/>
            <p:cNvCxnSpPr/>
            <p:nvPr/>
          </p:nvCxnSpPr>
          <p:spPr>
            <a:xfrm>
              <a:off x="2971800" y="12192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3276600" y="838200"/>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Retrieve Agent Perception</a:t>
              </a:r>
              <a:endParaRPr lang="en-AU" sz="1200" dirty="0"/>
            </a:p>
          </p:txBody>
        </p:sp>
        <p:cxnSp>
          <p:nvCxnSpPr>
            <p:cNvPr id="15" name="Straight Arrow Connector 14"/>
            <p:cNvCxnSpPr/>
            <p:nvPr/>
          </p:nvCxnSpPr>
          <p:spPr>
            <a:xfrm>
              <a:off x="4876800" y="12192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5181600" y="838200"/>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Decide Desired Behaviour</a:t>
              </a:r>
              <a:endParaRPr lang="en-AU" sz="1200" dirty="0"/>
            </a:p>
          </p:txBody>
        </p:sp>
        <p:cxnSp>
          <p:nvCxnSpPr>
            <p:cNvPr id="17" name="Straight Arrow Connector 16"/>
            <p:cNvCxnSpPr/>
            <p:nvPr/>
          </p:nvCxnSpPr>
          <p:spPr>
            <a:xfrm>
              <a:off x="6781800" y="12192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086600" y="838200"/>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Identify Passive Behaviours</a:t>
              </a:r>
              <a:endParaRPr lang="en-AU" sz="1200" dirty="0"/>
            </a:p>
          </p:txBody>
        </p:sp>
        <p:sp>
          <p:nvSpPr>
            <p:cNvPr id="19" name="Rectangle 18"/>
            <p:cNvSpPr/>
            <p:nvPr/>
          </p:nvSpPr>
          <p:spPr>
            <a:xfrm>
              <a:off x="7086600" y="2133600"/>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Calculate and combine Behaviour Effects</a:t>
              </a:r>
              <a:endParaRPr lang="en-AU" sz="1200" dirty="0"/>
            </a:p>
          </p:txBody>
        </p:sp>
        <p:cxnSp>
          <p:nvCxnSpPr>
            <p:cNvPr id="20" name="Straight Arrow Connector 19"/>
            <p:cNvCxnSpPr>
              <a:stCxn id="18" idx="2"/>
            </p:cNvCxnSpPr>
            <p:nvPr/>
          </p:nvCxnSpPr>
          <p:spPr>
            <a:xfrm>
              <a:off x="7886700" y="1600200"/>
              <a:ext cx="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Diamond 24"/>
            <p:cNvSpPr/>
            <p:nvPr/>
          </p:nvSpPr>
          <p:spPr>
            <a:xfrm>
              <a:off x="5029200" y="2114739"/>
              <a:ext cx="1752600" cy="7620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Check Constraint</a:t>
              </a:r>
              <a:endParaRPr lang="en-AU" sz="1200" dirty="0"/>
            </a:p>
          </p:txBody>
        </p:sp>
        <p:cxnSp>
          <p:nvCxnSpPr>
            <p:cNvPr id="26" name="Straight Arrow Connector 25"/>
            <p:cNvCxnSpPr>
              <a:endCxn id="25" idx="3"/>
            </p:cNvCxnSpPr>
            <p:nvPr/>
          </p:nvCxnSpPr>
          <p:spPr>
            <a:xfrm flipH="1">
              <a:off x="6781800" y="2495739"/>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0"/>
            </p:cNvCxnSpPr>
            <p:nvPr/>
          </p:nvCxnSpPr>
          <p:spPr>
            <a:xfrm flipV="1">
              <a:off x="5905500" y="1595110"/>
              <a:ext cx="0" cy="5196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5905500" y="1752600"/>
              <a:ext cx="571500" cy="276999"/>
            </a:xfrm>
            <a:prstGeom prst="rect">
              <a:avLst/>
            </a:prstGeom>
            <a:noFill/>
          </p:spPr>
          <p:txBody>
            <a:bodyPr wrap="square" rtlCol="0">
              <a:spAutoFit/>
            </a:bodyPr>
            <a:lstStyle/>
            <a:p>
              <a:r>
                <a:rPr lang="en-AU" sz="1200" dirty="0" smtClean="0"/>
                <a:t>Fail</a:t>
              </a:r>
              <a:endParaRPr lang="en-AU" sz="1200" dirty="0"/>
            </a:p>
          </p:txBody>
        </p:sp>
        <p:sp>
          <p:nvSpPr>
            <p:cNvPr id="33" name="Rectangle 32"/>
            <p:cNvSpPr/>
            <p:nvPr/>
          </p:nvSpPr>
          <p:spPr>
            <a:xfrm>
              <a:off x="3242650" y="2114739"/>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Update Agent Information</a:t>
              </a:r>
              <a:endParaRPr lang="en-AU" sz="1200" dirty="0"/>
            </a:p>
          </p:txBody>
        </p:sp>
        <p:cxnSp>
          <p:nvCxnSpPr>
            <p:cNvPr id="34" name="Straight Arrow Connector 33"/>
            <p:cNvCxnSpPr/>
            <p:nvPr/>
          </p:nvCxnSpPr>
          <p:spPr>
            <a:xfrm flipH="1">
              <a:off x="4842850" y="2514600"/>
              <a:ext cx="1863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1371600" y="2133600"/>
              <a:ext cx="16002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Prepare Agent Information</a:t>
              </a:r>
              <a:endParaRPr lang="en-AU" sz="1200" dirty="0"/>
            </a:p>
          </p:txBody>
        </p:sp>
        <p:cxnSp>
          <p:nvCxnSpPr>
            <p:cNvPr id="38" name="Straight Arrow Connector 37"/>
            <p:cNvCxnSpPr/>
            <p:nvPr/>
          </p:nvCxnSpPr>
          <p:spPr>
            <a:xfrm flipH="1">
              <a:off x="2971800" y="25146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1066800" y="25146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4876800" y="2161401"/>
              <a:ext cx="571500" cy="276999"/>
            </a:xfrm>
            <a:prstGeom prst="rect">
              <a:avLst/>
            </a:prstGeom>
            <a:noFill/>
          </p:spPr>
          <p:txBody>
            <a:bodyPr wrap="square" rtlCol="0">
              <a:spAutoFit/>
            </a:bodyPr>
            <a:lstStyle/>
            <a:p>
              <a:r>
                <a:rPr lang="en-AU" sz="1200" dirty="0" smtClean="0"/>
                <a:t>Pass</a:t>
              </a:r>
              <a:endParaRPr lang="en-AU" sz="1200" dirty="0"/>
            </a:p>
          </p:txBody>
        </p:sp>
      </p:grpSp>
      <p:grpSp>
        <p:nvGrpSpPr>
          <p:cNvPr id="7" name="Group 6"/>
          <p:cNvGrpSpPr/>
          <p:nvPr/>
        </p:nvGrpSpPr>
        <p:grpSpPr>
          <a:xfrm>
            <a:off x="76200" y="3725480"/>
            <a:ext cx="2209800" cy="2710934"/>
            <a:chOff x="152400" y="3613666"/>
            <a:chExt cx="2209800" cy="2710934"/>
          </a:xfrm>
        </p:grpSpPr>
        <p:sp>
          <p:nvSpPr>
            <p:cNvPr id="45" name="Rectangle 44"/>
            <p:cNvSpPr/>
            <p:nvPr/>
          </p:nvSpPr>
          <p:spPr>
            <a:xfrm>
              <a:off x="152400" y="3613666"/>
              <a:ext cx="2209800" cy="2710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Agent Information</a:t>
              </a:r>
            </a:p>
            <a:p>
              <a:pPr algn="ctr"/>
              <a:endParaRPr lang="en-AU" sz="1200" dirty="0"/>
            </a:p>
            <a:p>
              <a:pPr algn="ctr"/>
              <a:endParaRPr lang="en-AU" sz="1200" dirty="0" smtClean="0"/>
            </a:p>
            <a:p>
              <a:pPr algn="ctr"/>
              <a:endParaRPr lang="en-AU" sz="1200" dirty="0" smtClean="0"/>
            </a:p>
            <a:p>
              <a:pPr algn="ctr"/>
              <a:endParaRPr lang="en-AU" sz="1200" dirty="0"/>
            </a:p>
            <a:p>
              <a:pPr algn="ctr"/>
              <a:endParaRPr lang="en-AU" sz="1200" dirty="0" smtClean="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p:txBody>
        </p:sp>
        <p:sp>
          <p:nvSpPr>
            <p:cNvPr id="46" name="TextBox 45"/>
            <p:cNvSpPr txBox="1"/>
            <p:nvPr/>
          </p:nvSpPr>
          <p:spPr>
            <a:xfrm>
              <a:off x="228600" y="3886200"/>
              <a:ext cx="205740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AU" sz="1200" u="sng" dirty="0" smtClean="0"/>
                <a:t>Physical Attribute</a:t>
              </a:r>
            </a:p>
          </p:txBody>
        </p:sp>
        <p:sp>
          <p:nvSpPr>
            <p:cNvPr id="47" name="TextBox 46"/>
            <p:cNvSpPr txBox="1"/>
            <p:nvPr/>
          </p:nvSpPr>
          <p:spPr>
            <a:xfrm>
              <a:off x="228600" y="4267200"/>
              <a:ext cx="2057400" cy="58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AU" sz="1200" u="sng" dirty="0" smtClean="0"/>
                <a:t>Current Status</a:t>
              </a:r>
            </a:p>
            <a:p>
              <a:r>
                <a:rPr lang="en-AU" sz="1000" dirty="0" smtClean="0"/>
                <a:t>Current position</a:t>
              </a:r>
            </a:p>
            <a:p>
              <a:r>
                <a:rPr lang="en-AU" sz="1000" dirty="0" smtClean="0"/>
                <a:t>Desired speed</a:t>
              </a:r>
              <a:endParaRPr lang="en-AU" sz="1000" dirty="0"/>
            </a:p>
          </p:txBody>
        </p:sp>
        <p:sp>
          <p:nvSpPr>
            <p:cNvPr id="48" name="TextBox 47"/>
            <p:cNvSpPr txBox="1"/>
            <p:nvPr/>
          </p:nvSpPr>
          <p:spPr>
            <a:xfrm>
              <a:off x="232372" y="4970383"/>
              <a:ext cx="2053628" cy="13542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AU" sz="1200" u="sng" dirty="0" smtClean="0"/>
                <a:t>Knowledge</a:t>
              </a:r>
            </a:p>
            <a:p>
              <a:r>
                <a:rPr lang="en-AU" sz="1000" dirty="0" smtClean="0"/>
                <a:t>Perception: Other agent’s public status and environment</a:t>
              </a:r>
            </a:p>
            <a:p>
              <a:endParaRPr lang="en-AU" sz="1000" dirty="0" smtClean="0"/>
            </a:p>
            <a:p>
              <a:r>
                <a:rPr lang="en-AU" sz="1000" dirty="0" smtClean="0"/>
                <a:t>Map: navigation map of route and waypoint.</a:t>
              </a:r>
            </a:p>
            <a:p>
              <a:r>
                <a:rPr lang="en-AU" sz="1000" dirty="0" smtClean="0"/>
                <a:t>Obstacles</a:t>
              </a:r>
              <a:r>
                <a:rPr lang="en-AU" sz="1000" dirty="0"/>
                <a:t>,</a:t>
              </a:r>
              <a:r>
                <a:rPr lang="en-AU" sz="1000" dirty="0" smtClean="0"/>
                <a:t> Walls (length, position, repulsive information</a:t>
              </a:r>
            </a:p>
          </p:txBody>
        </p:sp>
      </p:grpSp>
      <p:grpSp>
        <p:nvGrpSpPr>
          <p:cNvPr id="4" name="Group 3"/>
          <p:cNvGrpSpPr/>
          <p:nvPr/>
        </p:nvGrpSpPr>
        <p:grpSpPr>
          <a:xfrm>
            <a:off x="2462731" y="3712190"/>
            <a:ext cx="4319069" cy="2743200"/>
            <a:chOff x="3200400" y="3581400"/>
            <a:chExt cx="4686300" cy="2743200"/>
          </a:xfrm>
        </p:grpSpPr>
        <p:sp>
          <p:nvSpPr>
            <p:cNvPr id="31" name="Rectangle 30"/>
            <p:cNvSpPr/>
            <p:nvPr/>
          </p:nvSpPr>
          <p:spPr>
            <a:xfrm>
              <a:off x="3200400" y="3581400"/>
              <a:ext cx="4686300" cy="2743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200" dirty="0" smtClean="0"/>
                <a:t>Simulation Environment</a:t>
              </a:r>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a:p>
              <a:pPr algn="ctr"/>
              <a:endParaRPr lang="en-AU" sz="1200" dirty="0" smtClean="0"/>
            </a:p>
          </p:txBody>
        </p:sp>
        <p:sp>
          <p:nvSpPr>
            <p:cNvPr id="35" name="TextBox 34"/>
            <p:cNvSpPr txBox="1"/>
            <p:nvPr/>
          </p:nvSpPr>
          <p:spPr>
            <a:xfrm>
              <a:off x="3276599" y="3810000"/>
              <a:ext cx="1499669" cy="2492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sz="1200" b="1" dirty="0" smtClean="0"/>
                <a:t>Crowd Population</a:t>
              </a:r>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p:txBody>
        </p:sp>
        <p:sp>
          <p:nvSpPr>
            <p:cNvPr id="3" name="Snip Diagonal Corner Rectangle 2"/>
            <p:cNvSpPr/>
            <p:nvPr/>
          </p:nvSpPr>
          <p:spPr>
            <a:xfrm>
              <a:off x="3363362" y="4176914"/>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Agent</a:t>
              </a:r>
              <a:endParaRPr lang="en-AU" sz="1400" dirty="0"/>
            </a:p>
          </p:txBody>
        </p:sp>
        <p:sp>
          <p:nvSpPr>
            <p:cNvPr id="39" name="Snip Diagonal Corner Rectangle 38"/>
            <p:cNvSpPr/>
            <p:nvPr/>
          </p:nvSpPr>
          <p:spPr>
            <a:xfrm>
              <a:off x="3363362" y="4751695"/>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a:t>
              </a:r>
              <a:endParaRPr lang="en-AU" sz="1400" dirty="0"/>
            </a:p>
          </p:txBody>
        </p:sp>
        <p:sp>
          <p:nvSpPr>
            <p:cNvPr id="40" name="Snip Diagonal Corner Rectangle 39"/>
            <p:cNvSpPr/>
            <p:nvPr/>
          </p:nvSpPr>
          <p:spPr>
            <a:xfrm>
              <a:off x="3363362" y="5818495"/>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Agent</a:t>
              </a:r>
              <a:endParaRPr lang="en-AU" sz="1400" dirty="0"/>
            </a:p>
          </p:txBody>
        </p:sp>
        <p:sp>
          <p:nvSpPr>
            <p:cNvPr id="41" name="Snip Diagonal Corner Rectangle 40"/>
            <p:cNvSpPr/>
            <p:nvPr/>
          </p:nvSpPr>
          <p:spPr>
            <a:xfrm>
              <a:off x="3363362" y="5285095"/>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a:t>
              </a:r>
              <a:endParaRPr lang="en-AU" sz="1400" dirty="0"/>
            </a:p>
          </p:txBody>
        </p:sp>
        <p:sp>
          <p:nvSpPr>
            <p:cNvPr id="42" name="TextBox 41"/>
            <p:cNvSpPr txBox="1"/>
            <p:nvPr/>
          </p:nvSpPr>
          <p:spPr>
            <a:xfrm>
              <a:off x="4908421" y="3972342"/>
              <a:ext cx="2895600" cy="21236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sz="1200" b="1" dirty="0" smtClean="0"/>
                <a:t>Environment</a:t>
              </a:r>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a:p>
              <a:pPr algn="ctr"/>
              <a:endParaRPr lang="en-AU" sz="1200" b="1" dirty="0"/>
            </a:p>
            <a:p>
              <a:pPr algn="ctr"/>
              <a:endParaRPr lang="en-AU" sz="1200" b="1" dirty="0" smtClean="0"/>
            </a:p>
          </p:txBody>
        </p:sp>
        <p:sp>
          <p:nvSpPr>
            <p:cNvPr id="49" name="Snip Diagonal Corner Rectangle 48"/>
            <p:cNvSpPr/>
            <p:nvPr/>
          </p:nvSpPr>
          <p:spPr>
            <a:xfrm>
              <a:off x="4963562" y="4419600"/>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Wall</a:t>
              </a:r>
              <a:endParaRPr lang="en-AU" sz="1400" dirty="0"/>
            </a:p>
          </p:txBody>
        </p:sp>
        <p:sp>
          <p:nvSpPr>
            <p:cNvPr id="51" name="Snip Diagonal Corner Rectangle 50"/>
            <p:cNvSpPr/>
            <p:nvPr/>
          </p:nvSpPr>
          <p:spPr>
            <a:xfrm>
              <a:off x="4963562" y="4980295"/>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Sign</a:t>
              </a:r>
              <a:endParaRPr lang="en-AU" sz="1400" dirty="0"/>
            </a:p>
          </p:txBody>
        </p:sp>
        <p:sp>
          <p:nvSpPr>
            <p:cNvPr id="52" name="Snip Diagonal Corner Rectangle 51"/>
            <p:cNvSpPr/>
            <p:nvPr/>
          </p:nvSpPr>
          <p:spPr>
            <a:xfrm>
              <a:off x="4963563" y="5513695"/>
              <a:ext cx="1086334"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Obstacles</a:t>
              </a:r>
              <a:endParaRPr lang="en-AU" sz="1400" dirty="0"/>
            </a:p>
          </p:txBody>
        </p:sp>
        <p:sp>
          <p:nvSpPr>
            <p:cNvPr id="53" name="Snip Diagonal Corner Rectangle 52"/>
            <p:cNvSpPr/>
            <p:nvPr/>
          </p:nvSpPr>
          <p:spPr>
            <a:xfrm>
              <a:off x="6400800" y="4419600"/>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Gate</a:t>
              </a:r>
              <a:endParaRPr lang="en-AU" sz="1400" dirty="0"/>
            </a:p>
          </p:txBody>
        </p:sp>
        <p:sp>
          <p:nvSpPr>
            <p:cNvPr id="54" name="Snip Diagonal Corner Rectangle 53"/>
            <p:cNvSpPr/>
            <p:nvPr/>
          </p:nvSpPr>
          <p:spPr>
            <a:xfrm>
              <a:off x="6400800" y="4980295"/>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smtClean="0"/>
                <a:t>POIs</a:t>
              </a:r>
              <a:endParaRPr lang="en-AU" sz="1400" dirty="0"/>
            </a:p>
          </p:txBody>
        </p:sp>
        <p:sp>
          <p:nvSpPr>
            <p:cNvPr id="55" name="Snip Diagonal Corner Rectangle 54"/>
            <p:cNvSpPr/>
            <p:nvPr/>
          </p:nvSpPr>
          <p:spPr>
            <a:xfrm>
              <a:off x="6400800" y="5513695"/>
              <a:ext cx="980038" cy="353705"/>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400" dirty="0" err="1" smtClean="0"/>
                <a:t>etc</a:t>
              </a:r>
              <a:endParaRPr lang="en-AU" sz="1400" dirty="0"/>
            </a:p>
          </p:txBody>
        </p:sp>
      </p:grpSp>
      <p:sp>
        <p:nvSpPr>
          <p:cNvPr id="2" name="Rectangle 1"/>
          <p:cNvSpPr/>
          <p:nvPr/>
        </p:nvSpPr>
        <p:spPr>
          <a:xfrm>
            <a:off x="152400" y="76200"/>
            <a:ext cx="8915400" cy="369332"/>
          </a:xfrm>
          <a:prstGeom prst="rect">
            <a:avLst/>
          </a:prstGeom>
        </p:spPr>
        <p:txBody>
          <a:bodyPr wrap="square">
            <a:spAutoFit/>
          </a:bodyPr>
          <a:lstStyle/>
          <a:p>
            <a:pPr lvl="1"/>
            <a:r>
              <a:rPr lang="en-US" b="1" dirty="0"/>
              <a:t>A Configurable Agent-Based Crowd Model with Generic Behavior Effect </a:t>
            </a:r>
            <a:r>
              <a:rPr lang="en-US" b="1" i="1" dirty="0">
                <a:solidFill>
                  <a:srgbClr val="FF0000"/>
                </a:solidFill>
              </a:rPr>
              <a:t>(Sun, 2014)</a:t>
            </a:r>
          </a:p>
        </p:txBody>
      </p:sp>
      <p:grpSp>
        <p:nvGrpSpPr>
          <p:cNvPr id="50" name="Group 49"/>
          <p:cNvGrpSpPr/>
          <p:nvPr/>
        </p:nvGrpSpPr>
        <p:grpSpPr>
          <a:xfrm>
            <a:off x="6858000" y="3733800"/>
            <a:ext cx="2209800" cy="3048000"/>
            <a:chOff x="152400" y="3613666"/>
            <a:chExt cx="2209800" cy="2710934"/>
          </a:xfrm>
        </p:grpSpPr>
        <p:sp>
          <p:nvSpPr>
            <p:cNvPr id="56" name="Rectangle 55"/>
            <p:cNvSpPr/>
            <p:nvPr/>
          </p:nvSpPr>
          <p:spPr>
            <a:xfrm>
              <a:off x="152400" y="3613666"/>
              <a:ext cx="2209800" cy="2710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dirty="0" smtClean="0"/>
                <a:t>Simple Behaviour</a:t>
              </a:r>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a:p>
            <a:p>
              <a:pPr algn="ctr"/>
              <a:endParaRPr lang="en-AU" sz="1200" dirty="0" smtClean="0"/>
            </a:p>
            <a:p>
              <a:pPr algn="ctr"/>
              <a:endParaRPr lang="en-AU" sz="1200" dirty="0" smtClean="0"/>
            </a:p>
            <a:p>
              <a:pPr algn="ctr"/>
              <a:endParaRPr lang="en-AU" sz="1200" dirty="0"/>
            </a:p>
            <a:p>
              <a:pPr algn="ctr"/>
              <a:endParaRPr lang="en-AU" sz="1200" dirty="0" smtClean="0"/>
            </a:p>
          </p:txBody>
        </p:sp>
        <p:sp>
          <p:nvSpPr>
            <p:cNvPr id="57" name="TextBox 56"/>
            <p:cNvSpPr txBox="1"/>
            <p:nvPr/>
          </p:nvSpPr>
          <p:spPr>
            <a:xfrm>
              <a:off x="228600" y="3886200"/>
              <a:ext cx="205740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Seeking (move to)</a:t>
              </a:r>
              <a:endParaRPr lang="en-AU" sz="1200" u="sng" dirty="0" smtClean="0"/>
            </a:p>
          </p:txBody>
        </p:sp>
      </p:grpSp>
      <p:sp>
        <p:nvSpPr>
          <p:cNvPr id="60" name="TextBox 59"/>
          <p:cNvSpPr txBox="1"/>
          <p:nvPr/>
        </p:nvSpPr>
        <p:spPr>
          <a:xfrm>
            <a:off x="6934200" y="4495800"/>
            <a:ext cx="205740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Walking away from</a:t>
            </a:r>
            <a:endParaRPr lang="en-AU" sz="1200" u="sng" dirty="0" smtClean="0"/>
          </a:p>
        </p:txBody>
      </p:sp>
      <p:sp>
        <p:nvSpPr>
          <p:cNvPr id="61" name="TextBox 60"/>
          <p:cNvSpPr txBox="1"/>
          <p:nvPr/>
        </p:nvSpPr>
        <p:spPr>
          <a:xfrm>
            <a:off x="6934200" y="4876800"/>
            <a:ext cx="205740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Following</a:t>
            </a:r>
            <a:endParaRPr lang="en-AU" sz="1200" u="sng" dirty="0" smtClean="0"/>
          </a:p>
        </p:txBody>
      </p:sp>
      <p:sp>
        <p:nvSpPr>
          <p:cNvPr id="62" name="TextBox 61"/>
          <p:cNvSpPr txBox="1"/>
          <p:nvPr/>
        </p:nvSpPr>
        <p:spPr>
          <a:xfrm>
            <a:off x="6934200" y="5253335"/>
            <a:ext cx="20574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Keeping a distance from another agent</a:t>
            </a:r>
            <a:endParaRPr lang="en-AU" sz="1200" u="sng" dirty="0" smtClean="0"/>
          </a:p>
        </p:txBody>
      </p:sp>
      <p:sp>
        <p:nvSpPr>
          <p:cNvPr id="63" name="TextBox 62"/>
          <p:cNvSpPr txBox="1"/>
          <p:nvPr/>
        </p:nvSpPr>
        <p:spPr>
          <a:xfrm>
            <a:off x="6934200" y="5862935"/>
            <a:ext cx="20574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Keeping a distance from a wall</a:t>
            </a:r>
            <a:endParaRPr lang="en-AU" sz="1200" u="sng" dirty="0" smtClean="0"/>
          </a:p>
        </p:txBody>
      </p:sp>
      <p:sp>
        <p:nvSpPr>
          <p:cNvPr id="64" name="TextBox 63"/>
          <p:cNvSpPr txBox="1"/>
          <p:nvPr/>
        </p:nvSpPr>
        <p:spPr>
          <a:xfrm>
            <a:off x="6934200" y="6428601"/>
            <a:ext cx="205740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Avoiding collision</a:t>
            </a:r>
          </a:p>
        </p:txBody>
      </p:sp>
      <p:sp>
        <p:nvSpPr>
          <p:cNvPr id="58" name="Content Placeholder 2"/>
          <p:cNvSpPr txBox="1">
            <a:spLocks/>
          </p:cNvSpPr>
          <p:nvPr/>
        </p:nvSpPr>
        <p:spPr>
          <a:xfrm>
            <a:off x="152400" y="762000"/>
            <a:ext cx="8991600" cy="685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600" dirty="0" smtClean="0"/>
          </a:p>
          <a:p>
            <a:r>
              <a:rPr lang="en-US" sz="1600" dirty="0" smtClean="0"/>
              <a:t>Agent’s </a:t>
            </a:r>
            <a:r>
              <a:rPr lang="en-US" sz="1600" dirty="0"/>
              <a:t>new reaction must reflect and satisfy personal attributes, and environment (not touch wall, obstacles) or other agent’s position.</a:t>
            </a:r>
            <a:endParaRPr lang="en-AU" sz="1400" dirty="0">
              <a:solidFill>
                <a:srgbClr val="FF0000"/>
              </a:solidFill>
            </a:endParaRPr>
          </a:p>
        </p:txBody>
      </p:sp>
      <p:sp>
        <p:nvSpPr>
          <p:cNvPr id="10" name="Rectangle 9"/>
          <p:cNvSpPr/>
          <p:nvPr/>
        </p:nvSpPr>
        <p:spPr>
          <a:xfrm>
            <a:off x="135425" y="533400"/>
            <a:ext cx="8398975" cy="323165"/>
          </a:xfrm>
          <a:prstGeom prst="rect">
            <a:avLst/>
          </a:prstGeom>
        </p:spPr>
        <p:txBody>
          <a:bodyPr wrap="square">
            <a:spAutoFit/>
          </a:bodyPr>
          <a:lstStyle/>
          <a:p>
            <a:pPr marL="285750" indent="-285750">
              <a:buFont typeface="Arial" panose="020B0604020202020204" pitchFamily="34" charset="0"/>
              <a:buChar char="•"/>
            </a:pPr>
            <a:r>
              <a:rPr lang="en-US" sz="1500" dirty="0"/>
              <a:t>D</a:t>
            </a:r>
            <a:r>
              <a:rPr lang="en-US" sz="1500" dirty="0" smtClean="0"/>
              <a:t>uring </a:t>
            </a:r>
            <a:r>
              <a:rPr lang="en-US" sz="1500" dirty="0"/>
              <a:t>decision making process, </a:t>
            </a:r>
            <a:r>
              <a:rPr lang="en-US" sz="1500" dirty="0" smtClean="0"/>
              <a:t>how does behavior </a:t>
            </a:r>
            <a:r>
              <a:rPr lang="en-US" sz="1500" dirty="0"/>
              <a:t>e</a:t>
            </a:r>
            <a:r>
              <a:rPr lang="en-US" sz="1500" dirty="0" smtClean="0"/>
              <a:t>ffect impact </a:t>
            </a:r>
            <a:r>
              <a:rPr lang="en-US" sz="1500" dirty="0"/>
              <a:t>differently </a:t>
            </a:r>
            <a:r>
              <a:rPr lang="en-US" sz="1500" dirty="0" smtClean="0"/>
              <a:t>on </a:t>
            </a:r>
            <a:r>
              <a:rPr lang="en-US" sz="1500" dirty="0"/>
              <a:t>each agent</a:t>
            </a:r>
            <a:endParaRPr lang="en-AU" sz="1500" dirty="0"/>
          </a:p>
        </p:txBody>
      </p:sp>
      <p:sp>
        <p:nvSpPr>
          <p:cNvPr id="22" name="Slide Number Placeholder 2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9906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lvl="1" algn="ctr" rtl="0">
              <a:spcBef>
                <a:spcPct val="0"/>
              </a:spcBef>
            </a:pPr>
            <a:r>
              <a:rPr lang="en-US" b="1" dirty="0" smtClean="0"/>
              <a:t>Evaluate Sun’s model </a:t>
            </a:r>
            <a:r>
              <a:rPr lang="en-US" b="1" dirty="0" smtClean="0">
                <a:solidFill>
                  <a:srgbClr val="FF0000"/>
                </a:solidFill>
              </a:rPr>
              <a:t>(2014) </a:t>
            </a:r>
            <a:r>
              <a:rPr lang="en-US" b="1" dirty="0" smtClean="0"/>
              <a:t>and what it lacks and how other studies can enhance</a:t>
            </a:r>
            <a:endParaRPr lang="en-AU" dirty="0"/>
          </a:p>
        </p:txBody>
      </p:sp>
      <p:sp>
        <p:nvSpPr>
          <p:cNvPr id="3" name="Content Placeholder 2"/>
          <p:cNvSpPr>
            <a:spLocks noGrp="1"/>
          </p:cNvSpPr>
          <p:nvPr>
            <p:ph idx="1"/>
          </p:nvPr>
        </p:nvSpPr>
        <p:spPr>
          <a:xfrm>
            <a:off x="76200" y="1524000"/>
            <a:ext cx="5105400" cy="4800599"/>
          </a:xfrm>
        </p:spPr>
        <p:txBody>
          <a:bodyPr>
            <a:normAutofit/>
          </a:bodyPr>
          <a:lstStyle/>
          <a:p>
            <a:r>
              <a:rPr lang="en-AU" sz="1800" dirty="0" smtClean="0"/>
              <a:t>This model is developed on Microsoft XNA framework</a:t>
            </a:r>
          </a:p>
          <a:p>
            <a:pPr marL="0" indent="0">
              <a:buNone/>
            </a:pPr>
            <a:endParaRPr lang="en-AU" sz="1800" dirty="0" smtClean="0"/>
          </a:p>
          <a:p>
            <a:r>
              <a:rPr lang="en-AU" sz="1800" b="1" dirty="0" smtClean="0"/>
              <a:t>Advantage</a:t>
            </a:r>
            <a:r>
              <a:rPr lang="en-AU" sz="1800" dirty="0" smtClean="0"/>
              <a:t>: </a:t>
            </a:r>
            <a:r>
              <a:rPr lang="en-US" sz="1800" dirty="0" smtClean="0"/>
              <a:t>configurability </a:t>
            </a:r>
            <a:r>
              <a:rPr lang="en-US" sz="1800" dirty="0"/>
              <a:t>for agent’s attributes and extensibility on behavior libraries</a:t>
            </a:r>
            <a:r>
              <a:rPr lang="en-AU" sz="1800" dirty="0" smtClean="0"/>
              <a:t>. </a:t>
            </a:r>
          </a:p>
          <a:p>
            <a:r>
              <a:rPr lang="en-AU" sz="2000" dirty="0" smtClean="0"/>
              <a:t>Limitation: </a:t>
            </a:r>
          </a:p>
          <a:p>
            <a:pPr lvl="1"/>
            <a:r>
              <a:rPr lang="en-AU" sz="1600" dirty="0" smtClean="0"/>
              <a:t>Crowd dynamic such as turbulence and stampede could not be simulated. Agents could not be overlayed.</a:t>
            </a:r>
          </a:p>
          <a:p>
            <a:pPr lvl="1"/>
            <a:r>
              <a:rPr lang="en-AU" sz="1600" dirty="0" smtClean="0"/>
              <a:t>Lack cognitive architecture to illustrate how and why a behaviour is chosen. </a:t>
            </a:r>
          </a:p>
          <a:p>
            <a:pPr lvl="2"/>
            <a:endParaRPr lang="en-AU" sz="1600" dirty="0"/>
          </a:p>
          <a:p>
            <a:endParaRPr lang="en-AU"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574926"/>
            <a:ext cx="3942398" cy="2625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873" y="3352800"/>
            <a:ext cx="4120127"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088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lvl="1" algn="ctr" rtl="0">
              <a:spcBef>
                <a:spcPct val="0"/>
              </a:spcBef>
            </a:pPr>
            <a:r>
              <a:rPr lang="en-US" b="1" dirty="0" smtClean="0">
                <a:latin typeface="+mn-lt"/>
              </a:rPr>
              <a:t>CROSS: Modelling Crowd Behavior with Social-Cognitive Agents</a:t>
            </a:r>
            <a:r>
              <a:rPr lang="en-US" b="1" dirty="0" smtClean="0">
                <a:solidFill>
                  <a:srgbClr val="FF0000"/>
                </a:solidFill>
                <a:latin typeface="+mn-lt"/>
              </a:rPr>
              <a:t> </a:t>
            </a:r>
            <a:r>
              <a:rPr lang="en-US" b="1" i="1" dirty="0" smtClean="0">
                <a:solidFill>
                  <a:srgbClr val="FF0000"/>
                </a:solidFill>
                <a:latin typeface="+mn-lt"/>
              </a:rPr>
              <a:t>(</a:t>
            </a:r>
            <a:r>
              <a:rPr lang="en-US" b="1" i="1" dirty="0" err="1" smtClean="0">
                <a:solidFill>
                  <a:srgbClr val="FF0000"/>
                </a:solidFill>
                <a:latin typeface="+mn-lt"/>
              </a:rPr>
              <a:t>Wijermans</a:t>
            </a:r>
            <a:r>
              <a:rPr lang="en-US" b="1" i="1" dirty="0" smtClean="0">
                <a:solidFill>
                  <a:srgbClr val="FF0000"/>
                </a:solidFill>
                <a:latin typeface="+mn-lt"/>
              </a:rPr>
              <a:t>, 2013)</a:t>
            </a:r>
            <a:br>
              <a:rPr lang="en-US" b="1" i="1" dirty="0" smtClean="0">
                <a:solidFill>
                  <a:srgbClr val="FF0000"/>
                </a:solidFill>
                <a:latin typeface="+mn-lt"/>
              </a:rPr>
            </a:br>
            <a:endParaRPr lang="en-AU"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0" y="953869"/>
            <a:ext cx="8991600" cy="369332"/>
          </a:xfrm>
          <a:prstGeom prst="rect">
            <a:avLst/>
          </a:prstGeom>
          <a:noFill/>
        </p:spPr>
        <p:txBody>
          <a:bodyPr wrap="square" rtlCol="0">
            <a:spAutoFit/>
          </a:bodyPr>
          <a:lstStyle/>
          <a:p>
            <a:r>
              <a:rPr lang="en-AU" dirty="0" smtClean="0"/>
              <a:t>- This generic framework </a:t>
            </a:r>
            <a:r>
              <a:rPr lang="en-US" dirty="0" smtClean="0"/>
              <a:t>models </a:t>
            </a:r>
            <a:r>
              <a:rPr lang="en-US" b="1" u="sng" dirty="0"/>
              <a:t>Cro</a:t>
            </a:r>
            <a:r>
              <a:rPr lang="en-US" dirty="0"/>
              <a:t>wd behavior in a </a:t>
            </a:r>
            <a:r>
              <a:rPr lang="en-US" b="1" u="sng" dirty="0"/>
              <a:t>S</a:t>
            </a:r>
            <a:r>
              <a:rPr lang="en-US" dirty="0"/>
              <a:t>imulation with </a:t>
            </a:r>
            <a:r>
              <a:rPr lang="en-US" b="1" u="sng" dirty="0"/>
              <a:t>S</a:t>
            </a:r>
            <a:r>
              <a:rPr lang="en-US" dirty="0"/>
              <a:t>ituated individuals</a:t>
            </a:r>
            <a:endParaRPr lang="en-AU" dirty="0"/>
          </a:p>
        </p:txBody>
      </p:sp>
      <p:sp>
        <p:nvSpPr>
          <p:cNvPr id="6" name="TextBox 5"/>
          <p:cNvSpPr txBox="1"/>
          <p:nvPr/>
        </p:nvSpPr>
        <p:spPr>
          <a:xfrm>
            <a:off x="0" y="1307068"/>
            <a:ext cx="8915400" cy="923330"/>
          </a:xfrm>
          <a:prstGeom prst="rect">
            <a:avLst/>
          </a:prstGeom>
          <a:noFill/>
        </p:spPr>
        <p:txBody>
          <a:bodyPr wrap="square" rtlCol="0">
            <a:spAutoFit/>
          </a:bodyPr>
          <a:lstStyle/>
          <a:p>
            <a:pPr marL="285750" indent="-285750">
              <a:buFontTx/>
              <a:buChar char="-"/>
            </a:pPr>
            <a:r>
              <a:rPr lang="en-AU" dirty="0" smtClean="0"/>
              <a:t>This framework is developed based on Cognitive architecture </a:t>
            </a:r>
            <a:r>
              <a:rPr lang="en-AU" i="1" dirty="0" smtClean="0">
                <a:solidFill>
                  <a:srgbClr val="FF0000"/>
                </a:solidFill>
              </a:rPr>
              <a:t>(Anderson,2007) </a:t>
            </a:r>
            <a:r>
              <a:rPr lang="en-AU" dirty="0" smtClean="0"/>
              <a:t>and Physiological cognition structure  </a:t>
            </a:r>
            <a:r>
              <a:rPr lang="en-AU" dirty="0" smtClean="0">
                <a:solidFill>
                  <a:srgbClr val="FF0000"/>
                </a:solidFill>
              </a:rPr>
              <a:t>(Newell, 1990)</a:t>
            </a:r>
          </a:p>
          <a:p>
            <a:pPr marL="285750" indent="-285750">
              <a:buFontTx/>
              <a:buChar char="-"/>
            </a:pPr>
            <a:r>
              <a:rPr lang="en-AU" dirty="0" smtClean="0"/>
              <a:t>This framework is developed by Repast </a:t>
            </a:r>
            <a:r>
              <a:rPr lang="en-AU" dirty="0" err="1" smtClean="0"/>
              <a:t>Simphony</a:t>
            </a:r>
            <a:r>
              <a:rPr lang="en-AU" dirty="0" smtClean="0"/>
              <a:t> agent-based framework (Java-based)</a:t>
            </a:r>
            <a:endParaRPr lang="en-AU" dirty="0"/>
          </a:p>
        </p:txBody>
      </p:sp>
      <p:sp>
        <p:nvSpPr>
          <p:cNvPr id="8" name="Rectangle 7"/>
          <p:cNvSpPr/>
          <p:nvPr/>
        </p:nvSpPr>
        <p:spPr>
          <a:xfrm>
            <a:off x="-76200" y="2133600"/>
            <a:ext cx="9144000" cy="5355312"/>
          </a:xfrm>
          <a:prstGeom prst="rect">
            <a:avLst/>
          </a:prstGeom>
        </p:spPr>
        <p:txBody>
          <a:bodyPr wrap="square">
            <a:spAutoFit/>
          </a:bodyPr>
          <a:lstStyle/>
          <a:p>
            <a:pPr marL="285750" indent="-285750">
              <a:buFontTx/>
              <a:buChar char="-"/>
            </a:pPr>
            <a:r>
              <a:rPr lang="en-AU" dirty="0"/>
              <a:t>This framework is studied for a Party case </a:t>
            </a:r>
            <a:r>
              <a:rPr lang="en-AU" dirty="0" smtClean="0"/>
              <a:t>study</a:t>
            </a:r>
          </a:p>
          <a:p>
            <a:pPr marL="742950" lvl="1" indent="-285750">
              <a:buFontTx/>
              <a:buChar char="-"/>
            </a:pPr>
            <a:r>
              <a:rPr lang="en-AU" dirty="0" smtClean="0"/>
              <a:t>In Physiological: </a:t>
            </a:r>
          </a:p>
          <a:p>
            <a:pPr marL="1200150" lvl="2" indent="-285750">
              <a:buFontTx/>
              <a:buChar char="-"/>
            </a:pPr>
            <a:r>
              <a:rPr lang="en-AU" dirty="0" smtClean="0"/>
              <a:t>Ticker time to go to toilet</a:t>
            </a:r>
          </a:p>
          <a:p>
            <a:pPr marL="1200150" lvl="2" indent="-285750">
              <a:buFontTx/>
              <a:buChar char="-"/>
            </a:pPr>
            <a:r>
              <a:rPr lang="en-AU" dirty="0" smtClean="0"/>
              <a:t>Ticker time for eating</a:t>
            </a:r>
          </a:p>
          <a:p>
            <a:pPr marL="1200150" lvl="2" indent="-285750">
              <a:buFontTx/>
              <a:buChar char="-"/>
            </a:pPr>
            <a:r>
              <a:rPr lang="en-AU" dirty="0" smtClean="0"/>
              <a:t>Toilet, and eating positions are in POIs of agents</a:t>
            </a:r>
          </a:p>
          <a:p>
            <a:pPr marL="742950" lvl="1" indent="-285750">
              <a:buFontTx/>
              <a:buChar char="-"/>
            </a:pPr>
            <a:r>
              <a:rPr lang="en-AU" dirty="0" smtClean="0"/>
              <a:t>In Cognitive architecture of an agent:</a:t>
            </a:r>
          </a:p>
          <a:p>
            <a:pPr marL="1200150" lvl="2" indent="-285750">
              <a:buFontTx/>
              <a:buChar char="-"/>
            </a:pPr>
            <a:r>
              <a:rPr lang="en-AU" dirty="0" smtClean="0"/>
              <a:t>Memory:</a:t>
            </a:r>
          </a:p>
          <a:p>
            <a:pPr marL="1657350" lvl="3" indent="-285750">
              <a:buFontTx/>
              <a:buChar char="-"/>
            </a:pPr>
            <a:r>
              <a:rPr lang="en-AU" dirty="0" smtClean="0"/>
              <a:t>Goals: safety, social, individual, or subsistence to satisfy Physiological factors </a:t>
            </a:r>
          </a:p>
          <a:p>
            <a:pPr marL="1657350" lvl="3" indent="-285750">
              <a:buFontTx/>
              <a:buChar char="-"/>
            </a:pPr>
            <a:r>
              <a:rPr lang="en-AU" dirty="0" smtClean="0"/>
              <a:t>Fact: Area fact (recognise POIs), personal fact (friends, leaders). Behaviour fact let us know expectation it would be to perform a particular behaviour</a:t>
            </a:r>
          </a:p>
          <a:p>
            <a:pPr marL="1657350" lvl="3" indent="-285750">
              <a:buFontTx/>
              <a:buChar char="-"/>
            </a:pPr>
            <a:r>
              <a:rPr lang="en-AU" dirty="0" smtClean="0"/>
              <a:t>Behaviour Rules: for walking, running, dancing</a:t>
            </a:r>
          </a:p>
          <a:p>
            <a:pPr marL="1200150" lvl="2" indent="-285750">
              <a:buFontTx/>
              <a:buChar char="-"/>
            </a:pPr>
            <a:r>
              <a:rPr lang="en-AU" dirty="0" smtClean="0"/>
              <a:t>Process:</a:t>
            </a:r>
          </a:p>
          <a:p>
            <a:pPr marL="1657350" lvl="3" indent="-285750">
              <a:buFontTx/>
              <a:buChar char="-"/>
            </a:pPr>
            <a:r>
              <a:rPr lang="en-AU" dirty="0" smtClean="0"/>
              <a:t>Perception:	 </a:t>
            </a:r>
          </a:p>
          <a:p>
            <a:pPr marL="2114550" lvl="4" indent="-285750">
              <a:buFontTx/>
              <a:buChar char="-"/>
            </a:pPr>
            <a:r>
              <a:rPr lang="en-AU" dirty="0" smtClean="0"/>
              <a:t>physiological update: detect density, arousal alert in 1000 ticks </a:t>
            </a:r>
          </a:p>
          <a:p>
            <a:pPr marL="2114550" lvl="4" indent="-285750">
              <a:buFontTx/>
              <a:buChar char="-"/>
            </a:pPr>
            <a:r>
              <a:rPr lang="en-AU" dirty="0" smtClean="0"/>
              <a:t>Memory update: update Goal dominance for goals from physiological update.</a:t>
            </a:r>
          </a:p>
          <a:p>
            <a:pPr marL="2114550" lvl="4" indent="-285750">
              <a:buFontTx/>
              <a:buChar char="-"/>
            </a:pPr>
            <a:endParaRPr lang="en-AU" dirty="0"/>
          </a:p>
          <a:p>
            <a:pPr marL="1200150" lvl="2" indent="-285750">
              <a:buFontTx/>
              <a:buChar char="-"/>
            </a:pPr>
            <a:endParaRPr lang="en-AU" dirty="0" smtClean="0"/>
          </a:p>
          <a:p>
            <a:pPr marL="1200150" lvl="2" indent="-285750">
              <a:buFontTx/>
              <a:buChar char="-"/>
            </a:pPr>
            <a:endParaRPr lang="en-AU" dirty="0"/>
          </a:p>
        </p:txBody>
      </p:sp>
    </p:spTree>
    <p:extLst>
      <p:ext uri="{BB962C8B-B14F-4D97-AF65-F5344CB8AC3E}">
        <p14:creationId xmlns:p14="http://schemas.microsoft.com/office/powerpoint/2010/main" val="625690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CROSS: Modelling Crowd Behavior with Social-Cognitive Agents</a:t>
            </a:r>
            <a:r>
              <a:rPr lang="en-US" sz="1800" b="1" dirty="0">
                <a:solidFill>
                  <a:srgbClr val="FF0000"/>
                </a:solidFill>
              </a:rPr>
              <a:t> </a:t>
            </a:r>
            <a:r>
              <a:rPr lang="en-US" sz="1800" b="1" i="1" dirty="0">
                <a:solidFill>
                  <a:srgbClr val="FF0000"/>
                </a:solidFill>
              </a:rPr>
              <a:t>(</a:t>
            </a:r>
            <a:r>
              <a:rPr lang="en-US" sz="1800" b="1" i="1" dirty="0" err="1">
                <a:solidFill>
                  <a:srgbClr val="FF0000"/>
                </a:solidFill>
              </a:rPr>
              <a:t>Wijermans</a:t>
            </a:r>
            <a:r>
              <a:rPr lang="en-US" sz="1800" b="1" i="1" dirty="0">
                <a:solidFill>
                  <a:srgbClr val="FF0000"/>
                </a:solidFill>
              </a:rPr>
              <a:t>, 2013)</a:t>
            </a:r>
            <a:br>
              <a:rPr lang="en-US" sz="1800" b="1" i="1" dirty="0">
                <a:solidFill>
                  <a:srgbClr val="FF0000"/>
                </a:solidFill>
              </a:rPr>
            </a:br>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76400"/>
            <a:ext cx="67818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1295400"/>
            <a:ext cx="2810834" cy="369332"/>
          </a:xfrm>
          <a:prstGeom prst="rect">
            <a:avLst/>
          </a:prstGeom>
          <a:noFill/>
        </p:spPr>
        <p:txBody>
          <a:bodyPr wrap="none" rtlCol="0">
            <a:spAutoFit/>
          </a:bodyPr>
          <a:lstStyle/>
          <a:p>
            <a:r>
              <a:rPr lang="en-AU" dirty="0" smtClean="0"/>
              <a:t>Behaviour Selection Process</a:t>
            </a:r>
            <a:endParaRPr lang="en-AU" dirty="0"/>
          </a:p>
        </p:txBody>
      </p:sp>
    </p:spTree>
    <p:extLst>
      <p:ext uri="{BB962C8B-B14F-4D97-AF65-F5344CB8AC3E}">
        <p14:creationId xmlns:p14="http://schemas.microsoft.com/office/powerpoint/2010/main" val="399179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TotalTime>
  <Words>2233</Words>
  <Application>Microsoft Office PowerPoint</Application>
  <PresentationFormat>On-screen Show (4:3)</PresentationFormat>
  <Paragraphs>321</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Decision Making behaviour for Cognitive agent-based Model in Crowd Simulation</vt:lpstr>
      <vt:lpstr>Agent-base models with Belief-Desire-Intention agents (Georgeff, 1989)</vt:lpstr>
      <vt:lpstr>PowerPoint Presentation</vt:lpstr>
      <vt:lpstr>Crowd Simulation Incorporating Agent Psychological Models, Roles, Communication (Pelechano, 2006) </vt:lpstr>
      <vt:lpstr>Evaluate Pelechano’s model (2006) and how it becomes the aim for further models </vt:lpstr>
      <vt:lpstr>PowerPoint Presentation</vt:lpstr>
      <vt:lpstr>Evaluate Sun’s model (2014) and what it lacks and how other studies can enhance</vt:lpstr>
      <vt:lpstr>CROSS: Modelling Crowd Behavior with Social-Cognitive Agents (Wijermans, 2013) </vt:lpstr>
      <vt:lpstr>CROSS: Modelling Crowd Behavior with Social-Cognitive Agents (Wijermans, 2013) </vt:lpstr>
      <vt:lpstr>Evaluate about CROSS: Modelling Crowd Behavior with Social-Cognitive Agents (Wijermans, 2013) </vt:lpstr>
      <vt:lpstr>Introduction to Problem 1</vt:lpstr>
      <vt:lpstr>Adaptive temporal route choice</vt:lpstr>
      <vt:lpstr>Questions for Problem</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behaviour for Cognitive agent-based Model in Crowd Simulation</dc:title>
  <dc:creator>Quang Vo</dc:creator>
  <cp:lastModifiedBy>Quang Vo</cp:lastModifiedBy>
  <cp:revision>138</cp:revision>
  <dcterms:created xsi:type="dcterms:W3CDTF">2006-08-16T00:00:00Z</dcterms:created>
  <dcterms:modified xsi:type="dcterms:W3CDTF">2014-12-08T09:08:19Z</dcterms:modified>
</cp:coreProperties>
</file>