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94" autoAdjust="0"/>
  </p:normalViewPr>
  <p:slideViewPr>
    <p:cSldViewPr>
      <p:cViewPr varScale="1">
        <p:scale>
          <a:sx n="54" d="100"/>
          <a:sy n="54" d="100"/>
        </p:scale>
        <p:origin x="-22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F421B-FD23-4604-87B0-915685174361}" type="datetimeFigureOut">
              <a:rPr lang="en-AU" smtClean="0"/>
              <a:t>18/12/2014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0751B-FF4C-48F7-974B-574BEED1FE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50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-Because previous micro simulation models lacks the learning ability to simulate route</a:t>
            </a:r>
            <a:r>
              <a:rPr lang="en-AU" baseline="0" dirty="0" smtClean="0"/>
              <a:t> </a:t>
            </a:r>
            <a:r>
              <a:rPr lang="en-AU" dirty="0" smtClean="0"/>
              <a:t>choice</a:t>
            </a:r>
            <a:r>
              <a:rPr lang="en-AU" baseline="0" dirty="0" smtClean="0"/>
              <a:t> behaviour as on the survey in last year. </a:t>
            </a:r>
          </a:p>
          <a:p>
            <a:r>
              <a:rPr lang="en-AU" dirty="0" smtClean="0"/>
              <a:t>-With</a:t>
            </a:r>
            <a:r>
              <a:rPr lang="en-AU" baseline="0" dirty="0" smtClean="0"/>
              <a:t> computational powers, nowadays , agent-based model allows to simulate different roles and perform communicability.</a:t>
            </a:r>
          </a:p>
          <a:p>
            <a:r>
              <a:rPr lang="en-AU" baseline="0" dirty="0" smtClean="0"/>
              <a:t>-Cognitive architecture allows to retrieve facts, rules and physiological facts, illustrate how and why a behaviour is chosen.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-Current simulation models based on force and agent-based assume that each agent only have one predefined route, and predefine POIs, and had known about who are their friends.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-However, these information must be perceived on a period.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-During that period, a decision making is given by their accumulated knowledge about mental map. And the relationship between knowledge and current surrounding environment information.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-Previous simulation models are also lack the evaluation on whether it can be testable by actual data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-Test ability, Other previous</a:t>
            </a:r>
            <a:r>
              <a:rPr lang="en-AU" baseline="0" dirty="0" smtClean="0"/>
              <a:t> papers also mention about how to validate the model. With this model, data from real pedestrian is to represent an agents and calibrate. This </a:t>
            </a:r>
            <a:r>
              <a:rPr lang="en-AU" baseline="0" dirty="0" err="1" smtClean="0"/>
              <a:t>ablity</a:t>
            </a:r>
            <a:r>
              <a:rPr lang="en-AU" baseline="0" dirty="0" smtClean="0"/>
              <a:t> also allow to use virtual pedestrian to test on other infrastructure and evacuation dynamics.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-Applicability for different infrastructure layout instead of using Machine</a:t>
            </a:r>
            <a:r>
              <a:rPr lang="en-AU" baseline="0" dirty="0" smtClean="0"/>
              <a:t> Learning train/test data in specific infrastructure.</a:t>
            </a: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-When knowing desired route, apply optimization to perform and create avoiding collision, reduce crowd dynamics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751B-FF4C-48F7-974B-574BEED1FE9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0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Main idea is about: accumulated knowledge</a:t>
            </a:r>
            <a:r>
              <a:rPr lang="en-AU" baseline="0" dirty="0" smtClean="0"/>
              <a:t> including</a:t>
            </a:r>
            <a:r>
              <a:rPr lang="en-AU" dirty="0" smtClean="0"/>
              <a:t> current mental</a:t>
            </a:r>
            <a:r>
              <a:rPr lang="en-AU" baseline="0" dirty="0" smtClean="0"/>
              <a:t> map of agent’s friends.</a:t>
            </a:r>
          </a:p>
          <a:p>
            <a:endParaRPr lang="en-AU" baseline="0" dirty="0" smtClean="0"/>
          </a:p>
          <a:p>
            <a:endParaRPr lang="en-AU" dirty="0" smtClean="0"/>
          </a:p>
          <a:p>
            <a:r>
              <a:rPr lang="en-AU" dirty="0" smtClean="0"/>
              <a:t>Use to retrieve: forward density</a:t>
            </a:r>
            <a:r>
              <a:rPr lang="en-AU" baseline="0" dirty="0" smtClean="0"/>
              <a:t> on the current dominant route, c</a:t>
            </a:r>
            <a:r>
              <a:rPr lang="en-AU" dirty="0" smtClean="0"/>
              <a:t>urrent speed will affect sight range to capture ,it is changed by movement speed adjuster.</a:t>
            </a:r>
          </a:p>
          <a:p>
            <a:r>
              <a:rPr lang="en-AU" dirty="0" smtClean="0"/>
              <a:t>Current</a:t>
            </a:r>
            <a:r>
              <a:rPr lang="en-AU" baseline="0" dirty="0" smtClean="0"/>
              <a:t> dominant route will </a:t>
            </a:r>
          </a:p>
          <a:p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Update : agent knowledge about current mental map status,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Identify behaviour effects by social-forces on that route.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751B-FF4C-48F7-974B-574BEED1FE9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9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Suppose</a:t>
            </a:r>
            <a:r>
              <a:rPr lang="en-AU" baseline="0" dirty="0" smtClean="0"/>
              <a:t> that, Room 2 will have two </a:t>
            </a:r>
            <a:r>
              <a:rPr lang="en-AU" baseline="0" smtClean="0"/>
              <a:t>shortest route</a:t>
            </a:r>
          </a:p>
          <a:p>
            <a:endParaRPr lang="en-AU" smtClean="0"/>
          </a:p>
          <a:p>
            <a:r>
              <a:rPr lang="en-AU" dirty="0" smtClean="0"/>
              <a:t>Use to retrieve: forward density</a:t>
            </a:r>
            <a:r>
              <a:rPr lang="en-AU" baseline="0" dirty="0" smtClean="0"/>
              <a:t> on the current dominant route, c</a:t>
            </a:r>
            <a:r>
              <a:rPr lang="en-AU" dirty="0" smtClean="0"/>
              <a:t>urrent speed will affect sight range to capture ,it is changed by movement speed adjuster.</a:t>
            </a:r>
          </a:p>
          <a:p>
            <a:r>
              <a:rPr lang="en-AU" dirty="0" smtClean="0"/>
              <a:t>Current</a:t>
            </a:r>
            <a:r>
              <a:rPr lang="en-AU" baseline="0" dirty="0" smtClean="0"/>
              <a:t> dominant route will </a:t>
            </a:r>
          </a:p>
          <a:p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Update : agent knowledge about current mental map status,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Identify behaviour effects by social-forces on that route.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751B-FF4C-48F7-974B-574BEED1FE9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 to retrieve: forward density</a:t>
            </a:r>
            <a:r>
              <a:rPr lang="en-AU" baseline="0" dirty="0" smtClean="0"/>
              <a:t> on the current dominant route, c</a:t>
            </a:r>
            <a:r>
              <a:rPr lang="en-AU" dirty="0" smtClean="0"/>
              <a:t>urrent speed will affect sight range to capture ,it is changed by movement speed adjuster.</a:t>
            </a:r>
          </a:p>
          <a:p>
            <a:r>
              <a:rPr lang="en-AU" dirty="0" smtClean="0"/>
              <a:t>Current</a:t>
            </a:r>
            <a:r>
              <a:rPr lang="en-AU" baseline="0" dirty="0" smtClean="0"/>
              <a:t> dominant route will </a:t>
            </a:r>
          </a:p>
          <a:p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Update : agent knowledge about current mental map status,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Identify behaviour effects by social-forces on that route.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Duration T because: it is to reduce computational for next steps,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		inferring patience level of this user in future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		compute average force in time help</a:t>
            </a:r>
            <a:r>
              <a:rPr lang="en-AU" baseline="0" dirty="0" smtClean="0"/>
              <a:t> us gain more information than a spontaneous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This model can help to simulate three level of route choices based on cognitive agent-based model and social force.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751B-FF4C-48F7-974B-574BEED1FE9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9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Use to retrieve: forward density</a:t>
            </a:r>
            <a:r>
              <a:rPr lang="en-AU" baseline="0" dirty="0" smtClean="0"/>
              <a:t> on the current dominant route, c</a:t>
            </a:r>
            <a:r>
              <a:rPr lang="en-AU" dirty="0" smtClean="0"/>
              <a:t>urrent speed will affect sight range to capture ,it is changed by movement speed adjuster.</a:t>
            </a:r>
          </a:p>
          <a:p>
            <a:r>
              <a:rPr lang="en-AU" dirty="0" smtClean="0"/>
              <a:t>Current</a:t>
            </a:r>
            <a:r>
              <a:rPr lang="en-AU" baseline="0" dirty="0" smtClean="0"/>
              <a:t> dominant route will </a:t>
            </a:r>
          </a:p>
          <a:p>
            <a:endParaRPr lang="en-A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Update : agent knowledge about current mental map status,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Identify behaviour effects by social-forces on that route.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0751B-FF4C-48F7-974B-574BEED1FE9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73D7-2836-4D94-938C-F283E7D04B65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326-F305-40EC-983A-00C5D219EB2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8703-54A3-4D35-9109-A085ABC3E1F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5593-7C8B-4CEA-BBA1-0ABE6A086EC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2C7-7471-4DB2-B951-D519FAEBF527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6AE8-D194-47A3-8F1D-892366BD6152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0600-B7F9-45F3-A5E4-4B64406D30E0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21CF-F6B2-4A1A-8F0F-B5A98B6CC416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13D0-E616-4420-86E2-1C74F7FC1F00}" type="datetime1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401-3AAC-4A09-B2E3-081D0DF7BF09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62-B72C-423E-A2A0-91DE3D23F2D4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2130-C642-485D-97B6-0E400733FDC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AU" dirty="0" smtClean="0"/>
              <a:t>Adaptive Route Choice Modelling and </a:t>
            </a:r>
            <a:r>
              <a:rPr lang="en-AU" dirty="0"/>
              <a:t>I</a:t>
            </a:r>
            <a:r>
              <a:rPr lang="en-AU" dirty="0" smtClean="0"/>
              <a:t>ts Data Acquisition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41148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Importance</a:t>
            </a:r>
          </a:p>
          <a:p>
            <a:endParaRPr lang="en-AU" dirty="0"/>
          </a:p>
          <a:p>
            <a:r>
              <a:rPr lang="en-AU" dirty="0"/>
              <a:t>Key Proposed Ideas</a:t>
            </a:r>
          </a:p>
          <a:p>
            <a:pPr lvl="1"/>
            <a:r>
              <a:rPr lang="en-AU" dirty="0"/>
              <a:t>Route Choice Modelling </a:t>
            </a:r>
          </a:p>
          <a:p>
            <a:pPr lvl="1"/>
            <a:r>
              <a:rPr lang="en-AU" dirty="0"/>
              <a:t>Data acquisition for validation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5575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lvl="1"/>
            <a:r>
              <a:rPr lang="en-AU" dirty="0" smtClean="0"/>
              <a:t>Explore what factors </a:t>
            </a:r>
            <a:r>
              <a:rPr lang="en-AU" dirty="0"/>
              <a:t>influent </a:t>
            </a:r>
            <a:r>
              <a:rPr lang="en-AU" dirty="0" smtClean="0"/>
              <a:t>route decision making of an agent through learning ability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Provide </a:t>
            </a:r>
            <a:r>
              <a:rPr lang="en-AU" dirty="0"/>
              <a:t>a </a:t>
            </a:r>
            <a:r>
              <a:rPr lang="en-AU" dirty="0" smtClean="0"/>
              <a:t>validatable model to simulate and identify desired route for agents. It’s important for:</a:t>
            </a:r>
          </a:p>
          <a:p>
            <a:pPr lvl="2"/>
            <a:r>
              <a:rPr lang="en-AU" dirty="0"/>
              <a:t>Testability with actual data from pedestrians</a:t>
            </a:r>
          </a:p>
          <a:p>
            <a:pPr lvl="2"/>
            <a:r>
              <a:rPr lang="en-AU" dirty="0" smtClean="0"/>
              <a:t>Applicability for different infrastructure layout and simulate agents for different crowd dynamics</a:t>
            </a:r>
          </a:p>
          <a:p>
            <a:pPr lvl="2"/>
            <a:r>
              <a:rPr lang="en-AU" dirty="0" smtClean="0"/>
              <a:t>Creating </a:t>
            </a:r>
            <a:r>
              <a:rPr lang="en-AU" dirty="0"/>
              <a:t>suitable evacuation plan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smtClean="0"/>
              <a:t>Adaptive Route Choice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763000" cy="685799"/>
          </a:xfrm>
        </p:spPr>
        <p:txBody>
          <a:bodyPr>
            <a:normAutofit/>
          </a:bodyPr>
          <a:lstStyle/>
          <a:p>
            <a:r>
              <a:rPr lang="en-AU" sz="1800" dirty="0"/>
              <a:t>Incorporate force agent-based model with cognitive level to simulate perception ability for route choice decision making</a:t>
            </a:r>
          </a:p>
          <a:p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7342" y="2286000"/>
            <a:ext cx="857425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Agent’s cognitive component: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u="sng" dirty="0" smtClean="0"/>
              <a:t>Physical attribute</a:t>
            </a:r>
            <a:r>
              <a:rPr lang="en-AU" dirty="0" smtClean="0"/>
              <a:t>: </a:t>
            </a:r>
            <a:r>
              <a:rPr lang="en-US" dirty="0">
                <a:solidFill>
                  <a:schemeClr val="tx1"/>
                </a:solidFill>
              </a:rPr>
              <a:t>average </a:t>
            </a:r>
            <a:r>
              <a:rPr lang="en-US" dirty="0" smtClean="0">
                <a:solidFill>
                  <a:schemeClr val="tx1"/>
                </a:solidFill>
              </a:rPr>
              <a:t>speed, movement </a:t>
            </a:r>
            <a:r>
              <a:rPr lang="en-US" dirty="0">
                <a:solidFill>
                  <a:schemeClr val="tx1"/>
                </a:solidFill>
              </a:rPr>
              <a:t>speed </a:t>
            </a:r>
            <a:r>
              <a:rPr lang="en-US" dirty="0" smtClean="0">
                <a:solidFill>
                  <a:schemeClr val="tx1"/>
                </a:solidFill>
              </a:rPr>
              <a:t>adjuster, desired distance from other people, minimum acceptable distance from other people, desired distance from obstacles.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tx1"/>
                </a:solidFill>
              </a:rPr>
              <a:t>Knowledge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AU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Area fact: Mental map for route 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Personal fact: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smtClean="0"/>
              <a:t>Friends (role, visiting frequency, weight) </a:t>
            </a:r>
          </a:p>
          <a:p>
            <a:pPr lvl="2"/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Current status:</a:t>
            </a:r>
            <a:r>
              <a:rPr lang="en-US" dirty="0">
                <a:solidFill>
                  <a:schemeClr val="tx1"/>
                </a:solidFill>
              </a:rPr>
              <a:t> current position, current dominant route, current speed, </a:t>
            </a:r>
            <a:r>
              <a:rPr lang="en-AU" dirty="0"/>
              <a:t>current mental map </a:t>
            </a:r>
            <a:r>
              <a:rPr lang="en-AU" dirty="0" smtClean="0"/>
              <a:t>status, current desired speed</a:t>
            </a:r>
            <a:endParaRPr lang="en-AU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smtClean="0"/>
              <a:t>Adaptive Route Choice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380999"/>
          </a:xfrm>
        </p:spPr>
        <p:txBody>
          <a:bodyPr>
            <a:normAutofit/>
          </a:bodyPr>
          <a:lstStyle/>
          <a:p>
            <a:r>
              <a:rPr lang="en-AU" sz="1800" dirty="0" smtClean="0"/>
              <a:t>Mental map is a graph of rooms and corridors</a:t>
            </a:r>
            <a:endParaRPr lang="en-AU" sz="1800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600201"/>
            <a:ext cx="8763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The map is updated when agent explore the infrastructure</a:t>
            </a:r>
            <a:endParaRPr lang="en-AU" sz="1800" dirty="0"/>
          </a:p>
        </p:txBody>
      </p:sp>
      <p:sp>
        <p:nvSpPr>
          <p:cNvPr id="9" name="Rectangle 8"/>
          <p:cNvSpPr/>
          <p:nvPr/>
        </p:nvSpPr>
        <p:spPr>
          <a:xfrm>
            <a:off x="152400" y="3028950"/>
            <a:ext cx="18288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dirty="0" smtClean="0"/>
          </a:p>
          <a:p>
            <a:pPr algn="ctr"/>
            <a:endParaRPr lang="en-AU" sz="1200" dirty="0"/>
          </a:p>
          <a:p>
            <a:pPr algn="ctr"/>
            <a:r>
              <a:rPr lang="en-AU" sz="1200" dirty="0" smtClean="0"/>
              <a:t>Room 1</a:t>
            </a:r>
            <a:endParaRPr lang="en-AU" sz="1200" dirty="0"/>
          </a:p>
          <a:p>
            <a:r>
              <a:rPr lang="en-AU" sz="1200" dirty="0" smtClean="0"/>
              <a:t>-Connected rooms and weight on these edges</a:t>
            </a:r>
          </a:p>
          <a:p>
            <a:r>
              <a:rPr lang="en-AU" sz="1200" dirty="0" smtClean="0"/>
              <a:t>-Shortest route to Exit</a:t>
            </a:r>
            <a:endParaRPr lang="en-AU" sz="1200" dirty="0"/>
          </a:p>
          <a:p>
            <a:pPr algn="ctr"/>
            <a:endParaRPr lang="en-AU" sz="1200" dirty="0" smtClean="0"/>
          </a:p>
          <a:p>
            <a:pPr algn="ctr"/>
            <a:endParaRPr lang="en-AU" sz="1200" dirty="0"/>
          </a:p>
          <a:p>
            <a:endParaRPr lang="en-AU" sz="1200" dirty="0"/>
          </a:p>
        </p:txBody>
      </p:sp>
      <p:sp>
        <p:nvSpPr>
          <p:cNvPr id="13" name="Bent Arrow 12"/>
          <p:cNvSpPr/>
          <p:nvPr/>
        </p:nvSpPr>
        <p:spPr>
          <a:xfrm>
            <a:off x="1752600" y="2286000"/>
            <a:ext cx="1295400" cy="7239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2286000"/>
            <a:ext cx="16002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Room 2</a:t>
            </a:r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endParaRPr lang="en-AU" dirty="0"/>
          </a:p>
        </p:txBody>
      </p:sp>
      <p:sp>
        <p:nvSpPr>
          <p:cNvPr id="14" name="Right Arrow 13"/>
          <p:cNvSpPr/>
          <p:nvPr/>
        </p:nvSpPr>
        <p:spPr>
          <a:xfrm>
            <a:off x="4648200" y="2286000"/>
            <a:ext cx="1143000" cy="3619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9050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12</a:t>
            </a:r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23</a:t>
            </a:r>
            <a:endParaRPr lang="en-AU" sz="1200" dirty="0"/>
          </a:p>
        </p:txBody>
      </p:sp>
      <p:sp>
        <p:nvSpPr>
          <p:cNvPr id="20" name="Rectangle 19"/>
          <p:cNvSpPr/>
          <p:nvPr/>
        </p:nvSpPr>
        <p:spPr>
          <a:xfrm>
            <a:off x="5791200" y="2286000"/>
            <a:ext cx="16002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Room 3</a:t>
            </a:r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endParaRPr lang="en-AU" dirty="0"/>
          </a:p>
        </p:txBody>
      </p:sp>
      <p:pic>
        <p:nvPicPr>
          <p:cNvPr id="1027" name="Picture 3" descr="\\ad.monash.edu\home\User076\quangv\Desktop\325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474437"/>
            <a:ext cx="1490276" cy="16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53400" y="36092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Exit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67600" y="2237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3E</a:t>
            </a:r>
            <a:endParaRPr lang="en-AU" sz="1200" dirty="0"/>
          </a:p>
        </p:txBody>
      </p:sp>
      <p:sp>
        <p:nvSpPr>
          <p:cNvPr id="21" name="U-Turn Arrow 20"/>
          <p:cNvSpPr/>
          <p:nvPr/>
        </p:nvSpPr>
        <p:spPr>
          <a:xfrm rot="5400000">
            <a:off x="2019300" y="3495675"/>
            <a:ext cx="990600" cy="1066800"/>
          </a:xfrm>
          <a:prstGeom prst="uturnArrow">
            <a:avLst>
              <a:gd name="adj1" fmla="val 25000"/>
              <a:gd name="adj2" fmla="val 25000"/>
              <a:gd name="adj3" fmla="val 33521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4114800"/>
            <a:ext cx="16002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Room 4</a:t>
            </a:r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2057400" y="3276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14</a:t>
            </a:r>
            <a:endParaRPr lang="en-AU" sz="1200" dirty="0"/>
          </a:p>
        </p:txBody>
      </p:sp>
      <p:sp>
        <p:nvSpPr>
          <p:cNvPr id="30" name="Right Arrow 29"/>
          <p:cNvSpPr/>
          <p:nvPr/>
        </p:nvSpPr>
        <p:spPr>
          <a:xfrm>
            <a:off x="2209800" y="4495800"/>
            <a:ext cx="2133600" cy="3619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Bent-Up Arrow 21"/>
          <p:cNvSpPr/>
          <p:nvPr/>
        </p:nvSpPr>
        <p:spPr>
          <a:xfrm flipV="1">
            <a:off x="7391400" y="2466975"/>
            <a:ext cx="1333500" cy="1038225"/>
          </a:xfrm>
          <a:prstGeom prst="bentUpArrow">
            <a:avLst>
              <a:gd name="adj1" fmla="val 18225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3200400" y="424737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45</a:t>
            </a:r>
            <a:endParaRPr lang="en-AU" sz="1200" dirty="0"/>
          </a:p>
        </p:txBody>
      </p:sp>
      <p:sp>
        <p:nvSpPr>
          <p:cNvPr id="34" name="Rectangle 33"/>
          <p:cNvSpPr/>
          <p:nvPr/>
        </p:nvSpPr>
        <p:spPr>
          <a:xfrm>
            <a:off x="4343400" y="4114800"/>
            <a:ext cx="16002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Room 5</a:t>
            </a:r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endParaRPr lang="en-AU" dirty="0"/>
          </a:p>
        </p:txBody>
      </p:sp>
      <p:sp>
        <p:nvSpPr>
          <p:cNvPr id="35" name="Right Arrow 34"/>
          <p:cNvSpPr/>
          <p:nvPr/>
        </p:nvSpPr>
        <p:spPr>
          <a:xfrm>
            <a:off x="5943600" y="4495800"/>
            <a:ext cx="2114550" cy="3619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6248400" y="42950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5E</a:t>
            </a:r>
            <a:endParaRPr lang="en-AU" sz="1200" dirty="0"/>
          </a:p>
        </p:txBody>
      </p:sp>
      <p:sp>
        <p:nvSpPr>
          <p:cNvPr id="23" name="Down Arrow 22"/>
          <p:cNvSpPr/>
          <p:nvPr/>
        </p:nvSpPr>
        <p:spPr>
          <a:xfrm>
            <a:off x="4343400" y="3295650"/>
            <a:ext cx="304800" cy="8191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4572000" y="3505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Corridor 25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01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AU" dirty="0" smtClean="0"/>
              <a:t>Adaptive Route Choice Modelling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057400" y="988873"/>
            <a:ext cx="1905000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Agent </a:t>
            </a:r>
            <a:r>
              <a:rPr lang="en-AU" sz="1600" dirty="0" smtClean="0"/>
              <a:t>perceives  environment on current route </a:t>
            </a:r>
            <a:r>
              <a:rPr lang="en-AU" sz="1600" dirty="0" smtClean="0">
                <a:solidFill>
                  <a:schemeClr val="tx1"/>
                </a:solidFill>
              </a:rPr>
              <a:t>in an interval </a:t>
            </a:r>
            <a:r>
              <a:rPr lang="en-AU" sz="1600" i="1" dirty="0" smtClean="0">
                <a:solidFill>
                  <a:schemeClr val="tx1"/>
                </a:solidFill>
              </a:rPr>
              <a:t>t</a:t>
            </a:r>
            <a:endParaRPr lang="en-AU" sz="16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951636"/>
            <a:ext cx="1491737" cy="87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Agent’s physical attributes and current status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4724400" y="988873"/>
            <a:ext cx="1905000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Agent’s accumulated knowledge</a:t>
            </a:r>
            <a:endParaRPr lang="en-AU" sz="1600" dirty="0"/>
          </a:p>
        </p:txBody>
      </p:sp>
      <p:sp>
        <p:nvSpPr>
          <p:cNvPr id="25" name="Rectangle 24"/>
          <p:cNvSpPr/>
          <p:nvPr/>
        </p:nvSpPr>
        <p:spPr>
          <a:xfrm>
            <a:off x="1981200" y="2247036"/>
            <a:ext cx="194064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Identify average behaviour effects by social-force model on that route</a:t>
            </a:r>
            <a:endParaRPr lang="en-AU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962400" y="142745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71800" y="1892710"/>
            <a:ext cx="0" cy="3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676400" y="1408836"/>
            <a:ext cx="318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1912374" y="4419600"/>
            <a:ext cx="2202426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Satisfy agent’s attributes</a:t>
            </a:r>
            <a:endParaRPr lang="en-AU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971800" y="3313836"/>
            <a:ext cx="0" cy="22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8600" y="4228236"/>
            <a:ext cx="1245624" cy="87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Update new agent’s status</a:t>
            </a:r>
            <a:endParaRPr lang="en-AU" sz="1600" dirty="0"/>
          </a:p>
        </p:txBody>
      </p:sp>
      <p:cxnSp>
        <p:nvCxnSpPr>
          <p:cNvPr id="53" name="Straight Arrow Connector 52"/>
          <p:cNvCxnSpPr>
            <a:stCxn id="49" idx="1"/>
          </p:cNvCxnSpPr>
          <p:nvPr/>
        </p:nvCxnSpPr>
        <p:spPr>
          <a:xfrm flipH="1">
            <a:off x="1524000" y="4953000"/>
            <a:ext cx="3883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85800" y="1866037"/>
            <a:ext cx="0" cy="2362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002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114800" y="495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38600" y="4572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4648200" y="4407794"/>
            <a:ext cx="2667000" cy="69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Infer new route to Exit gate from current location</a:t>
            </a:r>
            <a:endParaRPr lang="en-AU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791200" y="1866036"/>
            <a:ext cx="1" cy="2541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4648200" y="5791200"/>
            <a:ext cx="2246671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Same current route</a:t>
            </a:r>
            <a:endParaRPr lang="en-AU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81600" y="1866036"/>
            <a:ext cx="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62400" y="247563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5800" y="5105400"/>
            <a:ext cx="0" cy="1085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57400" y="5752236"/>
            <a:ext cx="1912373" cy="87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Identify new velocity from current velocity and adjuster</a:t>
            </a:r>
            <a:endParaRPr lang="en-AU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962400" y="6172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5802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58" name="Straight Connector 57"/>
          <p:cNvCxnSpPr>
            <a:stCxn id="42" idx="1"/>
          </p:cNvCxnSpPr>
          <p:nvPr/>
        </p:nvCxnSpPr>
        <p:spPr>
          <a:xfrm flipH="1">
            <a:off x="685800" y="6190818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2" idx="0"/>
          </p:cNvCxnSpPr>
          <p:nvPr/>
        </p:nvCxnSpPr>
        <p:spPr>
          <a:xfrm>
            <a:off x="5771535" y="5049953"/>
            <a:ext cx="1" cy="741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69773" y="3047136"/>
            <a:ext cx="1707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05600" y="5802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  <p:sp>
        <p:nvSpPr>
          <p:cNvPr id="86" name="Rectangle 85"/>
          <p:cNvSpPr/>
          <p:nvPr/>
        </p:nvSpPr>
        <p:spPr>
          <a:xfrm>
            <a:off x="1995334" y="3527835"/>
            <a:ext cx="194064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Identify potential position</a:t>
            </a:r>
            <a:endParaRPr lang="en-AU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971800" y="4197813"/>
            <a:ext cx="0" cy="22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858000" y="6172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8229600" y="3047136"/>
            <a:ext cx="0" cy="314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5981700" y="3036067"/>
            <a:ext cx="2247900" cy="1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/>
          <p:cNvSpPr/>
          <p:nvPr/>
        </p:nvSpPr>
        <p:spPr>
          <a:xfrm>
            <a:off x="5657850" y="2780435"/>
            <a:ext cx="323850" cy="511265"/>
          </a:xfrm>
          <a:prstGeom prst="arc">
            <a:avLst>
              <a:gd name="adj1" fmla="val 1046602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dirty="0" smtClean="0"/>
              <a:t>Adaptive Route Choice Modelling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452596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What are information to be perceived in duration </a:t>
            </a:r>
            <a:r>
              <a:rPr lang="en-AU" sz="2400" i="1" dirty="0" smtClean="0"/>
              <a:t>t</a:t>
            </a:r>
            <a:r>
              <a:rPr lang="en-AU" sz="2400" dirty="0" smtClean="0"/>
              <a:t>?</a:t>
            </a:r>
            <a:endParaRPr lang="en-AU" sz="2400" i="1" dirty="0" smtClean="0"/>
          </a:p>
          <a:p>
            <a:pPr lvl="1"/>
            <a:r>
              <a:rPr lang="en-AU" sz="2000" dirty="0" smtClean="0"/>
              <a:t>On the current route, identify friends and interaction forces (from other people and obstacles)</a:t>
            </a:r>
            <a:endParaRPr lang="en-AU" sz="2400" dirty="0" smtClean="0"/>
          </a:p>
          <a:p>
            <a:r>
              <a:rPr lang="en-AU" sz="2400" dirty="0" smtClean="0"/>
              <a:t>How to infer a new route from current location?</a:t>
            </a:r>
          </a:p>
          <a:p>
            <a:pPr lvl="1"/>
            <a:r>
              <a:rPr lang="en-AU" sz="2000" dirty="0" smtClean="0"/>
              <a:t>Could apply graph model (</a:t>
            </a:r>
            <a:r>
              <a:rPr lang="en-AU" sz="2000" dirty="0" err="1" smtClean="0"/>
              <a:t>e.g</a:t>
            </a:r>
            <a:r>
              <a:rPr lang="en-AU" sz="2000" dirty="0"/>
              <a:t> </a:t>
            </a:r>
            <a:r>
              <a:rPr lang="en-AU" sz="2000" dirty="0" err="1" smtClean="0"/>
              <a:t>Dijkstra</a:t>
            </a:r>
            <a:r>
              <a:rPr lang="en-AU" sz="2000" dirty="0" smtClean="0"/>
              <a:t>, Hamilton, ..)</a:t>
            </a:r>
          </a:p>
          <a:p>
            <a:r>
              <a:rPr lang="en-AU" sz="2400" b="1" dirty="0" smtClean="0">
                <a:solidFill>
                  <a:srgbClr val="C00000"/>
                </a:solidFill>
              </a:rPr>
              <a:t>How to simulate the proposed model?</a:t>
            </a:r>
          </a:p>
          <a:p>
            <a:pPr lvl="1"/>
            <a:r>
              <a:rPr lang="en-AU" sz="2000" dirty="0" smtClean="0"/>
              <a:t>First phase: Randomly create trajectory for agents and for learning phase</a:t>
            </a:r>
          </a:p>
          <a:p>
            <a:pPr lvl="2"/>
            <a:r>
              <a:rPr lang="en-AU" sz="1600" dirty="0" smtClean="0"/>
              <a:t>Update mental map when exploring the new layout by random trajectory</a:t>
            </a:r>
          </a:p>
          <a:p>
            <a:pPr lvl="2"/>
            <a:r>
              <a:rPr lang="en-AU" sz="1600" dirty="0" smtClean="0"/>
              <a:t>Update personal (friend) during these trajectory</a:t>
            </a:r>
          </a:p>
          <a:p>
            <a:pPr lvl="1"/>
            <a:r>
              <a:rPr lang="en-AU" sz="2000" dirty="0" smtClean="0"/>
              <a:t>Second phase:</a:t>
            </a:r>
          </a:p>
          <a:p>
            <a:pPr lvl="2"/>
            <a:r>
              <a:rPr lang="en-AU" sz="1600" dirty="0" smtClean="0"/>
              <a:t>Randomly give new positions for above agents and simulate in crowd dynamics </a:t>
            </a:r>
          </a:p>
          <a:p>
            <a:pPr lvl="1"/>
            <a:endParaRPr lang="en-AU" sz="2000" dirty="0" smtClean="0"/>
          </a:p>
          <a:p>
            <a:pPr lvl="1"/>
            <a:endParaRPr lang="en-AU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acquisition for validation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conference forum is deployed with self-mobile application and camera, with a survey:</a:t>
            </a:r>
          </a:p>
          <a:p>
            <a:pPr lvl="1"/>
            <a:r>
              <a:rPr lang="en-AU" dirty="0" smtClean="0"/>
              <a:t>A survey:</a:t>
            </a:r>
          </a:p>
          <a:p>
            <a:pPr lvl="2"/>
            <a:r>
              <a:rPr lang="en-AU" dirty="0" smtClean="0"/>
              <a:t>Ask about whether the interviewee is familiar with the layout</a:t>
            </a:r>
          </a:p>
          <a:p>
            <a:pPr lvl="2"/>
            <a:r>
              <a:rPr lang="en-AU" dirty="0" smtClean="0"/>
              <a:t>Role of the user</a:t>
            </a:r>
          </a:p>
          <a:p>
            <a:pPr lvl="1"/>
            <a:r>
              <a:rPr lang="en-AU" dirty="0" smtClean="0"/>
              <a:t>The mobile application:</a:t>
            </a:r>
          </a:p>
          <a:p>
            <a:pPr lvl="2"/>
            <a:r>
              <a:rPr lang="en-AU" dirty="0" smtClean="0"/>
              <a:t>Tracking frequent MAC address via Bluetooth of surrounding devices</a:t>
            </a:r>
          </a:p>
          <a:p>
            <a:pPr lvl="2"/>
            <a:r>
              <a:rPr lang="en-AU" dirty="0" smtClean="0"/>
              <a:t>Tracking trajectory and visited areas</a:t>
            </a:r>
          </a:p>
          <a:p>
            <a:pPr lvl="1"/>
            <a:r>
              <a:rPr lang="en-AU" dirty="0" smtClean="0"/>
              <a:t>Camera deployment:</a:t>
            </a:r>
          </a:p>
          <a:p>
            <a:pPr lvl="2"/>
            <a:r>
              <a:rPr lang="en-AU" dirty="0" smtClean="0"/>
              <a:t>Camera is installed as known positions</a:t>
            </a:r>
          </a:p>
          <a:p>
            <a:pPr lvl="2"/>
            <a:r>
              <a:rPr lang="en-AU" dirty="0" smtClean="0"/>
              <a:t>Tracking density by certain time at the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acquisition for validation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AU" dirty="0" smtClean="0"/>
              <a:t>The data of the first day conference is used to update cognitive level of agents</a:t>
            </a:r>
          </a:p>
          <a:p>
            <a:r>
              <a:rPr lang="en-AU" dirty="0" smtClean="0"/>
              <a:t>The data of the second day is used to validate the route choice behaviour of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1005</Words>
  <Application>Microsoft Office PowerPoint</Application>
  <PresentationFormat>On-screen Show (4:3)</PresentationFormat>
  <Paragraphs>160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Adaptive Route Choice Modelling and Its Data Acquisition</vt:lpstr>
      <vt:lpstr>Importance</vt:lpstr>
      <vt:lpstr>Adaptive Route Choice Modelling</vt:lpstr>
      <vt:lpstr>Adaptive Route Choice Modelling</vt:lpstr>
      <vt:lpstr>Adaptive Route Choice Modelling</vt:lpstr>
      <vt:lpstr>Adaptive Route Choice Modelling</vt:lpstr>
      <vt:lpstr>Data acquisition for validation mechanism</vt:lpstr>
      <vt:lpstr>Data acquisition for validation mechanism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Route Choice Modelling and its data acquisition</dc:title>
  <dc:creator>Quang Vo</dc:creator>
  <cp:lastModifiedBy>Quang Vo</cp:lastModifiedBy>
  <cp:revision>75</cp:revision>
  <dcterms:created xsi:type="dcterms:W3CDTF">2006-08-16T00:00:00Z</dcterms:created>
  <dcterms:modified xsi:type="dcterms:W3CDTF">2014-12-18T00:57:56Z</dcterms:modified>
</cp:coreProperties>
</file>