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9" r:id="rId3"/>
    <p:sldId id="258" r:id="rId4"/>
    <p:sldId id="271" r:id="rId5"/>
    <p:sldId id="274" r:id="rId6"/>
    <p:sldId id="259" r:id="rId7"/>
    <p:sldId id="273" r:id="rId8"/>
    <p:sldId id="268" r:id="rId9"/>
    <p:sldId id="276" r:id="rId10"/>
    <p:sldId id="280" r:id="rId11"/>
    <p:sldId id="277" r:id="rId12"/>
    <p:sldId id="283" r:id="rId13"/>
    <p:sldId id="281" r:id="rId14"/>
    <p:sldId id="262" r:id="rId15"/>
    <p:sldId id="272" r:id="rId16"/>
    <p:sldId id="261" r:id="rId17"/>
    <p:sldId id="282" r:id="rId18"/>
    <p:sldId id="263" r:id="rId19"/>
    <p:sldId id="285" r:id="rId20"/>
    <p:sldId id="267" r:id="rId21"/>
    <p:sldId id="266" r:id="rId22"/>
    <p:sldId id="284" r:id="rId23"/>
    <p:sldId id="286" r:id="rId24"/>
    <p:sldId id="287" r:id="rId25"/>
    <p:sldId id="289"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65" autoAdjust="0"/>
  </p:normalViewPr>
  <p:slideViewPr>
    <p:cSldViewPr>
      <p:cViewPr varScale="1">
        <p:scale>
          <a:sx n="65" d="100"/>
          <a:sy n="65" d="100"/>
        </p:scale>
        <p:origin x="-1954"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EA0226-872B-4EF4-8D09-52A7E3E98EEC}" type="datetimeFigureOut">
              <a:rPr lang="en-AU" smtClean="0"/>
              <a:t>28/07/2015</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0FC1B-B3D8-43D9-BE02-E5C2B681F081}" type="slidenum">
              <a:rPr lang="en-AU" smtClean="0"/>
              <a:t>‹#›</a:t>
            </a:fld>
            <a:endParaRPr lang="en-AU"/>
          </a:p>
        </p:txBody>
      </p:sp>
    </p:spTree>
    <p:extLst>
      <p:ext uri="{BB962C8B-B14F-4D97-AF65-F5344CB8AC3E}">
        <p14:creationId xmlns:p14="http://schemas.microsoft.com/office/powerpoint/2010/main" val="129185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Micro: monitoring</a:t>
            </a:r>
            <a:r>
              <a:rPr lang="en-AU" baseline="0" dirty="0" smtClean="0"/>
              <a:t> or detecting </a:t>
            </a:r>
            <a:r>
              <a:rPr lang="en-AU" dirty="0" smtClean="0"/>
              <a:t>force,</a:t>
            </a:r>
            <a:r>
              <a:rPr lang="en-AU" baseline="0" dirty="0" smtClean="0"/>
              <a:t> trajectory, location</a:t>
            </a:r>
          </a:p>
          <a:p>
            <a:r>
              <a:rPr lang="en-AU" baseline="0" dirty="0" smtClean="0"/>
              <a:t>Marco: monitoring density, coordinated flow emergence.</a:t>
            </a:r>
          </a:p>
          <a:p>
            <a:endParaRPr lang="en-AU" baseline="0" dirty="0" smtClean="0"/>
          </a:p>
          <a:p>
            <a:r>
              <a:rPr lang="en-AU" baseline="0" dirty="0" smtClean="0"/>
              <a:t>Interchangeable pedestrian at fixed camera,  limit range capturing view, larger at close to camera, in narrow and long corridors, occlusion.</a:t>
            </a:r>
          </a:p>
          <a:p>
            <a:r>
              <a:rPr lang="en-AU" baseline="0" dirty="0" smtClean="0"/>
              <a:t>Can not perform pedestrian identification to simulate agent experience. </a:t>
            </a:r>
          </a:p>
          <a:p>
            <a:endParaRPr lang="en-AU" baseline="0" dirty="0" smtClean="0"/>
          </a:p>
          <a:p>
            <a:r>
              <a:rPr lang="en-AU" baseline="0" smtClean="0"/>
              <a:t>Can’t </a:t>
            </a:r>
            <a:r>
              <a:rPr lang="en-AU" baseline="0" dirty="0" smtClean="0"/>
              <a:t>use machine learning because more feature to define, and stochastic dynamic dangers spreading.</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2</a:t>
            </a:fld>
            <a:endParaRPr lang="en-AU"/>
          </a:p>
        </p:txBody>
      </p:sp>
    </p:spTree>
    <p:extLst>
      <p:ext uri="{BB962C8B-B14F-4D97-AF65-F5344CB8AC3E}">
        <p14:creationId xmlns:p14="http://schemas.microsoft.com/office/powerpoint/2010/main" val="3639978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-Reason use iBeacon because: cheap, indoor, we can check vulnerable</a:t>
            </a:r>
            <a:r>
              <a:rPr lang="en-AU" baseline="0" dirty="0" smtClean="0"/>
              <a:t> status in real-time fire, it’s doesn’t work instead of Wi-Fi</a:t>
            </a:r>
          </a:p>
          <a:p>
            <a:r>
              <a:rPr lang="en-AU" dirty="0" smtClean="0"/>
              <a:t>-Wi-Fi takes Wi-Fi sensor, if we collect other Bluetooth for friends, battery drains,</a:t>
            </a:r>
            <a:r>
              <a:rPr lang="en-AU" baseline="0" dirty="0" smtClean="0"/>
              <a:t> less built-in mobile sensors is better for battery lifetime. </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18</a:t>
            </a:fld>
            <a:endParaRPr lang="en-AU"/>
          </a:p>
        </p:txBody>
      </p:sp>
    </p:spTree>
    <p:extLst>
      <p:ext uri="{BB962C8B-B14F-4D97-AF65-F5344CB8AC3E}">
        <p14:creationId xmlns:p14="http://schemas.microsoft.com/office/powerpoint/2010/main" val="385562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-Reason use iBeacon because: cheap, indoor, we can check vulnerable</a:t>
            </a:r>
            <a:r>
              <a:rPr lang="en-AU" baseline="0" dirty="0" smtClean="0"/>
              <a:t> status in real-time fire, it’s doesn’t work instead of Wi-Fi</a:t>
            </a:r>
          </a:p>
          <a:p>
            <a:r>
              <a:rPr lang="en-AU" dirty="0" smtClean="0"/>
              <a:t>-Wi-Fi takes Wi-Fi sensor, if we collect other Bluetooth for friends, battery drains,</a:t>
            </a:r>
            <a:r>
              <a:rPr lang="en-AU" baseline="0" dirty="0" smtClean="0"/>
              <a:t> less built-in mobile sensors is better for battery lifetime. </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19</a:t>
            </a:fld>
            <a:endParaRPr lang="en-AU"/>
          </a:p>
        </p:txBody>
      </p:sp>
    </p:spTree>
    <p:extLst>
      <p:ext uri="{BB962C8B-B14F-4D97-AF65-F5344CB8AC3E}">
        <p14:creationId xmlns:p14="http://schemas.microsoft.com/office/powerpoint/2010/main" val="3855621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more data, the more options for route choice behaviour happens. That’s why we</a:t>
            </a:r>
            <a:r>
              <a:rPr lang="en-AU" baseline="0" dirty="0" smtClean="0"/>
              <a:t> need 2 days</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20</a:t>
            </a:fld>
            <a:endParaRPr lang="en-AU"/>
          </a:p>
        </p:txBody>
      </p:sp>
    </p:spTree>
    <p:extLst>
      <p:ext uri="{BB962C8B-B14F-4D97-AF65-F5344CB8AC3E}">
        <p14:creationId xmlns:p14="http://schemas.microsoft.com/office/powerpoint/2010/main" val="3700933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2015 – focus on data acquisition infrastructure in above three case studies. (Next slide for detail)</a:t>
            </a:r>
          </a:p>
          <a:p>
            <a:r>
              <a:rPr lang="en-AU" dirty="0" smtClean="0"/>
              <a:t>2016 – focus more on analysing hazardous function analysis and other metaheuristic algorithms, or even swarm optimization for contagion</a:t>
            </a:r>
            <a:r>
              <a:rPr lang="en-AU" baseline="0" dirty="0" smtClean="0"/>
              <a:t> problem, or </a:t>
            </a:r>
            <a:r>
              <a:rPr lang="en-AU" baseline="0" dirty="0" err="1" smtClean="0"/>
              <a:t>AntNet</a:t>
            </a:r>
            <a:r>
              <a:rPr lang="en-AU" baseline="0" dirty="0" smtClean="0"/>
              <a:t>.</a:t>
            </a:r>
            <a:endParaRPr lang="en-AU" dirty="0" smtClean="0"/>
          </a:p>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21</a:t>
            </a:fld>
            <a:endParaRPr lang="en-AU"/>
          </a:p>
        </p:txBody>
      </p:sp>
    </p:spTree>
    <p:extLst>
      <p:ext uri="{BB962C8B-B14F-4D97-AF65-F5344CB8AC3E}">
        <p14:creationId xmlns:p14="http://schemas.microsoft.com/office/powerpoint/2010/main" val="3970293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 route that had been performed by at least one time is added into s</a:t>
            </a:r>
            <a:r>
              <a:rPr lang="en-AU" baseline="0" dirty="0" smtClean="0"/>
              <a:t>earch space.  A route is selected as evacuation route when it minimize potential and current hazard (congestion).</a:t>
            </a:r>
          </a:p>
          <a:p>
            <a:r>
              <a:rPr lang="en-AU" baseline="0" dirty="0" smtClean="0"/>
              <a:t>Search space comprises whole possible routes from one node to Exit gate</a:t>
            </a:r>
          </a:p>
          <a:p>
            <a:r>
              <a:rPr lang="en-AU" baseline="0" dirty="0" smtClean="0"/>
              <a:t>During evacuation plan based ACO, previous studies assume the search space including routes is pre-known. However in fact, it must be collected from ant colonies at before and in-time disaster happen.</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3</a:t>
            </a:fld>
            <a:endParaRPr lang="en-AU"/>
          </a:p>
        </p:txBody>
      </p:sp>
    </p:spTree>
    <p:extLst>
      <p:ext uri="{BB962C8B-B14F-4D97-AF65-F5344CB8AC3E}">
        <p14:creationId xmlns:p14="http://schemas.microsoft.com/office/powerpoint/2010/main" val="63657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When agent </a:t>
            </a:r>
            <a:r>
              <a:rPr lang="en-AU" sz="1200" b="1" dirty="0" smtClean="0"/>
              <a:t>X</a:t>
            </a:r>
            <a:r>
              <a:rPr lang="en-AU" sz="1200" dirty="0" smtClean="0"/>
              <a:t> is at vertex </a:t>
            </a:r>
            <a:r>
              <a:rPr lang="en-AU" sz="1200" b="1" i="1" dirty="0" smtClean="0"/>
              <a:t>V</a:t>
            </a:r>
            <a:r>
              <a:rPr lang="en-AU" sz="1200" dirty="0" smtClean="0"/>
              <a:t>, force-agent model is used to check whether current route satisfies agent’s physical attributes and obstacles. Otherwise, agent’s mental map is used to choose the best route path from the global paths. This new route helps agent to de-tour.</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6</a:t>
            </a:fld>
            <a:endParaRPr lang="en-AU"/>
          </a:p>
        </p:txBody>
      </p:sp>
    </p:spTree>
    <p:extLst>
      <p:ext uri="{BB962C8B-B14F-4D97-AF65-F5344CB8AC3E}">
        <p14:creationId xmlns:p14="http://schemas.microsoft.com/office/powerpoint/2010/main" val="3250796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Potential hazardous vertices are vertices include two types: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	Explicitly</a:t>
            </a:r>
            <a:r>
              <a:rPr lang="en-AU" sz="1200" baseline="0" dirty="0" smtClean="0"/>
              <a:t> hazardous vertices: easily occur congestion when people try to follow their desired route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	Implicitly hazardous vertices: people desire to de-tour if congestion happens. </a:t>
            </a:r>
            <a:r>
              <a:rPr lang="en-AU"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We can’t specify them by statistic by heuristic number. They are specified by fitness landscape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Hazardous model can compute for any times.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Potential hazardous trails are optimal routes, people desire to follow because they contain minimum cost on vertex and edges.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To simplify, </a:t>
            </a:r>
            <a:r>
              <a:rPr lang="en-AU" dirty="0" smtClean="0"/>
              <a:t>Hazardous vertex’s status is measured by density, or fire situation level</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	hazardous trails is measured by density or, fire situation 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9</a:t>
            </a:fld>
            <a:endParaRPr lang="en-AU"/>
          </a:p>
        </p:txBody>
      </p:sp>
    </p:spTree>
    <p:extLst>
      <p:ext uri="{BB962C8B-B14F-4D97-AF65-F5344CB8AC3E}">
        <p14:creationId xmlns:p14="http://schemas.microsoft.com/office/powerpoint/2010/main" val="677941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more agents go though a vertex</a:t>
            </a:r>
            <a:r>
              <a:rPr lang="en-AU" baseline="0" dirty="0" smtClean="0"/>
              <a:t> to different Exit gates, the more solutions we have.</a:t>
            </a:r>
          </a:p>
          <a:p>
            <a:r>
              <a:rPr lang="en-AU" baseline="0" dirty="0" smtClean="0"/>
              <a:t>We don’t take GPs because search space will very large, the more probability it will be the same with other agents, increase computations.</a:t>
            </a:r>
          </a:p>
          <a:p>
            <a:endParaRPr lang="en-AU" baseline="0" dirty="0" smtClean="0"/>
          </a:p>
          <a:p>
            <a:r>
              <a:rPr lang="en-AU" baseline="0" dirty="0" smtClean="0"/>
              <a:t>How to segment a trajectory of agent, because he come into building, he wait and stand or work in a room for a long time. </a:t>
            </a:r>
          </a:p>
          <a:p>
            <a:r>
              <a:rPr lang="en-AU" baseline="0" dirty="0" smtClean="0"/>
              <a:t>Or we only calculate his traveling time on corridor and frequency.</a:t>
            </a:r>
          </a:p>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10</a:t>
            </a:fld>
            <a:endParaRPr lang="en-AU"/>
          </a:p>
        </p:txBody>
      </p:sp>
    </p:spTree>
    <p:extLst>
      <p:ext uri="{BB962C8B-B14F-4D97-AF65-F5344CB8AC3E}">
        <p14:creationId xmlns:p14="http://schemas.microsoft.com/office/powerpoint/2010/main" val="1188620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cannot use cost of GP or OP because they are depends on traveling frequency cost function of each people on edge.</a:t>
            </a:r>
          </a:p>
          <a:p>
            <a:r>
              <a:rPr lang="en-AU" dirty="0" smtClean="0"/>
              <a:t>We</a:t>
            </a:r>
            <a:r>
              <a:rPr lang="en-AU" baseline="0" dirty="0" smtClean="0"/>
              <a:t> still need search space such as between V3, it lead to 2 exits gate</a:t>
            </a:r>
            <a:endParaRPr lang="en-AU" dirty="0" smtClean="0"/>
          </a:p>
          <a:p>
            <a:r>
              <a:rPr lang="en-AU" dirty="0" smtClean="0"/>
              <a:t>Here we</a:t>
            </a:r>
            <a:r>
              <a:rPr lang="en-AU" baseline="0" dirty="0" smtClean="0"/>
              <a:t> focus on information at each vertex.</a:t>
            </a:r>
          </a:p>
          <a:p>
            <a:r>
              <a:rPr lang="en-AU" baseline="0" dirty="0" smtClean="0"/>
              <a:t>We have two approaches here, using geometric graph theory or ACO. We then compare accuracy.</a:t>
            </a:r>
          </a:p>
          <a:p>
            <a:r>
              <a:rPr lang="en-AU" baseline="0" dirty="0" smtClean="0"/>
              <a:t>To balancing exploration &amp; exploitation, we need to inverse of cost trail </a:t>
            </a:r>
            <a:r>
              <a:rPr lang="en-AU" baseline="0" dirty="0" err="1" smtClean="0"/>
              <a:t>hardzardous</a:t>
            </a:r>
            <a:r>
              <a:rPr lang="en-AU" baseline="0" dirty="0" smtClean="0"/>
              <a:t>. Ant speed, </a:t>
            </a:r>
            <a:r>
              <a:rPr lang="en-AU" baseline="0" smtClean="0"/>
              <a:t>hazardous changing</a:t>
            </a:r>
            <a:endParaRPr lang="en-AU" baseline="0" dirty="0" smtClean="0"/>
          </a:p>
          <a:p>
            <a:endParaRPr lang="en-AU" dirty="0" smtClean="0"/>
          </a:p>
          <a:p>
            <a:r>
              <a:rPr lang="en-AU" dirty="0" smtClean="0"/>
              <a:t>The foraging</a:t>
            </a:r>
            <a:r>
              <a:rPr lang="en-AU" baseline="0" dirty="0" smtClean="0"/>
              <a:t> </a:t>
            </a:r>
            <a:r>
              <a:rPr lang="en-AU" dirty="0" smtClean="0"/>
              <a:t>ants release pheromone on favourable</a:t>
            </a:r>
            <a:r>
              <a:rPr lang="en-AU" baseline="0" dirty="0" smtClean="0"/>
              <a:t> paths, the trail will be increased since ant members then follow more on the trail regardless evaporation process. This is the way ant colonies walk more towards favourable path iteratively.</a:t>
            </a:r>
            <a:endParaRPr lang="en-AU" dirty="0" smtClean="0"/>
          </a:p>
          <a:p>
            <a:r>
              <a:rPr lang="en-AU" dirty="0" smtClean="0"/>
              <a:t>The more cost, the less attractive level on that route</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13</a:t>
            </a:fld>
            <a:endParaRPr lang="en-AU"/>
          </a:p>
        </p:txBody>
      </p:sp>
    </p:spTree>
    <p:extLst>
      <p:ext uri="{BB962C8B-B14F-4D97-AF65-F5344CB8AC3E}">
        <p14:creationId xmlns:p14="http://schemas.microsoft.com/office/powerpoint/2010/main" val="113438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14</a:t>
            </a:fld>
            <a:endParaRPr lang="en-AU"/>
          </a:p>
        </p:txBody>
      </p:sp>
    </p:spTree>
    <p:extLst>
      <p:ext uri="{BB962C8B-B14F-4D97-AF65-F5344CB8AC3E}">
        <p14:creationId xmlns:p14="http://schemas.microsoft.com/office/powerpoint/2010/main" val="301639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16</a:t>
            </a:fld>
            <a:endParaRPr lang="en-AU"/>
          </a:p>
        </p:txBody>
      </p:sp>
    </p:spTree>
    <p:extLst>
      <p:ext uri="{BB962C8B-B14F-4D97-AF65-F5344CB8AC3E}">
        <p14:creationId xmlns:p14="http://schemas.microsoft.com/office/powerpoint/2010/main" val="995103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Each behaviour effect (follow, avoid collision, drastic walls,</a:t>
            </a:r>
            <a:r>
              <a:rPr lang="en-AU" baseline="0" dirty="0" smtClean="0"/>
              <a:t> other people, social friends, desired route) has its own direction. We plus by force and combine by direction.</a:t>
            </a:r>
          </a:p>
          <a:p>
            <a:r>
              <a:rPr lang="en-AU" baseline="0" dirty="0" smtClean="0"/>
              <a:t>Finally, we achieve new force and direction, we then calculate new position on that direction.</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17</a:t>
            </a:fld>
            <a:endParaRPr lang="en-AU"/>
          </a:p>
        </p:txBody>
      </p:sp>
    </p:spTree>
    <p:extLst>
      <p:ext uri="{BB962C8B-B14F-4D97-AF65-F5344CB8AC3E}">
        <p14:creationId xmlns:p14="http://schemas.microsoft.com/office/powerpoint/2010/main" val="995103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65190C-2517-4A62-AC6A-3B4A8CF19659}" type="datetime1">
              <a:rPr lang="en-US" smtClean="0"/>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F7AD2-8BDA-4DAD-89A4-42284873452A}" type="datetime1">
              <a:rPr lang="en-US" smtClean="0"/>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718553-FFCD-4C42-B90C-47DCB268027E}" type="datetime1">
              <a:rPr lang="en-US" smtClean="0"/>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3EAB49-D03E-4FAF-8BD5-9DB5CD5C7625}" type="datetime1">
              <a:rPr lang="en-US" smtClean="0"/>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B6DEF7-5AF4-4AE2-BA21-9B6B44B658BA}" type="datetime1">
              <a:rPr lang="en-US" smtClean="0"/>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9F576-5225-4888-BE46-97542778BF21}" type="datetime1">
              <a:rPr lang="en-US" smtClean="0"/>
              <a:t>7/28/2015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3E79E7-01FD-4FC3-BDA8-7E6C496A8D64}" type="datetime1">
              <a:rPr lang="en-US" smtClean="0"/>
              <a:t>7/28/2015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9644B2-B291-4134-8114-4C14A87A44B9}" type="datetime1">
              <a:rPr lang="en-US" smtClean="0"/>
              <a:t>7/28/2015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D853A-7529-49D2-95E6-9E05958B12EE}" type="datetime1">
              <a:rPr lang="en-US" smtClean="0"/>
              <a:t>7/28/2015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34C5B1-BDA5-447F-9F4C-B9220724014D}" type="datetime1">
              <a:rPr lang="en-US" smtClean="0"/>
              <a:t>7/28/2015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AC5C02-2A29-407A-AD26-A341F090AF35}" type="datetime1">
              <a:rPr lang="en-US" smtClean="0"/>
              <a:t>7/28/2015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85E03-E07C-42A4-99D7-266EDC3E8503}" type="datetime1">
              <a:rPr lang="en-US" smtClean="0"/>
              <a:t>7/28/2015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470025"/>
          </a:xfrm>
        </p:spPr>
        <p:txBody>
          <a:bodyPr>
            <a:normAutofit fontScale="90000"/>
          </a:bodyPr>
          <a:lstStyle/>
          <a:p>
            <a:r>
              <a:rPr lang="en-AU" dirty="0" smtClean="0"/>
              <a:t>Adaptive Evacuation Route </a:t>
            </a:r>
            <a:r>
              <a:rPr lang="en-AU" dirty="0"/>
              <a:t>Choice </a:t>
            </a:r>
            <a:r>
              <a:rPr lang="en-AU" dirty="0" smtClean="0"/>
              <a:t>Modelling and Real-time Data Acquisition</a:t>
            </a:r>
            <a:endParaRPr lang="en-AU" dirty="0"/>
          </a:p>
        </p:txBody>
      </p:sp>
      <p:sp>
        <p:nvSpPr>
          <p:cNvPr id="3" name="Subtitle 2"/>
          <p:cNvSpPr>
            <a:spLocks noGrp="1"/>
          </p:cNvSpPr>
          <p:nvPr>
            <p:ph type="subTitle" idx="1"/>
          </p:nvPr>
        </p:nvSpPr>
        <p:spPr>
          <a:xfrm>
            <a:off x="457200" y="2286000"/>
            <a:ext cx="8382000" cy="4267200"/>
          </a:xfrm>
        </p:spPr>
        <p:txBody>
          <a:bodyPr>
            <a:normAutofit fontScale="47500" lnSpcReduction="20000"/>
          </a:bodyPr>
          <a:lstStyle/>
          <a:p>
            <a:pPr algn="l"/>
            <a:r>
              <a:rPr lang="en-AU" b="1" i="1" u="sng" dirty="0" smtClean="0">
                <a:solidFill>
                  <a:schemeClr val="tx1"/>
                </a:solidFill>
              </a:rPr>
              <a:t>OUTLINE</a:t>
            </a:r>
          </a:p>
          <a:p>
            <a:pPr marL="457200" indent="-457200" algn="l">
              <a:buFont typeface="Arial" panose="020B0604020202020204" pitchFamily="34" charset="0"/>
              <a:buChar char="•"/>
            </a:pPr>
            <a:r>
              <a:rPr lang="en-AU" sz="3600" b="1" dirty="0" smtClean="0">
                <a:solidFill>
                  <a:schemeClr val="tx1"/>
                </a:solidFill>
              </a:rPr>
              <a:t>Introduction &amp; Research Questions</a:t>
            </a:r>
          </a:p>
          <a:p>
            <a:pPr marL="457200" indent="-457200" algn="l">
              <a:buFont typeface="Arial" panose="020B0604020202020204" pitchFamily="34" charset="0"/>
              <a:buChar char="•"/>
            </a:pPr>
            <a:r>
              <a:rPr lang="en-AU" sz="3600" dirty="0" smtClean="0">
                <a:solidFill>
                  <a:schemeClr val="tx1"/>
                </a:solidFill>
              </a:rPr>
              <a:t>Method for Adaptive Evacuation Route Choice Modelling</a:t>
            </a:r>
          </a:p>
          <a:p>
            <a:pPr marL="457200" indent="-457200" algn="l">
              <a:buFont typeface="Arial" panose="020B0604020202020204" pitchFamily="34" charset="0"/>
              <a:buChar char="•"/>
            </a:pPr>
            <a:r>
              <a:rPr lang="en-AU" sz="3600" dirty="0" smtClean="0">
                <a:solidFill>
                  <a:schemeClr val="tx1"/>
                </a:solidFill>
              </a:rPr>
              <a:t>Agent’s mental map </a:t>
            </a:r>
            <a:r>
              <a:rPr lang="en-AU" sz="3600" dirty="0">
                <a:solidFill>
                  <a:schemeClr val="tx1"/>
                </a:solidFill>
              </a:rPr>
              <a:t>and </a:t>
            </a:r>
            <a:r>
              <a:rPr lang="en-AU" sz="3600" dirty="0" smtClean="0">
                <a:solidFill>
                  <a:schemeClr val="tx1"/>
                </a:solidFill>
              </a:rPr>
              <a:t>its construction</a:t>
            </a:r>
          </a:p>
          <a:p>
            <a:pPr marL="457200" indent="-457200" algn="l">
              <a:buFont typeface="Arial" panose="020B0604020202020204" pitchFamily="34" charset="0"/>
              <a:buChar char="•"/>
            </a:pPr>
            <a:r>
              <a:rPr lang="en-AU" sz="3600" b="1" dirty="0" smtClean="0">
                <a:solidFill>
                  <a:schemeClr val="tx1"/>
                </a:solidFill>
              </a:rPr>
              <a:t>Disaster management using agents’ trajectory</a:t>
            </a:r>
          </a:p>
          <a:p>
            <a:pPr marL="914400" lvl="1" indent="-457200" algn="l">
              <a:buFont typeface="Arial" panose="020B0604020202020204" pitchFamily="34" charset="0"/>
              <a:buChar char="•"/>
            </a:pPr>
            <a:r>
              <a:rPr lang="en-AU" sz="3600" dirty="0" smtClean="0">
                <a:solidFill>
                  <a:schemeClr val="tx1"/>
                </a:solidFill>
              </a:rPr>
              <a:t>Route search-space by agent colony trajectories</a:t>
            </a:r>
          </a:p>
          <a:p>
            <a:pPr marL="914400" lvl="1" indent="-457200" algn="l">
              <a:buFont typeface="Arial" panose="020B0604020202020204" pitchFamily="34" charset="0"/>
              <a:buChar char="•"/>
            </a:pPr>
            <a:r>
              <a:rPr lang="en-AU" sz="3600" dirty="0">
                <a:solidFill>
                  <a:schemeClr val="tx1"/>
                </a:solidFill>
              </a:rPr>
              <a:t>Potential hazardous vertices </a:t>
            </a:r>
            <a:r>
              <a:rPr lang="en-AU" sz="3600" dirty="0" smtClean="0">
                <a:solidFill>
                  <a:schemeClr val="tx1"/>
                </a:solidFill>
              </a:rPr>
              <a:t>by fitness landscape analysis</a:t>
            </a:r>
          </a:p>
          <a:p>
            <a:pPr marL="914400" lvl="1" indent="-457200" algn="l">
              <a:buFont typeface="Arial" panose="020B0604020202020204" pitchFamily="34" charset="0"/>
              <a:buChar char="•"/>
            </a:pPr>
            <a:r>
              <a:rPr lang="en-AU" sz="3600" dirty="0" smtClean="0">
                <a:solidFill>
                  <a:schemeClr val="tx1"/>
                </a:solidFill>
              </a:rPr>
              <a:t>Potential trails on route search-space by ACO algorithm</a:t>
            </a:r>
            <a:endParaRPr lang="en-AU" sz="3600" dirty="0">
              <a:solidFill>
                <a:schemeClr val="tx1"/>
              </a:solidFill>
            </a:endParaRPr>
          </a:p>
          <a:p>
            <a:pPr marL="457200" indent="-457200" algn="l">
              <a:buFont typeface="Arial" panose="020B0604020202020204" pitchFamily="34" charset="0"/>
              <a:buChar char="•"/>
            </a:pPr>
            <a:r>
              <a:rPr lang="en-AU" sz="3600" b="1" dirty="0" smtClean="0">
                <a:solidFill>
                  <a:schemeClr val="tx1"/>
                </a:solidFill>
              </a:rPr>
              <a:t>Aims and Research Contribution</a:t>
            </a:r>
          </a:p>
          <a:p>
            <a:pPr marL="457200" indent="-457200" algn="l">
              <a:buFont typeface="Arial" panose="020B0604020202020204" pitchFamily="34" charset="0"/>
              <a:buChar char="•"/>
            </a:pPr>
            <a:r>
              <a:rPr lang="en-AU" sz="3600" dirty="0" smtClean="0">
                <a:solidFill>
                  <a:schemeClr val="tx1"/>
                </a:solidFill>
              </a:rPr>
              <a:t>Evacuation Route Choice Modelling by Simulation Tools</a:t>
            </a:r>
          </a:p>
          <a:p>
            <a:pPr marL="457200" indent="-457200" algn="l">
              <a:buFont typeface="Arial" panose="020B0604020202020204" pitchFamily="34" charset="0"/>
              <a:buChar char="•"/>
            </a:pPr>
            <a:r>
              <a:rPr lang="en-AU" sz="3600" b="1" dirty="0" smtClean="0">
                <a:solidFill>
                  <a:schemeClr val="tx1"/>
                </a:solidFill>
              </a:rPr>
              <a:t>Methodology for real-time data deployment</a:t>
            </a:r>
          </a:p>
          <a:p>
            <a:pPr marL="914400" lvl="1" indent="-457200" algn="l">
              <a:buFont typeface="Arial" panose="020B0604020202020204" pitchFamily="34" charset="0"/>
              <a:buChar char="•"/>
            </a:pPr>
            <a:r>
              <a:rPr lang="en-AU" sz="3600" dirty="0" smtClean="0">
                <a:solidFill>
                  <a:schemeClr val="tx1"/>
                </a:solidFill>
              </a:rPr>
              <a:t>Technical methodology</a:t>
            </a:r>
          </a:p>
          <a:p>
            <a:pPr marL="914400" lvl="1" indent="-457200" algn="l">
              <a:buFont typeface="Arial" panose="020B0604020202020204" pitchFamily="34" charset="0"/>
              <a:buChar char="•"/>
            </a:pPr>
            <a:r>
              <a:rPr lang="en-AU" sz="3600" dirty="0" smtClean="0">
                <a:solidFill>
                  <a:schemeClr val="tx1"/>
                </a:solidFill>
              </a:rPr>
              <a:t>Social methodology</a:t>
            </a:r>
          </a:p>
          <a:p>
            <a:pPr marL="457200" indent="-457200" algn="l">
              <a:buFont typeface="Arial" panose="020B0604020202020204" pitchFamily="34" charset="0"/>
              <a:buChar char="•"/>
            </a:pPr>
            <a:r>
              <a:rPr lang="en-AU" sz="3600" b="1" dirty="0" smtClean="0">
                <a:solidFill>
                  <a:schemeClr val="tx1"/>
                </a:solidFill>
              </a:rPr>
              <a:t>Research Timeline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4148401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AU" sz="3200" dirty="0" smtClean="0"/>
              <a:t>Generate route search-space by agent colony trajectories</a:t>
            </a:r>
            <a:endParaRPr lang="en-AU" sz="3200" dirty="0"/>
          </a:p>
        </p:txBody>
      </p:sp>
      <p:sp>
        <p:nvSpPr>
          <p:cNvPr id="3" name="Content Placeholder 2"/>
          <p:cNvSpPr>
            <a:spLocks noGrp="1"/>
          </p:cNvSpPr>
          <p:nvPr>
            <p:ph idx="1"/>
          </p:nvPr>
        </p:nvSpPr>
        <p:spPr>
          <a:xfrm>
            <a:off x="152400" y="1143000"/>
            <a:ext cx="8839200" cy="5486400"/>
          </a:xfrm>
        </p:spPr>
        <p:txBody>
          <a:bodyPr>
            <a:normAutofit/>
          </a:bodyPr>
          <a:lstStyle/>
          <a:p>
            <a:r>
              <a:rPr lang="en-AU" sz="2000" b="1" u="sng" dirty="0" smtClean="0"/>
              <a:t>Ground truth Approach</a:t>
            </a:r>
          </a:p>
          <a:p>
            <a:pPr lvl="1"/>
            <a:r>
              <a:rPr lang="en-AU" sz="1800" dirty="0" smtClean="0"/>
              <a:t>Route search space of a vertex is generated from Optimal paths of agents.</a:t>
            </a:r>
          </a:p>
          <a:p>
            <a:pPr lvl="1"/>
            <a:r>
              <a:rPr lang="en-AU" sz="1800" u="sng" dirty="0" smtClean="0"/>
              <a:t>Example</a:t>
            </a:r>
            <a:r>
              <a:rPr lang="en-AU" sz="1800" dirty="0" smtClean="0"/>
              <a:t>: Optimal paths at </a:t>
            </a:r>
            <a:r>
              <a:rPr lang="en-AU" sz="1800" b="1" dirty="0" smtClean="0"/>
              <a:t>Vertex 1</a:t>
            </a:r>
            <a:r>
              <a:rPr lang="en-AU" sz="1800" dirty="0" smtClean="0"/>
              <a:t> of agents as follows</a:t>
            </a:r>
          </a:p>
          <a:p>
            <a:pPr lvl="2"/>
            <a:r>
              <a:rPr lang="en-AU" sz="1600" dirty="0" smtClean="0"/>
              <a:t>Agent X1: </a:t>
            </a:r>
            <a:r>
              <a:rPr lang="en-AU" sz="1600" b="1" i="1" dirty="0" smtClean="0"/>
              <a:t>&lt;V2-V4-E1&gt; </a:t>
            </a:r>
            <a:r>
              <a:rPr lang="en-AU" sz="1600" i="1" dirty="0" smtClean="0"/>
              <a:t>cost</a:t>
            </a:r>
            <a:r>
              <a:rPr lang="en-AU" sz="1600" b="1" i="1" dirty="0" smtClean="0"/>
              <a:t> </a:t>
            </a:r>
            <a:r>
              <a:rPr lang="en-AU" sz="1600" i="1" dirty="0" smtClean="0"/>
              <a:t>= </a:t>
            </a:r>
            <a:r>
              <a:rPr lang="en-AU" sz="1600" b="1" i="1" dirty="0" smtClean="0"/>
              <a:t>4</a:t>
            </a:r>
          </a:p>
          <a:p>
            <a:pPr lvl="2"/>
            <a:r>
              <a:rPr lang="en-AU" sz="1600" dirty="0" smtClean="0"/>
              <a:t>Agent X2: </a:t>
            </a:r>
            <a:r>
              <a:rPr lang="en-AU" sz="1600" b="1" i="1" dirty="0" smtClean="0"/>
              <a:t>&lt;V3-V6-E2&gt; </a:t>
            </a:r>
            <a:r>
              <a:rPr lang="en-AU" sz="1600" i="1" dirty="0"/>
              <a:t>cost</a:t>
            </a:r>
            <a:r>
              <a:rPr lang="en-AU" sz="1600" b="1" i="1" dirty="0"/>
              <a:t> </a:t>
            </a:r>
            <a:r>
              <a:rPr lang="en-AU" sz="1600" i="1" dirty="0"/>
              <a:t>= </a:t>
            </a:r>
            <a:r>
              <a:rPr lang="en-AU" sz="1600" b="1" i="1" dirty="0" smtClean="0"/>
              <a:t>5</a:t>
            </a:r>
          </a:p>
          <a:p>
            <a:pPr lvl="2"/>
            <a:r>
              <a:rPr lang="en-AU" sz="1600" dirty="0" smtClean="0"/>
              <a:t>Agent X3:</a:t>
            </a:r>
            <a:r>
              <a:rPr lang="en-AU" sz="1600" dirty="0"/>
              <a:t> </a:t>
            </a:r>
            <a:r>
              <a:rPr lang="en-AU" sz="1600" b="1" i="1" dirty="0" smtClean="0"/>
              <a:t>&lt;V2-V4-V5-E1&gt; </a:t>
            </a:r>
            <a:r>
              <a:rPr lang="en-AU" sz="1600" i="1" dirty="0"/>
              <a:t>cost</a:t>
            </a:r>
            <a:r>
              <a:rPr lang="en-AU" sz="1600" b="1" i="1" dirty="0"/>
              <a:t> </a:t>
            </a:r>
            <a:r>
              <a:rPr lang="en-AU" sz="1600" i="1" dirty="0"/>
              <a:t>= </a:t>
            </a:r>
            <a:r>
              <a:rPr lang="en-AU" sz="1600" b="1" i="1" dirty="0" smtClean="0"/>
              <a:t>6</a:t>
            </a:r>
            <a:endParaRPr lang="en-AU" sz="1600" b="1" i="1" dirty="0"/>
          </a:p>
          <a:p>
            <a:pPr lvl="2"/>
            <a:r>
              <a:rPr lang="en-AU" sz="1600" dirty="0"/>
              <a:t>Agent </a:t>
            </a:r>
            <a:r>
              <a:rPr lang="en-AU" sz="1600" dirty="0" smtClean="0"/>
              <a:t>X4: </a:t>
            </a:r>
            <a:r>
              <a:rPr lang="en-AU" sz="1600" b="1" i="1" dirty="0" smtClean="0"/>
              <a:t>&lt;V5-E1&gt; </a:t>
            </a:r>
            <a:r>
              <a:rPr lang="en-AU" sz="1600" i="1" dirty="0"/>
              <a:t>cost</a:t>
            </a:r>
            <a:r>
              <a:rPr lang="en-AU" sz="1600" b="1" i="1" dirty="0"/>
              <a:t> </a:t>
            </a:r>
            <a:r>
              <a:rPr lang="en-AU" sz="1600" i="1" dirty="0"/>
              <a:t>= </a:t>
            </a:r>
            <a:r>
              <a:rPr lang="en-AU" sz="1600" b="1" i="1" dirty="0" smtClean="0"/>
              <a:t>2</a:t>
            </a:r>
          </a:p>
          <a:p>
            <a:pPr lvl="2"/>
            <a:r>
              <a:rPr lang="en-AU" sz="1600" dirty="0" smtClean="0"/>
              <a:t>Agent X5: </a:t>
            </a:r>
            <a:r>
              <a:rPr lang="en-AU" sz="1600" b="1" i="1" dirty="0"/>
              <a:t>&lt;</a:t>
            </a:r>
            <a:r>
              <a:rPr lang="en-AU" sz="1600" b="1" i="1" dirty="0" smtClean="0"/>
              <a:t>V2-V4-E1&gt; </a:t>
            </a:r>
            <a:r>
              <a:rPr lang="en-AU" sz="1600" i="1" dirty="0"/>
              <a:t>cost</a:t>
            </a:r>
            <a:r>
              <a:rPr lang="en-AU" sz="1600" b="1" i="1" dirty="0"/>
              <a:t> </a:t>
            </a:r>
            <a:r>
              <a:rPr lang="en-AU" sz="1600" i="1" dirty="0"/>
              <a:t>= </a:t>
            </a:r>
            <a:r>
              <a:rPr lang="en-AU" sz="1600" b="1" i="1" dirty="0" smtClean="0"/>
              <a:t>6</a:t>
            </a:r>
            <a:endParaRPr lang="en-AU" sz="1600" dirty="0"/>
          </a:p>
          <a:p>
            <a:pPr lvl="1"/>
            <a:r>
              <a:rPr lang="en-AU" sz="1800" b="1" dirty="0" smtClean="0"/>
              <a:t>Step1</a:t>
            </a:r>
            <a:r>
              <a:rPr lang="en-AU" sz="1800" dirty="0" smtClean="0"/>
              <a:t>: Eliminate solutions has sub-chromosome is another solution</a:t>
            </a:r>
          </a:p>
          <a:p>
            <a:pPr lvl="2"/>
            <a:r>
              <a:rPr lang="en-AU" sz="1400" dirty="0" smtClean="0"/>
              <a:t>Experiment results on solutions cover other solutions</a:t>
            </a:r>
          </a:p>
          <a:p>
            <a:pPr lvl="1"/>
            <a:r>
              <a:rPr lang="en-AU" sz="1800" b="1" dirty="0" smtClean="0"/>
              <a:t>Step2: </a:t>
            </a:r>
            <a:r>
              <a:rPr lang="en-AU" sz="1800" dirty="0" smtClean="0"/>
              <a:t>Assign the </a:t>
            </a:r>
            <a:r>
              <a:rPr lang="en-AU" sz="1800" b="1" dirty="0" smtClean="0">
                <a:solidFill>
                  <a:srgbClr val="C00000"/>
                </a:solidFill>
              </a:rPr>
              <a:t>minimum fitness </a:t>
            </a:r>
            <a:r>
              <a:rPr lang="en-AU" sz="1800" dirty="0" smtClean="0"/>
              <a:t>value for same solutions</a:t>
            </a:r>
          </a:p>
          <a:p>
            <a:pPr lvl="2"/>
            <a:r>
              <a:rPr lang="en-AU" sz="1400" dirty="0" smtClean="0"/>
              <a:t>Experiment results on the variance of fitness values on the same solutions</a:t>
            </a:r>
          </a:p>
          <a:p>
            <a:pPr lvl="1"/>
            <a:r>
              <a:rPr lang="en-AU" sz="1800" dirty="0" smtClean="0"/>
              <a:t>Fitness value depends on traveling cost of agents</a:t>
            </a:r>
          </a:p>
          <a:p>
            <a:r>
              <a:rPr lang="en-AU" sz="2000" b="1" u="sng" dirty="0" smtClean="0"/>
              <a:t>Greedy approach</a:t>
            </a:r>
          </a:p>
          <a:p>
            <a:pPr marL="457200" lvl="1" indent="0">
              <a:buNone/>
            </a:pPr>
            <a:r>
              <a:rPr lang="en-AU" sz="1600" b="1" dirty="0" smtClean="0"/>
              <a:t>Step1: </a:t>
            </a:r>
            <a:r>
              <a:rPr lang="en-AU" sz="1600" dirty="0" smtClean="0"/>
              <a:t>Select all trajectories from all agents going through </a:t>
            </a:r>
            <a:r>
              <a:rPr lang="en-AU" sz="1600" b="1" dirty="0" smtClean="0"/>
              <a:t>vertex 1. </a:t>
            </a:r>
          </a:p>
          <a:p>
            <a:pPr marL="457200" lvl="1" indent="0">
              <a:buNone/>
            </a:pPr>
            <a:r>
              <a:rPr lang="en-AU" sz="1600" b="1" dirty="0" smtClean="0"/>
              <a:t>Step2: </a:t>
            </a:r>
            <a:r>
              <a:rPr lang="en-AU" sz="1600" dirty="0"/>
              <a:t>Eliminate </a:t>
            </a:r>
            <a:r>
              <a:rPr lang="en-AU" sz="1600" dirty="0" smtClean="0"/>
              <a:t>trajectories has </a:t>
            </a:r>
            <a:r>
              <a:rPr lang="en-AU" sz="1600" dirty="0"/>
              <a:t>sub-chromosome is </a:t>
            </a:r>
            <a:r>
              <a:rPr lang="en-AU" sz="1600" dirty="0" smtClean="0"/>
              <a:t>another solution</a:t>
            </a:r>
          </a:p>
          <a:p>
            <a:pPr marL="457200" lvl="1" indent="0">
              <a:buNone/>
            </a:pPr>
            <a:r>
              <a:rPr lang="en-AU" sz="1600" b="1" dirty="0" smtClean="0"/>
              <a:t>Step3: </a:t>
            </a:r>
            <a:r>
              <a:rPr lang="en-AU" sz="1600" dirty="0" smtClean="0"/>
              <a:t>Fitness value on each solution is computed by the visiting frequency on its edges</a:t>
            </a:r>
          </a:p>
          <a:p>
            <a:pPr lvl="2"/>
            <a:endParaRPr lang="en-AU" sz="1400" b="1" dirty="0" smtClean="0"/>
          </a:p>
          <a:p>
            <a:endParaRPr lang="en-AU" dirty="0"/>
          </a:p>
        </p:txBody>
      </p:sp>
      <p:sp>
        <p:nvSpPr>
          <p:cNvPr id="28" name="Slide Number Placeholder 27"/>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293420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AU" sz="3200" dirty="0"/>
              <a:t>Potential hazardous </a:t>
            </a:r>
            <a:r>
              <a:rPr lang="en-AU" sz="3200" dirty="0" smtClean="0"/>
              <a:t>vertices by Fitness Landscape Analysis</a:t>
            </a:r>
            <a:endParaRPr lang="en-AU" sz="3200" dirty="0"/>
          </a:p>
        </p:txBody>
      </p:sp>
      <p:sp>
        <p:nvSpPr>
          <p:cNvPr id="3" name="Content Placeholder 2"/>
          <p:cNvSpPr>
            <a:spLocks noGrp="1"/>
          </p:cNvSpPr>
          <p:nvPr>
            <p:ph idx="1"/>
          </p:nvPr>
        </p:nvSpPr>
        <p:spPr>
          <a:xfrm>
            <a:off x="0" y="1600200"/>
            <a:ext cx="9067800" cy="4525963"/>
          </a:xfrm>
        </p:spPr>
        <p:txBody>
          <a:bodyPr/>
          <a:lstStyle/>
          <a:p>
            <a:r>
              <a:rPr lang="en-AU" sz="2000" dirty="0" smtClean="0"/>
              <a:t>Hazardous vertices analysis are used to reveal risk status at:</a:t>
            </a:r>
          </a:p>
          <a:p>
            <a:pPr marL="742950" lvl="2" indent="-342900"/>
            <a:r>
              <a:rPr lang="en-AU" sz="1800" dirty="0"/>
              <a:t>e</a:t>
            </a:r>
            <a:r>
              <a:rPr lang="en-AU" sz="1800" dirty="0" smtClean="0"/>
              <a:t>xplicitly congestive vertices by using </a:t>
            </a:r>
            <a:r>
              <a:rPr lang="en-AU" sz="1800" b="1" dirty="0" smtClean="0"/>
              <a:t>agents’ optimal paths</a:t>
            </a:r>
          </a:p>
          <a:p>
            <a:pPr marL="742950" lvl="2" indent="-342900"/>
            <a:r>
              <a:rPr lang="en-AU" sz="1800" dirty="0"/>
              <a:t>i</a:t>
            </a:r>
            <a:r>
              <a:rPr lang="en-AU" sz="1800" dirty="0" smtClean="0"/>
              <a:t>mplicitly congestive vertices when people intend to de-tour by using </a:t>
            </a:r>
            <a:r>
              <a:rPr lang="en-AU" sz="1800" b="1" dirty="0" smtClean="0"/>
              <a:t>agents’ global paths</a:t>
            </a:r>
            <a:r>
              <a:rPr lang="en-AU" sz="1800" dirty="0" smtClean="0"/>
              <a:t>.</a:t>
            </a:r>
          </a:p>
          <a:p>
            <a:pPr marL="400050" lvl="2" indent="0">
              <a:buNone/>
            </a:pPr>
            <a:endParaRPr lang="en-AU" sz="1800" dirty="0"/>
          </a:p>
          <a:p>
            <a:r>
              <a:rPr lang="en-AU" sz="2000" dirty="0" smtClean="0"/>
              <a:t>Example on constructing </a:t>
            </a:r>
            <a:r>
              <a:rPr lang="en-AU" sz="2000" u="sng" dirty="0" smtClean="0"/>
              <a:t>Fitness Landscape of Optimal Paths of a floor layout from collected search spaces</a:t>
            </a:r>
          </a:p>
          <a:p>
            <a:pPr lvl="1"/>
            <a:r>
              <a:rPr lang="en-AU" sz="1800" b="1" dirty="0" smtClean="0"/>
              <a:t>Search space</a:t>
            </a:r>
            <a:r>
              <a:rPr lang="en-AU" sz="1800" b="1" dirty="0"/>
              <a:t> </a:t>
            </a:r>
            <a:r>
              <a:rPr lang="en-AU" sz="1800" dirty="0" smtClean="0"/>
              <a:t>of Vertex 1: S1, S2,S3,S4</a:t>
            </a:r>
          </a:p>
          <a:p>
            <a:pPr lvl="1"/>
            <a:r>
              <a:rPr lang="en-AU" sz="1800" b="1" dirty="0" smtClean="0"/>
              <a:t>Search space </a:t>
            </a:r>
            <a:r>
              <a:rPr lang="en-AU" sz="1800" dirty="0" smtClean="0"/>
              <a:t>of Vertex 2: S1, S2,S3,S4</a:t>
            </a:r>
          </a:p>
          <a:p>
            <a:pPr lvl="1"/>
            <a:r>
              <a:rPr lang="en-AU" sz="1800" b="1" dirty="0"/>
              <a:t>Search space </a:t>
            </a:r>
            <a:r>
              <a:rPr lang="en-AU" sz="1800" dirty="0"/>
              <a:t>of Vertex 3</a:t>
            </a:r>
            <a:r>
              <a:rPr lang="en-AU" sz="1800" dirty="0" smtClean="0"/>
              <a:t>: </a:t>
            </a:r>
            <a:r>
              <a:rPr lang="en-AU" sz="1800" dirty="0"/>
              <a:t>S1, S2,S3,S4</a:t>
            </a:r>
          </a:p>
          <a:p>
            <a:pPr lvl="1"/>
            <a:r>
              <a:rPr lang="en-AU" sz="1800" dirty="0" smtClean="0"/>
              <a:t>However, some spaces are inside other spaces→ Remove sub-spaces to construct landscape.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076589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AU" sz="3200" dirty="0"/>
              <a:t>Potential hazardous </a:t>
            </a:r>
            <a:r>
              <a:rPr lang="en-AU" sz="3200" dirty="0" smtClean="0"/>
              <a:t>vertices by Fitness Landscape Analysis</a:t>
            </a:r>
            <a:endParaRPr lang="en-AU" sz="3200" dirty="0"/>
          </a:p>
        </p:txBody>
      </p:sp>
      <p:sp>
        <p:nvSpPr>
          <p:cNvPr id="3" name="Content Placeholder 2"/>
          <p:cNvSpPr>
            <a:spLocks noGrp="1"/>
          </p:cNvSpPr>
          <p:nvPr>
            <p:ph idx="1"/>
          </p:nvPr>
        </p:nvSpPr>
        <p:spPr>
          <a:xfrm>
            <a:off x="39130" y="1447800"/>
            <a:ext cx="9067800" cy="990600"/>
          </a:xfrm>
        </p:spPr>
        <p:txBody>
          <a:bodyPr>
            <a:normAutofit/>
          </a:bodyPr>
          <a:lstStyle/>
          <a:p>
            <a:r>
              <a:rPr lang="en-AU" sz="2000" dirty="0" smtClean="0"/>
              <a:t>Example on constructing </a:t>
            </a:r>
            <a:r>
              <a:rPr lang="en-AU" sz="2000" u="sng" dirty="0" smtClean="0"/>
              <a:t>Fitness Landscape of Optimal Paths of a floor layout from collected search spaces</a:t>
            </a:r>
          </a:p>
          <a:p>
            <a:endParaRPr lang="en-AU" sz="2000" u="sng"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grpSp>
        <p:nvGrpSpPr>
          <p:cNvPr id="28" name="Group 27"/>
          <p:cNvGrpSpPr/>
          <p:nvPr/>
        </p:nvGrpSpPr>
        <p:grpSpPr>
          <a:xfrm>
            <a:off x="-853454" y="609600"/>
            <a:ext cx="13463378" cy="10567543"/>
            <a:chOff x="-853454" y="-193071"/>
            <a:chExt cx="13463378" cy="10567543"/>
          </a:xfrm>
        </p:grpSpPr>
        <p:sp>
          <p:nvSpPr>
            <p:cNvPr id="9" name="Oval 8"/>
            <p:cNvSpPr/>
            <p:nvPr/>
          </p:nvSpPr>
          <p:spPr>
            <a:xfrm>
              <a:off x="7848600" y="4648200"/>
              <a:ext cx="685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smtClean="0"/>
                <a:t>E2</a:t>
              </a:r>
              <a:endParaRPr lang="en-AU" b="1" dirty="0"/>
            </a:p>
          </p:txBody>
        </p:sp>
        <p:sp>
          <p:nvSpPr>
            <p:cNvPr id="10" name="Oval 9"/>
            <p:cNvSpPr/>
            <p:nvPr/>
          </p:nvSpPr>
          <p:spPr>
            <a:xfrm>
              <a:off x="533400" y="3505200"/>
              <a:ext cx="685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smtClean="0"/>
                <a:t>E1</a:t>
              </a:r>
              <a:endParaRPr lang="en-AU" b="1" dirty="0"/>
            </a:p>
          </p:txBody>
        </p:sp>
        <p:sp>
          <p:nvSpPr>
            <p:cNvPr id="13" name="Arc 12"/>
            <p:cNvSpPr/>
            <p:nvPr/>
          </p:nvSpPr>
          <p:spPr>
            <a:xfrm rot="7913620">
              <a:off x="473913" y="1138901"/>
              <a:ext cx="4522848" cy="1858904"/>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AU"/>
            </a:p>
          </p:txBody>
        </p:sp>
        <p:sp>
          <p:nvSpPr>
            <p:cNvPr id="16" name="Oval 15"/>
            <p:cNvSpPr/>
            <p:nvPr/>
          </p:nvSpPr>
          <p:spPr>
            <a:xfrm>
              <a:off x="2286000" y="5181600"/>
              <a:ext cx="609599"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V6</a:t>
              </a:r>
              <a:endParaRPr lang="en-AU" dirty="0"/>
            </a:p>
          </p:txBody>
        </p:sp>
        <p:sp>
          <p:nvSpPr>
            <p:cNvPr id="18" name="Arc 17"/>
            <p:cNvSpPr/>
            <p:nvPr/>
          </p:nvSpPr>
          <p:spPr>
            <a:xfrm rot="11345421">
              <a:off x="3487009" y="2190617"/>
              <a:ext cx="9122915" cy="2661565"/>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AU"/>
            </a:p>
          </p:txBody>
        </p:sp>
        <p:sp>
          <p:nvSpPr>
            <p:cNvPr id="19" name="Arc 18"/>
            <p:cNvSpPr/>
            <p:nvPr/>
          </p:nvSpPr>
          <p:spPr>
            <a:xfrm rot="518635">
              <a:off x="-853454" y="2651588"/>
              <a:ext cx="8857149" cy="2661565"/>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AU"/>
            </a:p>
          </p:txBody>
        </p:sp>
        <p:sp>
          <p:nvSpPr>
            <p:cNvPr id="14" name="Oval 13"/>
            <p:cNvSpPr/>
            <p:nvPr/>
          </p:nvSpPr>
          <p:spPr>
            <a:xfrm>
              <a:off x="5334001" y="2971800"/>
              <a:ext cx="60959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V2</a:t>
              </a:r>
              <a:endParaRPr lang="en-AU" dirty="0"/>
            </a:p>
          </p:txBody>
        </p:sp>
        <p:sp>
          <p:nvSpPr>
            <p:cNvPr id="20" name="Arc 19"/>
            <p:cNvSpPr/>
            <p:nvPr/>
          </p:nvSpPr>
          <p:spPr>
            <a:xfrm rot="11904667">
              <a:off x="1050256" y="3416907"/>
              <a:ext cx="3119882" cy="1858904"/>
            </a:xfrm>
            <a:prstGeom prst="arc">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a:p>
          </p:txBody>
        </p:sp>
        <p:sp>
          <p:nvSpPr>
            <p:cNvPr id="17" name="Oval 16"/>
            <p:cNvSpPr/>
            <p:nvPr/>
          </p:nvSpPr>
          <p:spPr>
            <a:xfrm>
              <a:off x="1219200" y="4419600"/>
              <a:ext cx="60959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V4</a:t>
              </a:r>
              <a:endParaRPr lang="en-AU" dirty="0"/>
            </a:p>
          </p:txBody>
        </p:sp>
        <p:sp>
          <p:nvSpPr>
            <p:cNvPr id="21" name="Arc 20"/>
            <p:cNvSpPr/>
            <p:nvPr/>
          </p:nvSpPr>
          <p:spPr>
            <a:xfrm rot="19766880">
              <a:off x="-697042" y="5128826"/>
              <a:ext cx="9219707" cy="3972899"/>
            </a:xfrm>
            <a:prstGeom prst="arc">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a:p>
          </p:txBody>
        </p:sp>
        <p:sp>
          <p:nvSpPr>
            <p:cNvPr id="15" name="Oval 14"/>
            <p:cNvSpPr/>
            <p:nvPr/>
          </p:nvSpPr>
          <p:spPr>
            <a:xfrm>
              <a:off x="4419600" y="4419600"/>
              <a:ext cx="60959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V5</a:t>
              </a:r>
              <a:endParaRPr lang="en-AU" dirty="0"/>
            </a:p>
          </p:txBody>
        </p:sp>
        <p:sp>
          <p:nvSpPr>
            <p:cNvPr id="22" name="Rectangle 21"/>
            <p:cNvSpPr/>
            <p:nvPr/>
          </p:nvSpPr>
          <p:spPr>
            <a:xfrm>
              <a:off x="4800599" y="2558534"/>
              <a:ext cx="570990" cy="369332"/>
            </a:xfrm>
            <a:prstGeom prst="rect">
              <a:avLst/>
            </a:prstGeom>
          </p:spPr>
          <p:txBody>
            <a:bodyPr wrap="none">
              <a:spAutoFit/>
            </a:bodyPr>
            <a:lstStyle/>
            <a:p>
              <a:r>
                <a:rPr lang="en-US" dirty="0" smtClean="0"/>
                <a:t>V1</a:t>
              </a:r>
              <a:r>
                <a:rPr lang="en-US" i="1" baseline="-25000" dirty="0" smtClean="0"/>
                <a:t>s2</a:t>
              </a:r>
              <a:endParaRPr lang="en-AU" dirty="0"/>
            </a:p>
          </p:txBody>
        </p:sp>
        <p:sp>
          <p:nvSpPr>
            <p:cNvPr id="23" name="Rectangle 22"/>
            <p:cNvSpPr/>
            <p:nvPr/>
          </p:nvSpPr>
          <p:spPr>
            <a:xfrm>
              <a:off x="2449842" y="2873230"/>
              <a:ext cx="570990" cy="369332"/>
            </a:xfrm>
            <a:prstGeom prst="rect">
              <a:avLst/>
            </a:prstGeom>
          </p:spPr>
          <p:txBody>
            <a:bodyPr wrap="none">
              <a:spAutoFit/>
            </a:bodyPr>
            <a:lstStyle/>
            <a:p>
              <a:r>
                <a:rPr lang="en-US" dirty="0"/>
                <a:t>V1</a:t>
              </a:r>
              <a:r>
                <a:rPr lang="en-US" i="1" baseline="-25000" dirty="0"/>
                <a:t>s1</a:t>
              </a:r>
              <a:endParaRPr lang="en-AU" dirty="0"/>
            </a:p>
          </p:txBody>
        </p:sp>
        <p:sp>
          <p:nvSpPr>
            <p:cNvPr id="24" name="Rectangle 23"/>
            <p:cNvSpPr/>
            <p:nvPr/>
          </p:nvSpPr>
          <p:spPr>
            <a:xfrm>
              <a:off x="1752600" y="4724400"/>
              <a:ext cx="570990" cy="369332"/>
            </a:xfrm>
            <a:prstGeom prst="rect">
              <a:avLst/>
            </a:prstGeom>
          </p:spPr>
          <p:txBody>
            <a:bodyPr wrap="none">
              <a:spAutoFit/>
            </a:bodyPr>
            <a:lstStyle/>
            <a:p>
              <a:r>
                <a:rPr lang="en-US" dirty="0" smtClean="0"/>
                <a:t>V6</a:t>
              </a:r>
              <a:r>
                <a:rPr lang="en-US" i="1" baseline="-25000" dirty="0" smtClean="0"/>
                <a:t>s1</a:t>
              </a:r>
              <a:endParaRPr lang="en-AU" dirty="0"/>
            </a:p>
          </p:txBody>
        </p:sp>
        <p:sp>
          <p:nvSpPr>
            <p:cNvPr id="25" name="Rectangle 24"/>
            <p:cNvSpPr/>
            <p:nvPr/>
          </p:nvSpPr>
          <p:spPr>
            <a:xfrm>
              <a:off x="3657600" y="2907268"/>
              <a:ext cx="570990" cy="369332"/>
            </a:xfrm>
            <a:prstGeom prst="rect">
              <a:avLst/>
            </a:prstGeom>
          </p:spPr>
          <p:txBody>
            <a:bodyPr wrap="none">
              <a:spAutoFit/>
            </a:bodyPr>
            <a:lstStyle/>
            <a:p>
              <a:r>
                <a:rPr lang="en-US" dirty="0" smtClean="0"/>
                <a:t>V1</a:t>
              </a:r>
              <a:r>
                <a:rPr lang="en-US" i="1" baseline="-25000" dirty="0" smtClean="0"/>
                <a:t>s3</a:t>
              </a:r>
              <a:endParaRPr lang="en-AU" dirty="0"/>
            </a:p>
          </p:txBody>
        </p:sp>
        <p:sp>
          <p:nvSpPr>
            <p:cNvPr id="26" name="Rectangle 25"/>
            <p:cNvSpPr/>
            <p:nvPr/>
          </p:nvSpPr>
          <p:spPr>
            <a:xfrm>
              <a:off x="3848610" y="4964668"/>
              <a:ext cx="570990" cy="369332"/>
            </a:xfrm>
            <a:prstGeom prst="rect">
              <a:avLst/>
            </a:prstGeom>
          </p:spPr>
          <p:txBody>
            <a:bodyPr wrap="none">
              <a:spAutoFit/>
            </a:bodyPr>
            <a:lstStyle/>
            <a:p>
              <a:r>
                <a:rPr lang="en-US" dirty="0" smtClean="0"/>
                <a:t>V6</a:t>
              </a:r>
              <a:r>
                <a:rPr lang="en-US" i="1" baseline="-25000" dirty="0" smtClean="0"/>
                <a:t>s2</a:t>
              </a:r>
              <a:endParaRPr lang="en-AU" dirty="0"/>
            </a:p>
          </p:txBody>
        </p:sp>
        <p:sp>
          <p:nvSpPr>
            <p:cNvPr id="27" name="Arc 26"/>
            <p:cNvSpPr/>
            <p:nvPr/>
          </p:nvSpPr>
          <p:spPr>
            <a:xfrm rot="17962699">
              <a:off x="3379811" y="2861851"/>
              <a:ext cx="6110267" cy="8914975"/>
            </a:xfrm>
            <a:prstGeom prst="arc">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a:p>
          </p:txBody>
        </p:sp>
        <p:sp>
          <p:nvSpPr>
            <p:cNvPr id="5" name="Oval 4"/>
            <p:cNvSpPr/>
            <p:nvPr/>
          </p:nvSpPr>
          <p:spPr>
            <a:xfrm>
              <a:off x="4284024" y="3657600"/>
              <a:ext cx="668976" cy="3810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AU" dirty="0" smtClean="0"/>
                <a:t>V3</a:t>
              </a:r>
              <a:endParaRPr lang="en-AU" dirty="0"/>
            </a:p>
          </p:txBody>
        </p:sp>
        <p:sp>
          <p:nvSpPr>
            <p:cNvPr id="11" name="Oval 10"/>
            <p:cNvSpPr/>
            <p:nvPr/>
          </p:nvSpPr>
          <p:spPr>
            <a:xfrm>
              <a:off x="3276600" y="2362200"/>
              <a:ext cx="609599"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V1</a:t>
              </a:r>
              <a:endParaRPr lang="en-AU" dirty="0"/>
            </a:p>
          </p:txBody>
        </p:sp>
      </p:grpSp>
      <p:sp>
        <p:nvSpPr>
          <p:cNvPr id="29" name="Rectangle 28"/>
          <p:cNvSpPr/>
          <p:nvPr/>
        </p:nvSpPr>
        <p:spPr>
          <a:xfrm>
            <a:off x="1" y="2289329"/>
            <a:ext cx="9144000" cy="369332"/>
          </a:xfrm>
          <a:prstGeom prst="rect">
            <a:avLst/>
          </a:prstGeom>
        </p:spPr>
        <p:txBody>
          <a:bodyPr wrap="square">
            <a:spAutoFit/>
          </a:bodyPr>
          <a:lstStyle/>
          <a:p>
            <a:pPr lvl="1"/>
            <a:r>
              <a:rPr lang="en-AU" dirty="0"/>
              <a:t>Vertices jointed the most between solution spaces are hazardous </a:t>
            </a:r>
            <a:r>
              <a:rPr lang="en-AU" dirty="0" smtClean="0"/>
              <a:t>vertices such as </a:t>
            </a:r>
            <a:r>
              <a:rPr lang="en-AU" b="1" i="1" dirty="0" smtClean="0"/>
              <a:t>V3</a:t>
            </a:r>
            <a:endParaRPr lang="en-AU" b="1" i="1" dirty="0"/>
          </a:p>
        </p:txBody>
      </p:sp>
      <p:sp>
        <p:nvSpPr>
          <p:cNvPr id="30" name="Rectangle 29"/>
          <p:cNvSpPr/>
          <p:nvPr/>
        </p:nvSpPr>
        <p:spPr>
          <a:xfrm>
            <a:off x="2743200" y="5410200"/>
            <a:ext cx="570990" cy="369332"/>
          </a:xfrm>
          <a:prstGeom prst="rect">
            <a:avLst/>
          </a:prstGeom>
        </p:spPr>
        <p:txBody>
          <a:bodyPr wrap="none">
            <a:spAutoFit/>
          </a:bodyPr>
          <a:lstStyle/>
          <a:p>
            <a:r>
              <a:rPr lang="en-US" dirty="0" smtClean="0"/>
              <a:t>V6</a:t>
            </a:r>
            <a:r>
              <a:rPr lang="en-US" i="1" baseline="-25000" dirty="0" smtClean="0"/>
              <a:t>s3</a:t>
            </a:r>
            <a:endParaRPr lang="en-AU" dirty="0"/>
          </a:p>
        </p:txBody>
      </p:sp>
    </p:spTree>
    <p:extLst>
      <p:ext uri="{BB962C8B-B14F-4D97-AF65-F5344CB8AC3E}">
        <p14:creationId xmlns:p14="http://schemas.microsoft.com/office/powerpoint/2010/main" val="29381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51" y="0"/>
            <a:ext cx="9144000" cy="1143000"/>
          </a:xfrm>
        </p:spPr>
        <p:txBody>
          <a:bodyPr>
            <a:normAutofit/>
          </a:bodyPr>
          <a:lstStyle/>
          <a:p>
            <a:pPr marL="914400" lvl="1" indent="-457200" algn="ctr"/>
            <a:r>
              <a:rPr lang="en-AU" sz="3200" dirty="0" smtClean="0">
                <a:solidFill>
                  <a:schemeClr val="tx1"/>
                </a:solidFill>
                <a:latin typeface="+mj-lt"/>
              </a:rPr>
              <a:t>Potential evacuation route trails by ACO on route search space</a:t>
            </a:r>
            <a:endParaRPr lang="en-AU" sz="3200" dirty="0">
              <a:solidFill>
                <a:schemeClr val="tx1"/>
              </a:solidFill>
              <a:latin typeface="+mj-lt"/>
            </a:endParaRPr>
          </a:p>
        </p:txBody>
      </p:sp>
      <p:sp>
        <p:nvSpPr>
          <p:cNvPr id="3" name="Content Placeholder 2"/>
          <p:cNvSpPr>
            <a:spLocks noGrp="1"/>
          </p:cNvSpPr>
          <p:nvPr>
            <p:ph idx="1"/>
          </p:nvPr>
        </p:nvSpPr>
        <p:spPr>
          <a:xfrm>
            <a:off x="178522" y="1981200"/>
            <a:ext cx="8965478" cy="1600200"/>
          </a:xfrm>
        </p:spPr>
        <p:txBody>
          <a:bodyPr>
            <a:normAutofit/>
          </a:bodyPr>
          <a:lstStyle/>
          <a:p>
            <a:r>
              <a:rPr lang="en-AU" sz="1800" dirty="0" smtClean="0"/>
              <a:t>From route search space of vertex 1, its solutions {</a:t>
            </a:r>
            <a:r>
              <a:rPr lang="en-AU" sz="1800" i="1" dirty="0" smtClean="0"/>
              <a:t>s2</a:t>
            </a:r>
            <a:r>
              <a:rPr lang="en-AU" sz="1800" dirty="0" smtClean="0"/>
              <a:t>,</a:t>
            </a:r>
            <a:r>
              <a:rPr lang="en-AU" sz="1800" i="1" dirty="0" smtClean="0"/>
              <a:t>s3</a:t>
            </a:r>
            <a:r>
              <a:rPr lang="en-AU" sz="1800" dirty="0" smtClean="0"/>
              <a:t>,</a:t>
            </a:r>
            <a:r>
              <a:rPr lang="en-AU" sz="1800" i="1" dirty="0" smtClean="0"/>
              <a:t>s4,s5,s6,s7</a:t>
            </a:r>
            <a:r>
              <a:rPr lang="en-AU" sz="1800" dirty="0" smtClean="0"/>
              <a:t>}. </a:t>
            </a:r>
          </a:p>
          <a:p>
            <a:r>
              <a:rPr lang="en-AU" sz="1800" dirty="0" smtClean="0"/>
              <a:t>We have two approaches to identify potential route trails:</a:t>
            </a:r>
          </a:p>
          <a:p>
            <a:pPr lvl="1"/>
            <a:r>
              <a:rPr lang="en-AU" sz="1800" dirty="0" smtClean="0"/>
              <a:t>Geometric graph theory</a:t>
            </a:r>
          </a:p>
          <a:p>
            <a:pPr lvl="1"/>
            <a:r>
              <a:rPr lang="en-AU" sz="1800" dirty="0" smtClean="0"/>
              <a:t>ACO</a:t>
            </a:r>
            <a:endParaRPr lang="en-AU"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17" name="Freeform 16"/>
          <p:cNvSpPr/>
          <p:nvPr/>
        </p:nvSpPr>
        <p:spPr>
          <a:xfrm>
            <a:off x="4878677" y="4847528"/>
            <a:ext cx="232560" cy="492826"/>
          </a:xfrm>
          <a:custGeom>
            <a:avLst/>
            <a:gdLst>
              <a:gd name="connsiteX0" fmla="*/ 0 w 1068779"/>
              <a:gd name="connsiteY0" fmla="*/ 985652 h 985652"/>
              <a:gd name="connsiteX1" fmla="*/ 118753 w 1068779"/>
              <a:gd name="connsiteY1" fmla="*/ 950026 h 985652"/>
              <a:gd name="connsiteX2" fmla="*/ 225631 w 1068779"/>
              <a:gd name="connsiteY2" fmla="*/ 902525 h 985652"/>
              <a:gd name="connsiteX3" fmla="*/ 249382 w 1068779"/>
              <a:gd name="connsiteY3" fmla="*/ 866899 h 985652"/>
              <a:gd name="connsiteX4" fmla="*/ 285008 w 1068779"/>
              <a:gd name="connsiteY4" fmla="*/ 855024 h 985652"/>
              <a:gd name="connsiteX5" fmla="*/ 356260 w 1068779"/>
              <a:gd name="connsiteY5" fmla="*/ 807522 h 985652"/>
              <a:gd name="connsiteX6" fmla="*/ 427512 w 1068779"/>
              <a:gd name="connsiteY6" fmla="*/ 760021 h 985652"/>
              <a:gd name="connsiteX7" fmla="*/ 463138 w 1068779"/>
              <a:gd name="connsiteY7" fmla="*/ 736270 h 985652"/>
              <a:gd name="connsiteX8" fmla="*/ 498763 w 1068779"/>
              <a:gd name="connsiteY8" fmla="*/ 724395 h 985652"/>
              <a:gd name="connsiteX9" fmla="*/ 570015 w 1068779"/>
              <a:gd name="connsiteY9" fmla="*/ 676894 h 985652"/>
              <a:gd name="connsiteX10" fmla="*/ 605641 w 1068779"/>
              <a:gd name="connsiteY10" fmla="*/ 605642 h 985652"/>
              <a:gd name="connsiteX11" fmla="*/ 629392 w 1068779"/>
              <a:gd name="connsiteY11" fmla="*/ 510639 h 985652"/>
              <a:gd name="connsiteX12" fmla="*/ 665018 w 1068779"/>
              <a:gd name="connsiteY12" fmla="*/ 486888 h 985652"/>
              <a:gd name="connsiteX13" fmla="*/ 748145 w 1068779"/>
              <a:gd name="connsiteY13" fmla="*/ 391886 h 985652"/>
              <a:gd name="connsiteX14" fmla="*/ 831273 w 1068779"/>
              <a:gd name="connsiteY14" fmla="*/ 296883 h 985652"/>
              <a:gd name="connsiteX15" fmla="*/ 855023 w 1068779"/>
              <a:gd name="connsiteY15" fmla="*/ 261257 h 985652"/>
              <a:gd name="connsiteX16" fmla="*/ 926275 w 1068779"/>
              <a:gd name="connsiteY16" fmla="*/ 201881 h 985652"/>
              <a:gd name="connsiteX17" fmla="*/ 938151 w 1068779"/>
              <a:gd name="connsiteY17" fmla="*/ 166255 h 985652"/>
              <a:gd name="connsiteX18" fmla="*/ 997527 w 1068779"/>
              <a:gd name="connsiteY18" fmla="*/ 95003 h 985652"/>
              <a:gd name="connsiteX19" fmla="*/ 1033153 w 1068779"/>
              <a:gd name="connsiteY19" fmla="*/ 71252 h 985652"/>
              <a:gd name="connsiteX20" fmla="*/ 1056904 w 1068779"/>
              <a:gd name="connsiteY20" fmla="*/ 35626 h 985652"/>
              <a:gd name="connsiteX21" fmla="*/ 1068779 w 1068779"/>
              <a:gd name="connsiteY21" fmla="*/ 0 h 98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68779" h="985652">
                <a:moveTo>
                  <a:pt x="0" y="985652"/>
                </a:moveTo>
                <a:cubicBezTo>
                  <a:pt x="96715" y="966309"/>
                  <a:pt x="23277" y="984745"/>
                  <a:pt x="118753" y="950026"/>
                </a:cubicBezTo>
                <a:cubicBezTo>
                  <a:pt x="212025" y="916109"/>
                  <a:pt x="164340" y="943385"/>
                  <a:pt x="225631" y="902525"/>
                </a:cubicBezTo>
                <a:cubicBezTo>
                  <a:pt x="233548" y="890650"/>
                  <a:pt x="238237" y="875815"/>
                  <a:pt x="249382" y="866899"/>
                </a:cubicBezTo>
                <a:cubicBezTo>
                  <a:pt x="259157" y="859079"/>
                  <a:pt x="274066" y="861103"/>
                  <a:pt x="285008" y="855024"/>
                </a:cubicBezTo>
                <a:cubicBezTo>
                  <a:pt x="309961" y="841161"/>
                  <a:pt x="336076" y="827706"/>
                  <a:pt x="356260" y="807522"/>
                </a:cubicBezTo>
                <a:cubicBezTo>
                  <a:pt x="400737" y="763045"/>
                  <a:pt x="375954" y="777207"/>
                  <a:pt x="427512" y="760021"/>
                </a:cubicBezTo>
                <a:cubicBezTo>
                  <a:pt x="439387" y="752104"/>
                  <a:pt x="450372" y="742653"/>
                  <a:pt x="463138" y="736270"/>
                </a:cubicBezTo>
                <a:cubicBezTo>
                  <a:pt x="474334" y="730672"/>
                  <a:pt x="487821" y="730474"/>
                  <a:pt x="498763" y="724395"/>
                </a:cubicBezTo>
                <a:cubicBezTo>
                  <a:pt x="523716" y="710532"/>
                  <a:pt x="570015" y="676894"/>
                  <a:pt x="570015" y="676894"/>
                </a:cubicBezTo>
                <a:cubicBezTo>
                  <a:pt x="593236" y="642063"/>
                  <a:pt x="595807" y="644976"/>
                  <a:pt x="605641" y="605642"/>
                </a:cubicBezTo>
                <a:cubicBezTo>
                  <a:pt x="606447" y="602419"/>
                  <a:pt x="619522" y="522976"/>
                  <a:pt x="629392" y="510639"/>
                </a:cubicBezTo>
                <a:cubicBezTo>
                  <a:pt x="638308" y="499494"/>
                  <a:pt x="653143" y="494805"/>
                  <a:pt x="665018" y="486888"/>
                </a:cubicBezTo>
                <a:cubicBezTo>
                  <a:pt x="720436" y="403762"/>
                  <a:pt x="688769" y="431471"/>
                  <a:pt x="748145" y="391886"/>
                </a:cubicBezTo>
                <a:cubicBezTo>
                  <a:pt x="803564" y="308759"/>
                  <a:pt x="771896" y="336468"/>
                  <a:pt x="831273" y="296883"/>
                </a:cubicBezTo>
                <a:cubicBezTo>
                  <a:pt x="839190" y="285008"/>
                  <a:pt x="845886" y="272221"/>
                  <a:pt x="855023" y="261257"/>
                </a:cubicBezTo>
                <a:cubicBezTo>
                  <a:pt x="883597" y="226968"/>
                  <a:pt x="891245" y="225234"/>
                  <a:pt x="926275" y="201881"/>
                </a:cubicBezTo>
                <a:cubicBezTo>
                  <a:pt x="930234" y="190006"/>
                  <a:pt x="932553" y="177451"/>
                  <a:pt x="938151" y="166255"/>
                </a:cubicBezTo>
                <a:cubicBezTo>
                  <a:pt x="951497" y="139564"/>
                  <a:pt x="975014" y="113764"/>
                  <a:pt x="997527" y="95003"/>
                </a:cubicBezTo>
                <a:cubicBezTo>
                  <a:pt x="1008491" y="85866"/>
                  <a:pt x="1021278" y="79169"/>
                  <a:pt x="1033153" y="71252"/>
                </a:cubicBezTo>
                <a:cubicBezTo>
                  <a:pt x="1041070" y="59377"/>
                  <a:pt x="1050521" y="48392"/>
                  <a:pt x="1056904" y="35626"/>
                </a:cubicBezTo>
                <a:cubicBezTo>
                  <a:pt x="1062502" y="24430"/>
                  <a:pt x="1068779" y="0"/>
                  <a:pt x="1068779" y="0"/>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a:p>
        </p:txBody>
      </p:sp>
      <p:sp>
        <p:nvSpPr>
          <p:cNvPr id="7" name="TextBox 6"/>
          <p:cNvSpPr txBox="1"/>
          <p:nvPr/>
        </p:nvSpPr>
        <p:spPr>
          <a:xfrm>
            <a:off x="6105794" y="4179117"/>
            <a:ext cx="2850180" cy="954107"/>
          </a:xfrm>
          <a:prstGeom prst="rect">
            <a:avLst/>
          </a:prstGeom>
          <a:noFill/>
        </p:spPr>
        <p:txBody>
          <a:bodyPr wrap="square" rtlCol="0">
            <a:spAutoFit/>
          </a:bodyPr>
          <a:lstStyle/>
          <a:p>
            <a:pPr lvl="1"/>
            <a:r>
              <a:rPr lang="en-AU" sz="1400" dirty="0" smtClean="0"/>
              <a:t>This ant </a:t>
            </a:r>
            <a:r>
              <a:rPr lang="en-AU" sz="1400" dirty="0"/>
              <a:t>will deposit pheromones equivalent to </a:t>
            </a:r>
            <a:r>
              <a:rPr lang="en-AU" sz="1400" b="1" dirty="0"/>
              <a:t>the inverse of cost function from visited nodes and edges.</a:t>
            </a:r>
            <a:r>
              <a:rPr lang="en-AU" sz="1400" dirty="0"/>
              <a:t> </a:t>
            </a:r>
          </a:p>
        </p:txBody>
      </p:sp>
      <p:sp>
        <p:nvSpPr>
          <p:cNvPr id="76" name="Rectangle 75"/>
          <p:cNvSpPr/>
          <p:nvPr/>
        </p:nvSpPr>
        <p:spPr>
          <a:xfrm>
            <a:off x="228600" y="1066800"/>
            <a:ext cx="8999517" cy="923330"/>
          </a:xfrm>
          <a:prstGeom prst="rect">
            <a:avLst/>
          </a:prstGeom>
        </p:spPr>
        <p:txBody>
          <a:bodyPr wrap="square">
            <a:spAutoFit/>
          </a:bodyPr>
          <a:lstStyle/>
          <a:p>
            <a:pPr marL="285750" indent="-285750">
              <a:buFont typeface="Arial" panose="020B0604020202020204" pitchFamily="34" charset="0"/>
              <a:buChar char="•"/>
              <a:defRPr/>
            </a:pPr>
            <a:r>
              <a:rPr lang="en-AU" dirty="0"/>
              <a:t>Potential </a:t>
            </a:r>
            <a:r>
              <a:rPr lang="en-AU" dirty="0" smtClean="0"/>
              <a:t>trails contains optimal edges and vertices.</a:t>
            </a:r>
          </a:p>
          <a:p>
            <a:pPr marL="742950" lvl="1" indent="-285750">
              <a:buFont typeface="Arial" panose="020B0604020202020204" pitchFamily="34" charset="0"/>
              <a:buChar char="•"/>
              <a:defRPr/>
            </a:pPr>
            <a:r>
              <a:rPr lang="en-AU" dirty="0" smtClean="0"/>
              <a:t>Cost of each vertex is measured by its average density.</a:t>
            </a:r>
          </a:p>
          <a:p>
            <a:pPr marL="742950" lvl="1" indent="-285750">
              <a:buFont typeface="Arial" panose="020B0604020202020204" pitchFamily="34" charset="0"/>
              <a:buChar char="•"/>
              <a:defRPr/>
            </a:pPr>
            <a:r>
              <a:rPr lang="en-AU" dirty="0" smtClean="0"/>
              <a:t>Cost of each edge is measured by its visiting frequency</a:t>
            </a:r>
          </a:p>
        </p:txBody>
      </p:sp>
      <p:sp>
        <p:nvSpPr>
          <p:cNvPr id="29" name="TextBox 28"/>
          <p:cNvSpPr txBox="1"/>
          <p:nvPr/>
        </p:nvSpPr>
        <p:spPr>
          <a:xfrm>
            <a:off x="1830677" y="3200400"/>
            <a:ext cx="96981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V1, cost=1</a:t>
            </a:r>
            <a:endParaRPr lang="en-AU" dirty="0"/>
          </a:p>
        </p:txBody>
      </p:sp>
      <p:sp>
        <p:nvSpPr>
          <p:cNvPr id="30" name="TextBox 29"/>
          <p:cNvSpPr txBox="1"/>
          <p:nvPr/>
        </p:nvSpPr>
        <p:spPr>
          <a:xfrm>
            <a:off x="590695" y="4614730"/>
            <a:ext cx="101138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V2</a:t>
            </a:r>
          </a:p>
          <a:p>
            <a:r>
              <a:rPr lang="en-AU" dirty="0"/>
              <a:t>c</a:t>
            </a:r>
            <a:r>
              <a:rPr lang="en-AU" dirty="0" smtClean="0"/>
              <a:t>ost=2</a:t>
            </a:r>
            <a:endParaRPr lang="en-AU" dirty="0"/>
          </a:p>
        </p:txBody>
      </p:sp>
      <p:sp>
        <p:nvSpPr>
          <p:cNvPr id="31" name="TextBox 30"/>
          <p:cNvSpPr txBox="1"/>
          <p:nvPr/>
        </p:nvSpPr>
        <p:spPr>
          <a:xfrm>
            <a:off x="4476895" y="4142870"/>
            <a:ext cx="116378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V4</a:t>
            </a:r>
          </a:p>
          <a:p>
            <a:r>
              <a:rPr lang="en-AU" dirty="0" smtClean="0"/>
              <a:t>cost=4</a:t>
            </a:r>
            <a:endParaRPr lang="en-AU" dirty="0"/>
          </a:p>
        </p:txBody>
      </p:sp>
      <p:sp>
        <p:nvSpPr>
          <p:cNvPr id="32" name="TextBox 31"/>
          <p:cNvSpPr txBox="1"/>
          <p:nvPr/>
        </p:nvSpPr>
        <p:spPr>
          <a:xfrm>
            <a:off x="2038495" y="4890927"/>
            <a:ext cx="93518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V3</a:t>
            </a:r>
          </a:p>
          <a:p>
            <a:r>
              <a:rPr lang="en-AU" dirty="0" smtClean="0"/>
              <a:t>cost=3</a:t>
            </a:r>
            <a:endParaRPr lang="en-AU" dirty="0"/>
          </a:p>
        </p:txBody>
      </p:sp>
      <p:cxnSp>
        <p:nvCxnSpPr>
          <p:cNvPr id="34" name="Straight Connector 33"/>
          <p:cNvCxnSpPr>
            <a:stCxn id="29" idx="1"/>
          </p:cNvCxnSpPr>
          <p:nvPr/>
        </p:nvCxnSpPr>
        <p:spPr>
          <a:xfrm flipH="1">
            <a:off x="895495" y="3523566"/>
            <a:ext cx="935182" cy="10911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083523" y="3832604"/>
            <a:ext cx="190500" cy="1044196"/>
          </a:xfrm>
          <a:prstGeom prst="line">
            <a:avLst/>
          </a:prstGeom>
        </p:spPr>
        <p:style>
          <a:lnRef idx="3">
            <a:schemeClr val="accent4"/>
          </a:lnRef>
          <a:fillRef idx="0">
            <a:schemeClr val="accent4"/>
          </a:fillRef>
          <a:effectRef idx="2">
            <a:schemeClr val="accent4"/>
          </a:effectRef>
          <a:fontRef idx="minor">
            <a:schemeClr val="tx1"/>
          </a:fontRef>
        </p:style>
      </p:cxnSp>
      <p:cxnSp>
        <p:nvCxnSpPr>
          <p:cNvPr id="38" name="Straight Connector 37"/>
          <p:cNvCxnSpPr>
            <a:stCxn id="29" idx="3"/>
            <a:endCxn id="31" idx="1"/>
          </p:cNvCxnSpPr>
          <p:nvPr/>
        </p:nvCxnSpPr>
        <p:spPr>
          <a:xfrm>
            <a:off x="2800495" y="3523566"/>
            <a:ext cx="1676400" cy="942470"/>
          </a:xfrm>
          <a:prstGeom prst="line">
            <a:avLst/>
          </a:prstGeom>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2038495" y="6364587"/>
            <a:ext cx="457200" cy="369332"/>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E2</a:t>
            </a:r>
            <a:endParaRPr lang="en-AU" dirty="0"/>
          </a:p>
        </p:txBody>
      </p:sp>
      <p:sp>
        <p:nvSpPr>
          <p:cNvPr id="42" name="TextBox 41"/>
          <p:cNvSpPr txBox="1"/>
          <p:nvPr/>
        </p:nvSpPr>
        <p:spPr>
          <a:xfrm>
            <a:off x="718355" y="6183868"/>
            <a:ext cx="481940" cy="369332"/>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E1</a:t>
            </a:r>
            <a:endParaRPr lang="en-AU" dirty="0"/>
          </a:p>
        </p:txBody>
      </p:sp>
      <p:cxnSp>
        <p:nvCxnSpPr>
          <p:cNvPr id="43" name="Straight Connector 42"/>
          <p:cNvCxnSpPr>
            <a:stCxn id="42" idx="0"/>
          </p:cNvCxnSpPr>
          <p:nvPr/>
        </p:nvCxnSpPr>
        <p:spPr>
          <a:xfrm flipH="1" flipV="1">
            <a:off x="718355" y="5305380"/>
            <a:ext cx="240970" cy="8784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32" idx="2"/>
            <a:endCxn id="41" idx="0"/>
          </p:cNvCxnSpPr>
          <p:nvPr/>
        </p:nvCxnSpPr>
        <p:spPr>
          <a:xfrm flipH="1">
            <a:off x="2267095" y="5537258"/>
            <a:ext cx="238991" cy="827329"/>
          </a:xfrm>
          <a:prstGeom prst="line">
            <a:avLst/>
          </a:prstGeom>
        </p:spPr>
        <p:style>
          <a:lnRef idx="2">
            <a:schemeClr val="accent4"/>
          </a:lnRef>
          <a:fillRef idx="0">
            <a:schemeClr val="accent4"/>
          </a:fillRef>
          <a:effectRef idx="1">
            <a:schemeClr val="accent4"/>
          </a:effectRef>
          <a:fontRef idx="minor">
            <a:schemeClr val="tx1"/>
          </a:fontRef>
        </p:style>
      </p:cxnSp>
      <p:sp>
        <p:nvSpPr>
          <p:cNvPr id="60" name="TextBox 59"/>
          <p:cNvSpPr txBox="1"/>
          <p:nvPr/>
        </p:nvSpPr>
        <p:spPr>
          <a:xfrm>
            <a:off x="4324495" y="6172200"/>
            <a:ext cx="457200" cy="369332"/>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E3</a:t>
            </a:r>
            <a:endParaRPr lang="en-AU" dirty="0"/>
          </a:p>
        </p:txBody>
      </p:sp>
      <p:cxnSp>
        <p:nvCxnSpPr>
          <p:cNvPr id="61" name="Straight Connector 60"/>
          <p:cNvCxnSpPr>
            <a:stCxn id="31" idx="2"/>
            <a:endCxn id="60" idx="0"/>
          </p:cNvCxnSpPr>
          <p:nvPr/>
        </p:nvCxnSpPr>
        <p:spPr>
          <a:xfrm flipH="1">
            <a:off x="4553095" y="4789201"/>
            <a:ext cx="505691" cy="1382999"/>
          </a:xfrm>
          <a:prstGeom prst="line">
            <a:avLst/>
          </a:prstGeom>
        </p:spPr>
        <p:style>
          <a:lnRef idx="2">
            <a:schemeClr val="accent2"/>
          </a:lnRef>
          <a:fillRef idx="0">
            <a:schemeClr val="accent2"/>
          </a:fillRef>
          <a:effectRef idx="1">
            <a:schemeClr val="accent2"/>
          </a:effectRef>
          <a:fontRef idx="minor">
            <a:schemeClr val="tx1"/>
          </a:fontRef>
        </p:style>
      </p:cxnSp>
      <p:sp>
        <p:nvSpPr>
          <p:cNvPr id="78" name="TextBox 77"/>
          <p:cNvSpPr txBox="1"/>
          <p:nvPr/>
        </p:nvSpPr>
        <p:spPr>
          <a:xfrm>
            <a:off x="959325" y="3928930"/>
            <a:ext cx="393370" cy="369332"/>
          </a:xfrm>
          <a:prstGeom prst="rect">
            <a:avLst/>
          </a:prstGeom>
          <a:noFill/>
        </p:spPr>
        <p:txBody>
          <a:bodyPr wrap="square" rtlCol="0">
            <a:spAutoFit/>
          </a:bodyPr>
          <a:lstStyle/>
          <a:p>
            <a:r>
              <a:rPr lang="en-AU" dirty="0" smtClean="0"/>
              <a:t>s2</a:t>
            </a:r>
            <a:endParaRPr lang="en-AU" dirty="0"/>
          </a:p>
        </p:txBody>
      </p:sp>
      <p:sp>
        <p:nvSpPr>
          <p:cNvPr id="79" name="TextBox 78"/>
          <p:cNvSpPr txBox="1"/>
          <p:nvPr/>
        </p:nvSpPr>
        <p:spPr>
          <a:xfrm>
            <a:off x="1841810" y="4329692"/>
            <a:ext cx="393370" cy="369332"/>
          </a:xfrm>
          <a:prstGeom prst="rect">
            <a:avLst/>
          </a:prstGeom>
          <a:noFill/>
        </p:spPr>
        <p:txBody>
          <a:bodyPr wrap="square" rtlCol="0">
            <a:spAutoFit/>
          </a:bodyPr>
          <a:lstStyle/>
          <a:p>
            <a:r>
              <a:rPr lang="en-AU" dirty="0" smtClean="0"/>
              <a:t>s3</a:t>
            </a:r>
            <a:endParaRPr lang="en-AU" dirty="0"/>
          </a:p>
        </p:txBody>
      </p:sp>
      <p:sp>
        <p:nvSpPr>
          <p:cNvPr id="80" name="TextBox 79"/>
          <p:cNvSpPr txBox="1"/>
          <p:nvPr/>
        </p:nvSpPr>
        <p:spPr>
          <a:xfrm>
            <a:off x="3266107" y="3581400"/>
            <a:ext cx="393370" cy="369332"/>
          </a:xfrm>
          <a:prstGeom prst="rect">
            <a:avLst/>
          </a:prstGeom>
          <a:noFill/>
        </p:spPr>
        <p:txBody>
          <a:bodyPr wrap="square" rtlCol="0">
            <a:spAutoFit/>
          </a:bodyPr>
          <a:lstStyle/>
          <a:p>
            <a:r>
              <a:rPr lang="en-AU" dirty="0" smtClean="0"/>
              <a:t>s4</a:t>
            </a:r>
            <a:endParaRPr lang="en-AU" dirty="0"/>
          </a:p>
        </p:txBody>
      </p:sp>
      <p:sp>
        <p:nvSpPr>
          <p:cNvPr id="82" name="TextBox 81"/>
          <p:cNvSpPr txBox="1"/>
          <p:nvPr/>
        </p:nvSpPr>
        <p:spPr>
          <a:xfrm>
            <a:off x="3430877" y="4812268"/>
            <a:ext cx="89361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V5</a:t>
            </a:r>
          </a:p>
          <a:p>
            <a:r>
              <a:rPr lang="en-AU" dirty="0"/>
              <a:t>c</a:t>
            </a:r>
            <a:r>
              <a:rPr lang="en-AU" dirty="0" smtClean="0"/>
              <a:t>ost=2</a:t>
            </a:r>
            <a:endParaRPr lang="en-AU" dirty="0"/>
          </a:p>
        </p:txBody>
      </p:sp>
      <p:cxnSp>
        <p:nvCxnSpPr>
          <p:cNvPr id="83" name="Straight Connector 82"/>
          <p:cNvCxnSpPr/>
          <p:nvPr/>
        </p:nvCxnSpPr>
        <p:spPr>
          <a:xfrm>
            <a:off x="2819148" y="3832604"/>
            <a:ext cx="990852" cy="967996"/>
          </a:xfrm>
          <a:prstGeom prst="line">
            <a:avLst/>
          </a:prstGeom>
        </p:spPr>
        <p:style>
          <a:lnRef idx="2">
            <a:schemeClr val="accent6"/>
          </a:lnRef>
          <a:fillRef idx="0">
            <a:schemeClr val="accent6"/>
          </a:fillRef>
          <a:effectRef idx="1">
            <a:schemeClr val="accent6"/>
          </a:effectRef>
          <a:fontRef idx="minor">
            <a:schemeClr val="tx1"/>
          </a:fontRef>
        </p:style>
      </p:cxnSp>
      <p:cxnSp>
        <p:nvCxnSpPr>
          <p:cNvPr id="85" name="Straight Connector 84"/>
          <p:cNvCxnSpPr>
            <a:stCxn id="82" idx="2"/>
            <a:endCxn id="60" idx="1"/>
          </p:cNvCxnSpPr>
          <p:nvPr/>
        </p:nvCxnSpPr>
        <p:spPr>
          <a:xfrm>
            <a:off x="3877686" y="5458599"/>
            <a:ext cx="446809" cy="898267"/>
          </a:xfrm>
          <a:prstGeom prst="line">
            <a:avLst/>
          </a:prstGeom>
        </p:spPr>
        <p:style>
          <a:lnRef idx="2">
            <a:schemeClr val="accent6"/>
          </a:lnRef>
          <a:fillRef idx="0">
            <a:schemeClr val="accent6"/>
          </a:fillRef>
          <a:effectRef idx="1">
            <a:schemeClr val="accent6"/>
          </a:effectRef>
          <a:fontRef idx="minor">
            <a:schemeClr val="tx1"/>
          </a:fontRef>
        </p:style>
      </p:cxnSp>
      <p:sp>
        <p:nvSpPr>
          <p:cNvPr id="88" name="TextBox 87"/>
          <p:cNvSpPr txBox="1"/>
          <p:nvPr/>
        </p:nvSpPr>
        <p:spPr>
          <a:xfrm>
            <a:off x="3340430" y="4114800"/>
            <a:ext cx="393370" cy="369332"/>
          </a:xfrm>
          <a:prstGeom prst="rect">
            <a:avLst/>
          </a:prstGeom>
          <a:noFill/>
        </p:spPr>
        <p:txBody>
          <a:bodyPr wrap="square" rtlCol="0">
            <a:spAutoFit/>
          </a:bodyPr>
          <a:lstStyle/>
          <a:p>
            <a:r>
              <a:rPr lang="en-AU" dirty="0" smtClean="0"/>
              <a:t>s5</a:t>
            </a:r>
            <a:endParaRPr lang="en-AU" dirty="0"/>
          </a:p>
        </p:txBody>
      </p:sp>
      <p:cxnSp>
        <p:nvCxnSpPr>
          <p:cNvPr id="89" name="Straight Connector 88"/>
          <p:cNvCxnSpPr>
            <a:stCxn id="32" idx="2"/>
          </p:cNvCxnSpPr>
          <p:nvPr/>
        </p:nvCxnSpPr>
        <p:spPr>
          <a:xfrm>
            <a:off x="2506086" y="5537258"/>
            <a:ext cx="294409" cy="694625"/>
          </a:xfrm>
          <a:prstGeom prst="line">
            <a:avLst/>
          </a:prstGeom>
        </p:spPr>
        <p:style>
          <a:lnRef idx="2">
            <a:schemeClr val="dk1"/>
          </a:lnRef>
          <a:fillRef idx="0">
            <a:schemeClr val="dk1"/>
          </a:fillRef>
          <a:effectRef idx="1">
            <a:schemeClr val="dk1"/>
          </a:effectRef>
          <a:fontRef idx="minor">
            <a:schemeClr val="tx1"/>
          </a:fontRef>
        </p:style>
      </p:cxnSp>
      <p:sp>
        <p:nvSpPr>
          <p:cNvPr id="92" name="TextBox 91"/>
          <p:cNvSpPr txBox="1"/>
          <p:nvPr/>
        </p:nvSpPr>
        <p:spPr>
          <a:xfrm>
            <a:off x="2745077" y="6248400"/>
            <a:ext cx="457200" cy="369332"/>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E4</a:t>
            </a:r>
            <a:endParaRPr lang="en-AU" dirty="0"/>
          </a:p>
        </p:txBody>
      </p:sp>
      <p:sp>
        <p:nvSpPr>
          <p:cNvPr id="93" name="TextBox 92"/>
          <p:cNvSpPr txBox="1"/>
          <p:nvPr/>
        </p:nvSpPr>
        <p:spPr>
          <a:xfrm>
            <a:off x="2375210" y="4298262"/>
            <a:ext cx="393370" cy="369332"/>
          </a:xfrm>
          <a:prstGeom prst="rect">
            <a:avLst/>
          </a:prstGeom>
          <a:noFill/>
        </p:spPr>
        <p:txBody>
          <a:bodyPr wrap="square" rtlCol="0">
            <a:spAutoFit/>
          </a:bodyPr>
          <a:lstStyle/>
          <a:p>
            <a:r>
              <a:rPr lang="en-AU" dirty="0" smtClean="0"/>
              <a:t>s6</a:t>
            </a:r>
            <a:endParaRPr lang="en-AU" dirty="0"/>
          </a:p>
        </p:txBody>
      </p:sp>
      <p:cxnSp>
        <p:nvCxnSpPr>
          <p:cNvPr id="95" name="Straight Connector 94"/>
          <p:cNvCxnSpPr/>
          <p:nvPr/>
        </p:nvCxnSpPr>
        <p:spPr>
          <a:xfrm>
            <a:off x="2315586" y="3871328"/>
            <a:ext cx="190500" cy="1005472"/>
          </a:xfrm>
          <a:prstGeom prst="line">
            <a:avLst/>
          </a:prstGeom>
        </p:spPr>
        <p:style>
          <a:lnRef idx="2">
            <a:schemeClr val="dk1"/>
          </a:lnRef>
          <a:fillRef idx="0">
            <a:schemeClr val="dk1"/>
          </a:fillRef>
          <a:effectRef idx="1">
            <a:schemeClr val="dk1"/>
          </a:effectRef>
          <a:fontRef idx="minor">
            <a:schemeClr val="tx1"/>
          </a:fontRef>
        </p:style>
      </p:cxnSp>
      <p:pic>
        <p:nvPicPr>
          <p:cNvPr id="12"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052208">
            <a:off x="4403286" y="5173819"/>
            <a:ext cx="711772" cy="711772"/>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065226">
            <a:off x="3631862" y="5382585"/>
            <a:ext cx="711772" cy="711772"/>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987523">
            <a:off x="2216816" y="5455289"/>
            <a:ext cx="711772" cy="711772"/>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950743">
            <a:off x="1975296" y="5556948"/>
            <a:ext cx="711772" cy="711772"/>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892361">
            <a:off x="375096" y="5237732"/>
            <a:ext cx="711772" cy="711772"/>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7" idx="1"/>
            <a:endCxn id="12" idx="1"/>
          </p:cNvCxnSpPr>
          <p:nvPr/>
        </p:nvCxnSpPr>
        <p:spPr>
          <a:xfrm flipH="1">
            <a:off x="5106671" y="4656171"/>
            <a:ext cx="999123" cy="796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3169743" y="5424868"/>
            <a:ext cx="564057" cy="759001"/>
          </a:xfrm>
          <a:prstGeom prst="line">
            <a:avLst/>
          </a:prstGeom>
        </p:spPr>
        <p:style>
          <a:lnRef idx="3">
            <a:schemeClr val="accent5"/>
          </a:lnRef>
          <a:fillRef idx="0">
            <a:schemeClr val="accent5"/>
          </a:fillRef>
          <a:effectRef idx="2">
            <a:schemeClr val="accent5"/>
          </a:effectRef>
          <a:fontRef idx="minor">
            <a:schemeClr val="tx1"/>
          </a:fontRef>
        </p:style>
      </p:cxnSp>
      <p:sp>
        <p:nvSpPr>
          <p:cNvPr id="133" name="TextBox 132"/>
          <p:cNvSpPr txBox="1"/>
          <p:nvPr/>
        </p:nvSpPr>
        <p:spPr>
          <a:xfrm>
            <a:off x="3188030" y="4419600"/>
            <a:ext cx="393370" cy="369332"/>
          </a:xfrm>
          <a:prstGeom prst="rect">
            <a:avLst/>
          </a:prstGeom>
          <a:noFill/>
        </p:spPr>
        <p:txBody>
          <a:bodyPr wrap="square" rtlCol="0">
            <a:spAutoFit/>
          </a:bodyPr>
          <a:lstStyle/>
          <a:p>
            <a:r>
              <a:rPr lang="en-AU" dirty="0" smtClean="0"/>
              <a:t>s7</a:t>
            </a:r>
            <a:endParaRPr lang="en-AU" dirty="0"/>
          </a:p>
        </p:txBody>
      </p:sp>
      <p:cxnSp>
        <p:nvCxnSpPr>
          <p:cNvPr id="134" name="Straight Connector 133"/>
          <p:cNvCxnSpPr/>
          <p:nvPr/>
        </p:nvCxnSpPr>
        <p:spPr>
          <a:xfrm flipH="1" flipV="1">
            <a:off x="2602552" y="3874532"/>
            <a:ext cx="826448" cy="970632"/>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49403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Research Aims</a:t>
            </a:r>
            <a:endParaRPr lang="en-AU" sz="3200" dirty="0"/>
          </a:p>
        </p:txBody>
      </p:sp>
      <p:sp>
        <p:nvSpPr>
          <p:cNvPr id="3" name="Content Placeholder 2"/>
          <p:cNvSpPr>
            <a:spLocks noGrp="1"/>
          </p:cNvSpPr>
          <p:nvPr>
            <p:ph idx="1"/>
          </p:nvPr>
        </p:nvSpPr>
        <p:spPr>
          <a:xfrm>
            <a:off x="0" y="1600200"/>
            <a:ext cx="9144000" cy="4525963"/>
          </a:xfrm>
        </p:spPr>
        <p:txBody>
          <a:bodyPr>
            <a:normAutofit fontScale="92500" lnSpcReduction="10000"/>
          </a:bodyPr>
          <a:lstStyle/>
          <a:p>
            <a:pPr marL="514350" indent="-514350">
              <a:buFont typeface="+mj-lt"/>
              <a:buAutoNum type="arabicPeriod"/>
            </a:pPr>
            <a:r>
              <a:rPr lang="en-US" sz="2400" dirty="0" smtClean="0"/>
              <a:t>Explore novel </a:t>
            </a:r>
            <a:r>
              <a:rPr lang="en-US" sz="2400" dirty="0"/>
              <a:t>collectable </a:t>
            </a:r>
            <a:r>
              <a:rPr lang="en-US" sz="2400" dirty="0" smtClean="0"/>
              <a:t>data </a:t>
            </a:r>
            <a:r>
              <a:rPr lang="en-US" sz="2400" dirty="0"/>
              <a:t>from mobile and camera </a:t>
            </a:r>
            <a:r>
              <a:rPr lang="en-US" sz="2400" dirty="0" smtClean="0"/>
              <a:t>for crowd modelling metrics.</a:t>
            </a:r>
          </a:p>
          <a:p>
            <a:pPr marL="400050" lvl="1" indent="0">
              <a:buNone/>
            </a:pPr>
            <a:r>
              <a:rPr lang="en-US" sz="2000" dirty="0"/>
              <a:t>	</a:t>
            </a:r>
            <a:r>
              <a:rPr lang="en-US" sz="2000" dirty="0" smtClean="0"/>
              <a:t>1.1. Agent’s cognitive level: mental map and friend facts</a:t>
            </a:r>
          </a:p>
          <a:p>
            <a:pPr marL="400050" lvl="1" indent="0">
              <a:buNone/>
            </a:pPr>
            <a:r>
              <a:rPr lang="en-US" sz="2000" dirty="0" smtClean="0"/>
              <a:t>	1.2. Agent’s physical attributes: average speed, adjustor, desired avoiding distance</a:t>
            </a:r>
          </a:p>
          <a:p>
            <a:pPr marL="400050" lvl="1" indent="0">
              <a:buNone/>
            </a:pPr>
            <a:r>
              <a:rPr lang="en-US" sz="2000" dirty="0" smtClean="0"/>
              <a:t>	1.3. Crowd’s current parameters on micro and macro levels</a:t>
            </a:r>
          </a:p>
          <a:p>
            <a:pPr marL="400050" lvl="1" indent="0">
              <a:buNone/>
            </a:pPr>
            <a:r>
              <a:rPr lang="en-US" sz="2000" dirty="0"/>
              <a:t>		</a:t>
            </a:r>
            <a:r>
              <a:rPr lang="en-US" sz="2000" dirty="0" smtClean="0"/>
              <a:t>1.3.1 Agent’s current location</a:t>
            </a:r>
          </a:p>
          <a:p>
            <a:pPr marL="400050" lvl="1" indent="0">
              <a:buNone/>
            </a:pPr>
            <a:r>
              <a:rPr lang="en-US" sz="2000" dirty="0" smtClean="0"/>
              <a:t>		1.3.2 Density, pressure, turbulence at a fixed position by camera</a:t>
            </a:r>
          </a:p>
          <a:p>
            <a:pPr marL="514350" indent="-514350">
              <a:buFont typeface="+mj-lt"/>
              <a:buAutoNum type="arabicPeriod"/>
            </a:pPr>
            <a:r>
              <a:rPr lang="en-US" sz="2400" dirty="0" smtClean="0"/>
              <a:t>Model and </a:t>
            </a:r>
            <a:r>
              <a:rPr lang="en-US" sz="2400" dirty="0"/>
              <a:t>validate route choice behavior </a:t>
            </a:r>
            <a:r>
              <a:rPr lang="en-US" sz="2400" dirty="0" smtClean="0"/>
              <a:t>for force </a:t>
            </a:r>
            <a:r>
              <a:rPr lang="en-US" sz="2400" dirty="0"/>
              <a:t>agent-based </a:t>
            </a:r>
            <a:r>
              <a:rPr lang="en-US" sz="2400" dirty="0" smtClean="0"/>
              <a:t>model based </a:t>
            </a:r>
            <a:r>
              <a:rPr lang="en-US" sz="2400" dirty="0"/>
              <a:t>on cognitive </a:t>
            </a:r>
            <a:r>
              <a:rPr lang="en-US" sz="2400" dirty="0" smtClean="0"/>
              <a:t>level from collected data by crowd dynamics.</a:t>
            </a:r>
          </a:p>
          <a:p>
            <a:pPr marL="514350" indent="-514350">
              <a:buFont typeface="+mj-lt"/>
              <a:buAutoNum type="arabicPeriod"/>
            </a:pPr>
            <a:r>
              <a:rPr lang="en-US" sz="2400" dirty="0" smtClean="0"/>
              <a:t>Explore </a:t>
            </a:r>
            <a:r>
              <a:rPr lang="en-US" sz="2400" dirty="0"/>
              <a:t>effective optimization techniques to create evacuation plan </a:t>
            </a:r>
            <a:r>
              <a:rPr lang="en-US" sz="2400" dirty="0" smtClean="0"/>
              <a:t>for pre and during disasters happen.</a:t>
            </a:r>
          </a:p>
          <a:p>
            <a:pPr marL="400050" lvl="1" indent="0">
              <a:buNone/>
            </a:pPr>
            <a:r>
              <a:rPr lang="en-US" sz="2000" dirty="0" smtClean="0"/>
              <a:t>	3.1</a:t>
            </a:r>
            <a:r>
              <a:rPr lang="en-US" sz="2000" dirty="0"/>
              <a:t>. </a:t>
            </a:r>
            <a:r>
              <a:rPr lang="en-US" sz="2000" dirty="0" smtClean="0"/>
              <a:t>Route search space</a:t>
            </a:r>
          </a:p>
          <a:p>
            <a:pPr marL="400050" lvl="1" indent="0">
              <a:buNone/>
            </a:pPr>
            <a:r>
              <a:rPr lang="en-US" sz="2000" dirty="0"/>
              <a:t>	</a:t>
            </a:r>
            <a:r>
              <a:rPr lang="en-US" sz="2000" dirty="0" smtClean="0"/>
              <a:t>3.2. Hazardous function for vertices and potential trails</a:t>
            </a:r>
            <a:endParaRPr lang="en-US" sz="2000" dirty="0"/>
          </a:p>
          <a:p>
            <a:pPr marL="400050" lvl="1" indent="0">
              <a:buNone/>
            </a:pPr>
            <a:endParaRPr lang="en-US" sz="2000" dirty="0"/>
          </a:p>
          <a:p>
            <a:pPr marL="514350" indent="-514350">
              <a:buFont typeface="+mj-lt"/>
              <a:buAutoNum type="arabicPeriod"/>
            </a:pPr>
            <a:endParaRPr lang="en-US" sz="2400" dirty="0" smtClean="0"/>
          </a:p>
          <a:p>
            <a:pPr marL="514350" indent="-514350">
              <a:buFont typeface="+mj-lt"/>
              <a:buAutoNum type="arabicPeriod"/>
            </a:pPr>
            <a:endParaRPr lang="en-AU"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40480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3200" dirty="0"/>
              <a:t>Research Contribution</a:t>
            </a:r>
          </a:p>
        </p:txBody>
      </p:sp>
      <p:sp>
        <p:nvSpPr>
          <p:cNvPr id="3" name="Content Placeholder 2"/>
          <p:cNvSpPr>
            <a:spLocks noGrp="1"/>
          </p:cNvSpPr>
          <p:nvPr>
            <p:ph idx="1"/>
          </p:nvPr>
        </p:nvSpPr>
        <p:spPr/>
        <p:txBody>
          <a:bodyPr>
            <a:normAutofit lnSpcReduction="10000"/>
          </a:bodyPr>
          <a:lstStyle/>
          <a:p>
            <a:r>
              <a:rPr lang="en-US" sz="2200" b="1" dirty="0" smtClean="0"/>
              <a:t>Evacuation plan</a:t>
            </a:r>
          </a:p>
          <a:p>
            <a:pPr lvl="1"/>
            <a:r>
              <a:rPr lang="en-US" sz="1800" dirty="0" smtClean="0"/>
              <a:t>Exploring </a:t>
            </a:r>
            <a:r>
              <a:rPr lang="en-US" sz="1800" dirty="0"/>
              <a:t>factors that affect agent’s route decision making behavior </a:t>
            </a:r>
            <a:r>
              <a:rPr lang="en-US" sz="1800" dirty="0" smtClean="0"/>
              <a:t>and </a:t>
            </a:r>
            <a:r>
              <a:rPr lang="en-US" sz="1800" dirty="0"/>
              <a:t>their usefulness in evacuation plan</a:t>
            </a:r>
            <a:r>
              <a:rPr lang="en-US" sz="1800" dirty="0" smtClean="0"/>
              <a:t>.</a:t>
            </a:r>
          </a:p>
          <a:p>
            <a:pPr lvl="1"/>
            <a:r>
              <a:rPr lang="en-US" sz="1800" dirty="0" smtClean="0"/>
              <a:t>Initializing route searching space for evacuation plan</a:t>
            </a:r>
          </a:p>
          <a:p>
            <a:pPr lvl="1"/>
            <a:r>
              <a:rPr lang="en-US" sz="1800" dirty="0"/>
              <a:t>Knowing potential hazards</a:t>
            </a:r>
          </a:p>
          <a:p>
            <a:pPr lvl="1"/>
            <a:r>
              <a:rPr lang="en-US" sz="1800" dirty="0"/>
              <a:t>Allowing to test with different infrastructure layouts and different evacuation dynamics from agents those data correspond to real persons</a:t>
            </a:r>
            <a:endParaRPr lang="en-US" sz="1800" dirty="0" smtClean="0"/>
          </a:p>
          <a:p>
            <a:r>
              <a:rPr lang="en-US" sz="2200" b="1" dirty="0" smtClean="0"/>
              <a:t>Crowd modelling validation</a:t>
            </a:r>
            <a:endParaRPr lang="en-US" sz="2200" b="1" dirty="0"/>
          </a:p>
          <a:p>
            <a:pPr lvl="1"/>
            <a:r>
              <a:rPr lang="en-US" sz="1800" dirty="0" smtClean="0"/>
              <a:t>Providing a </a:t>
            </a:r>
            <a:r>
              <a:rPr lang="en-US" sz="1800" dirty="0"/>
              <a:t>new </a:t>
            </a:r>
            <a:r>
              <a:rPr lang="en-US" sz="1800" dirty="0" err="1"/>
              <a:t>validatable</a:t>
            </a:r>
            <a:r>
              <a:rPr lang="en-US" sz="1800" dirty="0"/>
              <a:t> model to simulate and identify desired route for agents. It’s testable with actual pedestrian data from both of camera and mobile. This is a novel approach to broaden crowd simulation models when </a:t>
            </a:r>
            <a:r>
              <a:rPr lang="en-US" sz="1800" dirty="0" smtClean="0"/>
              <a:t>innovatively using </a:t>
            </a:r>
            <a:r>
              <a:rPr lang="en-US" sz="1800" dirty="0"/>
              <a:t>mobile phone data.</a:t>
            </a:r>
            <a:endParaRPr lang="en-US" sz="2200" dirty="0"/>
          </a:p>
          <a:p>
            <a:r>
              <a:rPr lang="en-US" sz="2200" b="1" dirty="0" smtClean="0"/>
              <a:t>Crowd Research community</a:t>
            </a:r>
          </a:p>
          <a:p>
            <a:pPr lvl="1"/>
            <a:r>
              <a:rPr lang="en-US" sz="1800" dirty="0" smtClean="0"/>
              <a:t>Contributing a novel dataset for crowd dynamics study</a:t>
            </a:r>
            <a:endParaRPr lang="en-US" sz="2200" dirty="0"/>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05532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Proposed Evacuation Model by Simulation Tools</a:t>
            </a:r>
            <a:endParaRPr lang="en-AU" sz="3200" dirty="0"/>
          </a:p>
        </p:txBody>
      </p:sp>
      <p:sp>
        <p:nvSpPr>
          <p:cNvPr id="3" name="Content Placeholder 2"/>
          <p:cNvSpPr>
            <a:spLocks noGrp="1"/>
          </p:cNvSpPr>
          <p:nvPr>
            <p:ph idx="1"/>
          </p:nvPr>
        </p:nvSpPr>
        <p:spPr>
          <a:xfrm>
            <a:off x="381000" y="1219200"/>
            <a:ext cx="8229600" cy="5257800"/>
          </a:xfrm>
        </p:spPr>
        <p:txBody>
          <a:bodyPr>
            <a:normAutofit fontScale="92500" lnSpcReduction="20000"/>
          </a:bodyPr>
          <a:lstStyle/>
          <a:p>
            <a:r>
              <a:rPr lang="en-AU" sz="2400" b="1" dirty="0" smtClean="0"/>
              <a:t>Main aims</a:t>
            </a:r>
            <a:r>
              <a:rPr lang="en-AU" sz="2400" dirty="0" smtClean="0"/>
              <a:t>:</a:t>
            </a:r>
          </a:p>
          <a:p>
            <a:pPr lvl="1"/>
            <a:r>
              <a:rPr lang="en-AU" sz="2000" dirty="0"/>
              <a:t>Simulate agent’s heterogeneous physical attributes</a:t>
            </a:r>
          </a:p>
          <a:p>
            <a:pPr lvl="1"/>
            <a:r>
              <a:rPr lang="en-AU" sz="2000" dirty="0"/>
              <a:t>Simulate agent’s perception on adaptive mental map and friend </a:t>
            </a:r>
            <a:r>
              <a:rPr lang="en-AU" sz="2000" dirty="0" smtClean="0"/>
              <a:t>graph</a:t>
            </a:r>
          </a:p>
          <a:p>
            <a:pPr lvl="1"/>
            <a:r>
              <a:rPr lang="en-AU" sz="2000" dirty="0"/>
              <a:t>I</a:t>
            </a:r>
            <a:r>
              <a:rPr lang="en-AU" sz="2000" dirty="0" smtClean="0"/>
              <a:t>ncorporate a desire force by the new route direction fetched from mental map to social-force model to help agent de-tour when facing congestion.</a:t>
            </a:r>
          </a:p>
          <a:p>
            <a:pPr lvl="1"/>
            <a:r>
              <a:rPr lang="en-AU" sz="2000" dirty="0" smtClean="0"/>
              <a:t>Agents inside the cut-off distance can share their mental maps to derive a more comprehensive map of the building.</a:t>
            </a:r>
            <a:endParaRPr lang="en-AU" sz="2000" dirty="0"/>
          </a:p>
          <a:p>
            <a:pPr lvl="1"/>
            <a:r>
              <a:rPr lang="en-AU" sz="2000" dirty="0"/>
              <a:t>Allow agents to transit from normal behaviour to panic </a:t>
            </a:r>
            <a:r>
              <a:rPr lang="en-AU" sz="2000" dirty="0" smtClean="0"/>
              <a:t>condition when out of route choice options.</a:t>
            </a:r>
          </a:p>
          <a:p>
            <a:r>
              <a:rPr lang="en-AU" sz="2400" b="1" dirty="0" smtClean="0"/>
              <a:t>Simulation Methodology</a:t>
            </a:r>
          </a:p>
          <a:p>
            <a:pPr lvl="1"/>
            <a:r>
              <a:rPr lang="en-AU" sz="2000" dirty="0" smtClean="0"/>
              <a:t>Simulation environment:</a:t>
            </a:r>
          </a:p>
          <a:p>
            <a:pPr lvl="2"/>
            <a:r>
              <a:rPr lang="en-AU" sz="1600" dirty="0" smtClean="0"/>
              <a:t>E-Sim, Path Finder, Repast </a:t>
            </a:r>
            <a:r>
              <a:rPr lang="en-AU" sz="1600" dirty="0" err="1" smtClean="0"/>
              <a:t>Simphony</a:t>
            </a:r>
            <a:r>
              <a:rPr lang="en-AU" sz="1600" dirty="0" smtClean="0"/>
              <a:t>, </a:t>
            </a:r>
            <a:r>
              <a:rPr lang="en-AU" sz="1600" dirty="0" err="1" smtClean="0"/>
              <a:t>MATSim</a:t>
            </a:r>
            <a:r>
              <a:rPr lang="en-AU" sz="1600" dirty="0" smtClean="0"/>
              <a:t> simulation tools</a:t>
            </a:r>
          </a:p>
          <a:p>
            <a:pPr lvl="1"/>
            <a:r>
              <a:rPr lang="en-AU" sz="2000" dirty="0" smtClean="0"/>
              <a:t>Cognitive level to store mental map</a:t>
            </a:r>
            <a:endParaRPr lang="en-AU" sz="1600" dirty="0"/>
          </a:p>
          <a:p>
            <a:r>
              <a:rPr lang="en-AU" sz="2400" b="1" dirty="0"/>
              <a:t>Method to simulate agent’s </a:t>
            </a:r>
            <a:r>
              <a:rPr lang="en-AU" sz="2400" b="1" dirty="0" smtClean="0"/>
              <a:t>knowledge</a:t>
            </a:r>
            <a:endParaRPr lang="en-AU" sz="2000" b="1" dirty="0" smtClean="0"/>
          </a:p>
          <a:p>
            <a:pPr lvl="1"/>
            <a:r>
              <a:rPr lang="en-AU" sz="2100" dirty="0" smtClean="0"/>
              <a:t>Generate randomly routes for an agent X to explore a predefined layout</a:t>
            </a:r>
          </a:p>
          <a:p>
            <a:pPr lvl="1"/>
            <a:r>
              <a:rPr lang="en-AU" sz="2100" dirty="0" smtClean="0"/>
              <a:t>Update agent X’s cognitive level with mental map and friend graph</a:t>
            </a:r>
            <a:endParaRPr lang="en-AU" sz="2100" dirty="0"/>
          </a:p>
          <a:p>
            <a:pPr lvl="1"/>
            <a:r>
              <a:rPr lang="en-AU" sz="2100" dirty="0" smtClean="0"/>
              <a:t>Simulate agent X’s de-tour ability </a:t>
            </a:r>
          </a:p>
          <a:p>
            <a:endParaRPr lang="en-AU" sz="2000" dirty="0"/>
          </a:p>
          <a:p>
            <a:endParaRPr lang="en-AU" sz="2000" dirty="0"/>
          </a:p>
          <a:p>
            <a:endParaRPr lang="en-AU" sz="2000" dirty="0"/>
          </a:p>
          <a:p>
            <a:endParaRPr lang="en-AU" sz="2000" dirty="0"/>
          </a:p>
          <a:p>
            <a:pPr lvl="1"/>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848226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rmAutofit fontScale="90000"/>
          </a:bodyPr>
          <a:lstStyle/>
          <a:p>
            <a:r>
              <a:rPr lang="en-AU" sz="3200" dirty="0" smtClean="0"/>
              <a:t>Evacuation Route Choice Modelling by </a:t>
            </a:r>
            <a:r>
              <a:rPr lang="en-AU" sz="3200" dirty="0"/>
              <a:t>S</a:t>
            </a:r>
            <a:r>
              <a:rPr lang="en-AU" sz="3200" dirty="0" smtClean="0"/>
              <a:t>imulation Tools</a:t>
            </a:r>
            <a:endParaRPr lang="en-AU"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5"/>
          <p:cNvSpPr/>
          <p:nvPr/>
        </p:nvSpPr>
        <p:spPr>
          <a:xfrm>
            <a:off x="2057400" y="875437"/>
            <a:ext cx="1905000" cy="877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Agent </a:t>
            </a:r>
            <a:r>
              <a:rPr lang="en-AU" sz="1600" dirty="0" smtClean="0"/>
              <a:t>perceives  environment on current route </a:t>
            </a:r>
            <a:r>
              <a:rPr lang="en-AU" sz="1600" dirty="0" smtClean="0">
                <a:solidFill>
                  <a:schemeClr val="tx1"/>
                </a:solidFill>
              </a:rPr>
              <a:t>in an interval </a:t>
            </a:r>
            <a:r>
              <a:rPr lang="en-AU" sz="1600" i="1" dirty="0" smtClean="0">
                <a:solidFill>
                  <a:schemeClr val="tx1"/>
                </a:solidFill>
              </a:rPr>
              <a:t>t</a:t>
            </a:r>
            <a:endParaRPr lang="en-AU" sz="1600" i="1" dirty="0">
              <a:solidFill>
                <a:schemeClr val="tx1"/>
              </a:solidFill>
            </a:endParaRPr>
          </a:p>
        </p:txBody>
      </p:sp>
      <p:sp>
        <p:nvSpPr>
          <p:cNvPr id="7" name="Rectangle 6"/>
          <p:cNvSpPr/>
          <p:nvPr/>
        </p:nvSpPr>
        <p:spPr>
          <a:xfrm>
            <a:off x="152400" y="838200"/>
            <a:ext cx="1491737" cy="87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Agent’s physical attributes and current status</a:t>
            </a:r>
            <a:endParaRPr lang="en-AU" sz="1600" dirty="0"/>
          </a:p>
        </p:txBody>
      </p:sp>
      <p:sp>
        <p:nvSpPr>
          <p:cNvPr id="8" name="Rectangle 7"/>
          <p:cNvSpPr/>
          <p:nvPr/>
        </p:nvSpPr>
        <p:spPr>
          <a:xfrm>
            <a:off x="4724400" y="875437"/>
            <a:ext cx="1905000" cy="877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Agent’s accumulated knowledge</a:t>
            </a:r>
            <a:endParaRPr lang="en-AU" sz="1600" dirty="0"/>
          </a:p>
        </p:txBody>
      </p:sp>
      <p:sp>
        <p:nvSpPr>
          <p:cNvPr id="9" name="Rectangle 8"/>
          <p:cNvSpPr/>
          <p:nvPr/>
        </p:nvSpPr>
        <p:spPr>
          <a:xfrm>
            <a:off x="1981200" y="2133600"/>
            <a:ext cx="1940641"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Identify average behaviour effects by social-force model on that route</a:t>
            </a:r>
            <a:endParaRPr lang="en-AU" sz="1600" dirty="0"/>
          </a:p>
        </p:txBody>
      </p:sp>
      <p:cxnSp>
        <p:nvCxnSpPr>
          <p:cNvPr id="10" name="Straight Arrow Connector 9"/>
          <p:cNvCxnSpPr/>
          <p:nvPr/>
        </p:nvCxnSpPr>
        <p:spPr>
          <a:xfrm>
            <a:off x="3962400" y="1314018"/>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971800" y="1779274"/>
            <a:ext cx="0" cy="3543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76400" y="1295400"/>
            <a:ext cx="3189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Diamond 12"/>
          <p:cNvSpPr/>
          <p:nvPr/>
        </p:nvSpPr>
        <p:spPr>
          <a:xfrm>
            <a:off x="1912374" y="4306164"/>
            <a:ext cx="2202426" cy="1066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Satisfy agent’s attributes</a:t>
            </a:r>
            <a:endParaRPr lang="en-AU" sz="1600" dirty="0"/>
          </a:p>
        </p:txBody>
      </p:sp>
      <p:cxnSp>
        <p:nvCxnSpPr>
          <p:cNvPr id="14" name="Straight Arrow Connector 13"/>
          <p:cNvCxnSpPr/>
          <p:nvPr/>
        </p:nvCxnSpPr>
        <p:spPr>
          <a:xfrm>
            <a:off x="2971800" y="3200400"/>
            <a:ext cx="0" cy="22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28600" y="4114800"/>
            <a:ext cx="1245624" cy="87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Update new agent’s status</a:t>
            </a:r>
            <a:endParaRPr lang="en-AU" sz="1600" dirty="0"/>
          </a:p>
        </p:txBody>
      </p:sp>
      <p:cxnSp>
        <p:nvCxnSpPr>
          <p:cNvPr id="16" name="Straight Arrow Connector 15"/>
          <p:cNvCxnSpPr>
            <a:stCxn id="13" idx="1"/>
          </p:cNvCxnSpPr>
          <p:nvPr/>
        </p:nvCxnSpPr>
        <p:spPr>
          <a:xfrm flipH="1">
            <a:off x="1524000" y="4839564"/>
            <a:ext cx="3883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85800" y="1752601"/>
            <a:ext cx="0" cy="2362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00200" y="4394032"/>
            <a:ext cx="685800" cy="369332"/>
          </a:xfrm>
          <a:prstGeom prst="rect">
            <a:avLst/>
          </a:prstGeom>
          <a:noFill/>
        </p:spPr>
        <p:txBody>
          <a:bodyPr wrap="square" rtlCol="0">
            <a:spAutoFit/>
          </a:bodyPr>
          <a:lstStyle/>
          <a:p>
            <a:r>
              <a:rPr lang="en-AU" dirty="0" smtClean="0"/>
              <a:t>yes</a:t>
            </a:r>
            <a:endParaRPr lang="en-AU" dirty="0"/>
          </a:p>
        </p:txBody>
      </p:sp>
      <p:cxnSp>
        <p:nvCxnSpPr>
          <p:cNvPr id="19" name="Straight Arrow Connector 18"/>
          <p:cNvCxnSpPr/>
          <p:nvPr/>
        </p:nvCxnSpPr>
        <p:spPr>
          <a:xfrm>
            <a:off x="4114800" y="4839564"/>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38600" y="4458564"/>
            <a:ext cx="685800" cy="369332"/>
          </a:xfrm>
          <a:prstGeom prst="rect">
            <a:avLst/>
          </a:prstGeom>
          <a:noFill/>
        </p:spPr>
        <p:txBody>
          <a:bodyPr wrap="square" rtlCol="0">
            <a:spAutoFit/>
          </a:bodyPr>
          <a:lstStyle/>
          <a:p>
            <a:r>
              <a:rPr lang="en-AU" dirty="0" smtClean="0"/>
              <a:t>no</a:t>
            </a:r>
            <a:endParaRPr lang="en-AU" dirty="0"/>
          </a:p>
        </p:txBody>
      </p:sp>
      <p:sp>
        <p:nvSpPr>
          <p:cNvPr id="21" name="Rectangle 20"/>
          <p:cNvSpPr/>
          <p:nvPr/>
        </p:nvSpPr>
        <p:spPr>
          <a:xfrm>
            <a:off x="4648200" y="4294358"/>
            <a:ext cx="2667000" cy="697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Infer new route to Exit gate from current location</a:t>
            </a:r>
            <a:endParaRPr lang="en-AU" dirty="0"/>
          </a:p>
        </p:txBody>
      </p:sp>
      <p:cxnSp>
        <p:nvCxnSpPr>
          <p:cNvPr id="22" name="Straight Arrow Connector 21"/>
          <p:cNvCxnSpPr/>
          <p:nvPr/>
        </p:nvCxnSpPr>
        <p:spPr>
          <a:xfrm flipH="1">
            <a:off x="5791200" y="1752600"/>
            <a:ext cx="1" cy="2541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4648200" y="5601564"/>
            <a:ext cx="2246671" cy="838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Same current route</a:t>
            </a:r>
            <a:endParaRPr lang="en-AU" sz="1600" dirty="0"/>
          </a:p>
        </p:txBody>
      </p:sp>
      <p:cxnSp>
        <p:nvCxnSpPr>
          <p:cNvPr id="24" name="Straight Connector 23"/>
          <p:cNvCxnSpPr/>
          <p:nvPr/>
        </p:nvCxnSpPr>
        <p:spPr>
          <a:xfrm>
            <a:off x="5181600" y="1752600"/>
            <a:ext cx="1"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962400" y="23622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85800" y="4991964"/>
            <a:ext cx="0" cy="971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057400" y="5525364"/>
            <a:ext cx="1912373" cy="87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Identify new velocity from current velocity and adjuster</a:t>
            </a:r>
            <a:endParaRPr lang="en-AU" sz="1600" dirty="0"/>
          </a:p>
        </p:txBody>
      </p:sp>
      <p:cxnSp>
        <p:nvCxnSpPr>
          <p:cNvPr id="28" name="Straight Arrow Connector 27"/>
          <p:cNvCxnSpPr/>
          <p:nvPr/>
        </p:nvCxnSpPr>
        <p:spPr>
          <a:xfrm flipH="1">
            <a:off x="3962400" y="5982564"/>
            <a:ext cx="685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4038600" y="5601564"/>
            <a:ext cx="685800" cy="369332"/>
          </a:xfrm>
          <a:prstGeom prst="rect">
            <a:avLst/>
          </a:prstGeom>
          <a:noFill/>
        </p:spPr>
        <p:txBody>
          <a:bodyPr wrap="square" rtlCol="0">
            <a:spAutoFit/>
          </a:bodyPr>
          <a:lstStyle/>
          <a:p>
            <a:r>
              <a:rPr lang="en-AU" dirty="0" smtClean="0"/>
              <a:t>yes</a:t>
            </a:r>
            <a:endParaRPr lang="en-AU" dirty="0"/>
          </a:p>
        </p:txBody>
      </p:sp>
      <p:cxnSp>
        <p:nvCxnSpPr>
          <p:cNvPr id="30" name="Straight Connector 29"/>
          <p:cNvCxnSpPr>
            <a:stCxn id="27" idx="1"/>
          </p:cNvCxnSpPr>
          <p:nvPr/>
        </p:nvCxnSpPr>
        <p:spPr>
          <a:xfrm flipH="1">
            <a:off x="685800" y="5963946"/>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0"/>
          </p:cNvCxnSpPr>
          <p:nvPr/>
        </p:nvCxnSpPr>
        <p:spPr>
          <a:xfrm>
            <a:off x="5771535" y="4991964"/>
            <a:ext cx="1" cy="609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H="1">
            <a:off x="3969773" y="2933700"/>
            <a:ext cx="17071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705600" y="5689432"/>
            <a:ext cx="685800" cy="369332"/>
          </a:xfrm>
          <a:prstGeom prst="rect">
            <a:avLst/>
          </a:prstGeom>
          <a:noFill/>
        </p:spPr>
        <p:txBody>
          <a:bodyPr wrap="square" rtlCol="0">
            <a:spAutoFit/>
          </a:bodyPr>
          <a:lstStyle/>
          <a:p>
            <a:r>
              <a:rPr lang="en-AU" dirty="0" smtClean="0"/>
              <a:t>no</a:t>
            </a:r>
            <a:endParaRPr lang="en-AU" dirty="0"/>
          </a:p>
        </p:txBody>
      </p:sp>
      <p:sp>
        <p:nvSpPr>
          <p:cNvPr id="34" name="Rectangle 33"/>
          <p:cNvSpPr/>
          <p:nvPr/>
        </p:nvSpPr>
        <p:spPr>
          <a:xfrm>
            <a:off x="1995334" y="3414399"/>
            <a:ext cx="194064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Identify potential position</a:t>
            </a:r>
            <a:endParaRPr lang="en-AU" sz="1600" dirty="0"/>
          </a:p>
        </p:txBody>
      </p:sp>
      <p:cxnSp>
        <p:nvCxnSpPr>
          <p:cNvPr id="35" name="Straight Arrow Connector 34"/>
          <p:cNvCxnSpPr/>
          <p:nvPr/>
        </p:nvCxnSpPr>
        <p:spPr>
          <a:xfrm>
            <a:off x="2971800" y="4084377"/>
            <a:ext cx="0" cy="22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6858000" y="6058764"/>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8229600" y="2933700"/>
            <a:ext cx="0" cy="3143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981700" y="2922631"/>
            <a:ext cx="2247900" cy="11933"/>
          </a:xfrm>
          <a:prstGeom prst="line">
            <a:avLst/>
          </a:prstGeom>
        </p:spPr>
        <p:style>
          <a:lnRef idx="1">
            <a:schemeClr val="accent1"/>
          </a:lnRef>
          <a:fillRef idx="0">
            <a:schemeClr val="accent1"/>
          </a:fillRef>
          <a:effectRef idx="0">
            <a:schemeClr val="accent1"/>
          </a:effectRef>
          <a:fontRef idx="minor">
            <a:schemeClr val="tx1"/>
          </a:fontRef>
        </p:style>
      </p:cxnSp>
      <p:sp>
        <p:nvSpPr>
          <p:cNvPr id="39" name="Arc 38"/>
          <p:cNvSpPr/>
          <p:nvPr/>
        </p:nvSpPr>
        <p:spPr>
          <a:xfrm>
            <a:off x="5657850" y="2666999"/>
            <a:ext cx="323850" cy="511265"/>
          </a:xfrm>
          <a:prstGeom prst="arc">
            <a:avLst>
              <a:gd name="adj1" fmla="val 10466021"/>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1" name="TextBox 40"/>
          <p:cNvSpPr txBox="1"/>
          <p:nvPr/>
        </p:nvSpPr>
        <p:spPr>
          <a:xfrm>
            <a:off x="1378667" y="6400800"/>
            <a:ext cx="7460533" cy="369332"/>
          </a:xfrm>
          <a:prstGeom prst="rect">
            <a:avLst/>
          </a:prstGeom>
          <a:noFill/>
        </p:spPr>
        <p:txBody>
          <a:bodyPr wrap="square" rtlCol="0">
            <a:spAutoFit/>
          </a:bodyPr>
          <a:lstStyle/>
          <a:p>
            <a:r>
              <a:rPr lang="en-AU" dirty="0" smtClean="0">
                <a:solidFill>
                  <a:srgbClr val="C00000"/>
                </a:solidFill>
              </a:rPr>
              <a:t>*</a:t>
            </a:r>
            <a:r>
              <a:rPr lang="en-AU" dirty="0" smtClean="0"/>
              <a:t> Same route for </a:t>
            </a:r>
            <a:r>
              <a:rPr lang="en-AU" b="1" i="1" dirty="0" smtClean="0">
                <a:solidFill>
                  <a:srgbClr val="C00000"/>
                </a:solidFill>
              </a:rPr>
              <a:t>n</a:t>
            </a:r>
            <a:r>
              <a:rPr lang="en-AU" dirty="0" smtClean="0"/>
              <a:t> steps causes bottle-neck and attribute’s changes</a:t>
            </a:r>
            <a:endParaRPr lang="en-AU" dirty="0"/>
          </a:p>
        </p:txBody>
      </p:sp>
      <p:sp>
        <p:nvSpPr>
          <p:cNvPr id="5" name="TextBox 4"/>
          <p:cNvSpPr txBox="1"/>
          <p:nvPr/>
        </p:nvSpPr>
        <p:spPr>
          <a:xfrm>
            <a:off x="5810250" y="5181600"/>
            <a:ext cx="1200150" cy="369332"/>
          </a:xfrm>
          <a:prstGeom prst="rect">
            <a:avLst/>
          </a:prstGeom>
          <a:noFill/>
        </p:spPr>
        <p:txBody>
          <a:bodyPr wrap="square" rtlCol="0">
            <a:spAutoFit/>
          </a:bodyPr>
          <a:lstStyle/>
          <a:p>
            <a:r>
              <a:rPr lang="en-AU" b="1" i="1" dirty="0">
                <a:solidFill>
                  <a:srgbClr val="C00000"/>
                </a:solidFill>
              </a:rPr>
              <a:t>c</a:t>
            </a:r>
            <a:r>
              <a:rPr lang="en-AU" b="1" i="1" dirty="0" smtClean="0">
                <a:solidFill>
                  <a:srgbClr val="C00000"/>
                </a:solidFill>
              </a:rPr>
              <a:t>ount step</a:t>
            </a:r>
            <a:endParaRPr lang="en-AU" b="1" i="1" dirty="0">
              <a:solidFill>
                <a:srgbClr val="C00000"/>
              </a:solidFill>
            </a:endParaRPr>
          </a:p>
        </p:txBody>
      </p:sp>
    </p:spTree>
    <p:extLst>
      <p:ext uri="{BB962C8B-B14F-4D97-AF65-F5344CB8AC3E}">
        <p14:creationId xmlns:p14="http://schemas.microsoft.com/office/powerpoint/2010/main" val="1690290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p:cNvSpPr txBox="1"/>
          <p:nvPr/>
        </p:nvSpPr>
        <p:spPr>
          <a:xfrm>
            <a:off x="3124200" y="1524000"/>
            <a:ext cx="5867400" cy="341632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smtClean="0"/>
          </a:p>
          <a:p>
            <a:endParaRPr lang="en-AU" dirty="0"/>
          </a:p>
          <a:p>
            <a:endParaRPr lang="en-AU" dirty="0"/>
          </a:p>
        </p:txBody>
      </p:sp>
      <p:sp>
        <p:nvSpPr>
          <p:cNvPr id="2" name="Title 1"/>
          <p:cNvSpPr>
            <a:spLocks noGrp="1"/>
          </p:cNvSpPr>
          <p:nvPr>
            <p:ph type="title"/>
          </p:nvPr>
        </p:nvSpPr>
        <p:spPr/>
        <p:txBody>
          <a:bodyPr>
            <a:normAutofit/>
          </a:bodyPr>
          <a:lstStyle/>
          <a:p>
            <a:r>
              <a:rPr lang="en-AU" sz="3200" dirty="0"/>
              <a:t>Methodology for real-time </a:t>
            </a:r>
            <a:r>
              <a:rPr lang="en-AU" sz="3200" dirty="0" smtClean="0"/>
              <a:t>data </a:t>
            </a:r>
            <a:r>
              <a:rPr lang="en-AU" sz="3200" dirty="0"/>
              <a:t>acquisition</a:t>
            </a:r>
            <a:br>
              <a:rPr lang="en-AU" sz="3200" dirty="0"/>
            </a:br>
            <a:r>
              <a:rPr lang="en-AU" sz="3200" dirty="0"/>
              <a:t>Technical </a:t>
            </a:r>
            <a:r>
              <a:rPr lang="en-AU" sz="3200" dirty="0" smtClean="0"/>
              <a:t>deployment</a:t>
            </a:r>
            <a:endParaRPr lang="en-AU"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TextBox 5"/>
          <p:cNvSpPr txBox="1"/>
          <p:nvPr/>
        </p:nvSpPr>
        <p:spPr>
          <a:xfrm>
            <a:off x="47501" y="1524000"/>
            <a:ext cx="2924299" cy="341632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smtClean="0"/>
          </a:p>
          <a:p>
            <a:endParaRPr lang="en-AU" dirty="0"/>
          </a:p>
          <a:p>
            <a:endParaRPr lang="en-AU" dirty="0"/>
          </a:p>
        </p:txBody>
      </p:sp>
      <p:pic>
        <p:nvPicPr>
          <p:cNvPr id="1026" name="Picture 2" descr="http://www.cabotsolutions.com/wp-content/uploads/2014/03/ibeacon-ic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701" y="1905000"/>
            <a:ext cx="1524000" cy="111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embed.ly/1/display/resize?key=1e6a1a1efdb011df84894040444cdc60&amp;url=http%3A%2F%2Fstatic6.businessinsider.com%2Fimage%2F52b88cc269bedd4b02759570%2Fbeacons-what-they-are-how-they-work-and-why-apples-ibeacon-technology-is-ahead-of-the-pa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0" y="3020291"/>
            <a:ext cx="1462149" cy="1368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talener.com/wp-content/uploads/2014/02/Phone-iBeaco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2327844"/>
            <a:ext cx="1066800" cy="17884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4888468"/>
            <a:ext cx="3200400" cy="369332"/>
          </a:xfrm>
          <a:prstGeom prst="rect">
            <a:avLst/>
          </a:prstGeom>
          <a:noFill/>
        </p:spPr>
        <p:txBody>
          <a:bodyPr wrap="square" rtlCol="0">
            <a:spAutoFit/>
          </a:bodyPr>
          <a:lstStyle/>
          <a:p>
            <a:r>
              <a:rPr lang="en-AU" b="1" dirty="0"/>
              <a:t>Indoor </a:t>
            </a:r>
            <a:r>
              <a:rPr lang="en-AU" b="1" dirty="0" smtClean="0"/>
              <a:t>Positioning </a:t>
            </a:r>
            <a:r>
              <a:rPr lang="en-AU" b="1" dirty="0"/>
              <a:t>S</a:t>
            </a:r>
            <a:r>
              <a:rPr lang="en-AU" b="1" dirty="0" smtClean="0"/>
              <a:t>ystem</a:t>
            </a:r>
            <a:endParaRPr lang="en-AU" b="1" dirty="0"/>
          </a:p>
        </p:txBody>
      </p:sp>
      <p:sp>
        <p:nvSpPr>
          <p:cNvPr id="8" name="TextBox 7"/>
          <p:cNvSpPr txBox="1"/>
          <p:nvPr/>
        </p:nvSpPr>
        <p:spPr>
          <a:xfrm>
            <a:off x="-76199" y="5229761"/>
            <a:ext cx="3545332" cy="1323439"/>
          </a:xfrm>
          <a:prstGeom prst="rect">
            <a:avLst/>
          </a:prstGeom>
          <a:noFill/>
        </p:spPr>
        <p:txBody>
          <a:bodyPr wrap="square" rtlCol="0">
            <a:spAutoFit/>
          </a:bodyPr>
          <a:lstStyle/>
          <a:p>
            <a:pPr marL="285750" indent="-285750">
              <a:buFont typeface="Arial" panose="020B0604020202020204" pitchFamily="34" charset="0"/>
              <a:buChar char="•"/>
            </a:pPr>
            <a:r>
              <a:rPr lang="en-AU" sz="1600" dirty="0"/>
              <a:t>iBeacon devices at known locations </a:t>
            </a:r>
          </a:p>
          <a:p>
            <a:pPr marL="285750" indent="-285750">
              <a:buFont typeface="Arial" panose="020B0604020202020204" pitchFamily="34" charset="0"/>
              <a:buChar char="•"/>
            </a:pPr>
            <a:r>
              <a:rPr lang="en-AU" sz="1600" dirty="0" smtClean="0"/>
              <a:t>Devices collect </a:t>
            </a:r>
            <a:r>
              <a:rPr lang="en-AU" sz="1600" dirty="0"/>
              <a:t>Bluetooth </a:t>
            </a:r>
            <a:r>
              <a:rPr lang="en-AU" sz="1600" dirty="0" smtClean="0"/>
              <a:t>addresses </a:t>
            </a:r>
            <a:r>
              <a:rPr lang="en-AU" sz="1600" dirty="0"/>
              <a:t>of </a:t>
            </a:r>
            <a:r>
              <a:rPr lang="en-AU" sz="1600" dirty="0" err="1" smtClean="0"/>
              <a:t>iBeacons</a:t>
            </a:r>
            <a:r>
              <a:rPr lang="en-AU" sz="1600" dirty="0" smtClean="0"/>
              <a:t> </a:t>
            </a:r>
            <a:r>
              <a:rPr lang="en-AU" sz="1600" dirty="0"/>
              <a:t>and other mobile devices </a:t>
            </a:r>
          </a:p>
          <a:p>
            <a:endParaRPr lang="en-AU" sz="1600" dirty="0"/>
          </a:p>
        </p:txBody>
      </p:sp>
      <p:cxnSp>
        <p:nvCxnSpPr>
          <p:cNvPr id="10" name="Straight Connector 9"/>
          <p:cNvCxnSpPr/>
          <p:nvPr/>
        </p:nvCxnSpPr>
        <p:spPr>
          <a:xfrm flipV="1">
            <a:off x="2133600" y="1905000"/>
            <a:ext cx="0" cy="422844"/>
          </a:xfrm>
          <a:prstGeom prst="line">
            <a:avLst/>
          </a:prstGeom>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2133600" y="1905000"/>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953000" y="4888468"/>
            <a:ext cx="3200400" cy="369332"/>
          </a:xfrm>
          <a:prstGeom prst="rect">
            <a:avLst/>
          </a:prstGeom>
          <a:noFill/>
        </p:spPr>
        <p:txBody>
          <a:bodyPr wrap="square" rtlCol="0">
            <a:spAutoFit/>
          </a:bodyPr>
          <a:lstStyle/>
          <a:p>
            <a:r>
              <a:rPr lang="en-AU" b="1" dirty="0" smtClean="0"/>
              <a:t>Data Acquisition System</a:t>
            </a:r>
            <a:endParaRPr lang="en-AU" b="1" dirty="0"/>
          </a:p>
        </p:txBody>
      </p:sp>
      <p:sp>
        <p:nvSpPr>
          <p:cNvPr id="19" name="TextBox 18"/>
          <p:cNvSpPr txBox="1"/>
          <p:nvPr/>
        </p:nvSpPr>
        <p:spPr>
          <a:xfrm>
            <a:off x="3177639" y="5257800"/>
            <a:ext cx="3756561" cy="1323439"/>
          </a:xfrm>
          <a:prstGeom prst="rect">
            <a:avLst/>
          </a:prstGeom>
          <a:noFill/>
        </p:spPr>
        <p:txBody>
          <a:bodyPr wrap="square" rtlCol="0">
            <a:spAutoFit/>
          </a:bodyPr>
          <a:lstStyle/>
          <a:p>
            <a:pPr marL="285750" indent="-285750">
              <a:buFont typeface="Arial" panose="020B0604020202020204" pitchFamily="34" charset="0"/>
              <a:buChar char="•"/>
            </a:pPr>
            <a:r>
              <a:rPr lang="en-AU" sz="1600" dirty="0" smtClean="0"/>
              <a:t>Triangular positioning</a:t>
            </a:r>
          </a:p>
          <a:p>
            <a:pPr marL="285750" indent="-285750">
              <a:buFont typeface="Arial" panose="020B0604020202020204" pitchFamily="34" charset="0"/>
              <a:buChar char="•"/>
            </a:pPr>
            <a:r>
              <a:rPr lang="en-AU" sz="1600" dirty="0" smtClean="0"/>
              <a:t>Detected position is stored in Cache</a:t>
            </a:r>
          </a:p>
          <a:p>
            <a:pPr marL="285750" indent="-285750">
              <a:buFont typeface="Arial" panose="020B0604020202020204" pitchFamily="34" charset="0"/>
              <a:buChar char="•"/>
            </a:pPr>
            <a:r>
              <a:rPr lang="en-AU" sz="1600" dirty="0" smtClean="0"/>
              <a:t>Return to mobile upon requests for map displaying </a:t>
            </a:r>
            <a:endParaRPr lang="en-AU" sz="1600" dirty="0"/>
          </a:p>
          <a:p>
            <a:endParaRPr lang="en-AU" sz="1600" dirty="0"/>
          </a:p>
        </p:txBody>
      </p:sp>
      <p:sp>
        <p:nvSpPr>
          <p:cNvPr id="16" name="TextBox 15"/>
          <p:cNvSpPr txBox="1"/>
          <p:nvPr/>
        </p:nvSpPr>
        <p:spPr>
          <a:xfrm>
            <a:off x="3124200" y="1692295"/>
            <a:ext cx="1927654" cy="584775"/>
          </a:xfrm>
          <a:prstGeom prst="rect">
            <a:avLst/>
          </a:prstGeom>
          <a:solidFill>
            <a:schemeClr val="bg2"/>
          </a:solidFill>
        </p:spPr>
        <p:txBody>
          <a:bodyPr wrap="square" rtlCol="0">
            <a:spAutoFit/>
          </a:bodyPr>
          <a:lstStyle/>
          <a:p>
            <a:r>
              <a:rPr lang="en-AU" sz="1600" b="1" dirty="0" smtClean="0"/>
              <a:t>Position identification server</a:t>
            </a:r>
            <a:endParaRPr lang="en-AU" sz="1600" b="1" dirty="0"/>
          </a:p>
        </p:txBody>
      </p:sp>
      <p:grpSp>
        <p:nvGrpSpPr>
          <p:cNvPr id="24" name="Group 23"/>
          <p:cNvGrpSpPr/>
          <p:nvPr/>
        </p:nvGrpSpPr>
        <p:grpSpPr>
          <a:xfrm>
            <a:off x="3124200" y="2463225"/>
            <a:ext cx="1905000" cy="402772"/>
            <a:chOff x="3832654" y="2492828"/>
            <a:chExt cx="1905000" cy="402772"/>
          </a:xfrm>
        </p:grpSpPr>
        <p:sp>
          <p:nvSpPr>
            <p:cNvPr id="25" name="TextBox 24"/>
            <p:cNvSpPr txBox="1"/>
            <p:nvPr/>
          </p:nvSpPr>
          <p:spPr>
            <a:xfrm>
              <a:off x="3832654" y="2492828"/>
              <a:ext cx="1905000" cy="338554"/>
            </a:xfrm>
            <a:prstGeom prst="rect">
              <a:avLst/>
            </a:prstGeom>
            <a:solidFill>
              <a:schemeClr val="bg2"/>
            </a:solidFill>
          </p:spPr>
          <p:txBody>
            <a:bodyPr wrap="square" rtlCol="0">
              <a:spAutoFit/>
            </a:bodyPr>
            <a:lstStyle/>
            <a:p>
              <a:r>
                <a:rPr lang="en-AU" sz="1600" b="1" dirty="0" smtClean="0"/>
                <a:t>Cache</a:t>
              </a:r>
              <a:endParaRPr lang="en-AU" sz="1600" b="1" dirty="0"/>
            </a:p>
          </p:txBody>
        </p:sp>
        <p:pic>
          <p:nvPicPr>
            <p:cNvPr id="1032" name="Picture 8" descr="http://upload.wikimedia.org/wikipedia/en/thumb/6/6b/Redis_Logo.svg/467px-Redi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09071" y="2528455"/>
              <a:ext cx="1099082" cy="36714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6" name="Straight Arrow Connector 25"/>
          <p:cNvCxnSpPr/>
          <p:nvPr/>
        </p:nvCxnSpPr>
        <p:spPr>
          <a:xfrm flipH="1">
            <a:off x="3886200" y="2277070"/>
            <a:ext cx="11326" cy="2405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2133600" y="1600200"/>
            <a:ext cx="1143000" cy="307777"/>
          </a:xfrm>
          <a:prstGeom prst="rect">
            <a:avLst/>
          </a:prstGeom>
          <a:noFill/>
        </p:spPr>
        <p:txBody>
          <a:bodyPr wrap="square" rtlCol="0">
            <a:spAutoFit/>
          </a:bodyPr>
          <a:lstStyle/>
          <a:p>
            <a:r>
              <a:rPr lang="en-AU" sz="1400" b="1" i="1" dirty="0" smtClean="0"/>
              <a:t>update</a:t>
            </a:r>
            <a:endParaRPr lang="en-AU" sz="1400" b="1" i="1" dirty="0"/>
          </a:p>
        </p:txBody>
      </p:sp>
      <p:sp>
        <p:nvSpPr>
          <p:cNvPr id="40" name="TextBox 39"/>
          <p:cNvSpPr txBox="1"/>
          <p:nvPr/>
        </p:nvSpPr>
        <p:spPr>
          <a:xfrm>
            <a:off x="1752600" y="3733800"/>
            <a:ext cx="1900935" cy="307777"/>
          </a:xfrm>
          <a:prstGeom prst="rect">
            <a:avLst/>
          </a:prstGeom>
          <a:noFill/>
        </p:spPr>
        <p:txBody>
          <a:bodyPr wrap="square" rtlCol="0">
            <a:spAutoFit/>
          </a:bodyPr>
          <a:lstStyle/>
          <a:p>
            <a:r>
              <a:rPr lang="en-AU" sz="1400" b="1" i="1" dirty="0"/>
              <a:t>r</a:t>
            </a:r>
            <a:r>
              <a:rPr lang="en-AU" sz="1400" b="1" i="1" dirty="0" smtClean="0"/>
              <a:t>etrieve location</a:t>
            </a:r>
            <a:endParaRPr lang="en-AU" sz="1400" b="1" i="1" dirty="0"/>
          </a:p>
        </p:txBody>
      </p:sp>
      <p:sp>
        <p:nvSpPr>
          <p:cNvPr id="46" name="TextBox 45"/>
          <p:cNvSpPr txBox="1"/>
          <p:nvPr/>
        </p:nvSpPr>
        <p:spPr>
          <a:xfrm>
            <a:off x="3124200" y="3377625"/>
            <a:ext cx="1905000" cy="584775"/>
          </a:xfrm>
          <a:prstGeom prst="rect">
            <a:avLst/>
          </a:prstGeom>
          <a:solidFill>
            <a:schemeClr val="bg2"/>
          </a:solidFill>
        </p:spPr>
        <p:txBody>
          <a:bodyPr wrap="square" rtlCol="0">
            <a:spAutoFit/>
          </a:bodyPr>
          <a:lstStyle/>
          <a:p>
            <a:r>
              <a:rPr lang="en-AU" sz="1600" b="1" dirty="0" smtClean="0"/>
              <a:t>Position identification server</a:t>
            </a:r>
            <a:endParaRPr lang="en-AU" sz="1600" b="1" dirty="0"/>
          </a:p>
        </p:txBody>
      </p:sp>
      <p:cxnSp>
        <p:nvCxnSpPr>
          <p:cNvPr id="51" name="Straight Arrow Connector 50"/>
          <p:cNvCxnSpPr/>
          <p:nvPr/>
        </p:nvCxnSpPr>
        <p:spPr>
          <a:xfrm flipV="1">
            <a:off x="3886200" y="2841172"/>
            <a:ext cx="0" cy="511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4050" y="2640836"/>
            <a:ext cx="4381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descr="http://bigdataitalia.it/wp-content/uploads/2014/11/apache-flume-thm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57800" y="1524000"/>
            <a:ext cx="1556951" cy="735227"/>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p:cNvCxnSpPr/>
          <p:nvPr/>
        </p:nvCxnSpPr>
        <p:spPr>
          <a:xfrm>
            <a:off x="5029200" y="1905000"/>
            <a:ext cx="22036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V="1">
            <a:off x="5943600" y="2133600"/>
            <a:ext cx="1" cy="4257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067300" y="2514600"/>
            <a:ext cx="1790700" cy="830997"/>
          </a:xfrm>
          <a:prstGeom prst="rect">
            <a:avLst/>
          </a:prstGeom>
          <a:solidFill>
            <a:schemeClr val="bg2"/>
          </a:solidFill>
        </p:spPr>
        <p:txBody>
          <a:bodyPr wrap="square" rtlCol="0">
            <a:spAutoFit/>
          </a:bodyPr>
          <a:lstStyle/>
          <a:p>
            <a:endParaRPr lang="en-AU" sz="1600" b="1" dirty="0" smtClean="0"/>
          </a:p>
          <a:p>
            <a:endParaRPr lang="en-AU" sz="1600" b="1" dirty="0"/>
          </a:p>
          <a:p>
            <a:r>
              <a:rPr lang="en-AU" sz="1600" b="1" dirty="0" smtClean="0"/>
              <a:t>Scheduling jobs </a:t>
            </a:r>
            <a:endParaRPr lang="en-AU" sz="1600" b="1" dirty="0"/>
          </a:p>
        </p:txBody>
      </p:sp>
      <p:pic>
        <p:nvPicPr>
          <p:cNvPr id="1037" name="Picture 13" descr="http://oozie.apache.org/images/oozie_200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2590800"/>
            <a:ext cx="1752600" cy="447675"/>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a:xfrm>
            <a:off x="2129535" y="3429000"/>
            <a:ext cx="4065" cy="30480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2133600" y="3733800"/>
            <a:ext cx="83413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38"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3581401"/>
            <a:ext cx="167537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6" name="Straight Arrow Connector 85"/>
          <p:cNvCxnSpPr/>
          <p:nvPr/>
        </p:nvCxnSpPr>
        <p:spPr>
          <a:xfrm>
            <a:off x="5943600" y="3345597"/>
            <a:ext cx="1" cy="2358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9" name="TextBox 98"/>
          <p:cNvSpPr txBox="1"/>
          <p:nvPr/>
        </p:nvSpPr>
        <p:spPr>
          <a:xfrm>
            <a:off x="6934200" y="3547646"/>
            <a:ext cx="1981200" cy="338554"/>
          </a:xfrm>
          <a:prstGeom prst="rect">
            <a:avLst/>
          </a:prstGeom>
          <a:solidFill>
            <a:schemeClr val="bg2"/>
          </a:solidFill>
        </p:spPr>
        <p:txBody>
          <a:bodyPr wrap="square" rtlCol="0">
            <a:spAutoFit/>
          </a:bodyPr>
          <a:lstStyle/>
          <a:p>
            <a:r>
              <a:rPr lang="en-AU" sz="1600" b="1" dirty="0" smtClean="0"/>
              <a:t>Agent’s Mental Map</a:t>
            </a:r>
            <a:endParaRPr lang="en-AU" sz="1600" b="1" dirty="0"/>
          </a:p>
        </p:txBody>
      </p:sp>
      <p:sp>
        <p:nvSpPr>
          <p:cNvPr id="100" name="TextBox 99"/>
          <p:cNvSpPr txBox="1"/>
          <p:nvPr/>
        </p:nvSpPr>
        <p:spPr>
          <a:xfrm>
            <a:off x="6934200" y="4004846"/>
            <a:ext cx="1981200" cy="338554"/>
          </a:xfrm>
          <a:prstGeom prst="rect">
            <a:avLst/>
          </a:prstGeom>
          <a:solidFill>
            <a:schemeClr val="bg2"/>
          </a:solidFill>
        </p:spPr>
        <p:txBody>
          <a:bodyPr wrap="square" rtlCol="0">
            <a:spAutoFit/>
          </a:bodyPr>
          <a:lstStyle/>
          <a:p>
            <a:r>
              <a:rPr lang="en-AU" sz="1600" b="1" dirty="0" smtClean="0"/>
              <a:t>Route Search Space</a:t>
            </a:r>
            <a:endParaRPr lang="en-AU" sz="1600" b="1" dirty="0"/>
          </a:p>
        </p:txBody>
      </p:sp>
      <p:sp>
        <p:nvSpPr>
          <p:cNvPr id="102" name="TextBox 101"/>
          <p:cNvSpPr txBox="1"/>
          <p:nvPr/>
        </p:nvSpPr>
        <p:spPr>
          <a:xfrm>
            <a:off x="6934200" y="4462046"/>
            <a:ext cx="1981200" cy="338554"/>
          </a:xfrm>
          <a:prstGeom prst="rect">
            <a:avLst/>
          </a:prstGeom>
          <a:solidFill>
            <a:schemeClr val="bg2"/>
          </a:solidFill>
        </p:spPr>
        <p:txBody>
          <a:bodyPr wrap="square" rtlCol="0">
            <a:spAutoFit/>
          </a:bodyPr>
          <a:lstStyle/>
          <a:p>
            <a:r>
              <a:rPr lang="en-AU" sz="1600" b="1" dirty="0"/>
              <a:t>Hazardous Model</a:t>
            </a:r>
          </a:p>
        </p:txBody>
      </p:sp>
      <p:cxnSp>
        <p:nvCxnSpPr>
          <p:cNvPr id="92" name="Straight Connector 91"/>
          <p:cNvCxnSpPr/>
          <p:nvPr/>
        </p:nvCxnSpPr>
        <p:spPr>
          <a:xfrm>
            <a:off x="7848600" y="3887688"/>
            <a:ext cx="0" cy="117158"/>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7848600" y="4378642"/>
            <a:ext cx="0" cy="117158"/>
          </a:xfrm>
          <a:prstGeom prst="line">
            <a:avLst/>
          </a:prstGeom>
        </p:spPr>
        <p:style>
          <a:lnRef idx="2">
            <a:schemeClr val="dk1"/>
          </a:lnRef>
          <a:fillRef idx="0">
            <a:schemeClr val="dk1"/>
          </a:fillRef>
          <a:effectRef idx="1">
            <a:schemeClr val="dk1"/>
          </a:effectRef>
          <a:fontRef idx="minor">
            <a:schemeClr val="tx1"/>
          </a:fontRef>
        </p:style>
      </p:cxnSp>
      <p:sp>
        <p:nvSpPr>
          <p:cNvPr id="107" name="TextBox 106"/>
          <p:cNvSpPr txBox="1"/>
          <p:nvPr/>
        </p:nvSpPr>
        <p:spPr>
          <a:xfrm>
            <a:off x="7239000" y="2709446"/>
            <a:ext cx="1447800" cy="338554"/>
          </a:xfrm>
          <a:prstGeom prst="rect">
            <a:avLst/>
          </a:prstGeom>
          <a:solidFill>
            <a:schemeClr val="bg2"/>
          </a:solidFill>
        </p:spPr>
        <p:txBody>
          <a:bodyPr wrap="square" rtlCol="0">
            <a:spAutoFit/>
          </a:bodyPr>
          <a:lstStyle/>
          <a:p>
            <a:r>
              <a:rPr lang="en-AU" sz="1600" b="1" dirty="0" smtClean="0"/>
              <a:t>Job scripts</a:t>
            </a:r>
            <a:endParaRPr lang="en-AU" sz="1600" b="1" dirty="0"/>
          </a:p>
        </p:txBody>
      </p:sp>
      <p:cxnSp>
        <p:nvCxnSpPr>
          <p:cNvPr id="108" name="Straight Arrow Connector 107"/>
          <p:cNvCxnSpPr/>
          <p:nvPr/>
        </p:nvCxnSpPr>
        <p:spPr>
          <a:xfrm flipH="1">
            <a:off x="6858000" y="2895600"/>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1" name="TextBox 110"/>
          <p:cNvSpPr txBox="1"/>
          <p:nvPr/>
        </p:nvSpPr>
        <p:spPr>
          <a:xfrm>
            <a:off x="6530439" y="5194518"/>
            <a:ext cx="2461161" cy="1569660"/>
          </a:xfrm>
          <a:prstGeom prst="rect">
            <a:avLst/>
          </a:prstGeom>
          <a:noFill/>
        </p:spPr>
        <p:txBody>
          <a:bodyPr wrap="square" rtlCol="0">
            <a:spAutoFit/>
          </a:bodyPr>
          <a:lstStyle/>
          <a:p>
            <a:pPr marL="285750" indent="-285750">
              <a:buFont typeface="Arial" panose="020B0604020202020204" pitchFamily="34" charset="0"/>
              <a:buChar char="•"/>
            </a:pPr>
            <a:r>
              <a:rPr lang="en-AU" sz="1600" dirty="0" smtClean="0"/>
              <a:t>Jobs are run periodically</a:t>
            </a:r>
          </a:p>
          <a:p>
            <a:pPr marL="285750" indent="-285750">
              <a:buFont typeface="Arial" panose="020B0604020202020204" pitchFamily="34" charset="0"/>
              <a:buChar char="•"/>
            </a:pPr>
            <a:r>
              <a:rPr lang="en-AU" sz="1600" dirty="0" smtClean="0"/>
              <a:t>Hazardous vertices and potential trails are returned upon requests</a:t>
            </a:r>
            <a:endParaRPr lang="en-AU" sz="1600" dirty="0"/>
          </a:p>
          <a:p>
            <a:endParaRPr lang="en-AU" sz="1600" dirty="0"/>
          </a:p>
        </p:txBody>
      </p:sp>
      <p:cxnSp>
        <p:nvCxnSpPr>
          <p:cNvPr id="5" name="Straight Connector 4"/>
          <p:cNvCxnSpPr/>
          <p:nvPr/>
        </p:nvCxnSpPr>
        <p:spPr>
          <a:xfrm>
            <a:off x="6781800" y="3733800"/>
            <a:ext cx="119449" cy="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6781800" y="4191000"/>
            <a:ext cx="119449" cy="0"/>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6781800" y="4648200"/>
            <a:ext cx="119449"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60990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p:cNvSpPr txBox="1"/>
          <p:nvPr/>
        </p:nvSpPr>
        <p:spPr>
          <a:xfrm>
            <a:off x="3124200" y="1524000"/>
            <a:ext cx="5867400" cy="341632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smtClean="0"/>
          </a:p>
          <a:p>
            <a:endParaRPr lang="en-AU" dirty="0"/>
          </a:p>
          <a:p>
            <a:endParaRPr lang="en-AU" dirty="0"/>
          </a:p>
        </p:txBody>
      </p:sp>
      <p:sp>
        <p:nvSpPr>
          <p:cNvPr id="2" name="Title 1"/>
          <p:cNvSpPr>
            <a:spLocks noGrp="1"/>
          </p:cNvSpPr>
          <p:nvPr>
            <p:ph type="title"/>
          </p:nvPr>
        </p:nvSpPr>
        <p:spPr/>
        <p:txBody>
          <a:bodyPr>
            <a:normAutofit/>
          </a:bodyPr>
          <a:lstStyle/>
          <a:p>
            <a:r>
              <a:rPr lang="en-AU" sz="3200" dirty="0"/>
              <a:t>Methodology for real-time </a:t>
            </a:r>
            <a:r>
              <a:rPr lang="en-AU" sz="3200" dirty="0" smtClean="0"/>
              <a:t>data </a:t>
            </a:r>
            <a:r>
              <a:rPr lang="en-AU" sz="3200" dirty="0"/>
              <a:t>acquisition</a:t>
            </a:r>
            <a:br>
              <a:rPr lang="en-AU" sz="3200" dirty="0"/>
            </a:br>
            <a:r>
              <a:rPr lang="en-AU" sz="3200" dirty="0"/>
              <a:t>Technical </a:t>
            </a:r>
            <a:r>
              <a:rPr lang="en-AU" sz="3200" dirty="0" smtClean="0"/>
              <a:t>deployment</a:t>
            </a:r>
            <a:endParaRPr lang="en-AU"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6" name="TextBox 5"/>
          <p:cNvSpPr txBox="1"/>
          <p:nvPr/>
        </p:nvSpPr>
        <p:spPr>
          <a:xfrm>
            <a:off x="47501" y="1524000"/>
            <a:ext cx="2924299" cy="341632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smtClean="0"/>
          </a:p>
          <a:p>
            <a:endParaRPr lang="en-AU" dirty="0"/>
          </a:p>
          <a:p>
            <a:endParaRPr lang="en-AU" dirty="0"/>
          </a:p>
        </p:txBody>
      </p:sp>
      <p:pic>
        <p:nvPicPr>
          <p:cNvPr id="1026" name="Picture 2" descr="http://www.cabotsolutions.com/wp-content/uploads/2014/03/ibeacon-ic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701" y="1905000"/>
            <a:ext cx="1524000" cy="111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embed.ly/1/display/resize?key=1e6a1a1efdb011df84894040444cdc60&amp;url=http%3A%2F%2Fstatic6.businessinsider.com%2Fimage%2F52b88cc269bedd4b02759570%2Fbeacons-what-they-are-how-they-work-and-why-apples-ibeacon-technology-is-ahead-of-the-pa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0" y="3020291"/>
            <a:ext cx="1462149" cy="1368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talener.com/wp-content/uploads/2014/02/Phone-iBeaco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2327844"/>
            <a:ext cx="1066800" cy="17884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4888468"/>
            <a:ext cx="3200400" cy="369332"/>
          </a:xfrm>
          <a:prstGeom prst="rect">
            <a:avLst/>
          </a:prstGeom>
          <a:noFill/>
        </p:spPr>
        <p:txBody>
          <a:bodyPr wrap="square" rtlCol="0">
            <a:spAutoFit/>
          </a:bodyPr>
          <a:lstStyle/>
          <a:p>
            <a:r>
              <a:rPr lang="en-AU" b="1" dirty="0"/>
              <a:t>Indoor </a:t>
            </a:r>
            <a:r>
              <a:rPr lang="en-AU" b="1" dirty="0" smtClean="0"/>
              <a:t>Positioning </a:t>
            </a:r>
            <a:r>
              <a:rPr lang="en-AU" b="1" dirty="0"/>
              <a:t>S</a:t>
            </a:r>
            <a:r>
              <a:rPr lang="en-AU" b="1" dirty="0" smtClean="0"/>
              <a:t>ystem</a:t>
            </a:r>
            <a:endParaRPr lang="en-AU" b="1" dirty="0"/>
          </a:p>
        </p:txBody>
      </p:sp>
      <p:sp>
        <p:nvSpPr>
          <p:cNvPr id="8" name="TextBox 7"/>
          <p:cNvSpPr txBox="1"/>
          <p:nvPr/>
        </p:nvSpPr>
        <p:spPr>
          <a:xfrm>
            <a:off x="-76199" y="5229761"/>
            <a:ext cx="3545332" cy="1323439"/>
          </a:xfrm>
          <a:prstGeom prst="rect">
            <a:avLst/>
          </a:prstGeom>
          <a:noFill/>
        </p:spPr>
        <p:txBody>
          <a:bodyPr wrap="square" rtlCol="0">
            <a:spAutoFit/>
          </a:bodyPr>
          <a:lstStyle/>
          <a:p>
            <a:pPr marL="285750" indent="-285750">
              <a:buFont typeface="Arial" panose="020B0604020202020204" pitchFamily="34" charset="0"/>
              <a:buChar char="•"/>
            </a:pPr>
            <a:r>
              <a:rPr lang="en-AU" sz="1600" dirty="0"/>
              <a:t>iBeacon devices at known locations </a:t>
            </a:r>
          </a:p>
          <a:p>
            <a:pPr marL="285750" indent="-285750">
              <a:buFont typeface="Arial" panose="020B0604020202020204" pitchFamily="34" charset="0"/>
              <a:buChar char="•"/>
            </a:pPr>
            <a:r>
              <a:rPr lang="en-AU" sz="1600" dirty="0" smtClean="0"/>
              <a:t>Devices collect </a:t>
            </a:r>
            <a:r>
              <a:rPr lang="en-AU" sz="1600" dirty="0"/>
              <a:t>Bluetooth </a:t>
            </a:r>
            <a:r>
              <a:rPr lang="en-AU" sz="1600" dirty="0" smtClean="0"/>
              <a:t>addresses </a:t>
            </a:r>
            <a:r>
              <a:rPr lang="en-AU" sz="1600" dirty="0"/>
              <a:t>of </a:t>
            </a:r>
            <a:r>
              <a:rPr lang="en-AU" sz="1600" dirty="0" err="1" smtClean="0"/>
              <a:t>iBeacons</a:t>
            </a:r>
            <a:r>
              <a:rPr lang="en-AU" sz="1600" dirty="0" smtClean="0"/>
              <a:t> </a:t>
            </a:r>
            <a:r>
              <a:rPr lang="en-AU" sz="1600" dirty="0"/>
              <a:t>and other mobile devices </a:t>
            </a:r>
          </a:p>
          <a:p>
            <a:endParaRPr lang="en-AU" sz="1600" dirty="0"/>
          </a:p>
        </p:txBody>
      </p:sp>
      <p:cxnSp>
        <p:nvCxnSpPr>
          <p:cNvPr id="10" name="Straight Connector 9"/>
          <p:cNvCxnSpPr/>
          <p:nvPr/>
        </p:nvCxnSpPr>
        <p:spPr>
          <a:xfrm flipV="1">
            <a:off x="2133600" y="1905000"/>
            <a:ext cx="0" cy="422844"/>
          </a:xfrm>
          <a:prstGeom prst="line">
            <a:avLst/>
          </a:prstGeom>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2133600" y="1905000"/>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953000" y="4888468"/>
            <a:ext cx="3200400" cy="369332"/>
          </a:xfrm>
          <a:prstGeom prst="rect">
            <a:avLst/>
          </a:prstGeom>
          <a:noFill/>
        </p:spPr>
        <p:txBody>
          <a:bodyPr wrap="square" rtlCol="0">
            <a:spAutoFit/>
          </a:bodyPr>
          <a:lstStyle/>
          <a:p>
            <a:r>
              <a:rPr lang="en-AU" b="1" dirty="0" smtClean="0"/>
              <a:t>Data Acquisition System</a:t>
            </a:r>
            <a:endParaRPr lang="en-AU" b="1" dirty="0"/>
          </a:p>
        </p:txBody>
      </p:sp>
      <p:sp>
        <p:nvSpPr>
          <p:cNvPr id="19" name="TextBox 18"/>
          <p:cNvSpPr txBox="1"/>
          <p:nvPr/>
        </p:nvSpPr>
        <p:spPr>
          <a:xfrm>
            <a:off x="3177639" y="5257800"/>
            <a:ext cx="3756561" cy="1323439"/>
          </a:xfrm>
          <a:prstGeom prst="rect">
            <a:avLst/>
          </a:prstGeom>
          <a:noFill/>
        </p:spPr>
        <p:txBody>
          <a:bodyPr wrap="square" rtlCol="0">
            <a:spAutoFit/>
          </a:bodyPr>
          <a:lstStyle/>
          <a:p>
            <a:pPr marL="285750" indent="-285750">
              <a:buFont typeface="Arial" panose="020B0604020202020204" pitchFamily="34" charset="0"/>
              <a:buChar char="•"/>
            </a:pPr>
            <a:r>
              <a:rPr lang="en-AU" sz="1600" dirty="0" smtClean="0"/>
              <a:t>Triangular positioning</a:t>
            </a:r>
          </a:p>
          <a:p>
            <a:pPr marL="285750" indent="-285750">
              <a:buFont typeface="Arial" panose="020B0604020202020204" pitchFamily="34" charset="0"/>
              <a:buChar char="•"/>
            </a:pPr>
            <a:r>
              <a:rPr lang="en-AU" sz="1600" dirty="0" smtClean="0"/>
              <a:t>Detected position is stored in Cache</a:t>
            </a:r>
          </a:p>
          <a:p>
            <a:pPr marL="285750" indent="-285750">
              <a:buFont typeface="Arial" panose="020B0604020202020204" pitchFamily="34" charset="0"/>
              <a:buChar char="•"/>
            </a:pPr>
            <a:r>
              <a:rPr lang="en-AU" sz="1600" dirty="0" smtClean="0"/>
              <a:t>Return to mobile upon requests for map displaying </a:t>
            </a:r>
            <a:endParaRPr lang="en-AU" sz="1600" dirty="0"/>
          </a:p>
          <a:p>
            <a:endParaRPr lang="en-AU" sz="1600" dirty="0"/>
          </a:p>
        </p:txBody>
      </p:sp>
      <p:sp>
        <p:nvSpPr>
          <p:cNvPr id="16" name="TextBox 15"/>
          <p:cNvSpPr txBox="1"/>
          <p:nvPr/>
        </p:nvSpPr>
        <p:spPr>
          <a:xfrm>
            <a:off x="3124200" y="1692295"/>
            <a:ext cx="1927654" cy="584775"/>
          </a:xfrm>
          <a:prstGeom prst="rect">
            <a:avLst/>
          </a:prstGeom>
          <a:solidFill>
            <a:schemeClr val="bg2"/>
          </a:solidFill>
        </p:spPr>
        <p:txBody>
          <a:bodyPr wrap="square" rtlCol="0">
            <a:spAutoFit/>
          </a:bodyPr>
          <a:lstStyle/>
          <a:p>
            <a:r>
              <a:rPr lang="en-AU" sz="1600" b="1" dirty="0" smtClean="0"/>
              <a:t>Position identification server</a:t>
            </a:r>
            <a:endParaRPr lang="en-AU" sz="1600" b="1" dirty="0"/>
          </a:p>
        </p:txBody>
      </p:sp>
      <p:grpSp>
        <p:nvGrpSpPr>
          <p:cNvPr id="24" name="Group 23"/>
          <p:cNvGrpSpPr/>
          <p:nvPr/>
        </p:nvGrpSpPr>
        <p:grpSpPr>
          <a:xfrm>
            <a:off x="3124200" y="2463225"/>
            <a:ext cx="1905000" cy="402772"/>
            <a:chOff x="3832654" y="2492828"/>
            <a:chExt cx="1905000" cy="402772"/>
          </a:xfrm>
        </p:grpSpPr>
        <p:sp>
          <p:nvSpPr>
            <p:cNvPr id="25" name="TextBox 24"/>
            <p:cNvSpPr txBox="1"/>
            <p:nvPr/>
          </p:nvSpPr>
          <p:spPr>
            <a:xfrm>
              <a:off x="3832654" y="2492828"/>
              <a:ext cx="1905000" cy="338554"/>
            </a:xfrm>
            <a:prstGeom prst="rect">
              <a:avLst/>
            </a:prstGeom>
            <a:solidFill>
              <a:schemeClr val="bg2"/>
            </a:solidFill>
          </p:spPr>
          <p:txBody>
            <a:bodyPr wrap="square" rtlCol="0">
              <a:spAutoFit/>
            </a:bodyPr>
            <a:lstStyle/>
            <a:p>
              <a:r>
                <a:rPr lang="en-AU" sz="1600" b="1" dirty="0" smtClean="0"/>
                <a:t>Cache</a:t>
              </a:r>
              <a:endParaRPr lang="en-AU" sz="1600" b="1" dirty="0"/>
            </a:p>
          </p:txBody>
        </p:sp>
        <p:pic>
          <p:nvPicPr>
            <p:cNvPr id="1032" name="Picture 8" descr="http://upload.wikimedia.org/wikipedia/en/thumb/6/6b/Redis_Logo.svg/467px-Redi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09071" y="2528455"/>
              <a:ext cx="1099082" cy="36714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6" name="Straight Arrow Connector 25"/>
          <p:cNvCxnSpPr/>
          <p:nvPr/>
        </p:nvCxnSpPr>
        <p:spPr>
          <a:xfrm flipH="1">
            <a:off x="3886200" y="2277070"/>
            <a:ext cx="11326" cy="2405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2133600" y="1600200"/>
            <a:ext cx="1143000" cy="307777"/>
          </a:xfrm>
          <a:prstGeom prst="rect">
            <a:avLst/>
          </a:prstGeom>
          <a:noFill/>
        </p:spPr>
        <p:txBody>
          <a:bodyPr wrap="square" rtlCol="0">
            <a:spAutoFit/>
          </a:bodyPr>
          <a:lstStyle/>
          <a:p>
            <a:r>
              <a:rPr lang="en-AU" sz="1400" b="1" i="1" dirty="0" smtClean="0"/>
              <a:t>update</a:t>
            </a:r>
            <a:endParaRPr lang="en-AU" sz="1400" b="1" i="1" dirty="0"/>
          </a:p>
        </p:txBody>
      </p:sp>
      <p:sp>
        <p:nvSpPr>
          <p:cNvPr id="40" name="TextBox 39"/>
          <p:cNvSpPr txBox="1"/>
          <p:nvPr/>
        </p:nvSpPr>
        <p:spPr>
          <a:xfrm>
            <a:off x="1752600" y="3733800"/>
            <a:ext cx="1900935" cy="307777"/>
          </a:xfrm>
          <a:prstGeom prst="rect">
            <a:avLst/>
          </a:prstGeom>
          <a:noFill/>
        </p:spPr>
        <p:txBody>
          <a:bodyPr wrap="square" rtlCol="0">
            <a:spAutoFit/>
          </a:bodyPr>
          <a:lstStyle/>
          <a:p>
            <a:r>
              <a:rPr lang="en-AU" sz="1400" b="1" i="1" dirty="0"/>
              <a:t>r</a:t>
            </a:r>
            <a:r>
              <a:rPr lang="en-AU" sz="1400" b="1" i="1" dirty="0" smtClean="0"/>
              <a:t>etrieve location</a:t>
            </a:r>
            <a:endParaRPr lang="en-AU" sz="1400" b="1" i="1" dirty="0"/>
          </a:p>
        </p:txBody>
      </p:sp>
      <p:sp>
        <p:nvSpPr>
          <p:cNvPr id="46" name="TextBox 45"/>
          <p:cNvSpPr txBox="1"/>
          <p:nvPr/>
        </p:nvSpPr>
        <p:spPr>
          <a:xfrm>
            <a:off x="3124200" y="3377625"/>
            <a:ext cx="1905000" cy="584775"/>
          </a:xfrm>
          <a:prstGeom prst="rect">
            <a:avLst/>
          </a:prstGeom>
          <a:solidFill>
            <a:schemeClr val="bg2"/>
          </a:solidFill>
        </p:spPr>
        <p:txBody>
          <a:bodyPr wrap="square" rtlCol="0">
            <a:spAutoFit/>
          </a:bodyPr>
          <a:lstStyle/>
          <a:p>
            <a:r>
              <a:rPr lang="en-AU" sz="1600" b="1" dirty="0" smtClean="0"/>
              <a:t>Position identification server</a:t>
            </a:r>
            <a:endParaRPr lang="en-AU" sz="1600" b="1" dirty="0"/>
          </a:p>
        </p:txBody>
      </p:sp>
      <p:cxnSp>
        <p:nvCxnSpPr>
          <p:cNvPr id="51" name="Straight Arrow Connector 50"/>
          <p:cNvCxnSpPr/>
          <p:nvPr/>
        </p:nvCxnSpPr>
        <p:spPr>
          <a:xfrm flipV="1">
            <a:off x="3886200" y="2841172"/>
            <a:ext cx="0" cy="511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4050" y="2640836"/>
            <a:ext cx="4381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descr="http://bigdataitalia.it/wp-content/uploads/2014/11/apache-flume-thm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57800" y="1524000"/>
            <a:ext cx="1556951" cy="735227"/>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p:cNvCxnSpPr/>
          <p:nvPr/>
        </p:nvCxnSpPr>
        <p:spPr>
          <a:xfrm>
            <a:off x="5029200" y="1905000"/>
            <a:ext cx="22036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V="1">
            <a:off x="5943600" y="2133600"/>
            <a:ext cx="1" cy="4257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067300" y="2514600"/>
            <a:ext cx="1790700" cy="830997"/>
          </a:xfrm>
          <a:prstGeom prst="rect">
            <a:avLst/>
          </a:prstGeom>
          <a:solidFill>
            <a:schemeClr val="bg2"/>
          </a:solidFill>
        </p:spPr>
        <p:txBody>
          <a:bodyPr wrap="square" rtlCol="0">
            <a:spAutoFit/>
          </a:bodyPr>
          <a:lstStyle/>
          <a:p>
            <a:endParaRPr lang="en-AU" sz="1600" b="1" dirty="0" smtClean="0"/>
          </a:p>
          <a:p>
            <a:endParaRPr lang="en-AU" sz="1600" b="1" dirty="0"/>
          </a:p>
          <a:p>
            <a:r>
              <a:rPr lang="en-AU" sz="1600" b="1" dirty="0" smtClean="0"/>
              <a:t>Scheduling jobs </a:t>
            </a:r>
            <a:endParaRPr lang="en-AU" sz="1600" b="1" dirty="0"/>
          </a:p>
        </p:txBody>
      </p:sp>
      <p:pic>
        <p:nvPicPr>
          <p:cNvPr id="1037" name="Picture 13" descr="http://oozie.apache.org/images/oozie_200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2590800"/>
            <a:ext cx="1752600" cy="447675"/>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a:xfrm>
            <a:off x="2129535" y="3429000"/>
            <a:ext cx="4065" cy="30480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2133600" y="3733800"/>
            <a:ext cx="83413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38"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6430" y="3581401"/>
            <a:ext cx="167537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6" name="Straight Arrow Connector 85"/>
          <p:cNvCxnSpPr/>
          <p:nvPr/>
        </p:nvCxnSpPr>
        <p:spPr>
          <a:xfrm>
            <a:off x="5943600" y="3345597"/>
            <a:ext cx="1" cy="2358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9" name="TextBox 98"/>
          <p:cNvSpPr txBox="1"/>
          <p:nvPr/>
        </p:nvSpPr>
        <p:spPr>
          <a:xfrm>
            <a:off x="6934200" y="3810000"/>
            <a:ext cx="1981200" cy="307777"/>
          </a:xfrm>
          <a:prstGeom prst="rect">
            <a:avLst/>
          </a:prstGeom>
          <a:solidFill>
            <a:schemeClr val="bg2"/>
          </a:solidFill>
        </p:spPr>
        <p:txBody>
          <a:bodyPr wrap="square" rtlCol="0">
            <a:spAutoFit/>
          </a:bodyPr>
          <a:lstStyle/>
          <a:p>
            <a:r>
              <a:rPr lang="en-AU" sz="1400" b="1" dirty="0" smtClean="0"/>
              <a:t>Group information</a:t>
            </a:r>
            <a:endParaRPr lang="en-AU" sz="1400" b="1" dirty="0"/>
          </a:p>
        </p:txBody>
      </p:sp>
      <p:sp>
        <p:nvSpPr>
          <p:cNvPr id="100" name="TextBox 99"/>
          <p:cNvSpPr txBox="1"/>
          <p:nvPr/>
        </p:nvSpPr>
        <p:spPr>
          <a:xfrm>
            <a:off x="6934200" y="4267200"/>
            <a:ext cx="1981200" cy="307777"/>
          </a:xfrm>
          <a:prstGeom prst="rect">
            <a:avLst/>
          </a:prstGeom>
          <a:solidFill>
            <a:schemeClr val="bg2"/>
          </a:solidFill>
        </p:spPr>
        <p:txBody>
          <a:bodyPr wrap="square" rtlCol="0">
            <a:spAutoFit/>
          </a:bodyPr>
          <a:lstStyle/>
          <a:p>
            <a:r>
              <a:rPr lang="en-AU" sz="1400" b="1" dirty="0" smtClean="0"/>
              <a:t>Pedestrian information</a:t>
            </a:r>
            <a:endParaRPr lang="en-AU" sz="1400" b="1" dirty="0"/>
          </a:p>
        </p:txBody>
      </p:sp>
      <p:cxnSp>
        <p:nvCxnSpPr>
          <p:cNvPr id="92" name="Straight Connector 91"/>
          <p:cNvCxnSpPr/>
          <p:nvPr/>
        </p:nvCxnSpPr>
        <p:spPr>
          <a:xfrm>
            <a:off x="7848600" y="4150042"/>
            <a:ext cx="0" cy="117158"/>
          </a:xfrm>
          <a:prstGeom prst="line">
            <a:avLst/>
          </a:prstGeom>
        </p:spPr>
        <p:style>
          <a:lnRef idx="2">
            <a:schemeClr val="dk1"/>
          </a:lnRef>
          <a:fillRef idx="0">
            <a:schemeClr val="dk1"/>
          </a:fillRef>
          <a:effectRef idx="1">
            <a:schemeClr val="dk1"/>
          </a:effectRef>
          <a:fontRef idx="minor">
            <a:schemeClr val="tx1"/>
          </a:fontRef>
        </p:style>
      </p:cxnSp>
      <p:sp>
        <p:nvSpPr>
          <p:cNvPr id="107" name="TextBox 106"/>
          <p:cNvSpPr txBox="1"/>
          <p:nvPr/>
        </p:nvSpPr>
        <p:spPr>
          <a:xfrm>
            <a:off x="7239000" y="2709446"/>
            <a:ext cx="1447800" cy="338554"/>
          </a:xfrm>
          <a:prstGeom prst="rect">
            <a:avLst/>
          </a:prstGeom>
          <a:solidFill>
            <a:schemeClr val="bg2"/>
          </a:solidFill>
        </p:spPr>
        <p:txBody>
          <a:bodyPr wrap="square" rtlCol="0">
            <a:spAutoFit/>
          </a:bodyPr>
          <a:lstStyle/>
          <a:p>
            <a:r>
              <a:rPr lang="en-AU" sz="1600" b="1" dirty="0" smtClean="0"/>
              <a:t>Job scripts</a:t>
            </a:r>
            <a:endParaRPr lang="en-AU" sz="1600" b="1" dirty="0"/>
          </a:p>
        </p:txBody>
      </p:sp>
      <p:cxnSp>
        <p:nvCxnSpPr>
          <p:cNvPr id="108" name="Straight Arrow Connector 107"/>
          <p:cNvCxnSpPr/>
          <p:nvPr/>
        </p:nvCxnSpPr>
        <p:spPr>
          <a:xfrm flipH="1">
            <a:off x="6858000" y="2895600"/>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1" name="TextBox 110"/>
          <p:cNvSpPr txBox="1"/>
          <p:nvPr/>
        </p:nvSpPr>
        <p:spPr>
          <a:xfrm>
            <a:off x="6530439" y="5194518"/>
            <a:ext cx="2461161" cy="1569660"/>
          </a:xfrm>
          <a:prstGeom prst="rect">
            <a:avLst/>
          </a:prstGeom>
          <a:noFill/>
        </p:spPr>
        <p:txBody>
          <a:bodyPr wrap="square" rtlCol="0">
            <a:spAutoFit/>
          </a:bodyPr>
          <a:lstStyle/>
          <a:p>
            <a:pPr marL="285750" indent="-285750">
              <a:buFont typeface="Arial" panose="020B0604020202020204" pitchFamily="34" charset="0"/>
              <a:buChar char="•"/>
            </a:pPr>
            <a:r>
              <a:rPr lang="en-AU" sz="1600" dirty="0" smtClean="0"/>
              <a:t>Jobs are run periodically</a:t>
            </a:r>
          </a:p>
          <a:p>
            <a:pPr marL="285750" indent="-285750">
              <a:buFont typeface="Arial" panose="020B0604020202020204" pitchFamily="34" charset="0"/>
              <a:buChar char="•"/>
            </a:pPr>
            <a:r>
              <a:rPr lang="en-AU" sz="1600" dirty="0" smtClean="0"/>
              <a:t>Hazardous vertices and potential trails are returned upon requests</a:t>
            </a:r>
            <a:endParaRPr lang="en-AU" sz="1600" dirty="0"/>
          </a:p>
          <a:p>
            <a:endParaRPr lang="en-AU" sz="1600" dirty="0"/>
          </a:p>
        </p:txBody>
      </p:sp>
      <p:cxnSp>
        <p:nvCxnSpPr>
          <p:cNvPr id="5" name="Straight Connector 4"/>
          <p:cNvCxnSpPr/>
          <p:nvPr/>
        </p:nvCxnSpPr>
        <p:spPr>
          <a:xfrm>
            <a:off x="6781800" y="3996154"/>
            <a:ext cx="119449" cy="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6781800" y="4453354"/>
            <a:ext cx="119449"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71019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Introduction</a:t>
            </a:r>
            <a:endParaRPr lang="en-AU" sz="3200" dirty="0"/>
          </a:p>
        </p:txBody>
      </p:sp>
      <p:sp>
        <p:nvSpPr>
          <p:cNvPr id="3" name="Content Placeholder 2"/>
          <p:cNvSpPr>
            <a:spLocks noGrp="1"/>
          </p:cNvSpPr>
          <p:nvPr>
            <p:ph idx="1"/>
          </p:nvPr>
        </p:nvSpPr>
        <p:spPr>
          <a:xfrm>
            <a:off x="76200" y="1371600"/>
            <a:ext cx="8991600" cy="4800600"/>
          </a:xfrm>
        </p:spPr>
        <p:txBody>
          <a:bodyPr>
            <a:normAutofit/>
          </a:bodyPr>
          <a:lstStyle/>
          <a:p>
            <a:pPr marL="0" indent="0" algn="just">
              <a:buNone/>
            </a:pPr>
            <a:r>
              <a:rPr lang="en-US" sz="2000" dirty="0"/>
              <a:t>Crowd is not simply the gathering of </a:t>
            </a:r>
            <a:r>
              <a:rPr lang="en-US" sz="2000" dirty="0" smtClean="0"/>
              <a:t>huge individuals. </a:t>
            </a:r>
            <a:r>
              <a:rPr lang="en-AU" sz="2000" dirty="0" smtClean="0"/>
              <a:t>Its modelling studies aim to various purposes. One of the most important target is disaster prevention by creating evacuation plan for pedestrians. State of the art in data acquisition for crowd modelling has been performed on both of micro and macro levels but only by camera approach. This approach has significant limitations including interchangeable pedestrian detection, fixed capturing range, and occlusion at once time. They obstruct agent’s evacuation route choice behaviour modelling on agent experience and dynamic evacuation plan generation when camera surveillance hasn’t not setup or lack human guidance in time.</a:t>
            </a:r>
          </a:p>
          <a:p>
            <a:pPr marL="0" indent="0" algn="just">
              <a:buNone/>
            </a:pPr>
            <a:r>
              <a:rPr lang="en-AU" sz="2000" dirty="0" smtClean="0"/>
              <a:t>Inspired by biological studies, this study aims to acquire </a:t>
            </a:r>
            <a:r>
              <a:rPr lang="en-AU" sz="2000" u="sng" dirty="0" smtClean="0"/>
              <a:t>novel</a:t>
            </a:r>
            <a:r>
              <a:rPr lang="en-AU" sz="2000" dirty="0" smtClean="0"/>
              <a:t> </a:t>
            </a:r>
            <a:r>
              <a:rPr lang="en-AU" sz="2000" u="sng" dirty="0" smtClean="0"/>
              <a:t>collectable</a:t>
            </a:r>
            <a:r>
              <a:rPr lang="en-AU" sz="2000" dirty="0" smtClean="0"/>
              <a:t> </a:t>
            </a:r>
            <a:r>
              <a:rPr lang="en-AU" sz="2000" u="sng" dirty="0" smtClean="0"/>
              <a:t>crowd parameters </a:t>
            </a:r>
            <a:r>
              <a:rPr lang="en-AU" sz="2000" dirty="0" smtClean="0"/>
              <a:t>from </a:t>
            </a:r>
            <a:r>
              <a:rPr lang="en-AU" sz="2000" u="sng" dirty="0" smtClean="0"/>
              <a:t>pedestrian</a:t>
            </a:r>
            <a:r>
              <a:rPr lang="en-AU" sz="2000" dirty="0" smtClean="0"/>
              <a:t> </a:t>
            </a:r>
            <a:r>
              <a:rPr lang="en-AU" sz="2000" u="sng" dirty="0" smtClean="0"/>
              <a:t>data to enhance micro and macro levels</a:t>
            </a:r>
            <a:r>
              <a:rPr lang="en-AU" sz="2000" dirty="0" smtClean="0"/>
              <a:t> and then propose </a:t>
            </a:r>
            <a:r>
              <a:rPr lang="en-AU" sz="2000" u="sng" dirty="0" smtClean="0"/>
              <a:t>effective evacuation plans at before </a:t>
            </a:r>
            <a:r>
              <a:rPr lang="en-AU" sz="2000" u="sng" dirty="0"/>
              <a:t>and during </a:t>
            </a:r>
            <a:r>
              <a:rPr lang="en-AU" sz="2000" u="sng" dirty="0" smtClean="0"/>
              <a:t>disaster</a:t>
            </a:r>
            <a:r>
              <a:rPr lang="en-AU" sz="2000" dirty="0" smtClean="0"/>
              <a:t>. </a:t>
            </a:r>
          </a:p>
          <a:p>
            <a:pPr marL="0" indent="0" algn="just">
              <a:buNone/>
            </a:pPr>
            <a:r>
              <a:rPr lang="en-AU" sz="2000" dirty="0" smtClean="0"/>
              <a:t>The study paves essentially the way for crowd modelling validation, evacuation plan studies, and foremost a valuable dataset for crowd dynamics research community.</a:t>
            </a:r>
            <a:endParaRPr lang="en-AU"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63980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a:t>Methodology for real-time data deployment</a:t>
            </a:r>
            <a:br>
              <a:rPr lang="en-AU" sz="3200" dirty="0"/>
            </a:br>
            <a:r>
              <a:rPr lang="en-AU" sz="3200" dirty="0"/>
              <a:t>Social </a:t>
            </a:r>
            <a:r>
              <a:rPr lang="en-AU" sz="3200" dirty="0" smtClean="0"/>
              <a:t>deployment</a:t>
            </a:r>
            <a:endParaRPr lang="en-AU" sz="3200" dirty="0"/>
          </a:p>
        </p:txBody>
      </p:sp>
      <p:sp>
        <p:nvSpPr>
          <p:cNvPr id="3" name="Content Placeholder 2"/>
          <p:cNvSpPr>
            <a:spLocks noGrp="1"/>
          </p:cNvSpPr>
          <p:nvPr>
            <p:ph idx="1"/>
          </p:nvPr>
        </p:nvSpPr>
        <p:spPr>
          <a:xfrm>
            <a:off x="0" y="1600200"/>
            <a:ext cx="9144000" cy="4800600"/>
          </a:xfrm>
        </p:spPr>
        <p:txBody>
          <a:bodyPr>
            <a:normAutofit fontScale="77500" lnSpcReduction="20000"/>
          </a:bodyPr>
          <a:lstStyle/>
          <a:p>
            <a:pPr lvl="1"/>
            <a:r>
              <a:rPr lang="en-AU" b="1" dirty="0" smtClean="0">
                <a:solidFill>
                  <a:srgbClr val="C00000"/>
                </a:solidFill>
              </a:rPr>
              <a:t>Trial system in Monash Caulfield Lab’s floor 6</a:t>
            </a:r>
          </a:p>
          <a:p>
            <a:pPr lvl="2"/>
            <a:r>
              <a:rPr lang="en-AU" dirty="0" smtClean="0"/>
              <a:t>Assume Monash IT NICTA is familiar with building H’s floor 6. The floor is narrow, we can’t validate on route choice model or avoiding obstacles. We only identify indoor positions and generate agent’s mental maps, evacuation </a:t>
            </a:r>
            <a:r>
              <a:rPr lang="en-AU" dirty="0"/>
              <a:t>route search space, </a:t>
            </a:r>
            <a:r>
              <a:rPr lang="en-AU" dirty="0" smtClean="0"/>
              <a:t>hazardous vertices and potential trails.</a:t>
            </a:r>
          </a:p>
          <a:p>
            <a:pPr lvl="1"/>
            <a:r>
              <a:rPr lang="en-AU" b="1" dirty="0" smtClean="0">
                <a:solidFill>
                  <a:srgbClr val="C00000"/>
                </a:solidFill>
              </a:rPr>
              <a:t>In a conference forum  in Melbourne</a:t>
            </a:r>
          </a:p>
          <a:p>
            <a:pPr lvl="2"/>
            <a:r>
              <a:rPr lang="en-AU" dirty="0" smtClean="0"/>
              <a:t>A survey is proposed to ask whether attendees are familiar with that layout.</a:t>
            </a:r>
          </a:p>
          <a:p>
            <a:pPr lvl="2"/>
            <a:r>
              <a:rPr lang="en-AU" dirty="0" smtClean="0"/>
              <a:t>If agent X is familiar, we assume it has full map architecture and we only find OP and GPs for the agent.</a:t>
            </a:r>
          </a:p>
          <a:p>
            <a:pPr lvl="2"/>
            <a:r>
              <a:rPr lang="en-AU" dirty="0" smtClean="0"/>
              <a:t>Data will be collected within 2 days.</a:t>
            </a:r>
          </a:p>
          <a:p>
            <a:pPr lvl="2"/>
            <a:r>
              <a:rPr lang="en-AU" dirty="0" smtClean="0"/>
              <a:t>Generate agent’s mental map, validate model at route choice level and behavioural level (avoid obstacle).</a:t>
            </a:r>
          </a:p>
          <a:p>
            <a:pPr lvl="2"/>
            <a:r>
              <a:rPr lang="en-AU" dirty="0" smtClean="0"/>
              <a:t>Generate route search space, and perform hazardous modelling.</a:t>
            </a:r>
          </a:p>
          <a:p>
            <a:pPr lvl="2"/>
            <a:r>
              <a:rPr lang="en-AU" dirty="0" smtClean="0"/>
              <a:t>Perform virtual agent simulation and crowd dynamics.</a:t>
            </a:r>
          </a:p>
          <a:p>
            <a:pPr lvl="1"/>
            <a:r>
              <a:rPr lang="en-AU" b="1" dirty="0" smtClean="0">
                <a:solidFill>
                  <a:srgbClr val="C00000"/>
                </a:solidFill>
              </a:rPr>
              <a:t>Test in another conference forum to generate real-time evacuation route filtering as fire disaster is happening.</a:t>
            </a:r>
          </a:p>
          <a:p>
            <a:pPr lvl="2"/>
            <a:r>
              <a:rPr lang="en-AU" dirty="0" smtClean="0"/>
              <a:t> Fired rooms are considered when </a:t>
            </a:r>
            <a:r>
              <a:rPr lang="en-AU" dirty="0" err="1" smtClean="0"/>
              <a:t>iBeacons</a:t>
            </a:r>
            <a:r>
              <a:rPr lang="en-AU" dirty="0" smtClean="0"/>
              <a:t> turn off or camera notifies.</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995093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8229600" cy="1143000"/>
          </a:xfrm>
        </p:spPr>
        <p:txBody>
          <a:bodyPr>
            <a:normAutofit/>
          </a:bodyPr>
          <a:lstStyle/>
          <a:p>
            <a:r>
              <a:rPr lang="en-AU" sz="3200" dirty="0" smtClean="0"/>
              <a:t>Research Timeline</a:t>
            </a:r>
            <a:endParaRPr lang="en-AU" sz="32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
            <a:ext cx="9144000" cy="678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9" name="TextBox 2048"/>
          <p:cNvSpPr txBox="1"/>
          <p:nvPr/>
        </p:nvSpPr>
        <p:spPr>
          <a:xfrm>
            <a:off x="152400" y="533400"/>
            <a:ext cx="2971800" cy="369332"/>
          </a:xfrm>
          <a:prstGeom prst="rect">
            <a:avLst/>
          </a:prstGeom>
          <a:noFill/>
        </p:spPr>
        <p:txBody>
          <a:bodyPr wrap="square" rtlCol="0">
            <a:spAutoFit/>
          </a:bodyPr>
          <a:lstStyle/>
          <a:p>
            <a:r>
              <a:rPr lang="en-AU" b="1" dirty="0" smtClean="0">
                <a:solidFill>
                  <a:srgbClr val="C00000"/>
                </a:solidFill>
              </a:rPr>
              <a:t>2015 Research Timeline</a:t>
            </a:r>
            <a:endParaRPr lang="en-AU" b="1" dirty="0">
              <a:solidFill>
                <a:srgbClr val="C00000"/>
              </a:solidFill>
            </a:endParaRPr>
          </a:p>
        </p:txBody>
      </p:sp>
    </p:spTree>
    <p:extLst>
      <p:ext uri="{BB962C8B-B14F-4D97-AF65-F5344CB8AC3E}">
        <p14:creationId xmlns:p14="http://schemas.microsoft.com/office/powerpoint/2010/main" val="1840235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6" name="Oval 5"/>
          <p:cNvSpPr/>
          <p:nvPr/>
        </p:nvSpPr>
        <p:spPr>
          <a:xfrm>
            <a:off x="2743200" y="3962400"/>
            <a:ext cx="685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i="1" dirty="0" smtClean="0">
                <a:solidFill>
                  <a:schemeClr val="tx1"/>
                </a:solidFill>
              </a:rPr>
              <a:t>p</a:t>
            </a:r>
            <a:endParaRPr lang="en-AU" i="1" dirty="0">
              <a:solidFill>
                <a:schemeClr val="tx1"/>
              </a:solidFill>
            </a:endParaRPr>
          </a:p>
        </p:txBody>
      </p:sp>
      <p:cxnSp>
        <p:nvCxnSpPr>
          <p:cNvPr id="8" name="Straight Connector 7"/>
          <p:cNvCxnSpPr/>
          <p:nvPr/>
        </p:nvCxnSpPr>
        <p:spPr>
          <a:xfrm>
            <a:off x="1371600" y="2438400"/>
            <a:ext cx="3429000"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9"/>
          <p:cNvSpPr/>
          <p:nvPr/>
        </p:nvSpPr>
        <p:spPr>
          <a:xfrm>
            <a:off x="5410200" y="2658207"/>
            <a:ext cx="914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target</a:t>
            </a:r>
            <a:endParaRPr lang="en-AU" dirty="0"/>
          </a:p>
        </p:txBody>
      </p:sp>
      <p:sp>
        <p:nvSpPr>
          <p:cNvPr id="11" name="TextBox 10"/>
          <p:cNvSpPr txBox="1"/>
          <p:nvPr/>
        </p:nvSpPr>
        <p:spPr>
          <a:xfrm>
            <a:off x="1843628" y="1856714"/>
            <a:ext cx="914400" cy="369332"/>
          </a:xfrm>
          <a:prstGeom prst="rect">
            <a:avLst/>
          </a:prstGeom>
          <a:noFill/>
        </p:spPr>
        <p:txBody>
          <a:bodyPr wrap="square" rtlCol="0">
            <a:spAutoFit/>
          </a:bodyPr>
          <a:lstStyle/>
          <a:p>
            <a:r>
              <a:rPr lang="en-AU" b="1" i="1" dirty="0" smtClean="0"/>
              <a:t>wall</a:t>
            </a:r>
            <a:endParaRPr lang="en-AU" b="1" i="1" dirty="0"/>
          </a:p>
        </p:txBody>
      </p:sp>
      <p:sp>
        <p:nvSpPr>
          <p:cNvPr id="12" name="Oval 11"/>
          <p:cNvSpPr/>
          <p:nvPr/>
        </p:nvSpPr>
        <p:spPr>
          <a:xfrm>
            <a:off x="4876800" y="5257800"/>
            <a:ext cx="685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i="1" dirty="0" smtClean="0">
                <a:solidFill>
                  <a:schemeClr val="tx1"/>
                </a:solidFill>
              </a:rPr>
              <a:t>q</a:t>
            </a:r>
            <a:endParaRPr lang="en-AU" i="1" dirty="0">
              <a:solidFill>
                <a:schemeClr val="tx1"/>
              </a:solidFill>
            </a:endParaRPr>
          </a:p>
        </p:txBody>
      </p:sp>
      <p:cxnSp>
        <p:nvCxnSpPr>
          <p:cNvPr id="14" name="Straight Connector 13"/>
          <p:cNvCxnSpPr/>
          <p:nvPr/>
        </p:nvCxnSpPr>
        <p:spPr>
          <a:xfrm>
            <a:off x="3404767" y="4406526"/>
            <a:ext cx="1548233" cy="1003674"/>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1"/>
          </p:cNvCxnSpPr>
          <p:nvPr/>
        </p:nvCxnSpPr>
        <p:spPr>
          <a:xfrm flipH="1" flipV="1">
            <a:off x="2286000" y="3657600"/>
            <a:ext cx="557633" cy="3940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048000" y="2438400"/>
            <a:ext cx="0" cy="152400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3048001" y="4572000"/>
            <a:ext cx="1"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3404767" y="3810000"/>
            <a:ext cx="557633"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1905000" y="3557122"/>
                <a:ext cx="559705" cy="4814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a:latin typeface="Cambria Math"/>
                            </a:rPr>
                          </m:ctrlPr>
                        </m:sSubPr>
                        <m:e>
                          <m:acc>
                            <m:accPr>
                              <m:chr m:val="⃗"/>
                              <m:ctrlPr>
                                <a:rPr lang="en-AU" i="1">
                                  <a:latin typeface="Cambria Math"/>
                                </a:rPr>
                              </m:ctrlPr>
                            </m:accPr>
                            <m:e>
                              <m:r>
                                <a:rPr lang="en-AU" i="1">
                                  <a:latin typeface="Cambria Math"/>
                                </a:rPr>
                                <m:t>𝑓</m:t>
                              </m:r>
                            </m:e>
                          </m:acc>
                        </m:e>
                        <m:sub>
                          <m:r>
                            <a:rPr lang="en-AU" i="1">
                              <a:latin typeface="Cambria Math"/>
                            </a:rPr>
                            <m:t>𝑝𝑞</m:t>
                          </m:r>
                        </m:sub>
                      </m:sSub>
                    </m:oMath>
                  </m:oMathPara>
                </a14:m>
                <a:endParaRPr lang="en-AU" dirty="0"/>
              </a:p>
            </p:txBody>
          </p:sp>
        </mc:Choice>
        <mc:Fallback xmlns="">
          <p:sp>
            <p:nvSpPr>
              <p:cNvPr id="27" name="Rectangle 26"/>
              <p:cNvSpPr>
                <a:spLocks noRot="1" noChangeAspect="1" noMove="1" noResize="1" noEditPoints="1" noAdjustHandles="1" noChangeArrowheads="1" noChangeShapeType="1" noTextEdit="1"/>
              </p:cNvSpPr>
              <p:nvPr/>
            </p:nvSpPr>
            <p:spPr>
              <a:xfrm>
                <a:off x="1905000" y="3557122"/>
                <a:ext cx="559705" cy="481478"/>
              </a:xfrm>
              <a:prstGeom prst="rect">
                <a:avLst/>
              </a:prstGeom>
              <a:blipFill rotWithShape="1">
                <a:blip r:embed="rId2"/>
                <a:stretch>
                  <a:fillRect b="-126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492446" y="3346796"/>
                <a:ext cx="757387" cy="4619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AU" i="1" smtClean="0">
                              <a:latin typeface="Cambria Math"/>
                            </a:rPr>
                          </m:ctrlPr>
                        </m:accPr>
                        <m:e>
                          <m:sSubSup>
                            <m:sSubSupPr>
                              <m:ctrlPr>
                                <a:rPr lang="en-AU" i="1">
                                  <a:latin typeface="Cambria Math"/>
                                </a:rPr>
                              </m:ctrlPr>
                            </m:sSubSupPr>
                            <m:e>
                              <m:r>
                                <a:rPr lang="en-AU" i="1">
                                  <a:latin typeface="Cambria Math"/>
                                </a:rPr>
                                <m:t>𝑒</m:t>
                              </m:r>
                            </m:e>
                            <m:sub>
                              <m:r>
                                <a:rPr lang="en-AU" i="1">
                                  <a:latin typeface="Cambria Math"/>
                                </a:rPr>
                                <m:t>𝑝</m:t>
                              </m:r>
                            </m:sub>
                            <m:sup>
                              <m:r>
                                <a:rPr lang="en-AU" b="0" i="1" smtClean="0">
                                  <a:latin typeface="Cambria Math"/>
                                </a:rPr>
                                <m:t>𝑑</m:t>
                              </m:r>
                            </m:sup>
                          </m:sSubSup>
                        </m:e>
                      </m:acc>
                      <m:r>
                        <a:rPr lang="en-AU" i="1">
                          <a:latin typeface="Cambria Math"/>
                        </a:rPr>
                        <m:t>(</m:t>
                      </m:r>
                      <m:r>
                        <a:rPr lang="en-AU" i="1">
                          <a:latin typeface="Cambria Math"/>
                        </a:rPr>
                        <m:t>𝑡</m:t>
                      </m:r>
                      <m:r>
                        <a:rPr lang="en-AU" i="1">
                          <a:latin typeface="Cambria Math"/>
                        </a:rPr>
                        <m:t>)</m:t>
                      </m:r>
                    </m:oMath>
                  </m:oMathPara>
                </a14:m>
                <a:endParaRPr lang="en-AU" dirty="0"/>
              </a:p>
            </p:txBody>
          </p:sp>
        </mc:Choice>
        <mc:Fallback xmlns="">
          <p:sp>
            <p:nvSpPr>
              <p:cNvPr id="28" name="Rectangle 27"/>
              <p:cNvSpPr>
                <a:spLocks noRot="1" noChangeAspect="1" noMove="1" noResize="1" noEditPoints="1" noAdjustHandles="1" noChangeArrowheads="1" noChangeShapeType="1" noTextEdit="1"/>
              </p:cNvSpPr>
              <p:nvPr/>
            </p:nvSpPr>
            <p:spPr>
              <a:xfrm>
                <a:off x="3492446" y="3346796"/>
                <a:ext cx="757387" cy="461921"/>
              </a:xfrm>
              <a:prstGeom prst="rect">
                <a:avLst/>
              </a:prstGeom>
              <a:blipFill rotWithShape="1">
                <a:blip r:embed="rId3"/>
                <a:stretch>
                  <a:fillRect b="-526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479779" y="5017061"/>
                <a:ext cx="556498" cy="4814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a:latin typeface="Cambria Math"/>
                            </a:rPr>
                          </m:ctrlPr>
                        </m:sSubPr>
                        <m:e>
                          <m:acc>
                            <m:accPr>
                              <m:chr m:val="⃗"/>
                              <m:ctrlPr>
                                <a:rPr lang="en-AU" i="1">
                                  <a:latin typeface="Cambria Math"/>
                                </a:rPr>
                              </m:ctrlPr>
                            </m:accPr>
                            <m:e>
                              <m:r>
                                <a:rPr lang="en-AU" i="1">
                                  <a:latin typeface="Cambria Math"/>
                                </a:rPr>
                                <m:t>𝑓</m:t>
                              </m:r>
                            </m:e>
                          </m:acc>
                        </m:e>
                        <m:sub>
                          <m:r>
                            <a:rPr lang="en-AU" i="1">
                              <a:latin typeface="Cambria Math"/>
                            </a:rPr>
                            <m:t>𝑝</m:t>
                          </m:r>
                          <m:r>
                            <a:rPr lang="en-AU" i="1">
                              <a:latin typeface="Cambria Math"/>
                            </a:rPr>
                            <m:t>𝛾</m:t>
                          </m:r>
                        </m:sub>
                      </m:sSub>
                    </m:oMath>
                  </m:oMathPara>
                </a14:m>
                <a:endParaRPr lang="en-AU" dirty="0"/>
              </a:p>
            </p:txBody>
          </p:sp>
        </mc:Choice>
        <mc:Fallback xmlns="">
          <p:sp>
            <p:nvSpPr>
              <p:cNvPr id="29" name="Rectangle 28"/>
              <p:cNvSpPr>
                <a:spLocks noRot="1" noChangeAspect="1" noMove="1" noResize="1" noEditPoints="1" noAdjustHandles="1" noChangeArrowheads="1" noChangeShapeType="1" noTextEdit="1"/>
              </p:cNvSpPr>
              <p:nvPr/>
            </p:nvSpPr>
            <p:spPr>
              <a:xfrm>
                <a:off x="2479779" y="5017061"/>
                <a:ext cx="556498" cy="481478"/>
              </a:xfrm>
              <a:prstGeom prst="rect">
                <a:avLst/>
              </a:prstGeom>
              <a:blipFill rotWithShape="1">
                <a:blip r:embed="rId4"/>
                <a:stretch>
                  <a:fillRect b="-126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1239924" y="2056786"/>
                <a:ext cx="461921" cy="3929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a:latin typeface="Cambria Math"/>
                            </a:rPr>
                          </m:ctrlPr>
                        </m:sSubPr>
                        <m:e>
                          <m:r>
                            <a:rPr lang="en-AU" i="1">
                              <a:latin typeface="Cambria Math"/>
                            </a:rPr>
                            <m:t>𝛾</m:t>
                          </m:r>
                        </m:e>
                        <m:sub>
                          <m:r>
                            <a:rPr lang="en-AU" i="1">
                              <a:latin typeface="Cambria Math"/>
                            </a:rPr>
                            <m:t>1</m:t>
                          </m:r>
                        </m:sub>
                      </m:sSub>
                    </m:oMath>
                  </m:oMathPara>
                </a14:m>
                <a:endParaRPr lang="en-AU" dirty="0"/>
              </a:p>
            </p:txBody>
          </p:sp>
        </mc:Choice>
        <mc:Fallback xmlns="">
          <p:sp>
            <p:nvSpPr>
              <p:cNvPr id="30" name="Rectangle 29"/>
              <p:cNvSpPr>
                <a:spLocks noRot="1" noChangeAspect="1" noMove="1" noResize="1" noEditPoints="1" noAdjustHandles="1" noChangeArrowheads="1" noChangeShapeType="1" noTextEdit="1"/>
              </p:cNvSpPr>
              <p:nvPr/>
            </p:nvSpPr>
            <p:spPr>
              <a:xfrm>
                <a:off x="1239924" y="2056786"/>
                <a:ext cx="461921" cy="392928"/>
              </a:xfrm>
              <a:prstGeom prst="rect">
                <a:avLst/>
              </a:prstGeom>
              <a:blipFill rotWithShape="1">
                <a:blip r:embed="rId5"/>
                <a:stretch>
                  <a:fillRect b="-15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643479" y="2057400"/>
                <a:ext cx="466731" cy="3929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a:rPr>
                          </m:ctrlPr>
                        </m:sSubPr>
                        <m:e>
                          <m:r>
                            <a:rPr lang="en-AU" i="1">
                              <a:latin typeface="Cambria Math"/>
                            </a:rPr>
                            <m:t>𝛾</m:t>
                          </m:r>
                        </m:e>
                        <m:sub>
                          <m:r>
                            <a:rPr lang="en-AU" b="0" i="1" smtClean="0">
                              <a:latin typeface="Cambria Math"/>
                            </a:rPr>
                            <m:t>2</m:t>
                          </m:r>
                        </m:sub>
                      </m:sSub>
                    </m:oMath>
                  </m:oMathPara>
                </a14:m>
                <a:endParaRPr lang="en-AU" dirty="0"/>
              </a:p>
            </p:txBody>
          </p:sp>
        </mc:Choice>
        <mc:Fallback xmlns="">
          <p:sp>
            <p:nvSpPr>
              <p:cNvPr id="32" name="Rectangle 31"/>
              <p:cNvSpPr>
                <a:spLocks noRot="1" noChangeAspect="1" noMove="1" noResize="1" noEditPoints="1" noAdjustHandles="1" noChangeArrowheads="1" noChangeShapeType="1" noTextEdit="1"/>
              </p:cNvSpPr>
              <p:nvPr/>
            </p:nvSpPr>
            <p:spPr>
              <a:xfrm>
                <a:off x="4643479" y="2057400"/>
                <a:ext cx="466731" cy="392928"/>
              </a:xfrm>
              <a:prstGeom prst="rect">
                <a:avLst/>
              </a:prstGeom>
              <a:blipFill rotWithShape="1">
                <a:blip r:embed="rId6"/>
                <a:stretch>
                  <a:fillRect b="-156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514600" y="1828800"/>
                <a:ext cx="11049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AU" i="1">
                              <a:latin typeface="Cambria Math"/>
                            </a:rPr>
                          </m:ctrlPr>
                        </m:accPr>
                        <m:e>
                          <m:r>
                            <a:rPr lang="en-AU" i="1">
                              <a:latin typeface="Cambria Math"/>
                            </a:rPr>
                            <m:t>𝛾</m:t>
                          </m:r>
                        </m:e>
                      </m:acc>
                    </m:oMath>
                  </m:oMathPara>
                </a14:m>
                <a:endParaRPr lang="en-AU" dirty="0"/>
              </a:p>
            </p:txBody>
          </p:sp>
        </mc:Choice>
        <mc:Fallback xmlns="">
          <p:sp>
            <p:nvSpPr>
              <p:cNvPr id="33" name="Rectangle 32"/>
              <p:cNvSpPr>
                <a:spLocks noRot="1" noChangeAspect="1" noMove="1" noResize="1" noEditPoints="1" noAdjustHandles="1" noChangeArrowheads="1" noChangeShapeType="1" noTextEdit="1"/>
              </p:cNvSpPr>
              <p:nvPr/>
            </p:nvSpPr>
            <p:spPr>
              <a:xfrm>
                <a:off x="2514600" y="1828800"/>
                <a:ext cx="1104900" cy="369332"/>
              </a:xfrm>
              <a:prstGeom prst="rect">
                <a:avLst/>
              </a:prstGeom>
              <a:blipFill rotWithShape="1">
                <a:blip r:embed="rId7"/>
                <a:stretch>
                  <a:fillRect b="-3279"/>
                </a:stretch>
              </a:blipFill>
            </p:spPr>
            <p:txBody>
              <a:bodyPr/>
              <a:lstStyle/>
              <a:p>
                <a:r>
                  <a:rPr lang="en-AU">
                    <a:noFill/>
                  </a:rPr>
                  <a:t> </a:t>
                </a:r>
              </a:p>
            </p:txBody>
          </p:sp>
        </mc:Fallback>
      </mc:AlternateContent>
    </p:spTree>
    <p:extLst>
      <p:ext uri="{BB962C8B-B14F-4D97-AF65-F5344CB8AC3E}">
        <p14:creationId xmlns:p14="http://schemas.microsoft.com/office/powerpoint/2010/main" val="543110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Rectangle 4"/>
          <p:cNvSpPr/>
          <p:nvPr/>
        </p:nvSpPr>
        <p:spPr>
          <a:xfrm>
            <a:off x="1295400" y="1524000"/>
            <a:ext cx="22860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smtClean="0"/>
              <a:t>Group-based calibration approach</a:t>
            </a:r>
            <a:endParaRPr lang="en-AU" dirty="0"/>
          </a:p>
        </p:txBody>
      </p:sp>
      <p:sp>
        <p:nvSpPr>
          <p:cNvPr id="6" name="Rectangle 5"/>
          <p:cNvSpPr/>
          <p:nvPr/>
        </p:nvSpPr>
        <p:spPr>
          <a:xfrm>
            <a:off x="4572000" y="1524000"/>
            <a:ext cx="22860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smtClean="0"/>
              <a:t>Pedestrian type-based calibration approach</a:t>
            </a:r>
            <a:endParaRPr lang="en-AU" dirty="0"/>
          </a:p>
        </p:txBody>
      </p:sp>
      <p:sp>
        <p:nvSpPr>
          <p:cNvPr id="7" name="Rectangle 6"/>
          <p:cNvSpPr/>
          <p:nvPr/>
        </p:nvSpPr>
        <p:spPr>
          <a:xfrm>
            <a:off x="1295400" y="4343400"/>
            <a:ext cx="22860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smtClean="0"/>
              <a:t>Different scenarios of the same group</a:t>
            </a:r>
            <a:endParaRPr lang="en-AU" dirty="0"/>
          </a:p>
        </p:txBody>
      </p:sp>
      <p:sp>
        <p:nvSpPr>
          <p:cNvPr id="8" name="Rectangle 7"/>
          <p:cNvSpPr/>
          <p:nvPr/>
        </p:nvSpPr>
        <p:spPr>
          <a:xfrm>
            <a:off x="4572000" y="4360985"/>
            <a:ext cx="22860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smtClean="0"/>
              <a:t>Other groups in the same scenario</a:t>
            </a:r>
            <a:endParaRPr lang="en-AU" dirty="0"/>
          </a:p>
        </p:txBody>
      </p:sp>
      <p:cxnSp>
        <p:nvCxnSpPr>
          <p:cNvPr id="10" name="Straight Arrow Connector 9"/>
          <p:cNvCxnSpPr>
            <a:stCxn id="5" idx="2"/>
            <a:endCxn id="7" idx="0"/>
          </p:cNvCxnSpPr>
          <p:nvPr/>
        </p:nvCxnSpPr>
        <p:spPr>
          <a:xfrm>
            <a:off x="2438400" y="2362200"/>
            <a:ext cx="0" cy="1981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5" idx="2"/>
          </p:cNvCxnSpPr>
          <p:nvPr/>
        </p:nvCxnSpPr>
        <p:spPr>
          <a:xfrm>
            <a:off x="2438400" y="2362200"/>
            <a:ext cx="3276600" cy="1981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5791200" y="2379785"/>
            <a:ext cx="0" cy="1981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H="1">
            <a:off x="2514600" y="2379785"/>
            <a:ext cx="3276600" cy="19636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438400" y="2919157"/>
            <a:ext cx="1191545" cy="369332"/>
          </a:xfrm>
          <a:prstGeom prst="rect">
            <a:avLst/>
          </a:prstGeom>
          <a:noFill/>
        </p:spPr>
        <p:txBody>
          <a:bodyPr wrap="none" rtlCol="0">
            <a:spAutoFit/>
          </a:bodyPr>
          <a:lstStyle/>
          <a:p>
            <a:r>
              <a:rPr lang="en-AU" dirty="0" smtClean="0"/>
              <a:t>Verified by</a:t>
            </a:r>
            <a:endParaRPr lang="en-AU" dirty="0"/>
          </a:p>
        </p:txBody>
      </p:sp>
      <p:sp>
        <p:nvSpPr>
          <p:cNvPr id="27" name="TextBox 26"/>
          <p:cNvSpPr txBox="1"/>
          <p:nvPr/>
        </p:nvSpPr>
        <p:spPr>
          <a:xfrm>
            <a:off x="4648200" y="2895600"/>
            <a:ext cx="1191545" cy="369332"/>
          </a:xfrm>
          <a:prstGeom prst="rect">
            <a:avLst/>
          </a:prstGeom>
          <a:noFill/>
        </p:spPr>
        <p:txBody>
          <a:bodyPr wrap="none" rtlCol="0">
            <a:spAutoFit/>
          </a:bodyPr>
          <a:lstStyle/>
          <a:p>
            <a:r>
              <a:rPr lang="en-AU" dirty="0" smtClean="0"/>
              <a:t>Verified by</a:t>
            </a:r>
            <a:endParaRPr lang="en-AU" dirty="0"/>
          </a:p>
        </p:txBody>
      </p:sp>
    </p:spTree>
    <p:extLst>
      <p:ext uri="{BB962C8B-B14F-4D97-AF65-F5344CB8AC3E}">
        <p14:creationId xmlns:p14="http://schemas.microsoft.com/office/powerpoint/2010/main" val="2300158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3" name="Oval 8"/>
          <p:cNvSpPr>
            <a:spLocks noChangeArrowheads="1"/>
          </p:cNvSpPr>
          <p:nvPr/>
        </p:nvSpPr>
        <p:spPr bwMode="auto">
          <a:xfrm>
            <a:off x="4800600" y="33528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5" name="Oval 9"/>
          <p:cNvSpPr>
            <a:spLocks noChangeArrowheads="1"/>
          </p:cNvSpPr>
          <p:nvPr/>
        </p:nvSpPr>
        <p:spPr bwMode="auto">
          <a:xfrm>
            <a:off x="5257800" y="38100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6" name="Oval 10"/>
          <p:cNvSpPr>
            <a:spLocks noChangeArrowheads="1"/>
          </p:cNvSpPr>
          <p:nvPr/>
        </p:nvSpPr>
        <p:spPr bwMode="auto">
          <a:xfrm>
            <a:off x="5562600" y="32766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7" name="Oval 11"/>
          <p:cNvSpPr>
            <a:spLocks noChangeArrowheads="1"/>
          </p:cNvSpPr>
          <p:nvPr/>
        </p:nvSpPr>
        <p:spPr bwMode="auto">
          <a:xfrm>
            <a:off x="4800600" y="41910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8" name="Oval 12"/>
          <p:cNvSpPr>
            <a:spLocks noChangeArrowheads="1"/>
          </p:cNvSpPr>
          <p:nvPr/>
        </p:nvSpPr>
        <p:spPr bwMode="auto">
          <a:xfrm>
            <a:off x="6248400" y="36576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9" name="Oval 13"/>
          <p:cNvSpPr>
            <a:spLocks noChangeArrowheads="1"/>
          </p:cNvSpPr>
          <p:nvPr/>
        </p:nvSpPr>
        <p:spPr bwMode="auto">
          <a:xfrm>
            <a:off x="6019800" y="48006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0" name="Oval 14"/>
          <p:cNvSpPr>
            <a:spLocks noChangeArrowheads="1"/>
          </p:cNvSpPr>
          <p:nvPr/>
        </p:nvSpPr>
        <p:spPr bwMode="auto">
          <a:xfrm>
            <a:off x="5181600" y="46482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1" name="Oval 15"/>
          <p:cNvSpPr>
            <a:spLocks noChangeArrowheads="1"/>
          </p:cNvSpPr>
          <p:nvPr/>
        </p:nvSpPr>
        <p:spPr bwMode="auto">
          <a:xfrm>
            <a:off x="6705600" y="42672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2" name="Oval 16"/>
          <p:cNvSpPr>
            <a:spLocks noChangeArrowheads="1"/>
          </p:cNvSpPr>
          <p:nvPr/>
        </p:nvSpPr>
        <p:spPr bwMode="auto">
          <a:xfrm>
            <a:off x="5943600" y="41148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3" name="Oval 17"/>
          <p:cNvSpPr>
            <a:spLocks noChangeArrowheads="1"/>
          </p:cNvSpPr>
          <p:nvPr/>
        </p:nvSpPr>
        <p:spPr bwMode="auto">
          <a:xfrm>
            <a:off x="7543800" y="41910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4" name="Oval 18"/>
          <p:cNvSpPr>
            <a:spLocks noChangeArrowheads="1"/>
          </p:cNvSpPr>
          <p:nvPr/>
        </p:nvSpPr>
        <p:spPr bwMode="auto">
          <a:xfrm>
            <a:off x="6934200" y="49530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5" name="Oval 19"/>
          <p:cNvSpPr>
            <a:spLocks noChangeArrowheads="1"/>
          </p:cNvSpPr>
          <p:nvPr/>
        </p:nvSpPr>
        <p:spPr bwMode="auto">
          <a:xfrm>
            <a:off x="8229600" y="45720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6" name="Oval 20"/>
          <p:cNvSpPr>
            <a:spLocks noChangeArrowheads="1"/>
          </p:cNvSpPr>
          <p:nvPr/>
        </p:nvSpPr>
        <p:spPr bwMode="auto">
          <a:xfrm>
            <a:off x="8001000" y="52578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7" name="Oval 21"/>
          <p:cNvSpPr>
            <a:spLocks noChangeArrowheads="1"/>
          </p:cNvSpPr>
          <p:nvPr/>
        </p:nvSpPr>
        <p:spPr bwMode="auto">
          <a:xfrm>
            <a:off x="7162800" y="55626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8" name="Line 22"/>
          <p:cNvSpPr>
            <a:spLocks noChangeShapeType="1"/>
          </p:cNvSpPr>
          <p:nvPr/>
        </p:nvSpPr>
        <p:spPr bwMode="auto">
          <a:xfrm>
            <a:off x="4953000" y="3733800"/>
            <a:ext cx="0" cy="457200"/>
          </a:xfrm>
          <a:prstGeom prst="line">
            <a:avLst/>
          </a:prstGeom>
          <a:noFill/>
          <a:ln w="9525">
            <a:solidFill>
              <a:schemeClr val="tx1"/>
            </a:solidFill>
            <a:round/>
            <a:headEnd/>
            <a:tailEnd type="triangle" w="med" len="med"/>
          </a:ln>
          <a:effectLst/>
        </p:spPr>
        <p:txBody>
          <a:bodyPr/>
          <a:lstStyle/>
          <a:p>
            <a:endParaRPr lang="en-US"/>
          </a:p>
        </p:txBody>
      </p:sp>
      <p:sp>
        <p:nvSpPr>
          <p:cNvPr id="19" name="Line 23"/>
          <p:cNvSpPr>
            <a:spLocks noChangeShapeType="1"/>
          </p:cNvSpPr>
          <p:nvPr/>
        </p:nvSpPr>
        <p:spPr bwMode="auto">
          <a:xfrm flipV="1">
            <a:off x="6172200" y="4495800"/>
            <a:ext cx="0" cy="304800"/>
          </a:xfrm>
          <a:prstGeom prst="line">
            <a:avLst/>
          </a:prstGeom>
          <a:noFill/>
          <a:ln w="9525">
            <a:solidFill>
              <a:schemeClr val="tx1"/>
            </a:solidFill>
            <a:round/>
            <a:headEnd/>
            <a:tailEnd type="triangle" w="med" len="med"/>
          </a:ln>
          <a:effectLst/>
        </p:spPr>
        <p:txBody>
          <a:bodyPr/>
          <a:lstStyle/>
          <a:p>
            <a:endParaRPr lang="en-US"/>
          </a:p>
        </p:txBody>
      </p:sp>
      <p:sp>
        <p:nvSpPr>
          <p:cNvPr id="20" name="Line 24"/>
          <p:cNvSpPr>
            <a:spLocks noChangeShapeType="1"/>
          </p:cNvSpPr>
          <p:nvPr/>
        </p:nvSpPr>
        <p:spPr bwMode="auto">
          <a:xfrm flipV="1">
            <a:off x="5486400" y="4343400"/>
            <a:ext cx="457200" cy="304800"/>
          </a:xfrm>
          <a:prstGeom prst="line">
            <a:avLst/>
          </a:prstGeom>
          <a:noFill/>
          <a:ln w="9525">
            <a:solidFill>
              <a:schemeClr val="tx1"/>
            </a:solidFill>
            <a:round/>
            <a:headEnd/>
            <a:tailEnd type="triangle" w="med" len="med"/>
          </a:ln>
          <a:effectLst/>
        </p:spPr>
        <p:txBody>
          <a:bodyPr/>
          <a:lstStyle/>
          <a:p>
            <a:endParaRPr lang="en-US"/>
          </a:p>
        </p:txBody>
      </p:sp>
      <p:sp>
        <p:nvSpPr>
          <p:cNvPr id="21" name="Line 25"/>
          <p:cNvSpPr>
            <a:spLocks noChangeShapeType="1"/>
          </p:cNvSpPr>
          <p:nvPr/>
        </p:nvSpPr>
        <p:spPr bwMode="auto">
          <a:xfrm flipH="1" flipV="1">
            <a:off x="5105400" y="3657600"/>
            <a:ext cx="228600" cy="152400"/>
          </a:xfrm>
          <a:prstGeom prst="line">
            <a:avLst/>
          </a:prstGeom>
          <a:noFill/>
          <a:ln w="9525">
            <a:solidFill>
              <a:schemeClr val="tx1"/>
            </a:solidFill>
            <a:round/>
            <a:headEnd/>
            <a:tailEnd type="triangle" w="med" len="med"/>
          </a:ln>
          <a:effectLst/>
        </p:spPr>
        <p:txBody>
          <a:bodyPr/>
          <a:lstStyle/>
          <a:p>
            <a:endParaRPr lang="en-US"/>
          </a:p>
        </p:txBody>
      </p:sp>
      <p:sp>
        <p:nvSpPr>
          <p:cNvPr id="22" name="Line 26"/>
          <p:cNvSpPr>
            <a:spLocks noChangeShapeType="1"/>
          </p:cNvSpPr>
          <p:nvPr/>
        </p:nvSpPr>
        <p:spPr bwMode="auto">
          <a:xfrm flipH="1">
            <a:off x="5181600" y="3429000"/>
            <a:ext cx="381000" cy="76200"/>
          </a:xfrm>
          <a:prstGeom prst="line">
            <a:avLst/>
          </a:prstGeom>
          <a:noFill/>
          <a:ln w="9525">
            <a:solidFill>
              <a:schemeClr val="tx1"/>
            </a:solidFill>
            <a:round/>
            <a:headEnd/>
            <a:tailEnd type="triangle" w="med" len="med"/>
          </a:ln>
          <a:effectLst/>
        </p:spPr>
        <p:txBody>
          <a:bodyPr/>
          <a:lstStyle/>
          <a:p>
            <a:endParaRPr lang="en-US"/>
          </a:p>
        </p:txBody>
      </p:sp>
      <p:sp>
        <p:nvSpPr>
          <p:cNvPr id="23" name="Line 27"/>
          <p:cNvSpPr>
            <a:spLocks noChangeShapeType="1"/>
          </p:cNvSpPr>
          <p:nvPr/>
        </p:nvSpPr>
        <p:spPr bwMode="auto">
          <a:xfrm flipH="1">
            <a:off x="5638800" y="3810000"/>
            <a:ext cx="609600" cy="152400"/>
          </a:xfrm>
          <a:prstGeom prst="line">
            <a:avLst/>
          </a:prstGeom>
          <a:noFill/>
          <a:ln w="9525">
            <a:solidFill>
              <a:schemeClr val="tx1"/>
            </a:solidFill>
            <a:round/>
            <a:headEnd/>
            <a:tailEnd type="triangle" w="med" len="med"/>
          </a:ln>
          <a:effectLst/>
        </p:spPr>
        <p:txBody>
          <a:bodyPr/>
          <a:lstStyle/>
          <a:p>
            <a:endParaRPr lang="en-US"/>
          </a:p>
        </p:txBody>
      </p:sp>
      <p:sp>
        <p:nvSpPr>
          <p:cNvPr id="24" name="Line 28"/>
          <p:cNvSpPr>
            <a:spLocks noChangeShapeType="1"/>
          </p:cNvSpPr>
          <p:nvPr/>
        </p:nvSpPr>
        <p:spPr bwMode="auto">
          <a:xfrm>
            <a:off x="6324600" y="4343400"/>
            <a:ext cx="381000" cy="76200"/>
          </a:xfrm>
          <a:prstGeom prst="line">
            <a:avLst/>
          </a:prstGeom>
          <a:noFill/>
          <a:ln w="9525">
            <a:solidFill>
              <a:schemeClr val="tx1"/>
            </a:solidFill>
            <a:round/>
            <a:headEnd/>
            <a:tailEnd type="triangle" w="med" len="med"/>
          </a:ln>
          <a:effectLst/>
        </p:spPr>
        <p:txBody>
          <a:bodyPr/>
          <a:lstStyle/>
          <a:p>
            <a:endParaRPr lang="en-US"/>
          </a:p>
        </p:txBody>
      </p:sp>
      <p:sp>
        <p:nvSpPr>
          <p:cNvPr id="25" name="Line 29"/>
          <p:cNvSpPr>
            <a:spLocks noChangeShapeType="1"/>
          </p:cNvSpPr>
          <p:nvPr/>
        </p:nvSpPr>
        <p:spPr bwMode="auto">
          <a:xfrm>
            <a:off x="7924800" y="4419600"/>
            <a:ext cx="381000" cy="228600"/>
          </a:xfrm>
          <a:prstGeom prst="line">
            <a:avLst/>
          </a:prstGeom>
          <a:noFill/>
          <a:ln w="9525">
            <a:solidFill>
              <a:schemeClr val="tx1"/>
            </a:solidFill>
            <a:round/>
            <a:headEnd/>
            <a:tailEnd type="triangle" w="med" len="med"/>
          </a:ln>
          <a:effectLst/>
        </p:spPr>
        <p:txBody>
          <a:bodyPr/>
          <a:lstStyle/>
          <a:p>
            <a:endParaRPr lang="en-US"/>
          </a:p>
        </p:txBody>
      </p:sp>
      <p:sp>
        <p:nvSpPr>
          <p:cNvPr id="26" name="Line 30"/>
          <p:cNvSpPr>
            <a:spLocks noChangeShapeType="1"/>
          </p:cNvSpPr>
          <p:nvPr/>
        </p:nvSpPr>
        <p:spPr bwMode="auto">
          <a:xfrm flipH="1">
            <a:off x="8229600" y="49530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7" name="Line 31"/>
          <p:cNvSpPr>
            <a:spLocks noChangeShapeType="1"/>
          </p:cNvSpPr>
          <p:nvPr/>
        </p:nvSpPr>
        <p:spPr bwMode="auto">
          <a:xfrm flipH="1" flipV="1">
            <a:off x="7239000" y="5257800"/>
            <a:ext cx="762000" cy="76200"/>
          </a:xfrm>
          <a:prstGeom prst="line">
            <a:avLst/>
          </a:prstGeom>
          <a:noFill/>
          <a:ln w="9525">
            <a:solidFill>
              <a:schemeClr val="tx1"/>
            </a:solidFill>
            <a:round/>
            <a:headEnd/>
            <a:tailEnd type="triangle" w="med" len="med"/>
          </a:ln>
          <a:effectLst/>
        </p:spPr>
        <p:txBody>
          <a:bodyPr/>
          <a:lstStyle/>
          <a:p>
            <a:endParaRPr lang="en-US"/>
          </a:p>
        </p:txBody>
      </p:sp>
      <p:sp>
        <p:nvSpPr>
          <p:cNvPr id="28" name="Line 32"/>
          <p:cNvSpPr>
            <a:spLocks noChangeShapeType="1"/>
          </p:cNvSpPr>
          <p:nvPr/>
        </p:nvSpPr>
        <p:spPr bwMode="auto">
          <a:xfrm flipV="1">
            <a:off x="7543800" y="5562600"/>
            <a:ext cx="457200" cy="152400"/>
          </a:xfrm>
          <a:prstGeom prst="line">
            <a:avLst/>
          </a:prstGeom>
          <a:noFill/>
          <a:ln w="9525">
            <a:solidFill>
              <a:schemeClr val="tx1"/>
            </a:solidFill>
            <a:round/>
            <a:headEnd/>
            <a:tailEnd type="triangle" w="med" len="med"/>
          </a:ln>
          <a:effectLst/>
        </p:spPr>
        <p:txBody>
          <a:bodyPr/>
          <a:lstStyle/>
          <a:p>
            <a:endParaRPr lang="en-US"/>
          </a:p>
        </p:txBody>
      </p:sp>
      <p:sp>
        <p:nvSpPr>
          <p:cNvPr id="29" name="Line 33"/>
          <p:cNvSpPr>
            <a:spLocks noChangeShapeType="1"/>
          </p:cNvSpPr>
          <p:nvPr/>
        </p:nvSpPr>
        <p:spPr bwMode="auto">
          <a:xfrm flipH="1" flipV="1">
            <a:off x="6934200" y="46482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30" name="Oval 8"/>
          <p:cNvSpPr>
            <a:spLocks noChangeArrowheads="1"/>
          </p:cNvSpPr>
          <p:nvPr/>
        </p:nvSpPr>
        <p:spPr bwMode="auto">
          <a:xfrm>
            <a:off x="533400" y="1283677"/>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 name="Oval 9"/>
          <p:cNvSpPr>
            <a:spLocks noChangeArrowheads="1"/>
          </p:cNvSpPr>
          <p:nvPr/>
        </p:nvSpPr>
        <p:spPr bwMode="auto">
          <a:xfrm>
            <a:off x="533400" y="2693377"/>
            <a:ext cx="381000" cy="381000"/>
          </a:xfrm>
          <a:prstGeom prst="ellipse">
            <a:avLst/>
          </a:prstGeom>
          <a:solidFill>
            <a:schemeClr val="accent2">
              <a:lumMod val="75000"/>
            </a:schemeClr>
          </a:solidFill>
          <a:ln w="9525">
            <a:solidFill>
              <a:schemeClr val="tx1"/>
            </a:solidFill>
            <a:round/>
            <a:headEnd/>
            <a:tailEnd/>
          </a:ln>
          <a:effectLst/>
        </p:spPr>
        <p:txBody>
          <a:bodyPr wrap="none" anchor="ctr"/>
          <a:lstStyle/>
          <a:p>
            <a:endParaRPr lang="en-US"/>
          </a:p>
        </p:txBody>
      </p:sp>
      <p:sp>
        <p:nvSpPr>
          <p:cNvPr id="33" name="Oval 11"/>
          <p:cNvSpPr>
            <a:spLocks noChangeArrowheads="1"/>
          </p:cNvSpPr>
          <p:nvPr/>
        </p:nvSpPr>
        <p:spPr bwMode="auto">
          <a:xfrm>
            <a:off x="533400" y="1931377"/>
            <a:ext cx="381000" cy="381000"/>
          </a:xfrm>
          <a:prstGeom prst="ellipse">
            <a:avLst/>
          </a:prstGeom>
          <a:solidFill>
            <a:srgbClr val="92D050"/>
          </a:solidFill>
          <a:ln w="9525">
            <a:solidFill>
              <a:schemeClr val="tx1"/>
            </a:solidFill>
            <a:round/>
            <a:headEnd/>
            <a:tailEnd/>
          </a:ln>
          <a:effectLst/>
        </p:spPr>
        <p:txBody>
          <a:bodyPr wrap="none" anchor="ctr"/>
          <a:lstStyle/>
          <a:p>
            <a:endParaRPr lang="en-US"/>
          </a:p>
        </p:txBody>
      </p:sp>
      <p:sp>
        <p:nvSpPr>
          <p:cNvPr id="2" name="TextBox 1"/>
          <p:cNvSpPr txBox="1"/>
          <p:nvPr/>
        </p:nvSpPr>
        <p:spPr>
          <a:xfrm>
            <a:off x="225669" y="3288268"/>
            <a:ext cx="2438400" cy="369332"/>
          </a:xfrm>
          <a:prstGeom prst="rect">
            <a:avLst/>
          </a:prstGeom>
          <a:noFill/>
        </p:spPr>
        <p:txBody>
          <a:bodyPr wrap="square" rtlCol="0">
            <a:spAutoFit/>
          </a:bodyPr>
          <a:lstStyle/>
          <a:p>
            <a:r>
              <a:rPr lang="en-AU" dirty="0" smtClean="0"/>
              <a:t>River form 1</a:t>
            </a:r>
            <a:endParaRPr lang="en-AU" dirty="0"/>
          </a:p>
        </p:txBody>
      </p:sp>
      <p:sp>
        <p:nvSpPr>
          <p:cNvPr id="38" name="Oval 8"/>
          <p:cNvSpPr>
            <a:spLocks noChangeArrowheads="1"/>
          </p:cNvSpPr>
          <p:nvPr/>
        </p:nvSpPr>
        <p:spPr bwMode="auto">
          <a:xfrm>
            <a:off x="2315307" y="1283677"/>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9" name="Oval 9"/>
          <p:cNvSpPr>
            <a:spLocks noChangeArrowheads="1"/>
          </p:cNvSpPr>
          <p:nvPr/>
        </p:nvSpPr>
        <p:spPr bwMode="auto">
          <a:xfrm>
            <a:off x="2315307" y="2693377"/>
            <a:ext cx="381000" cy="381000"/>
          </a:xfrm>
          <a:prstGeom prst="ellipse">
            <a:avLst/>
          </a:prstGeom>
          <a:solidFill>
            <a:schemeClr val="accent2">
              <a:lumMod val="75000"/>
            </a:schemeClr>
          </a:solidFill>
          <a:ln w="9525">
            <a:solidFill>
              <a:schemeClr val="tx1"/>
            </a:solidFill>
            <a:round/>
            <a:headEnd/>
            <a:tailEnd/>
          </a:ln>
          <a:effectLst/>
        </p:spPr>
        <p:txBody>
          <a:bodyPr wrap="none" anchor="ctr"/>
          <a:lstStyle/>
          <a:p>
            <a:endParaRPr lang="en-US"/>
          </a:p>
        </p:txBody>
      </p:sp>
      <p:sp>
        <p:nvSpPr>
          <p:cNvPr id="40" name="Oval 11"/>
          <p:cNvSpPr>
            <a:spLocks noChangeArrowheads="1"/>
          </p:cNvSpPr>
          <p:nvPr/>
        </p:nvSpPr>
        <p:spPr bwMode="auto">
          <a:xfrm>
            <a:off x="2315307" y="1931377"/>
            <a:ext cx="381000" cy="381000"/>
          </a:xfrm>
          <a:prstGeom prst="ellipse">
            <a:avLst/>
          </a:prstGeom>
          <a:solidFill>
            <a:srgbClr val="92D050"/>
          </a:solidFill>
          <a:ln w="9525">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66742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 calcmode="lin" valueType="num">
                                      <p:cBhvr>
                                        <p:cTn id="33" dur="500" fill="hold"/>
                                        <p:tgtEl>
                                          <p:spTgt spid="8"/>
                                        </p:tgtEl>
                                        <p:attrNameLst>
                                          <p:attrName>style.rotation</p:attrName>
                                        </p:attrNameLst>
                                      </p:cBhvr>
                                      <p:tavLst>
                                        <p:tav tm="0">
                                          <p:val>
                                            <p:fltVal val="360"/>
                                          </p:val>
                                        </p:tav>
                                        <p:tav tm="100000">
                                          <p:val>
                                            <p:fltVal val="0"/>
                                          </p:val>
                                        </p:tav>
                                      </p:tavLst>
                                    </p:anim>
                                    <p:animEffect transition="in" filter="fade">
                                      <p:cBhvr>
                                        <p:cTn id="34" dur="500"/>
                                        <p:tgtEl>
                                          <p:spTgt spid="8"/>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 calcmode="lin" valueType="num">
                                      <p:cBhvr>
                                        <p:cTn id="39" dur="500" fill="hold"/>
                                        <p:tgtEl>
                                          <p:spTgt spid="9"/>
                                        </p:tgtEl>
                                        <p:attrNameLst>
                                          <p:attrName>style.rotation</p:attrName>
                                        </p:attrNameLst>
                                      </p:cBhvr>
                                      <p:tavLst>
                                        <p:tav tm="0">
                                          <p:val>
                                            <p:fltVal val="360"/>
                                          </p:val>
                                        </p:tav>
                                        <p:tav tm="100000">
                                          <p:val>
                                            <p:fltVal val="0"/>
                                          </p:val>
                                        </p:tav>
                                      </p:tavLst>
                                    </p:anim>
                                    <p:animEffect transition="in" filter="fade">
                                      <p:cBhvr>
                                        <p:cTn id="40" dur="500"/>
                                        <p:tgtEl>
                                          <p:spTgt spid="9"/>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 calcmode="lin" valueType="num">
                                      <p:cBhvr>
                                        <p:cTn id="45" dur="500" fill="hold"/>
                                        <p:tgtEl>
                                          <p:spTgt spid="10"/>
                                        </p:tgtEl>
                                        <p:attrNameLst>
                                          <p:attrName>style.rotation</p:attrName>
                                        </p:attrNameLst>
                                      </p:cBhvr>
                                      <p:tavLst>
                                        <p:tav tm="0">
                                          <p:val>
                                            <p:fltVal val="360"/>
                                          </p:val>
                                        </p:tav>
                                        <p:tav tm="100000">
                                          <p:val>
                                            <p:fltVal val="0"/>
                                          </p:val>
                                        </p:tav>
                                      </p:tavLst>
                                    </p:anim>
                                    <p:animEffect transition="in" filter="fade">
                                      <p:cBhvr>
                                        <p:cTn id="46" dur="500"/>
                                        <p:tgtEl>
                                          <p:spTgt spid="10"/>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 calcmode="lin" valueType="num">
                                      <p:cBhvr>
                                        <p:cTn id="51" dur="500" fill="hold"/>
                                        <p:tgtEl>
                                          <p:spTgt spid="11"/>
                                        </p:tgtEl>
                                        <p:attrNameLst>
                                          <p:attrName>style.rotation</p:attrName>
                                        </p:attrNameLst>
                                      </p:cBhvr>
                                      <p:tavLst>
                                        <p:tav tm="0">
                                          <p:val>
                                            <p:fltVal val="360"/>
                                          </p:val>
                                        </p:tav>
                                        <p:tav tm="100000">
                                          <p:val>
                                            <p:fltVal val="0"/>
                                          </p:val>
                                        </p:tav>
                                      </p:tavLst>
                                    </p:anim>
                                    <p:animEffect transition="in" filter="fade">
                                      <p:cBhvr>
                                        <p:cTn id="52" dur="500"/>
                                        <p:tgtEl>
                                          <p:spTgt spid="11"/>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 calcmode="lin" valueType="num">
                                      <p:cBhvr>
                                        <p:cTn id="57" dur="500" fill="hold"/>
                                        <p:tgtEl>
                                          <p:spTgt spid="12"/>
                                        </p:tgtEl>
                                        <p:attrNameLst>
                                          <p:attrName>style.rotation</p:attrName>
                                        </p:attrNameLst>
                                      </p:cBhvr>
                                      <p:tavLst>
                                        <p:tav tm="0">
                                          <p:val>
                                            <p:fltVal val="360"/>
                                          </p:val>
                                        </p:tav>
                                        <p:tav tm="100000">
                                          <p:val>
                                            <p:fltVal val="0"/>
                                          </p:val>
                                        </p:tav>
                                      </p:tavLst>
                                    </p:anim>
                                    <p:animEffect transition="in" filter="fade">
                                      <p:cBhvr>
                                        <p:cTn id="58" dur="500"/>
                                        <p:tgtEl>
                                          <p:spTgt spid="12"/>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 calcmode="lin" valueType="num">
                                      <p:cBhvr>
                                        <p:cTn id="63" dur="500" fill="hold"/>
                                        <p:tgtEl>
                                          <p:spTgt spid="13"/>
                                        </p:tgtEl>
                                        <p:attrNameLst>
                                          <p:attrName>style.rotation</p:attrName>
                                        </p:attrNameLst>
                                      </p:cBhvr>
                                      <p:tavLst>
                                        <p:tav tm="0">
                                          <p:val>
                                            <p:fltVal val="360"/>
                                          </p:val>
                                        </p:tav>
                                        <p:tav tm="100000">
                                          <p:val>
                                            <p:fltVal val="0"/>
                                          </p:val>
                                        </p:tav>
                                      </p:tavLst>
                                    </p:anim>
                                    <p:animEffect transition="in" filter="fade">
                                      <p:cBhvr>
                                        <p:cTn id="64" dur="500"/>
                                        <p:tgtEl>
                                          <p:spTgt spid="13"/>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 calcmode="lin" valueType="num">
                                      <p:cBhvr>
                                        <p:cTn id="75" dur="500" fill="hold"/>
                                        <p:tgtEl>
                                          <p:spTgt spid="15"/>
                                        </p:tgtEl>
                                        <p:attrNameLst>
                                          <p:attrName>style.rotation</p:attrName>
                                        </p:attrNameLst>
                                      </p:cBhvr>
                                      <p:tavLst>
                                        <p:tav tm="0">
                                          <p:val>
                                            <p:fltVal val="360"/>
                                          </p:val>
                                        </p:tav>
                                        <p:tav tm="100000">
                                          <p:val>
                                            <p:fltVal val="0"/>
                                          </p:val>
                                        </p:tav>
                                      </p:tavLst>
                                    </p:anim>
                                    <p:animEffect transition="in" filter="fade">
                                      <p:cBhvr>
                                        <p:cTn id="76" dur="500"/>
                                        <p:tgtEl>
                                          <p:spTgt spid="15"/>
                                        </p:tgtEl>
                                      </p:cBhvr>
                                    </p:animEffect>
                                  </p:childTnLst>
                                </p:cTn>
                              </p:par>
                              <p:par>
                                <p:cTn id="77" presetID="49" presetClass="entr" presetSubtype="0" decel="10000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p:cTn id="79" dur="500" fill="hold"/>
                                        <p:tgtEl>
                                          <p:spTgt spid="16"/>
                                        </p:tgtEl>
                                        <p:attrNameLst>
                                          <p:attrName>ppt_w</p:attrName>
                                        </p:attrNameLst>
                                      </p:cBhvr>
                                      <p:tavLst>
                                        <p:tav tm="0">
                                          <p:val>
                                            <p:fltVal val="0"/>
                                          </p:val>
                                        </p:tav>
                                        <p:tav tm="100000">
                                          <p:val>
                                            <p:strVal val="#ppt_w"/>
                                          </p:val>
                                        </p:tav>
                                      </p:tavLst>
                                    </p:anim>
                                    <p:anim calcmode="lin" valueType="num">
                                      <p:cBhvr>
                                        <p:cTn id="80" dur="500" fill="hold"/>
                                        <p:tgtEl>
                                          <p:spTgt spid="16"/>
                                        </p:tgtEl>
                                        <p:attrNameLst>
                                          <p:attrName>ppt_h</p:attrName>
                                        </p:attrNameLst>
                                      </p:cBhvr>
                                      <p:tavLst>
                                        <p:tav tm="0">
                                          <p:val>
                                            <p:fltVal val="0"/>
                                          </p:val>
                                        </p:tav>
                                        <p:tav tm="100000">
                                          <p:val>
                                            <p:strVal val="#ppt_h"/>
                                          </p:val>
                                        </p:tav>
                                      </p:tavLst>
                                    </p:anim>
                                    <p:anim calcmode="lin" valueType="num">
                                      <p:cBhvr>
                                        <p:cTn id="81" dur="500" fill="hold"/>
                                        <p:tgtEl>
                                          <p:spTgt spid="16"/>
                                        </p:tgtEl>
                                        <p:attrNameLst>
                                          <p:attrName>style.rotation</p:attrName>
                                        </p:attrNameLst>
                                      </p:cBhvr>
                                      <p:tavLst>
                                        <p:tav tm="0">
                                          <p:val>
                                            <p:fltVal val="360"/>
                                          </p:val>
                                        </p:tav>
                                        <p:tav tm="100000">
                                          <p:val>
                                            <p:fltVal val="0"/>
                                          </p:val>
                                        </p:tav>
                                      </p:tavLst>
                                    </p:anim>
                                    <p:animEffect transition="in" filter="fade">
                                      <p:cBhvr>
                                        <p:cTn id="82" dur="500"/>
                                        <p:tgtEl>
                                          <p:spTgt spid="16"/>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p:cTn id="85" dur="500" fill="hold"/>
                                        <p:tgtEl>
                                          <p:spTgt spid="17"/>
                                        </p:tgtEl>
                                        <p:attrNameLst>
                                          <p:attrName>ppt_w</p:attrName>
                                        </p:attrNameLst>
                                      </p:cBhvr>
                                      <p:tavLst>
                                        <p:tav tm="0">
                                          <p:val>
                                            <p:fltVal val="0"/>
                                          </p:val>
                                        </p:tav>
                                        <p:tav tm="100000">
                                          <p:val>
                                            <p:strVal val="#ppt_w"/>
                                          </p:val>
                                        </p:tav>
                                      </p:tavLst>
                                    </p:anim>
                                    <p:anim calcmode="lin" valueType="num">
                                      <p:cBhvr>
                                        <p:cTn id="86" dur="500" fill="hold"/>
                                        <p:tgtEl>
                                          <p:spTgt spid="17"/>
                                        </p:tgtEl>
                                        <p:attrNameLst>
                                          <p:attrName>ppt_h</p:attrName>
                                        </p:attrNameLst>
                                      </p:cBhvr>
                                      <p:tavLst>
                                        <p:tav tm="0">
                                          <p:val>
                                            <p:fltVal val="0"/>
                                          </p:val>
                                        </p:tav>
                                        <p:tav tm="100000">
                                          <p:val>
                                            <p:strVal val="#ppt_h"/>
                                          </p:val>
                                        </p:tav>
                                      </p:tavLst>
                                    </p:anim>
                                    <p:anim calcmode="lin" valueType="num">
                                      <p:cBhvr>
                                        <p:cTn id="87" dur="500" fill="hold"/>
                                        <p:tgtEl>
                                          <p:spTgt spid="17"/>
                                        </p:tgtEl>
                                        <p:attrNameLst>
                                          <p:attrName>style.rotation</p:attrName>
                                        </p:attrNameLst>
                                      </p:cBhvr>
                                      <p:tavLst>
                                        <p:tav tm="0">
                                          <p:val>
                                            <p:fltVal val="360"/>
                                          </p:val>
                                        </p:tav>
                                        <p:tav tm="100000">
                                          <p:val>
                                            <p:fltVal val="0"/>
                                          </p:val>
                                        </p:tav>
                                      </p:tavLst>
                                    </p:anim>
                                    <p:animEffect transition="in" filter="fade">
                                      <p:cBhvr>
                                        <p:cTn id="88" dur="500"/>
                                        <p:tgtEl>
                                          <p:spTgt spid="17"/>
                                        </p:tgtEl>
                                      </p:cBhvr>
                                    </p:animEffect>
                                  </p:childTnLst>
                                </p:cTn>
                              </p:par>
                            </p:childTnLst>
                          </p:cTn>
                        </p:par>
                        <p:par>
                          <p:cTn id="89" fill="hold">
                            <p:stCondLst>
                              <p:cond delay="500"/>
                            </p:stCondLst>
                            <p:childTnLst>
                              <p:par>
                                <p:cTn id="90" presetID="49" presetClass="entr" presetSubtype="0" decel="100000" fill="hold" grpId="0" nodeType="afterEffect">
                                  <p:stCondLst>
                                    <p:cond delay="0"/>
                                  </p:stCondLst>
                                  <p:childTnLst>
                                    <p:set>
                                      <p:cBhvr>
                                        <p:cTn id="91" dur="1" fill="hold">
                                          <p:stCondLst>
                                            <p:cond delay="0"/>
                                          </p:stCondLst>
                                        </p:cTn>
                                        <p:tgtEl>
                                          <p:spTgt spid="18"/>
                                        </p:tgtEl>
                                        <p:attrNameLst>
                                          <p:attrName>style.visibility</p:attrName>
                                        </p:attrNameLst>
                                      </p:cBhvr>
                                      <p:to>
                                        <p:strVal val="visible"/>
                                      </p:to>
                                    </p:set>
                                    <p:anim calcmode="lin" valueType="num">
                                      <p:cBhvr>
                                        <p:cTn id="92" dur="500" fill="hold"/>
                                        <p:tgtEl>
                                          <p:spTgt spid="18"/>
                                        </p:tgtEl>
                                        <p:attrNameLst>
                                          <p:attrName>ppt_w</p:attrName>
                                        </p:attrNameLst>
                                      </p:cBhvr>
                                      <p:tavLst>
                                        <p:tav tm="0">
                                          <p:val>
                                            <p:fltVal val="0"/>
                                          </p:val>
                                        </p:tav>
                                        <p:tav tm="100000">
                                          <p:val>
                                            <p:strVal val="#ppt_w"/>
                                          </p:val>
                                        </p:tav>
                                      </p:tavLst>
                                    </p:anim>
                                    <p:anim calcmode="lin" valueType="num">
                                      <p:cBhvr>
                                        <p:cTn id="93" dur="500" fill="hold"/>
                                        <p:tgtEl>
                                          <p:spTgt spid="18"/>
                                        </p:tgtEl>
                                        <p:attrNameLst>
                                          <p:attrName>ppt_h</p:attrName>
                                        </p:attrNameLst>
                                      </p:cBhvr>
                                      <p:tavLst>
                                        <p:tav tm="0">
                                          <p:val>
                                            <p:fltVal val="0"/>
                                          </p:val>
                                        </p:tav>
                                        <p:tav tm="100000">
                                          <p:val>
                                            <p:strVal val="#ppt_h"/>
                                          </p:val>
                                        </p:tav>
                                      </p:tavLst>
                                    </p:anim>
                                    <p:anim calcmode="lin" valueType="num">
                                      <p:cBhvr>
                                        <p:cTn id="94" dur="500" fill="hold"/>
                                        <p:tgtEl>
                                          <p:spTgt spid="18"/>
                                        </p:tgtEl>
                                        <p:attrNameLst>
                                          <p:attrName>style.rotation</p:attrName>
                                        </p:attrNameLst>
                                      </p:cBhvr>
                                      <p:tavLst>
                                        <p:tav tm="0">
                                          <p:val>
                                            <p:fltVal val="360"/>
                                          </p:val>
                                        </p:tav>
                                        <p:tav tm="100000">
                                          <p:val>
                                            <p:fltVal val="0"/>
                                          </p:val>
                                        </p:tav>
                                      </p:tavLst>
                                    </p:anim>
                                    <p:animEffect transition="in" filter="fade">
                                      <p:cBhvr>
                                        <p:cTn id="95" dur="500"/>
                                        <p:tgtEl>
                                          <p:spTgt spid="18"/>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 calcmode="lin" valueType="num">
                                      <p:cBhvr>
                                        <p:cTn id="98" dur="500" fill="hold"/>
                                        <p:tgtEl>
                                          <p:spTgt spid="19"/>
                                        </p:tgtEl>
                                        <p:attrNameLst>
                                          <p:attrName>ppt_w</p:attrName>
                                        </p:attrNameLst>
                                      </p:cBhvr>
                                      <p:tavLst>
                                        <p:tav tm="0">
                                          <p:val>
                                            <p:fltVal val="0"/>
                                          </p:val>
                                        </p:tav>
                                        <p:tav tm="100000">
                                          <p:val>
                                            <p:strVal val="#ppt_w"/>
                                          </p:val>
                                        </p:tav>
                                      </p:tavLst>
                                    </p:anim>
                                    <p:anim calcmode="lin" valueType="num">
                                      <p:cBhvr>
                                        <p:cTn id="99" dur="500" fill="hold"/>
                                        <p:tgtEl>
                                          <p:spTgt spid="19"/>
                                        </p:tgtEl>
                                        <p:attrNameLst>
                                          <p:attrName>ppt_h</p:attrName>
                                        </p:attrNameLst>
                                      </p:cBhvr>
                                      <p:tavLst>
                                        <p:tav tm="0">
                                          <p:val>
                                            <p:fltVal val="0"/>
                                          </p:val>
                                        </p:tav>
                                        <p:tav tm="100000">
                                          <p:val>
                                            <p:strVal val="#ppt_h"/>
                                          </p:val>
                                        </p:tav>
                                      </p:tavLst>
                                    </p:anim>
                                    <p:anim calcmode="lin" valueType="num">
                                      <p:cBhvr>
                                        <p:cTn id="100" dur="500" fill="hold"/>
                                        <p:tgtEl>
                                          <p:spTgt spid="19"/>
                                        </p:tgtEl>
                                        <p:attrNameLst>
                                          <p:attrName>style.rotation</p:attrName>
                                        </p:attrNameLst>
                                      </p:cBhvr>
                                      <p:tavLst>
                                        <p:tav tm="0">
                                          <p:val>
                                            <p:fltVal val="360"/>
                                          </p:val>
                                        </p:tav>
                                        <p:tav tm="100000">
                                          <p:val>
                                            <p:fltVal val="0"/>
                                          </p:val>
                                        </p:tav>
                                      </p:tavLst>
                                    </p:anim>
                                    <p:animEffect transition="in" filter="fade">
                                      <p:cBhvr>
                                        <p:cTn id="101" dur="500"/>
                                        <p:tgtEl>
                                          <p:spTgt spid="19"/>
                                        </p:tgtEl>
                                      </p:cBhvr>
                                    </p:animEffect>
                                  </p:childTnLst>
                                </p:cTn>
                              </p:par>
                              <p:par>
                                <p:cTn id="102" presetID="49" presetClass="entr" presetSubtype="0" decel="10000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anim calcmode="lin" valueType="num">
                                      <p:cBhvr>
                                        <p:cTn id="104" dur="500" fill="hold"/>
                                        <p:tgtEl>
                                          <p:spTgt spid="20"/>
                                        </p:tgtEl>
                                        <p:attrNameLst>
                                          <p:attrName>ppt_w</p:attrName>
                                        </p:attrNameLst>
                                      </p:cBhvr>
                                      <p:tavLst>
                                        <p:tav tm="0">
                                          <p:val>
                                            <p:fltVal val="0"/>
                                          </p:val>
                                        </p:tav>
                                        <p:tav tm="100000">
                                          <p:val>
                                            <p:strVal val="#ppt_w"/>
                                          </p:val>
                                        </p:tav>
                                      </p:tavLst>
                                    </p:anim>
                                    <p:anim calcmode="lin" valueType="num">
                                      <p:cBhvr>
                                        <p:cTn id="105" dur="500" fill="hold"/>
                                        <p:tgtEl>
                                          <p:spTgt spid="20"/>
                                        </p:tgtEl>
                                        <p:attrNameLst>
                                          <p:attrName>ppt_h</p:attrName>
                                        </p:attrNameLst>
                                      </p:cBhvr>
                                      <p:tavLst>
                                        <p:tav tm="0">
                                          <p:val>
                                            <p:fltVal val="0"/>
                                          </p:val>
                                        </p:tav>
                                        <p:tav tm="100000">
                                          <p:val>
                                            <p:strVal val="#ppt_h"/>
                                          </p:val>
                                        </p:tav>
                                      </p:tavLst>
                                    </p:anim>
                                    <p:anim calcmode="lin" valueType="num">
                                      <p:cBhvr>
                                        <p:cTn id="106" dur="500" fill="hold"/>
                                        <p:tgtEl>
                                          <p:spTgt spid="20"/>
                                        </p:tgtEl>
                                        <p:attrNameLst>
                                          <p:attrName>style.rotation</p:attrName>
                                        </p:attrNameLst>
                                      </p:cBhvr>
                                      <p:tavLst>
                                        <p:tav tm="0">
                                          <p:val>
                                            <p:fltVal val="360"/>
                                          </p:val>
                                        </p:tav>
                                        <p:tav tm="100000">
                                          <p:val>
                                            <p:fltVal val="0"/>
                                          </p:val>
                                        </p:tav>
                                      </p:tavLst>
                                    </p:anim>
                                    <p:animEffect transition="in" filter="fade">
                                      <p:cBhvr>
                                        <p:cTn id="107" dur="500"/>
                                        <p:tgtEl>
                                          <p:spTgt spid="20"/>
                                        </p:tgtEl>
                                      </p:cBhvr>
                                    </p:animEffect>
                                  </p:childTnLst>
                                </p:cTn>
                              </p:par>
                              <p:par>
                                <p:cTn id="108" presetID="49" presetClass="entr" presetSubtype="0" decel="100000" fill="hold" grpId="0" nodeType="withEffect">
                                  <p:stCondLst>
                                    <p:cond delay="0"/>
                                  </p:stCondLst>
                                  <p:childTnLst>
                                    <p:set>
                                      <p:cBhvr>
                                        <p:cTn id="109" dur="1" fill="hold">
                                          <p:stCondLst>
                                            <p:cond delay="0"/>
                                          </p:stCondLst>
                                        </p:cTn>
                                        <p:tgtEl>
                                          <p:spTgt spid="21"/>
                                        </p:tgtEl>
                                        <p:attrNameLst>
                                          <p:attrName>style.visibility</p:attrName>
                                        </p:attrNameLst>
                                      </p:cBhvr>
                                      <p:to>
                                        <p:strVal val="visible"/>
                                      </p:to>
                                    </p:set>
                                    <p:anim calcmode="lin" valueType="num">
                                      <p:cBhvr>
                                        <p:cTn id="110" dur="500" fill="hold"/>
                                        <p:tgtEl>
                                          <p:spTgt spid="21"/>
                                        </p:tgtEl>
                                        <p:attrNameLst>
                                          <p:attrName>ppt_w</p:attrName>
                                        </p:attrNameLst>
                                      </p:cBhvr>
                                      <p:tavLst>
                                        <p:tav tm="0">
                                          <p:val>
                                            <p:fltVal val="0"/>
                                          </p:val>
                                        </p:tav>
                                        <p:tav tm="100000">
                                          <p:val>
                                            <p:strVal val="#ppt_w"/>
                                          </p:val>
                                        </p:tav>
                                      </p:tavLst>
                                    </p:anim>
                                    <p:anim calcmode="lin" valueType="num">
                                      <p:cBhvr>
                                        <p:cTn id="111" dur="500" fill="hold"/>
                                        <p:tgtEl>
                                          <p:spTgt spid="21"/>
                                        </p:tgtEl>
                                        <p:attrNameLst>
                                          <p:attrName>ppt_h</p:attrName>
                                        </p:attrNameLst>
                                      </p:cBhvr>
                                      <p:tavLst>
                                        <p:tav tm="0">
                                          <p:val>
                                            <p:fltVal val="0"/>
                                          </p:val>
                                        </p:tav>
                                        <p:tav tm="100000">
                                          <p:val>
                                            <p:strVal val="#ppt_h"/>
                                          </p:val>
                                        </p:tav>
                                      </p:tavLst>
                                    </p:anim>
                                    <p:anim calcmode="lin" valueType="num">
                                      <p:cBhvr>
                                        <p:cTn id="112" dur="500" fill="hold"/>
                                        <p:tgtEl>
                                          <p:spTgt spid="21"/>
                                        </p:tgtEl>
                                        <p:attrNameLst>
                                          <p:attrName>style.rotation</p:attrName>
                                        </p:attrNameLst>
                                      </p:cBhvr>
                                      <p:tavLst>
                                        <p:tav tm="0">
                                          <p:val>
                                            <p:fltVal val="360"/>
                                          </p:val>
                                        </p:tav>
                                        <p:tav tm="100000">
                                          <p:val>
                                            <p:fltVal val="0"/>
                                          </p:val>
                                        </p:tav>
                                      </p:tavLst>
                                    </p:anim>
                                    <p:animEffect transition="in" filter="fade">
                                      <p:cBhvr>
                                        <p:cTn id="113" dur="500"/>
                                        <p:tgtEl>
                                          <p:spTgt spid="21"/>
                                        </p:tgtEl>
                                      </p:cBhvr>
                                    </p:animEffect>
                                  </p:childTnLst>
                                </p:cTn>
                              </p:par>
                              <p:par>
                                <p:cTn id="114" presetID="49" presetClass="entr" presetSubtype="0" decel="100000" fill="hold" grpId="0" nodeType="withEffect">
                                  <p:stCondLst>
                                    <p:cond delay="0"/>
                                  </p:stCondLst>
                                  <p:childTnLst>
                                    <p:set>
                                      <p:cBhvr>
                                        <p:cTn id="115" dur="1" fill="hold">
                                          <p:stCondLst>
                                            <p:cond delay="0"/>
                                          </p:stCondLst>
                                        </p:cTn>
                                        <p:tgtEl>
                                          <p:spTgt spid="22"/>
                                        </p:tgtEl>
                                        <p:attrNameLst>
                                          <p:attrName>style.visibility</p:attrName>
                                        </p:attrNameLst>
                                      </p:cBhvr>
                                      <p:to>
                                        <p:strVal val="visible"/>
                                      </p:to>
                                    </p:set>
                                    <p:anim calcmode="lin" valueType="num">
                                      <p:cBhvr>
                                        <p:cTn id="116" dur="500" fill="hold"/>
                                        <p:tgtEl>
                                          <p:spTgt spid="22"/>
                                        </p:tgtEl>
                                        <p:attrNameLst>
                                          <p:attrName>ppt_w</p:attrName>
                                        </p:attrNameLst>
                                      </p:cBhvr>
                                      <p:tavLst>
                                        <p:tav tm="0">
                                          <p:val>
                                            <p:fltVal val="0"/>
                                          </p:val>
                                        </p:tav>
                                        <p:tav tm="100000">
                                          <p:val>
                                            <p:strVal val="#ppt_w"/>
                                          </p:val>
                                        </p:tav>
                                      </p:tavLst>
                                    </p:anim>
                                    <p:anim calcmode="lin" valueType="num">
                                      <p:cBhvr>
                                        <p:cTn id="117" dur="500" fill="hold"/>
                                        <p:tgtEl>
                                          <p:spTgt spid="22"/>
                                        </p:tgtEl>
                                        <p:attrNameLst>
                                          <p:attrName>ppt_h</p:attrName>
                                        </p:attrNameLst>
                                      </p:cBhvr>
                                      <p:tavLst>
                                        <p:tav tm="0">
                                          <p:val>
                                            <p:fltVal val="0"/>
                                          </p:val>
                                        </p:tav>
                                        <p:tav tm="100000">
                                          <p:val>
                                            <p:strVal val="#ppt_h"/>
                                          </p:val>
                                        </p:tav>
                                      </p:tavLst>
                                    </p:anim>
                                    <p:anim calcmode="lin" valueType="num">
                                      <p:cBhvr>
                                        <p:cTn id="118" dur="500" fill="hold"/>
                                        <p:tgtEl>
                                          <p:spTgt spid="22"/>
                                        </p:tgtEl>
                                        <p:attrNameLst>
                                          <p:attrName>style.rotation</p:attrName>
                                        </p:attrNameLst>
                                      </p:cBhvr>
                                      <p:tavLst>
                                        <p:tav tm="0">
                                          <p:val>
                                            <p:fltVal val="360"/>
                                          </p:val>
                                        </p:tav>
                                        <p:tav tm="100000">
                                          <p:val>
                                            <p:fltVal val="0"/>
                                          </p:val>
                                        </p:tav>
                                      </p:tavLst>
                                    </p:anim>
                                    <p:animEffect transition="in" filter="fade">
                                      <p:cBhvr>
                                        <p:cTn id="119" dur="500"/>
                                        <p:tgtEl>
                                          <p:spTgt spid="22"/>
                                        </p:tgtEl>
                                      </p:cBhvr>
                                    </p:animEffect>
                                  </p:childTnLst>
                                </p:cTn>
                              </p:par>
                              <p:par>
                                <p:cTn id="120" presetID="49" presetClass="entr" presetSubtype="0" decel="100000" fill="hold" grpId="0" nodeType="with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p:cTn id="122" dur="500" fill="hold"/>
                                        <p:tgtEl>
                                          <p:spTgt spid="23"/>
                                        </p:tgtEl>
                                        <p:attrNameLst>
                                          <p:attrName>ppt_w</p:attrName>
                                        </p:attrNameLst>
                                      </p:cBhvr>
                                      <p:tavLst>
                                        <p:tav tm="0">
                                          <p:val>
                                            <p:fltVal val="0"/>
                                          </p:val>
                                        </p:tav>
                                        <p:tav tm="100000">
                                          <p:val>
                                            <p:strVal val="#ppt_w"/>
                                          </p:val>
                                        </p:tav>
                                      </p:tavLst>
                                    </p:anim>
                                    <p:anim calcmode="lin" valueType="num">
                                      <p:cBhvr>
                                        <p:cTn id="123" dur="500" fill="hold"/>
                                        <p:tgtEl>
                                          <p:spTgt spid="23"/>
                                        </p:tgtEl>
                                        <p:attrNameLst>
                                          <p:attrName>ppt_h</p:attrName>
                                        </p:attrNameLst>
                                      </p:cBhvr>
                                      <p:tavLst>
                                        <p:tav tm="0">
                                          <p:val>
                                            <p:fltVal val="0"/>
                                          </p:val>
                                        </p:tav>
                                        <p:tav tm="100000">
                                          <p:val>
                                            <p:strVal val="#ppt_h"/>
                                          </p:val>
                                        </p:tav>
                                      </p:tavLst>
                                    </p:anim>
                                    <p:anim calcmode="lin" valueType="num">
                                      <p:cBhvr>
                                        <p:cTn id="124" dur="500" fill="hold"/>
                                        <p:tgtEl>
                                          <p:spTgt spid="23"/>
                                        </p:tgtEl>
                                        <p:attrNameLst>
                                          <p:attrName>style.rotation</p:attrName>
                                        </p:attrNameLst>
                                      </p:cBhvr>
                                      <p:tavLst>
                                        <p:tav tm="0">
                                          <p:val>
                                            <p:fltVal val="360"/>
                                          </p:val>
                                        </p:tav>
                                        <p:tav tm="100000">
                                          <p:val>
                                            <p:fltVal val="0"/>
                                          </p:val>
                                        </p:tav>
                                      </p:tavLst>
                                    </p:anim>
                                    <p:animEffect transition="in" filter="fade">
                                      <p:cBhvr>
                                        <p:cTn id="125" dur="500"/>
                                        <p:tgtEl>
                                          <p:spTgt spid="23"/>
                                        </p:tgtEl>
                                      </p:cBhvr>
                                    </p:animEffect>
                                  </p:childTnLst>
                                </p:cTn>
                              </p:par>
                            </p:childTnLst>
                          </p:cTn>
                        </p:par>
                        <p:par>
                          <p:cTn id="126" fill="hold">
                            <p:stCondLst>
                              <p:cond delay="1000"/>
                            </p:stCondLst>
                            <p:childTnLst>
                              <p:par>
                                <p:cTn id="127" presetID="49" presetClass="entr" presetSubtype="0" decel="100000" fill="hold" grpId="0" nodeType="afterEffect">
                                  <p:stCondLst>
                                    <p:cond delay="0"/>
                                  </p:stCondLst>
                                  <p:childTnLst>
                                    <p:set>
                                      <p:cBhvr>
                                        <p:cTn id="128" dur="1" fill="hold">
                                          <p:stCondLst>
                                            <p:cond delay="0"/>
                                          </p:stCondLst>
                                        </p:cTn>
                                        <p:tgtEl>
                                          <p:spTgt spid="30"/>
                                        </p:tgtEl>
                                        <p:attrNameLst>
                                          <p:attrName>style.visibility</p:attrName>
                                        </p:attrNameLst>
                                      </p:cBhvr>
                                      <p:to>
                                        <p:strVal val="visible"/>
                                      </p:to>
                                    </p:set>
                                    <p:anim calcmode="lin" valueType="num">
                                      <p:cBhvr>
                                        <p:cTn id="129" dur="500" fill="hold"/>
                                        <p:tgtEl>
                                          <p:spTgt spid="30"/>
                                        </p:tgtEl>
                                        <p:attrNameLst>
                                          <p:attrName>ppt_w</p:attrName>
                                        </p:attrNameLst>
                                      </p:cBhvr>
                                      <p:tavLst>
                                        <p:tav tm="0">
                                          <p:val>
                                            <p:fltVal val="0"/>
                                          </p:val>
                                        </p:tav>
                                        <p:tav tm="100000">
                                          <p:val>
                                            <p:strVal val="#ppt_w"/>
                                          </p:val>
                                        </p:tav>
                                      </p:tavLst>
                                    </p:anim>
                                    <p:anim calcmode="lin" valueType="num">
                                      <p:cBhvr>
                                        <p:cTn id="130" dur="500" fill="hold"/>
                                        <p:tgtEl>
                                          <p:spTgt spid="30"/>
                                        </p:tgtEl>
                                        <p:attrNameLst>
                                          <p:attrName>ppt_h</p:attrName>
                                        </p:attrNameLst>
                                      </p:cBhvr>
                                      <p:tavLst>
                                        <p:tav tm="0">
                                          <p:val>
                                            <p:fltVal val="0"/>
                                          </p:val>
                                        </p:tav>
                                        <p:tav tm="100000">
                                          <p:val>
                                            <p:strVal val="#ppt_h"/>
                                          </p:val>
                                        </p:tav>
                                      </p:tavLst>
                                    </p:anim>
                                    <p:anim calcmode="lin" valueType="num">
                                      <p:cBhvr>
                                        <p:cTn id="131" dur="500" fill="hold"/>
                                        <p:tgtEl>
                                          <p:spTgt spid="30"/>
                                        </p:tgtEl>
                                        <p:attrNameLst>
                                          <p:attrName>style.rotation</p:attrName>
                                        </p:attrNameLst>
                                      </p:cBhvr>
                                      <p:tavLst>
                                        <p:tav tm="0">
                                          <p:val>
                                            <p:fltVal val="360"/>
                                          </p:val>
                                        </p:tav>
                                        <p:tav tm="100000">
                                          <p:val>
                                            <p:fltVal val="0"/>
                                          </p:val>
                                        </p:tav>
                                      </p:tavLst>
                                    </p:anim>
                                    <p:animEffect transition="in" filter="fade">
                                      <p:cBhvr>
                                        <p:cTn id="132" dur="500"/>
                                        <p:tgtEl>
                                          <p:spTgt spid="30"/>
                                        </p:tgtEl>
                                      </p:cBhvr>
                                    </p:animEffect>
                                  </p:childTnLst>
                                </p:cTn>
                              </p:par>
                              <p:par>
                                <p:cTn id="133" presetID="49" presetClass="entr" presetSubtype="0" decel="100000" fill="hold" grpId="0" nodeType="withEffect">
                                  <p:stCondLst>
                                    <p:cond delay="0"/>
                                  </p:stCondLst>
                                  <p:childTnLst>
                                    <p:set>
                                      <p:cBhvr>
                                        <p:cTn id="134" dur="1" fill="hold">
                                          <p:stCondLst>
                                            <p:cond delay="0"/>
                                          </p:stCondLst>
                                        </p:cTn>
                                        <p:tgtEl>
                                          <p:spTgt spid="31"/>
                                        </p:tgtEl>
                                        <p:attrNameLst>
                                          <p:attrName>style.visibility</p:attrName>
                                        </p:attrNameLst>
                                      </p:cBhvr>
                                      <p:to>
                                        <p:strVal val="visible"/>
                                      </p:to>
                                    </p:set>
                                    <p:anim calcmode="lin" valueType="num">
                                      <p:cBhvr>
                                        <p:cTn id="135" dur="500" fill="hold"/>
                                        <p:tgtEl>
                                          <p:spTgt spid="31"/>
                                        </p:tgtEl>
                                        <p:attrNameLst>
                                          <p:attrName>ppt_w</p:attrName>
                                        </p:attrNameLst>
                                      </p:cBhvr>
                                      <p:tavLst>
                                        <p:tav tm="0">
                                          <p:val>
                                            <p:fltVal val="0"/>
                                          </p:val>
                                        </p:tav>
                                        <p:tav tm="100000">
                                          <p:val>
                                            <p:strVal val="#ppt_w"/>
                                          </p:val>
                                        </p:tav>
                                      </p:tavLst>
                                    </p:anim>
                                    <p:anim calcmode="lin" valueType="num">
                                      <p:cBhvr>
                                        <p:cTn id="136" dur="500" fill="hold"/>
                                        <p:tgtEl>
                                          <p:spTgt spid="31"/>
                                        </p:tgtEl>
                                        <p:attrNameLst>
                                          <p:attrName>ppt_h</p:attrName>
                                        </p:attrNameLst>
                                      </p:cBhvr>
                                      <p:tavLst>
                                        <p:tav tm="0">
                                          <p:val>
                                            <p:fltVal val="0"/>
                                          </p:val>
                                        </p:tav>
                                        <p:tav tm="100000">
                                          <p:val>
                                            <p:strVal val="#ppt_h"/>
                                          </p:val>
                                        </p:tav>
                                      </p:tavLst>
                                    </p:anim>
                                    <p:anim calcmode="lin" valueType="num">
                                      <p:cBhvr>
                                        <p:cTn id="137" dur="500" fill="hold"/>
                                        <p:tgtEl>
                                          <p:spTgt spid="31"/>
                                        </p:tgtEl>
                                        <p:attrNameLst>
                                          <p:attrName>style.rotation</p:attrName>
                                        </p:attrNameLst>
                                      </p:cBhvr>
                                      <p:tavLst>
                                        <p:tav tm="0">
                                          <p:val>
                                            <p:fltVal val="360"/>
                                          </p:val>
                                        </p:tav>
                                        <p:tav tm="100000">
                                          <p:val>
                                            <p:fltVal val="0"/>
                                          </p:val>
                                        </p:tav>
                                      </p:tavLst>
                                    </p:anim>
                                    <p:animEffect transition="in" filter="fade">
                                      <p:cBhvr>
                                        <p:cTn id="138" dur="500"/>
                                        <p:tgtEl>
                                          <p:spTgt spid="31"/>
                                        </p:tgtEl>
                                      </p:cBhvr>
                                    </p:animEffect>
                                  </p:childTnLst>
                                </p:cTn>
                              </p:par>
                              <p:par>
                                <p:cTn id="139" presetID="49" presetClass="entr" presetSubtype="0" decel="100000" fill="hold" grpId="0" nodeType="withEffect">
                                  <p:stCondLst>
                                    <p:cond delay="0"/>
                                  </p:stCondLst>
                                  <p:childTnLst>
                                    <p:set>
                                      <p:cBhvr>
                                        <p:cTn id="140" dur="1" fill="hold">
                                          <p:stCondLst>
                                            <p:cond delay="0"/>
                                          </p:stCondLst>
                                        </p:cTn>
                                        <p:tgtEl>
                                          <p:spTgt spid="33"/>
                                        </p:tgtEl>
                                        <p:attrNameLst>
                                          <p:attrName>style.visibility</p:attrName>
                                        </p:attrNameLst>
                                      </p:cBhvr>
                                      <p:to>
                                        <p:strVal val="visible"/>
                                      </p:to>
                                    </p:set>
                                    <p:anim calcmode="lin" valueType="num">
                                      <p:cBhvr>
                                        <p:cTn id="141" dur="500" fill="hold"/>
                                        <p:tgtEl>
                                          <p:spTgt spid="33"/>
                                        </p:tgtEl>
                                        <p:attrNameLst>
                                          <p:attrName>ppt_w</p:attrName>
                                        </p:attrNameLst>
                                      </p:cBhvr>
                                      <p:tavLst>
                                        <p:tav tm="0">
                                          <p:val>
                                            <p:fltVal val="0"/>
                                          </p:val>
                                        </p:tav>
                                        <p:tav tm="100000">
                                          <p:val>
                                            <p:strVal val="#ppt_w"/>
                                          </p:val>
                                        </p:tav>
                                      </p:tavLst>
                                    </p:anim>
                                    <p:anim calcmode="lin" valueType="num">
                                      <p:cBhvr>
                                        <p:cTn id="142" dur="500" fill="hold"/>
                                        <p:tgtEl>
                                          <p:spTgt spid="33"/>
                                        </p:tgtEl>
                                        <p:attrNameLst>
                                          <p:attrName>ppt_h</p:attrName>
                                        </p:attrNameLst>
                                      </p:cBhvr>
                                      <p:tavLst>
                                        <p:tav tm="0">
                                          <p:val>
                                            <p:fltVal val="0"/>
                                          </p:val>
                                        </p:tav>
                                        <p:tav tm="100000">
                                          <p:val>
                                            <p:strVal val="#ppt_h"/>
                                          </p:val>
                                        </p:tav>
                                      </p:tavLst>
                                    </p:anim>
                                    <p:anim calcmode="lin" valueType="num">
                                      <p:cBhvr>
                                        <p:cTn id="143" dur="500" fill="hold"/>
                                        <p:tgtEl>
                                          <p:spTgt spid="33"/>
                                        </p:tgtEl>
                                        <p:attrNameLst>
                                          <p:attrName>style.rotation</p:attrName>
                                        </p:attrNameLst>
                                      </p:cBhvr>
                                      <p:tavLst>
                                        <p:tav tm="0">
                                          <p:val>
                                            <p:fltVal val="360"/>
                                          </p:val>
                                        </p:tav>
                                        <p:tav tm="100000">
                                          <p:val>
                                            <p:fltVal val="0"/>
                                          </p:val>
                                        </p:tav>
                                      </p:tavLst>
                                    </p:anim>
                                    <p:animEffect transition="in" filter="fade">
                                      <p:cBhvr>
                                        <p:cTn id="144" dur="500"/>
                                        <p:tgtEl>
                                          <p:spTgt spid="33"/>
                                        </p:tgtEl>
                                      </p:cBhvr>
                                    </p:animEffect>
                                  </p:childTnLst>
                                </p:cTn>
                              </p:par>
                            </p:childTnLst>
                          </p:cTn>
                        </p:par>
                        <p:par>
                          <p:cTn id="145" fill="hold">
                            <p:stCondLst>
                              <p:cond delay="1500"/>
                            </p:stCondLst>
                            <p:childTnLst>
                              <p:par>
                                <p:cTn id="146" presetID="49" presetClass="entr" presetSubtype="0" decel="100000" fill="hold" grpId="0" nodeType="afterEffect">
                                  <p:stCondLst>
                                    <p:cond delay="0"/>
                                  </p:stCondLst>
                                  <p:childTnLst>
                                    <p:set>
                                      <p:cBhvr>
                                        <p:cTn id="147" dur="1" fill="hold">
                                          <p:stCondLst>
                                            <p:cond delay="0"/>
                                          </p:stCondLst>
                                        </p:cTn>
                                        <p:tgtEl>
                                          <p:spTgt spid="38"/>
                                        </p:tgtEl>
                                        <p:attrNameLst>
                                          <p:attrName>style.visibility</p:attrName>
                                        </p:attrNameLst>
                                      </p:cBhvr>
                                      <p:to>
                                        <p:strVal val="visible"/>
                                      </p:to>
                                    </p:set>
                                    <p:anim calcmode="lin" valueType="num">
                                      <p:cBhvr>
                                        <p:cTn id="148" dur="500" fill="hold"/>
                                        <p:tgtEl>
                                          <p:spTgt spid="38"/>
                                        </p:tgtEl>
                                        <p:attrNameLst>
                                          <p:attrName>ppt_w</p:attrName>
                                        </p:attrNameLst>
                                      </p:cBhvr>
                                      <p:tavLst>
                                        <p:tav tm="0">
                                          <p:val>
                                            <p:fltVal val="0"/>
                                          </p:val>
                                        </p:tav>
                                        <p:tav tm="100000">
                                          <p:val>
                                            <p:strVal val="#ppt_w"/>
                                          </p:val>
                                        </p:tav>
                                      </p:tavLst>
                                    </p:anim>
                                    <p:anim calcmode="lin" valueType="num">
                                      <p:cBhvr>
                                        <p:cTn id="149" dur="500" fill="hold"/>
                                        <p:tgtEl>
                                          <p:spTgt spid="38"/>
                                        </p:tgtEl>
                                        <p:attrNameLst>
                                          <p:attrName>ppt_h</p:attrName>
                                        </p:attrNameLst>
                                      </p:cBhvr>
                                      <p:tavLst>
                                        <p:tav tm="0">
                                          <p:val>
                                            <p:fltVal val="0"/>
                                          </p:val>
                                        </p:tav>
                                        <p:tav tm="100000">
                                          <p:val>
                                            <p:strVal val="#ppt_h"/>
                                          </p:val>
                                        </p:tav>
                                      </p:tavLst>
                                    </p:anim>
                                    <p:anim calcmode="lin" valueType="num">
                                      <p:cBhvr>
                                        <p:cTn id="150" dur="500" fill="hold"/>
                                        <p:tgtEl>
                                          <p:spTgt spid="38"/>
                                        </p:tgtEl>
                                        <p:attrNameLst>
                                          <p:attrName>style.rotation</p:attrName>
                                        </p:attrNameLst>
                                      </p:cBhvr>
                                      <p:tavLst>
                                        <p:tav tm="0">
                                          <p:val>
                                            <p:fltVal val="360"/>
                                          </p:val>
                                        </p:tav>
                                        <p:tav tm="100000">
                                          <p:val>
                                            <p:fltVal val="0"/>
                                          </p:val>
                                        </p:tav>
                                      </p:tavLst>
                                    </p:anim>
                                    <p:animEffect transition="in" filter="fade">
                                      <p:cBhvr>
                                        <p:cTn id="151" dur="500"/>
                                        <p:tgtEl>
                                          <p:spTgt spid="38"/>
                                        </p:tgtEl>
                                      </p:cBhvr>
                                    </p:animEffect>
                                  </p:childTnLst>
                                </p:cTn>
                              </p:par>
                              <p:par>
                                <p:cTn id="152" presetID="49" presetClass="entr" presetSubtype="0" decel="100000" fill="hold" grpId="0" nodeType="withEffect">
                                  <p:stCondLst>
                                    <p:cond delay="0"/>
                                  </p:stCondLst>
                                  <p:childTnLst>
                                    <p:set>
                                      <p:cBhvr>
                                        <p:cTn id="153" dur="1" fill="hold">
                                          <p:stCondLst>
                                            <p:cond delay="0"/>
                                          </p:stCondLst>
                                        </p:cTn>
                                        <p:tgtEl>
                                          <p:spTgt spid="39"/>
                                        </p:tgtEl>
                                        <p:attrNameLst>
                                          <p:attrName>style.visibility</p:attrName>
                                        </p:attrNameLst>
                                      </p:cBhvr>
                                      <p:to>
                                        <p:strVal val="visible"/>
                                      </p:to>
                                    </p:set>
                                    <p:anim calcmode="lin" valueType="num">
                                      <p:cBhvr>
                                        <p:cTn id="154" dur="500" fill="hold"/>
                                        <p:tgtEl>
                                          <p:spTgt spid="39"/>
                                        </p:tgtEl>
                                        <p:attrNameLst>
                                          <p:attrName>ppt_w</p:attrName>
                                        </p:attrNameLst>
                                      </p:cBhvr>
                                      <p:tavLst>
                                        <p:tav tm="0">
                                          <p:val>
                                            <p:fltVal val="0"/>
                                          </p:val>
                                        </p:tav>
                                        <p:tav tm="100000">
                                          <p:val>
                                            <p:strVal val="#ppt_w"/>
                                          </p:val>
                                        </p:tav>
                                      </p:tavLst>
                                    </p:anim>
                                    <p:anim calcmode="lin" valueType="num">
                                      <p:cBhvr>
                                        <p:cTn id="155" dur="500" fill="hold"/>
                                        <p:tgtEl>
                                          <p:spTgt spid="39"/>
                                        </p:tgtEl>
                                        <p:attrNameLst>
                                          <p:attrName>ppt_h</p:attrName>
                                        </p:attrNameLst>
                                      </p:cBhvr>
                                      <p:tavLst>
                                        <p:tav tm="0">
                                          <p:val>
                                            <p:fltVal val="0"/>
                                          </p:val>
                                        </p:tav>
                                        <p:tav tm="100000">
                                          <p:val>
                                            <p:strVal val="#ppt_h"/>
                                          </p:val>
                                        </p:tav>
                                      </p:tavLst>
                                    </p:anim>
                                    <p:anim calcmode="lin" valueType="num">
                                      <p:cBhvr>
                                        <p:cTn id="156" dur="500" fill="hold"/>
                                        <p:tgtEl>
                                          <p:spTgt spid="39"/>
                                        </p:tgtEl>
                                        <p:attrNameLst>
                                          <p:attrName>style.rotation</p:attrName>
                                        </p:attrNameLst>
                                      </p:cBhvr>
                                      <p:tavLst>
                                        <p:tav tm="0">
                                          <p:val>
                                            <p:fltVal val="360"/>
                                          </p:val>
                                        </p:tav>
                                        <p:tav tm="100000">
                                          <p:val>
                                            <p:fltVal val="0"/>
                                          </p:val>
                                        </p:tav>
                                      </p:tavLst>
                                    </p:anim>
                                    <p:animEffect transition="in" filter="fade">
                                      <p:cBhvr>
                                        <p:cTn id="157" dur="500"/>
                                        <p:tgtEl>
                                          <p:spTgt spid="39"/>
                                        </p:tgtEl>
                                      </p:cBhvr>
                                    </p:animEffect>
                                  </p:childTnLst>
                                </p:cTn>
                              </p:par>
                              <p:par>
                                <p:cTn id="158" presetID="49" presetClass="entr" presetSubtype="0" decel="100000" fill="hold" grpId="0" nodeType="withEffect">
                                  <p:stCondLst>
                                    <p:cond delay="0"/>
                                  </p:stCondLst>
                                  <p:childTnLst>
                                    <p:set>
                                      <p:cBhvr>
                                        <p:cTn id="159" dur="1" fill="hold">
                                          <p:stCondLst>
                                            <p:cond delay="0"/>
                                          </p:stCondLst>
                                        </p:cTn>
                                        <p:tgtEl>
                                          <p:spTgt spid="40"/>
                                        </p:tgtEl>
                                        <p:attrNameLst>
                                          <p:attrName>style.visibility</p:attrName>
                                        </p:attrNameLst>
                                      </p:cBhvr>
                                      <p:to>
                                        <p:strVal val="visible"/>
                                      </p:to>
                                    </p:set>
                                    <p:anim calcmode="lin" valueType="num">
                                      <p:cBhvr>
                                        <p:cTn id="160" dur="500" fill="hold"/>
                                        <p:tgtEl>
                                          <p:spTgt spid="40"/>
                                        </p:tgtEl>
                                        <p:attrNameLst>
                                          <p:attrName>ppt_w</p:attrName>
                                        </p:attrNameLst>
                                      </p:cBhvr>
                                      <p:tavLst>
                                        <p:tav tm="0">
                                          <p:val>
                                            <p:fltVal val="0"/>
                                          </p:val>
                                        </p:tav>
                                        <p:tav tm="100000">
                                          <p:val>
                                            <p:strVal val="#ppt_w"/>
                                          </p:val>
                                        </p:tav>
                                      </p:tavLst>
                                    </p:anim>
                                    <p:anim calcmode="lin" valueType="num">
                                      <p:cBhvr>
                                        <p:cTn id="161" dur="500" fill="hold"/>
                                        <p:tgtEl>
                                          <p:spTgt spid="40"/>
                                        </p:tgtEl>
                                        <p:attrNameLst>
                                          <p:attrName>ppt_h</p:attrName>
                                        </p:attrNameLst>
                                      </p:cBhvr>
                                      <p:tavLst>
                                        <p:tav tm="0">
                                          <p:val>
                                            <p:fltVal val="0"/>
                                          </p:val>
                                        </p:tav>
                                        <p:tav tm="100000">
                                          <p:val>
                                            <p:strVal val="#ppt_h"/>
                                          </p:val>
                                        </p:tav>
                                      </p:tavLst>
                                    </p:anim>
                                    <p:anim calcmode="lin" valueType="num">
                                      <p:cBhvr>
                                        <p:cTn id="162" dur="500" fill="hold"/>
                                        <p:tgtEl>
                                          <p:spTgt spid="40"/>
                                        </p:tgtEl>
                                        <p:attrNameLst>
                                          <p:attrName>style.rotation</p:attrName>
                                        </p:attrNameLst>
                                      </p:cBhvr>
                                      <p:tavLst>
                                        <p:tav tm="0">
                                          <p:val>
                                            <p:fltVal val="360"/>
                                          </p:val>
                                        </p:tav>
                                        <p:tav tm="100000">
                                          <p:val>
                                            <p:fltVal val="0"/>
                                          </p:val>
                                        </p:tav>
                                      </p:tavLst>
                                    </p:anim>
                                    <p:animEffect transition="in" filter="fade">
                                      <p:cBhvr>
                                        <p:cTn id="1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30" grpId="0" animBg="1"/>
      <p:bldP spid="31" grpId="0" animBg="1"/>
      <p:bldP spid="33" grpId="0" animBg="1"/>
      <p:bldP spid="38" grpId="0" animBg="1"/>
      <p:bldP spid="39" grpId="0" animBg="1"/>
      <p:bldP spid="4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Rectangle 4"/>
          <p:cNvSpPr/>
          <p:nvPr/>
        </p:nvSpPr>
        <p:spPr>
          <a:xfrm>
            <a:off x="117231" y="1828800"/>
            <a:ext cx="1559169"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b="1" dirty="0" smtClean="0"/>
              <a:t>Social group force model</a:t>
            </a:r>
          </a:p>
        </p:txBody>
      </p:sp>
      <p:sp>
        <p:nvSpPr>
          <p:cNvPr id="6" name="Rectangle 5"/>
          <p:cNvSpPr/>
          <p:nvPr/>
        </p:nvSpPr>
        <p:spPr>
          <a:xfrm>
            <a:off x="2209800" y="3352800"/>
            <a:ext cx="3276599" cy="10330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b="1" dirty="0" smtClean="0"/>
              <a:t>Group cohesion behaviour</a:t>
            </a:r>
          </a:p>
          <a:p>
            <a:r>
              <a:rPr lang="en-AU" dirty="0" smtClean="0"/>
              <a:t>Group cohesion degree</a:t>
            </a:r>
          </a:p>
          <a:p>
            <a:r>
              <a:rPr lang="en-AU" dirty="0" smtClean="0"/>
              <a:t>Group formation</a:t>
            </a:r>
          </a:p>
          <a:p>
            <a:pPr algn="ctr"/>
            <a:endParaRPr lang="en-AU" b="1" dirty="0" smtClean="0"/>
          </a:p>
        </p:txBody>
      </p:sp>
      <p:sp>
        <p:nvSpPr>
          <p:cNvPr id="7" name="Rectangle 6"/>
          <p:cNvSpPr/>
          <p:nvPr/>
        </p:nvSpPr>
        <p:spPr>
          <a:xfrm>
            <a:off x="2209800" y="1848580"/>
            <a:ext cx="3276599" cy="759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smtClean="0"/>
          </a:p>
          <a:p>
            <a:pPr algn="ctr"/>
            <a:endParaRPr lang="en-AU" dirty="0"/>
          </a:p>
          <a:p>
            <a:pPr algn="ctr"/>
            <a:endParaRPr lang="en-AU" dirty="0" smtClean="0"/>
          </a:p>
          <a:p>
            <a:pPr algn="ctr"/>
            <a:endParaRPr lang="en-AU" dirty="0"/>
          </a:p>
          <a:p>
            <a:pPr algn="ctr"/>
            <a:endParaRPr lang="en-AU" dirty="0" smtClean="0"/>
          </a:p>
        </p:txBody>
      </p:sp>
      <p:sp>
        <p:nvSpPr>
          <p:cNvPr id="8" name="Rectangle 7"/>
          <p:cNvSpPr/>
          <p:nvPr/>
        </p:nvSpPr>
        <p:spPr>
          <a:xfrm>
            <a:off x="6143086" y="3369734"/>
            <a:ext cx="2700702" cy="1023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smtClean="0"/>
              <a:t>Evacuation escape rate</a:t>
            </a:r>
            <a:endParaRPr lang="en-AU" dirty="0"/>
          </a:p>
        </p:txBody>
      </p:sp>
      <p:sp>
        <p:nvSpPr>
          <p:cNvPr id="26" name="TextBox 25"/>
          <p:cNvSpPr txBox="1"/>
          <p:nvPr/>
        </p:nvSpPr>
        <p:spPr>
          <a:xfrm>
            <a:off x="3026120" y="4565570"/>
            <a:ext cx="710964" cy="369332"/>
          </a:xfrm>
          <a:prstGeom prst="rect">
            <a:avLst/>
          </a:prstGeom>
          <a:noFill/>
        </p:spPr>
        <p:txBody>
          <a:bodyPr wrap="none" rtlCol="0">
            <a:spAutoFit/>
          </a:bodyPr>
          <a:lstStyle/>
          <a:p>
            <a:r>
              <a:rPr lang="en-AU" i="1" dirty="0" smtClean="0"/>
              <a:t>verify</a:t>
            </a:r>
            <a:endParaRPr lang="en-AU" i="1" dirty="0"/>
          </a:p>
        </p:txBody>
      </p:sp>
      <p:sp>
        <p:nvSpPr>
          <p:cNvPr id="17" name="Oval 16"/>
          <p:cNvSpPr/>
          <p:nvPr/>
        </p:nvSpPr>
        <p:spPr>
          <a:xfrm>
            <a:off x="3026120" y="304800"/>
            <a:ext cx="1622080" cy="122909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600" b="1" i="1" dirty="0" smtClean="0">
                <a:solidFill>
                  <a:schemeClr val="tx1"/>
                </a:solidFill>
              </a:rPr>
              <a:t>Parameter</a:t>
            </a:r>
          </a:p>
          <a:p>
            <a:pPr algn="ctr"/>
            <a:r>
              <a:rPr lang="en-AU" sz="1600" b="1" i="1" dirty="0" smtClean="0">
                <a:solidFill>
                  <a:schemeClr val="tx1"/>
                </a:solidFill>
              </a:rPr>
              <a:t>Control</a:t>
            </a:r>
            <a:endParaRPr lang="en-AU" sz="1600" b="1" i="1" dirty="0" smtClean="0">
              <a:solidFill>
                <a:schemeClr val="tx1"/>
              </a:solidFill>
            </a:endParaRPr>
          </a:p>
        </p:txBody>
      </p:sp>
      <p:cxnSp>
        <p:nvCxnSpPr>
          <p:cNvPr id="18" name="Straight Arrow Connector 17"/>
          <p:cNvCxnSpPr>
            <a:stCxn id="5" idx="3"/>
          </p:cNvCxnSpPr>
          <p:nvPr/>
        </p:nvCxnSpPr>
        <p:spPr>
          <a:xfrm>
            <a:off x="1676400" y="2247900"/>
            <a:ext cx="533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Rectangle 20"/>
          <p:cNvSpPr/>
          <p:nvPr/>
        </p:nvSpPr>
        <p:spPr>
          <a:xfrm>
            <a:off x="3281191" y="1949569"/>
            <a:ext cx="1211677" cy="646331"/>
          </a:xfrm>
          <a:prstGeom prst="rect">
            <a:avLst/>
          </a:prstGeom>
        </p:spPr>
        <p:txBody>
          <a:bodyPr wrap="none">
            <a:spAutoFit/>
          </a:bodyPr>
          <a:lstStyle/>
          <a:p>
            <a:pPr algn="ctr"/>
            <a:r>
              <a:rPr lang="en-AU" b="1" dirty="0" smtClean="0"/>
              <a:t>Simulation</a:t>
            </a:r>
          </a:p>
          <a:p>
            <a:pPr algn="ctr"/>
            <a:endParaRPr lang="en-AU" b="1" dirty="0"/>
          </a:p>
        </p:txBody>
      </p:sp>
      <p:cxnSp>
        <p:nvCxnSpPr>
          <p:cNvPr id="24" name="Straight Arrow Connector 23"/>
          <p:cNvCxnSpPr>
            <a:stCxn id="7" idx="2"/>
          </p:cNvCxnSpPr>
          <p:nvPr/>
        </p:nvCxnSpPr>
        <p:spPr>
          <a:xfrm flipH="1">
            <a:off x="3848099" y="2607651"/>
            <a:ext cx="1" cy="7451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17" idx="4"/>
            <a:endCxn id="7" idx="0"/>
          </p:cNvCxnSpPr>
          <p:nvPr/>
        </p:nvCxnSpPr>
        <p:spPr>
          <a:xfrm>
            <a:off x="3837160" y="1533890"/>
            <a:ext cx="10940" cy="3146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6" idx="3"/>
          </p:cNvCxnSpPr>
          <p:nvPr/>
        </p:nvCxnSpPr>
        <p:spPr>
          <a:xfrm>
            <a:off x="5486399" y="3869349"/>
            <a:ext cx="61775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3" name="Rectangle 52"/>
          <p:cNvSpPr/>
          <p:nvPr/>
        </p:nvSpPr>
        <p:spPr>
          <a:xfrm>
            <a:off x="2267366" y="5257800"/>
            <a:ext cx="323767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b="1" dirty="0" smtClean="0"/>
          </a:p>
          <a:p>
            <a:pPr algn="ctr"/>
            <a:r>
              <a:rPr lang="en-AU" b="1" dirty="0" smtClean="0"/>
              <a:t>Observation</a:t>
            </a:r>
          </a:p>
          <a:p>
            <a:r>
              <a:rPr lang="en-AU" dirty="0"/>
              <a:t>Group cohesion degree</a:t>
            </a:r>
          </a:p>
          <a:p>
            <a:r>
              <a:rPr lang="en-AU" dirty="0"/>
              <a:t>Group </a:t>
            </a:r>
            <a:r>
              <a:rPr lang="en-AU" dirty="0" smtClean="0"/>
              <a:t>formation</a:t>
            </a:r>
          </a:p>
          <a:p>
            <a:r>
              <a:rPr lang="en-AU" dirty="0" smtClean="0"/>
              <a:t>Escape rate</a:t>
            </a:r>
          </a:p>
          <a:p>
            <a:pPr algn="ctr"/>
            <a:endParaRPr lang="en-AU" b="1" dirty="0" smtClean="0"/>
          </a:p>
        </p:txBody>
      </p:sp>
      <p:cxnSp>
        <p:nvCxnSpPr>
          <p:cNvPr id="66" name="Straight Arrow Connector 65"/>
          <p:cNvCxnSpPr/>
          <p:nvPr/>
        </p:nvCxnSpPr>
        <p:spPr>
          <a:xfrm flipV="1">
            <a:off x="3810000" y="4404121"/>
            <a:ext cx="828" cy="8536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9" name="Rectangle 68"/>
          <p:cNvSpPr/>
          <p:nvPr/>
        </p:nvSpPr>
        <p:spPr>
          <a:xfrm>
            <a:off x="2837246" y="2748285"/>
            <a:ext cx="1010853" cy="369332"/>
          </a:xfrm>
          <a:prstGeom prst="rect">
            <a:avLst/>
          </a:prstGeom>
        </p:spPr>
        <p:txBody>
          <a:bodyPr wrap="none">
            <a:spAutoFit/>
          </a:bodyPr>
          <a:lstStyle/>
          <a:p>
            <a:pPr algn="ctr"/>
            <a:r>
              <a:rPr lang="en-AU" i="1" dirty="0" smtClean="0"/>
              <a:t>measure</a:t>
            </a:r>
            <a:endParaRPr lang="en-AU" i="1" dirty="0"/>
          </a:p>
        </p:txBody>
      </p:sp>
    </p:spTree>
    <p:extLst>
      <p:ext uri="{BB962C8B-B14F-4D97-AF65-F5344CB8AC3E}">
        <p14:creationId xmlns:p14="http://schemas.microsoft.com/office/powerpoint/2010/main" val="1308694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600"/>
            <a:ext cx="784860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Rectangle 4"/>
          <p:cNvSpPr/>
          <p:nvPr/>
        </p:nvSpPr>
        <p:spPr>
          <a:xfrm>
            <a:off x="838200" y="3200400"/>
            <a:ext cx="2552700" cy="96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b="1" dirty="0" smtClean="0"/>
              <a:t>Group information</a:t>
            </a:r>
          </a:p>
          <a:p>
            <a:r>
              <a:rPr lang="en-AU" sz="1600" dirty="0"/>
              <a:t>Group </a:t>
            </a:r>
            <a:r>
              <a:rPr lang="en-AU" sz="1600" dirty="0" smtClean="0"/>
              <a:t>size</a:t>
            </a:r>
          </a:p>
          <a:p>
            <a:r>
              <a:rPr lang="en-AU" sz="1600" dirty="0" smtClean="0"/>
              <a:t>Group centre of mass</a:t>
            </a:r>
            <a:endParaRPr lang="en-AU" sz="1600" dirty="0"/>
          </a:p>
        </p:txBody>
      </p:sp>
      <p:sp>
        <p:nvSpPr>
          <p:cNvPr id="6" name="Rectangle 5"/>
          <p:cNvSpPr/>
          <p:nvPr/>
        </p:nvSpPr>
        <p:spPr>
          <a:xfrm>
            <a:off x="2892669" y="1219200"/>
            <a:ext cx="2819400" cy="1028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b="1" dirty="0" smtClean="0"/>
              <a:t>Group member</a:t>
            </a:r>
          </a:p>
          <a:p>
            <a:r>
              <a:rPr lang="en-AU" sz="1600" dirty="0" smtClean="0"/>
              <a:t>Pedestrian type</a:t>
            </a:r>
          </a:p>
          <a:p>
            <a:r>
              <a:rPr lang="en-AU" sz="1600" dirty="0" smtClean="0"/>
              <a:t>Position</a:t>
            </a:r>
          </a:p>
          <a:p>
            <a:r>
              <a:rPr lang="en-AU" sz="1600" dirty="0" smtClean="0"/>
              <a:t>Speed</a:t>
            </a:r>
            <a:endParaRPr lang="en-AU" sz="1600" dirty="0"/>
          </a:p>
        </p:txBody>
      </p:sp>
      <p:sp>
        <p:nvSpPr>
          <p:cNvPr id="7" name="Rectangle 6"/>
          <p:cNvSpPr/>
          <p:nvPr/>
        </p:nvSpPr>
        <p:spPr>
          <a:xfrm>
            <a:off x="457200" y="4572000"/>
            <a:ext cx="78486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b="1" dirty="0" smtClean="0"/>
          </a:p>
          <a:p>
            <a:pPr algn="ctr"/>
            <a:r>
              <a:rPr lang="en-AU" b="1" dirty="0" smtClean="0"/>
              <a:t>Turning, Diverging, Merging </a:t>
            </a:r>
          </a:p>
          <a:p>
            <a:pPr algn="ctr"/>
            <a:r>
              <a:rPr lang="en-AU" b="1" dirty="0" smtClean="0"/>
              <a:t>scenarios</a:t>
            </a:r>
            <a:endParaRPr lang="en-AU" b="1" dirty="0"/>
          </a:p>
          <a:p>
            <a:pPr algn="ctr"/>
            <a:endParaRPr lang="en-AU" dirty="0"/>
          </a:p>
        </p:txBody>
      </p:sp>
      <p:sp>
        <p:nvSpPr>
          <p:cNvPr id="13" name="Rectangle 12"/>
          <p:cNvSpPr/>
          <p:nvPr/>
        </p:nvSpPr>
        <p:spPr>
          <a:xfrm>
            <a:off x="5410200" y="3200400"/>
            <a:ext cx="2552700" cy="96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b="1" dirty="0" smtClean="0"/>
              <a:t>Group leader</a:t>
            </a:r>
          </a:p>
          <a:p>
            <a:r>
              <a:rPr lang="en-AU" sz="1600" dirty="0" smtClean="0"/>
              <a:t>Position</a:t>
            </a:r>
          </a:p>
          <a:p>
            <a:r>
              <a:rPr lang="en-AU" sz="1600" dirty="0" smtClean="0"/>
              <a:t>Speed</a:t>
            </a:r>
            <a:endParaRPr lang="en-AU" sz="1600" dirty="0"/>
          </a:p>
        </p:txBody>
      </p:sp>
      <p:cxnSp>
        <p:nvCxnSpPr>
          <p:cNvPr id="9" name="Straight Arrow Connector 8"/>
          <p:cNvCxnSpPr>
            <a:stCxn id="6" idx="2"/>
            <a:endCxn id="5" idx="3"/>
          </p:cNvCxnSpPr>
          <p:nvPr/>
        </p:nvCxnSpPr>
        <p:spPr>
          <a:xfrm flipH="1">
            <a:off x="3390900" y="2247900"/>
            <a:ext cx="911469" cy="1433146"/>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13" idx="1"/>
          </p:cNvCxnSpPr>
          <p:nvPr/>
        </p:nvCxnSpPr>
        <p:spPr>
          <a:xfrm>
            <a:off x="4302369" y="2247900"/>
            <a:ext cx="1107831" cy="1433146"/>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13" idx="1"/>
          </p:cNvCxnSpPr>
          <p:nvPr/>
        </p:nvCxnSpPr>
        <p:spPr>
          <a:xfrm>
            <a:off x="3390900" y="3681046"/>
            <a:ext cx="201930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3503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Research Questions</a:t>
            </a:r>
            <a:endParaRPr lang="en-AU" sz="3200" dirty="0"/>
          </a:p>
        </p:txBody>
      </p:sp>
      <p:sp>
        <p:nvSpPr>
          <p:cNvPr id="3" name="Content Placeholder 2"/>
          <p:cNvSpPr>
            <a:spLocks noGrp="1"/>
          </p:cNvSpPr>
          <p:nvPr>
            <p:ph idx="1"/>
          </p:nvPr>
        </p:nvSpPr>
        <p:spPr>
          <a:xfrm>
            <a:off x="457200" y="1600200"/>
            <a:ext cx="8458200" cy="4876800"/>
          </a:xfrm>
        </p:spPr>
        <p:txBody>
          <a:bodyPr>
            <a:normAutofit fontScale="92500" lnSpcReduction="20000"/>
          </a:bodyPr>
          <a:lstStyle/>
          <a:p>
            <a:r>
              <a:rPr lang="en-AU" sz="2000" b="1" dirty="0" smtClean="0"/>
              <a:t>Adaptive Evacuation Route Choice Modelling Importance</a:t>
            </a:r>
          </a:p>
          <a:p>
            <a:pPr lvl="1"/>
            <a:r>
              <a:rPr lang="en-AU" sz="1600" dirty="0" smtClean="0"/>
              <a:t>Understanding what factors influent human route choice behaviour</a:t>
            </a:r>
          </a:p>
          <a:p>
            <a:pPr lvl="1"/>
            <a:r>
              <a:rPr lang="en-AU" sz="1600" dirty="0" smtClean="0"/>
              <a:t>Understanding which route an agent will choose in the case of congestion based on his experience. </a:t>
            </a:r>
            <a:endParaRPr lang="en-AU" sz="1600" dirty="0"/>
          </a:p>
          <a:p>
            <a:pPr lvl="2"/>
            <a:r>
              <a:rPr lang="en-AU" sz="1400" dirty="0" smtClean="0"/>
              <a:t>Knowing potentially hazardous congestions when agents detour in an infrastructure layout</a:t>
            </a:r>
          </a:p>
          <a:p>
            <a:pPr lvl="2"/>
            <a:r>
              <a:rPr lang="en-AU" sz="1400" dirty="0" smtClean="0"/>
              <a:t>Simulating strategic level on route choice behaviour when agent faces congestion</a:t>
            </a:r>
          </a:p>
          <a:p>
            <a:pPr lvl="1"/>
            <a:r>
              <a:rPr lang="en-AU" sz="1600" dirty="0" smtClean="0"/>
              <a:t>Creating route search-space for finding optimal evacuation route from one vertex to Exit node</a:t>
            </a:r>
          </a:p>
          <a:p>
            <a:r>
              <a:rPr lang="en-AU" sz="2000" b="1" dirty="0" smtClean="0"/>
              <a:t>Research Questions</a:t>
            </a:r>
          </a:p>
          <a:p>
            <a:pPr marL="800100" lvl="1" indent="-342900">
              <a:buFont typeface="+mj-lt"/>
              <a:buAutoNum type="arabicPeriod"/>
            </a:pPr>
            <a:r>
              <a:rPr lang="en-US" sz="1600" b="1" dirty="0" smtClean="0"/>
              <a:t>How to model </a:t>
            </a:r>
            <a:r>
              <a:rPr lang="en-US" sz="1600" b="1" dirty="0"/>
              <a:t>human </a:t>
            </a:r>
            <a:r>
              <a:rPr lang="en-US" sz="1600" b="1" dirty="0" smtClean="0"/>
              <a:t>route </a:t>
            </a:r>
            <a:r>
              <a:rPr lang="en-US" sz="1600" b="1" dirty="0"/>
              <a:t>choice </a:t>
            </a:r>
            <a:r>
              <a:rPr lang="en-US" sz="1600" b="1" dirty="0" smtClean="0"/>
              <a:t>behavior </a:t>
            </a:r>
            <a:r>
              <a:rPr lang="en-AU" sz="1600" b="1" dirty="0" smtClean="0"/>
              <a:t>from actual pedestrian data?</a:t>
            </a:r>
          </a:p>
          <a:p>
            <a:pPr lvl="2"/>
            <a:r>
              <a:rPr lang="en-AU" sz="1400" dirty="0" smtClean="0"/>
              <a:t>What factors influent agent’s route choice behaviour on micro and macro levels?</a:t>
            </a:r>
          </a:p>
          <a:p>
            <a:pPr lvl="2"/>
            <a:r>
              <a:rPr lang="en-AU" sz="1400" dirty="0" smtClean="0"/>
              <a:t>How to acquire those factors  from video and mobile phone?</a:t>
            </a:r>
          </a:p>
          <a:p>
            <a:pPr lvl="2"/>
            <a:r>
              <a:rPr lang="en-AU" sz="1400" dirty="0" smtClean="0"/>
              <a:t>How to manage vast data technically and socially?</a:t>
            </a:r>
          </a:p>
          <a:p>
            <a:pPr lvl="2"/>
            <a:r>
              <a:rPr lang="en-US" sz="1400" dirty="0" smtClean="0"/>
              <a:t>How to model and validate the </a:t>
            </a:r>
            <a:r>
              <a:rPr lang="en-US" sz="1400" dirty="0"/>
              <a:t>impact of agent’s perception on route choice </a:t>
            </a:r>
            <a:r>
              <a:rPr lang="en-US" sz="1400" dirty="0" smtClean="0"/>
              <a:t>behavior?</a:t>
            </a:r>
            <a:endParaRPr lang="en-AU" sz="1400" b="1" dirty="0"/>
          </a:p>
          <a:p>
            <a:pPr marL="800100" lvl="1" indent="-342900">
              <a:buFont typeface="+mj-lt"/>
              <a:buAutoNum type="arabicPeriod"/>
            </a:pPr>
            <a:r>
              <a:rPr lang="en-US" sz="1600" b="1" dirty="0" smtClean="0"/>
              <a:t>How to enhance disaster prevention for pedestrians at before and in time it happens?</a:t>
            </a:r>
          </a:p>
          <a:p>
            <a:pPr marL="1200150" lvl="2" indent="-342900"/>
            <a:r>
              <a:rPr lang="en-US" sz="1400" dirty="0" smtClean="0"/>
              <a:t>How to generate evacuation route search space from a vertex?</a:t>
            </a:r>
            <a:endParaRPr lang="en-US" sz="1400" dirty="0"/>
          </a:p>
          <a:p>
            <a:pPr marL="1200150" lvl="2" indent="-342900"/>
            <a:r>
              <a:rPr lang="en-US" sz="1400" dirty="0" smtClean="0"/>
              <a:t>How to model hazard functions for vertices? (implicit and explicit potential congestions, current crowd parameters at vertices)</a:t>
            </a:r>
          </a:p>
          <a:p>
            <a:pPr marL="1200150" lvl="2" indent="-342900"/>
            <a:r>
              <a:rPr lang="en-US" sz="1400" dirty="0" smtClean="0"/>
              <a:t>How to model hazard functions for edges? (visiting frequency, corridor length, current crowd density)</a:t>
            </a:r>
          </a:p>
          <a:p>
            <a:pPr marL="1200150" lvl="2" indent="-342900"/>
            <a:r>
              <a:rPr lang="en-US" sz="1400" dirty="0" smtClean="0"/>
              <a:t>How to generate optimal evacuation route trails just in time? (ant will put pheromone for information of visited vertices and edges).</a:t>
            </a:r>
          </a:p>
          <a:p>
            <a:pPr marL="1200150" lvl="2" indent="-342900"/>
            <a:r>
              <a:rPr lang="en-US" sz="1400" dirty="0" smtClean="0"/>
              <a:t>How do ants exploit memory context from hazard functions?</a:t>
            </a:r>
          </a:p>
          <a:p>
            <a:pPr marL="1200150" lvl="2" indent="-342900"/>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233543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AU" sz="3200" dirty="0" smtClean="0"/>
              <a:t>Method for </a:t>
            </a:r>
            <a:r>
              <a:rPr lang="en-AU" sz="3200" dirty="0"/>
              <a:t>adaptive evacuation route choice </a:t>
            </a:r>
            <a:r>
              <a:rPr lang="en-AU" sz="3200" dirty="0" smtClean="0"/>
              <a:t>modelling</a:t>
            </a:r>
            <a:endParaRPr lang="en-AU" sz="3200" dirty="0"/>
          </a:p>
        </p:txBody>
      </p:sp>
      <p:sp>
        <p:nvSpPr>
          <p:cNvPr id="3" name="Content Placeholder 2"/>
          <p:cNvSpPr>
            <a:spLocks noGrp="1"/>
          </p:cNvSpPr>
          <p:nvPr>
            <p:ph idx="1"/>
          </p:nvPr>
        </p:nvSpPr>
        <p:spPr>
          <a:xfrm>
            <a:off x="457200" y="1143000"/>
            <a:ext cx="8229600" cy="4983163"/>
          </a:xfrm>
        </p:spPr>
        <p:txBody>
          <a:bodyPr>
            <a:noAutofit/>
          </a:bodyPr>
          <a:lstStyle/>
          <a:p>
            <a:endParaRPr lang="en-AU" sz="1800" dirty="0" smtClean="0"/>
          </a:p>
          <a:p>
            <a:r>
              <a:rPr lang="en-AU" sz="1800" dirty="0" smtClean="0"/>
              <a:t>Incorporate </a:t>
            </a:r>
            <a:r>
              <a:rPr lang="en-AU" sz="1800" dirty="0"/>
              <a:t>force-agent based model with cognitive </a:t>
            </a:r>
            <a:r>
              <a:rPr lang="en-AU" sz="1800" dirty="0" smtClean="0"/>
              <a:t>level</a:t>
            </a:r>
          </a:p>
          <a:p>
            <a:r>
              <a:rPr lang="en-AU" sz="1800" dirty="0" smtClean="0"/>
              <a:t>Cognitive level is the place stores agent’s mental map and friend facts</a:t>
            </a:r>
          </a:p>
          <a:p>
            <a:r>
              <a:rPr lang="en-AU" sz="1800" dirty="0" smtClean="0"/>
              <a:t>An agent </a:t>
            </a:r>
            <a:r>
              <a:rPr lang="en-AU" sz="1800" b="1" i="1" dirty="0"/>
              <a:t>X</a:t>
            </a:r>
            <a:r>
              <a:rPr lang="en-AU" sz="1800" dirty="0"/>
              <a:t> has its own mental </a:t>
            </a:r>
            <a:r>
              <a:rPr lang="en-AU" sz="1800" dirty="0" smtClean="0"/>
              <a:t>map that </a:t>
            </a:r>
            <a:r>
              <a:rPr lang="en-AU" sz="1800" dirty="0"/>
              <a:t>illustrates agent’s experience about the building’s </a:t>
            </a:r>
            <a:r>
              <a:rPr lang="en-AU" sz="1800" dirty="0" smtClean="0"/>
              <a:t>layout. People who are familiar with building layout know  whole rooms/corridors and they thus have more options for route choice.</a:t>
            </a:r>
          </a:p>
          <a:p>
            <a:r>
              <a:rPr lang="en-AU" sz="1800" dirty="0" smtClean="0"/>
              <a:t>Mental </a:t>
            </a:r>
            <a:r>
              <a:rPr lang="en-AU" sz="1800" dirty="0"/>
              <a:t>map and </a:t>
            </a:r>
            <a:r>
              <a:rPr lang="en-AU" sz="1800" dirty="0" smtClean="0"/>
              <a:t>friend </a:t>
            </a:r>
            <a:r>
              <a:rPr lang="en-AU" sz="1800" dirty="0"/>
              <a:t>facts are updated </a:t>
            </a:r>
            <a:r>
              <a:rPr lang="en-AU" sz="1800" dirty="0" smtClean="0"/>
              <a:t>when agent X explores building/ layout and meet friends during that duration.</a:t>
            </a:r>
            <a:endParaRPr lang="en-AU" sz="1800" dirty="0"/>
          </a:p>
          <a:p>
            <a:r>
              <a:rPr lang="en-AU" sz="1800" dirty="0"/>
              <a:t>Modelling human-like</a:t>
            </a:r>
            <a:r>
              <a:rPr lang="en-AU" sz="1800" b="1" dirty="0"/>
              <a:t> </a:t>
            </a:r>
            <a:r>
              <a:rPr lang="en-AU" sz="1800" dirty="0"/>
              <a:t>route choice behaviour based on agent’s accumulated knowledge and characteristic</a:t>
            </a:r>
            <a:r>
              <a:rPr lang="en-AU" sz="1800" dirty="0" smtClean="0"/>
              <a:t>.</a:t>
            </a:r>
          </a:p>
          <a:p>
            <a:r>
              <a:rPr lang="en-AU" sz="1800" dirty="0" smtClean="0"/>
              <a:t>When </a:t>
            </a:r>
            <a:r>
              <a:rPr lang="en-AU" sz="1800" dirty="0"/>
              <a:t>agent </a:t>
            </a:r>
            <a:r>
              <a:rPr lang="en-AU" sz="1800" b="1" dirty="0"/>
              <a:t>X</a:t>
            </a:r>
            <a:r>
              <a:rPr lang="en-AU" sz="1800" dirty="0"/>
              <a:t> is at </a:t>
            </a:r>
            <a:r>
              <a:rPr lang="en-AU" sz="1800" dirty="0" smtClean="0"/>
              <a:t>a room, </a:t>
            </a:r>
            <a:r>
              <a:rPr lang="en-AU" sz="1800" dirty="0"/>
              <a:t>force-agent model is used to check whether current route satisfies agent’s physical attributes and obstacles. Otherwise, agent’s mental map is used to </a:t>
            </a:r>
            <a:r>
              <a:rPr lang="en-AU" sz="1800" dirty="0" smtClean="0"/>
              <a:t>retrieve another route to de-tour.</a:t>
            </a:r>
            <a:endParaRPr lang="en-AU" sz="1800" dirty="0"/>
          </a:p>
          <a:p>
            <a:r>
              <a:rPr lang="en-AU" sz="1800" dirty="0"/>
              <a:t>Mobile data is acquired for agent’s accumulated knowledge (position, map, trajectory, </a:t>
            </a:r>
            <a:r>
              <a:rPr lang="en-AU" sz="1800" dirty="0" smtClean="0"/>
              <a:t>friend, physical attributes)</a:t>
            </a:r>
            <a:endParaRPr lang="en-AU" sz="1800" dirty="0"/>
          </a:p>
          <a:p>
            <a:r>
              <a:rPr lang="en-AU" sz="1800" dirty="0"/>
              <a:t>Camera data is acquired for density detection at known </a:t>
            </a:r>
            <a:r>
              <a:rPr lang="en-AU" sz="1800" dirty="0" smtClean="0"/>
              <a:t>positions</a:t>
            </a:r>
          </a:p>
          <a:p>
            <a:pPr marL="342900" lvl="1" indent="-342900">
              <a:buFont typeface="Arial" pitchFamily="34" charset="0"/>
              <a:buChar char="•"/>
            </a:pPr>
            <a:endParaRPr lang="en-AU" sz="1800" dirty="0"/>
          </a:p>
          <a:p>
            <a:endParaRPr lang="en-AU" sz="1800" dirty="0"/>
          </a:p>
          <a:p>
            <a:endParaRPr lang="en-AU"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529204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AU" sz="3200" dirty="0" smtClean="0"/>
              <a:t>Agent’s mental map</a:t>
            </a:r>
            <a:endParaRPr lang="en-AU" sz="3200" dirty="0"/>
          </a:p>
        </p:txBody>
      </p:sp>
      <p:sp>
        <p:nvSpPr>
          <p:cNvPr id="3" name="Content Placeholder 2"/>
          <p:cNvSpPr>
            <a:spLocks noGrp="1"/>
          </p:cNvSpPr>
          <p:nvPr>
            <p:ph idx="1"/>
          </p:nvPr>
        </p:nvSpPr>
        <p:spPr>
          <a:xfrm>
            <a:off x="457200" y="1371600"/>
            <a:ext cx="8229600" cy="4191000"/>
          </a:xfrm>
        </p:spPr>
        <p:txBody>
          <a:bodyPr>
            <a:normAutofit/>
          </a:bodyPr>
          <a:lstStyle/>
          <a:p>
            <a:r>
              <a:rPr lang="en-AU" sz="2000" dirty="0" smtClean="0"/>
              <a:t>The </a:t>
            </a:r>
            <a:r>
              <a:rPr lang="en-AU" sz="2000" dirty="0"/>
              <a:t>mental map is a graph</a:t>
            </a:r>
            <a:r>
              <a:rPr lang="en-AU" sz="2000" b="1" i="1" dirty="0"/>
              <a:t> G(V,E) </a:t>
            </a:r>
            <a:r>
              <a:rPr lang="en-AU" sz="2000" dirty="0"/>
              <a:t>performing a network of visited rooms and corridors of a building floor on agent X’s cognitive </a:t>
            </a:r>
            <a:r>
              <a:rPr lang="en-AU" sz="2000" dirty="0" smtClean="0"/>
              <a:t>level</a:t>
            </a:r>
          </a:p>
          <a:p>
            <a:r>
              <a:rPr lang="en-AU" sz="2000" dirty="0" smtClean="0"/>
              <a:t>Route paths are the paths from known positions to Exit gate position</a:t>
            </a:r>
          </a:p>
          <a:p>
            <a:r>
              <a:rPr lang="en-AU" sz="2000" dirty="0" smtClean="0"/>
              <a:t>An edge contains cost value based on cost estimator (travel </a:t>
            </a:r>
            <a:r>
              <a:rPr lang="en-AU" sz="2000" dirty="0"/>
              <a:t>time and visiting frequency</a:t>
            </a:r>
            <a:r>
              <a:rPr lang="en-AU" sz="2000" dirty="0" smtClean="0"/>
              <a:t>)</a:t>
            </a:r>
            <a:endParaRPr lang="en-AU" sz="2000" dirty="0"/>
          </a:p>
          <a:p>
            <a:r>
              <a:rPr lang="en-AU" sz="2000" dirty="0" smtClean="0"/>
              <a:t>A vertex contains</a:t>
            </a:r>
            <a:endParaRPr lang="en-AU" sz="2000" dirty="0"/>
          </a:p>
          <a:p>
            <a:pPr lvl="2"/>
            <a:r>
              <a:rPr lang="en-AU" sz="1800" dirty="0" smtClean="0"/>
              <a:t>One optimal </a:t>
            </a:r>
            <a:r>
              <a:rPr lang="en-AU" sz="1800" dirty="0"/>
              <a:t>path </a:t>
            </a:r>
            <a:r>
              <a:rPr lang="en-AU" sz="1800" b="1" dirty="0"/>
              <a:t>(OP)</a:t>
            </a:r>
            <a:r>
              <a:rPr lang="en-AU" sz="1800" dirty="0"/>
              <a:t> and list of </a:t>
            </a:r>
            <a:r>
              <a:rPr lang="en-AU" sz="1800" dirty="0" smtClean="0"/>
              <a:t>other global </a:t>
            </a:r>
            <a:r>
              <a:rPr lang="en-AU" sz="1800" dirty="0"/>
              <a:t>paths </a:t>
            </a:r>
            <a:r>
              <a:rPr lang="en-AU" sz="1800" b="1" dirty="0"/>
              <a:t>(GPs)</a:t>
            </a:r>
            <a:r>
              <a:rPr lang="en-AU" sz="1800" dirty="0"/>
              <a:t> to Exit </a:t>
            </a:r>
            <a:r>
              <a:rPr lang="en-AU" sz="1800" dirty="0" smtClean="0"/>
              <a:t>gate</a:t>
            </a:r>
          </a:p>
          <a:p>
            <a:pPr lvl="2"/>
            <a:r>
              <a:rPr lang="en-AU" sz="1800" dirty="0" smtClean="0"/>
              <a:t>Paths are measured by</a:t>
            </a:r>
            <a:r>
              <a:rPr lang="en-AU" sz="1800" dirty="0" smtClean="0">
                <a:solidFill>
                  <a:srgbClr val="FF0000"/>
                </a:solidFill>
              </a:rPr>
              <a:t> </a:t>
            </a:r>
            <a:r>
              <a:rPr lang="en-AU" sz="1800" dirty="0" smtClean="0"/>
              <a:t>sum of cost on that route </a:t>
            </a:r>
            <a:endParaRPr lang="en-AU" sz="1800" dirty="0"/>
          </a:p>
          <a:p>
            <a:pPr lvl="2"/>
            <a:r>
              <a:rPr lang="en-AU" sz="1800" dirty="0"/>
              <a:t>Linked </a:t>
            </a:r>
            <a:r>
              <a:rPr lang="en-AU" sz="1800" dirty="0" smtClean="0"/>
              <a:t>vertices from current vertex</a:t>
            </a:r>
            <a:endParaRPr lang="en-AU" sz="1800" dirty="0"/>
          </a:p>
          <a:p>
            <a:r>
              <a:rPr lang="en-AU" sz="2000" dirty="0" smtClean="0"/>
              <a:t>Vertex’s </a:t>
            </a:r>
            <a:r>
              <a:rPr lang="en-AU" sz="2000" dirty="0"/>
              <a:t>optimal path is updated and stored in agent’s cognitive level when agent </a:t>
            </a:r>
            <a:r>
              <a:rPr lang="en-AU" sz="2000" dirty="0" smtClean="0"/>
              <a:t>finds new </a:t>
            </a:r>
            <a:r>
              <a:rPr lang="en-AU" sz="2000" dirty="0"/>
              <a:t>routes to Exit gate. Global paths are still kept in the vertex as optional choices for re-routing if necessary</a:t>
            </a:r>
            <a:r>
              <a:rPr lang="en-AU" sz="2000" dirty="0" smtClean="0"/>
              <a:t>.</a:t>
            </a:r>
            <a:endParaRPr lang="en-AU" sz="2000" dirty="0"/>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881737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AU" sz="3200" dirty="0"/>
              <a:t>Agent’s mental map</a:t>
            </a:r>
          </a:p>
        </p:txBody>
      </p:sp>
      <p:sp>
        <p:nvSpPr>
          <p:cNvPr id="3" name="Content Placeholder 2"/>
          <p:cNvSpPr>
            <a:spLocks noGrp="1"/>
          </p:cNvSpPr>
          <p:nvPr>
            <p:ph idx="1"/>
          </p:nvPr>
        </p:nvSpPr>
        <p:spPr>
          <a:xfrm>
            <a:off x="0" y="1600200"/>
            <a:ext cx="8991600" cy="4525963"/>
          </a:xfrm>
        </p:spPr>
        <p:txBody>
          <a:bodyPr>
            <a:normAutofit/>
          </a:bodyPr>
          <a:lstStyle/>
          <a:p>
            <a:r>
              <a:rPr lang="en-AU" sz="2400" dirty="0" smtClean="0"/>
              <a:t>Optimal path is important for:</a:t>
            </a:r>
          </a:p>
          <a:p>
            <a:pPr lvl="1"/>
            <a:r>
              <a:rPr lang="en-AU" sz="2000" dirty="0" smtClean="0"/>
              <a:t>Illustrating the most desired path at a vertex so that an agent selects that route without congestion. </a:t>
            </a:r>
          </a:p>
          <a:p>
            <a:pPr lvl="1"/>
            <a:r>
              <a:rPr lang="en-AU" sz="2000" dirty="0" smtClean="0"/>
              <a:t>Revealing the most </a:t>
            </a:r>
            <a:r>
              <a:rPr lang="en-AU" sz="2000" dirty="0"/>
              <a:t>explicitly possible </a:t>
            </a:r>
            <a:r>
              <a:rPr lang="en-AU" sz="2000" dirty="0" smtClean="0"/>
              <a:t>congestive vertices.</a:t>
            </a:r>
          </a:p>
          <a:p>
            <a:pPr lvl="1"/>
            <a:r>
              <a:rPr lang="en-AU" sz="2000" dirty="0" smtClean="0"/>
              <a:t>Revealing potential trails for evacuation route</a:t>
            </a:r>
          </a:p>
          <a:p>
            <a:r>
              <a:rPr lang="en-AU" sz="2400" dirty="0" smtClean="0"/>
              <a:t>Global paths are important for:</a:t>
            </a:r>
          </a:p>
          <a:p>
            <a:pPr lvl="1"/>
            <a:r>
              <a:rPr lang="en-AU" sz="2000" dirty="0" smtClean="0"/>
              <a:t>Simulating agent’ experience in evacuation route choice. The more familiar with environment, the more route options the agent has. </a:t>
            </a:r>
          </a:p>
          <a:p>
            <a:pPr lvl="1"/>
            <a:r>
              <a:rPr lang="en-AU" sz="2000" dirty="0" smtClean="0"/>
              <a:t>Revealing implicitly hazardous vertices (e.g. congestion) when people de-tour. Greedy agents choose best route from their experience and have more options to de-tour, this behaviour makes the whole evacuation network inefficient </a:t>
            </a:r>
            <a:r>
              <a:rPr lang="en-AU" sz="2000" dirty="0" smtClean="0">
                <a:solidFill>
                  <a:srgbClr val="C00000"/>
                </a:solidFill>
              </a:rPr>
              <a:t>[1]</a:t>
            </a:r>
            <a:r>
              <a:rPr lang="en-AU" sz="2000" dirty="0" smtClean="0"/>
              <a:t>. </a:t>
            </a:r>
          </a:p>
          <a:p>
            <a:pPr lvl="1"/>
            <a:endParaRPr lang="en-AU" sz="2000" dirty="0" smtClean="0"/>
          </a:p>
          <a:p>
            <a:pPr lvl="2"/>
            <a:endParaRPr lang="en-AU" sz="1600" b="1"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305621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AU" sz="3200" dirty="0"/>
              <a:t>Mental map and ‘human-like’ route choice </a:t>
            </a:r>
            <a:r>
              <a:rPr lang="en-AU" sz="3200" dirty="0" smtClean="0"/>
              <a:t>modelling</a:t>
            </a:r>
            <a:br>
              <a:rPr lang="en-AU" sz="3200" dirty="0" smtClean="0"/>
            </a:br>
            <a:r>
              <a:rPr lang="en-AU" sz="3200" dirty="0" smtClean="0"/>
              <a:t>Optimal Path (OP) and Global Paths (GPs)</a:t>
            </a:r>
            <a:endParaRPr lang="en-AU" sz="3200" dirty="0"/>
          </a:p>
        </p:txBody>
      </p:sp>
      <p:sp>
        <p:nvSpPr>
          <p:cNvPr id="3" name="Content Placeholder 2"/>
          <p:cNvSpPr>
            <a:spLocks noGrp="1"/>
          </p:cNvSpPr>
          <p:nvPr>
            <p:ph idx="1"/>
          </p:nvPr>
        </p:nvSpPr>
        <p:spPr>
          <a:xfrm>
            <a:off x="0" y="1600200"/>
            <a:ext cx="8991600" cy="4525963"/>
          </a:xfrm>
        </p:spPr>
        <p:txBody>
          <a:bodyPr>
            <a:normAutofit/>
          </a:bodyPr>
          <a:lstStyle/>
          <a:p>
            <a:pPr lvl="1"/>
            <a:endParaRPr lang="en-AU" sz="2000" dirty="0" smtClean="0"/>
          </a:p>
          <a:p>
            <a:pPr lvl="2"/>
            <a:endParaRPr lang="en-AU" sz="1600" b="1" i="1" dirty="0"/>
          </a:p>
        </p:txBody>
      </p:sp>
      <p:sp>
        <p:nvSpPr>
          <p:cNvPr id="4" name="TextBox 3"/>
          <p:cNvSpPr txBox="1"/>
          <p:nvPr/>
        </p:nvSpPr>
        <p:spPr>
          <a:xfrm>
            <a:off x="76200" y="2307795"/>
            <a:ext cx="19812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Vertex 1</a:t>
            </a:r>
          </a:p>
          <a:p>
            <a:r>
              <a:rPr lang="en-AU" b="1" dirty="0" smtClean="0"/>
              <a:t>OP</a:t>
            </a:r>
            <a:r>
              <a:rPr lang="en-AU" dirty="0" smtClean="0"/>
              <a:t>=(V2,V4,E)</a:t>
            </a:r>
          </a:p>
          <a:p>
            <a:r>
              <a:rPr lang="en-AU" b="1" dirty="0" smtClean="0"/>
              <a:t>GPs</a:t>
            </a:r>
            <a:r>
              <a:rPr lang="en-AU" dirty="0" smtClean="0"/>
              <a:t> = </a:t>
            </a:r>
          </a:p>
          <a:p>
            <a:r>
              <a:rPr lang="en-AU" dirty="0" smtClean="0"/>
              <a:t>{GP1=(V2,V3,E)}</a:t>
            </a:r>
          </a:p>
        </p:txBody>
      </p:sp>
      <p:sp>
        <p:nvSpPr>
          <p:cNvPr id="5" name="TextBox 4"/>
          <p:cNvSpPr txBox="1"/>
          <p:nvPr/>
        </p:nvSpPr>
        <p:spPr>
          <a:xfrm>
            <a:off x="3581400" y="1543148"/>
            <a:ext cx="16002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Vertex 2</a:t>
            </a:r>
            <a:endParaRPr lang="en-AU" b="1" dirty="0"/>
          </a:p>
          <a:p>
            <a:r>
              <a:rPr lang="en-AU" b="1" dirty="0"/>
              <a:t>OP</a:t>
            </a:r>
            <a:r>
              <a:rPr lang="en-AU" dirty="0"/>
              <a:t>=(</a:t>
            </a:r>
            <a:r>
              <a:rPr lang="en-AU" dirty="0" smtClean="0"/>
              <a:t>V4, E</a:t>
            </a:r>
            <a:r>
              <a:rPr lang="en-AU" dirty="0"/>
              <a:t>)</a:t>
            </a:r>
          </a:p>
          <a:p>
            <a:r>
              <a:rPr lang="en-AU" b="1" dirty="0" smtClean="0"/>
              <a:t>GPs</a:t>
            </a:r>
            <a:r>
              <a:rPr lang="en-AU" dirty="0" smtClean="0"/>
              <a:t>= </a:t>
            </a:r>
            <a:endParaRPr lang="en-AU" dirty="0"/>
          </a:p>
          <a:p>
            <a:r>
              <a:rPr lang="en-AU" dirty="0" smtClean="0"/>
              <a:t>{GP1=(V3,E)}</a:t>
            </a:r>
            <a:endParaRPr lang="en-AU" dirty="0"/>
          </a:p>
        </p:txBody>
      </p:sp>
      <p:sp>
        <p:nvSpPr>
          <p:cNvPr id="6" name="TextBox 5"/>
          <p:cNvSpPr txBox="1"/>
          <p:nvPr/>
        </p:nvSpPr>
        <p:spPr>
          <a:xfrm>
            <a:off x="4838700" y="3266991"/>
            <a:ext cx="1143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Vertex 4</a:t>
            </a:r>
            <a:endParaRPr lang="en-AU" b="1" dirty="0"/>
          </a:p>
          <a:p>
            <a:r>
              <a:rPr lang="en-AU" b="1" dirty="0"/>
              <a:t>OP </a:t>
            </a:r>
            <a:r>
              <a:rPr lang="en-AU" dirty="0"/>
              <a:t>= (E)</a:t>
            </a:r>
          </a:p>
          <a:p>
            <a:r>
              <a:rPr lang="en-AU" b="1" dirty="0"/>
              <a:t>GPs</a:t>
            </a:r>
            <a:r>
              <a:rPr lang="en-AU" dirty="0"/>
              <a:t>= </a:t>
            </a:r>
            <a:r>
              <a:rPr lang="en-AU" dirty="0" smtClean="0"/>
              <a:t>{}</a:t>
            </a:r>
            <a:endParaRPr lang="en-AU" dirty="0"/>
          </a:p>
        </p:txBody>
      </p:sp>
      <p:sp>
        <p:nvSpPr>
          <p:cNvPr id="7" name="TextBox 6"/>
          <p:cNvSpPr txBox="1"/>
          <p:nvPr/>
        </p:nvSpPr>
        <p:spPr>
          <a:xfrm>
            <a:off x="7543800" y="5600711"/>
            <a:ext cx="11430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AU" b="1" dirty="0" smtClean="0"/>
              <a:t>E-Exit</a:t>
            </a:r>
            <a:endParaRPr lang="en-AU" b="1" dirty="0"/>
          </a:p>
        </p:txBody>
      </p:sp>
      <p:sp>
        <p:nvSpPr>
          <p:cNvPr id="8" name="TextBox 7"/>
          <p:cNvSpPr txBox="1"/>
          <p:nvPr/>
        </p:nvSpPr>
        <p:spPr>
          <a:xfrm>
            <a:off x="7854043" y="1773703"/>
            <a:ext cx="1143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b="1" dirty="0" smtClean="0"/>
              <a:t>Vertex 3</a:t>
            </a:r>
            <a:endParaRPr lang="en-AU" dirty="0"/>
          </a:p>
          <a:p>
            <a:r>
              <a:rPr lang="en-AU" b="1" dirty="0" smtClean="0"/>
              <a:t>OP </a:t>
            </a:r>
            <a:r>
              <a:rPr lang="en-AU" dirty="0" smtClean="0"/>
              <a:t>= (E)</a:t>
            </a:r>
          </a:p>
          <a:p>
            <a:r>
              <a:rPr lang="en-AU" b="1" dirty="0" smtClean="0"/>
              <a:t>GPs</a:t>
            </a:r>
            <a:r>
              <a:rPr lang="en-AU" dirty="0"/>
              <a:t>= </a:t>
            </a:r>
            <a:r>
              <a:rPr lang="en-AU" dirty="0" smtClean="0"/>
              <a:t>{}</a:t>
            </a:r>
            <a:endParaRPr lang="en-AU" dirty="0"/>
          </a:p>
        </p:txBody>
      </p:sp>
      <p:sp>
        <p:nvSpPr>
          <p:cNvPr id="9" name="TextBox 8"/>
          <p:cNvSpPr txBox="1"/>
          <p:nvPr/>
        </p:nvSpPr>
        <p:spPr>
          <a:xfrm>
            <a:off x="3324101" y="4219536"/>
            <a:ext cx="1143000" cy="1200329"/>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Vertex 5</a:t>
            </a:r>
            <a:endParaRPr lang="en-AU" b="1" dirty="0"/>
          </a:p>
          <a:p>
            <a:endParaRPr lang="en-AU" dirty="0"/>
          </a:p>
          <a:p>
            <a:endParaRPr lang="en-AU" dirty="0"/>
          </a:p>
          <a:p>
            <a:endParaRPr lang="en-AU" dirty="0"/>
          </a:p>
        </p:txBody>
      </p:sp>
      <p:cxnSp>
        <p:nvCxnSpPr>
          <p:cNvPr id="11" name="Straight Connector 10"/>
          <p:cNvCxnSpPr>
            <a:stCxn id="4" idx="3"/>
          </p:cNvCxnSpPr>
          <p:nvPr/>
        </p:nvCxnSpPr>
        <p:spPr>
          <a:xfrm flipV="1">
            <a:off x="2057400" y="2307821"/>
            <a:ext cx="1524000" cy="600139"/>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524000" y="3508124"/>
            <a:ext cx="1800101" cy="91147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 name="Straight Connector 14"/>
          <p:cNvCxnSpPr>
            <a:stCxn id="9" idx="3"/>
            <a:endCxn id="7" idx="1"/>
          </p:cNvCxnSpPr>
          <p:nvPr/>
        </p:nvCxnSpPr>
        <p:spPr>
          <a:xfrm>
            <a:off x="4467101" y="4819701"/>
            <a:ext cx="3076699" cy="96567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9" name="Straight Connector 18"/>
          <p:cNvCxnSpPr>
            <a:stCxn id="8" idx="2"/>
          </p:cNvCxnSpPr>
          <p:nvPr/>
        </p:nvCxnSpPr>
        <p:spPr>
          <a:xfrm>
            <a:off x="8425543" y="2697033"/>
            <a:ext cx="0" cy="290367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791200" y="4219536"/>
            <a:ext cx="1752600" cy="147042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724400" y="2743200"/>
            <a:ext cx="228600" cy="461665"/>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endCxn id="8" idx="1"/>
          </p:cNvCxnSpPr>
          <p:nvPr/>
        </p:nvCxnSpPr>
        <p:spPr>
          <a:xfrm>
            <a:off x="5225143" y="1678632"/>
            <a:ext cx="2628900" cy="556736"/>
          </a:xfrm>
          <a:prstGeom prst="line">
            <a:avLst/>
          </a:prstGeom>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455223" y="2182569"/>
            <a:ext cx="838200" cy="369332"/>
          </a:xfrm>
          <a:prstGeom prst="rect">
            <a:avLst/>
          </a:prstGeom>
          <a:noFill/>
        </p:spPr>
        <p:txBody>
          <a:bodyPr wrap="square" rtlCol="0">
            <a:spAutoFit/>
          </a:bodyPr>
          <a:lstStyle/>
          <a:p>
            <a:r>
              <a:rPr lang="en-AU" dirty="0" smtClean="0"/>
              <a:t>cost=2</a:t>
            </a:r>
            <a:endParaRPr lang="en-AU" dirty="0"/>
          </a:p>
        </p:txBody>
      </p:sp>
      <p:sp>
        <p:nvSpPr>
          <p:cNvPr id="33" name="TextBox 32"/>
          <p:cNvSpPr txBox="1"/>
          <p:nvPr/>
        </p:nvSpPr>
        <p:spPr>
          <a:xfrm>
            <a:off x="6019800" y="1600200"/>
            <a:ext cx="838200" cy="369332"/>
          </a:xfrm>
          <a:prstGeom prst="rect">
            <a:avLst/>
          </a:prstGeom>
          <a:noFill/>
        </p:spPr>
        <p:txBody>
          <a:bodyPr wrap="square" rtlCol="0">
            <a:spAutoFit/>
          </a:bodyPr>
          <a:lstStyle/>
          <a:p>
            <a:r>
              <a:rPr lang="en-AU" dirty="0" smtClean="0"/>
              <a:t>cost=3</a:t>
            </a:r>
            <a:endParaRPr lang="en-AU" dirty="0"/>
          </a:p>
        </p:txBody>
      </p:sp>
      <p:sp>
        <p:nvSpPr>
          <p:cNvPr id="34" name="TextBox 33"/>
          <p:cNvSpPr txBox="1"/>
          <p:nvPr/>
        </p:nvSpPr>
        <p:spPr>
          <a:xfrm>
            <a:off x="4114800" y="2831068"/>
            <a:ext cx="838200" cy="369332"/>
          </a:xfrm>
          <a:prstGeom prst="rect">
            <a:avLst/>
          </a:prstGeom>
          <a:noFill/>
        </p:spPr>
        <p:txBody>
          <a:bodyPr wrap="square" rtlCol="0">
            <a:spAutoFit/>
          </a:bodyPr>
          <a:lstStyle/>
          <a:p>
            <a:r>
              <a:rPr lang="en-AU" dirty="0" smtClean="0"/>
              <a:t>cost=1</a:t>
            </a:r>
            <a:endParaRPr lang="en-AU" dirty="0"/>
          </a:p>
        </p:txBody>
      </p:sp>
      <p:sp>
        <p:nvSpPr>
          <p:cNvPr id="35" name="TextBox 34"/>
          <p:cNvSpPr txBox="1"/>
          <p:nvPr/>
        </p:nvSpPr>
        <p:spPr>
          <a:xfrm>
            <a:off x="6539593" y="4585416"/>
            <a:ext cx="838200" cy="369332"/>
          </a:xfrm>
          <a:prstGeom prst="rect">
            <a:avLst/>
          </a:prstGeom>
          <a:noFill/>
        </p:spPr>
        <p:txBody>
          <a:bodyPr wrap="square" rtlCol="0">
            <a:spAutoFit/>
          </a:bodyPr>
          <a:lstStyle/>
          <a:p>
            <a:r>
              <a:rPr lang="en-AU" dirty="0" smtClean="0"/>
              <a:t>cost=2</a:t>
            </a:r>
            <a:endParaRPr lang="en-AU" dirty="0"/>
          </a:p>
        </p:txBody>
      </p:sp>
      <p:sp>
        <p:nvSpPr>
          <p:cNvPr id="38" name="TextBox 37"/>
          <p:cNvSpPr txBox="1"/>
          <p:nvPr/>
        </p:nvSpPr>
        <p:spPr>
          <a:xfrm>
            <a:off x="7696200" y="3957245"/>
            <a:ext cx="838200" cy="369332"/>
          </a:xfrm>
          <a:prstGeom prst="rect">
            <a:avLst/>
          </a:prstGeom>
          <a:noFill/>
        </p:spPr>
        <p:txBody>
          <a:bodyPr wrap="square" rtlCol="0">
            <a:spAutoFit/>
          </a:bodyPr>
          <a:lstStyle/>
          <a:p>
            <a:r>
              <a:rPr lang="en-AU" dirty="0" smtClean="0"/>
              <a:t>cost=4</a:t>
            </a:r>
            <a:endParaRPr lang="en-AU" dirty="0"/>
          </a:p>
        </p:txBody>
      </p:sp>
      <p:sp>
        <p:nvSpPr>
          <p:cNvPr id="29" name="TextBox 28"/>
          <p:cNvSpPr txBox="1"/>
          <p:nvPr/>
        </p:nvSpPr>
        <p:spPr>
          <a:xfrm>
            <a:off x="52447" y="5782270"/>
            <a:ext cx="7325345"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Dash lines are corridors, rooms that haven’t visited and explored by agent </a:t>
            </a:r>
            <a:r>
              <a:rPr lang="en-AU" b="1" dirty="0" smtClean="0"/>
              <a:t>X</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33969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lvl="1" algn="ctr"/>
            <a:r>
              <a:rPr lang="en-AU" sz="3200" dirty="0" smtClean="0">
                <a:latin typeface="+mj-lt"/>
              </a:rPr>
              <a:t>How to find optimal path (OP) and global paths (GP) on vertices </a:t>
            </a:r>
            <a:r>
              <a:rPr lang="en-AU" sz="3200" b="1" i="1" dirty="0" smtClean="0">
                <a:latin typeface="+mj-lt"/>
              </a:rPr>
              <a:t>V </a:t>
            </a:r>
            <a:r>
              <a:rPr lang="en-AU" sz="3200" dirty="0" smtClean="0">
                <a:latin typeface="+mj-lt"/>
              </a:rPr>
              <a:t>in agent’s mental map</a:t>
            </a:r>
            <a:r>
              <a:rPr lang="en-AU" sz="3200" i="1" dirty="0" smtClean="0">
                <a:latin typeface="+mj-lt"/>
              </a:rPr>
              <a:t>?</a:t>
            </a:r>
          </a:p>
        </p:txBody>
      </p:sp>
      <p:sp>
        <p:nvSpPr>
          <p:cNvPr id="3" name="Content Placeholder 2"/>
          <p:cNvSpPr>
            <a:spLocks noGrp="1"/>
          </p:cNvSpPr>
          <p:nvPr>
            <p:ph idx="1"/>
          </p:nvPr>
        </p:nvSpPr>
        <p:spPr>
          <a:xfrm>
            <a:off x="0" y="1417637"/>
            <a:ext cx="9144000" cy="4525963"/>
          </a:xfrm>
        </p:spPr>
        <p:txBody>
          <a:bodyPr>
            <a:normAutofit fontScale="92500" lnSpcReduction="20000"/>
          </a:bodyPr>
          <a:lstStyle/>
          <a:p>
            <a:r>
              <a:rPr lang="en-AU" sz="2400" dirty="0" smtClean="0"/>
              <a:t>By using geometric graph theory approaches</a:t>
            </a:r>
            <a:endParaRPr lang="en-AU" sz="2000" dirty="0" smtClean="0"/>
          </a:p>
          <a:p>
            <a:pPr marL="457200" lvl="1" indent="0">
              <a:buNone/>
            </a:pPr>
            <a:r>
              <a:rPr lang="en-AU" sz="2000" b="1" dirty="0" smtClean="0"/>
              <a:t>Initial step</a:t>
            </a:r>
            <a:r>
              <a:rPr lang="en-AU" sz="2000" i="1" dirty="0" smtClean="0"/>
              <a:t>: </a:t>
            </a:r>
            <a:r>
              <a:rPr lang="en-AU" sz="2000" dirty="0"/>
              <a:t>	</a:t>
            </a:r>
            <a:r>
              <a:rPr lang="en-AU" sz="2000" dirty="0" smtClean="0"/>
              <a:t>Initialize a graph </a:t>
            </a:r>
            <a:r>
              <a:rPr lang="en-AU" sz="2000" b="1" dirty="0" smtClean="0"/>
              <a:t>G(V,E)</a:t>
            </a:r>
            <a:r>
              <a:rPr lang="en-AU" sz="2000" dirty="0" smtClean="0"/>
              <a:t> = null for agent </a:t>
            </a:r>
            <a:r>
              <a:rPr lang="en-AU" sz="2000" b="1" dirty="0" smtClean="0"/>
              <a:t>X</a:t>
            </a:r>
          </a:p>
          <a:p>
            <a:pPr marL="457200" lvl="1" indent="0">
              <a:buNone/>
            </a:pPr>
            <a:r>
              <a:rPr lang="en-AU" sz="2000" b="1" dirty="0"/>
              <a:t>	</a:t>
            </a:r>
            <a:r>
              <a:rPr lang="en-AU" sz="2000" b="1" dirty="0" smtClean="0"/>
              <a:t>	</a:t>
            </a:r>
            <a:r>
              <a:rPr lang="en-AU" sz="2000" dirty="0" smtClean="0"/>
              <a:t>Initialize a list </a:t>
            </a:r>
            <a:r>
              <a:rPr lang="en-AU" sz="2000" b="1" dirty="0" smtClean="0"/>
              <a:t>GP </a:t>
            </a:r>
            <a:r>
              <a:rPr lang="en-AU" sz="2000" dirty="0" smtClean="0"/>
              <a:t>= null for each vertex </a:t>
            </a:r>
            <a:r>
              <a:rPr lang="en-AU" sz="2000" b="1" dirty="0" smtClean="0"/>
              <a:t>V</a:t>
            </a:r>
          </a:p>
          <a:p>
            <a:pPr marL="457200" lvl="1" indent="0">
              <a:buNone/>
            </a:pPr>
            <a:r>
              <a:rPr lang="en-AU" sz="2000" b="1" dirty="0"/>
              <a:t>	</a:t>
            </a:r>
            <a:r>
              <a:rPr lang="en-AU" sz="2000" b="1" dirty="0" smtClean="0"/>
              <a:t>	</a:t>
            </a:r>
            <a:r>
              <a:rPr lang="en-AU" sz="2000" dirty="0" smtClean="0"/>
              <a:t>Initialize an </a:t>
            </a:r>
            <a:r>
              <a:rPr lang="en-AU" sz="2000" b="1" dirty="0" smtClean="0"/>
              <a:t>OP </a:t>
            </a:r>
            <a:r>
              <a:rPr lang="en-AU" sz="2000" dirty="0" smtClean="0"/>
              <a:t>= null for each vertex </a:t>
            </a:r>
            <a:r>
              <a:rPr lang="en-AU" sz="2000" b="1" dirty="0" smtClean="0"/>
              <a:t>V</a:t>
            </a:r>
            <a:endParaRPr lang="en-AU" sz="1600" b="1" dirty="0" smtClean="0"/>
          </a:p>
          <a:p>
            <a:pPr marL="457200" lvl="1" indent="0">
              <a:buNone/>
            </a:pPr>
            <a:r>
              <a:rPr lang="en-AU" sz="2000" b="1" dirty="0" smtClean="0"/>
              <a:t>Step 1</a:t>
            </a:r>
            <a:r>
              <a:rPr lang="en-AU" sz="2000" dirty="0" smtClean="0"/>
              <a:t>: If a newly detected vertex or edge is not inside </a:t>
            </a:r>
            <a:r>
              <a:rPr lang="en-AU" sz="2000" b="1" i="1" dirty="0" smtClean="0"/>
              <a:t>G</a:t>
            </a:r>
            <a:r>
              <a:rPr lang="en-AU" sz="2000" b="1" dirty="0" smtClean="0"/>
              <a:t> </a:t>
            </a:r>
            <a:r>
              <a:rPr lang="en-AU" sz="2000" dirty="0" smtClean="0"/>
              <a:t>{</a:t>
            </a:r>
          </a:p>
          <a:p>
            <a:pPr marL="457200" lvl="1" indent="0">
              <a:buNone/>
            </a:pPr>
            <a:r>
              <a:rPr lang="en-AU" sz="2000" b="1" dirty="0"/>
              <a:t>	 1.1 	</a:t>
            </a:r>
            <a:r>
              <a:rPr lang="en-AU" sz="2000" dirty="0" smtClean="0"/>
              <a:t>Add that new vertex or edge to </a:t>
            </a:r>
            <a:r>
              <a:rPr lang="en-AU" sz="2000" b="1" dirty="0" smtClean="0"/>
              <a:t>G</a:t>
            </a:r>
          </a:p>
          <a:p>
            <a:pPr marL="457200" lvl="1" indent="0">
              <a:buNone/>
            </a:pPr>
            <a:r>
              <a:rPr lang="en-AU" sz="2000" dirty="0" smtClean="0"/>
              <a:t>	</a:t>
            </a:r>
            <a:r>
              <a:rPr lang="en-AU" sz="2000" b="1" dirty="0"/>
              <a:t> </a:t>
            </a:r>
            <a:r>
              <a:rPr lang="en-AU" sz="2000" b="1" dirty="0" smtClean="0"/>
              <a:t>1.2</a:t>
            </a:r>
            <a:r>
              <a:rPr lang="en-AU" sz="2000" dirty="0" smtClean="0"/>
              <a:t> 	Perform following algorithms to find new </a:t>
            </a:r>
            <a:r>
              <a:rPr lang="en-AU" sz="2000" b="1" dirty="0" smtClean="0"/>
              <a:t>GP</a:t>
            </a:r>
            <a:r>
              <a:rPr lang="en-AU" sz="2000" dirty="0" smtClean="0"/>
              <a:t> for whole visited </a:t>
            </a:r>
            <a:r>
              <a:rPr lang="en-AU" sz="2000" b="1" dirty="0" smtClean="0"/>
              <a:t>V</a:t>
            </a:r>
            <a:r>
              <a:rPr lang="en-AU" sz="2000" dirty="0" smtClean="0"/>
              <a:t>s in </a:t>
            </a:r>
            <a:r>
              <a:rPr lang="en-AU" sz="2000" b="1" i="1" dirty="0" smtClean="0"/>
              <a:t>G</a:t>
            </a:r>
          </a:p>
          <a:p>
            <a:pPr lvl="5"/>
            <a:r>
              <a:rPr lang="en-AU" sz="1600" dirty="0" smtClean="0">
                <a:solidFill>
                  <a:srgbClr val="C00000"/>
                </a:solidFill>
              </a:rPr>
              <a:t>A * heuristic algorithm or</a:t>
            </a:r>
          </a:p>
          <a:p>
            <a:pPr lvl="5"/>
            <a:r>
              <a:rPr lang="en-AU" sz="1600" dirty="0" err="1" smtClean="0">
                <a:solidFill>
                  <a:srgbClr val="C00000"/>
                </a:solidFill>
              </a:rPr>
              <a:t>Dijkstra</a:t>
            </a:r>
            <a:r>
              <a:rPr lang="en-AU" sz="1600" dirty="0" smtClean="0">
                <a:solidFill>
                  <a:srgbClr val="C00000"/>
                </a:solidFill>
              </a:rPr>
              <a:t> algorithm or</a:t>
            </a:r>
          </a:p>
          <a:p>
            <a:pPr lvl="5"/>
            <a:r>
              <a:rPr lang="en-AU" sz="1600" dirty="0" smtClean="0">
                <a:solidFill>
                  <a:srgbClr val="C00000"/>
                </a:solidFill>
              </a:rPr>
              <a:t>Floy-</a:t>
            </a:r>
            <a:r>
              <a:rPr lang="en-AU" sz="1600" dirty="0" err="1" smtClean="0">
                <a:solidFill>
                  <a:srgbClr val="C00000"/>
                </a:solidFill>
              </a:rPr>
              <a:t>Warshall</a:t>
            </a:r>
            <a:r>
              <a:rPr lang="en-AU" sz="1600" dirty="0" smtClean="0">
                <a:solidFill>
                  <a:srgbClr val="C00000"/>
                </a:solidFill>
              </a:rPr>
              <a:t> algorithm</a:t>
            </a:r>
          </a:p>
          <a:p>
            <a:pPr marL="457200" lvl="1" indent="0">
              <a:buNone/>
            </a:pPr>
            <a:r>
              <a:rPr lang="en-AU" sz="2000" b="1" dirty="0" smtClean="0"/>
              <a:t>	 1.3	</a:t>
            </a:r>
            <a:r>
              <a:rPr lang="en-AU" sz="2000" dirty="0" smtClean="0"/>
              <a:t>For each vertex</a:t>
            </a:r>
          </a:p>
          <a:p>
            <a:pPr marL="457200" lvl="1" indent="0">
              <a:buNone/>
            </a:pPr>
            <a:r>
              <a:rPr lang="en-AU" sz="2000" dirty="0"/>
              <a:t>	</a:t>
            </a:r>
            <a:r>
              <a:rPr lang="en-AU" sz="2000" dirty="0" smtClean="0"/>
              <a:t>	if (</a:t>
            </a:r>
            <a:r>
              <a:rPr lang="en-AU" sz="2000" b="1" dirty="0" smtClean="0"/>
              <a:t>cost function </a:t>
            </a:r>
            <a:r>
              <a:rPr lang="en-AU" sz="2000" dirty="0" smtClean="0"/>
              <a:t>of new </a:t>
            </a:r>
            <a:r>
              <a:rPr lang="en-AU" sz="2000" b="1" dirty="0" smtClean="0"/>
              <a:t>GP</a:t>
            </a:r>
            <a:r>
              <a:rPr lang="en-AU" sz="2000" dirty="0" smtClean="0"/>
              <a:t> less than the cost of vertex’s current </a:t>
            </a:r>
            <a:r>
              <a:rPr lang="en-AU" sz="2000" b="1" dirty="0" smtClean="0"/>
              <a:t>OP</a:t>
            </a:r>
            <a:r>
              <a:rPr lang="en-AU" sz="2000" dirty="0" smtClean="0"/>
              <a:t>) {</a:t>
            </a:r>
          </a:p>
          <a:p>
            <a:pPr marL="457200" lvl="1" indent="0">
              <a:buNone/>
            </a:pPr>
            <a:r>
              <a:rPr lang="en-AU" sz="2000" dirty="0"/>
              <a:t>	</a:t>
            </a:r>
            <a:r>
              <a:rPr lang="en-AU" sz="2000" dirty="0" smtClean="0"/>
              <a:t>		Add </a:t>
            </a:r>
            <a:r>
              <a:rPr lang="en-AU" sz="2000" b="1" dirty="0" smtClean="0"/>
              <a:t>OP</a:t>
            </a:r>
            <a:r>
              <a:rPr lang="en-AU" sz="2000" dirty="0" smtClean="0"/>
              <a:t> into GP list</a:t>
            </a:r>
          </a:p>
          <a:p>
            <a:pPr marL="457200" lvl="1" indent="0">
              <a:buNone/>
            </a:pPr>
            <a:r>
              <a:rPr lang="en-AU" sz="2000" dirty="0" smtClean="0"/>
              <a:t>			Assign current </a:t>
            </a:r>
            <a:r>
              <a:rPr lang="en-AU" sz="2000" b="1" dirty="0" smtClean="0"/>
              <a:t>OP</a:t>
            </a:r>
            <a:r>
              <a:rPr lang="en-AU" sz="2000" dirty="0" smtClean="0"/>
              <a:t> by new </a:t>
            </a:r>
            <a:r>
              <a:rPr lang="en-AU" sz="2000" b="1" dirty="0" smtClean="0"/>
              <a:t>GP</a:t>
            </a:r>
          </a:p>
          <a:p>
            <a:pPr marL="457200" lvl="1" indent="0">
              <a:buNone/>
            </a:pPr>
            <a:r>
              <a:rPr lang="en-AU" sz="2000" dirty="0" smtClean="0"/>
              <a:t>		}</a:t>
            </a:r>
          </a:p>
          <a:p>
            <a:pPr marL="0" indent="0">
              <a:buNone/>
            </a:pPr>
            <a:r>
              <a:rPr lang="en-AU" sz="1600" dirty="0" smtClean="0"/>
              <a:t>	</a:t>
            </a:r>
            <a:r>
              <a:rPr lang="en-AU" sz="1600" dirty="0"/>
              <a:t> </a:t>
            </a:r>
            <a:r>
              <a:rPr lang="en-AU" sz="1600" dirty="0" smtClean="0"/>
              <a:t>       }</a:t>
            </a:r>
          </a:p>
          <a:p>
            <a:pPr lvl="2"/>
            <a:endParaRPr lang="en-AU" sz="1200" dirty="0" smtClean="0"/>
          </a:p>
          <a:p>
            <a:pPr lvl="1"/>
            <a:endParaRPr lang="en-AU" sz="2000" dirty="0" smtClean="0"/>
          </a:p>
          <a:p>
            <a:pPr lvl="2"/>
            <a:endParaRPr lang="en-AU" sz="1600" b="1"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862620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marL="457200" indent="-457200"/>
            <a:r>
              <a:rPr lang="en-AU" sz="3200" dirty="0"/>
              <a:t>Disaster </a:t>
            </a:r>
            <a:r>
              <a:rPr lang="en-AU" sz="3200" dirty="0" smtClean="0"/>
              <a:t>prevention using </a:t>
            </a:r>
            <a:r>
              <a:rPr lang="en-AU" sz="3200" dirty="0"/>
              <a:t>agents’ trajectory</a:t>
            </a:r>
          </a:p>
        </p:txBody>
      </p:sp>
      <p:sp>
        <p:nvSpPr>
          <p:cNvPr id="28" name="Oval 27"/>
          <p:cNvSpPr/>
          <p:nvPr/>
        </p:nvSpPr>
        <p:spPr>
          <a:xfrm>
            <a:off x="685800" y="3124201"/>
            <a:ext cx="2590800" cy="2133599"/>
          </a:xfrm>
          <a:prstGeom prst="ellipse">
            <a:avLst/>
          </a:prstGeom>
          <a:no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Content Placeholder 28"/>
          <p:cNvSpPr txBox="1">
            <a:spLocks/>
          </p:cNvSpPr>
          <p:nvPr/>
        </p:nvSpPr>
        <p:spPr>
          <a:xfrm>
            <a:off x="1" y="1371600"/>
            <a:ext cx="9144000" cy="129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1800" dirty="0" smtClean="0"/>
              <a:t>Route search space is the collection of solutions from one vertex to Exit door. Each solution has its fitness cost value</a:t>
            </a:r>
          </a:p>
          <a:p>
            <a:pPr lvl="1"/>
            <a:r>
              <a:rPr lang="en-AU" sz="1800" b="1" dirty="0" smtClean="0"/>
              <a:t>In pre-disaster :</a:t>
            </a:r>
            <a:r>
              <a:rPr lang="en-AU" sz="1800" dirty="0" smtClean="0"/>
              <a:t> Raising awareness about evacuation route options for pedestrians</a:t>
            </a:r>
          </a:p>
          <a:p>
            <a:pPr lvl="1"/>
            <a:r>
              <a:rPr lang="en-AU" sz="1800" b="1" dirty="0" smtClean="0"/>
              <a:t>During disaster stage: </a:t>
            </a:r>
            <a:r>
              <a:rPr lang="en-AU" sz="1800" dirty="0" smtClean="0"/>
              <a:t>Providing solution pool for real-time evacuation route filtering</a:t>
            </a:r>
            <a:endParaRPr lang="en-AU" sz="1800" dirty="0"/>
          </a:p>
        </p:txBody>
      </p:sp>
      <p:sp>
        <p:nvSpPr>
          <p:cNvPr id="85" name="TextBox 84"/>
          <p:cNvSpPr txBox="1"/>
          <p:nvPr/>
        </p:nvSpPr>
        <p:spPr>
          <a:xfrm>
            <a:off x="762000" y="3962400"/>
            <a:ext cx="685800" cy="369332"/>
          </a:xfrm>
          <a:prstGeom prst="rect">
            <a:avLst/>
          </a:prstGeom>
          <a:noFill/>
        </p:spPr>
        <p:txBody>
          <a:bodyPr wrap="square" rtlCol="0">
            <a:spAutoFit/>
          </a:bodyPr>
          <a:lstStyle/>
          <a:p>
            <a:r>
              <a:rPr lang="en-AU" b="1" i="1" dirty="0" smtClean="0"/>
              <a:t>s2</a:t>
            </a:r>
            <a:endParaRPr lang="en-AU" b="1" i="1" dirty="0"/>
          </a:p>
        </p:txBody>
      </p:sp>
      <p:grpSp>
        <p:nvGrpSpPr>
          <p:cNvPr id="3" name="Group 2"/>
          <p:cNvGrpSpPr/>
          <p:nvPr/>
        </p:nvGrpSpPr>
        <p:grpSpPr>
          <a:xfrm>
            <a:off x="1066800" y="3352800"/>
            <a:ext cx="2133600" cy="1676400"/>
            <a:chOff x="1066800" y="2971800"/>
            <a:chExt cx="2133600" cy="1676400"/>
          </a:xfrm>
        </p:grpSpPr>
        <p:sp>
          <p:nvSpPr>
            <p:cNvPr id="54" name="Rectangle 53"/>
            <p:cNvSpPr/>
            <p:nvPr/>
          </p:nvSpPr>
          <p:spPr>
            <a:xfrm>
              <a:off x="1572986" y="3811087"/>
              <a:ext cx="304800" cy="1950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900" b="1" dirty="0" smtClean="0"/>
                <a:t>E1</a:t>
              </a:r>
              <a:endParaRPr lang="en-AU" sz="900" b="1" dirty="0"/>
            </a:p>
          </p:txBody>
        </p:sp>
        <p:sp>
          <p:nvSpPr>
            <p:cNvPr id="57" name="Rectangle 56"/>
            <p:cNvSpPr/>
            <p:nvPr/>
          </p:nvSpPr>
          <p:spPr>
            <a:xfrm>
              <a:off x="2286000" y="3886199"/>
              <a:ext cx="304800" cy="195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900" b="1" dirty="0" smtClean="0"/>
                <a:t>E4</a:t>
              </a:r>
              <a:endParaRPr lang="en-AU" sz="900" b="1" dirty="0"/>
            </a:p>
          </p:txBody>
        </p:sp>
        <p:cxnSp>
          <p:nvCxnSpPr>
            <p:cNvPr id="58" name="Straight Connector 57"/>
            <p:cNvCxnSpPr>
              <a:stCxn id="54" idx="3"/>
              <a:endCxn id="57" idx="1"/>
            </p:cNvCxnSpPr>
            <p:nvPr/>
          </p:nvCxnSpPr>
          <p:spPr>
            <a:xfrm>
              <a:off x="1877786" y="3908604"/>
              <a:ext cx="408214" cy="75112"/>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a:stCxn id="60" idx="0"/>
              <a:endCxn id="57" idx="2"/>
            </p:cNvCxnSpPr>
            <p:nvPr/>
          </p:nvCxnSpPr>
          <p:spPr>
            <a:xfrm flipH="1" flipV="1">
              <a:off x="2438400" y="4081232"/>
              <a:ext cx="81148" cy="313583"/>
            </a:xfrm>
            <a:prstGeom prst="line">
              <a:avLst/>
            </a:prstGeom>
          </p:spPr>
          <p:style>
            <a:lnRef idx="2">
              <a:schemeClr val="dk1"/>
            </a:lnRef>
            <a:fillRef idx="0">
              <a:schemeClr val="dk1"/>
            </a:fillRef>
            <a:effectRef idx="1">
              <a:schemeClr val="dk1"/>
            </a:effectRef>
            <a:fontRef idx="minor">
              <a:schemeClr val="tx1"/>
            </a:fontRef>
          </p:style>
        </p:cxnSp>
        <p:sp>
          <p:nvSpPr>
            <p:cNvPr id="60" name="Rectangle 59"/>
            <p:cNvSpPr/>
            <p:nvPr/>
          </p:nvSpPr>
          <p:spPr>
            <a:xfrm>
              <a:off x="2209800" y="4394815"/>
              <a:ext cx="619496" cy="253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900" b="1" dirty="0" smtClean="0"/>
                <a:t>Exit4</a:t>
              </a:r>
              <a:endParaRPr lang="en-AU" sz="900" b="1" dirty="0"/>
            </a:p>
          </p:txBody>
        </p:sp>
        <p:sp>
          <p:nvSpPr>
            <p:cNvPr id="63" name="Rectangle 62"/>
            <p:cNvSpPr/>
            <p:nvPr/>
          </p:nvSpPr>
          <p:spPr>
            <a:xfrm>
              <a:off x="1623456" y="3409777"/>
              <a:ext cx="304800" cy="195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900" b="1" dirty="0" smtClean="0"/>
                <a:t>E3</a:t>
              </a:r>
              <a:endParaRPr lang="en-AU" sz="900" b="1" dirty="0"/>
            </a:p>
          </p:txBody>
        </p:sp>
        <p:cxnSp>
          <p:nvCxnSpPr>
            <p:cNvPr id="64" name="Straight Connector 63"/>
            <p:cNvCxnSpPr>
              <a:endCxn id="63" idx="0"/>
            </p:cNvCxnSpPr>
            <p:nvPr/>
          </p:nvCxnSpPr>
          <p:spPr>
            <a:xfrm flipH="1">
              <a:off x="1775856" y="3239359"/>
              <a:ext cx="101930" cy="17041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a:endCxn id="54" idx="0"/>
            </p:cNvCxnSpPr>
            <p:nvPr/>
          </p:nvCxnSpPr>
          <p:spPr>
            <a:xfrm flipH="1">
              <a:off x="1725386" y="3598775"/>
              <a:ext cx="50470" cy="212312"/>
            </a:xfrm>
            <a:prstGeom prst="line">
              <a:avLst/>
            </a:prstGeom>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1666504" y="2971800"/>
              <a:ext cx="619496" cy="253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900" b="1" dirty="0" smtClean="0"/>
                <a:t>Exit3</a:t>
              </a:r>
              <a:endParaRPr lang="en-AU" sz="900" b="1" dirty="0"/>
            </a:p>
          </p:txBody>
        </p:sp>
        <p:sp>
          <p:nvSpPr>
            <p:cNvPr id="73" name="Rectangle 72"/>
            <p:cNvSpPr/>
            <p:nvPr/>
          </p:nvSpPr>
          <p:spPr>
            <a:xfrm>
              <a:off x="1066800" y="3975975"/>
              <a:ext cx="304800" cy="195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900" b="1" dirty="0" smtClean="0"/>
                <a:t>E2</a:t>
              </a:r>
              <a:endParaRPr lang="en-AU" sz="900" b="1" dirty="0"/>
            </a:p>
          </p:txBody>
        </p:sp>
        <p:sp>
          <p:nvSpPr>
            <p:cNvPr id="74" name="Rectangle 73"/>
            <p:cNvSpPr/>
            <p:nvPr/>
          </p:nvSpPr>
          <p:spPr>
            <a:xfrm>
              <a:off x="1156360" y="4381905"/>
              <a:ext cx="619496" cy="253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900" b="1" dirty="0" smtClean="0"/>
                <a:t>Exit2</a:t>
              </a:r>
              <a:endParaRPr lang="en-AU" sz="900" b="1" dirty="0"/>
            </a:p>
          </p:txBody>
        </p:sp>
        <p:cxnSp>
          <p:nvCxnSpPr>
            <p:cNvPr id="80" name="Straight Connector 79"/>
            <p:cNvCxnSpPr>
              <a:stCxn id="54" idx="1"/>
              <a:endCxn id="73" idx="3"/>
            </p:cNvCxnSpPr>
            <p:nvPr/>
          </p:nvCxnSpPr>
          <p:spPr>
            <a:xfrm flipH="1">
              <a:off x="1371600" y="3908604"/>
              <a:ext cx="201386" cy="164888"/>
            </a:xfrm>
            <a:prstGeom prst="line">
              <a:avLst/>
            </a:prstGeom>
          </p:spPr>
          <p:style>
            <a:lnRef idx="2">
              <a:schemeClr val="accent6"/>
            </a:lnRef>
            <a:fillRef idx="0">
              <a:schemeClr val="accent6"/>
            </a:fillRef>
            <a:effectRef idx="1">
              <a:schemeClr val="accent6"/>
            </a:effectRef>
            <a:fontRef idx="minor">
              <a:schemeClr val="tx1"/>
            </a:fontRef>
          </p:style>
        </p:cxnSp>
        <p:cxnSp>
          <p:nvCxnSpPr>
            <p:cNvPr id="82" name="Straight Connector 81"/>
            <p:cNvCxnSpPr>
              <a:stCxn id="74" idx="0"/>
              <a:endCxn id="73" idx="2"/>
            </p:cNvCxnSpPr>
            <p:nvPr/>
          </p:nvCxnSpPr>
          <p:spPr>
            <a:xfrm flipH="1" flipV="1">
              <a:off x="1219200" y="4171008"/>
              <a:ext cx="246908" cy="210897"/>
            </a:xfrm>
            <a:prstGeom prst="line">
              <a:avLst/>
            </a:prstGeom>
          </p:spPr>
          <p:style>
            <a:lnRef idx="2">
              <a:schemeClr val="accent6"/>
            </a:lnRef>
            <a:fillRef idx="0">
              <a:schemeClr val="accent6"/>
            </a:fillRef>
            <a:effectRef idx="1">
              <a:schemeClr val="accent6"/>
            </a:effectRef>
            <a:fontRef idx="minor">
              <a:schemeClr val="tx1"/>
            </a:fontRef>
          </p:style>
        </p:cxnSp>
        <p:sp>
          <p:nvSpPr>
            <p:cNvPr id="86" name="TextBox 85"/>
            <p:cNvSpPr txBox="1"/>
            <p:nvPr/>
          </p:nvSpPr>
          <p:spPr>
            <a:xfrm>
              <a:off x="1219200" y="3156466"/>
              <a:ext cx="685800" cy="369332"/>
            </a:xfrm>
            <a:prstGeom prst="rect">
              <a:avLst/>
            </a:prstGeom>
            <a:noFill/>
          </p:spPr>
          <p:txBody>
            <a:bodyPr wrap="square" rtlCol="0">
              <a:spAutoFit/>
            </a:bodyPr>
            <a:lstStyle/>
            <a:p>
              <a:r>
                <a:rPr lang="en-AU" b="1" i="1" dirty="0" smtClean="0"/>
                <a:t>s3</a:t>
              </a:r>
              <a:endParaRPr lang="en-AU" b="1" i="1" dirty="0"/>
            </a:p>
          </p:txBody>
        </p:sp>
        <p:sp>
          <p:nvSpPr>
            <p:cNvPr id="87" name="TextBox 86"/>
            <p:cNvSpPr txBox="1"/>
            <p:nvPr/>
          </p:nvSpPr>
          <p:spPr>
            <a:xfrm>
              <a:off x="2514600" y="3974068"/>
              <a:ext cx="685800" cy="369332"/>
            </a:xfrm>
            <a:prstGeom prst="rect">
              <a:avLst/>
            </a:prstGeom>
            <a:noFill/>
          </p:spPr>
          <p:txBody>
            <a:bodyPr wrap="square" rtlCol="0">
              <a:spAutoFit/>
            </a:bodyPr>
            <a:lstStyle/>
            <a:p>
              <a:r>
                <a:rPr lang="en-AU" b="1" i="1" dirty="0" smtClean="0"/>
                <a:t>s4</a:t>
              </a:r>
              <a:endParaRPr lang="en-AU" b="1" i="1" dirty="0"/>
            </a:p>
          </p:txBody>
        </p:sp>
      </p:grpSp>
      <p:cxnSp>
        <p:nvCxnSpPr>
          <p:cNvPr id="90" name="Straight Arrow Connector 89"/>
          <p:cNvCxnSpPr>
            <a:stCxn id="28" idx="6"/>
          </p:cNvCxnSpPr>
          <p:nvPr/>
        </p:nvCxnSpPr>
        <p:spPr>
          <a:xfrm flipV="1">
            <a:off x="3276600" y="4191000"/>
            <a:ext cx="571500"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4" name="Slide Number Placeholder 93"/>
          <p:cNvSpPr>
            <a:spLocks noGrp="1"/>
          </p:cNvSpPr>
          <p:nvPr>
            <p:ph type="sldNum" sz="quarter" idx="12"/>
          </p:nvPr>
        </p:nvSpPr>
        <p:spPr/>
        <p:txBody>
          <a:bodyPr/>
          <a:lstStyle/>
          <a:p>
            <a:fld id="{B6F15528-21DE-4FAA-801E-634DDDAF4B2B}" type="slidenum">
              <a:rPr lang="en-US" smtClean="0"/>
              <a:pPr/>
              <a:t>9</a:t>
            </a:fld>
            <a:endParaRPr lang="en-US"/>
          </a:p>
        </p:txBody>
      </p:sp>
      <p:grpSp>
        <p:nvGrpSpPr>
          <p:cNvPr id="99" name="Group 98"/>
          <p:cNvGrpSpPr/>
          <p:nvPr/>
        </p:nvGrpSpPr>
        <p:grpSpPr>
          <a:xfrm>
            <a:off x="3867892" y="3247072"/>
            <a:ext cx="2743200" cy="1477328"/>
            <a:chOff x="4419600" y="2971800"/>
            <a:chExt cx="2743200" cy="1477328"/>
          </a:xfrm>
        </p:grpSpPr>
        <p:sp>
          <p:nvSpPr>
            <p:cNvPr id="91" name="TextBox 90"/>
            <p:cNvSpPr txBox="1"/>
            <p:nvPr/>
          </p:nvSpPr>
          <p:spPr>
            <a:xfrm>
              <a:off x="4419600" y="2971800"/>
              <a:ext cx="2743200"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AU" dirty="0" smtClean="0"/>
                <a:t>Hazard model</a:t>
              </a:r>
            </a:p>
            <a:p>
              <a:endParaRPr lang="en-AU" dirty="0" smtClean="0"/>
            </a:p>
            <a:p>
              <a:endParaRPr lang="en-AU" dirty="0"/>
            </a:p>
            <a:p>
              <a:endParaRPr lang="en-AU" dirty="0"/>
            </a:p>
            <a:p>
              <a:endParaRPr lang="en-AU" dirty="0" smtClean="0"/>
            </a:p>
          </p:txBody>
        </p:sp>
        <p:sp>
          <p:nvSpPr>
            <p:cNvPr id="95" name="TextBox 94"/>
            <p:cNvSpPr txBox="1"/>
            <p:nvPr/>
          </p:nvSpPr>
          <p:spPr>
            <a:xfrm>
              <a:off x="4419600" y="3426023"/>
              <a:ext cx="27432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Potential hazardous vertices</a:t>
              </a:r>
              <a:endParaRPr lang="en-AU" sz="1600" dirty="0"/>
            </a:p>
          </p:txBody>
        </p:sp>
        <p:sp>
          <p:nvSpPr>
            <p:cNvPr id="96" name="TextBox 95"/>
            <p:cNvSpPr txBox="1"/>
            <p:nvPr/>
          </p:nvSpPr>
          <p:spPr>
            <a:xfrm>
              <a:off x="4419600" y="4004846"/>
              <a:ext cx="27432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Potential trails</a:t>
              </a:r>
              <a:endParaRPr lang="en-AU" sz="1600" dirty="0"/>
            </a:p>
          </p:txBody>
        </p:sp>
      </p:grpSp>
      <p:sp>
        <p:nvSpPr>
          <p:cNvPr id="100" name="TextBox 99"/>
          <p:cNvSpPr txBox="1"/>
          <p:nvPr/>
        </p:nvSpPr>
        <p:spPr>
          <a:xfrm>
            <a:off x="3657601" y="5706070"/>
            <a:ext cx="350519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Real-time Disaster context</a:t>
            </a:r>
          </a:p>
          <a:p>
            <a:r>
              <a:rPr lang="en-AU" dirty="0" smtClean="0"/>
              <a:t>Hazardous vertex’s current status</a:t>
            </a:r>
          </a:p>
          <a:p>
            <a:r>
              <a:rPr lang="en-AU" dirty="0" smtClean="0"/>
              <a:t>Potential trail’s current status</a:t>
            </a:r>
            <a:endParaRPr lang="en-AU" dirty="0"/>
          </a:p>
        </p:txBody>
      </p:sp>
      <p:cxnSp>
        <p:nvCxnSpPr>
          <p:cNvPr id="110" name="Straight Arrow Connector 109"/>
          <p:cNvCxnSpPr/>
          <p:nvPr/>
        </p:nvCxnSpPr>
        <p:spPr>
          <a:xfrm flipV="1">
            <a:off x="5257801" y="4788254"/>
            <a:ext cx="0" cy="9178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1" name="Straight Arrow Connector 110"/>
          <p:cNvCxnSpPr/>
          <p:nvPr/>
        </p:nvCxnSpPr>
        <p:spPr>
          <a:xfrm flipV="1">
            <a:off x="6611092" y="4189092"/>
            <a:ext cx="704108" cy="19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5" name="TextBox 114"/>
          <p:cNvSpPr txBox="1"/>
          <p:nvPr/>
        </p:nvSpPr>
        <p:spPr>
          <a:xfrm>
            <a:off x="7315201" y="3505200"/>
            <a:ext cx="16002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dirty="0" smtClean="0"/>
              <a:t>Real-time Evacuation route by Route Filtering or ACO</a:t>
            </a:r>
            <a:endParaRPr lang="en-AU" dirty="0"/>
          </a:p>
        </p:txBody>
      </p:sp>
      <p:sp>
        <p:nvSpPr>
          <p:cNvPr id="31" name="TextBox 30"/>
          <p:cNvSpPr txBox="1"/>
          <p:nvPr/>
        </p:nvSpPr>
        <p:spPr>
          <a:xfrm>
            <a:off x="-304800" y="5285601"/>
            <a:ext cx="4343400" cy="27699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1200" b="1" i="1" dirty="0" smtClean="0"/>
              <a:t>Vertex E1’s solution space includes solutions S2, S3,S4 </a:t>
            </a:r>
            <a:endParaRPr lang="en-AU" sz="1200" b="1" i="1" dirty="0"/>
          </a:p>
        </p:txBody>
      </p:sp>
      <p:sp>
        <p:nvSpPr>
          <p:cNvPr id="5" name="TextBox 4"/>
          <p:cNvSpPr txBox="1"/>
          <p:nvPr/>
        </p:nvSpPr>
        <p:spPr>
          <a:xfrm>
            <a:off x="76200" y="2971800"/>
            <a:ext cx="6629400" cy="2585323"/>
          </a:xfrm>
          <a:prstGeom prst="rect">
            <a:avLst/>
          </a:prstGeom>
          <a:noFill/>
          <a:ln w="19050">
            <a:solidFill>
              <a:schemeClr val="tx1"/>
            </a:solidFill>
            <a:prstDash val="lgDash"/>
          </a:ln>
        </p:spPr>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a:p>
        </p:txBody>
      </p:sp>
      <p:sp>
        <p:nvSpPr>
          <p:cNvPr id="7" name="TextBox 6"/>
          <p:cNvSpPr txBox="1"/>
          <p:nvPr/>
        </p:nvSpPr>
        <p:spPr>
          <a:xfrm>
            <a:off x="111826" y="2667000"/>
            <a:ext cx="2174174" cy="369332"/>
          </a:xfrm>
          <a:prstGeom prst="rect">
            <a:avLst/>
          </a:prstGeom>
          <a:noFill/>
        </p:spPr>
        <p:txBody>
          <a:bodyPr wrap="square" rtlCol="0">
            <a:spAutoFit/>
          </a:bodyPr>
          <a:lstStyle/>
          <a:p>
            <a:r>
              <a:rPr lang="en-AU" b="1" dirty="0" smtClean="0">
                <a:solidFill>
                  <a:srgbClr val="C00000"/>
                </a:solidFill>
              </a:rPr>
              <a:t>Pre-disaster</a:t>
            </a:r>
            <a:endParaRPr lang="en-AU" b="1" dirty="0">
              <a:solidFill>
                <a:srgbClr val="C00000"/>
              </a:solidFill>
            </a:endParaRPr>
          </a:p>
        </p:txBody>
      </p:sp>
      <p:sp>
        <p:nvSpPr>
          <p:cNvPr id="37" name="TextBox 36"/>
          <p:cNvSpPr txBox="1"/>
          <p:nvPr/>
        </p:nvSpPr>
        <p:spPr>
          <a:xfrm>
            <a:off x="3581400" y="3200400"/>
            <a:ext cx="5410200" cy="3416320"/>
          </a:xfrm>
          <a:prstGeom prst="rect">
            <a:avLst/>
          </a:prstGeom>
          <a:noFill/>
          <a:ln w="19050">
            <a:solidFill>
              <a:srgbClr val="C00000"/>
            </a:solidFill>
            <a:prstDash val="lgDash"/>
          </a:ln>
        </p:spPr>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p:txBody>
      </p:sp>
      <p:sp>
        <p:nvSpPr>
          <p:cNvPr id="38" name="TextBox 37"/>
          <p:cNvSpPr txBox="1"/>
          <p:nvPr/>
        </p:nvSpPr>
        <p:spPr>
          <a:xfrm>
            <a:off x="7315200" y="2907268"/>
            <a:ext cx="1676400" cy="369332"/>
          </a:xfrm>
          <a:prstGeom prst="rect">
            <a:avLst/>
          </a:prstGeom>
          <a:noFill/>
        </p:spPr>
        <p:txBody>
          <a:bodyPr wrap="square" rtlCol="0">
            <a:spAutoFit/>
          </a:bodyPr>
          <a:lstStyle/>
          <a:p>
            <a:r>
              <a:rPr lang="en-AU" b="1" dirty="0" smtClean="0">
                <a:solidFill>
                  <a:srgbClr val="C00000"/>
                </a:solidFill>
              </a:rPr>
              <a:t>During-disaster</a:t>
            </a:r>
            <a:endParaRPr lang="en-AU" b="1" dirty="0">
              <a:solidFill>
                <a:srgbClr val="C00000"/>
              </a:solidFill>
            </a:endParaRPr>
          </a:p>
        </p:txBody>
      </p:sp>
    </p:spTree>
    <p:extLst>
      <p:ext uri="{BB962C8B-B14F-4D97-AF65-F5344CB8AC3E}">
        <p14:creationId xmlns:p14="http://schemas.microsoft.com/office/powerpoint/2010/main" val="1334152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7468</TotalTime>
  <Words>2993</Words>
  <Application>Microsoft Office PowerPoint</Application>
  <PresentationFormat>On-screen Show (4:3)</PresentationFormat>
  <Paragraphs>505</Paragraphs>
  <Slides>26</Slides>
  <Notes>13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Adaptive Evacuation Route Choice Modelling and Real-time Data Acquisition</vt:lpstr>
      <vt:lpstr>Introduction</vt:lpstr>
      <vt:lpstr>Research Questions</vt:lpstr>
      <vt:lpstr>Method for adaptive evacuation route choice modelling</vt:lpstr>
      <vt:lpstr>Agent’s mental map</vt:lpstr>
      <vt:lpstr>Agent’s mental map</vt:lpstr>
      <vt:lpstr>Mental map and ‘human-like’ route choice modelling Optimal Path (OP) and Global Paths (GPs)</vt:lpstr>
      <vt:lpstr>How to find optimal path (OP) and global paths (GP) on vertices V in agent’s mental map?</vt:lpstr>
      <vt:lpstr>Disaster prevention using agents’ trajectory</vt:lpstr>
      <vt:lpstr>Generate route search-space by agent colony trajectories</vt:lpstr>
      <vt:lpstr>Potential hazardous vertices by Fitness Landscape Analysis</vt:lpstr>
      <vt:lpstr>Potential hazardous vertices by Fitness Landscape Analysis</vt:lpstr>
      <vt:lpstr>Potential evacuation route trails by ACO on route search space</vt:lpstr>
      <vt:lpstr>Research Aims</vt:lpstr>
      <vt:lpstr>Research Contribution</vt:lpstr>
      <vt:lpstr>Proposed Evacuation Model by Simulation Tools</vt:lpstr>
      <vt:lpstr>Evacuation Route Choice Modelling by Simulation Tools</vt:lpstr>
      <vt:lpstr>Methodology for real-time data acquisition Technical deployment</vt:lpstr>
      <vt:lpstr>Methodology for real-time data acquisition Technical deployment</vt:lpstr>
      <vt:lpstr>Methodology for real-time data deployment Social deployment</vt:lpstr>
      <vt:lpstr>Research Timeline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Optimisation Techniques for Route Choice Model and Real-time Data Deployment Methodology</dc:title>
  <dc:creator>Quang Vo</dc:creator>
  <cp:lastModifiedBy>Quang Vo</cp:lastModifiedBy>
  <cp:revision>518</cp:revision>
  <dcterms:created xsi:type="dcterms:W3CDTF">2006-08-16T00:00:00Z</dcterms:created>
  <dcterms:modified xsi:type="dcterms:W3CDTF">2015-07-28T01:47:43Z</dcterms:modified>
</cp:coreProperties>
</file>