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6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9EC66FD-E261-477C-B48F-B1D1135FAB75}" type="datetimeFigureOut">
              <a:rPr lang="en-AU" smtClean="0"/>
              <a:t>1/09/2015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103389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EC66FD-E261-477C-B48F-B1D1135FAB75}" type="datetimeFigureOut">
              <a:rPr lang="en-AU" smtClean="0"/>
              <a:t>1/09/2015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213882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EC66FD-E261-477C-B48F-B1D1135FAB75}" type="datetimeFigureOut">
              <a:rPr lang="en-AU" smtClean="0"/>
              <a:t>1/09/2015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168208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EC66FD-E261-477C-B48F-B1D1135FAB75}" type="datetimeFigureOut">
              <a:rPr lang="en-AU" smtClean="0"/>
              <a:t>1/09/2015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42353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C66FD-E261-477C-B48F-B1D1135FAB75}" type="datetimeFigureOut">
              <a:rPr lang="en-AU" smtClean="0"/>
              <a:t>1/09/2015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221245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9EC66FD-E261-477C-B48F-B1D1135FAB75}" type="datetimeFigureOut">
              <a:rPr lang="en-AU" smtClean="0"/>
              <a:t>1/09/2015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84694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9EC66FD-E261-477C-B48F-B1D1135FAB75}" type="datetimeFigureOut">
              <a:rPr lang="en-AU" smtClean="0"/>
              <a:t>1/09/2015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224323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9EC66FD-E261-477C-B48F-B1D1135FAB75}" type="datetimeFigureOut">
              <a:rPr lang="en-AU" smtClean="0"/>
              <a:t>1/09/2015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9434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C66FD-E261-477C-B48F-B1D1135FAB75}" type="datetimeFigureOut">
              <a:rPr lang="en-AU" smtClean="0"/>
              <a:t>1/09/2015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143139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C66FD-E261-477C-B48F-B1D1135FAB75}" type="datetimeFigureOut">
              <a:rPr lang="en-AU" smtClean="0"/>
              <a:t>1/09/2015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112856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C66FD-E261-477C-B48F-B1D1135FAB75}" type="datetimeFigureOut">
              <a:rPr lang="en-AU" smtClean="0"/>
              <a:t>1/09/2015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ABDE5D5-4311-4EF5-929C-CF72F74C4D52}" type="slidenum">
              <a:rPr lang="en-AU" smtClean="0"/>
              <a:t>‹#›</a:t>
            </a:fld>
            <a:endParaRPr lang="en-AU"/>
          </a:p>
        </p:txBody>
      </p:sp>
    </p:spTree>
    <p:extLst>
      <p:ext uri="{BB962C8B-B14F-4D97-AF65-F5344CB8AC3E}">
        <p14:creationId xmlns:p14="http://schemas.microsoft.com/office/powerpoint/2010/main" val="423298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C66FD-E261-477C-B48F-B1D1135FAB75}" type="datetimeFigureOut">
              <a:rPr lang="en-AU" smtClean="0"/>
              <a:t>1/09/2015</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DE5D5-4311-4EF5-929C-CF72F74C4D52}" type="slidenum">
              <a:rPr lang="en-AU" smtClean="0"/>
              <a:t>‹#›</a:t>
            </a:fld>
            <a:endParaRPr lang="en-AU"/>
          </a:p>
        </p:txBody>
      </p:sp>
    </p:spTree>
    <p:extLst>
      <p:ext uri="{BB962C8B-B14F-4D97-AF65-F5344CB8AC3E}">
        <p14:creationId xmlns:p14="http://schemas.microsoft.com/office/powerpoint/2010/main" val="2124444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659" y="-121202"/>
            <a:ext cx="10781882" cy="3914918"/>
          </a:xfrm>
          <a:prstGeom prst="rect">
            <a:avLst/>
          </a:prstGeom>
        </p:spPr>
        <p:txBody>
          <a:bodyPr wrap="square">
            <a:spAutoFit/>
          </a:bodyPr>
          <a:lstStyle/>
          <a:p>
            <a:pPr marL="180340" indent="179705">
              <a:lnSpc>
                <a:spcPct val="115000"/>
              </a:lnSpc>
              <a:spcAft>
                <a:spcPts val="1000"/>
              </a:spcAft>
            </a:pPr>
            <a:r>
              <a:rPr lang="en-AU" dirty="0">
                <a:latin typeface="Times New Roman" panose="02020603050405020304" pitchFamily="18" charset="0"/>
                <a:ea typeface="SimSun" panose="02010600030101010101" pitchFamily="2" charset="-122"/>
                <a:cs typeface="Arial" panose="020B0604020202020204" pitchFamily="34" charset="0"/>
              </a:rPr>
              <a:t>find actual parameter values of crowd models. Well-known models such as social-force model (</a:t>
            </a:r>
            <a:r>
              <a:rPr lang="en-AU" dirty="0" err="1">
                <a:latin typeface="Times New Roman" panose="02020603050405020304" pitchFamily="18" charset="0"/>
                <a:ea typeface="SimSun" panose="02010600030101010101" pitchFamily="2" charset="-122"/>
                <a:cs typeface="Arial" panose="020B0604020202020204" pitchFamily="34" charset="0"/>
              </a:rPr>
              <a:t>Helbing</a:t>
            </a:r>
            <a:r>
              <a:rPr lang="en-AU" dirty="0">
                <a:latin typeface="Times New Roman" panose="02020603050405020304" pitchFamily="18" charset="0"/>
                <a:ea typeface="SimSun" panose="02010600030101010101" pitchFamily="2" charset="-122"/>
                <a:cs typeface="Arial" panose="020B0604020202020204" pitchFamily="34" charset="0"/>
              </a:rPr>
              <a:t>, 2000), Nomad model (</a:t>
            </a:r>
            <a:r>
              <a:rPr lang="en-AU" dirty="0" err="1">
                <a:latin typeface="Times New Roman" panose="02020603050405020304" pitchFamily="18" charset="0"/>
                <a:ea typeface="SimSun" panose="02010600030101010101" pitchFamily="2" charset="-122"/>
                <a:cs typeface="Arial" panose="020B0604020202020204" pitchFamily="34" charset="0"/>
              </a:rPr>
              <a:t>Hoogendoorn</a:t>
            </a:r>
            <a:r>
              <a:rPr lang="en-AU" dirty="0">
                <a:latin typeface="Times New Roman" panose="02020603050405020304" pitchFamily="18" charset="0"/>
                <a:ea typeface="SimSun" panose="02010600030101010101" pitchFamily="2" charset="-122"/>
                <a:cs typeface="Arial" panose="020B0604020202020204" pitchFamily="34" charset="0"/>
              </a:rPr>
              <a:t>, 2003) were calibrated through video recordings of pedestrian’s trajectories in Germany and Netherland to find realistic data of model’s parameters such as average velocity, desired velocity, interaction strength of pedestrians (Johansson &amp; </a:t>
            </a:r>
            <a:r>
              <a:rPr lang="en-AU" dirty="0" err="1">
                <a:latin typeface="Times New Roman" panose="02020603050405020304" pitchFamily="18" charset="0"/>
                <a:ea typeface="SimSun" panose="02010600030101010101" pitchFamily="2" charset="-122"/>
                <a:cs typeface="Arial" panose="020B0604020202020204" pitchFamily="34" charset="0"/>
              </a:rPr>
              <a:t>Helbing</a:t>
            </a:r>
            <a:r>
              <a:rPr lang="en-AU" dirty="0">
                <a:latin typeface="Times New Roman" panose="02020603050405020304" pitchFamily="18" charset="0"/>
                <a:ea typeface="SimSun" panose="02010600030101010101" pitchFamily="2" charset="-122"/>
                <a:cs typeface="Arial" panose="020B0604020202020204" pitchFamily="34" charset="0"/>
              </a:rPr>
              <a:t> 2007), (</a:t>
            </a:r>
            <a:r>
              <a:rPr lang="en-AU" dirty="0" err="1">
                <a:latin typeface="Times New Roman" panose="02020603050405020304" pitchFamily="18" charset="0"/>
                <a:ea typeface="SimSun" panose="02010600030101010101" pitchFamily="2" charset="-122"/>
                <a:cs typeface="Arial" panose="020B0604020202020204" pitchFamily="34" charset="0"/>
              </a:rPr>
              <a:t>Daamen</a:t>
            </a:r>
            <a:r>
              <a:rPr lang="en-AU" dirty="0">
                <a:latin typeface="Times New Roman" panose="02020603050405020304" pitchFamily="18" charset="0"/>
                <a:ea typeface="SimSun" panose="02010600030101010101" pitchFamily="2" charset="-122"/>
                <a:cs typeface="Arial" panose="020B0604020202020204" pitchFamily="34" charset="0"/>
              </a:rPr>
              <a:t> &amp; </a:t>
            </a:r>
            <a:r>
              <a:rPr lang="en-AU" dirty="0" err="1">
                <a:latin typeface="Times New Roman" panose="02020603050405020304" pitchFamily="18" charset="0"/>
                <a:ea typeface="SimSun" panose="02010600030101010101" pitchFamily="2" charset="-122"/>
                <a:cs typeface="Arial" panose="020B0604020202020204" pitchFamily="34" charset="0"/>
              </a:rPr>
              <a:t>Hoorgendoorn</a:t>
            </a:r>
            <a:r>
              <a:rPr lang="en-AU" dirty="0">
                <a:latin typeface="Times New Roman" panose="02020603050405020304" pitchFamily="18" charset="0"/>
                <a:ea typeface="SimSun" panose="02010600030101010101" pitchFamily="2" charset="-122"/>
                <a:cs typeface="Arial" panose="020B0604020202020204" pitchFamily="34" charset="0"/>
              </a:rPr>
              <a:t>, 2012). Social-force model was then used to explain the </a:t>
            </a:r>
            <a:r>
              <a:rPr lang="en-AU" dirty="0" err="1">
                <a:latin typeface="Times New Roman" panose="02020603050405020304" pitchFamily="18" charset="0"/>
                <a:ea typeface="SimSun" panose="02010600030101010101" pitchFamily="2" charset="-122"/>
                <a:cs typeface="Arial" panose="020B0604020202020204" pitchFamily="34" charset="0"/>
              </a:rPr>
              <a:t>LoveParade</a:t>
            </a:r>
            <a:r>
              <a:rPr lang="en-AU" dirty="0">
                <a:latin typeface="Times New Roman" panose="02020603050405020304" pitchFamily="18" charset="0"/>
                <a:ea typeface="SimSun" panose="02010600030101010101" pitchFamily="2" charset="-122"/>
                <a:cs typeface="Arial" panose="020B0604020202020204" pitchFamily="34" charset="0"/>
              </a:rPr>
              <a:t> disaster happened in Germany, 2010 (</a:t>
            </a:r>
            <a:r>
              <a:rPr lang="en-AU" dirty="0" err="1">
                <a:latin typeface="Times New Roman" panose="02020603050405020304" pitchFamily="18" charset="0"/>
                <a:ea typeface="SimSun" panose="02010600030101010101" pitchFamily="2" charset="-122"/>
                <a:cs typeface="Arial" panose="020B0604020202020204" pitchFamily="34" charset="0"/>
              </a:rPr>
              <a:t>Helbing</a:t>
            </a:r>
            <a:r>
              <a:rPr lang="en-AU" dirty="0">
                <a:latin typeface="Times New Roman" panose="02020603050405020304" pitchFamily="18" charset="0"/>
                <a:ea typeface="SimSun" panose="02010600030101010101" pitchFamily="2" charset="-122"/>
                <a:cs typeface="Arial" panose="020B0604020202020204" pitchFamily="34" charset="0"/>
              </a:rPr>
              <a:t>, 2012).  The report of survivors from another fire disaster occurred in the nightclub Lame Horse in Perm, Russia in the year 2010 was used to calibrate a panicking model’s parameters including velocity, crowd density on forward directions (</a:t>
            </a:r>
            <a:r>
              <a:rPr lang="en-AU" dirty="0" err="1">
                <a:latin typeface="Times New Roman" panose="02020603050405020304" pitchFamily="18" charset="0"/>
                <a:ea typeface="SimSun" panose="02010600030101010101" pitchFamily="2" charset="-122"/>
                <a:cs typeface="Arial" panose="020B0604020202020204" pitchFamily="34" charset="0"/>
              </a:rPr>
              <a:t>Bratsun</a:t>
            </a:r>
            <a:r>
              <a:rPr lang="en-AU" dirty="0">
                <a:latin typeface="Times New Roman" panose="02020603050405020304" pitchFamily="18" charset="0"/>
                <a:ea typeface="SimSun" panose="02010600030101010101" pitchFamily="2" charset="-122"/>
                <a:cs typeface="Arial" panose="020B0604020202020204" pitchFamily="34" charset="0"/>
              </a:rPr>
              <a:t>, 2013). Another recent study (Zeng, 2014) also performed acquiring actual parameters of social force model when simulating pedestrians at crosswalks. The study was performed and calibrated in Japan since more than 30% of fatal traffic accidents there were pedestrians. Another study, (Aguirre, 2011), used agent-based model to simulate the crush disaster happened at the Station Nightclub, USA (2003) through the technical report conducted by National Institute of Standards and Technology (</a:t>
            </a:r>
            <a:r>
              <a:rPr lang="en-AU" dirty="0" err="1">
                <a:latin typeface="Times New Roman" panose="02020603050405020304" pitchFamily="18" charset="0"/>
                <a:ea typeface="SimSun" panose="02010600030101010101" pitchFamily="2" charset="-122"/>
                <a:cs typeface="Arial" panose="020B0604020202020204" pitchFamily="34" charset="0"/>
              </a:rPr>
              <a:t>Grosshandler</a:t>
            </a:r>
            <a:r>
              <a:rPr lang="en-AU" dirty="0">
                <a:latin typeface="Times New Roman" panose="02020603050405020304" pitchFamily="18" charset="0"/>
                <a:ea typeface="SimSun" panose="02010600030101010101" pitchFamily="2" charset="-122"/>
                <a:cs typeface="Arial" panose="020B0604020202020204" pitchFamily="34" charset="0"/>
              </a:rPr>
              <a:t>, 2005).</a:t>
            </a:r>
            <a:endParaRPr lang="en-AU"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0464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2901" y="357216"/>
            <a:ext cx="11123525" cy="1882567"/>
          </a:xfrm>
          <a:prstGeom prst="rect">
            <a:avLst/>
          </a:prstGeom>
        </p:spPr>
        <p:txBody>
          <a:bodyPr wrap="square">
            <a:spAutoFit/>
          </a:bodyPr>
          <a:lstStyle/>
          <a:p>
            <a:pPr marL="180340">
              <a:lnSpc>
                <a:spcPct val="150000"/>
              </a:lnSpc>
              <a:spcAft>
                <a:spcPts val="0"/>
              </a:spcAft>
            </a:pPr>
            <a:r>
              <a:rPr lang="en-AU" dirty="0" smtClean="0">
                <a:effectLst/>
                <a:latin typeface="Times New Roman" panose="02020603050405020304" pitchFamily="18" charset="0"/>
                <a:ea typeface="SimSun" panose="02010600030101010101" pitchFamily="2" charset="-122"/>
                <a:cs typeface="Arial" panose="020B0604020202020204" pitchFamily="34" charset="0"/>
              </a:rPr>
              <a:t>Implicit in SA is an underlying surrogate that permits the efficient mapping of changes in input to changes in output.    </a:t>
            </a:r>
            <a:endParaRPr lang="en-AU" dirty="0" smtClean="0">
              <a:effectLst/>
              <a:latin typeface="Calibri" panose="020F0502020204030204" pitchFamily="34" charset="0"/>
              <a:ea typeface="SimSun" panose="02010600030101010101" pitchFamily="2" charset="-122"/>
              <a:cs typeface="Arial" panose="020B0604020202020204" pitchFamily="34" charset="0"/>
            </a:endParaRPr>
          </a:p>
          <a:p>
            <a:pPr marL="180340">
              <a:lnSpc>
                <a:spcPct val="150000"/>
              </a:lnSpc>
              <a:spcAft>
                <a:spcPts val="1000"/>
              </a:spcAft>
            </a:pPr>
            <a:r>
              <a:rPr lang="en-AU" dirty="0" smtClean="0">
                <a:effectLst/>
                <a:latin typeface="Times New Roman" panose="02020603050405020304" pitchFamily="18" charset="0"/>
                <a:ea typeface="SimSun" panose="02010600030101010101" pitchFamily="2" charset="-122"/>
                <a:cs typeface="Arial" panose="020B0604020202020204" pitchFamily="34" charset="0"/>
              </a:rPr>
              <a:t> </a:t>
            </a:r>
            <a:endParaRPr lang="en-AU" dirty="0" smtClean="0">
              <a:effectLst/>
              <a:latin typeface="Calibri" panose="020F0502020204030204" pitchFamily="34" charset="0"/>
              <a:ea typeface="SimSun" panose="02010600030101010101" pitchFamily="2" charset="-122"/>
              <a:cs typeface="Arial" panose="020B0604020202020204" pitchFamily="34" charset="0"/>
            </a:endParaRPr>
          </a:p>
          <a:p>
            <a:r>
              <a:rPr lang="en-AU" dirty="0" smtClean="0">
                <a:effectLst/>
                <a:latin typeface="Times New Roman" panose="02020603050405020304" pitchFamily="18" charset="0"/>
                <a:ea typeface="SimSun" panose="02010600030101010101" pitchFamily="2" charset="-122"/>
              </a:rPr>
              <a:t> Global SA relies on global surrogates that better capture the effects of interactions between random variables. </a:t>
            </a:r>
            <a:r>
              <a:rPr lang="en-AU" dirty="0" smtClean="0">
                <a:effectLst/>
                <a:latin typeface="Calibri" panose="020F0502020204030204" pitchFamily="34" charset="0"/>
                <a:ea typeface="SimSun" panose="02010600030101010101" pitchFamily="2" charset="-122"/>
                <a:cs typeface="Arial" panose="020B0604020202020204" pitchFamily="34" charset="0"/>
              </a:rPr>
              <a:t>; global methods, in which all inputs are varied simultaneously over their entire input</a:t>
            </a:r>
            <a:r>
              <a:rPr lang="en-AU" dirty="0" smtClean="0">
                <a:effectLst/>
                <a:latin typeface="Times New Roman" panose="02020603050405020304" pitchFamily="18" charset="0"/>
                <a:ea typeface="SimSun" panose="02010600030101010101" pitchFamily="2" charset="-122"/>
              </a:rPr>
              <a:t> . </a:t>
            </a:r>
            <a:r>
              <a:rPr lang="en-AU" dirty="0" smtClean="0">
                <a:effectLst/>
                <a:latin typeface="Calibri" panose="020F0502020204030204" pitchFamily="34" charset="0"/>
                <a:ea typeface="SimSun" panose="02010600030101010101" pitchFamily="2" charset="-122"/>
                <a:cs typeface="Arial" panose="020B0604020202020204" pitchFamily="34" charset="0"/>
              </a:rPr>
              <a:t>typically using a sampling based approach, and the effects on the output of both individual inputs and interactions between inputs are assessed</a:t>
            </a:r>
            <a:r>
              <a:rPr lang="en-AU" dirty="0" smtClean="0">
                <a:effectLst/>
                <a:latin typeface="Times New Roman" panose="02020603050405020304" pitchFamily="18" charset="0"/>
                <a:ea typeface="SimSun" panose="02010600030101010101" pitchFamily="2" charset="-122"/>
              </a:rPr>
              <a:t> </a:t>
            </a:r>
            <a:endParaRPr lang="en-AU" dirty="0"/>
          </a:p>
        </p:txBody>
      </p:sp>
    </p:spTree>
    <p:extLst>
      <p:ext uri="{BB962C8B-B14F-4D97-AF65-F5344CB8AC3E}">
        <p14:creationId xmlns:p14="http://schemas.microsoft.com/office/powerpoint/2010/main" val="370480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lstStyle/>
          <a:p>
            <a:r>
              <a:rPr lang="en-AU" dirty="0" smtClean="0"/>
              <a:t>Average distribution around mean of </a:t>
            </a:r>
            <a:r>
              <a:rPr lang="en-AU" dirty="0" err="1" smtClean="0"/>
              <a:t>cutoff</a:t>
            </a:r>
            <a:r>
              <a:rPr lang="en-AU" dirty="0" smtClean="0"/>
              <a:t>. (prototypes with non-</a:t>
            </a:r>
            <a:r>
              <a:rPr lang="en-AU" dirty="0" err="1" smtClean="0"/>
              <a:t>cutoff</a:t>
            </a:r>
            <a:r>
              <a:rPr lang="en-AU" dirty="0" smtClean="0"/>
              <a:t>, normal with </a:t>
            </a:r>
            <a:r>
              <a:rPr lang="en-AU" dirty="0" err="1" smtClean="0"/>
              <a:t>cutoff</a:t>
            </a:r>
            <a:r>
              <a:rPr lang="en-AU" dirty="0" smtClean="0"/>
              <a:t>, uniform </a:t>
            </a:r>
            <a:r>
              <a:rPr lang="en-AU" dirty="0" err="1" smtClean="0"/>
              <a:t>cutoff</a:t>
            </a:r>
            <a:r>
              <a:rPr lang="en-AU" dirty="0" smtClean="0"/>
              <a:t>).  Sample placements at all.</a:t>
            </a:r>
          </a:p>
          <a:p>
            <a:r>
              <a:rPr lang="en-AU" dirty="0" smtClean="0"/>
              <a:t>Use HLS, get sample through HLS, </a:t>
            </a:r>
            <a:r>
              <a:rPr lang="en-AU" dirty="0" err="1" smtClean="0"/>
              <a:t>nomial</a:t>
            </a:r>
            <a:r>
              <a:rPr lang="en-AU" dirty="0" smtClean="0"/>
              <a:t> point is mean above</a:t>
            </a:r>
          </a:p>
          <a:p>
            <a:pPr lvl="1"/>
            <a:r>
              <a:rPr lang="en-AU" dirty="0" smtClean="0"/>
              <a:t>Sample get mean value </a:t>
            </a:r>
          </a:p>
          <a:p>
            <a:pPr lvl="1"/>
            <a:r>
              <a:rPr lang="en-AU" dirty="0" smtClean="0"/>
              <a:t>Repeat sampling 1000 times -&gt; get y(x.) –average of this </a:t>
            </a:r>
            <a:r>
              <a:rPr lang="en-AU" dirty="0" err="1" smtClean="0"/>
              <a:t>nomial</a:t>
            </a:r>
            <a:r>
              <a:rPr lang="en-AU" dirty="0" smtClean="0"/>
              <a:t> point</a:t>
            </a:r>
          </a:p>
          <a:p>
            <a:endParaRPr lang="en-AU" dirty="0"/>
          </a:p>
          <a:p>
            <a:r>
              <a:rPr lang="en-AU" dirty="0" smtClean="0"/>
              <a:t>At a scalar parameter</a:t>
            </a:r>
            <a:endParaRPr lang="en-AU" dirty="0"/>
          </a:p>
        </p:txBody>
      </p:sp>
    </p:spTree>
    <p:extLst>
      <p:ext uri="{BB962C8B-B14F-4D97-AF65-F5344CB8AC3E}">
        <p14:creationId xmlns:p14="http://schemas.microsoft.com/office/powerpoint/2010/main" val="342153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Rounded Rectangle 4"/>
          <p:cNvSpPr/>
          <p:nvPr/>
        </p:nvSpPr>
        <p:spPr>
          <a:xfrm>
            <a:off x="315472" y="681448"/>
            <a:ext cx="2592977" cy="20302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sp>
        <p:nvSpPr>
          <p:cNvPr id="6" name="Rounded Rectangle 5"/>
          <p:cNvSpPr/>
          <p:nvPr/>
        </p:nvSpPr>
        <p:spPr>
          <a:xfrm>
            <a:off x="3311962" y="681448"/>
            <a:ext cx="2091492" cy="20509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a:p>
          <a:p>
            <a:pPr algn="ctr"/>
            <a:r>
              <a:rPr lang="en-AU" b="1" dirty="0"/>
              <a:t>Social group force </a:t>
            </a:r>
            <a:r>
              <a:rPr lang="en-AU" b="1" dirty="0" smtClean="0"/>
              <a:t>model</a:t>
            </a:r>
            <a:endParaRPr lang="en-AU" dirty="0"/>
          </a:p>
          <a:p>
            <a:pPr algn="ctr"/>
            <a:endParaRPr lang="en-AU" dirty="0"/>
          </a:p>
          <a:p>
            <a:pPr algn="ctr"/>
            <a:endParaRPr lang="en-AU" dirty="0"/>
          </a:p>
        </p:txBody>
      </p:sp>
      <mc:AlternateContent xmlns:mc="http://schemas.openxmlformats.org/markup-compatibility/2006" xmlns:a14="http://schemas.microsoft.com/office/drawing/2010/main">
        <mc:Choice Requires="a14">
          <p:sp>
            <p:nvSpPr>
              <p:cNvPr id="7" name="TextBox 6"/>
              <p:cNvSpPr txBox="1"/>
              <p:nvPr/>
            </p:nvSpPr>
            <p:spPr>
              <a:xfrm>
                <a:off x="413444" y="781035"/>
                <a:ext cx="2612571" cy="1782026"/>
              </a:xfrm>
              <a:prstGeom prst="rect">
                <a:avLst/>
              </a:prstGeom>
              <a:noFill/>
            </p:spPr>
            <p:txBody>
              <a:bodyPr wrap="square" rtlCol="0">
                <a:spAutoFit/>
              </a:bodyPr>
              <a:lstStyle/>
              <a:p>
                <a:pPr algn="ctr"/>
                <a:r>
                  <a:rPr lang="en-AU" b="1" dirty="0"/>
                  <a:t>Group member’s initial parameters</a:t>
                </a:r>
              </a:p>
              <a:p>
                <a:r>
                  <a:rPr lang="en-AU" dirty="0"/>
                  <a:t>Desired acceleration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𝑉</m:t>
                        </m:r>
                      </m:e>
                      <m:sup>
                        <m:r>
                          <a:rPr lang="en-AU" i="1">
                            <a:latin typeface="Cambria Math" panose="02040503050406030204" pitchFamily="18" charset="0"/>
                          </a:rPr>
                          <m:t>𝐼𝑑</m:t>
                        </m:r>
                      </m:sup>
                    </m:sSup>
                  </m:oMath>
                </a14:m>
                <a:endParaRPr lang="en-AU" dirty="0"/>
              </a:p>
              <a:p>
                <a:r>
                  <a:rPr lang="en-AU" dirty="0"/>
                  <a:t>Acceleration time </a:t>
                </a:r>
                <a14:m>
                  <m:oMath xmlns:m="http://schemas.openxmlformats.org/officeDocument/2006/math">
                    <m:r>
                      <a:rPr lang="en-AU" i="1">
                        <a:latin typeface="Cambria Math" panose="02040503050406030204" pitchFamily="18" charset="0"/>
                      </a:rPr>
                      <m:t>𝜏</m:t>
                    </m:r>
                  </m:oMath>
                </a14:m>
                <a:endParaRPr lang="en-AU" dirty="0"/>
              </a:p>
              <a:p>
                <a:r>
                  <a:rPr lang="en-AU" dirty="0"/>
                  <a:t>Interaction Strength </a:t>
                </a:r>
                <a14:m>
                  <m:oMath xmlns:m="http://schemas.openxmlformats.org/officeDocument/2006/math">
                    <m:r>
                      <a:rPr lang="en-AU" i="1">
                        <a:latin typeface="Cambria Math" panose="02040503050406030204" pitchFamily="18" charset="0"/>
                      </a:rPr>
                      <m:t>𝐴</m:t>
                    </m:r>
                  </m:oMath>
                </a14:m>
                <a:endParaRPr lang="en-AU" dirty="0"/>
              </a:p>
              <a:p>
                <a:r>
                  <a:rPr lang="en-AU" dirty="0"/>
                  <a:t>Interaction Range </a:t>
                </a:r>
                <a:r>
                  <a:rPr lang="en-AU" i="1" dirty="0"/>
                  <a:t>B</a:t>
                </a:r>
                <a:endParaRPr lang="en-AU" b="1" i="1" dirty="0"/>
              </a:p>
            </p:txBody>
          </p:sp>
        </mc:Choice>
        <mc:Fallback xmlns="">
          <p:sp>
            <p:nvSpPr>
              <p:cNvPr id="7" name="TextBox 6"/>
              <p:cNvSpPr txBox="1">
                <a:spLocks noRot="1" noChangeAspect="1" noMove="1" noResize="1" noEditPoints="1" noAdjustHandles="1" noChangeArrowheads="1" noChangeShapeType="1" noTextEdit="1"/>
              </p:cNvSpPr>
              <p:nvPr/>
            </p:nvSpPr>
            <p:spPr>
              <a:xfrm>
                <a:off x="413444" y="781035"/>
                <a:ext cx="2612571" cy="1782026"/>
              </a:xfrm>
              <a:prstGeom prst="rect">
                <a:avLst/>
              </a:prstGeom>
              <a:blipFill rotWithShape="0">
                <a:blip r:embed="rId2"/>
                <a:stretch>
                  <a:fillRect l="-2103" t="-1712" b="-3425"/>
                </a:stretch>
              </a:blipFill>
            </p:spPr>
            <p:txBody>
              <a:bodyPr/>
              <a:lstStyle/>
              <a:p>
                <a:r>
                  <a:rPr lang="en-AU">
                    <a:noFill/>
                  </a:rPr>
                  <a:t> </a:t>
                </a:r>
              </a:p>
            </p:txBody>
          </p:sp>
        </mc:Fallback>
      </mc:AlternateContent>
      <p:sp>
        <p:nvSpPr>
          <p:cNvPr id="8" name="Rounded Rectangle 7"/>
          <p:cNvSpPr/>
          <p:nvPr/>
        </p:nvSpPr>
        <p:spPr>
          <a:xfrm>
            <a:off x="5852494" y="681448"/>
            <a:ext cx="2133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b="1" dirty="0"/>
          </a:p>
          <a:p>
            <a:pPr algn="ctr"/>
            <a:endParaRPr lang="en-AU" dirty="0"/>
          </a:p>
          <a:p>
            <a:pPr algn="ctr"/>
            <a:endParaRPr lang="en-AU" dirty="0"/>
          </a:p>
        </p:txBody>
      </p:sp>
      <p:sp>
        <p:nvSpPr>
          <p:cNvPr id="2" name="Rectangle 1"/>
          <p:cNvSpPr/>
          <p:nvPr/>
        </p:nvSpPr>
        <p:spPr>
          <a:xfrm>
            <a:off x="5852494" y="623352"/>
            <a:ext cx="2039600" cy="2308324"/>
          </a:xfrm>
          <a:prstGeom prst="rect">
            <a:avLst/>
          </a:prstGeom>
        </p:spPr>
        <p:txBody>
          <a:bodyPr wrap="square">
            <a:spAutoFit/>
          </a:bodyPr>
          <a:lstStyle/>
          <a:p>
            <a:pPr algn="ctr"/>
            <a:r>
              <a:rPr lang="en-AU" b="1" dirty="0"/>
              <a:t>Group cohesion measurement</a:t>
            </a:r>
            <a:endParaRPr lang="en-AU" dirty="0"/>
          </a:p>
          <a:p>
            <a:r>
              <a:rPr lang="en-AU" dirty="0"/>
              <a:t>Cohesion degree</a:t>
            </a:r>
          </a:p>
          <a:p>
            <a:endParaRPr lang="en-AU" dirty="0"/>
          </a:p>
          <a:p>
            <a:r>
              <a:rPr lang="en-AU" dirty="0"/>
              <a:t>Average speed</a:t>
            </a:r>
          </a:p>
          <a:p>
            <a:endParaRPr lang="en-AU" dirty="0"/>
          </a:p>
          <a:p>
            <a:r>
              <a:rPr lang="en-AU" dirty="0"/>
              <a:t>Average direction</a:t>
            </a:r>
          </a:p>
          <a:p>
            <a:endParaRPr lang="en-AU" dirty="0"/>
          </a:p>
        </p:txBody>
      </p:sp>
      <p:cxnSp>
        <p:nvCxnSpPr>
          <p:cNvPr id="9" name="Straight Arrow Connector 8"/>
          <p:cNvCxnSpPr/>
          <p:nvPr/>
        </p:nvCxnSpPr>
        <p:spPr>
          <a:xfrm>
            <a:off x="2898401" y="1745034"/>
            <a:ext cx="4530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ounded Rectangle 25"/>
          <p:cNvSpPr/>
          <p:nvPr/>
        </p:nvSpPr>
        <p:spPr>
          <a:xfrm>
            <a:off x="8390758" y="681448"/>
            <a:ext cx="1828800" cy="19831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sp>
        <p:nvSpPr>
          <p:cNvPr id="25" name="Rectangle 24"/>
          <p:cNvSpPr/>
          <p:nvPr/>
        </p:nvSpPr>
        <p:spPr>
          <a:xfrm>
            <a:off x="8414422" y="781035"/>
            <a:ext cx="1875923" cy="1477328"/>
          </a:xfrm>
          <a:prstGeom prst="rect">
            <a:avLst/>
          </a:prstGeom>
        </p:spPr>
        <p:txBody>
          <a:bodyPr wrap="square">
            <a:spAutoFit/>
          </a:bodyPr>
          <a:lstStyle/>
          <a:p>
            <a:pPr algn="ctr"/>
            <a:r>
              <a:rPr lang="en-AU" b="1" dirty="0"/>
              <a:t>Group member</a:t>
            </a:r>
          </a:p>
          <a:p>
            <a:pPr algn="ctr"/>
            <a:endParaRPr lang="en-AU" b="1" dirty="0"/>
          </a:p>
          <a:p>
            <a:r>
              <a:rPr lang="en-AU" b="1" dirty="0"/>
              <a:t> </a:t>
            </a:r>
            <a:r>
              <a:rPr lang="en-AU" dirty="0"/>
              <a:t>Velocity</a:t>
            </a:r>
          </a:p>
          <a:p>
            <a:r>
              <a:rPr lang="en-AU" dirty="0"/>
              <a:t> </a:t>
            </a:r>
          </a:p>
          <a:p>
            <a:r>
              <a:rPr lang="en-AU" dirty="0"/>
              <a:t>Moving direction</a:t>
            </a:r>
          </a:p>
        </p:txBody>
      </p:sp>
      <p:cxnSp>
        <p:nvCxnSpPr>
          <p:cNvPr id="22" name="Straight Arrow Connector 21"/>
          <p:cNvCxnSpPr/>
          <p:nvPr/>
        </p:nvCxnSpPr>
        <p:spPr>
          <a:xfrm>
            <a:off x="8006190" y="1704841"/>
            <a:ext cx="381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402123" y="1756761"/>
            <a:ext cx="4530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17570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436" y="114753"/>
            <a:ext cx="11736474" cy="2934137"/>
          </a:xfrm>
          <a:prstGeom prst="rect">
            <a:avLst/>
          </a:prstGeom>
        </p:spPr>
        <p:txBody>
          <a:bodyPr wrap="square">
            <a:spAutoFit/>
          </a:bodyPr>
          <a:lstStyle/>
          <a:p>
            <a:pPr marL="180340">
              <a:lnSpc>
                <a:spcPct val="150000"/>
              </a:lnSpc>
              <a:spcAft>
                <a:spcPts val="1000"/>
              </a:spcAft>
            </a:pPr>
            <a:r>
              <a:rPr lang="en-AU" dirty="0" smtClean="0">
                <a:solidFill>
                  <a:srgbClr val="C00000"/>
                </a:solidFill>
                <a:effectLst/>
                <a:latin typeface="Calibri" panose="020F0502020204030204" pitchFamily="34" charset="0"/>
                <a:ea typeface="SimSun" panose="02010600030101010101" pitchFamily="2" charset="-122"/>
                <a:cs typeface="Arial" panose="020B0604020202020204" pitchFamily="34" charset="0"/>
              </a:rPr>
              <a:t>Identification of uncertainties Uncertainty Analysis (UA) studies how the uncertainties in the input parameters can be mapped to the uncertainties in the outputs. </a:t>
            </a:r>
            <a:r>
              <a:rPr lang="en-AU" dirty="0" smtClean="0">
                <a:effectLst/>
                <a:latin typeface="Times New Roman" panose="02020603050405020304" pitchFamily="18" charset="0"/>
                <a:ea typeface="SimSun" panose="02010600030101010101" pitchFamily="2" charset="-122"/>
                <a:cs typeface="Arial" panose="020B0604020202020204" pitchFamily="34" charset="0"/>
              </a:rPr>
              <a:t>.</a:t>
            </a:r>
          </a:p>
          <a:p>
            <a:pPr marL="180340">
              <a:lnSpc>
                <a:spcPct val="150000"/>
              </a:lnSpc>
              <a:spcAft>
                <a:spcPts val="1000"/>
              </a:spcAft>
            </a:pPr>
            <a:r>
              <a:rPr lang="en-AU" dirty="0" smtClean="0">
                <a:effectLst/>
                <a:latin typeface="Times New Roman" panose="02020603050405020304" pitchFamily="18" charset="0"/>
                <a:ea typeface="SimSun" panose="02010600030101010101" pitchFamily="2" charset="-122"/>
                <a:cs typeface="Arial" panose="020B0604020202020204" pitchFamily="34" charset="0"/>
              </a:rPr>
              <a:t> </a:t>
            </a:r>
            <a:r>
              <a:rPr lang="en-AU" sz="2000" dirty="0" smtClean="0">
                <a:solidFill>
                  <a:srgbClr val="333333"/>
                </a:solidFill>
                <a:effectLst/>
                <a:latin typeface="Georgia" panose="02040502050405020303" pitchFamily="18" charset="0"/>
                <a:ea typeface="SimSun" panose="02010600030101010101" pitchFamily="2" charset="-122"/>
                <a:cs typeface="Arial" panose="020B0604020202020204" pitchFamily="34" charset="0"/>
              </a:rPr>
              <a:t>Uncertainty analysis is performed in order to describe the range of possible outcomes given a set of inputs (where each input has some uncertainty).  </a:t>
            </a:r>
          </a:p>
          <a:p>
            <a:pPr marL="180340">
              <a:lnSpc>
                <a:spcPct val="150000"/>
              </a:lnSpc>
              <a:spcAft>
                <a:spcPts val="1000"/>
              </a:spcAft>
            </a:pPr>
            <a:r>
              <a:rPr lang="en-AU" dirty="0" smtClean="0">
                <a:effectLst/>
                <a:latin typeface="Calibri" panose="020F0502020204030204" pitchFamily="34" charset="0"/>
                <a:ea typeface="SimSun" panose="02010600030101010101" pitchFamily="2" charset="-122"/>
                <a:cs typeface="Arial" panose="020B0604020202020204" pitchFamily="34" charset="0"/>
              </a:rPr>
              <a:t>Uncertainty analysis thus allows capturing the full spectrum of information regarding uncertain and variable factors, and estimating distributions around model predictions. (Hydro paper)</a:t>
            </a:r>
            <a:endParaRPr lang="en-AU" dirty="0">
              <a:effectLst/>
              <a:latin typeface="Calibri" panose="020F0502020204030204" pitchFamily="34" charset="0"/>
              <a:ea typeface="SimSun" panose="02010600030101010101" pitchFamily="2" charset="-122"/>
              <a:cs typeface="Arial" panose="020B0604020202020204" pitchFamily="34" charset="0"/>
            </a:endParaRPr>
          </a:p>
        </p:txBody>
      </p:sp>
      <p:sp>
        <p:nvSpPr>
          <p:cNvPr id="5" name="Rectangle 4"/>
          <p:cNvSpPr/>
          <p:nvPr/>
        </p:nvSpPr>
        <p:spPr>
          <a:xfrm>
            <a:off x="174171" y="3464388"/>
            <a:ext cx="11652739" cy="923330"/>
          </a:xfrm>
          <a:prstGeom prst="rect">
            <a:avLst/>
          </a:prstGeom>
        </p:spPr>
        <p:txBody>
          <a:bodyPr wrap="square">
            <a:spAutoFit/>
          </a:bodyPr>
          <a:lstStyle/>
          <a:p>
            <a:r>
              <a:rPr lang="en-AU" dirty="0" smtClean="0">
                <a:solidFill>
                  <a:srgbClr val="C00000"/>
                </a:solidFill>
                <a:effectLst/>
                <a:latin typeface="Calibri" panose="020F0502020204030204" pitchFamily="34" charset="0"/>
                <a:ea typeface="SimSun" panose="02010600030101010101" pitchFamily="2" charset="-122"/>
                <a:cs typeface="Arial" panose="020B0604020202020204" pitchFamily="34" charset="0"/>
              </a:rPr>
              <a:t>Identification of uncertainties Uncertainty Analysis (UA) studies how the uncertainties in the input parameters can be mapped to the uncertainties in the outputs. </a:t>
            </a:r>
            <a:r>
              <a:rPr lang="en-AU" dirty="0" smtClean="0">
                <a:effectLst/>
                <a:latin typeface="Times New Roman" panose="02020603050405020304" pitchFamily="18" charset="0"/>
                <a:ea typeface="SimSun" panose="02010600030101010101" pitchFamily="2" charset="-122"/>
              </a:rPr>
              <a:t>. </a:t>
            </a:r>
          </a:p>
          <a:p>
            <a:r>
              <a:rPr lang="en-AU" dirty="0" smtClean="0">
                <a:effectLst/>
                <a:latin typeface="Times New Roman" panose="02020603050405020304" pitchFamily="18" charset="0"/>
                <a:ea typeface="SimSun" panose="02010600030101010101" pitchFamily="2" charset="-122"/>
              </a:rPr>
              <a:t>First sub question is by (uncertainty analysis-</a:t>
            </a:r>
            <a:r>
              <a:rPr lang="en-AU" dirty="0" err="1" smtClean="0">
                <a:solidFill>
                  <a:srgbClr val="C00000"/>
                </a:solidFill>
                <a:effectLst/>
                <a:latin typeface="Times New Roman" panose="02020603050405020304" pitchFamily="18" charset="0"/>
                <a:ea typeface="SimSun" panose="02010600030101010101" pitchFamily="2" charset="-122"/>
              </a:rPr>
              <a:t>quanntifying</a:t>
            </a:r>
            <a:r>
              <a:rPr lang="en-AU" dirty="0" smtClean="0">
                <a:solidFill>
                  <a:srgbClr val="C00000"/>
                </a:solidFill>
                <a:effectLst/>
                <a:latin typeface="Times New Roman" panose="02020603050405020304" pitchFamily="18" charset="0"/>
                <a:ea typeface="SimSun" panose="02010600030101010101" pitchFamily="2" charset="-122"/>
              </a:rPr>
              <a:t> the variation in model outputs to parameter uncertainty</a:t>
            </a:r>
            <a:r>
              <a:rPr lang="en-AU" dirty="0" smtClean="0">
                <a:effectLst/>
                <a:latin typeface="Times New Roman" panose="02020603050405020304" pitchFamily="18" charset="0"/>
                <a:ea typeface="SimSun" panose="02010600030101010101" pitchFamily="2" charset="-122"/>
              </a:rPr>
              <a:t>)-</a:t>
            </a:r>
            <a:endParaRPr lang="en-AU" dirty="0"/>
          </a:p>
        </p:txBody>
      </p:sp>
      <p:sp>
        <p:nvSpPr>
          <p:cNvPr id="6" name="Rectangle 5"/>
          <p:cNvSpPr/>
          <p:nvPr/>
        </p:nvSpPr>
        <p:spPr>
          <a:xfrm>
            <a:off x="0" y="4644198"/>
            <a:ext cx="11826910" cy="923330"/>
          </a:xfrm>
          <a:prstGeom prst="rect">
            <a:avLst/>
          </a:prstGeom>
        </p:spPr>
        <p:txBody>
          <a:bodyPr wrap="square">
            <a:spAutoFit/>
          </a:bodyPr>
          <a:lstStyle/>
          <a:p>
            <a:pPr marL="180340">
              <a:lnSpc>
                <a:spcPct val="150000"/>
              </a:lnSpc>
              <a:spcAft>
                <a:spcPts val="1000"/>
              </a:spcAft>
            </a:pPr>
            <a:r>
              <a:rPr lang="en-AU" dirty="0" smtClean="0">
                <a:effectLst/>
                <a:latin typeface="Calibri" panose="020F0502020204030204" pitchFamily="34" charset="0"/>
                <a:ea typeface="SimSun" panose="02010600030101010101" pitchFamily="2" charset="-122"/>
                <a:cs typeface="Arial" panose="020B0604020202020204" pitchFamily="34" charset="0"/>
              </a:rPr>
              <a:t>Uncertainty analyses are often used to make general inferences, such as the following: • estimating the mean and standard deviation of the outputs • estimating the probability the performance measure will exceed a specific threshold</a:t>
            </a:r>
            <a:endParaRPr lang="en-AU"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06058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209" y="266596"/>
            <a:ext cx="11414927" cy="4247317"/>
          </a:xfrm>
          <a:prstGeom prst="rect">
            <a:avLst/>
          </a:prstGeom>
        </p:spPr>
        <p:txBody>
          <a:bodyPr wrap="square">
            <a:spAutoFit/>
          </a:bodyPr>
          <a:lstStyle/>
          <a:p>
            <a:pPr marL="457200">
              <a:lnSpc>
                <a:spcPct val="150000"/>
              </a:lnSpc>
              <a:spcAft>
                <a:spcPts val="0"/>
              </a:spcAft>
            </a:pPr>
            <a:r>
              <a:rPr lang="en-AU" dirty="0" smtClean="0">
                <a:effectLst/>
                <a:latin typeface="Calibri" panose="020F0502020204030204" pitchFamily="34" charset="0"/>
                <a:ea typeface="SimSun" panose="02010600030101010101" pitchFamily="2" charset="-122"/>
                <a:cs typeface="Arial" panose="020B0604020202020204" pitchFamily="34" charset="0"/>
              </a:rPr>
              <a:t>For scalar model outputs this can be summarised by the mean value and variance. More information can be obtained by plotting the probability density function (PDF) or cumulative distribution function (CDF) of the output.</a:t>
            </a:r>
          </a:p>
          <a:p>
            <a:pPr marL="457200">
              <a:lnSpc>
                <a:spcPct val="150000"/>
              </a:lnSpc>
              <a:spcAft>
                <a:spcPts val="0"/>
              </a:spcAft>
            </a:pPr>
            <a:r>
              <a:rPr lang="en-AU" dirty="0" smtClean="0">
                <a:effectLst/>
                <a:latin typeface="Calibri" panose="020F0502020204030204" pitchFamily="34" charset="0"/>
                <a:ea typeface="SimSun" panose="02010600030101010101" pitchFamily="2" charset="-122"/>
                <a:cs typeface="Arial" panose="020B0604020202020204" pitchFamily="34" charset="0"/>
              </a:rPr>
              <a:t>MCS results are generally presented in the form of CDFs and/or histogram. </a:t>
            </a:r>
          </a:p>
          <a:p>
            <a:pPr marL="457200">
              <a:lnSpc>
                <a:spcPct val="150000"/>
              </a:lnSpc>
              <a:spcAft>
                <a:spcPts val="0"/>
              </a:spcAft>
            </a:pPr>
            <a:endParaRPr lang="en-AU" dirty="0" smtClean="0">
              <a:effectLst/>
              <a:latin typeface="Calibri" panose="020F0502020204030204" pitchFamily="34" charset="0"/>
              <a:ea typeface="SimSun" panose="02010600030101010101" pitchFamily="2" charset="-122"/>
              <a:cs typeface="Arial" panose="020B0604020202020204" pitchFamily="34" charset="0"/>
            </a:endParaRPr>
          </a:p>
          <a:p>
            <a:pPr marL="180340">
              <a:lnSpc>
                <a:spcPct val="150000"/>
              </a:lnSpc>
              <a:spcAft>
                <a:spcPts val="0"/>
              </a:spcAft>
            </a:pPr>
            <a:r>
              <a:rPr lang="en-AU" dirty="0" smtClean="0">
                <a:effectLst/>
                <a:latin typeface="Calibri" panose="020F0502020204030204" pitchFamily="34" charset="0"/>
                <a:ea typeface="SimSun" panose="02010600030101010101" pitchFamily="2" charset="-122"/>
                <a:cs typeface="Arial" panose="020B0604020202020204" pitchFamily="34" charset="0"/>
              </a:rPr>
              <a:t>. If the model output is time dependent, Helton and Davis (in </a:t>
            </a:r>
            <a:r>
              <a:rPr lang="en-AU" dirty="0" err="1" smtClean="0">
                <a:effectLst/>
                <a:latin typeface="Calibri" panose="020F0502020204030204" pitchFamily="34" charset="0"/>
                <a:ea typeface="SimSun" panose="02010600030101010101" pitchFamily="2" charset="-122"/>
                <a:cs typeface="Arial" panose="020B0604020202020204" pitchFamily="34" charset="0"/>
              </a:rPr>
              <a:t>Saltelli</a:t>
            </a:r>
            <a:r>
              <a:rPr lang="en-AU" dirty="0" smtClean="0">
                <a:effectLst/>
                <a:latin typeface="Calibri" panose="020F0502020204030204" pitchFamily="34" charset="0"/>
                <a:ea typeface="SimSun" panose="02010600030101010101" pitchFamily="2" charset="-122"/>
                <a:cs typeface="Arial" panose="020B0604020202020204" pitchFamily="34" charset="0"/>
              </a:rPr>
              <a:t> et al., 2000a, </a:t>
            </a:r>
            <a:r>
              <a:rPr lang="en-AU" dirty="0" err="1" smtClean="0">
                <a:effectLst/>
                <a:latin typeface="Calibri" panose="020F0502020204030204" pitchFamily="34" charset="0"/>
                <a:ea typeface="SimSun" panose="02010600030101010101" pitchFamily="2" charset="-122"/>
                <a:cs typeface="Arial" panose="020B0604020202020204" pitchFamily="34" charset="0"/>
              </a:rPr>
              <a:t>chp</a:t>
            </a:r>
            <a:r>
              <a:rPr lang="en-AU" dirty="0" smtClean="0">
                <a:effectLst/>
                <a:latin typeface="Calibri" panose="020F0502020204030204" pitchFamily="34" charset="0"/>
                <a:ea typeface="SimSun" panose="02010600030101010101" pitchFamily="2" charset="-122"/>
                <a:cs typeface="Arial" panose="020B0604020202020204" pitchFamily="34" charset="0"/>
              </a:rPr>
              <a:t>. 6) suggest plotting the point-wise mean together with some appropriate point-wise percentiles to obtain a picture of the output uncertainty.</a:t>
            </a:r>
          </a:p>
          <a:p>
            <a:pPr marL="180340">
              <a:lnSpc>
                <a:spcPct val="150000"/>
              </a:lnSpc>
              <a:spcAft>
                <a:spcPts val="0"/>
              </a:spcAft>
            </a:pPr>
            <a:endParaRPr lang="en-AU" dirty="0" smtClean="0">
              <a:effectLst/>
              <a:latin typeface="Calibri" panose="020F0502020204030204" pitchFamily="34" charset="0"/>
              <a:ea typeface="SimSun" panose="02010600030101010101" pitchFamily="2" charset="-122"/>
              <a:cs typeface="Arial" panose="020B0604020202020204" pitchFamily="34" charset="0"/>
            </a:endParaRPr>
          </a:p>
          <a:p>
            <a:pPr marL="180340">
              <a:lnSpc>
                <a:spcPct val="150000"/>
              </a:lnSpc>
              <a:spcAft>
                <a:spcPts val="1000"/>
              </a:spcAft>
            </a:pPr>
            <a:r>
              <a:rPr lang="en-AU" dirty="0" smtClean="0">
                <a:effectLst/>
                <a:latin typeface="Calibri" panose="020F0502020204030204" pitchFamily="34" charset="0"/>
                <a:ea typeface="SimSun" panose="02010600030101010101" pitchFamily="2" charset="-122"/>
                <a:cs typeface="Arial" panose="020B0604020202020204" pitchFamily="34" charset="0"/>
              </a:rPr>
              <a:t>.For time-dependent models, the CDF can be extracted at different time slices. Uncertainty in the time history can also be presented as running 95% and 5% confidence intervals around the mean or median time dependent outcome of interest. </a:t>
            </a:r>
            <a:endParaRPr lang="en-AU"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0291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smtClean="0"/>
              <a:t>Always same initial placements and radii</a:t>
            </a:r>
          </a:p>
          <a:p>
            <a:r>
              <a:rPr lang="en-AU" dirty="0" smtClean="0"/>
              <a:t>P1 (a </a:t>
            </a:r>
            <a:r>
              <a:rPr lang="en-AU" dirty="0" err="1" smtClean="0"/>
              <a:t>dist</a:t>
            </a:r>
            <a:r>
              <a:rPr lang="en-AU" dirty="0" smtClean="0"/>
              <a:t>)</a:t>
            </a:r>
          </a:p>
          <a:p>
            <a:r>
              <a:rPr lang="en-AU" dirty="0" smtClean="0"/>
              <a:t>P2 (a </a:t>
            </a:r>
            <a:r>
              <a:rPr lang="en-AU" dirty="0" err="1" smtClean="0"/>
              <a:t>dist</a:t>
            </a:r>
            <a:r>
              <a:rPr lang="en-AU" dirty="0" smtClean="0"/>
              <a:t>)</a:t>
            </a:r>
          </a:p>
          <a:p>
            <a:r>
              <a:rPr lang="en-AU" dirty="0" smtClean="0"/>
              <a:t>P3 (a </a:t>
            </a:r>
            <a:r>
              <a:rPr lang="en-AU" dirty="0" err="1" smtClean="0"/>
              <a:t>dist</a:t>
            </a:r>
            <a:r>
              <a:rPr lang="en-AU" dirty="0" smtClean="0"/>
              <a:t>)</a:t>
            </a:r>
          </a:p>
          <a:p>
            <a:r>
              <a:rPr lang="en-AU" dirty="0" smtClean="0"/>
              <a:t>P4 (a </a:t>
            </a:r>
            <a:r>
              <a:rPr lang="en-AU" dirty="0" err="1" smtClean="0"/>
              <a:t>dist</a:t>
            </a:r>
            <a:r>
              <a:rPr lang="en-AU" dirty="0" smtClean="0"/>
              <a:t>), sample 1000 times, (each sample time will generate for 50 population size) always same initial placement run 1 times. Finally, we have 1000 x{</a:t>
            </a:r>
            <a:r>
              <a:rPr lang="en-AU" dirty="0" err="1" smtClean="0"/>
              <a:t>i</a:t>
            </a:r>
            <a:r>
              <a:rPr lang="en-AU" dirty="0" smtClean="0"/>
              <a:t>} with </a:t>
            </a:r>
            <a:r>
              <a:rPr lang="en-AU" dirty="0" err="1" smtClean="0"/>
              <a:t>i</a:t>
            </a:r>
            <a:r>
              <a:rPr lang="en-AU" dirty="0" smtClean="0"/>
              <a:t> [1,1000] we have 1000 x</a:t>
            </a:r>
            <a:endParaRPr lang="en-AU" dirty="0"/>
          </a:p>
        </p:txBody>
      </p:sp>
    </p:spTree>
    <p:extLst>
      <p:ext uri="{BB962C8B-B14F-4D97-AF65-F5344CB8AC3E}">
        <p14:creationId xmlns:p14="http://schemas.microsoft.com/office/powerpoint/2010/main" val="918803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1789"/>
            <a:ext cx="10515600" cy="5805174"/>
          </a:xfrm>
        </p:spPr>
        <p:txBody>
          <a:bodyPr/>
          <a:lstStyle/>
          <a:p>
            <a:r>
              <a:rPr lang="en-AU" dirty="0" smtClean="0"/>
              <a:t>[</a:t>
            </a:r>
            <a:r>
              <a:rPr lang="en-AU" dirty="0" err="1" smtClean="0"/>
              <a:t>x_i</a:t>
            </a:r>
            <a:r>
              <a:rPr lang="en-AU" dirty="0" smtClean="0"/>
              <a:t>, y(</a:t>
            </a:r>
            <a:r>
              <a:rPr lang="en-AU" dirty="0" err="1" smtClean="0"/>
              <a:t>x_i</a:t>
            </a:r>
            <a:r>
              <a:rPr lang="en-AU" dirty="0" smtClean="0"/>
              <a:t>)], </a:t>
            </a:r>
            <a:r>
              <a:rPr lang="en-AU" dirty="0" err="1" smtClean="0"/>
              <a:t>i</a:t>
            </a:r>
            <a:r>
              <a:rPr lang="en-AU" dirty="0" smtClean="0"/>
              <a:t> = 1; 2; ... ; </a:t>
            </a:r>
            <a:r>
              <a:rPr lang="en-AU" dirty="0" err="1" smtClean="0"/>
              <a:t>nS</a:t>
            </a:r>
            <a:r>
              <a:rPr lang="en-AU" dirty="0" smtClean="0"/>
              <a:t> </a:t>
            </a:r>
            <a:r>
              <a:rPr lang="en-AU" dirty="0" err="1" smtClean="0"/>
              <a:t>nS</a:t>
            </a:r>
            <a:r>
              <a:rPr lang="en-AU" dirty="0" smtClean="0"/>
              <a:t> run from 1-1000</a:t>
            </a:r>
          </a:p>
          <a:p>
            <a:r>
              <a:rPr lang="en-US" dirty="0" err="1"/>
              <a:t>x</a:t>
            </a:r>
            <a:r>
              <a:rPr lang="en-US" dirty="0" err="1" smtClean="0"/>
              <a:t>_j</a:t>
            </a:r>
            <a:r>
              <a:rPr lang="en-US" dirty="0" smtClean="0"/>
              <a:t> is an element of x=[ x_1; x_2; ... ; </a:t>
            </a:r>
            <a:r>
              <a:rPr lang="en-US" dirty="0" err="1" smtClean="0"/>
              <a:t>x_nX</a:t>
            </a:r>
            <a:r>
              <a:rPr lang="en-US" dirty="0" smtClean="0"/>
              <a:t> ],X is number of parameters, j is parameter </a:t>
            </a:r>
            <a:r>
              <a:rPr lang="en-US" dirty="0" err="1" smtClean="0"/>
              <a:t>jth</a:t>
            </a:r>
            <a:endParaRPr lang="en-US" dirty="0" smtClean="0"/>
          </a:p>
          <a:p>
            <a:r>
              <a:rPr lang="en-US" dirty="0" smtClean="0"/>
              <a:t>y is an element of y(x)=[y_1(x), y_1(x), </a:t>
            </a:r>
            <a:r>
              <a:rPr lang="en-US" dirty="0" err="1" smtClean="0"/>
              <a:t>y_nY</a:t>
            </a:r>
            <a:r>
              <a:rPr lang="en-US" dirty="0" smtClean="0"/>
              <a:t>(x)]</a:t>
            </a:r>
          </a:p>
          <a:p>
            <a:r>
              <a:rPr lang="en-US" dirty="0" err="1" smtClean="0"/>
              <a:t>x_i</a:t>
            </a:r>
            <a:r>
              <a:rPr lang="en-US" dirty="0" smtClean="0"/>
              <a:t>=[x_i1,x_i2, .., </a:t>
            </a:r>
            <a:r>
              <a:rPr lang="en-US" dirty="0" err="1" smtClean="0"/>
              <a:t>x_in,X</a:t>
            </a:r>
            <a:r>
              <a:rPr lang="en-US" dirty="0" smtClean="0"/>
              <a:t>]</a:t>
            </a:r>
          </a:p>
          <a:p>
            <a:r>
              <a:rPr lang="en-US" dirty="0" err="1" smtClean="0"/>
              <a:t>Y_i</a:t>
            </a:r>
            <a:r>
              <a:rPr lang="en-US" dirty="0" smtClean="0"/>
              <a:t>=y(</a:t>
            </a:r>
            <a:r>
              <a:rPr lang="en-US" dirty="0" err="1" smtClean="0"/>
              <a:t>x_i</a:t>
            </a:r>
            <a:r>
              <a:rPr lang="en-US" dirty="0" smtClean="0"/>
              <a:t>) for </a:t>
            </a:r>
            <a:r>
              <a:rPr lang="en-US" dirty="0" err="1" smtClean="0"/>
              <a:t>i</a:t>
            </a:r>
            <a:r>
              <a:rPr lang="en-US" dirty="0" smtClean="0"/>
              <a:t>=1-nS: 1000</a:t>
            </a:r>
          </a:p>
          <a:p>
            <a:r>
              <a:rPr lang="en-US" dirty="0" err="1" smtClean="0"/>
              <a:t>Xij</a:t>
            </a:r>
            <a:r>
              <a:rPr lang="en-US" dirty="0" smtClean="0"/>
              <a:t>, </a:t>
            </a:r>
            <a:r>
              <a:rPr lang="en-US" dirty="0" err="1" smtClean="0"/>
              <a:t>y_i</a:t>
            </a:r>
            <a:r>
              <a:rPr lang="en-US" dirty="0" smtClean="0"/>
              <a:t> is element of </a:t>
            </a:r>
            <a:r>
              <a:rPr lang="en-US" dirty="0" err="1" smtClean="0"/>
              <a:t>x_i</a:t>
            </a:r>
            <a:r>
              <a:rPr lang="en-US" dirty="0" smtClean="0"/>
              <a:t> and </a:t>
            </a:r>
            <a:r>
              <a:rPr lang="en-US" dirty="0" err="1" smtClean="0"/>
              <a:t>y_i</a:t>
            </a:r>
            <a:r>
              <a:rPr lang="en-US" dirty="0" smtClean="0"/>
              <a:t> respectively</a:t>
            </a:r>
          </a:p>
          <a:p>
            <a:r>
              <a:rPr lang="en-US" dirty="0" err="1" smtClean="0"/>
              <a:t>Xj</a:t>
            </a:r>
            <a:r>
              <a:rPr lang="en-US" dirty="0" smtClean="0"/>
              <a:t> is with j=1,… </a:t>
            </a:r>
            <a:r>
              <a:rPr lang="en-US" dirty="0" err="1" smtClean="0"/>
              <a:t>nX</a:t>
            </a:r>
            <a:endParaRPr lang="en-US" dirty="0" smtClean="0"/>
          </a:p>
          <a:p>
            <a:endParaRPr lang="en-AU" dirty="0"/>
          </a:p>
        </p:txBody>
      </p:sp>
    </p:spTree>
    <p:extLst>
      <p:ext uri="{BB962C8B-B14F-4D97-AF65-F5344CB8AC3E}">
        <p14:creationId xmlns:p14="http://schemas.microsoft.com/office/powerpoint/2010/main" val="250439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596" y="212030"/>
            <a:ext cx="11404879" cy="4016484"/>
          </a:xfrm>
          <a:prstGeom prst="rect">
            <a:avLst/>
          </a:prstGeom>
        </p:spPr>
        <p:txBody>
          <a:bodyPr wrap="square">
            <a:spAutoFit/>
          </a:bodyPr>
          <a:lstStyle/>
          <a:p>
            <a:pPr marL="180340">
              <a:lnSpc>
                <a:spcPct val="150000"/>
              </a:lnSpc>
              <a:spcAft>
                <a:spcPts val="0"/>
              </a:spcAft>
            </a:pPr>
            <a:r>
              <a:rPr lang="en-AU" dirty="0" smtClean="0">
                <a:solidFill>
                  <a:srgbClr val="C00000"/>
                </a:solidFill>
                <a:effectLst/>
                <a:latin typeface="Times New Roman" panose="02020603050405020304" pitchFamily="18" charset="0"/>
                <a:ea typeface="SimSun" panose="02010600030101010101" pitchFamily="2" charset="-122"/>
                <a:cs typeface="Arial" panose="020B0604020202020204" pitchFamily="34" charset="0"/>
              </a:rPr>
              <a:t> </a:t>
            </a:r>
            <a:endParaRPr lang="en-AU" dirty="0" smtClean="0">
              <a:effectLst/>
              <a:latin typeface="Calibri" panose="020F0502020204030204" pitchFamily="34" charset="0"/>
              <a:ea typeface="SimSun" panose="02010600030101010101" pitchFamily="2" charset="-122"/>
              <a:cs typeface="Arial" panose="020B0604020202020204" pitchFamily="34" charset="0"/>
            </a:endParaRPr>
          </a:p>
          <a:p>
            <a:pPr marL="180340">
              <a:lnSpc>
                <a:spcPct val="150000"/>
              </a:lnSpc>
              <a:spcAft>
                <a:spcPts val="0"/>
              </a:spcAft>
            </a:pPr>
            <a:r>
              <a:rPr lang="en-AU" dirty="0" smtClean="0">
                <a:solidFill>
                  <a:srgbClr val="C00000"/>
                </a:solidFill>
                <a:effectLst/>
                <a:latin typeface="Times New Roman" panose="02020603050405020304" pitchFamily="18" charset="0"/>
                <a:ea typeface="SimSun" panose="02010600030101010101" pitchFamily="2" charset="-122"/>
                <a:cs typeface="Arial" panose="020B0604020202020204" pitchFamily="34" charset="0"/>
              </a:rPr>
              <a:t>The entire parametric space of the model is simultaneously explored for all factors.</a:t>
            </a:r>
            <a:endParaRPr lang="en-AU" dirty="0" smtClean="0">
              <a:effectLst/>
              <a:latin typeface="Calibri" panose="020F0502020204030204" pitchFamily="34" charset="0"/>
              <a:ea typeface="SimSun" panose="02010600030101010101" pitchFamily="2" charset="-122"/>
              <a:cs typeface="Arial" panose="020B0604020202020204" pitchFamily="34" charset="0"/>
            </a:endParaRPr>
          </a:p>
          <a:p>
            <a:pPr marL="180340">
              <a:lnSpc>
                <a:spcPct val="150000"/>
              </a:lnSpc>
              <a:spcAft>
                <a:spcPts val="1000"/>
              </a:spcAft>
            </a:pPr>
            <a:r>
              <a:rPr lang="en-AU" dirty="0" smtClean="0">
                <a:solidFill>
                  <a:srgbClr val="000080"/>
                </a:solidFill>
                <a:effectLst/>
                <a:latin typeface="Arial" panose="020B0604020202020204" pitchFamily="34" charset="0"/>
                <a:ea typeface="SimSun" panose="02010600030101010101" pitchFamily="2" charset="-122"/>
                <a:cs typeface="Arial" panose="020B0604020202020204" pitchFamily="34" charset="0"/>
              </a:rPr>
              <a:t> sensitivity analysis is a simple idea: change the model and observe its behaviour. </a:t>
            </a:r>
            <a:r>
              <a:rPr lang="en-AU" b="1" dirty="0" smtClean="0">
                <a:effectLst/>
                <a:latin typeface="Calibri" panose="020F0502020204030204" pitchFamily="34" charset="0"/>
                <a:ea typeface="SimSun" panose="02010600030101010101" pitchFamily="2" charset="-122"/>
                <a:cs typeface="Arial" panose="020B0604020202020204" pitchFamily="34" charset="0"/>
              </a:rPr>
              <a:t>Sensitivity Analysis (SA) studies how the total output uncertainty can be attributed to the uncertainties in each input parameter. </a:t>
            </a:r>
            <a:r>
              <a:rPr lang="en-AU" sz="2000" dirty="0" smtClean="0">
                <a:solidFill>
                  <a:srgbClr val="333333"/>
                </a:solidFill>
                <a:effectLst/>
                <a:latin typeface="Georgia" panose="02040502050405020303" pitchFamily="18" charset="0"/>
                <a:ea typeface="SimSun" panose="02010600030101010101" pitchFamily="2" charset="-122"/>
                <a:cs typeface="Arial" panose="020B0604020202020204" pitchFamily="34" charset="0"/>
              </a:rPr>
              <a:t>Sensitivity analysis is performed in order to describe how sensitive the outcome variables are to variation of individual input parameters. Since there may be multiple input parameters, sensitivity analysis can help you determine which ones drive the majority of the variation in the outcome. </a:t>
            </a:r>
            <a:r>
              <a:rPr lang="en-AU" dirty="0" smtClean="0">
                <a:effectLst/>
                <a:latin typeface="Calibri" panose="020F0502020204030204" pitchFamily="34" charset="0"/>
                <a:ea typeface="SimSun" panose="02010600030101010101" pitchFamily="2" charset="-122"/>
                <a:cs typeface="Arial" panose="020B0604020202020204" pitchFamily="34" charset="0"/>
              </a:rPr>
              <a:t>generally refers to the assessment of uncertainty important (Hydro paper). Sensitivity analysis, on the other hand, enables identifying key input parameters that contribute the most to the model’s predictive uncertainty.</a:t>
            </a:r>
            <a:endParaRPr lang="en-AU"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8360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677"/>
            <a:ext cx="10515600" cy="6036286"/>
          </a:xfrm>
        </p:spPr>
        <p:txBody>
          <a:bodyPr>
            <a:normAutofit fontScale="85000" lnSpcReduction="20000"/>
          </a:bodyPr>
          <a:lstStyle/>
          <a:p>
            <a:r>
              <a:rPr lang="en-AU" dirty="0"/>
              <a:t>SA is concerned with understanding how changes in the computational-model inputs influence the output of the function of outputs. Several motivation: enhance the understanding of complex model, finding aberrant model behaviour, seeking which input have a substantial effect on a particular output, exploring the combinations of input interact to affect outputs, seeking out regions of inputs space that lead to rapid changes or extreme values in output., gain insightful what additional information will improve model’s ability to predict. SA can serve as first step to in constructing an emulator/ or a reduced model, capturing the important features in large-scale computational model while sacrificing the complexity to speed up the runtime. Implicit in SA is an underlying surrogate that permits the efficient mapping of changes in input to changes in output.    </a:t>
            </a:r>
          </a:p>
          <a:p>
            <a:r>
              <a:rPr lang="en-AU" dirty="0"/>
              <a:t>Sensitivity analysis also allows us to analyse the affects of perturbations of the system from its normal state and identify the parameters which are important in controlling the system behaviour.. </a:t>
            </a:r>
            <a:r>
              <a:rPr lang="en-AU" b="1" dirty="0"/>
              <a:t>Sensitivity Analysis (SA) studies how the total output uncertainty can be attributed to the uncertainties in each input parameter. Sensitivity analysis is the systematic investigation of the model response to either 1) perturbation of the model quantitative factors input parameters (</a:t>
            </a:r>
            <a:r>
              <a:rPr lang="en-AU" b="1" dirty="0" err="1"/>
              <a:t>Nestovor</a:t>
            </a:r>
            <a:r>
              <a:rPr lang="en-AU" b="1" dirty="0"/>
              <a:t>, 1999).  </a:t>
            </a:r>
            <a:r>
              <a:rPr lang="en-AU" dirty="0"/>
              <a:t>Sensitivity analysis is performed in order to describe how sensitive the outcome variables are to variation of individual input parameters. Since there may be multiple input parameters, sensitivity analysis can help you determine which ones drive the majority of the variation in the outcome.</a:t>
            </a:r>
          </a:p>
          <a:p>
            <a:endParaRPr lang="en-AU" dirty="0"/>
          </a:p>
        </p:txBody>
      </p:sp>
    </p:spTree>
    <p:extLst>
      <p:ext uri="{BB962C8B-B14F-4D97-AF65-F5344CB8AC3E}">
        <p14:creationId xmlns:p14="http://schemas.microsoft.com/office/powerpoint/2010/main" val="359975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917" y="0"/>
            <a:ext cx="11786717" cy="4662815"/>
          </a:xfrm>
          <a:prstGeom prst="rect">
            <a:avLst/>
          </a:prstGeom>
        </p:spPr>
        <p:txBody>
          <a:bodyPr wrap="square">
            <a:spAutoFit/>
          </a:bodyPr>
          <a:lstStyle/>
          <a:p>
            <a:pPr marL="180340">
              <a:lnSpc>
                <a:spcPct val="150000"/>
              </a:lnSpc>
              <a:spcAft>
                <a:spcPts val="0"/>
              </a:spcAft>
            </a:pPr>
            <a:r>
              <a:rPr lang="en-AU" dirty="0" smtClean="0">
                <a:effectLst/>
                <a:latin typeface="Times New Roman" panose="02020603050405020304" pitchFamily="18" charset="0"/>
                <a:ea typeface="SimSun" panose="02010600030101010101" pitchFamily="2" charset="-122"/>
                <a:cs typeface="Arial" panose="020B0604020202020204" pitchFamily="34" charset="0"/>
              </a:rPr>
              <a:t> </a:t>
            </a:r>
            <a:endParaRPr lang="en-AU" dirty="0" smtClean="0">
              <a:effectLst/>
              <a:latin typeface="Calibri" panose="020F0502020204030204" pitchFamily="34" charset="0"/>
              <a:ea typeface="SimSun" panose="02010600030101010101" pitchFamily="2" charset="-122"/>
              <a:cs typeface="Arial" panose="020B0604020202020204" pitchFamily="34" charset="0"/>
            </a:endParaRPr>
          </a:p>
          <a:p>
            <a:pPr marL="180340">
              <a:lnSpc>
                <a:spcPct val="150000"/>
              </a:lnSpc>
              <a:spcAft>
                <a:spcPts val="0"/>
              </a:spcAft>
            </a:pPr>
            <a:r>
              <a:rPr lang="en-AU" dirty="0" smtClean="0">
                <a:effectLst/>
                <a:latin typeface="Times New Roman" panose="02020603050405020304" pitchFamily="18" charset="0"/>
                <a:ea typeface="SimSun" panose="02010600030101010101" pitchFamily="2" charset="-122"/>
                <a:cs typeface="Arial" panose="020B0604020202020204" pitchFamily="34" charset="0"/>
              </a:rPr>
              <a:t> </a:t>
            </a:r>
            <a:endParaRPr lang="en-AU" dirty="0" smtClean="0">
              <a:effectLst/>
              <a:latin typeface="Calibri" panose="020F0502020204030204" pitchFamily="34" charset="0"/>
              <a:ea typeface="SimSun" panose="02010600030101010101" pitchFamily="2" charset="-122"/>
              <a:cs typeface="Arial" panose="020B0604020202020204" pitchFamily="34" charset="0"/>
            </a:endParaRPr>
          </a:p>
          <a:p>
            <a:pPr marL="180340">
              <a:lnSpc>
                <a:spcPct val="150000"/>
              </a:lnSpc>
              <a:spcAft>
                <a:spcPts val="1000"/>
              </a:spcAft>
            </a:pPr>
            <a:r>
              <a:rPr lang="en-AU" dirty="0" smtClean="0">
                <a:effectLst/>
                <a:latin typeface="Times New Roman" panose="02020603050405020304" pitchFamily="18" charset="0"/>
                <a:ea typeface="SimSun" panose="02010600030101010101" pitchFamily="2" charset="-122"/>
                <a:cs typeface="Arial" panose="020B0604020202020204" pitchFamily="34" charset="0"/>
              </a:rPr>
              <a:t>Local SA is associated with linearization of the input-output map at some judiciously chosen points. </a:t>
            </a:r>
            <a:r>
              <a:rPr lang="en-AU" dirty="0" smtClean="0">
                <a:effectLst/>
                <a:latin typeface="Calibri" panose="020F0502020204030204" pitchFamily="34" charset="0"/>
                <a:ea typeface="SimSun" panose="02010600030101010101" pitchFamily="2" charset="-122"/>
                <a:cs typeface="Arial" panose="020B0604020202020204" pitchFamily="34" charset="0"/>
              </a:rPr>
              <a:t>local methods, in which inputs are varied one at a time by a small amount around some fixed point and the effect of individual perturbations on the output are calculated; time-dependent behaviour. Local methods: inputs are varied one at a time by a small amount around some fixed point and the effect of individual perturbations on the output are calculated ONE-AT-A-TIME SENSITIVITY MEASURES. Firstly they only investigate the behaviour of a model in the immediate region around the nominal parameter values. Secondly, local techniques only consider changes to one parameter at a time, with all other parameters fixed to their nominal values. In biological systems it is likely that interactions between parameters will be important. e it is necessary to investigate the effects of simultaneous parameter variations of arbitrary magnitude. This requires the use of global SA methods.</a:t>
            </a:r>
            <a:endParaRPr lang="en-AU"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867569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1005</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SimSun</vt:lpstr>
      <vt:lpstr>Arial</vt:lpstr>
      <vt:lpstr>Calibri</vt:lpstr>
      <vt:lpstr>Calibri Light</vt:lpstr>
      <vt:lpstr>Cambria Math</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Viet Vo</dc:creator>
  <cp:lastModifiedBy>Viet Vo</cp:lastModifiedBy>
  <cp:revision>29</cp:revision>
  <dcterms:created xsi:type="dcterms:W3CDTF">2015-08-30T07:02:52Z</dcterms:created>
  <dcterms:modified xsi:type="dcterms:W3CDTF">2015-09-01T07:50:56Z</dcterms:modified>
</cp:coreProperties>
</file>