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7" r:id="rId2"/>
    <p:sldId id="258" r:id="rId3"/>
    <p:sldId id="259" r:id="rId4"/>
    <p:sldId id="260" r:id="rId5"/>
    <p:sldId id="264" r:id="rId6"/>
    <p:sldId id="265" r:id="rId7"/>
    <p:sldId id="266" r:id="rId8"/>
    <p:sldId id="267" r:id="rId9"/>
    <p:sldId id="275" r:id="rId10"/>
    <p:sldId id="276" r:id="rId11"/>
    <p:sldId id="269" r:id="rId12"/>
    <p:sldId id="270" r:id="rId13"/>
    <p:sldId id="271" r:id="rId14"/>
    <p:sldId id="272" r:id="rId15"/>
    <p:sldId id="284" r:id="rId16"/>
    <p:sldId id="273" r:id="rId17"/>
    <p:sldId id="277" r:id="rId18"/>
    <p:sldId id="289" r:id="rId19"/>
    <p:sldId id="287" r:id="rId20"/>
    <p:sldId id="290" r:id="rId21"/>
    <p:sldId id="292" r:id="rId22"/>
    <p:sldId id="293" r:id="rId23"/>
    <p:sldId id="278" r:id="rId24"/>
    <p:sldId id="281" r:id="rId25"/>
    <p:sldId id="282" r:id="rId26"/>
    <p:sldId id="279" r:id="rId27"/>
    <p:sldId id="285" r:id="rId28"/>
    <p:sldId id="286"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045" autoAdjust="0"/>
  </p:normalViewPr>
  <p:slideViewPr>
    <p:cSldViewPr snapToGrid="0">
      <p:cViewPr varScale="1">
        <p:scale>
          <a:sx n="53" d="100"/>
          <a:sy n="53" d="100"/>
        </p:scale>
        <p:origin x="21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F9195-5D24-4B95-913C-04CC6C9276BC}" type="datetimeFigureOut">
              <a:rPr lang="en-AU" smtClean="0"/>
              <a:t>16/10/2015</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798A66-20F6-470C-9712-2CF046FACAC3}" type="slidenum">
              <a:rPr lang="en-AU" smtClean="0"/>
              <a:t>‹#›</a:t>
            </a:fld>
            <a:endParaRPr lang="en-AU"/>
          </a:p>
        </p:txBody>
      </p:sp>
    </p:spTree>
    <p:extLst>
      <p:ext uri="{BB962C8B-B14F-4D97-AF65-F5344CB8AC3E}">
        <p14:creationId xmlns:p14="http://schemas.microsoft.com/office/powerpoint/2010/main" val="494037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44798A66-20F6-470C-9712-2CF046FACAC3}" type="slidenum">
              <a:rPr lang="en-AU" smtClean="0"/>
              <a:t>1</a:t>
            </a:fld>
            <a:endParaRPr lang="en-AU"/>
          </a:p>
        </p:txBody>
      </p:sp>
    </p:spTree>
    <p:extLst>
      <p:ext uri="{BB962C8B-B14F-4D97-AF65-F5344CB8AC3E}">
        <p14:creationId xmlns:p14="http://schemas.microsoft.com/office/powerpoint/2010/main" val="421857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Components, and other parameters about environment not</a:t>
            </a:r>
            <a:r>
              <a:rPr lang="en-AU" baseline="0" dirty="0" smtClean="0"/>
              <a:t> mentioned here</a:t>
            </a:r>
          </a:p>
        </p:txBody>
      </p:sp>
      <p:sp>
        <p:nvSpPr>
          <p:cNvPr id="4" name="Slide Number Placeholder 3"/>
          <p:cNvSpPr>
            <a:spLocks noGrp="1"/>
          </p:cNvSpPr>
          <p:nvPr>
            <p:ph type="sldNum" sz="quarter" idx="10"/>
          </p:nvPr>
        </p:nvSpPr>
        <p:spPr/>
        <p:txBody>
          <a:bodyPr/>
          <a:lstStyle/>
          <a:p>
            <a:fld id="{44798A66-20F6-470C-9712-2CF046FACAC3}" type="slidenum">
              <a:rPr lang="en-AU" smtClean="0"/>
              <a:t>10</a:t>
            </a:fld>
            <a:endParaRPr lang="en-AU"/>
          </a:p>
        </p:txBody>
      </p:sp>
    </p:spTree>
    <p:extLst>
      <p:ext uri="{BB962C8B-B14F-4D97-AF65-F5344CB8AC3E}">
        <p14:creationId xmlns:p14="http://schemas.microsoft.com/office/powerpoint/2010/main" val="457413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Vary by two components</a:t>
            </a:r>
            <a:r>
              <a:rPr lang="en-AU" baseline="0" dirty="0" smtClean="0"/>
              <a:t> Radius, and </a:t>
            </a:r>
            <a:r>
              <a:rPr lang="en-AU" baseline="0" dirty="0" err="1" smtClean="0"/>
              <a:t>pertubations</a:t>
            </a:r>
            <a:endParaRPr lang="en-AU" baseline="0" dirty="0" smtClean="0"/>
          </a:p>
        </p:txBody>
      </p:sp>
      <p:sp>
        <p:nvSpPr>
          <p:cNvPr id="4" name="Slide Number Placeholder 3"/>
          <p:cNvSpPr>
            <a:spLocks noGrp="1"/>
          </p:cNvSpPr>
          <p:nvPr>
            <p:ph type="sldNum" sz="quarter" idx="10"/>
          </p:nvPr>
        </p:nvSpPr>
        <p:spPr/>
        <p:txBody>
          <a:bodyPr/>
          <a:lstStyle/>
          <a:p>
            <a:fld id="{44798A66-20F6-470C-9712-2CF046FACAC3}" type="slidenum">
              <a:rPr lang="en-AU" smtClean="0"/>
              <a:t>11</a:t>
            </a:fld>
            <a:endParaRPr lang="en-AU"/>
          </a:p>
        </p:txBody>
      </p:sp>
    </p:spTree>
    <p:extLst>
      <p:ext uri="{BB962C8B-B14F-4D97-AF65-F5344CB8AC3E}">
        <p14:creationId xmlns:p14="http://schemas.microsoft.com/office/powerpoint/2010/main" val="1836241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Average direction is low when density low, pedestrians</a:t>
            </a:r>
            <a:r>
              <a:rPr lang="en-AU" baseline="0" dirty="0" smtClean="0"/>
              <a:t> follows their own velocity direction rather than being affected by </a:t>
            </a:r>
            <a:r>
              <a:rPr lang="en-AU" baseline="0" dirty="0" err="1" smtClean="0"/>
              <a:t>neighbors</a:t>
            </a:r>
            <a:r>
              <a:rPr lang="en-AU" baseline="0" dirty="0" smtClean="0"/>
              <a:t>.</a:t>
            </a:r>
            <a:endParaRPr lang="en-AU" dirty="0" smtClean="0"/>
          </a:p>
          <a:p>
            <a:r>
              <a:rPr lang="en-AU" dirty="0" smtClean="0"/>
              <a:t>To understand group cohesion</a:t>
            </a:r>
            <a:r>
              <a:rPr lang="en-AU" baseline="0" dirty="0" smtClean="0"/>
              <a:t> behaviour, previous authors considers as homogeneous</a:t>
            </a:r>
          </a:p>
          <a:p>
            <a:r>
              <a:rPr lang="en-AU" baseline="0" dirty="0" smtClean="0"/>
              <a:t>Consider as homogeneous, they neglect, use the same parameter for group members</a:t>
            </a:r>
          </a:p>
          <a:p>
            <a:r>
              <a:rPr lang="en-AU" sz="1200" b="1" dirty="0" smtClean="0">
                <a:latin typeface="Helvetica Light"/>
              </a:rPr>
              <a:t>The impact of group members parameters</a:t>
            </a:r>
            <a:endParaRPr lang="en-AU" baseline="0" dirty="0" smtClean="0"/>
          </a:p>
        </p:txBody>
      </p:sp>
      <p:sp>
        <p:nvSpPr>
          <p:cNvPr id="4" name="Slide Number Placeholder 3"/>
          <p:cNvSpPr>
            <a:spLocks noGrp="1"/>
          </p:cNvSpPr>
          <p:nvPr>
            <p:ph type="sldNum" sz="quarter" idx="10"/>
          </p:nvPr>
        </p:nvSpPr>
        <p:spPr/>
        <p:txBody>
          <a:bodyPr/>
          <a:lstStyle/>
          <a:p>
            <a:fld id="{44798A66-20F6-470C-9712-2CF046FACAC3}" type="slidenum">
              <a:rPr lang="en-AU" smtClean="0"/>
              <a:t>12</a:t>
            </a:fld>
            <a:endParaRPr lang="en-AU"/>
          </a:p>
        </p:txBody>
      </p:sp>
    </p:spTree>
    <p:extLst>
      <p:ext uri="{BB962C8B-B14F-4D97-AF65-F5344CB8AC3E}">
        <p14:creationId xmlns:p14="http://schemas.microsoft.com/office/powerpoint/2010/main" val="4921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CA-based approach relies</a:t>
            </a:r>
            <a:r>
              <a:rPr lang="en-AU" baseline="0" dirty="0" smtClean="0"/>
              <a:t> on the idea of Von </a:t>
            </a:r>
            <a:r>
              <a:rPr lang="en-AU" baseline="0" dirty="0" err="1" smtClean="0"/>
              <a:t>Nonument</a:t>
            </a:r>
            <a:r>
              <a:rPr lang="en-AU" baseline="0" dirty="0" smtClean="0"/>
              <a:t> ,</a:t>
            </a:r>
          </a:p>
          <a:p>
            <a:r>
              <a:rPr lang="en-AU" baseline="0" dirty="0" smtClean="0"/>
              <a:t>Reason to choose these four parameters is because a recent calibration works show different in human</a:t>
            </a:r>
          </a:p>
          <a:p>
            <a:r>
              <a:rPr lang="en-AU" baseline="0" dirty="0" smtClean="0"/>
              <a:t>Social group force is selected because sufficient for human</a:t>
            </a:r>
          </a:p>
          <a:p>
            <a:endParaRPr lang="en-AU" baseline="0" dirty="0" smtClean="0"/>
          </a:p>
          <a:p>
            <a:r>
              <a:rPr lang="en-AU" baseline="0" dirty="0" smtClean="0"/>
              <a:t>Measure on group, and then how group affect back on individual</a:t>
            </a:r>
          </a:p>
          <a:p>
            <a:pPr lvl="0" rtl="0"/>
            <a:r>
              <a:rPr lang="en-AU" sz="1200" b="1" kern="1200" dirty="0" smtClean="0">
                <a:solidFill>
                  <a:schemeClr val="tx1"/>
                </a:solidFill>
                <a:effectLst/>
                <a:latin typeface="+mn-lt"/>
                <a:ea typeface="+mn-ea"/>
                <a:cs typeface="+mn-cs"/>
              </a:rPr>
              <a:t>Describe the range of possible model’s outputs of the three factors given by a set of inputs at the four model’s parameters where the parameters have uncertainty. </a:t>
            </a:r>
          </a:p>
          <a:p>
            <a:r>
              <a:rPr lang="en-AU" sz="1200" b="1" kern="1200" dirty="0" smtClean="0">
                <a:solidFill>
                  <a:schemeClr val="tx1"/>
                </a:solidFill>
                <a:effectLst/>
                <a:latin typeface="+mn-lt"/>
                <a:ea typeface="+mn-ea"/>
                <a:cs typeface="+mn-cs"/>
              </a:rPr>
              <a:t>Identify the key input parameters that contribute the most to the model’s outputs. </a:t>
            </a:r>
            <a:endParaRPr lang="en-AU" b="1" baseline="0" dirty="0" smtClean="0"/>
          </a:p>
        </p:txBody>
      </p:sp>
      <p:sp>
        <p:nvSpPr>
          <p:cNvPr id="4" name="Slide Number Placeholder 3"/>
          <p:cNvSpPr>
            <a:spLocks noGrp="1"/>
          </p:cNvSpPr>
          <p:nvPr>
            <p:ph type="sldNum" sz="quarter" idx="10"/>
          </p:nvPr>
        </p:nvSpPr>
        <p:spPr/>
        <p:txBody>
          <a:bodyPr/>
          <a:lstStyle/>
          <a:p>
            <a:fld id="{44798A66-20F6-470C-9712-2CF046FACAC3}" type="slidenum">
              <a:rPr lang="en-AU" smtClean="0"/>
              <a:t>13</a:t>
            </a:fld>
            <a:endParaRPr lang="en-AU"/>
          </a:p>
        </p:txBody>
      </p:sp>
    </p:spTree>
    <p:extLst>
      <p:ext uri="{BB962C8B-B14F-4D97-AF65-F5344CB8AC3E}">
        <p14:creationId xmlns:p14="http://schemas.microsoft.com/office/powerpoint/2010/main" val="489326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Cover possible parameters</a:t>
            </a:r>
          </a:p>
          <a:p>
            <a:r>
              <a:rPr lang="en-AU" dirty="0" smtClean="0"/>
              <a:t>Run by</a:t>
            </a:r>
            <a:r>
              <a:rPr lang="en-AU" baseline="0" dirty="0" smtClean="0"/>
              <a:t> cluster with large </a:t>
            </a:r>
          </a:p>
          <a:p>
            <a:r>
              <a:rPr lang="en-AU" baseline="0" dirty="0" smtClean="0"/>
              <a:t>Explore mapping</a:t>
            </a:r>
          </a:p>
          <a:p>
            <a:endParaRPr lang="en-AU" baseline="0" dirty="0" smtClean="0"/>
          </a:p>
          <a:p>
            <a:r>
              <a:rPr lang="en-AU" baseline="0" dirty="0" smtClean="0"/>
              <a:t>These method have been applied widely in biology research study</a:t>
            </a:r>
          </a:p>
          <a:p>
            <a:r>
              <a:rPr lang="en-AU" baseline="0" dirty="0" smtClean="0"/>
              <a:t>PCA is the first effort to understand the contribution of model’s output. By reduce dimensional of parameters to understand which parameters have highest correlation with first components, and mapping which model’s parameters contribute to the variance of model’s outputs. </a:t>
            </a:r>
          </a:p>
          <a:p>
            <a:r>
              <a:rPr lang="en-AU" baseline="0" dirty="0" smtClean="0"/>
              <a:t>Non-linear analysis. It  partitions model’s outputs and </a:t>
            </a:r>
            <a:r>
              <a:rPr lang="en-AU" baseline="0" dirty="0" err="1" smtClean="0"/>
              <a:t>identifiy</a:t>
            </a:r>
            <a:r>
              <a:rPr lang="en-AU" baseline="0" dirty="0" smtClean="0"/>
              <a:t> the amount of </a:t>
            </a:r>
            <a:r>
              <a:rPr lang="en-AU" baseline="0" dirty="0" err="1" smtClean="0"/>
              <a:t>outputs’s</a:t>
            </a:r>
            <a:r>
              <a:rPr lang="en-AU" baseline="0" dirty="0" smtClean="0"/>
              <a:t> variation according to the uncertainty in the input parameters</a:t>
            </a:r>
          </a:p>
          <a:p>
            <a:r>
              <a:rPr lang="en-AU" baseline="0" dirty="0" smtClean="0"/>
              <a:t>ANOVA hypothesis testing measure different interaction of each pair of parameters and which parameters have contribute </a:t>
            </a:r>
            <a:r>
              <a:rPr lang="en-AU" baseline="0" dirty="0" err="1" smtClean="0"/>
              <a:t>hight</a:t>
            </a:r>
            <a:r>
              <a:rPr lang="en-AU" baseline="0" dirty="0" smtClean="0"/>
              <a:t> variance to the output data</a:t>
            </a:r>
          </a:p>
          <a:p>
            <a:r>
              <a:rPr lang="en-AU" baseline="0" dirty="0" smtClean="0"/>
              <a:t>Morris scanning is used to rank the most influential parameters. At a given parameter, run around to identify the model output. Repeats on other different nominal points.</a:t>
            </a:r>
          </a:p>
          <a:p>
            <a:r>
              <a:rPr lang="en-AU" baseline="0" dirty="0" err="1" smtClean="0"/>
              <a:t>Sobol</a:t>
            </a:r>
            <a:r>
              <a:rPr lang="en-AU" baseline="0" dirty="0" smtClean="0"/>
              <a:t> method is based on decomposition of the model’s output into terms of increasing dimensionality and then compute the </a:t>
            </a:r>
            <a:r>
              <a:rPr lang="en-AU" baseline="0" dirty="0" err="1" smtClean="0"/>
              <a:t>Sobol</a:t>
            </a:r>
            <a:r>
              <a:rPr lang="en-AU" baseline="0" dirty="0" smtClean="0"/>
              <a:t> indices contribution of each parameter to the variance of model output.</a:t>
            </a:r>
          </a:p>
          <a:p>
            <a:endParaRPr lang="en-AU" baseline="0" dirty="0" smtClean="0"/>
          </a:p>
          <a:p>
            <a:r>
              <a:rPr lang="en-AU" baseline="0" dirty="0" smtClean="0"/>
              <a:t>Individual-conformation test</a:t>
            </a:r>
          </a:p>
          <a:p>
            <a:r>
              <a:rPr lang="en-AU" baseline="0" dirty="0" smtClean="0"/>
              <a:t>Linear mixed-effect models</a:t>
            </a:r>
          </a:p>
        </p:txBody>
      </p:sp>
      <p:sp>
        <p:nvSpPr>
          <p:cNvPr id="4" name="Slide Number Placeholder 3"/>
          <p:cNvSpPr>
            <a:spLocks noGrp="1"/>
          </p:cNvSpPr>
          <p:nvPr>
            <p:ph type="sldNum" sz="quarter" idx="10"/>
          </p:nvPr>
        </p:nvSpPr>
        <p:spPr/>
        <p:txBody>
          <a:bodyPr/>
          <a:lstStyle/>
          <a:p>
            <a:fld id="{44798A66-20F6-470C-9712-2CF046FACAC3}" type="slidenum">
              <a:rPr lang="en-AU" smtClean="0"/>
              <a:t>14</a:t>
            </a:fld>
            <a:endParaRPr lang="en-AU"/>
          </a:p>
        </p:txBody>
      </p:sp>
    </p:spTree>
    <p:extLst>
      <p:ext uri="{BB962C8B-B14F-4D97-AF65-F5344CB8AC3E}">
        <p14:creationId xmlns:p14="http://schemas.microsoft.com/office/powerpoint/2010/main" val="2892727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 scenarios is to understand whether move with group help</a:t>
            </a:r>
            <a:r>
              <a:rPr lang="en-AU" baseline="0" dirty="0" smtClean="0"/>
              <a:t> pedestrians effective avoid obstacles</a:t>
            </a:r>
          </a:p>
          <a:p>
            <a:r>
              <a:rPr lang="en-AU" baseline="0" dirty="0" smtClean="0"/>
              <a:t>-Move with other group to in </a:t>
            </a:r>
            <a:r>
              <a:rPr lang="en-AU" baseline="0" dirty="0" err="1" smtClean="0"/>
              <a:t>coordior</a:t>
            </a:r>
            <a:r>
              <a:rPr lang="en-AU" baseline="0" dirty="0" smtClean="0"/>
              <a:t> and evacuation simulation environments, to test whether they affect on </a:t>
            </a:r>
          </a:p>
        </p:txBody>
      </p:sp>
      <p:sp>
        <p:nvSpPr>
          <p:cNvPr id="4" name="Slide Number Placeholder 3"/>
          <p:cNvSpPr>
            <a:spLocks noGrp="1"/>
          </p:cNvSpPr>
          <p:nvPr>
            <p:ph type="sldNum" sz="quarter" idx="10"/>
          </p:nvPr>
        </p:nvSpPr>
        <p:spPr/>
        <p:txBody>
          <a:bodyPr/>
          <a:lstStyle/>
          <a:p>
            <a:fld id="{44798A66-20F6-470C-9712-2CF046FACAC3}" type="slidenum">
              <a:rPr lang="en-AU" smtClean="0"/>
              <a:t>15</a:t>
            </a:fld>
            <a:endParaRPr lang="en-AU"/>
          </a:p>
        </p:txBody>
      </p:sp>
    </p:spTree>
    <p:extLst>
      <p:ext uri="{BB962C8B-B14F-4D97-AF65-F5344CB8AC3E}">
        <p14:creationId xmlns:p14="http://schemas.microsoft.com/office/powerpoint/2010/main" val="139093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CA-based approach relies</a:t>
            </a:r>
            <a:r>
              <a:rPr lang="en-AU" baseline="0" dirty="0" smtClean="0"/>
              <a:t> on the idea of Von </a:t>
            </a:r>
            <a:r>
              <a:rPr lang="en-AU" baseline="0" dirty="0" err="1" smtClean="0"/>
              <a:t>Nonument</a:t>
            </a:r>
            <a:r>
              <a:rPr lang="en-AU" baseline="0" dirty="0" smtClean="0"/>
              <a:t> ,</a:t>
            </a:r>
          </a:p>
        </p:txBody>
      </p:sp>
      <p:sp>
        <p:nvSpPr>
          <p:cNvPr id="4" name="Slide Number Placeholder 3"/>
          <p:cNvSpPr>
            <a:spLocks noGrp="1"/>
          </p:cNvSpPr>
          <p:nvPr>
            <p:ph type="sldNum" sz="quarter" idx="10"/>
          </p:nvPr>
        </p:nvSpPr>
        <p:spPr/>
        <p:txBody>
          <a:bodyPr/>
          <a:lstStyle/>
          <a:p>
            <a:fld id="{44798A66-20F6-470C-9712-2CF046FACAC3}" type="slidenum">
              <a:rPr lang="en-AU" smtClean="0"/>
              <a:t>16</a:t>
            </a:fld>
            <a:endParaRPr lang="en-AU"/>
          </a:p>
        </p:txBody>
      </p:sp>
    </p:spTree>
    <p:extLst>
      <p:ext uri="{BB962C8B-B14F-4D97-AF65-F5344CB8AC3E}">
        <p14:creationId xmlns:p14="http://schemas.microsoft.com/office/powerpoint/2010/main" val="3872431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Output parameters are filter at different bins, parameters at</a:t>
            </a:r>
            <a:r>
              <a:rPr lang="en-AU" baseline="0" dirty="0" smtClean="0"/>
              <a:t> that values are selected.</a:t>
            </a:r>
          </a:p>
          <a:p>
            <a:r>
              <a:rPr lang="en-AU" baseline="0" dirty="0" smtClean="0"/>
              <a:t>Four dimensional are extracted on principal components</a:t>
            </a:r>
          </a:p>
          <a:p>
            <a:r>
              <a:rPr lang="en-AU" baseline="0" dirty="0" smtClean="0"/>
              <a:t>Show the proportion of variance of each parameter explained by firs two PC1s</a:t>
            </a:r>
          </a:p>
        </p:txBody>
      </p:sp>
      <p:sp>
        <p:nvSpPr>
          <p:cNvPr id="4" name="Slide Number Placeholder 3"/>
          <p:cNvSpPr>
            <a:spLocks noGrp="1"/>
          </p:cNvSpPr>
          <p:nvPr>
            <p:ph type="sldNum" sz="quarter" idx="10"/>
          </p:nvPr>
        </p:nvSpPr>
        <p:spPr/>
        <p:txBody>
          <a:bodyPr/>
          <a:lstStyle/>
          <a:p>
            <a:fld id="{44798A66-20F6-470C-9712-2CF046FACAC3}" type="slidenum">
              <a:rPr lang="en-AU" smtClean="0"/>
              <a:t>17</a:t>
            </a:fld>
            <a:endParaRPr lang="en-AU"/>
          </a:p>
        </p:txBody>
      </p:sp>
    </p:spTree>
    <p:extLst>
      <p:ext uri="{BB962C8B-B14F-4D97-AF65-F5344CB8AC3E}">
        <p14:creationId xmlns:p14="http://schemas.microsoft.com/office/powerpoint/2010/main" val="1252771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fld id="{44798A66-20F6-470C-9712-2CF046FACAC3}" type="slidenum">
              <a:rPr lang="en-AU" smtClean="0"/>
              <a:t>18</a:t>
            </a:fld>
            <a:endParaRPr lang="en-AU"/>
          </a:p>
        </p:txBody>
      </p:sp>
    </p:spTree>
    <p:extLst>
      <p:ext uri="{BB962C8B-B14F-4D97-AF65-F5344CB8AC3E}">
        <p14:creationId xmlns:p14="http://schemas.microsoft.com/office/powerpoint/2010/main" val="2703203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CA-based approach relies</a:t>
            </a:r>
            <a:r>
              <a:rPr lang="en-AU" baseline="0" dirty="0" smtClean="0"/>
              <a:t> on the idea of Von </a:t>
            </a:r>
            <a:r>
              <a:rPr lang="en-AU" baseline="0" dirty="0" err="1" smtClean="0"/>
              <a:t>Nonument</a:t>
            </a:r>
            <a:r>
              <a:rPr lang="en-AU" baseline="0" dirty="0" smtClean="0"/>
              <a:t> ,</a:t>
            </a:r>
          </a:p>
        </p:txBody>
      </p:sp>
      <p:sp>
        <p:nvSpPr>
          <p:cNvPr id="4" name="Slide Number Placeholder 3"/>
          <p:cNvSpPr>
            <a:spLocks noGrp="1"/>
          </p:cNvSpPr>
          <p:nvPr>
            <p:ph type="sldNum" sz="quarter" idx="10"/>
          </p:nvPr>
        </p:nvSpPr>
        <p:spPr/>
        <p:txBody>
          <a:bodyPr/>
          <a:lstStyle/>
          <a:p>
            <a:fld id="{44798A66-20F6-470C-9712-2CF046FACAC3}" type="slidenum">
              <a:rPr lang="en-AU" smtClean="0"/>
              <a:t>19</a:t>
            </a:fld>
            <a:endParaRPr lang="en-AU"/>
          </a:p>
        </p:txBody>
      </p:sp>
    </p:spTree>
    <p:extLst>
      <p:ext uri="{BB962C8B-B14F-4D97-AF65-F5344CB8AC3E}">
        <p14:creationId xmlns:p14="http://schemas.microsoft.com/office/powerpoint/2010/main" val="1557380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Crowd modelling, and its importance,</a:t>
            </a:r>
            <a:r>
              <a:rPr lang="en-AU" baseline="0" dirty="0" smtClean="0"/>
              <a:t> definition of group cohesion study and its </a:t>
            </a:r>
            <a:r>
              <a:rPr lang="en-AU" dirty="0" smtClean="0"/>
              <a:t>importance</a:t>
            </a:r>
            <a:endParaRPr lang="en-AU" dirty="0"/>
          </a:p>
        </p:txBody>
      </p:sp>
      <p:sp>
        <p:nvSpPr>
          <p:cNvPr id="4" name="Slide Number Placeholder 3"/>
          <p:cNvSpPr>
            <a:spLocks noGrp="1"/>
          </p:cNvSpPr>
          <p:nvPr>
            <p:ph type="sldNum" sz="quarter" idx="10"/>
          </p:nvPr>
        </p:nvSpPr>
        <p:spPr/>
        <p:txBody>
          <a:bodyPr/>
          <a:lstStyle/>
          <a:p>
            <a:fld id="{44798A66-20F6-470C-9712-2CF046FACAC3}" type="slidenum">
              <a:rPr lang="en-AU" smtClean="0"/>
              <a:t>2</a:t>
            </a:fld>
            <a:endParaRPr lang="en-AU"/>
          </a:p>
        </p:txBody>
      </p:sp>
    </p:spTree>
    <p:extLst>
      <p:ext uri="{BB962C8B-B14F-4D97-AF65-F5344CB8AC3E}">
        <p14:creationId xmlns:p14="http://schemas.microsoft.com/office/powerpoint/2010/main" val="1889330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CA-based approach relies</a:t>
            </a:r>
            <a:r>
              <a:rPr lang="en-AU" baseline="0" dirty="0" smtClean="0"/>
              <a:t> on the idea of Von </a:t>
            </a:r>
            <a:r>
              <a:rPr lang="en-AU" baseline="0" dirty="0" err="1" smtClean="0"/>
              <a:t>Nonument</a:t>
            </a:r>
            <a:r>
              <a:rPr lang="en-AU" baseline="0" dirty="0" smtClean="0"/>
              <a:t> ,</a:t>
            </a:r>
          </a:p>
        </p:txBody>
      </p:sp>
      <p:sp>
        <p:nvSpPr>
          <p:cNvPr id="4" name="Slide Number Placeholder 3"/>
          <p:cNvSpPr>
            <a:spLocks noGrp="1"/>
          </p:cNvSpPr>
          <p:nvPr>
            <p:ph type="sldNum" sz="quarter" idx="10"/>
          </p:nvPr>
        </p:nvSpPr>
        <p:spPr/>
        <p:txBody>
          <a:bodyPr/>
          <a:lstStyle/>
          <a:p>
            <a:fld id="{44798A66-20F6-470C-9712-2CF046FACAC3}" type="slidenum">
              <a:rPr lang="en-AU" smtClean="0"/>
              <a:t>20</a:t>
            </a:fld>
            <a:endParaRPr lang="en-AU"/>
          </a:p>
        </p:txBody>
      </p:sp>
    </p:spTree>
    <p:extLst>
      <p:ext uri="{BB962C8B-B14F-4D97-AF65-F5344CB8AC3E}">
        <p14:creationId xmlns:p14="http://schemas.microsoft.com/office/powerpoint/2010/main" val="4052793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CA-based approach relies</a:t>
            </a:r>
            <a:r>
              <a:rPr lang="en-AU" baseline="0" dirty="0" smtClean="0"/>
              <a:t> on the idea of Von </a:t>
            </a:r>
            <a:r>
              <a:rPr lang="en-AU" baseline="0" dirty="0" err="1" smtClean="0"/>
              <a:t>Nonument</a:t>
            </a:r>
            <a:r>
              <a:rPr lang="en-AU" baseline="0" dirty="0" smtClean="0"/>
              <a:t> ,</a:t>
            </a:r>
          </a:p>
        </p:txBody>
      </p:sp>
      <p:sp>
        <p:nvSpPr>
          <p:cNvPr id="4" name="Slide Number Placeholder 3"/>
          <p:cNvSpPr>
            <a:spLocks noGrp="1"/>
          </p:cNvSpPr>
          <p:nvPr>
            <p:ph type="sldNum" sz="quarter" idx="10"/>
          </p:nvPr>
        </p:nvSpPr>
        <p:spPr/>
        <p:txBody>
          <a:bodyPr/>
          <a:lstStyle/>
          <a:p>
            <a:fld id="{44798A66-20F6-470C-9712-2CF046FACAC3}" type="slidenum">
              <a:rPr lang="en-AU" smtClean="0"/>
              <a:t>21</a:t>
            </a:fld>
            <a:endParaRPr lang="en-AU"/>
          </a:p>
        </p:txBody>
      </p:sp>
    </p:spTree>
    <p:extLst>
      <p:ext uri="{BB962C8B-B14F-4D97-AF65-F5344CB8AC3E}">
        <p14:creationId xmlns:p14="http://schemas.microsoft.com/office/powerpoint/2010/main" val="4142381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CA-based approach relies</a:t>
            </a:r>
            <a:r>
              <a:rPr lang="en-AU" baseline="0" dirty="0" smtClean="0"/>
              <a:t> on the idea of Von </a:t>
            </a:r>
            <a:r>
              <a:rPr lang="en-AU" baseline="0" dirty="0" err="1" smtClean="0"/>
              <a:t>Nonument</a:t>
            </a:r>
            <a:r>
              <a:rPr lang="en-AU" baseline="0" dirty="0" smtClean="0"/>
              <a:t> ,</a:t>
            </a:r>
          </a:p>
        </p:txBody>
      </p:sp>
      <p:sp>
        <p:nvSpPr>
          <p:cNvPr id="4" name="Slide Number Placeholder 3"/>
          <p:cNvSpPr>
            <a:spLocks noGrp="1"/>
          </p:cNvSpPr>
          <p:nvPr>
            <p:ph type="sldNum" sz="quarter" idx="10"/>
          </p:nvPr>
        </p:nvSpPr>
        <p:spPr/>
        <p:txBody>
          <a:bodyPr/>
          <a:lstStyle/>
          <a:p>
            <a:fld id="{44798A66-20F6-470C-9712-2CF046FACAC3}" type="slidenum">
              <a:rPr lang="en-AU" smtClean="0"/>
              <a:t>22</a:t>
            </a:fld>
            <a:endParaRPr lang="en-AU"/>
          </a:p>
        </p:txBody>
      </p:sp>
    </p:spTree>
    <p:extLst>
      <p:ext uri="{BB962C8B-B14F-4D97-AF65-F5344CB8AC3E}">
        <p14:creationId xmlns:p14="http://schemas.microsoft.com/office/powerpoint/2010/main" val="3212996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Linear</a:t>
            </a:r>
            <a:r>
              <a:rPr lang="en-AU" baseline="0" dirty="0" smtClean="0"/>
              <a:t> interaction by decomposing original data into the sums of principals components,</a:t>
            </a:r>
          </a:p>
          <a:p>
            <a:r>
              <a:rPr lang="en-AU" baseline="0" dirty="0" smtClean="0"/>
              <a:t>First two PCs</a:t>
            </a:r>
          </a:p>
        </p:txBody>
      </p:sp>
      <p:sp>
        <p:nvSpPr>
          <p:cNvPr id="4" name="Slide Number Placeholder 3"/>
          <p:cNvSpPr>
            <a:spLocks noGrp="1"/>
          </p:cNvSpPr>
          <p:nvPr>
            <p:ph type="sldNum" sz="quarter" idx="10"/>
          </p:nvPr>
        </p:nvSpPr>
        <p:spPr/>
        <p:txBody>
          <a:bodyPr/>
          <a:lstStyle/>
          <a:p>
            <a:fld id="{44798A66-20F6-470C-9712-2CF046FACAC3}" type="slidenum">
              <a:rPr lang="en-AU" smtClean="0"/>
              <a:t>23</a:t>
            </a:fld>
            <a:endParaRPr lang="en-AU"/>
          </a:p>
        </p:txBody>
      </p:sp>
    </p:spTree>
    <p:extLst>
      <p:ext uri="{BB962C8B-B14F-4D97-AF65-F5344CB8AC3E}">
        <p14:creationId xmlns:p14="http://schemas.microsoft.com/office/powerpoint/2010/main" val="2609726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CA-based approach relies</a:t>
            </a:r>
            <a:r>
              <a:rPr lang="en-AU" baseline="0" dirty="0" smtClean="0"/>
              <a:t> on the idea of Von </a:t>
            </a:r>
            <a:r>
              <a:rPr lang="en-AU" baseline="0" dirty="0" err="1" smtClean="0"/>
              <a:t>Nonument</a:t>
            </a:r>
            <a:r>
              <a:rPr lang="en-AU" baseline="0" dirty="0" smtClean="0"/>
              <a:t> ,</a:t>
            </a:r>
          </a:p>
        </p:txBody>
      </p:sp>
      <p:sp>
        <p:nvSpPr>
          <p:cNvPr id="4" name="Slide Number Placeholder 3"/>
          <p:cNvSpPr>
            <a:spLocks noGrp="1"/>
          </p:cNvSpPr>
          <p:nvPr>
            <p:ph type="sldNum" sz="quarter" idx="10"/>
          </p:nvPr>
        </p:nvSpPr>
        <p:spPr/>
        <p:txBody>
          <a:bodyPr/>
          <a:lstStyle/>
          <a:p>
            <a:fld id="{44798A66-20F6-470C-9712-2CF046FACAC3}" type="slidenum">
              <a:rPr lang="en-AU" smtClean="0"/>
              <a:t>24</a:t>
            </a:fld>
            <a:endParaRPr lang="en-AU"/>
          </a:p>
        </p:txBody>
      </p:sp>
    </p:spTree>
    <p:extLst>
      <p:ext uri="{BB962C8B-B14F-4D97-AF65-F5344CB8AC3E}">
        <p14:creationId xmlns:p14="http://schemas.microsoft.com/office/powerpoint/2010/main" val="590657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CA-based approach relies</a:t>
            </a:r>
            <a:r>
              <a:rPr lang="en-AU" baseline="0" dirty="0" smtClean="0"/>
              <a:t> on the idea of Von </a:t>
            </a:r>
            <a:r>
              <a:rPr lang="en-AU" baseline="0" dirty="0" err="1" smtClean="0"/>
              <a:t>Nonument</a:t>
            </a:r>
            <a:r>
              <a:rPr lang="en-AU" baseline="0" dirty="0" smtClean="0"/>
              <a:t> ,</a:t>
            </a:r>
          </a:p>
        </p:txBody>
      </p:sp>
      <p:sp>
        <p:nvSpPr>
          <p:cNvPr id="4" name="Slide Number Placeholder 3"/>
          <p:cNvSpPr>
            <a:spLocks noGrp="1"/>
          </p:cNvSpPr>
          <p:nvPr>
            <p:ph type="sldNum" sz="quarter" idx="10"/>
          </p:nvPr>
        </p:nvSpPr>
        <p:spPr/>
        <p:txBody>
          <a:bodyPr/>
          <a:lstStyle/>
          <a:p>
            <a:fld id="{44798A66-20F6-470C-9712-2CF046FACAC3}" type="slidenum">
              <a:rPr lang="en-AU" smtClean="0"/>
              <a:t>25</a:t>
            </a:fld>
            <a:endParaRPr lang="en-AU"/>
          </a:p>
        </p:txBody>
      </p:sp>
    </p:spTree>
    <p:extLst>
      <p:ext uri="{BB962C8B-B14F-4D97-AF65-F5344CB8AC3E}">
        <p14:creationId xmlns:p14="http://schemas.microsoft.com/office/powerpoint/2010/main" val="773435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CA-based approach relies</a:t>
            </a:r>
            <a:r>
              <a:rPr lang="en-AU" baseline="0" dirty="0" smtClean="0"/>
              <a:t> on the idea of Von </a:t>
            </a:r>
            <a:r>
              <a:rPr lang="en-AU" baseline="0" dirty="0" err="1" smtClean="0"/>
              <a:t>Nonument</a:t>
            </a:r>
            <a:r>
              <a:rPr lang="en-AU" baseline="0" dirty="0" smtClean="0"/>
              <a:t> ,</a:t>
            </a:r>
          </a:p>
        </p:txBody>
      </p:sp>
      <p:sp>
        <p:nvSpPr>
          <p:cNvPr id="4" name="Slide Number Placeholder 3"/>
          <p:cNvSpPr>
            <a:spLocks noGrp="1"/>
          </p:cNvSpPr>
          <p:nvPr>
            <p:ph type="sldNum" sz="quarter" idx="10"/>
          </p:nvPr>
        </p:nvSpPr>
        <p:spPr/>
        <p:txBody>
          <a:bodyPr/>
          <a:lstStyle/>
          <a:p>
            <a:fld id="{44798A66-20F6-470C-9712-2CF046FACAC3}" type="slidenum">
              <a:rPr lang="en-AU" smtClean="0"/>
              <a:t>26</a:t>
            </a:fld>
            <a:endParaRPr lang="en-AU"/>
          </a:p>
        </p:txBody>
      </p:sp>
    </p:spTree>
    <p:extLst>
      <p:ext uri="{BB962C8B-B14F-4D97-AF65-F5344CB8AC3E}">
        <p14:creationId xmlns:p14="http://schemas.microsoft.com/office/powerpoint/2010/main" val="2037599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CA-based approach relies</a:t>
            </a:r>
            <a:r>
              <a:rPr lang="en-AU" baseline="0" dirty="0" smtClean="0"/>
              <a:t> on the idea of Von </a:t>
            </a:r>
            <a:r>
              <a:rPr lang="en-AU" baseline="0" dirty="0" err="1" smtClean="0"/>
              <a:t>Nonument</a:t>
            </a:r>
            <a:r>
              <a:rPr lang="en-AU" baseline="0" dirty="0" smtClean="0"/>
              <a:t> ,</a:t>
            </a:r>
          </a:p>
        </p:txBody>
      </p:sp>
      <p:sp>
        <p:nvSpPr>
          <p:cNvPr id="4" name="Slide Number Placeholder 3"/>
          <p:cNvSpPr>
            <a:spLocks noGrp="1"/>
          </p:cNvSpPr>
          <p:nvPr>
            <p:ph type="sldNum" sz="quarter" idx="10"/>
          </p:nvPr>
        </p:nvSpPr>
        <p:spPr/>
        <p:txBody>
          <a:bodyPr/>
          <a:lstStyle/>
          <a:p>
            <a:fld id="{44798A66-20F6-470C-9712-2CF046FACAC3}" type="slidenum">
              <a:rPr lang="en-AU" smtClean="0"/>
              <a:t>27</a:t>
            </a:fld>
            <a:endParaRPr lang="en-AU"/>
          </a:p>
        </p:txBody>
      </p:sp>
    </p:spTree>
    <p:extLst>
      <p:ext uri="{BB962C8B-B14F-4D97-AF65-F5344CB8AC3E}">
        <p14:creationId xmlns:p14="http://schemas.microsoft.com/office/powerpoint/2010/main" val="1671777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CA-based approach relies</a:t>
            </a:r>
            <a:r>
              <a:rPr lang="en-AU" baseline="0" dirty="0" smtClean="0"/>
              <a:t> on the idea of Von </a:t>
            </a:r>
            <a:r>
              <a:rPr lang="en-AU" baseline="0" dirty="0" err="1" smtClean="0"/>
              <a:t>Nonument</a:t>
            </a:r>
            <a:r>
              <a:rPr lang="en-AU" baseline="0" dirty="0" smtClean="0"/>
              <a:t> ,</a:t>
            </a:r>
          </a:p>
        </p:txBody>
      </p:sp>
      <p:sp>
        <p:nvSpPr>
          <p:cNvPr id="4" name="Slide Number Placeholder 3"/>
          <p:cNvSpPr>
            <a:spLocks noGrp="1"/>
          </p:cNvSpPr>
          <p:nvPr>
            <p:ph type="sldNum" sz="quarter" idx="10"/>
          </p:nvPr>
        </p:nvSpPr>
        <p:spPr/>
        <p:txBody>
          <a:bodyPr/>
          <a:lstStyle/>
          <a:p>
            <a:fld id="{44798A66-20F6-470C-9712-2CF046FACAC3}" type="slidenum">
              <a:rPr lang="en-AU" smtClean="0"/>
              <a:t>28</a:t>
            </a:fld>
            <a:endParaRPr lang="en-AU"/>
          </a:p>
        </p:txBody>
      </p:sp>
    </p:spTree>
    <p:extLst>
      <p:ext uri="{BB962C8B-B14F-4D97-AF65-F5344CB8AC3E}">
        <p14:creationId xmlns:p14="http://schemas.microsoft.com/office/powerpoint/2010/main" val="3154737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CA-based approach relies</a:t>
            </a:r>
            <a:r>
              <a:rPr lang="en-AU" baseline="0" dirty="0" smtClean="0"/>
              <a:t> on the idea of Von </a:t>
            </a:r>
            <a:r>
              <a:rPr lang="en-AU" baseline="0" dirty="0" err="1" smtClean="0"/>
              <a:t>Nonument</a:t>
            </a:r>
            <a:r>
              <a:rPr lang="en-AU" baseline="0" dirty="0" smtClean="0"/>
              <a:t> ,</a:t>
            </a:r>
          </a:p>
        </p:txBody>
      </p:sp>
      <p:sp>
        <p:nvSpPr>
          <p:cNvPr id="4" name="Slide Number Placeholder 3"/>
          <p:cNvSpPr>
            <a:spLocks noGrp="1"/>
          </p:cNvSpPr>
          <p:nvPr>
            <p:ph type="sldNum" sz="quarter" idx="10"/>
          </p:nvPr>
        </p:nvSpPr>
        <p:spPr/>
        <p:txBody>
          <a:bodyPr/>
          <a:lstStyle/>
          <a:p>
            <a:fld id="{44798A66-20F6-470C-9712-2CF046FACAC3}" type="slidenum">
              <a:rPr lang="en-AU" smtClean="0"/>
              <a:t>29</a:t>
            </a:fld>
            <a:endParaRPr lang="en-AU"/>
          </a:p>
        </p:txBody>
      </p:sp>
    </p:spTree>
    <p:extLst>
      <p:ext uri="{BB962C8B-B14F-4D97-AF65-F5344CB8AC3E}">
        <p14:creationId xmlns:p14="http://schemas.microsoft.com/office/powerpoint/2010/main" val="528430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Urban</a:t>
            </a:r>
            <a:r>
              <a:rPr lang="en-AU" baseline="0" dirty="0" smtClean="0"/>
              <a:t> engineer and architecture often use human crowd model to simulate </a:t>
            </a:r>
            <a:r>
              <a:rPr lang="en-AU" baseline="0" dirty="0" err="1" smtClean="0"/>
              <a:t>bbehavior</a:t>
            </a:r>
            <a:r>
              <a:rPr lang="en-AU" baseline="0" dirty="0" smtClean="0"/>
              <a:t> of human to assess …</a:t>
            </a:r>
            <a:endParaRPr lang="en-AU" dirty="0" smtClean="0"/>
          </a:p>
          <a:p>
            <a:r>
              <a:rPr lang="en-AU" dirty="0" smtClean="0"/>
              <a:t>-crowd modelling is measured in festival</a:t>
            </a:r>
            <a:r>
              <a:rPr lang="en-AU" baseline="0" dirty="0" smtClean="0"/>
              <a:t> by mobile data based on models, crowd density, or literal sides, pressure side to detect bottleneck where people could not escape on a narrow door</a:t>
            </a:r>
          </a:p>
          <a:p>
            <a:r>
              <a:rPr lang="en-AU" baseline="0" dirty="0" smtClean="0"/>
              <a:t>	+=festival in Zurich</a:t>
            </a:r>
          </a:p>
          <a:p>
            <a:r>
              <a:rPr lang="en-AU" baseline="0" dirty="0" smtClean="0"/>
              <a:t>	+= in Germany</a:t>
            </a:r>
          </a:p>
          <a:p>
            <a:r>
              <a:rPr lang="en-AU" dirty="0" smtClean="0"/>
              <a:t>-Crowd</a:t>
            </a:r>
            <a:r>
              <a:rPr lang="en-AU" baseline="0" dirty="0" smtClean="0"/>
              <a:t> Modelling is the process of understanding human behaviour and build model</a:t>
            </a:r>
          </a:p>
          <a:p>
            <a:r>
              <a:rPr lang="en-AU" baseline="0" dirty="0" smtClean="0"/>
              <a:t>Calibration work to illustrate find realistic parameters from video recording or from documents</a:t>
            </a:r>
          </a:p>
          <a:p>
            <a:r>
              <a:rPr lang="en-AU" baseline="0" dirty="0" smtClean="0"/>
              <a:t>-such as group cohesion or </a:t>
            </a:r>
            <a:endParaRPr lang="en-AU" dirty="0"/>
          </a:p>
        </p:txBody>
      </p:sp>
      <p:sp>
        <p:nvSpPr>
          <p:cNvPr id="4" name="Slide Number Placeholder 3"/>
          <p:cNvSpPr>
            <a:spLocks noGrp="1"/>
          </p:cNvSpPr>
          <p:nvPr>
            <p:ph type="sldNum" sz="quarter" idx="10"/>
          </p:nvPr>
        </p:nvSpPr>
        <p:spPr/>
        <p:txBody>
          <a:bodyPr/>
          <a:lstStyle/>
          <a:p>
            <a:fld id="{44798A66-20F6-470C-9712-2CF046FACAC3}" type="slidenum">
              <a:rPr lang="en-AU" smtClean="0"/>
              <a:t>3</a:t>
            </a:fld>
            <a:endParaRPr lang="en-AU"/>
          </a:p>
        </p:txBody>
      </p:sp>
    </p:spTree>
    <p:extLst>
      <p:ext uri="{BB962C8B-B14F-4D97-AF65-F5344CB8AC3E}">
        <p14:creationId xmlns:p14="http://schemas.microsoft.com/office/powerpoint/2010/main" val="3415696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-Reynold biologist, 1950s- through observation flying</a:t>
            </a:r>
            <a:r>
              <a:rPr lang="en-AU" baseline="0" dirty="0" smtClean="0"/>
              <a:t> objects, flocking of </a:t>
            </a:r>
            <a:r>
              <a:rPr lang="en-AU" baseline="0" dirty="0" err="1" smtClean="0"/>
              <a:t>pigions</a:t>
            </a:r>
            <a:r>
              <a:rPr lang="en-AU" baseline="0" dirty="0" smtClean="0"/>
              <a:t>, maintain group </a:t>
            </a:r>
            <a:r>
              <a:rPr lang="en-AU" baseline="0" dirty="0" err="1" smtClean="0"/>
              <a:t>center</a:t>
            </a:r>
            <a:r>
              <a:rPr lang="en-AU" baseline="0" dirty="0" smtClean="0"/>
              <a:t> of mass.</a:t>
            </a:r>
          </a:p>
          <a:p>
            <a:r>
              <a:rPr lang="en-AU" dirty="0" smtClean="0"/>
              <a:t>-In biology of </a:t>
            </a:r>
            <a:r>
              <a:rPr lang="en-AU" dirty="0" err="1" smtClean="0"/>
              <a:t>pegion</a:t>
            </a:r>
            <a:r>
              <a:rPr lang="en-AU" dirty="0" smtClean="0"/>
              <a:t>,</a:t>
            </a:r>
            <a:r>
              <a:rPr lang="en-AU" baseline="0" dirty="0" smtClean="0"/>
              <a:t> school of fish, flocking organism,</a:t>
            </a:r>
          </a:p>
          <a:p>
            <a:endParaRPr lang="en-AU" dirty="0" smtClean="0"/>
          </a:p>
          <a:p>
            <a:r>
              <a:rPr lang="en-AU" dirty="0" smtClean="0"/>
              <a:t>-Often observed 30-40% in normal situation: 37% at train station, 50% shopping centre, 28% university</a:t>
            </a:r>
          </a:p>
          <a:p>
            <a:r>
              <a:rPr lang="en-AU" dirty="0" smtClean="0"/>
              <a:t>Group members could be same in family, colleagues.</a:t>
            </a:r>
          </a:p>
          <a:p>
            <a:pPr marL="0" marR="0" lvl="1" indent="0" algn="l" defTabSz="914400" rtl="0" eaLnBrk="1" fontAlgn="auto" latinLnBrk="0" hangingPunct="1">
              <a:lnSpc>
                <a:spcPct val="100000"/>
              </a:lnSpc>
              <a:spcBef>
                <a:spcPts val="0"/>
              </a:spcBef>
              <a:spcAft>
                <a:spcPts val="0"/>
              </a:spcAft>
              <a:buClrTx/>
              <a:buSzTx/>
              <a:buFontTx/>
              <a:buNone/>
              <a:tabLst/>
              <a:defRPr/>
            </a:pPr>
            <a:r>
              <a:rPr lang="en-AU" dirty="0" smtClean="0"/>
              <a:t>- F</a:t>
            </a:r>
            <a:r>
              <a:rPr lang="en-US" dirty="0" err="1" smtClean="0">
                <a:solidFill>
                  <a:srgbClr val="000000"/>
                </a:solidFill>
                <a:latin typeface="Arial"/>
                <a:cs typeface="Arial"/>
              </a:rPr>
              <a:t>ollow</a:t>
            </a:r>
            <a:r>
              <a:rPr lang="en-US" dirty="0" smtClean="0">
                <a:solidFill>
                  <a:srgbClr val="000000"/>
                </a:solidFill>
                <a:latin typeface="Arial"/>
                <a:cs typeface="Arial"/>
              </a:rPr>
              <a:t> group by demography traits to maintain cohesion, family</a:t>
            </a:r>
            <a:r>
              <a:rPr lang="en-US" baseline="0" dirty="0" smtClean="0">
                <a:solidFill>
                  <a:srgbClr val="000000"/>
                </a:solidFill>
                <a:latin typeface="Arial"/>
                <a:cs typeface="Arial"/>
              </a:rPr>
              <a:t> never escape alone, rather than evacuate alone. Also pedestrians select people to follow by demographic traits</a:t>
            </a: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a:cs typeface="Arial"/>
              </a:rPr>
              <a:t>Route choice- </a:t>
            </a:r>
            <a:r>
              <a:rPr lang="en-US" baseline="0" dirty="0" smtClean="0">
                <a:solidFill>
                  <a:srgbClr val="000000"/>
                </a:solidFill>
                <a:latin typeface="Arial"/>
                <a:cs typeface="Arial"/>
              </a:rPr>
              <a:t>stimulus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000000"/>
                </a:solidFill>
                <a:latin typeface="Arial"/>
                <a:cs typeface="Arial"/>
              </a:rPr>
              <a:t>Group- s</a:t>
            </a:r>
            <a:r>
              <a:rPr lang="en-US" dirty="0" smtClean="0">
                <a:solidFill>
                  <a:srgbClr val="000000"/>
                </a:solidFill>
                <a:latin typeface="Arial"/>
                <a:cs typeface="Arial"/>
              </a:rPr>
              <a:t>tick together,</a:t>
            </a:r>
            <a:r>
              <a:rPr lang="en-US" baseline="0" dirty="0" smtClean="0">
                <a:solidFill>
                  <a:srgbClr val="000000"/>
                </a:solidFill>
                <a:latin typeface="Arial"/>
                <a:cs typeface="Arial"/>
              </a:rPr>
              <a:t> is also affect occupied space, empty. It is considered as moving obstacles.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000000"/>
              </a:solidFill>
              <a:latin typeface="Arial"/>
              <a:cs typeface="Arial"/>
            </a:endParaRPr>
          </a:p>
          <a:p>
            <a:pPr marL="0" indent="0" algn="just" latinLnBrk="1" hangingPunct="0">
              <a:buFont typeface="Arial"/>
              <a:buNone/>
            </a:pPr>
            <a:r>
              <a:rPr lang="en-US" baseline="0" dirty="0" smtClean="0">
                <a:solidFill>
                  <a:srgbClr val="000000"/>
                </a:solidFill>
                <a:latin typeface="Arial"/>
                <a:cs typeface="Arial"/>
              </a:rPr>
              <a:t>Several models have been proposed to represents and explore group members maintain cohesion.</a:t>
            </a:r>
          </a:p>
          <a:p>
            <a:pPr marL="0" indent="0" algn="just" latinLnBrk="1" hangingPunct="0">
              <a:buFont typeface="Arial"/>
              <a:buNone/>
            </a:pPr>
            <a:r>
              <a:rPr lang="en-US" baseline="0" dirty="0" smtClean="0">
                <a:solidFill>
                  <a:srgbClr val="000000"/>
                </a:solidFill>
                <a:latin typeface="Arial"/>
                <a:cs typeface="Arial"/>
              </a:rPr>
              <a:t>These model’s author come from </a:t>
            </a:r>
            <a:r>
              <a:rPr lang="en-US" baseline="0" dirty="0" err="1" smtClean="0">
                <a:solidFill>
                  <a:srgbClr val="000000"/>
                </a:solidFill>
                <a:latin typeface="Arial"/>
                <a:cs typeface="Arial"/>
              </a:rPr>
              <a:t>physicts</a:t>
            </a:r>
            <a:r>
              <a:rPr lang="en-US" baseline="0" dirty="0" smtClean="0">
                <a:solidFill>
                  <a:srgbClr val="000000"/>
                </a:solidFill>
                <a:latin typeface="Arial"/>
                <a:cs typeface="Arial"/>
              </a:rPr>
              <a:t>, </a:t>
            </a:r>
            <a:r>
              <a:rPr lang="en-US" baseline="0" dirty="0" err="1" smtClean="0">
                <a:solidFill>
                  <a:srgbClr val="000000"/>
                </a:solidFill>
                <a:latin typeface="Arial"/>
                <a:cs typeface="Arial"/>
              </a:rPr>
              <a:t>necglect</a:t>
            </a:r>
            <a:r>
              <a:rPr lang="en-US" baseline="0" dirty="0" smtClean="0">
                <a:solidFill>
                  <a:srgbClr val="000000"/>
                </a:solidFill>
                <a:latin typeface="Arial"/>
                <a:cs typeface="Arial"/>
              </a:rPr>
              <a:t> the importance of groups</a:t>
            </a:r>
            <a:endParaRPr lang="en-AU" dirty="0"/>
          </a:p>
        </p:txBody>
      </p:sp>
      <p:sp>
        <p:nvSpPr>
          <p:cNvPr id="4" name="Slide Number Placeholder 3"/>
          <p:cNvSpPr>
            <a:spLocks noGrp="1"/>
          </p:cNvSpPr>
          <p:nvPr>
            <p:ph type="sldNum" sz="quarter" idx="10"/>
          </p:nvPr>
        </p:nvSpPr>
        <p:spPr/>
        <p:txBody>
          <a:bodyPr/>
          <a:lstStyle/>
          <a:p>
            <a:fld id="{44798A66-20F6-470C-9712-2CF046FACAC3}" type="slidenum">
              <a:rPr lang="en-AU" smtClean="0"/>
              <a:t>4</a:t>
            </a:fld>
            <a:endParaRPr lang="en-AU"/>
          </a:p>
        </p:txBody>
      </p:sp>
    </p:spTree>
    <p:extLst>
      <p:ext uri="{BB962C8B-B14F-4D97-AF65-F5344CB8AC3E}">
        <p14:creationId xmlns:p14="http://schemas.microsoft.com/office/powerpoint/2010/main" val="3873958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This PhD research aims to explore the effect</a:t>
            </a:r>
            <a:r>
              <a:rPr lang="en-AU" baseline="0" dirty="0" smtClean="0"/>
              <a:t> of members parameters on group cohesiveness through force model and the impact of group cohesiveness on flow rate measurement in scenarios when we varies these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First questions to understand how group </a:t>
            </a:r>
            <a:r>
              <a:rPr lang="en-AU" baseline="0" dirty="0" err="1" smtClean="0"/>
              <a:t>behaviors</a:t>
            </a:r>
            <a:r>
              <a:rPr lang="en-AU" baseline="0" dirty="0" smtClean="0"/>
              <a:t> according to input parameters and which is the most influential parameters which control group cohesion </a:t>
            </a:r>
            <a:r>
              <a:rPr lang="en-AU" baseline="0" dirty="0" err="1" smtClean="0"/>
              <a:t>behavior</a:t>
            </a: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Flow</a:t>
            </a:r>
            <a:r>
              <a:rPr lang="en-AU" baseline="0" dirty="0" smtClean="0"/>
              <a:t> rate is important standard to assess evacuation strategies and optimal layout.</a:t>
            </a:r>
          </a:p>
          <a:p>
            <a:endParaRPr lang="en-AU" dirty="0" smtClean="0"/>
          </a:p>
          <a:p>
            <a:r>
              <a:rPr lang="en-AU" dirty="0" smtClean="0"/>
              <a:t>Group members</a:t>
            </a:r>
            <a:r>
              <a:rPr lang="en-AU" baseline="0" dirty="0" smtClean="0"/>
              <a:t> have different parameters because a current study found that different group members  have different parameters </a:t>
            </a:r>
          </a:p>
          <a:p>
            <a:r>
              <a:rPr lang="en-AU" baseline="0" dirty="0" smtClean="0"/>
              <a:t>while current study considers group have same parameter </a:t>
            </a:r>
            <a:r>
              <a:rPr lang="en-AU" baseline="0" dirty="0" err="1" smtClean="0"/>
              <a:t>parameter</a:t>
            </a:r>
            <a:r>
              <a:rPr lang="en-AU" baseline="0" dirty="0" smtClean="0"/>
              <a:t> as homogeneous particles. These model’s comes from physics and mathematicians</a:t>
            </a:r>
          </a:p>
          <a:p>
            <a:endParaRPr lang="en-AU" dirty="0" smtClean="0"/>
          </a:p>
          <a:p>
            <a:r>
              <a:rPr lang="en-AU" dirty="0" smtClean="0"/>
              <a:t>To understand next step we need to know first when </a:t>
            </a:r>
            <a:r>
              <a:rPr lang="en-AU" dirty="0" err="1" smtClean="0"/>
              <a:t>ped</a:t>
            </a:r>
            <a:r>
              <a:rPr lang="en-AU" dirty="0" smtClean="0"/>
              <a:t> have scalar parameter values.</a:t>
            </a:r>
          </a:p>
          <a:p>
            <a:endParaRPr lang="en-AU" dirty="0"/>
          </a:p>
        </p:txBody>
      </p:sp>
      <p:sp>
        <p:nvSpPr>
          <p:cNvPr id="4" name="Slide Number Placeholder 3"/>
          <p:cNvSpPr>
            <a:spLocks noGrp="1"/>
          </p:cNvSpPr>
          <p:nvPr>
            <p:ph type="sldNum" sz="quarter" idx="10"/>
          </p:nvPr>
        </p:nvSpPr>
        <p:spPr/>
        <p:txBody>
          <a:bodyPr/>
          <a:lstStyle/>
          <a:p>
            <a:fld id="{44798A66-20F6-470C-9712-2CF046FACAC3}" type="slidenum">
              <a:rPr lang="en-AU" smtClean="0"/>
              <a:t>5</a:t>
            </a:fld>
            <a:endParaRPr lang="en-AU"/>
          </a:p>
        </p:txBody>
      </p:sp>
    </p:spTree>
    <p:extLst>
      <p:ext uri="{BB962C8B-B14F-4D97-AF65-F5344CB8AC3E}">
        <p14:creationId xmlns:p14="http://schemas.microsoft.com/office/powerpoint/2010/main" val="23575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This study enable modellers understand, modellers set values arbitrarily but the roles is important for measurement in simulation environment, assess simulation scenarios at which values. </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Impact of group cohesion on flow rate to understand whether move individual or by group in evacuation plan</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Refining and concentrating on the most influential parameters for real-time extraction system to enhance study, calibration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And from known parameters values, possible </a:t>
            </a:r>
            <a:r>
              <a:rPr lang="en-AU" baseline="0" dirty="0" err="1" smtClean="0"/>
              <a:t>varys</a:t>
            </a:r>
            <a:r>
              <a:rPr lang="en-AU" baseline="0" dirty="0" smtClean="0"/>
              <a:t>, and prediction, evacuation simulation</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When parameters vary, prediction system of occupied space and empty space for evacuation plan and crowd’s possible behaviour from known parameter distribution before deteriorative situations can occur.</a:t>
            </a:r>
            <a:endParaRPr lang="en-AU" dirty="0" smtClean="0"/>
          </a:p>
          <a:p>
            <a:endParaRPr lang="en-AU" dirty="0"/>
          </a:p>
        </p:txBody>
      </p:sp>
      <p:sp>
        <p:nvSpPr>
          <p:cNvPr id="4" name="Slide Number Placeholder 3"/>
          <p:cNvSpPr>
            <a:spLocks noGrp="1"/>
          </p:cNvSpPr>
          <p:nvPr>
            <p:ph type="sldNum" sz="quarter" idx="10"/>
          </p:nvPr>
        </p:nvSpPr>
        <p:spPr/>
        <p:txBody>
          <a:bodyPr/>
          <a:lstStyle/>
          <a:p>
            <a:fld id="{44798A66-20F6-470C-9712-2CF046FACAC3}" type="slidenum">
              <a:rPr lang="en-AU" smtClean="0"/>
              <a:t>6</a:t>
            </a:fld>
            <a:endParaRPr lang="en-AU"/>
          </a:p>
        </p:txBody>
      </p:sp>
    </p:spTree>
    <p:extLst>
      <p:ext uri="{BB962C8B-B14F-4D97-AF65-F5344CB8AC3E}">
        <p14:creationId xmlns:p14="http://schemas.microsoft.com/office/powerpoint/2010/main" val="2137001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Reason to choose these three models is because they are sufficiently to measure observable group behaviour in nature, in nature: </a:t>
            </a:r>
          </a:p>
          <a:p>
            <a:r>
              <a:rPr lang="en-AU" dirty="0" smtClean="0"/>
              <a:t>First two models are</a:t>
            </a:r>
            <a:r>
              <a:rPr lang="en-AU" baseline="0" dirty="0" smtClean="0"/>
              <a:t> for human: </a:t>
            </a:r>
            <a:r>
              <a:rPr lang="en-AU" dirty="0" smtClean="0"/>
              <a:t>lane formation, bottleneck, turbulence, fast-slower</a:t>
            </a:r>
            <a:r>
              <a:rPr lang="en-AU" baseline="0" dirty="0" smtClean="0"/>
              <a:t> effect, crossing.</a:t>
            </a:r>
          </a:p>
          <a:p>
            <a:r>
              <a:rPr lang="en-AU" baseline="0" dirty="0" smtClean="0"/>
              <a:t>Last model is </a:t>
            </a:r>
            <a:r>
              <a:rPr lang="en-AU" baseline="0" dirty="0" err="1" smtClean="0"/>
              <a:t>Vicsek</a:t>
            </a:r>
            <a:r>
              <a:rPr lang="en-AU" baseline="0" dirty="0" smtClean="0"/>
              <a:t>, who co-author </a:t>
            </a:r>
            <a:r>
              <a:rPr lang="en-AU" baseline="0" dirty="0" err="1" smtClean="0"/>
              <a:t>inveted</a:t>
            </a:r>
            <a:r>
              <a:rPr lang="en-AU" baseline="0" dirty="0" smtClean="0"/>
              <a:t> force-model, the model for flocking of organism (pigeon, schooling fish); it is selected because it contain study of parameter values</a:t>
            </a:r>
          </a:p>
          <a:p>
            <a:endParaRPr lang="en-AU" baseline="0" dirty="0" smtClean="0"/>
          </a:p>
        </p:txBody>
      </p:sp>
      <p:sp>
        <p:nvSpPr>
          <p:cNvPr id="4" name="Slide Number Placeholder 3"/>
          <p:cNvSpPr>
            <a:spLocks noGrp="1"/>
          </p:cNvSpPr>
          <p:nvPr>
            <p:ph type="sldNum" sz="quarter" idx="10"/>
          </p:nvPr>
        </p:nvSpPr>
        <p:spPr/>
        <p:txBody>
          <a:bodyPr/>
          <a:lstStyle/>
          <a:p>
            <a:fld id="{44798A66-20F6-470C-9712-2CF046FACAC3}" type="slidenum">
              <a:rPr lang="en-AU" smtClean="0"/>
              <a:t>7</a:t>
            </a:fld>
            <a:endParaRPr lang="en-AU"/>
          </a:p>
        </p:txBody>
      </p:sp>
    </p:spTree>
    <p:extLst>
      <p:ext uri="{BB962C8B-B14F-4D97-AF65-F5344CB8AC3E}">
        <p14:creationId xmlns:p14="http://schemas.microsoft.com/office/powerpoint/2010/main" val="3582282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CA-based approach relies</a:t>
            </a:r>
            <a:r>
              <a:rPr lang="en-AU" baseline="0" dirty="0" smtClean="0"/>
              <a:t> on the idea of Von </a:t>
            </a:r>
            <a:r>
              <a:rPr lang="en-AU" baseline="0" dirty="0" err="1" smtClean="0"/>
              <a:t>Nonument</a:t>
            </a:r>
            <a:r>
              <a:rPr lang="en-AU" baseline="0" dirty="0" smtClean="0"/>
              <a:t> , that divides space into uniform grid or hexagonal cells. Pedestrians is placed on cells. And a cell may contain more than one pedestrians.</a:t>
            </a:r>
          </a:p>
          <a:p>
            <a:r>
              <a:rPr lang="en-AU" baseline="0" dirty="0" smtClean="0"/>
              <a:t>At each time t, these variables are updated by the local rules of that cell or </a:t>
            </a:r>
            <a:r>
              <a:rPr lang="en-AU" baseline="0" dirty="0" err="1" smtClean="0"/>
              <a:t>neighor</a:t>
            </a:r>
            <a:r>
              <a:rPr lang="en-AU" baseline="0" dirty="0" smtClean="0"/>
              <a:t> cells; common rules are for moving direction or avoidance rules.</a:t>
            </a:r>
          </a:p>
          <a:p>
            <a:endParaRPr lang="en-AU" baseline="0" dirty="0" smtClean="0"/>
          </a:p>
          <a:p>
            <a:r>
              <a:rPr lang="en-AU" baseline="0" dirty="0" smtClean="0"/>
              <a:t>In simulation environments, pedestrian is presented as agents having attributes (</a:t>
            </a:r>
            <a:r>
              <a:rPr lang="en-AU" baseline="0" dirty="0" err="1" smtClean="0"/>
              <a:t>groupId</a:t>
            </a:r>
            <a:r>
              <a:rPr lang="en-AU" baseline="0" dirty="0" smtClean="0"/>
              <a:t>, action, state, target cell same with group, actions),</a:t>
            </a:r>
          </a:p>
          <a:p>
            <a:endParaRPr lang="en-AU" baseline="0" dirty="0" smtClean="0"/>
          </a:p>
          <a:p>
            <a:r>
              <a:rPr lang="en-AU" baseline="0" dirty="0" smtClean="0"/>
              <a:t>Cohesion value if pedestrians move into that cell.</a:t>
            </a:r>
          </a:p>
          <a:p>
            <a:r>
              <a:rPr lang="en-AU" baseline="0" dirty="0" smtClean="0"/>
              <a:t>Limitations of cell shapes and pedestrians only move one cell at a time interval</a:t>
            </a:r>
          </a:p>
        </p:txBody>
      </p:sp>
      <p:sp>
        <p:nvSpPr>
          <p:cNvPr id="4" name="Slide Number Placeholder 3"/>
          <p:cNvSpPr>
            <a:spLocks noGrp="1"/>
          </p:cNvSpPr>
          <p:nvPr>
            <p:ph type="sldNum" sz="quarter" idx="10"/>
          </p:nvPr>
        </p:nvSpPr>
        <p:spPr/>
        <p:txBody>
          <a:bodyPr/>
          <a:lstStyle/>
          <a:p>
            <a:fld id="{44798A66-20F6-470C-9712-2CF046FACAC3}" type="slidenum">
              <a:rPr lang="en-AU" smtClean="0"/>
              <a:t>8</a:t>
            </a:fld>
            <a:endParaRPr lang="en-AU"/>
          </a:p>
        </p:txBody>
      </p:sp>
    </p:spTree>
    <p:extLst>
      <p:ext uri="{BB962C8B-B14F-4D97-AF65-F5344CB8AC3E}">
        <p14:creationId xmlns:p14="http://schemas.microsoft.com/office/powerpoint/2010/main" val="1979936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Firstly by physicist</a:t>
            </a:r>
            <a:r>
              <a:rPr lang="en-AU" baseline="0" dirty="0" smtClean="0"/>
              <a:t> and mathematics</a:t>
            </a:r>
          </a:p>
          <a:p>
            <a:r>
              <a:rPr lang="en-AU" baseline="0" dirty="0" smtClean="0"/>
              <a:t>And </a:t>
            </a:r>
            <a:r>
              <a:rPr lang="en-AU" baseline="0" dirty="0" err="1" smtClean="0"/>
              <a:t>moussaid</a:t>
            </a:r>
            <a:r>
              <a:rPr lang="en-AU" baseline="0" dirty="0" smtClean="0"/>
              <a:t> student, and </a:t>
            </a:r>
            <a:r>
              <a:rPr lang="en-AU" baseline="0" dirty="0" err="1" smtClean="0"/>
              <a:t>helbing</a:t>
            </a:r>
            <a:r>
              <a:rPr lang="en-AU" baseline="0" dirty="0" smtClean="0"/>
              <a:t> to create</a:t>
            </a:r>
          </a:p>
        </p:txBody>
      </p:sp>
      <p:sp>
        <p:nvSpPr>
          <p:cNvPr id="4" name="Slide Number Placeholder 3"/>
          <p:cNvSpPr>
            <a:spLocks noGrp="1"/>
          </p:cNvSpPr>
          <p:nvPr>
            <p:ph type="sldNum" sz="quarter" idx="10"/>
          </p:nvPr>
        </p:nvSpPr>
        <p:spPr/>
        <p:txBody>
          <a:bodyPr/>
          <a:lstStyle/>
          <a:p>
            <a:fld id="{44798A66-20F6-470C-9712-2CF046FACAC3}" type="slidenum">
              <a:rPr lang="en-AU" smtClean="0"/>
              <a:t>9</a:t>
            </a:fld>
            <a:endParaRPr lang="en-AU"/>
          </a:p>
        </p:txBody>
      </p:sp>
    </p:spTree>
    <p:extLst>
      <p:ext uri="{BB962C8B-B14F-4D97-AF65-F5344CB8AC3E}">
        <p14:creationId xmlns:p14="http://schemas.microsoft.com/office/powerpoint/2010/main" val="4013056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6560A0-1675-4534-AA16-39FEF0D01841}" type="datetime1">
              <a:rPr lang="en-AU" smtClean="0"/>
              <a:t>16/10/2015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248C99C-71EB-4BF8-B0E2-AACAC445D4CE}" type="slidenum">
              <a:rPr lang="en-AU" smtClean="0"/>
              <a:t>‹#›</a:t>
            </a:fld>
            <a:endParaRPr lang="en-AU"/>
          </a:p>
        </p:txBody>
      </p:sp>
    </p:spTree>
    <p:extLst>
      <p:ext uri="{BB962C8B-B14F-4D97-AF65-F5344CB8AC3E}">
        <p14:creationId xmlns:p14="http://schemas.microsoft.com/office/powerpoint/2010/main" val="1280364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455BA8-8062-487A-93B7-68B963607AB3}" type="datetime1">
              <a:rPr lang="en-AU" smtClean="0"/>
              <a:t>16/10/2015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248C99C-71EB-4BF8-B0E2-AACAC445D4CE}" type="slidenum">
              <a:rPr lang="en-AU" smtClean="0"/>
              <a:t>‹#›</a:t>
            </a:fld>
            <a:endParaRPr lang="en-AU"/>
          </a:p>
        </p:txBody>
      </p:sp>
    </p:spTree>
    <p:extLst>
      <p:ext uri="{BB962C8B-B14F-4D97-AF65-F5344CB8AC3E}">
        <p14:creationId xmlns:p14="http://schemas.microsoft.com/office/powerpoint/2010/main" val="12618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7590B7-F742-48B1-86F8-FE503BDF373B}" type="datetime1">
              <a:rPr lang="en-AU" smtClean="0"/>
              <a:t>16/10/2015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248C99C-71EB-4BF8-B0E2-AACAC445D4CE}" type="slidenum">
              <a:rPr lang="en-AU" smtClean="0"/>
              <a:t>‹#›</a:t>
            </a:fld>
            <a:endParaRPr lang="en-AU"/>
          </a:p>
        </p:txBody>
      </p:sp>
    </p:spTree>
    <p:extLst>
      <p:ext uri="{BB962C8B-B14F-4D97-AF65-F5344CB8AC3E}">
        <p14:creationId xmlns:p14="http://schemas.microsoft.com/office/powerpoint/2010/main" val="6021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5578F2-E274-4ED1-B528-B441E81F817A}" type="datetime1">
              <a:rPr lang="en-AU" smtClean="0"/>
              <a:t>16/10/2015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248C99C-71EB-4BF8-B0E2-AACAC445D4CE}" type="slidenum">
              <a:rPr lang="en-AU" smtClean="0"/>
              <a:t>‹#›</a:t>
            </a:fld>
            <a:endParaRPr lang="en-AU"/>
          </a:p>
        </p:txBody>
      </p:sp>
    </p:spTree>
    <p:extLst>
      <p:ext uri="{BB962C8B-B14F-4D97-AF65-F5344CB8AC3E}">
        <p14:creationId xmlns:p14="http://schemas.microsoft.com/office/powerpoint/2010/main" val="179501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F75671-2E78-4BF9-BA1A-D6A7642660A6}" type="datetime1">
              <a:rPr lang="en-AU" smtClean="0"/>
              <a:t>16/10/2015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248C99C-71EB-4BF8-B0E2-AACAC445D4CE}" type="slidenum">
              <a:rPr lang="en-AU" smtClean="0"/>
              <a:t>‹#›</a:t>
            </a:fld>
            <a:endParaRPr lang="en-AU"/>
          </a:p>
        </p:txBody>
      </p:sp>
    </p:spTree>
    <p:extLst>
      <p:ext uri="{BB962C8B-B14F-4D97-AF65-F5344CB8AC3E}">
        <p14:creationId xmlns:p14="http://schemas.microsoft.com/office/powerpoint/2010/main" val="1688084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473B6C-866E-4004-8FD6-A0F91BAD3676}" type="datetime1">
              <a:rPr lang="en-AU" smtClean="0"/>
              <a:t>16/10/2015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248C99C-71EB-4BF8-B0E2-AACAC445D4CE}" type="slidenum">
              <a:rPr lang="en-AU" smtClean="0"/>
              <a:t>‹#›</a:t>
            </a:fld>
            <a:endParaRPr lang="en-AU"/>
          </a:p>
        </p:txBody>
      </p:sp>
    </p:spTree>
    <p:extLst>
      <p:ext uri="{BB962C8B-B14F-4D97-AF65-F5344CB8AC3E}">
        <p14:creationId xmlns:p14="http://schemas.microsoft.com/office/powerpoint/2010/main" val="130025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63B6CA-E3D5-4F51-8DAC-5B7C927B762F}" type="datetime1">
              <a:rPr lang="en-AU" smtClean="0"/>
              <a:t>16/10/2015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248C99C-71EB-4BF8-B0E2-AACAC445D4CE}" type="slidenum">
              <a:rPr lang="en-AU" smtClean="0"/>
              <a:t>‹#›</a:t>
            </a:fld>
            <a:endParaRPr lang="en-AU"/>
          </a:p>
        </p:txBody>
      </p:sp>
    </p:spTree>
    <p:extLst>
      <p:ext uri="{BB962C8B-B14F-4D97-AF65-F5344CB8AC3E}">
        <p14:creationId xmlns:p14="http://schemas.microsoft.com/office/powerpoint/2010/main" val="1016817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FFEA5E-9ACD-40B1-9E0A-3F982BFF713D}" type="datetime1">
              <a:rPr lang="en-AU" smtClean="0"/>
              <a:t>16/10/2015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248C99C-71EB-4BF8-B0E2-AACAC445D4CE}" type="slidenum">
              <a:rPr lang="en-AU" smtClean="0"/>
              <a:t>‹#›</a:t>
            </a:fld>
            <a:endParaRPr lang="en-AU"/>
          </a:p>
        </p:txBody>
      </p:sp>
    </p:spTree>
    <p:extLst>
      <p:ext uri="{BB962C8B-B14F-4D97-AF65-F5344CB8AC3E}">
        <p14:creationId xmlns:p14="http://schemas.microsoft.com/office/powerpoint/2010/main" val="429290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8ED4C-E49B-43C2-A680-921C159AA18A}" type="datetime1">
              <a:rPr lang="en-AU" smtClean="0"/>
              <a:t>16/10/2015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248C99C-71EB-4BF8-B0E2-AACAC445D4CE}" type="slidenum">
              <a:rPr lang="en-AU" smtClean="0"/>
              <a:t>‹#›</a:t>
            </a:fld>
            <a:endParaRPr lang="en-AU"/>
          </a:p>
        </p:txBody>
      </p:sp>
    </p:spTree>
    <p:extLst>
      <p:ext uri="{BB962C8B-B14F-4D97-AF65-F5344CB8AC3E}">
        <p14:creationId xmlns:p14="http://schemas.microsoft.com/office/powerpoint/2010/main" val="2361002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E8F195-26AD-42D8-8295-3C339BDE6A7C}" type="datetime1">
              <a:rPr lang="en-AU" smtClean="0"/>
              <a:t>16/10/2015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248C99C-71EB-4BF8-B0E2-AACAC445D4CE}" type="slidenum">
              <a:rPr lang="en-AU" smtClean="0"/>
              <a:t>‹#›</a:t>
            </a:fld>
            <a:endParaRPr lang="en-AU"/>
          </a:p>
        </p:txBody>
      </p:sp>
    </p:spTree>
    <p:extLst>
      <p:ext uri="{BB962C8B-B14F-4D97-AF65-F5344CB8AC3E}">
        <p14:creationId xmlns:p14="http://schemas.microsoft.com/office/powerpoint/2010/main" val="382010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6AAE5A-E25D-45AB-B842-613792BEFB08}" type="datetime1">
              <a:rPr lang="en-AU" smtClean="0"/>
              <a:t>16/10/2015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248C99C-71EB-4BF8-B0E2-AACAC445D4CE}" type="slidenum">
              <a:rPr lang="en-AU" smtClean="0"/>
              <a:t>‹#›</a:t>
            </a:fld>
            <a:endParaRPr lang="en-AU"/>
          </a:p>
        </p:txBody>
      </p:sp>
    </p:spTree>
    <p:extLst>
      <p:ext uri="{BB962C8B-B14F-4D97-AF65-F5344CB8AC3E}">
        <p14:creationId xmlns:p14="http://schemas.microsoft.com/office/powerpoint/2010/main" val="1415342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EBDFA-58ED-47BA-95C0-E8A01F79D128}" type="datetime1">
              <a:rPr lang="en-AU" smtClean="0"/>
              <a:t>16/10/2015</a:t>
            </a:fld>
            <a:endParaRPr lang="en-A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8C99C-71EB-4BF8-B0E2-AACAC445D4CE}" type="slidenum">
              <a:rPr lang="en-AU" smtClean="0"/>
              <a:t>‹#›</a:t>
            </a:fld>
            <a:endParaRPr lang="en-AU"/>
          </a:p>
        </p:txBody>
      </p:sp>
    </p:spTree>
    <p:extLst>
      <p:ext uri="{BB962C8B-B14F-4D97-AF65-F5344CB8AC3E}">
        <p14:creationId xmlns:p14="http://schemas.microsoft.com/office/powerpoint/2010/main" val="42749603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e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emf"/><Relationship Id="rId5" Type="http://schemas.openxmlformats.org/officeDocument/2006/relationships/oleObject" Target="../embeddings/oleObject2.bin"/><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emf"/><Relationship Id="rId5" Type="http://schemas.openxmlformats.org/officeDocument/2006/relationships/oleObject" Target="../embeddings/oleObject3.bin"/><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emf"/><Relationship Id="rId5" Type="http://schemas.openxmlformats.org/officeDocument/2006/relationships/oleObject" Target="../embeddings/oleObject4.bin"/><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emf"/><Relationship Id="rId5" Type="http://schemas.openxmlformats.org/officeDocument/2006/relationships/oleObject" Target="../embeddings/oleObject5.bin"/><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png"/><Relationship Id="rId5" Type="http://schemas.openxmlformats.org/officeDocument/2006/relationships/image" Target="../media/image20.e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4.emf"/><Relationship Id="rId5" Type="http://schemas.openxmlformats.org/officeDocument/2006/relationships/oleObject" Target="../embeddings/oleObject7.bin"/><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5.emf"/><Relationship Id="rId5" Type="http://schemas.openxmlformats.org/officeDocument/2006/relationships/oleObject" Target="../embeddings/oleObject8.bin"/><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7821F-1822-464B-A960-D01EF9B969C8}" type="slidenum">
              <a:rPr lang="en-AU" smtClean="0"/>
              <a:t>1</a:t>
            </a:fld>
            <a:endParaRPr lang="en-AU" dirty="0"/>
          </a:p>
        </p:txBody>
      </p:sp>
      <p:sp>
        <p:nvSpPr>
          <p:cNvPr id="9" name="Shape 36"/>
          <p:cNvSpPr>
            <a:spLocks noGrp="1"/>
          </p:cNvSpPr>
          <p:nvPr>
            <p:ph type="title"/>
          </p:nvPr>
        </p:nvSpPr>
        <p:spPr>
          <a:xfrm>
            <a:off x="892971" y="664338"/>
            <a:ext cx="7358063" cy="737937"/>
          </a:xfrm>
          <a:prstGeom prst="rect">
            <a:avLst/>
          </a:prstGeom>
        </p:spPr>
        <p:txBody>
          <a:bodyPr>
            <a:normAutofit/>
          </a:bodyPr>
          <a:lstStyle>
            <a:lvl1pPr>
              <a:defRPr sz="5000" b="1"/>
            </a:lvl1pPr>
          </a:lstStyle>
          <a:p>
            <a:pPr lvl="0" algn="ctr">
              <a:defRPr sz="1800" b="0"/>
            </a:pPr>
            <a:r>
              <a:rPr lang="en-AU" sz="3200" dirty="0" smtClean="0">
                <a:solidFill>
                  <a:schemeClr val="bg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PhD Candidature Confirmation</a:t>
            </a:r>
            <a:endParaRPr lang="en-AU" sz="3200" dirty="0">
              <a:solidFill>
                <a:schemeClr val="bg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11" name="TextBox 10"/>
          <p:cNvSpPr txBox="1"/>
          <p:nvPr/>
        </p:nvSpPr>
        <p:spPr>
          <a:xfrm>
            <a:off x="264321" y="2400311"/>
            <a:ext cx="8251029" cy="207236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438150" latinLnBrk="1" hangingPunct="0"/>
            <a:r>
              <a:rPr lang="en-AU" sz="3600" b="1" dirty="0" smtClean="0">
                <a:solidFill>
                  <a:srgbClr val="000000"/>
                </a:solidFill>
                <a:sym typeface="Helvetica Light"/>
              </a:rPr>
              <a:t>The Effects </a:t>
            </a:r>
            <a:r>
              <a:rPr lang="en-AU" sz="3600" b="1" dirty="0">
                <a:solidFill>
                  <a:srgbClr val="000000"/>
                </a:solidFill>
                <a:sym typeface="Helvetica Light"/>
              </a:rPr>
              <a:t>of Group Member’s Parameters on Human Crowd Modelling</a:t>
            </a:r>
            <a:endParaRPr lang="en-US" sz="3600" b="1" dirty="0">
              <a:solidFill>
                <a:srgbClr val="000000"/>
              </a:solidFill>
              <a:sym typeface="Helvetica Light"/>
            </a:endParaRPr>
          </a:p>
          <a:p>
            <a:pPr marL="0" marR="0" indent="0" algn="ctr" defTabSz="584200" rtl="0" fontAlgn="auto" latinLnBrk="1" hangingPunct="0">
              <a:lnSpc>
                <a:spcPct val="100000"/>
              </a:lnSpc>
              <a:spcBef>
                <a:spcPts val="0"/>
              </a:spcBef>
              <a:spcAft>
                <a:spcPts val="0"/>
              </a:spcAft>
              <a:buClrTx/>
              <a:buSzTx/>
              <a:buFontTx/>
              <a:buNone/>
              <a:tabLst/>
            </a:pPr>
            <a:endParaRPr lang="en-US" sz="3600" baseline="0" dirty="0">
              <a:solidFill>
                <a:srgbClr val="000000"/>
              </a:solidFill>
            </a:endParaRPr>
          </a:p>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sym typeface="Helvetica Light"/>
            </a:endParaRPr>
          </a:p>
        </p:txBody>
      </p:sp>
      <p:sp>
        <p:nvSpPr>
          <p:cNvPr id="13" name="Rectangle 12"/>
          <p:cNvSpPr/>
          <p:nvPr/>
        </p:nvSpPr>
        <p:spPr>
          <a:xfrm>
            <a:off x="3684064" y="4180285"/>
            <a:ext cx="1411541" cy="584775"/>
          </a:xfrm>
          <a:prstGeom prst="rect">
            <a:avLst/>
          </a:prstGeom>
        </p:spPr>
        <p:txBody>
          <a:bodyPr wrap="none">
            <a:spAutoFit/>
          </a:bodyPr>
          <a:lstStyle/>
          <a:p>
            <a:pPr algn="ctr" defTabSz="584200" latinLnBrk="1" hangingPunct="0"/>
            <a:r>
              <a:rPr kumimoji="0" lang="en-US" sz="3200" b="1" i="0" u="none" strike="noStrike" cap="none" spc="0" normalizeH="0" dirty="0" smtClean="0">
                <a:ln>
                  <a:noFill/>
                </a:ln>
                <a:solidFill>
                  <a:schemeClr val="bg2">
                    <a:lumMod val="50000"/>
                  </a:schemeClr>
                </a:solidFill>
                <a:effectLst/>
                <a:uFillTx/>
                <a:sym typeface="Helvetica Light"/>
              </a:rPr>
              <a:t>Viet Vo</a:t>
            </a:r>
          </a:p>
        </p:txBody>
      </p:sp>
      <p:sp>
        <p:nvSpPr>
          <p:cNvPr id="14" name="Rectangle 13"/>
          <p:cNvSpPr/>
          <p:nvPr/>
        </p:nvSpPr>
        <p:spPr>
          <a:xfrm>
            <a:off x="1954680" y="5470709"/>
            <a:ext cx="5234639" cy="461665"/>
          </a:xfrm>
          <a:prstGeom prst="rect">
            <a:avLst/>
          </a:prstGeom>
        </p:spPr>
        <p:txBody>
          <a:bodyPr wrap="none">
            <a:spAutoFit/>
          </a:bodyPr>
          <a:lstStyle/>
          <a:p>
            <a:pPr algn="ctr" defTabSz="584200" latinLnBrk="1" hangingPunct="0"/>
            <a:r>
              <a:rPr kumimoji="0" lang="en-US" sz="2400" b="1" u="none" strike="noStrike" cap="none" spc="0" normalizeH="0" dirty="0" smtClean="0">
                <a:ln>
                  <a:noFill/>
                </a:ln>
                <a:effectLst/>
                <a:uFillTx/>
                <a:sym typeface="Helvetica Light"/>
              </a:rPr>
              <a:t>Supervisors:</a:t>
            </a:r>
            <a:r>
              <a:rPr kumimoji="0" lang="en-US" sz="2400" b="1" i="0" u="none" strike="noStrike" cap="none" spc="0" normalizeH="0" dirty="0" smtClean="0">
                <a:ln>
                  <a:noFill/>
                </a:ln>
                <a:effectLst/>
                <a:uFillTx/>
                <a:sym typeface="Helvetica Light"/>
              </a:rPr>
              <a:t> Bernd Meyer, </a:t>
            </a:r>
            <a:r>
              <a:rPr kumimoji="0" lang="en-US" sz="2400" b="1" i="0" u="none" strike="noStrike" cap="none" spc="0" normalizeH="0" dirty="0" err="1" smtClean="0">
                <a:ln>
                  <a:noFill/>
                </a:ln>
                <a:effectLst/>
                <a:uFillTx/>
                <a:sym typeface="Helvetica Light"/>
              </a:rPr>
              <a:t>Aldeida</a:t>
            </a:r>
            <a:r>
              <a:rPr kumimoji="0" lang="en-US" sz="2400" b="1" i="0" u="none" strike="noStrike" cap="none" spc="0" normalizeH="0" dirty="0" smtClean="0">
                <a:ln>
                  <a:noFill/>
                </a:ln>
                <a:effectLst/>
                <a:uFillTx/>
                <a:sym typeface="Helvetica Light"/>
              </a:rPr>
              <a:t> </a:t>
            </a:r>
            <a:r>
              <a:rPr kumimoji="0" lang="en-US" sz="2400" b="1" i="0" u="none" strike="noStrike" cap="none" spc="0" normalizeH="0" dirty="0" err="1" smtClean="0">
                <a:ln>
                  <a:noFill/>
                </a:ln>
                <a:effectLst/>
                <a:uFillTx/>
                <a:sym typeface="Helvetica Light"/>
              </a:rPr>
              <a:t>Aleti</a:t>
            </a:r>
            <a:endParaRPr kumimoji="0" lang="en-US" sz="2400" b="1" i="0" u="none" strike="noStrike" cap="none" spc="0" normalizeH="0" dirty="0" smtClean="0">
              <a:ln>
                <a:noFill/>
              </a:ln>
              <a:effectLst/>
              <a:uFillTx/>
              <a:sym typeface="Helvetica Light"/>
            </a:endParaRPr>
          </a:p>
        </p:txBody>
      </p:sp>
    </p:spTree>
    <p:extLst>
      <p:ext uri="{BB962C8B-B14F-4D97-AF65-F5344CB8AC3E}">
        <p14:creationId xmlns:p14="http://schemas.microsoft.com/office/powerpoint/2010/main" val="556654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Literature Review. Force-based model</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10</a:t>
            </a:fld>
            <a:endParaRPr lang="en-AU" dirty="0"/>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039420"/>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765724473"/>
                  </p:ext>
                </p:extLst>
              </p:nvPr>
            </p:nvGraphicFramePr>
            <p:xfrm>
              <a:off x="145143" y="1690689"/>
              <a:ext cx="8853714" cy="3483365"/>
            </p:xfrm>
            <a:graphic>
              <a:graphicData uri="http://schemas.openxmlformats.org/drawingml/2006/table">
                <a:tbl>
                  <a:tblPr firstRow="1" firstCol="1" bandRow="1">
                    <a:tableStyleId>{5C22544A-7EE6-4342-B048-85BDC9FD1C3A}</a:tableStyleId>
                  </a:tblPr>
                  <a:tblGrid>
                    <a:gridCol w="1454482"/>
                    <a:gridCol w="3709178"/>
                    <a:gridCol w="3690054"/>
                  </a:tblGrid>
                  <a:tr h="388880">
                    <a:tc>
                      <a:txBody>
                        <a:bodyPr/>
                        <a:lstStyle/>
                        <a:p>
                          <a:pPr algn="ctr">
                            <a:lnSpc>
                              <a:spcPct val="115000"/>
                            </a:lnSpc>
                            <a:spcAft>
                              <a:spcPts val="0"/>
                            </a:spcAft>
                          </a:pPr>
                          <a:r>
                            <a:rPr lang="en-AU" sz="1600" dirty="0">
                              <a:solidFill>
                                <a:schemeClr val="tx1"/>
                              </a:solidFill>
                              <a:effectLst/>
                              <a:latin typeface="Helvetica Light"/>
                            </a:rPr>
                            <a:t>Parameter</a:t>
                          </a:r>
                          <a:endParaRPr lang="en-AU" sz="1600" dirty="0">
                            <a:solidFill>
                              <a:schemeClr val="tx1"/>
                            </a:solidFill>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ctr">
                            <a:lnSpc>
                              <a:spcPct val="115000"/>
                            </a:lnSpc>
                            <a:spcAft>
                              <a:spcPts val="0"/>
                            </a:spcAft>
                          </a:pPr>
                          <a:r>
                            <a:rPr lang="en-AU" sz="1600" dirty="0">
                              <a:solidFill>
                                <a:schemeClr val="tx1"/>
                              </a:solidFill>
                              <a:effectLst/>
                              <a:latin typeface="Helvetica Light"/>
                            </a:rPr>
                            <a:t>Component</a:t>
                          </a:r>
                          <a:endParaRPr lang="en-AU" sz="1600" dirty="0">
                            <a:solidFill>
                              <a:schemeClr val="tx1"/>
                            </a:solidFill>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ctr">
                            <a:lnSpc>
                              <a:spcPct val="115000"/>
                            </a:lnSpc>
                            <a:spcAft>
                              <a:spcPts val="0"/>
                            </a:spcAft>
                          </a:pPr>
                          <a:r>
                            <a:rPr lang="en-AU" sz="1600" dirty="0">
                              <a:solidFill>
                                <a:schemeClr val="tx1"/>
                              </a:solidFill>
                              <a:effectLst/>
                              <a:latin typeface="Helvetica Light"/>
                            </a:rPr>
                            <a:t>Description</a:t>
                          </a:r>
                          <a:endParaRPr lang="en-AU" sz="1600" dirty="0">
                            <a:solidFill>
                              <a:schemeClr val="tx1"/>
                            </a:solidFill>
                            <a:effectLst/>
                            <a:latin typeface="Helvetica Light"/>
                            <a:ea typeface="SimSun" panose="02010600030101010101" pitchFamily="2" charset="-122"/>
                            <a:cs typeface="Arial" panose="020B0604020202020204" pitchFamily="34" charset="0"/>
                          </a:endParaRPr>
                        </a:p>
                      </a:txBody>
                      <a:tcPr marL="68580" marR="68580" marT="0" marB="0"/>
                    </a:tc>
                  </a:tr>
                  <a:tr h="471658">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sSubSup>
                                  <m:sSubSupPr>
                                    <m:ctrlPr>
                                      <a:rPr lang="en-AU" sz="1600" b="1" i="1" smtClean="0">
                                        <a:solidFill>
                                          <a:schemeClr val="tx1"/>
                                        </a:solidFill>
                                        <a:effectLst/>
                                        <a:latin typeface="Cambria Math" panose="02040503050406030204" pitchFamily="18" charset="0"/>
                                      </a:rPr>
                                    </m:ctrlPr>
                                  </m:sSubSupPr>
                                  <m:e>
                                    <m:r>
                                      <a:rPr lang="en-AU" sz="1600" b="1" i="1">
                                        <a:solidFill>
                                          <a:schemeClr val="tx1"/>
                                        </a:solidFill>
                                        <a:effectLst/>
                                        <a:latin typeface="Cambria Math" panose="02040503050406030204" pitchFamily="18" charset="0"/>
                                      </a:rPr>
                                      <m:t>𝑽</m:t>
                                    </m:r>
                                  </m:e>
                                  <m:sub>
                                    <m:r>
                                      <a:rPr lang="en-AU" sz="1600" b="1" i="1">
                                        <a:solidFill>
                                          <a:schemeClr val="tx1"/>
                                        </a:solidFill>
                                        <a:effectLst/>
                                        <a:latin typeface="Cambria Math" panose="02040503050406030204" pitchFamily="18" charset="0"/>
                                      </a:rPr>
                                      <m:t>𝒑</m:t>
                                    </m:r>
                                  </m:sub>
                                  <m:sup>
                                    <m:r>
                                      <a:rPr lang="en-AU" sz="1600" b="1" i="1">
                                        <a:solidFill>
                                          <a:schemeClr val="tx1"/>
                                        </a:solidFill>
                                        <a:effectLst/>
                                        <a:latin typeface="Cambria Math" panose="02040503050406030204" pitchFamily="18" charset="0"/>
                                      </a:rPr>
                                      <m:t>𝑰𝒅</m:t>
                                    </m:r>
                                  </m:sup>
                                </m:sSubSup>
                              </m:oMath>
                            </m:oMathPara>
                          </a14:m>
                          <a:endParaRPr lang="en-AU" sz="1600" b="1" dirty="0">
                            <a:solidFill>
                              <a:schemeClr val="tx1"/>
                            </a:solidFill>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just">
                            <a:lnSpc>
                              <a:spcPct val="115000"/>
                            </a:lnSpc>
                            <a:spcAft>
                              <a:spcPts val="0"/>
                            </a:spcAft>
                          </a:pPr>
                          <a:r>
                            <a:rPr lang="en-AU" sz="1600" dirty="0">
                              <a:effectLst/>
                              <a:latin typeface="Helvetica Light"/>
                            </a:rPr>
                            <a:t>Desired Acceleration</a:t>
                          </a:r>
                          <a:endParaRPr lang="en-AU" sz="16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l">
                            <a:lnSpc>
                              <a:spcPct val="115000"/>
                            </a:lnSpc>
                            <a:spcAft>
                              <a:spcPts val="0"/>
                            </a:spcAft>
                          </a:pPr>
                          <a:r>
                            <a:rPr lang="en-AU" sz="1600" dirty="0">
                              <a:effectLst/>
                              <a:latin typeface="Helvetica Light"/>
                            </a:rPr>
                            <a:t>Initial desired velocity</a:t>
                          </a:r>
                          <a:endParaRPr lang="en-AU" sz="1600" dirty="0">
                            <a:effectLst/>
                            <a:latin typeface="Helvetica Light"/>
                            <a:ea typeface="SimSun" panose="02010600030101010101" pitchFamily="2" charset="-122"/>
                            <a:cs typeface="Arial" panose="020B0604020202020204" pitchFamily="34" charset="0"/>
                          </a:endParaRPr>
                        </a:p>
                      </a:txBody>
                      <a:tcPr marL="68580" marR="68580" marT="0" marB="0"/>
                    </a:tc>
                  </a:tr>
                  <a:tr h="744649">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en-AU" sz="1600" b="1" i="1" smtClean="0">
                                        <a:solidFill>
                                          <a:schemeClr val="tx1"/>
                                        </a:solidFill>
                                        <a:effectLst/>
                                        <a:latin typeface="Cambria Math" panose="02040503050406030204" pitchFamily="18" charset="0"/>
                                      </a:rPr>
                                    </m:ctrlPr>
                                  </m:sSubPr>
                                  <m:e>
                                    <m:r>
                                      <a:rPr lang="en-AU" sz="1600" b="1" i="1">
                                        <a:solidFill>
                                          <a:schemeClr val="tx1"/>
                                        </a:solidFill>
                                        <a:effectLst/>
                                        <a:latin typeface="Cambria Math" panose="02040503050406030204" pitchFamily="18" charset="0"/>
                                      </a:rPr>
                                      <m:t>𝝉</m:t>
                                    </m:r>
                                  </m:e>
                                  <m:sub>
                                    <m:r>
                                      <a:rPr lang="en-AU" sz="1600" b="1" i="1">
                                        <a:solidFill>
                                          <a:schemeClr val="tx1"/>
                                        </a:solidFill>
                                        <a:effectLst/>
                                        <a:latin typeface="Cambria Math" panose="02040503050406030204" pitchFamily="18" charset="0"/>
                                      </a:rPr>
                                      <m:t>𝒑</m:t>
                                    </m:r>
                                  </m:sub>
                                </m:sSub>
                              </m:oMath>
                            </m:oMathPara>
                          </a14:m>
                          <a:endParaRPr lang="en-AU" sz="1600" b="1" dirty="0">
                            <a:solidFill>
                              <a:schemeClr val="tx1"/>
                            </a:solidFill>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just">
                            <a:lnSpc>
                              <a:spcPct val="115000"/>
                            </a:lnSpc>
                            <a:spcAft>
                              <a:spcPts val="0"/>
                            </a:spcAft>
                          </a:pPr>
                          <a:r>
                            <a:rPr lang="en-AU" sz="1600">
                              <a:effectLst/>
                              <a:latin typeface="Helvetica Light"/>
                            </a:rPr>
                            <a:t>Desired Acceleration</a:t>
                          </a:r>
                          <a:endParaRPr lang="en-AU" sz="160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l">
                            <a:lnSpc>
                              <a:spcPct val="115000"/>
                            </a:lnSpc>
                            <a:spcAft>
                              <a:spcPts val="0"/>
                            </a:spcAft>
                          </a:pPr>
                          <a:r>
                            <a:rPr lang="en-AU" sz="1600" dirty="0">
                              <a:effectLst/>
                              <a:latin typeface="Helvetica Light"/>
                            </a:rPr>
                            <a:t>Acceleration time to reach desired speed</a:t>
                          </a:r>
                          <a:endParaRPr lang="en-AU" sz="1600" dirty="0">
                            <a:effectLst/>
                            <a:latin typeface="Helvetica Light"/>
                            <a:ea typeface="SimSun" panose="02010600030101010101" pitchFamily="2" charset="-122"/>
                            <a:cs typeface="Arial" panose="020B0604020202020204" pitchFamily="34" charset="0"/>
                          </a:endParaRPr>
                        </a:p>
                      </a:txBody>
                      <a:tcPr marL="68580" marR="68580" marT="0" marB="0"/>
                    </a:tc>
                  </a:tr>
                  <a:tr h="388880">
                    <a:tc>
                      <a:txBody>
                        <a:bodyPr/>
                        <a:lstStyle/>
                        <a:p>
                          <a:pPr algn="ctr">
                            <a:lnSpc>
                              <a:spcPct val="115000"/>
                            </a:lnSpc>
                            <a:spcAft>
                              <a:spcPts val="0"/>
                            </a:spcAft>
                          </a:pPr>
                          <a:r>
                            <a:rPr lang="en-AU" sz="1600" b="1" dirty="0">
                              <a:solidFill>
                                <a:schemeClr val="tx1"/>
                              </a:solidFill>
                              <a:effectLst/>
                              <a:latin typeface="Helvetica Light"/>
                            </a:rPr>
                            <a:t>A</a:t>
                          </a:r>
                          <a:endParaRPr lang="en-AU" sz="1600" b="1" dirty="0">
                            <a:solidFill>
                              <a:schemeClr val="tx1"/>
                            </a:solidFill>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just">
                            <a:lnSpc>
                              <a:spcPct val="115000"/>
                            </a:lnSpc>
                            <a:spcAft>
                              <a:spcPts val="0"/>
                            </a:spcAft>
                          </a:pPr>
                          <a:r>
                            <a:rPr lang="en-AU" sz="1600" dirty="0">
                              <a:effectLst/>
                              <a:latin typeface="Helvetica Light"/>
                            </a:rPr>
                            <a:t>Repulsive </a:t>
                          </a:r>
                          <a:r>
                            <a:rPr lang="en-AU" sz="1600" dirty="0" smtClean="0">
                              <a:effectLst/>
                              <a:latin typeface="Helvetica Light"/>
                            </a:rPr>
                            <a:t>Force</a:t>
                          </a:r>
                          <a:endParaRPr lang="en-AU" sz="16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l">
                            <a:lnSpc>
                              <a:spcPct val="115000"/>
                            </a:lnSpc>
                            <a:spcAft>
                              <a:spcPts val="0"/>
                            </a:spcAft>
                          </a:pPr>
                          <a:r>
                            <a:rPr lang="en-AU" sz="1600" dirty="0">
                              <a:effectLst/>
                              <a:latin typeface="Helvetica Light"/>
                            </a:rPr>
                            <a:t>Interaction strength</a:t>
                          </a:r>
                          <a:endParaRPr lang="en-AU" sz="1600" dirty="0">
                            <a:effectLst/>
                            <a:latin typeface="Helvetica Light"/>
                            <a:ea typeface="SimSun" panose="02010600030101010101" pitchFamily="2" charset="-122"/>
                            <a:cs typeface="Arial" panose="020B0604020202020204" pitchFamily="34" charset="0"/>
                          </a:endParaRPr>
                        </a:p>
                      </a:txBody>
                      <a:tcPr marL="68580" marR="68580" marT="0" marB="0"/>
                    </a:tc>
                  </a:tr>
                  <a:tr h="744649">
                    <a:tc>
                      <a:txBody>
                        <a:bodyPr/>
                        <a:lstStyle/>
                        <a:p>
                          <a:pPr algn="ctr">
                            <a:lnSpc>
                              <a:spcPct val="115000"/>
                            </a:lnSpc>
                            <a:spcAft>
                              <a:spcPts val="0"/>
                            </a:spcAft>
                          </a:pPr>
                          <a:r>
                            <a:rPr lang="en-AU" sz="1600" b="1" dirty="0">
                              <a:solidFill>
                                <a:schemeClr val="tx1"/>
                              </a:solidFill>
                              <a:effectLst/>
                              <a:latin typeface="Helvetica Light"/>
                            </a:rPr>
                            <a:t>B</a:t>
                          </a:r>
                          <a:endParaRPr lang="en-AU" sz="1600" b="1" dirty="0">
                            <a:solidFill>
                              <a:schemeClr val="tx1"/>
                            </a:solidFill>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just">
                            <a:lnSpc>
                              <a:spcPct val="115000"/>
                            </a:lnSpc>
                            <a:spcAft>
                              <a:spcPts val="0"/>
                            </a:spcAft>
                          </a:pPr>
                          <a:r>
                            <a:rPr lang="en-AU" sz="1600" dirty="0">
                              <a:effectLst/>
                              <a:latin typeface="Helvetica Light"/>
                            </a:rPr>
                            <a:t>Repulsive </a:t>
                          </a:r>
                          <a:r>
                            <a:rPr lang="en-AU" sz="1600" dirty="0" smtClean="0">
                              <a:effectLst/>
                              <a:latin typeface="Helvetica Light"/>
                            </a:rPr>
                            <a:t>Force</a:t>
                          </a:r>
                          <a:endParaRPr lang="en-AU" sz="16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l">
                            <a:lnSpc>
                              <a:spcPct val="115000"/>
                            </a:lnSpc>
                            <a:spcAft>
                              <a:spcPts val="0"/>
                            </a:spcAft>
                          </a:pPr>
                          <a:r>
                            <a:rPr lang="en-AU" sz="1600" dirty="0">
                              <a:effectLst/>
                              <a:latin typeface="Helvetica Light"/>
                            </a:rPr>
                            <a:t>Interaction range based on distance between p, q</a:t>
                          </a:r>
                          <a:endParaRPr lang="en-AU" sz="1600" dirty="0">
                            <a:effectLst/>
                            <a:latin typeface="Helvetica Light"/>
                            <a:ea typeface="SimSun" panose="02010600030101010101" pitchFamily="2" charset="-122"/>
                            <a:cs typeface="Arial" panose="020B0604020202020204" pitchFamily="34" charset="0"/>
                          </a:endParaRPr>
                        </a:p>
                      </a:txBody>
                      <a:tcPr marL="68580" marR="68580" marT="0" marB="0"/>
                    </a:tc>
                  </a:tr>
                  <a:tr h="744649">
                    <a:tc>
                      <a:txBody>
                        <a:bodyPr/>
                        <a:lstStyle/>
                        <a:p>
                          <a:pPr algn="ctr">
                            <a:lnSpc>
                              <a:spcPct val="115000"/>
                            </a:lnSpc>
                            <a:spcAft>
                              <a:spcPts val="0"/>
                            </a:spcAft>
                          </a:pPr>
                          <a:r>
                            <a:rPr lang="el-GR" sz="1600" b="1" dirty="0" smtClean="0">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β</a:t>
                          </a:r>
                          <a:endParaRPr lang="en-AU" sz="1600" b="1" dirty="0">
                            <a:solidFill>
                              <a:schemeClr val="tx1"/>
                            </a:solidFill>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just">
                            <a:lnSpc>
                              <a:spcPct val="115000"/>
                            </a:lnSpc>
                            <a:spcAft>
                              <a:spcPts val="0"/>
                            </a:spcAft>
                          </a:pPr>
                          <a:r>
                            <a:rPr lang="en-AU" sz="1600" dirty="0">
                              <a:effectLst/>
                              <a:latin typeface="Helvetica Light"/>
                            </a:rPr>
                            <a:t>Group </a:t>
                          </a:r>
                          <a:r>
                            <a:rPr lang="en-AU" sz="1600" dirty="0" smtClean="0">
                              <a:effectLst/>
                              <a:latin typeface="Helvetica Light"/>
                            </a:rPr>
                            <a:t>force</a:t>
                          </a:r>
                          <a:endParaRPr lang="en-AU" sz="16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l">
                            <a:lnSpc>
                              <a:spcPct val="115000"/>
                            </a:lnSpc>
                            <a:spcAft>
                              <a:spcPts val="0"/>
                            </a:spcAft>
                          </a:pPr>
                          <a:r>
                            <a:rPr lang="en-AU" sz="1600" dirty="0">
                              <a:effectLst/>
                              <a:latin typeface="Helvetica Light"/>
                            </a:rPr>
                            <a:t>The strength of the social interactions between group </a:t>
                          </a:r>
                          <a:r>
                            <a:rPr lang="en-AU" sz="1600" dirty="0" smtClean="0">
                              <a:effectLst/>
                              <a:latin typeface="Helvetica Light"/>
                            </a:rPr>
                            <a:t>members</a:t>
                          </a:r>
                          <a:endParaRPr lang="en-AU" sz="1600" dirty="0">
                            <a:effectLst/>
                            <a:latin typeface="Helvetica Light"/>
                            <a:ea typeface="SimSun" panose="02010600030101010101" pitchFamily="2" charset="-122"/>
                            <a:cs typeface="Arial" panose="020B0604020202020204" pitchFamily="34" charset="0"/>
                          </a:endParaRPr>
                        </a:p>
                      </a:txBody>
                      <a:tcPr marL="68580" marR="68580" marT="0" marB="0"/>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765724473"/>
                  </p:ext>
                </p:extLst>
              </p:nvPr>
            </p:nvGraphicFramePr>
            <p:xfrm>
              <a:off x="145143" y="1690689"/>
              <a:ext cx="8853714" cy="3483365"/>
            </p:xfrm>
            <a:graphic>
              <a:graphicData uri="http://schemas.openxmlformats.org/drawingml/2006/table">
                <a:tbl>
                  <a:tblPr firstRow="1" firstCol="1" bandRow="1">
                    <a:tableStyleId>{5C22544A-7EE6-4342-B048-85BDC9FD1C3A}</a:tableStyleId>
                  </a:tblPr>
                  <a:tblGrid>
                    <a:gridCol w="1454482"/>
                    <a:gridCol w="3709178"/>
                    <a:gridCol w="3690054"/>
                  </a:tblGrid>
                  <a:tr h="388880">
                    <a:tc>
                      <a:txBody>
                        <a:bodyPr/>
                        <a:lstStyle/>
                        <a:p>
                          <a:pPr algn="ctr">
                            <a:lnSpc>
                              <a:spcPct val="115000"/>
                            </a:lnSpc>
                            <a:spcAft>
                              <a:spcPts val="0"/>
                            </a:spcAft>
                          </a:pPr>
                          <a:r>
                            <a:rPr lang="en-AU" sz="1600" dirty="0">
                              <a:solidFill>
                                <a:schemeClr val="tx1"/>
                              </a:solidFill>
                              <a:effectLst/>
                              <a:latin typeface="Helvetica Light"/>
                            </a:rPr>
                            <a:t>Parameter</a:t>
                          </a:r>
                          <a:endParaRPr lang="en-AU" sz="1600" dirty="0">
                            <a:solidFill>
                              <a:schemeClr val="tx1"/>
                            </a:solidFill>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ctr">
                            <a:lnSpc>
                              <a:spcPct val="115000"/>
                            </a:lnSpc>
                            <a:spcAft>
                              <a:spcPts val="0"/>
                            </a:spcAft>
                          </a:pPr>
                          <a:r>
                            <a:rPr lang="en-AU" sz="1600" dirty="0">
                              <a:solidFill>
                                <a:schemeClr val="tx1"/>
                              </a:solidFill>
                              <a:effectLst/>
                              <a:latin typeface="Helvetica Light"/>
                            </a:rPr>
                            <a:t>Component</a:t>
                          </a:r>
                          <a:endParaRPr lang="en-AU" sz="1600" dirty="0">
                            <a:solidFill>
                              <a:schemeClr val="tx1"/>
                            </a:solidFill>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ctr">
                            <a:lnSpc>
                              <a:spcPct val="115000"/>
                            </a:lnSpc>
                            <a:spcAft>
                              <a:spcPts val="0"/>
                            </a:spcAft>
                          </a:pPr>
                          <a:r>
                            <a:rPr lang="en-AU" sz="1600" dirty="0">
                              <a:solidFill>
                                <a:schemeClr val="tx1"/>
                              </a:solidFill>
                              <a:effectLst/>
                              <a:latin typeface="Helvetica Light"/>
                            </a:rPr>
                            <a:t>Description</a:t>
                          </a:r>
                          <a:endParaRPr lang="en-AU" sz="1600" dirty="0">
                            <a:solidFill>
                              <a:schemeClr val="tx1"/>
                            </a:solidFill>
                            <a:effectLst/>
                            <a:latin typeface="Helvetica Light"/>
                            <a:ea typeface="SimSun" panose="02010600030101010101" pitchFamily="2" charset="-122"/>
                            <a:cs typeface="Arial" panose="020B0604020202020204" pitchFamily="34" charset="0"/>
                          </a:endParaRPr>
                        </a:p>
                      </a:txBody>
                      <a:tcPr marL="68580" marR="68580" marT="0" marB="0"/>
                    </a:tc>
                  </a:tr>
                  <a:tr h="471658">
                    <a:tc>
                      <a:txBody>
                        <a:bodyPr/>
                        <a:lstStyle/>
                        <a:p>
                          <a:endParaRPr lang="en-US"/>
                        </a:p>
                      </a:txBody>
                      <a:tcPr marL="68580" marR="68580" marT="0" marB="0">
                        <a:blipFill rotWithShape="0">
                          <a:blip r:embed="rId4"/>
                          <a:stretch>
                            <a:fillRect l="-418" t="-92208" r="-510042" b="-562338"/>
                          </a:stretch>
                        </a:blipFill>
                      </a:tcPr>
                    </a:tc>
                    <a:tc>
                      <a:txBody>
                        <a:bodyPr/>
                        <a:lstStyle/>
                        <a:p>
                          <a:pPr algn="just">
                            <a:lnSpc>
                              <a:spcPct val="115000"/>
                            </a:lnSpc>
                            <a:spcAft>
                              <a:spcPts val="0"/>
                            </a:spcAft>
                          </a:pPr>
                          <a:r>
                            <a:rPr lang="en-AU" sz="1600" dirty="0">
                              <a:effectLst/>
                              <a:latin typeface="Helvetica Light"/>
                            </a:rPr>
                            <a:t>Desired Acceleration</a:t>
                          </a:r>
                          <a:endParaRPr lang="en-AU" sz="16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l">
                            <a:lnSpc>
                              <a:spcPct val="115000"/>
                            </a:lnSpc>
                            <a:spcAft>
                              <a:spcPts val="0"/>
                            </a:spcAft>
                          </a:pPr>
                          <a:r>
                            <a:rPr lang="en-AU" sz="1600" dirty="0">
                              <a:effectLst/>
                              <a:latin typeface="Helvetica Light"/>
                            </a:rPr>
                            <a:t>Initial desired velocity</a:t>
                          </a:r>
                          <a:endParaRPr lang="en-AU" sz="1600" dirty="0">
                            <a:effectLst/>
                            <a:latin typeface="Helvetica Light"/>
                            <a:ea typeface="SimSun" panose="02010600030101010101" pitchFamily="2" charset="-122"/>
                            <a:cs typeface="Arial" panose="020B0604020202020204" pitchFamily="34" charset="0"/>
                          </a:endParaRPr>
                        </a:p>
                      </a:txBody>
                      <a:tcPr marL="68580" marR="68580" marT="0" marB="0"/>
                    </a:tc>
                  </a:tr>
                  <a:tr h="744649">
                    <a:tc>
                      <a:txBody>
                        <a:bodyPr/>
                        <a:lstStyle/>
                        <a:p>
                          <a:endParaRPr lang="en-US"/>
                        </a:p>
                      </a:txBody>
                      <a:tcPr marL="68580" marR="68580" marT="0" marB="0">
                        <a:blipFill rotWithShape="0">
                          <a:blip r:embed="rId4"/>
                          <a:stretch>
                            <a:fillRect l="-418" t="-120325" r="-510042" b="-252033"/>
                          </a:stretch>
                        </a:blipFill>
                      </a:tcPr>
                    </a:tc>
                    <a:tc>
                      <a:txBody>
                        <a:bodyPr/>
                        <a:lstStyle/>
                        <a:p>
                          <a:pPr algn="just">
                            <a:lnSpc>
                              <a:spcPct val="115000"/>
                            </a:lnSpc>
                            <a:spcAft>
                              <a:spcPts val="0"/>
                            </a:spcAft>
                          </a:pPr>
                          <a:r>
                            <a:rPr lang="en-AU" sz="1600">
                              <a:effectLst/>
                              <a:latin typeface="Helvetica Light"/>
                            </a:rPr>
                            <a:t>Desired Acceleration</a:t>
                          </a:r>
                          <a:endParaRPr lang="en-AU" sz="160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l">
                            <a:lnSpc>
                              <a:spcPct val="115000"/>
                            </a:lnSpc>
                            <a:spcAft>
                              <a:spcPts val="0"/>
                            </a:spcAft>
                          </a:pPr>
                          <a:r>
                            <a:rPr lang="en-AU" sz="1600" dirty="0">
                              <a:effectLst/>
                              <a:latin typeface="Helvetica Light"/>
                            </a:rPr>
                            <a:t>Acceleration time to reach desired speed</a:t>
                          </a:r>
                          <a:endParaRPr lang="en-AU" sz="1600" dirty="0">
                            <a:effectLst/>
                            <a:latin typeface="Helvetica Light"/>
                            <a:ea typeface="SimSun" panose="02010600030101010101" pitchFamily="2" charset="-122"/>
                            <a:cs typeface="Arial" panose="020B0604020202020204" pitchFamily="34" charset="0"/>
                          </a:endParaRPr>
                        </a:p>
                      </a:txBody>
                      <a:tcPr marL="68580" marR="68580" marT="0" marB="0"/>
                    </a:tc>
                  </a:tr>
                  <a:tr h="388880">
                    <a:tc>
                      <a:txBody>
                        <a:bodyPr/>
                        <a:lstStyle/>
                        <a:p>
                          <a:pPr algn="ctr">
                            <a:lnSpc>
                              <a:spcPct val="115000"/>
                            </a:lnSpc>
                            <a:spcAft>
                              <a:spcPts val="0"/>
                            </a:spcAft>
                          </a:pPr>
                          <a:r>
                            <a:rPr lang="en-AU" sz="1600" b="1" dirty="0">
                              <a:solidFill>
                                <a:schemeClr val="tx1"/>
                              </a:solidFill>
                              <a:effectLst/>
                              <a:latin typeface="Helvetica Light"/>
                            </a:rPr>
                            <a:t>A</a:t>
                          </a:r>
                          <a:endParaRPr lang="en-AU" sz="1600" b="1" dirty="0">
                            <a:solidFill>
                              <a:schemeClr val="tx1"/>
                            </a:solidFill>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just">
                            <a:lnSpc>
                              <a:spcPct val="115000"/>
                            </a:lnSpc>
                            <a:spcAft>
                              <a:spcPts val="0"/>
                            </a:spcAft>
                          </a:pPr>
                          <a:r>
                            <a:rPr lang="en-AU" sz="1600" dirty="0">
                              <a:effectLst/>
                              <a:latin typeface="Helvetica Light"/>
                            </a:rPr>
                            <a:t>Repulsive </a:t>
                          </a:r>
                          <a:r>
                            <a:rPr lang="en-AU" sz="1600" dirty="0" smtClean="0">
                              <a:effectLst/>
                              <a:latin typeface="Helvetica Light"/>
                            </a:rPr>
                            <a:t>Force</a:t>
                          </a:r>
                          <a:endParaRPr lang="en-AU" sz="16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l">
                            <a:lnSpc>
                              <a:spcPct val="115000"/>
                            </a:lnSpc>
                            <a:spcAft>
                              <a:spcPts val="0"/>
                            </a:spcAft>
                          </a:pPr>
                          <a:r>
                            <a:rPr lang="en-AU" sz="1600" dirty="0">
                              <a:effectLst/>
                              <a:latin typeface="Helvetica Light"/>
                            </a:rPr>
                            <a:t>Interaction strength</a:t>
                          </a:r>
                          <a:endParaRPr lang="en-AU" sz="1600" dirty="0">
                            <a:effectLst/>
                            <a:latin typeface="Helvetica Light"/>
                            <a:ea typeface="SimSun" panose="02010600030101010101" pitchFamily="2" charset="-122"/>
                            <a:cs typeface="Arial" panose="020B0604020202020204" pitchFamily="34" charset="0"/>
                          </a:endParaRPr>
                        </a:p>
                      </a:txBody>
                      <a:tcPr marL="68580" marR="68580" marT="0" marB="0"/>
                    </a:tc>
                  </a:tr>
                  <a:tr h="744649">
                    <a:tc>
                      <a:txBody>
                        <a:bodyPr/>
                        <a:lstStyle/>
                        <a:p>
                          <a:pPr algn="ctr">
                            <a:lnSpc>
                              <a:spcPct val="115000"/>
                            </a:lnSpc>
                            <a:spcAft>
                              <a:spcPts val="0"/>
                            </a:spcAft>
                          </a:pPr>
                          <a:r>
                            <a:rPr lang="en-AU" sz="1600" b="1" dirty="0">
                              <a:solidFill>
                                <a:schemeClr val="tx1"/>
                              </a:solidFill>
                              <a:effectLst/>
                              <a:latin typeface="Helvetica Light"/>
                            </a:rPr>
                            <a:t>B</a:t>
                          </a:r>
                          <a:endParaRPr lang="en-AU" sz="1600" b="1" dirty="0">
                            <a:solidFill>
                              <a:schemeClr val="tx1"/>
                            </a:solidFill>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just">
                            <a:lnSpc>
                              <a:spcPct val="115000"/>
                            </a:lnSpc>
                            <a:spcAft>
                              <a:spcPts val="0"/>
                            </a:spcAft>
                          </a:pPr>
                          <a:r>
                            <a:rPr lang="en-AU" sz="1600" dirty="0">
                              <a:effectLst/>
                              <a:latin typeface="Helvetica Light"/>
                            </a:rPr>
                            <a:t>Repulsive </a:t>
                          </a:r>
                          <a:r>
                            <a:rPr lang="en-AU" sz="1600" dirty="0" smtClean="0">
                              <a:effectLst/>
                              <a:latin typeface="Helvetica Light"/>
                            </a:rPr>
                            <a:t>Force</a:t>
                          </a:r>
                          <a:endParaRPr lang="en-AU" sz="16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l">
                            <a:lnSpc>
                              <a:spcPct val="115000"/>
                            </a:lnSpc>
                            <a:spcAft>
                              <a:spcPts val="0"/>
                            </a:spcAft>
                          </a:pPr>
                          <a:r>
                            <a:rPr lang="en-AU" sz="1600" dirty="0">
                              <a:effectLst/>
                              <a:latin typeface="Helvetica Light"/>
                            </a:rPr>
                            <a:t>Interaction range based on distance between p, q</a:t>
                          </a:r>
                          <a:endParaRPr lang="en-AU" sz="1600" dirty="0">
                            <a:effectLst/>
                            <a:latin typeface="Helvetica Light"/>
                            <a:ea typeface="SimSun" panose="02010600030101010101" pitchFamily="2" charset="-122"/>
                            <a:cs typeface="Arial" panose="020B0604020202020204" pitchFamily="34" charset="0"/>
                          </a:endParaRPr>
                        </a:p>
                      </a:txBody>
                      <a:tcPr marL="68580" marR="68580" marT="0" marB="0"/>
                    </a:tc>
                  </a:tr>
                  <a:tr h="744649">
                    <a:tc>
                      <a:txBody>
                        <a:bodyPr/>
                        <a:lstStyle/>
                        <a:p>
                          <a:pPr algn="ctr">
                            <a:lnSpc>
                              <a:spcPct val="115000"/>
                            </a:lnSpc>
                            <a:spcAft>
                              <a:spcPts val="0"/>
                            </a:spcAft>
                          </a:pPr>
                          <a:r>
                            <a:rPr lang="el-GR" sz="1600" b="1" dirty="0" smtClean="0">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β</a:t>
                          </a:r>
                          <a:endParaRPr lang="en-AU" sz="1600" b="1" dirty="0">
                            <a:solidFill>
                              <a:schemeClr val="tx1"/>
                            </a:solidFill>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just">
                            <a:lnSpc>
                              <a:spcPct val="115000"/>
                            </a:lnSpc>
                            <a:spcAft>
                              <a:spcPts val="0"/>
                            </a:spcAft>
                          </a:pPr>
                          <a:r>
                            <a:rPr lang="en-AU" sz="1600" dirty="0">
                              <a:effectLst/>
                              <a:latin typeface="Helvetica Light"/>
                            </a:rPr>
                            <a:t>Group </a:t>
                          </a:r>
                          <a:r>
                            <a:rPr lang="en-AU" sz="1600" dirty="0" smtClean="0">
                              <a:effectLst/>
                              <a:latin typeface="Helvetica Light"/>
                            </a:rPr>
                            <a:t>force</a:t>
                          </a:r>
                          <a:endParaRPr lang="en-AU" sz="16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l">
                            <a:lnSpc>
                              <a:spcPct val="115000"/>
                            </a:lnSpc>
                            <a:spcAft>
                              <a:spcPts val="0"/>
                            </a:spcAft>
                          </a:pPr>
                          <a:r>
                            <a:rPr lang="en-AU" sz="1600" dirty="0">
                              <a:effectLst/>
                              <a:latin typeface="Helvetica Light"/>
                            </a:rPr>
                            <a:t>The strength of the social interactions between group </a:t>
                          </a:r>
                          <a:r>
                            <a:rPr lang="en-AU" sz="1600" dirty="0" smtClean="0">
                              <a:effectLst/>
                              <a:latin typeface="Helvetica Light"/>
                            </a:rPr>
                            <a:t>members</a:t>
                          </a:r>
                          <a:endParaRPr lang="en-AU" sz="1600" dirty="0">
                            <a:effectLst/>
                            <a:latin typeface="Helvetica Light"/>
                            <a:ea typeface="SimSun" panose="02010600030101010101" pitchFamily="2" charset="-122"/>
                            <a:cs typeface="Arial" panose="020B0604020202020204" pitchFamily="34" charset="0"/>
                          </a:endParaRPr>
                        </a:p>
                      </a:txBody>
                      <a:tcPr marL="68580" marR="68580" marT="0" marB="0"/>
                    </a:tc>
                  </a:tr>
                </a:tbl>
              </a:graphicData>
            </a:graphic>
          </p:graphicFrame>
        </mc:Fallback>
      </mc:AlternateContent>
    </p:spTree>
    <p:extLst>
      <p:ext uri="{BB962C8B-B14F-4D97-AF65-F5344CB8AC3E}">
        <p14:creationId xmlns:p14="http://schemas.microsoft.com/office/powerpoint/2010/main" val="3978482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Literature Review. </a:t>
            </a:r>
            <a:r>
              <a:rPr lang="en-AU" sz="3200" b="1" dirty="0" err="1" smtClean="0">
                <a:latin typeface="Arial" panose="020B0604020202020204" pitchFamily="34" charset="0"/>
                <a:cs typeface="Arial" panose="020B0604020202020204" pitchFamily="34" charset="0"/>
              </a:rPr>
              <a:t>Vicsek</a:t>
            </a:r>
            <a:r>
              <a:rPr lang="en-AU" sz="3200" b="1" dirty="0" smtClean="0">
                <a:latin typeface="Arial" panose="020B0604020202020204" pitchFamily="34" charset="0"/>
                <a:cs typeface="Arial" panose="020B0604020202020204" pitchFamily="34" charset="0"/>
              </a:rPr>
              <a:t> model</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11</a:t>
            </a:fld>
            <a:endParaRPr lang="en-AU" dirty="0"/>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489361"/>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sp>
        <p:nvSpPr>
          <p:cNvPr id="6" name="Content Placeholder 6"/>
          <p:cNvSpPr txBox="1">
            <a:spLocks/>
          </p:cNvSpPr>
          <p:nvPr/>
        </p:nvSpPr>
        <p:spPr>
          <a:xfrm>
            <a:off x="628650" y="3238292"/>
            <a:ext cx="7886700" cy="1023870"/>
          </a:xfrm>
          <a:prstGeom prst="rect">
            <a:avLst/>
          </a:prstGeom>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AU" sz="2400" dirty="0">
              <a:latin typeface="Helvetica Light"/>
            </a:endParaRPr>
          </a:p>
          <a:p>
            <a:pPr marL="457200" indent="-457200">
              <a:buFont typeface="Arial"/>
              <a:buChar char="•"/>
            </a:pPr>
            <a:endParaRPr lang="en-AU" sz="2400" dirty="0">
              <a:latin typeface="Helvetica Light"/>
            </a:endParaRPr>
          </a:p>
        </p:txBody>
      </p:sp>
      <p:pic>
        <p:nvPicPr>
          <p:cNvPr id="3" name="Picture 2"/>
          <p:cNvPicPr>
            <a:picLocks noChangeAspect="1"/>
          </p:cNvPicPr>
          <p:nvPr/>
        </p:nvPicPr>
        <p:blipFill>
          <a:blip r:embed="rId4"/>
          <a:stretch>
            <a:fillRect/>
          </a:stretch>
        </p:blipFill>
        <p:spPr>
          <a:xfrm>
            <a:off x="5245827" y="1690689"/>
            <a:ext cx="3898173" cy="3286189"/>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521711" y="2055961"/>
                <a:ext cx="3831498" cy="609398"/>
              </a:xfrm>
              <a:prstGeom prst="rect">
                <a:avLst/>
              </a:prstGeom>
            </p:spPr>
            <p:txBody>
              <a:bodyPr wrap="none">
                <a:spAutoFit/>
              </a:bodyPr>
              <a:lstStyle/>
              <a:p>
                <a14:m>
                  <m:oMath xmlns:m="http://schemas.openxmlformats.org/officeDocument/2006/math">
                    <m:acc>
                      <m:accPr>
                        <m:chr m:val="⃗"/>
                        <m:ctrlPr>
                          <a:rPr lang="en-AU" i="1">
                            <a:latin typeface="Cambria Math" panose="02040503050406030204" pitchFamily="18" charset="0"/>
                          </a:rPr>
                        </m:ctrlPr>
                      </m:accPr>
                      <m:e>
                        <m:r>
                          <a:rPr lang="en-AU" i="1">
                            <a:latin typeface="Cambria Math" panose="02040503050406030204" pitchFamily="18" charset="0"/>
                          </a:rPr>
                          <m:t>𝑣</m:t>
                        </m:r>
                      </m:e>
                    </m:acc>
                    <m:r>
                      <a:rPr lang="en-AU" i="0">
                        <a:latin typeface="Cambria Math" panose="02040503050406030204" pitchFamily="18" charset="0"/>
                      </a:rPr>
                      <m:t>(</m:t>
                    </m:r>
                    <m:r>
                      <a:rPr lang="en-AU" i="1">
                        <a:latin typeface="Cambria Math" panose="02040503050406030204" pitchFamily="18" charset="0"/>
                      </a:rPr>
                      <m:t>𝑡</m:t>
                    </m:r>
                    <m:r>
                      <a:rPr lang="en-AU" i="0">
                        <a:latin typeface="Cambria Math" panose="02040503050406030204" pitchFamily="18" charset="0"/>
                      </a:rPr>
                      <m:t>+1)=</m:t>
                    </m:r>
                    <m:sSub>
                      <m:sSubPr>
                        <m:ctrlPr>
                          <a:rPr lang="en-AU" i="1">
                            <a:latin typeface="Cambria Math" panose="02040503050406030204" pitchFamily="18" charset="0"/>
                          </a:rPr>
                        </m:ctrlPr>
                      </m:sSubPr>
                      <m:e>
                        <m:r>
                          <a:rPr lang="en-AU" i="1">
                            <a:latin typeface="Cambria Math" panose="02040503050406030204" pitchFamily="18" charset="0"/>
                          </a:rPr>
                          <m:t>𝑣</m:t>
                        </m:r>
                      </m:e>
                      <m:sub>
                        <m:r>
                          <a:rPr lang="en-AU" i="0">
                            <a:latin typeface="Cambria Math" panose="02040503050406030204" pitchFamily="18" charset="0"/>
                          </a:rPr>
                          <m:t>0</m:t>
                        </m:r>
                      </m:sub>
                    </m:sSub>
                    <m:r>
                      <a:rPr lang="en-AU" i="0">
                        <a:latin typeface="Cambria Math" panose="02040503050406030204" pitchFamily="18" charset="0"/>
                      </a:rPr>
                      <m:t> </m:t>
                    </m:r>
                    <m:f>
                      <m:fPr>
                        <m:ctrlPr>
                          <a:rPr lang="en-AU" i="1">
                            <a:latin typeface="Cambria Math" panose="02040503050406030204" pitchFamily="18" charset="0"/>
                          </a:rPr>
                        </m:ctrlPr>
                      </m:fPr>
                      <m:num>
                        <m:sSub>
                          <m:sSubPr>
                            <m:ctrlPr>
                              <a:rPr lang="en-AU" i="1">
                                <a:latin typeface="Cambria Math" panose="02040503050406030204" pitchFamily="18" charset="0"/>
                              </a:rPr>
                            </m:ctrlPr>
                          </m:sSubPr>
                          <m:e>
                            <m:d>
                              <m:dPr>
                                <m:begChr m:val="〈"/>
                                <m:endChr m:val="〉"/>
                                <m:ctrlPr>
                                  <a:rPr lang="en-AU" i="1">
                                    <a:latin typeface="Cambria Math" panose="02040503050406030204" pitchFamily="18" charset="0"/>
                                  </a:rPr>
                                </m:ctrlPr>
                              </m:dPr>
                              <m:e>
                                <m:d>
                                  <m:dPr>
                                    <m:begChr m:val=""/>
                                    <m:ctrlPr>
                                      <a:rPr lang="en-AU" i="1">
                                        <a:latin typeface="Cambria Math" panose="02040503050406030204" pitchFamily="18" charset="0"/>
                                      </a:rPr>
                                    </m:ctrlPr>
                                  </m:dPr>
                                  <m:e>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panose="02040503050406030204" pitchFamily="18" charset="0"/>
                                              </a:rPr>
                                              <m:t>𝑣</m:t>
                                            </m:r>
                                          </m:e>
                                        </m:acc>
                                      </m:e>
                                      <m:sub>
                                        <m:r>
                                          <a:rPr lang="en-AU" i="1">
                                            <a:latin typeface="Cambria Math" panose="02040503050406030204" pitchFamily="18" charset="0"/>
                                          </a:rPr>
                                          <m:t>𝑗</m:t>
                                        </m:r>
                                      </m:sub>
                                    </m:sSub>
                                    <m:r>
                                      <a:rPr lang="en-AU" i="0">
                                        <a:latin typeface="Cambria Math" panose="02040503050406030204" pitchFamily="18" charset="0"/>
                                      </a:rPr>
                                      <m:t>(</m:t>
                                    </m:r>
                                    <m:r>
                                      <a:rPr lang="en-AU" i="1">
                                        <a:latin typeface="Cambria Math" panose="02040503050406030204" pitchFamily="18" charset="0"/>
                                      </a:rPr>
                                      <m:t>𝑡</m:t>
                                    </m:r>
                                  </m:e>
                                </m:d>
                              </m:e>
                            </m:d>
                          </m:e>
                          <m:sub>
                            <m:r>
                              <a:rPr lang="en-AU" i="1">
                                <a:latin typeface="Cambria Math" panose="02040503050406030204" pitchFamily="18" charset="0"/>
                              </a:rPr>
                              <m:t>𝑅</m:t>
                            </m:r>
                          </m:sub>
                        </m:sSub>
                        <m:r>
                          <a:rPr lang="en-AU" i="0">
                            <a:latin typeface="Cambria Math" panose="02040503050406030204" pitchFamily="18" charset="0"/>
                          </a:rPr>
                          <m:t> </m:t>
                        </m:r>
                      </m:num>
                      <m:den>
                        <m:d>
                          <m:dPr>
                            <m:begChr m:val="|"/>
                            <m:endChr m:val="|"/>
                            <m:ctrlPr>
                              <a:rPr lang="en-AU" i="1">
                                <a:latin typeface="Cambria Math" panose="02040503050406030204" pitchFamily="18" charset="0"/>
                              </a:rPr>
                            </m:ctrlPr>
                          </m:dPr>
                          <m:e>
                            <m:sSub>
                              <m:sSubPr>
                                <m:ctrlPr>
                                  <a:rPr lang="en-AU" i="1">
                                    <a:latin typeface="Cambria Math" panose="02040503050406030204" pitchFamily="18" charset="0"/>
                                  </a:rPr>
                                </m:ctrlPr>
                              </m:sSubPr>
                              <m:e>
                                <m:d>
                                  <m:dPr>
                                    <m:begChr m:val="〈"/>
                                    <m:endChr m:val="〉"/>
                                    <m:ctrlPr>
                                      <a:rPr lang="en-AU" i="1">
                                        <a:latin typeface="Cambria Math" panose="02040503050406030204" pitchFamily="18" charset="0"/>
                                      </a:rPr>
                                    </m:ctrlPr>
                                  </m:dPr>
                                  <m:e>
                                    <m:d>
                                      <m:dPr>
                                        <m:begChr m:val=""/>
                                        <m:ctrlPr>
                                          <a:rPr lang="en-AU" i="1">
                                            <a:latin typeface="Cambria Math" panose="02040503050406030204" pitchFamily="18" charset="0"/>
                                          </a:rPr>
                                        </m:ctrlPr>
                                      </m:dPr>
                                      <m:e>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panose="02040503050406030204" pitchFamily="18" charset="0"/>
                                                  </a:rPr>
                                                  <m:t>𝑣</m:t>
                                                </m:r>
                                              </m:e>
                                            </m:acc>
                                          </m:e>
                                          <m:sub>
                                            <m:r>
                                              <a:rPr lang="en-AU" i="1">
                                                <a:latin typeface="Cambria Math" panose="02040503050406030204" pitchFamily="18" charset="0"/>
                                              </a:rPr>
                                              <m:t>𝑗</m:t>
                                            </m:r>
                                          </m:sub>
                                        </m:sSub>
                                        <m:r>
                                          <a:rPr lang="en-AU" i="0">
                                            <a:latin typeface="Cambria Math" panose="02040503050406030204" pitchFamily="18" charset="0"/>
                                          </a:rPr>
                                          <m:t>(</m:t>
                                        </m:r>
                                        <m:r>
                                          <a:rPr lang="en-AU" i="1">
                                            <a:latin typeface="Cambria Math" panose="02040503050406030204" pitchFamily="18" charset="0"/>
                                          </a:rPr>
                                          <m:t>𝑡</m:t>
                                        </m:r>
                                      </m:e>
                                    </m:d>
                                  </m:e>
                                </m:d>
                              </m:e>
                              <m:sub>
                                <m:r>
                                  <a:rPr lang="en-AU" i="1">
                                    <a:latin typeface="Cambria Math" panose="02040503050406030204" pitchFamily="18" charset="0"/>
                                  </a:rPr>
                                  <m:t>𝑅</m:t>
                                </m:r>
                              </m:sub>
                            </m:sSub>
                          </m:e>
                        </m:d>
                      </m:den>
                    </m:f>
                  </m:oMath>
                </a14:m>
                <a:r>
                  <a:rPr lang="en-AU" dirty="0" smtClean="0">
                    <a:latin typeface="Helvetica Light"/>
                  </a:rPr>
                  <a:t> </a:t>
                </a:r>
                <a:r>
                  <a:rPr lang="fr-FR" dirty="0">
                    <a:latin typeface="Helvetica Light"/>
                  </a:rPr>
                  <a:t>+ </a:t>
                </a:r>
                <a:r>
                  <a:rPr lang="fr-FR" i="1" dirty="0" err="1">
                    <a:latin typeface="Helvetica Light"/>
                  </a:rPr>
                  <a:t>pertubations</a:t>
                </a:r>
                <a:endParaRPr lang="en-AU" dirty="0">
                  <a:latin typeface="Helvetica Light"/>
                </a:endParaRPr>
              </a:p>
            </p:txBody>
          </p:sp>
        </mc:Choice>
        <mc:Fallback xmlns="">
          <p:sp>
            <p:nvSpPr>
              <p:cNvPr id="9" name="Rectangle 8"/>
              <p:cNvSpPr>
                <a:spLocks noRot="1" noChangeAspect="1" noMove="1" noResize="1" noEditPoints="1" noAdjustHandles="1" noChangeArrowheads="1" noChangeShapeType="1" noTextEdit="1"/>
              </p:cNvSpPr>
              <p:nvPr/>
            </p:nvSpPr>
            <p:spPr>
              <a:xfrm>
                <a:off x="521711" y="2055961"/>
                <a:ext cx="3831498" cy="609398"/>
              </a:xfrm>
              <a:prstGeom prst="rect">
                <a:avLst/>
              </a:prstGeom>
              <a:blipFill rotWithShape="0">
                <a:blip r:embed="rId5"/>
                <a:stretch>
                  <a:fillRect r="-63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21711" y="2860684"/>
                <a:ext cx="29326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AU" i="1">
                              <a:latin typeface="Cambria Math" panose="02040503050406030204" pitchFamily="18" charset="0"/>
                            </a:rPr>
                          </m:ctrlPr>
                        </m:dPr>
                        <m:e>
                          <m:acc>
                            <m:accPr>
                              <m:chr m:val="⃗"/>
                              <m:ctrlPr>
                                <a:rPr lang="en-AU" i="1">
                                  <a:latin typeface="Cambria Math" panose="02040503050406030204" pitchFamily="18" charset="0"/>
                                </a:rPr>
                              </m:ctrlPr>
                            </m:accPr>
                            <m:e>
                              <m:r>
                                <a:rPr lang="en-AU" i="1">
                                  <a:latin typeface="Cambria Math" panose="02040503050406030204" pitchFamily="18" charset="0"/>
                                </a:rPr>
                                <m:t>𝑥</m:t>
                              </m:r>
                            </m:e>
                          </m:acc>
                          <m:d>
                            <m:dPr>
                              <m:ctrlPr>
                                <a:rPr lang="en-AU" i="1">
                                  <a:latin typeface="Cambria Math" panose="02040503050406030204" pitchFamily="18" charset="0"/>
                                </a:rPr>
                              </m:ctrlPr>
                            </m:dPr>
                            <m:e>
                              <m:r>
                                <a:rPr lang="en-AU" i="1">
                                  <a:latin typeface="Cambria Math" panose="02040503050406030204" pitchFamily="18" charset="0"/>
                                </a:rPr>
                                <m:t>𝑡</m:t>
                              </m:r>
                              <m:r>
                                <a:rPr lang="en-AU" i="0">
                                  <a:latin typeface="Cambria Math" panose="02040503050406030204" pitchFamily="18" charset="0"/>
                                </a:rPr>
                                <m:t>+1</m:t>
                              </m:r>
                            </m:e>
                          </m:d>
                          <m:r>
                            <a:rPr lang="en-AU" i="0">
                              <a:latin typeface="Cambria Math" panose="02040503050406030204" pitchFamily="18" charset="0"/>
                            </a:rPr>
                            <m:t>=</m:t>
                          </m:r>
                          <m:acc>
                            <m:accPr>
                              <m:chr m:val="⃗"/>
                              <m:ctrlPr>
                                <a:rPr lang="en-AU" i="1">
                                  <a:latin typeface="Cambria Math" panose="02040503050406030204" pitchFamily="18" charset="0"/>
                                </a:rPr>
                              </m:ctrlPr>
                            </m:accPr>
                            <m:e>
                              <m:r>
                                <a:rPr lang="en-AU" i="1">
                                  <a:latin typeface="Cambria Math" panose="02040503050406030204" pitchFamily="18" charset="0"/>
                                </a:rPr>
                                <m:t>𝑥</m:t>
                              </m:r>
                            </m:e>
                          </m:acc>
                          <m:d>
                            <m:dPr>
                              <m:ctrlPr>
                                <a:rPr lang="en-AU" i="1">
                                  <a:latin typeface="Cambria Math" panose="02040503050406030204" pitchFamily="18" charset="0"/>
                                </a:rPr>
                              </m:ctrlPr>
                            </m:dPr>
                            <m:e>
                              <m:r>
                                <a:rPr lang="en-AU" i="1">
                                  <a:latin typeface="Cambria Math" panose="02040503050406030204" pitchFamily="18" charset="0"/>
                                </a:rPr>
                                <m:t>𝑡</m:t>
                              </m:r>
                            </m:e>
                          </m:d>
                          <m:r>
                            <a:rPr lang="en-AU" i="0">
                              <a:latin typeface="Cambria Math" panose="02040503050406030204" pitchFamily="18" charset="0"/>
                            </a:rPr>
                            <m:t>+ </m:t>
                          </m:r>
                          <m:acc>
                            <m:accPr>
                              <m:chr m:val="⃗"/>
                              <m:ctrlPr>
                                <a:rPr lang="en-AU" i="1">
                                  <a:latin typeface="Cambria Math" panose="02040503050406030204" pitchFamily="18" charset="0"/>
                                </a:rPr>
                              </m:ctrlPr>
                            </m:accPr>
                            <m:e>
                              <m:r>
                                <a:rPr lang="en-AU" i="1">
                                  <a:latin typeface="Cambria Math" panose="02040503050406030204" pitchFamily="18" charset="0"/>
                                </a:rPr>
                                <m:t>𝑣</m:t>
                              </m:r>
                            </m:e>
                          </m:acc>
                          <m:r>
                            <a:rPr lang="en-AU" i="0">
                              <a:latin typeface="Cambria Math" panose="02040503050406030204" pitchFamily="18" charset="0"/>
                            </a:rPr>
                            <m:t>(</m:t>
                          </m:r>
                          <m:r>
                            <a:rPr lang="en-AU" i="1">
                              <a:latin typeface="Cambria Math" panose="02040503050406030204" pitchFamily="18" charset="0"/>
                            </a:rPr>
                            <m:t>𝑡</m:t>
                          </m:r>
                          <m:r>
                            <a:rPr lang="en-AU" i="0">
                              <a:latin typeface="Cambria Math" panose="02040503050406030204" pitchFamily="18" charset="0"/>
                            </a:rPr>
                            <m:t>+1</m:t>
                          </m:r>
                        </m:e>
                      </m:d>
                    </m:oMath>
                  </m:oMathPara>
                </a14:m>
                <a:endParaRPr lang="en-AU" dirty="0"/>
              </a:p>
            </p:txBody>
          </p:sp>
        </mc:Choice>
        <mc:Fallback xmlns="">
          <p:sp>
            <p:nvSpPr>
              <p:cNvPr id="10" name="Rectangle 9"/>
              <p:cNvSpPr>
                <a:spLocks noRot="1" noChangeAspect="1" noMove="1" noResize="1" noEditPoints="1" noAdjustHandles="1" noChangeArrowheads="1" noChangeShapeType="1" noTextEdit="1"/>
              </p:cNvSpPr>
              <p:nvPr/>
            </p:nvSpPr>
            <p:spPr>
              <a:xfrm>
                <a:off x="521711" y="2860684"/>
                <a:ext cx="2932662" cy="369332"/>
              </a:xfrm>
              <a:prstGeom prst="rect">
                <a:avLst/>
              </a:prstGeom>
              <a:blipFill rotWithShape="0">
                <a:blip r:embed="rId6"/>
                <a:stretch>
                  <a:fillRect t="-119672" r="-16840" b="-18360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28650" y="3724376"/>
                <a:ext cx="2379561" cy="6592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a:latin typeface="Cambria Math" panose="02040503050406030204" pitchFamily="18" charset="0"/>
                            </a:rPr>
                          </m:ctrlPr>
                        </m:sSubPr>
                        <m:e>
                          <m:bar>
                            <m:barPr>
                              <m:pos m:val="top"/>
                              <m:ctrlPr>
                                <a:rPr lang="en-AU" i="1">
                                  <a:latin typeface="Cambria Math" panose="02040503050406030204" pitchFamily="18" charset="0"/>
                                </a:rPr>
                              </m:ctrlPr>
                            </m:barPr>
                            <m:e>
                              <m:r>
                                <a:rPr lang="en-AU" i="1">
                                  <a:latin typeface="Cambria Math" panose="02040503050406030204" pitchFamily="18" charset="0"/>
                                </a:rPr>
                                <m:t>𝑣</m:t>
                              </m:r>
                            </m:e>
                          </m:bar>
                        </m:e>
                        <m:sub>
                          <m:r>
                            <a:rPr lang="en-AU" i="1">
                              <a:latin typeface="Cambria Math" panose="02040503050406030204" pitchFamily="18" charset="0"/>
                            </a:rPr>
                            <m:t>𝑔𝑟𝑜𝑢𝑝</m:t>
                          </m:r>
                        </m:sub>
                      </m:sSub>
                      <m:r>
                        <a:rPr lang="en-AU" i="0">
                          <a:latin typeface="Cambria Math" panose="02040503050406030204" pitchFamily="18" charset="0"/>
                        </a:rPr>
                        <m:t>= </m:t>
                      </m:r>
                      <m:f>
                        <m:fPr>
                          <m:ctrlPr>
                            <a:rPr lang="en-AU" i="1">
                              <a:latin typeface="Cambria Math" panose="02040503050406030204" pitchFamily="18" charset="0"/>
                            </a:rPr>
                          </m:ctrlPr>
                        </m:fPr>
                        <m:num>
                          <m:r>
                            <a:rPr lang="en-AU" i="0">
                              <a:latin typeface="Cambria Math" panose="02040503050406030204" pitchFamily="18" charset="0"/>
                            </a:rPr>
                            <m:t>1</m:t>
                          </m:r>
                        </m:num>
                        <m:den>
                          <m:r>
                            <a:rPr lang="en-AU" i="1">
                              <a:latin typeface="Cambria Math" panose="02040503050406030204" pitchFamily="18" charset="0"/>
                            </a:rPr>
                            <m:t>𝑁</m:t>
                          </m:r>
                        </m:den>
                      </m:f>
                      <m:nary>
                        <m:naryPr>
                          <m:chr m:val="∑"/>
                          <m:limLoc m:val="subSup"/>
                          <m:ctrlPr>
                            <a:rPr lang="en-AU" i="1">
                              <a:latin typeface="Cambria Math" panose="02040503050406030204" pitchFamily="18" charset="0"/>
                            </a:rPr>
                          </m:ctrlPr>
                        </m:naryPr>
                        <m:sub>
                          <m:r>
                            <a:rPr lang="en-AU" i="1">
                              <a:latin typeface="Cambria Math" panose="02040503050406030204" pitchFamily="18" charset="0"/>
                            </a:rPr>
                            <m:t>𝑖</m:t>
                          </m:r>
                          <m:r>
                            <a:rPr lang="en-AU" i="0">
                              <a:latin typeface="Cambria Math" panose="02040503050406030204" pitchFamily="18" charset="0"/>
                            </a:rPr>
                            <m:t>=1</m:t>
                          </m:r>
                        </m:sub>
                        <m:sup>
                          <m:r>
                            <a:rPr lang="en-AU" i="1">
                              <a:latin typeface="Cambria Math" panose="02040503050406030204" pitchFamily="18" charset="0"/>
                            </a:rPr>
                            <m:t>𝑁</m:t>
                          </m:r>
                        </m:sup>
                        <m:e>
                          <m:r>
                            <a:rPr lang="en-AU" i="0">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𝑣</m:t>
                              </m:r>
                            </m:e>
                            <m:sub>
                              <m:r>
                                <a:rPr lang="en-AU" i="1">
                                  <a:latin typeface="Cambria Math" panose="02040503050406030204" pitchFamily="18" charset="0"/>
                                </a:rPr>
                                <m:t>𝑖</m:t>
                              </m:r>
                            </m:sub>
                          </m:sSub>
                          <m:r>
                            <a:rPr lang="en-AU" i="0">
                              <a:latin typeface="Cambria Math" panose="02040503050406030204" pitchFamily="18" charset="0"/>
                            </a:rPr>
                            <m:t>|</m:t>
                          </m:r>
                        </m:e>
                      </m:nary>
                    </m:oMath>
                  </m:oMathPara>
                </a14:m>
                <a:endParaRPr lang="en-AU" dirty="0"/>
              </a:p>
            </p:txBody>
          </p:sp>
        </mc:Choice>
        <mc:Fallback xmlns="">
          <p:sp>
            <p:nvSpPr>
              <p:cNvPr id="11" name="Rectangle 10"/>
              <p:cNvSpPr>
                <a:spLocks noRot="1" noChangeAspect="1" noMove="1" noResize="1" noEditPoints="1" noAdjustHandles="1" noChangeArrowheads="1" noChangeShapeType="1" noTextEdit="1"/>
              </p:cNvSpPr>
              <p:nvPr/>
            </p:nvSpPr>
            <p:spPr>
              <a:xfrm>
                <a:off x="628650" y="3724376"/>
                <a:ext cx="2379561" cy="659283"/>
              </a:xfrm>
              <a:prstGeom prst="rect">
                <a:avLst/>
              </a:prstGeom>
              <a:blipFill rotWithShape="0">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28650" y="4687320"/>
                <a:ext cx="2217210" cy="483466"/>
              </a:xfrm>
              <a:prstGeom prst="rect">
                <a:avLst/>
              </a:prstGeom>
            </p:spPr>
            <p:txBody>
              <a:bodyPr wrap="none">
                <a:spAutoFit/>
              </a:bodyPr>
              <a:lstStyle/>
              <a:p>
                <a14:m>
                  <m:oMath xmlns:m="http://schemas.openxmlformats.org/officeDocument/2006/math">
                    <m:sSub>
                      <m:sSubPr>
                        <m:ctrlPr>
                          <a:rPr lang="en-AU" i="1">
                            <a:latin typeface="Cambria Math" panose="02040503050406030204" pitchFamily="18" charset="0"/>
                            <a:cs typeface="Times New Roman" panose="02020603050405020304" pitchFamily="18" charset="0"/>
                          </a:rPr>
                        </m:ctrlPr>
                      </m:sSubPr>
                      <m:e>
                        <m:r>
                          <a:rPr lang="en-AU" i="1">
                            <a:effectLst/>
                            <a:latin typeface="Cambria Math" panose="02040503050406030204" pitchFamily="18" charset="0"/>
                            <a:ea typeface="SimSun" panose="02010600030101010101" pitchFamily="2" charset="-122"/>
                            <a:cs typeface="Times New Roman" panose="02020603050405020304" pitchFamily="18" charset="0"/>
                          </a:rPr>
                          <m:t>𝜙</m:t>
                        </m:r>
                      </m:e>
                      <m:sub>
                        <m:r>
                          <a:rPr lang="en-AU" i="1">
                            <a:effectLst/>
                            <a:latin typeface="Cambria Math" panose="02040503050406030204" pitchFamily="18" charset="0"/>
                            <a:ea typeface="SimSun" panose="02010600030101010101" pitchFamily="2" charset="-122"/>
                            <a:cs typeface="Times New Roman" panose="02020603050405020304" pitchFamily="18" charset="0"/>
                          </a:rPr>
                          <m:t>𝑔𝑟𝑜𝑢𝑝</m:t>
                        </m:r>
                      </m:sub>
                    </m:sSub>
                    <m:r>
                      <a:rPr lang="en-AU"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AU" i="1">
                            <a:effectLst/>
                            <a:latin typeface="Cambria Math" panose="02040503050406030204" pitchFamily="18" charset="0"/>
                            <a:cs typeface="Times New Roman" panose="02020603050405020304" pitchFamily="18" charset="0"/>
                          </a:rPr>
                        </m:ctrlPr>
                      </m:fPr>
                      <m:num>
                        <m:r>
                          <a:rPr lang="en-AU" i="1">
                            <a:effectLst/>
                            <a:latin typeface="Cambria Math" panose="02040503050406030204" pitchFamily="18" charset="0"/>
                            <a:ea typeface="SimSun" panose="02010600030101010101" pitchFamily="2" charset="-122"/>
                            <a:cs typeface="Times New Roman" panose="02020603050405020304" pitchFamily="18" charset="0"/>
                          </a:rPr>
                          <m:t>1</m:t>
                        </m:r>
                      </m:num>
                      <m:den>
                        <m:r>
                          <a:rPr lang="en-AU" i="1">
                            <a:effectLst/>
                            <a:latin typeface="Cambria Math" panose="02040503050406030204" pitchFamily="18" charset="0"/>
                            <a:ea typeface="SimSun" panose="02010600030101010101" pitchFamily="2" charset="-122"/>
                            <a:cs typeface="Times New Roman" panose="02020603050405020304" pitchFamily="18" charset="0"/>
                          </a:rPr>
                          <m:t>𝑁</m:t>
                        </m:r>
                      </m:den>
                    </m:f>
                    <m:d>
                      <m:dPr>
                        <m:begChr m:val="|"/>
                        <m:endChr m:val="|"/>
                        <m:ctrlPr>
                          <a:rPr lang="en-AU" i="1">
                            <a:effectLst/>
                            <a:latin typeface="Cambria Math" panose="02040503050406030204" pitchFamily="18" charset="0"/>
                            <a:cs typeface="Times New Roman" panose="02020603050405020304" pitchFamily="18" charset="0"/>
                          </a:rPr>
                        </m:ctrlPr>
                      </m:dPr>
                      <m:e>
                        <m:nary>
                          <m:naryPr>
                            <m:chr m:val="∑"/>
                            <m:limLoc m:val="undOvr"/>
                            <m:ctrlPr>
                              <a:rPr lang="en-AU" i="1">
                                <a:effectLst/>
                                <a:latin typeface="Cambria Math" panose="02040503050406030204" pitchFamily="18" charset="0"/>
                                <a:cs typeface="Times New Roman" panose="02020603050405020304" pitchFamily="18" charset="0"/>
                              </a:rPr>
                            </m:ctrlPr>
                          </m:naryPr>
                          <m:sub>
                            <m:r>
                              <a:rPr lang="en-AU" i="1">
                                <a:effectLst/>
                                <a:latin typeface="Cambria Math" panose="02040503050406030204" pitchFamily="18" charset="0"/>
                                <a:ea typeface="SimSun" panose="02010600030101010101" pitchFamily="2" charset="-122"/>
                                <a:cs typeface="Times New Roman" panose="02020603050405020304" pitchFamily="18" charset="0"/>
                              </a:rPr>
                              <m:t>𝑖</m:t>
                            </m:r>
                            <m:r>
                              <a:rPr lang="en-AU" i="1">
                                <a:effectLst/>
                                <a:latin typeface="Cambria Math" panose="02040503050406030204" pitchFamily="18" charset="0"/>
                                <a:ea typeface="SimSun" panose="02010600030101010101" pitchFamily="2" charset="-122"/>
                                <a:cs typeface="Times New Roman" panose="02020603050405020304" pitchFamily="18" charset="0"/>
                              </a:rPr>
                              <m:t>=1</m:t>
                            </m:r>
                          </m:sub>
                          <m:sup>
                            <m:r>
                              <a:rPr lang="en-AU" i="1">
                                <a:effectLst/>
                                <a:latin typeface="Cambria Math" panose="02040503050406030204" pitchFamily="18" charset="0"/>
                                <a:ea typeface="SimSun" panose="02010600030101010101" pitchFamily="2" charset="-122"/>
                                <a:cs typeface="Times New Roman" panose="02020603050405020304" pitchFamily="18" charset="0"/>
                              </a:rPr>
                              <m:t>𝑁</m:t>
                            </m:r>
                          </m:sup>
                          <m:e>
                            <m:sSub>
                              <m:sSubPr>
                                <m:ctrlPr>
                                  <a:rPr lang="en-AU" i="1">
                                    <a:effectLst/>
                                    <a:latin typeface="Cambria Math" panose="02040503050406030204" pitchFamily="18" charset="0"/>
                                    <a:cs typeface="Times New Roman" panose="02020603050405020304" pitchFamily="18" charset="0"/>
                                  </a:rPr>
                                </m:ctrlPr>
                              </m:sSubPr>
                              <m:e>
                                <m:acc>
                                  <m:accPr>
                                    <m:chr m:val="⃗"/>
                                    <m:ctrlPr>
                                      <a:rPr lang="en-AU" i="1">
                                        <a:effectLst/>
                                        <a:latin typeface="Cambria Math" panose="02040503050406030204" pitchFamily="18" charset="0"/>
                                        <a:cs typeface="Times New Roman" panose="02020603050405020304" pitchFamily="18" charset="0"/>
                                      </a:rPr>
                                    </m:ctrlPr>
                                  </m:accPr>
                                  <m:e>
                                    <m:r>
                                      <a:rPr lang="en-AU" i="1">
                                        <a:effectLst/>
                                        <a:latin typeface="Cambria Math" panose="02040503050406030204" pitchFamily="18" charset="0"/>
                                        <a:ea typeface="SimSun" panose="02010600030101010101" pitchFamily="2" charset="-122"/>
                                        <a:cs typeface="Times New Roman" panose="02020603050405020304" pitchFamily="18" charset="0"/>
                                      </a:rPr>
                                      <m:t>𝑣</m:t>
                                    </m:r>
                                  </m:e>
                                </m:acc>
                              </m:e>
                              <m:sub>
                                <m:r>
                                  <a:rPr lang="en-AU"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oMath>
                </a14:m>
                <a:r>
                  <a:rPr lang="en-AU" dirty="0">
                    <a:effectLst/>
                    <a:latin typeface="Times New Roman" panose="02020603050405020304" pitchFamily="18" charset="0"/>
                    <a:ea typeface="SimSun" panose="02010600030101010101" pitchFamily="2" charset="-122"/>
                  </a:rPr>
                  <a:t> </a:t>
                </a:r>
                <a:endParaRPr lang="en-AU" dirty="0"/>
              </a:p>
            </p:txBody>
          </p:sp>
        </mc:Choice>
        <mc:Fallback xmlns="">
          <p:sp>
            <p:nvSpPr>
              <p:cNvPr id="12" name="Rectangle 11"/>
              <p:cNvSpPr>
                <a:spLocks noRot="1" noChangeAspect="1" noMove="1" noResize="1" noEditPoints="1" noAdjustHandles="1" noChangeArrowheads="1" noChangeShapeType="1" noTextEdit="1"/>
              </p:cNvSpPr>
              <p:nvPr/>
            </p:nvSpPr>
            <p:spPr>
              <a:xfrm>
                <a:off x="628650" y="4687320"/>
                <a:ext cx="2217210" cy="483466"/>
              </a:xfrm>
              <a:prstGeom prst="rect">
                <a:avLst/>
              </a:prstGeom>
              <a:blipFill rotWithShape="0">
                <a:blip r:embed="rId8"/>
                <a:stretch>
                  <a:fillRect l="-549" t="-79747" r="-5495" b="-131646"/>
                </a:stretch>
              </a:blipFill>
            </p:spPr>
            <p:txBody>
              <a:bodyPr/>
              <a:lstStyle/>
              <a:p>
                <a:r>
                  <a:rPr lang="en-AU">
                    <a:noFill/>
                  </a:rPr>
                  <a:t> </a:t>
                </a:r>
              </a:p>
            </p:txBody>
          </p:sp>
        </mc:Fallback>
      </mc:AlternateContent>
      <p:sp>
        <p:nvSpPr>
          <p:cNvPr id="13" name="Content Placeholder 6"/>
          <p:cNvSpPr txBox="1">
            <a:spLocks/>
          </p:cNvSpPr>
          <p:nvPr/>
        </p:nvSpPr>
        <p:spPr>
          <a:xfrm>
            <a:off x="6113233" y="4987881"/>
            <a:ext cx="2402117" cy="480131"/>
          </a:xfrm>
          <a:prstGeom prst="rect">
            <a:avLst/>
          </a:prstGeom>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800" dirty="0" smtClean="0">
                <a:latin typeface="Helvetica Light"/>
              </a:rPr>
              <a:t>(</a:t>
            </a:r>
            <a:r>
              <a:rPr lang="en-AU" sz="1800" dirty="0" err="1" smtClean="0">
                <a:latin typeface="Helvetica Light"/>
              </a:rPr>
              <a:t>Vicsek</a:t>
            </a:r>
            <a:r>
              <a:rPr lang="en-AU" sz="1800" dirty="0" smtClean="0">
                <a:latin typeface="Helvetica Light"/>
              </a:rPr>
              <a:t>, </a:t>
            </a:r>
            <a:r>
              <a:rPr lang="en-AU" sz="1800" dirty="0" err="1" smtClean="0">
                <a:latin typeface="Helvetica Light"/>
              </a:rPr>
              <a:t>Czirok</a:t>
            </a:r>
            <a:r>
              <a:rPr lang="en-AU" sz="1800" dirty="0" smtClean="0">
                <a:latin typeface="Helvetica Light"/>
              </a:rPr>
              <a:t>, 1995)</a:t>
            </a:r>
            <a:endParaRPr lang="en-AU" sz="1800" dirty="0">
              <a:latin typeface="Helvetica Light"/>
            </a:endParaRPr>
          </a:p>
        </p:txBody>
      </p:sp>
    </p:spTree>
    <p:extLst>
      <p:ext uri="{BB962C8B-B14F-4D97-AF65-F5344CB8AC3E}">
        <p14:creationId xmlns:p14="http://schemas.microsoft.com/office/powerpoint/2010/main" val="4104662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Literature Review. Critical Analysis</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12</a:t>
            </a:fld>
            <a:endParaRPr lang="en-AU" dirty="0"/>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489361"/>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sp>
        <p:nvSpPr>
          <p:cNvPr id="6" name="Content Placeholder 6"/>
          <p:cNvSpPr txBox="1">
            <a:spLocks/>
          </p:cNvSpPr>
          <p:nvPr/>
        </p:nvSpPr>
        <p:spPr>
          <a:xfrm>
            <a:off x="145143" y="1267731"/>
            <a:ext cx="8810171" cy="5467138"/>
          </a:xfrm>
          <a:prstGeom prst="rect">
            <a:avLst/>
          </a:prstGeom>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a:buChar char="•"/>
            </a:pPr>
            <a:r>
              <a:rPr lang="en-AU" sz="2400" dirty="0" smtClean="0">
                <a:latin typeface="Helvetica Light"/>
              </a:rPr>
              <a:t>Group size increases</a:t>
            </a:r>
          </a:p>
          <a:p>
            <a:pPr marL="914400" lvl="1" indent="-457200">
              <a:buFont typeface="Arial"/>
              <a:buChar char="•"/>
            </a:pPr>
            <a:r>
              <a:rPr lang="en-AU" sz="2000" dirty="0" smtClean="0">
                <a:latin typeface="Helvetica Light"/>
              </a:rPr>
              <a:t>Group cohesion degree is proportional </a:t>
            </a:r>
          </a:p>
          <a:p>
            <a:pPr marL="914400" lvl="1" indent="-457200">
              <a:buFont typeface="Arial"/>
              <a:buChar char="•"/>
            </a:pPr>
            <a:r>
              <a:rPr lang="en-AU" sz="2000" dirty="0" smtClean="0">
                <a:latin typeface="Helvetica Light"/>
              </a:rPr>
              <a:t>Group’s average speed is inversely proportional </a:t>
            </a:r>
          </a:p>
          <a:p>
            <a:pPr marL="457200" indent="-457200">
              <a:buFont typeface="Arial"/>
              <a:buChar char="•"/>
            </a:pPr>
            <a:r>
              <a:rPr lang="en-AU" sz="2400" dirty="0" smtClean="0">
                <a:latin typeface="Helvetica Light"/>
              </a:rPr>
              <a:t>Group’s average velocity direction vanishes with decreasing of density</a:t>
            </a:r>
          </a:p>
          <a:p>
            <a:pPr marL="457200" indent="-457200">
              <a:buFont typeface="Arial"/>
              <a:buChar char="•"/>
            </a:pPr>
            <a:endParaRPr lang="en-AU" sz="2400" dirty="0" smtClean="0">
              <a:latin typeface="Helvetica Light"/>
            </a:endParaRPr>
          </a:p>
          <a:p>
            <a:pPr marL="457200" indent="-457200">
              <a:buFont typeface="Arial"/>
              <a:buChar char="•"/>
            </a:pPr>
            <a:r>
              <a:rPr lang="en-AU" sz="2400" dirty="0">
                <a:latin typeface="Helvetica Light"/>
              </a:rPr>
              <a:t>Previous models considers group members as </a:t>
            </a:r>
            <a:r>
              <a:rPr lang="en-AU" sz="2400" dirty="0" smtClean="0">
                <a:latin typeface="Helvetica Light"/>
              </a:rPr>
              <a:t>homogeneous particles</a:t>
            </a:r>
          </a:p>
          <a:p>
            <a:pPr marL="457200" indent="-457200">
              <a:buFont typeface="Arial"/>
              <a:buChar char="•"/>
            </a:pPr>
            <a:r>
              <a:rPr lang="en-AU" sz="2400" dirty="0" smtClean="0">
                <a:latin typeface="Helvetica Light"/>
              </a:rPr>
              <a:t>Calibration work (</a:t>
            </a:r>
            <a:r>
              <a:rPr lang="en-AU" sz="2400" dirty="0" err="1" smtClean="0">
                <a:latin typeface="Helvetica Light"/>
              </a:rPr>
              <a:t>Hooregoon</a:t>
            </a:r>
            <a:r>
              <a:rPr lang="en-AU" sz="2400" smtClean="0">
                <a:latin typeface="Helvetica Light"/>
              </a:rPr>
              <a:t>, 2012) shows </a:t>
            </a:r>
            <a:r>
              <a:rPr lang="en-AU" sz="2400" dirty="0" smtClean="0">
                <a:latin typeface="Helvetica Light"/>
              </a:rPr>
              <a:t>different parameters distributions for different pedestrians in age</a:t>
            </a:r>
          </a:p>
          <a:p>
            <a:pPr marL="457200" indent="-457200">
              <a:buFont typeface="Arial"/>
              <a:buChar char="•"/>
            </a:pPr>
            <a:endParaRPr lang="en-AU" sz="2400" dirty="0">
              <a:latin typeface="Helvetica Light"/>
            </a:endParaRPr>
          </a:p>
          <a:p>
            <a:pPr marL="457200" indent="-457200">
              <a:buFont typeface="Arial"/>
              <a:buChar char="•"/>
            </a:pPr>
            <a:r>
              <a:rPr lang="en-AU" sz="2400" b="1" dirty="0" smtClean="0">
                <a:latin typeface="Helvetica Light"/>
              </a:rPr>
              <a:t>The impact of group members parameters is unknown</a:t>
            </a:r>
          </a:p>
          <a:p>
            <a:pPr marL="457200" indent="-457200">
              <a:buFont typeface="Arial"/>
              <a:buChar char="•"/>
            </a:pPr>
            <a:r>
              <a:rPr lang="en-AU" sz="2400" b="1" dirty="0" smtClean="0">
                <a:latin typeface="Helvetica Light"/>
              </a:rPr>
              <a:t>The influence of group cohesion on flow rate is unknown</a:t>
            </a:r>
            <a:endParaRPr lang="en-AU" sz="2400" b="1" dirty="0">
              <a:latin typeface="Helvetica Light"/>
            </a:endParaRPr>
          </a:p>
        </p:txBody>
      </p:sp>
    </p:spTree>
    <p:extLst>
      <p:ext uri="{BB962C8B-B14F-4D97-AF65-F5344CB8AC3E}">
        <p14:creationId xmlns:p14="http://schemas.microsoft.com/office/powerpoint/2010/main" val="2654132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Research Methodology. Q1</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13</a:t>
            </a:fld>
            <a:endParaRPr lang="en-AU" dirty="0"/>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4026389"/>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sp>
        <p:nvSpPr>
          <p:cNvPr id="3" name="Rectangle 2"/>
          <p:cNvSpPr/>
          <p:nvPr/>
        </p:nvSpPr>
        <p:spPr>
          <a:xfrm>
            <a:off x="1" y="1467703"/>
            <a:ext cx="8897256" cy="707886"/>
          </a:xfrm>
          <a:prstGeom prst="rect">
            <a:avLst/>
          </a:prstGeom>
        </p:spPr>
        <p:txBody>
          <a:bodyPr wrap="square">
            <a:spAutoFit/>
          </a:bodyPr>
          <a:lstStyle/>
          <a:p>
            <a:r>
              <a:rPr lang="en-AU" sz="2000" b="1" dirty="0">
                <a:latin typeface="Helvetica Light"/>
              </a:rPr>
              <a:t>I</a:t>
            </a:r>
            <a:r>
              <a:rPr lang="en-AU" sz="2000" b="1" dirty="0" smtClean="0">
                <a:latin typeface="Helvetica Light"/>
              </a:rPr>
              <a:t>mpact </a:t>
            </a:r>
            <a:r>
              <a:rPr lang="en-AU" sz="2000" b="1" dirty="0">
                <a:latin typeface="Helvetica Light"/>
              </a:rPr>
              <a:t>of group member’s </a:t>
            </a:r>
            <a:r>
              <a:rPr lang="en-AU" sz="2000" b="1" dirty="0" smtClean="0">
                <a:latin typeface="Helvetica Light"/>
              </a:rPr>
              <a:t>parameters when consider group contains  members have the same parameter values </a:t>
            </a:r>
            <a:endParaRPr lang="en-AU" sz="2000" dirty="0"/>
          </a:p>
        </p:txBody>
      </p:sp>
      <p:sp>
        <p:nvSpPr>
          <p:cNvPr id="8" name="Rounded Rectangle 7"/>
          <p:cNvSpPr/>
          <p:nvPr/>
        </p:nvSpPr>
        <p:spPr>
          <a:xfrm>
            <a:off x="47513" y="2999632"/>
            <a:ext cx="2592977" cy="1981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sp>
        <p:nvSpPr>
          <p:cNvPr id="9" name="Rounded Rectangle 8"/>
          <p:cNvSpPr/>
          <p:nvPr/>
        </p:nvSpPr>
        <p:spPr>
          <a:xfrm>
            <a:off x="3084628" y="2999632"/>
            <a:ext cx="1321334" cy="1981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b="1" dirty="0" smtClean="0"/>
          </a:p>
          <a:p>
            <a:pPr algn="ctr"/>
            <a:r>
              <a:rPr lang="en-AU" b="1" dirty="0" smtClean="0"/>
              <a:t>Social group force simulation</a:t>
            </a:r>
            <a:endParaRPr lang="en-AU" dirty="0"/>
          </a:p>
          <a:p>
            <a:pPr algn="ctr"/>
            <a:endParaRPr lang="en-AU" dirty="0"/>
          </a:p>
          <a:p>
            <a:pPr algn="ctr"/>
            <a:endParaRPr lang="en-AU" dirty="0" smtClean="0"/>
          </a:p>
        </p:txBody>
      </p:sp>
      <mc:AlternateContent xmlns:mc="http://schemas.openxmlformats.org/markup-compatibility/2006" xmlns:a14="http://schemas.microsoft.com/office/drawing/2010/main">
        <mc:Choice Requires="a14">
          <p:sp>
            <p:nvSpPr>
              <p:cNvPr id="10" name="TextBox 9"/>
              <p:cNvSpPr txBox="1"/>
              <p:nvPr/>
            </p:nvSpPr>
            <p:spPr>
              <a:xfrm>
                <a:off x="145485" y="3050158"/>
                <a:ext cx="2612571" cy="1782026"/>
              </a:xfrm>
              <a:prstGeom prst="rect">
                <a:avLst/>
              </a:prstGeom>
              <a:noFill/>
            </p:spPr>
            <p:txBody>
              <a:bodyPr wrap="square" rtlCol="0">
                <a:spAutoFit/>
              </a:bodyPr>
              <a:lstStyle/>
              <a:p>
                <a:pPr algn="ctr"/>
                <a:r>
                  <a:rPr lang="en-AU" b="1" dirty="0" smtClean="0"/>
                  <a:t>Group member’s initial parameters</a:t>
                </a:r>
              </a:p>
              <a:p>
                <a:r>
                  <a:rPr lang="en-AU" dirty="0" smtClean="0"/>
                  <a:t>Desired acceleration </a:t>
                </a:r>
                <a14:m>
                  <m:oMath xmlns:m="http://schemas.openxmlformats.org/officeDocument/2006/math">
                    <m:sSup>
                      <m:sSupPr>
                        <m:ctrlPr>
                          <a:rPr lang="en-AU" i="1">
                            <a:latin typeface="Cambria Math" panose="02040503050406030204" pitchFamily="18" charset="0"/>
                          </a:rPr>
                        </m:ctrlPr>
                      </m:sSupPr>
                      <m:e>
                        <m:r>
                          <a:rPr lang="en-AU" i="1">
                            <a:latin typeface="Cambria Math" panose="02040503050406030204" pitchFamily="18" charset="0"/>
                          </a:rPr>
                          <m:t>𝑉</m:t>
                        </m:r>
                      </m:e>
                      <m:sup>
                        <m:r>
                          <a:rPr lang="en-AU" i="1">
                            <a:latin typeface="Cambria Math" panose="02040503050406030204" pitchFamily="18" charset="0"/>
                          </a:rPr>
                          <m:t>𝐼𝑑</m:t>
                        </m:r>
                      </m:sup>
                    </m:sSup>
                  </m:oMath>
                </a14:m>
                <a:endParaRPr lang="en-AU" dirty="0" smtClean="0"/>
              </a:p>
              <a:p>
                <a:r>
                  <a:rPr lang="en-AU" dirty="0" smtClean="0"/>
                  <a:t>Acceleration time </a:t>
                </a:r>
                <a14:m>
                  <m:oMath xmlns:m="http://schemas.openxmlformats.org/officeDocument/2006/math">
                    <m:r>
                      <a:rPr lang="en-AU" i="1">
                        <a:latin typeface="Cambria Math" panose="02040503050406030204" pitchFamily="18" charset="0"/>
                      </a:rPr>
                      <m:t>𝜏</m:t>
                    </m:r>
                  </m:oMath>
                </a14:m>
                <a:endParaRPr lang="en-AU" dirty="0" smtClean="0"/>
              </a:p>
              <a:p>
                <a:r>
                  <a:rPr lang="en-AU" dirty="0" smtClean="0"/>
                  <a:t>Interaction Strength </a:t>
                </a:r>
                <a14:m>
                  <m:oMath xmlns:m="http://schemas.openxmlformats.org/officeDocument/2006/math">
                    <m:r>
                      <a:rPr lang="en-AU" i="1">
                        <a:latin typeface="Cambria Math" panose="02040503050406030204" pitchFamily="18" charset="0"/>
                      </a:rPr>
                      <m:t>𝐴</m:t>
                    </m:r>
                  </m:oMath>
                </a14:m>
                <a:endParaRPr lang="en-AU" dirty="0" smtClean="0"/>
              </a:p>
              <a:p>
                <a:r>
                  <a:rPr lang="en-AU" dirty="0" smtClean="0"/>
                  <a:t>Interaction Range </a:t>
                </a:r>
                <a:r>
                  <a:rPr lang="en-AU" i="1" dirty="0" smtClean="0"/>
                  <a:t>B</a:t>
                </a:r>
                <a:endParaRPr lang="en-AU" b="1" i="1" dirty="0"/>
              </a:p>
            </p:txBody>
          </p:sp>
        </mc:Choice>
        <mc:Fallback xmlns="">
          <p:sp>
            <p:nvSpPr>
              <p:cNvPr id="10" name="TextBox 9"/>
              <p:cNvSpPr txBox="1">
                <a:spLocks noRot="1" noChangeAspect="1" noMove="1" noResize="1" noEditPoints="1" noAdjustHandles="1" noChangeArrowheads="1" noChangeShapeType="1" noTextEdit="1"/>
              </p:cNvSpPr>
              <p:nvPr/>
            </p:nvSpPr>
            <p:spPr>
              <a:xfrm>
                <a:off x="145485" y="3050158"/>
                <a:ext cx="2612571" cy="1782026"/>
              </a:xfrm>
              <a:prstGeom prst="rect">
                <a:avLst/>
              </a:prstGeom>
              <a:blipFill rotWithShape="0">
                <a:blip r:embed="rId4"/>
                <a:stretch>
                  <a:fillRect l="-2103" t="-1706" b="-3072"/>
                </a:stretch>
              </a:blipFill>
            </p:spPr>
            <p:txBody>
              <a:bodyPr/>
              <a:lstStyle/>
              <a:p>
                <a:r>
                  <a:rPr lang="en-AU">
                    <a:noFill/>
                  </a:rPr>
                  <a:t> </a:t>
                </a:r>
              </a:p>
            </p:txBody>
          </p:sp>
        </mc:Fallback>
      </mc:AlternateContent>
      <p:sp>
        <p:nvSpPr>
          <p:cNvPr id="11" name="Rounded Rectangle 10"/>
          <p:cNvSpPr/>
          <p:nvPr/>
        </p:nvSpPr>
        <p:spPr>
          <a:xfrm>
            <a:off x="4761028" y="3025205"/>
            <a:ext cx="2133600" cy="1981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b="1" dirty="0" smtClean="0"/>
          </a:p>
          <a:p>
            <a:pPr algn="ctr"/>
            <a:endParaRPr lang="en-AU" dirty="0"/>
          </a:p>
          <a:p>
            <a:pPr algn="ctr"/>
            <a:endParaRPr lang="en-AU" dirty="0" smtClean="0"/>
          </a:p>
        </p:txBody>
      </p:sp>
      <p:sp>
        <p:nvSpPr>
          <p:cNvPr id="12" name="Rectangle 11"/>
          <p:cNvSpPr/>
          <p:nvPr/>
        </p:nvSpPr>
        <p:spPr>
          <a:xfrm>
            <a:off x="4837228" y="2932599"/>
            <a:ext cx="2039600" cy="2308324"/>
          </a:xfrm>
          <a:prstGeom prst="rect">
            <a:avLst/>
          </a:prstGeom>
        </p:spPr>
        <p:txBody>
          <a:bodyPr wrap="square">
            <a:spAutoFit/>
          </a:bodyPr>
          <a:lstStyle/>
          <a:p>
            <a:pPr algn="ctr"/>
            <a:r>
              <a:rPr lang="en-AU" b="1" dirty="0"/>
              <a:t>Group cohesion measurement</a:t>
            </a:r>
            <a:endParaRPr lang="en-AU" dirty="0"/>
          </a:p>
          <a:p>
            <a:r>
              <a:rPr lang="en-AU" dirty="0" smtClean="0"/>
              <a:t>Cohesion degree</a:t>
            </a:r>
            <a:endParaRPr lang="en-AU" dirty="0"/>
          </a:p>
          <a:p>
            <a:endParaRPr lang="en-AU" dirty="0"/>
          </a:p>
          <a:p>
            <a:r>
              <a:rPr lang="en-AU" dirty="0" smtClean="0"/>
              <a:t>Average speed</a:t>
            </a:r>
            <a:endParaRPr lang="en-AU" dirty="0"/>
          </a:p>
          <a:p>
            <a:endParaRPr lang="en-AU" dirty="0"/>
          </a:p>
          <a:p>
            <a:r>
              <a:rPr lang="en-AU" dirty="0" smtClean="0"/>
              <a:t>Average direction</a:t>
            </a:r>
            <a:endParaRPr lang="en-AU" dirty="0"/>
          </a:p>
          <a:p>
            <a:endParaRPr lang="en-AU" dirty="0"/>
          </a:p>
        </p:txBody>
      </p:sp>
      <p:cxnSp>
        <p:nvCxnSpPr>
          <p:cNvPr id="13" name="Straight Arrow Connector 12"/>
          <p:cNvCxnSpPr/>
          <p:nvPr/>
        </p:nvCxnSpPr>
        <p:spPr>
          <a:xfrm>
            <a:off x="2640490" y="3990232"/>
            <a:ext cx="45303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9" idx="3"/>
          </p:cNvCxnSpPr>
          <p:nvPr/>
        </p:nvCxnSpPr>
        <p:spPr>
          <a:xfrm>
            <a:off x="4405962" y="3990232"/>
            <a:ext cx="381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ounded Rectangle 14"/>
          <p:cNvSpPr/>
          <p:nvPr/>
        </p:nvSpPr>
        <p:spPr>
          <a:xfrm>
            <a:off x="7275628" y="3086868"/>
            <a:ext cx="1828800" cy="19195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sp>
        <p:nvSpPr>
          <p:cNvPr id="16" name="Rectangle 15"/>
          <p:cNvSpPr/>
          <p:nvPr/>
        </p:nvSpPr>
        <p:spPr>
          <a:xfrm>
            <a:off x="7268077" y="3010668"/>
            <a:ext cx="1875923" cy="1477328"/>
          </a:xfrm>
          <a:prstGeom prst="rect">
            <a:avLst/>
          </a:prstGeom>
        </p:spPr>
        <p:txBody>
          <a:bodyPr wrap="square">
            <a:spAutoFit/>
          </a:bodyPr>
          <a:lstStyle/>
          <a:p>
            <a:pPr algn="ctr"/>
            <a:r>
              <a:rPr lang="en-AU" b="1" dirty="0"/>
              <a:t>Group </a:t>
            </a:r>
            <a:r>
              <a:rPr lang="en-AU" b="1" dirty="0" smtClean="0"/>
              <a:t>member</a:t>
            </a:r>
          </a:p>
          <a:p>
            <a:pPr algn="ctr"/>
            <a:endParaRPr lang="en-AU" b="1" dirty="0" smtClean="0"/>
          </a:p>
          <a:p>
            <a:r>
              <a:rPr lang="en-AU" b="1" dirty="0" smtClean="0"/>
              <a:t> </a:t>
            </a:r>
            <a:r>
              <a:rPr lang="en-AU" dirty="0" smtClean="0"/>
              <a:t>Velocity</a:t>
            </a:r>
          </a:p>
          <a:p>
            <a:r>
              <a:rPr lang="en-AU" dirty="0" smtClean="0"/>
              <a:t> </a:t>
            </a:r>
          </a:p>
          <a:p>
            <a:r>
              <a:rPr lang="en-AU" dirty="0" smtClean="0"/>
              <a:t>Moving direction</a:t>
            </a:r>
          </a:p>
        </p:txBody>
      </p:sp>
      <p:cxnSp>
        <p:nvCxnSpPr>
          <p:cNvPr id="17" name="Straight Arrow Connector 16"/>
          <p:cNvCxnSpPr/>
          <p:nvPr/>
        </p:nvCxnSpPr>
        <p:spPr>
          <a:xfrm>
            <a:off x="6894628" y="4001268"/>
            <a:ext cx="381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47615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Research Methodology. Q1</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14</a:t>
            </a:fld>
            <a:endParaRPr lang="en-AU" dirty="0"/>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489361"/>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sp>
        <p:nvSpPr>
          <p:cNvPr id="6" name="Content Placeholder 6"/>
          <p:cNvSpPr txBox="1">
            <a:spLocks/>
          </p:cNvSpPr>
          <p:nvPr/>
        </p:nvSpPr>
        <p:spPr>
          <a:xfrm>
            <a:off x="188686" y="1551393"/>
            <a:ext cx="8955314" cy="4729500"/>
          </a:xfrm>
          <a:prstGeom prst="rect">
            <a:avLst/>
          </a:prstGeom>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dirty="0" smtClean="0">
                <a:latin typeface="Helvetica Light"/>
              </a:rPr>
              <a:t>1.Define </a:t>
            </a:r>
            <a:r>
              <a:rPr lang="en-AU" sz="2400" dirty="0">
                <a:latin typeface="Helvetica Light"/>
              </a:rPr>
              <a:t>distributions </a:t>
            </a:r>
            <a:r>
              <a:rPr lang="en-AU" sz="2400" i="1" dirty="0">
                <a:latin typeface="Helvetica Light"/>
              </a:rPr>
              <a:t>D</a:t>
            </a:r>
            <a:r>
              <a:rPr lang="en-AU" sz="2400" i="1" baseline="-25000" dirty="0">
                <a:latin typeface="Helvetica Light"/>
              </a:rPr>
              <a:t>1</a:t>
            </a:r>
            <a:r>
              <a:rPr lang="en-AU" sz="2400" i="1" dirty="0">
                <a:latin typeface="Helvetica Light"/>
              </a:rPr>
              <a:t>, D</a:t>
            </a:r>
            <a:r>
              <a:rPr lang="en-AU" sz="2400" i="1" baseline="-25000" dirty="0">
                <a:latin typeface="Helvetica Light"/>
              </a:rPr>
              <a:t>2, </a:t>
            </a:r>
            <a:r>
              <a:rPr lang="en-AU" sz="2400" i="1" dirty="0">
                <a:latin typeface="Helvetica Light"/>
              </a:rPr>
              <a:t>D</a:t>
            </a:r>
            <a:r>
              <a:rPr lang="en-AU" sz="2400" i="1" baseline="-25000" dirty="0">
                <a:latin typeface="Helvetica Light"/>
              </a:rPr>
              <a:t>3, …, </a:t>
            </a:r>
            <a:r>
              <a:rPr lang="en-AU" sz="2400" i="1" dirty="0" err="1">
                <a:latin typeface="Helvetica Light"/>
              </a:rPr>
              <a:t>D</a:t>
            </a:r>
            <a:r>
              <a:rPr lang="en-AU" sz="2400" i="1" baseline="-25000" dirty="0" err="1">
                <a:latin typeface="Helvetica Light"/>
              </a:rPr>
              <a:t>k</a:t>
            </a:r>
            <a:r>
              <a:rPr lang="en-AU" sz="2400" baseline="-25000" dirty="0">
                <a:latin typeface="Helvetica Light"/>
              </a:rPr>
              <a:t> </a:t>
            </a:r>
            <a:r>
              <a:rPr lang="en-AU" sz="2400" dirty="0">
                <a:latin typeface="Helvetica Light"/>
              </a:rPr>
              <a:t>for </a:t>
            </a:r>
            <a:r>
              <a:rPr lang="en-AU" sz="2400" dirty="0" smtClean="0">
                <a:latin typeface="Helvetica Light"/>
              </a:rPr>
              <a:t>parameters</a:t>
            </a:r>
            <a:endParaRPr lang="en-AU" sz="2400" dirty="0">
              <a:latin typeface="Helvetica Light"/>
            </a:endParaRPr>
          </a:p>
          <a:p>
            <a:pPr marL="0" indent="0">
              <a:buNone/>
            </a:pPr>
            <a:r>
              <a:rPr lang="en-AU" sz="2400" dirty="0" smtClean="0">
                <a:latin typeface="Helvetica Light"/>
              </a:rPr>
              <a:t>2.Generate samples</a:t>
            </a:r>
            <a:r>
              <a:rPr lang="en-AU" sz="2400" i="1" dirty="0" smtClean="0">
                <a:latin typeface="Helvetica Light"/>
              </a:rPr>
              <a:t> </a:t>
            </a:r>
            <a:r>
              <a:rPr lang="en-AU" sz="2400" b="1" i="1" dirty="0">
                <a:latin typeface="Helvetica Light"/>
              </a:rPr>
              <a:t>x</a:t>
            </a:r>
            <a:r>
              <a:rPr lang="en-AU" sz="2400" b="1" i="1" baseline="-25000" dirty="0">
                <a:latin typeface="Helvetica Light"/>
              </a:rPr>
              <a:t>1</a:t>
            </a:r>
            <a:r>
              <a:rPr lang="en-AU" sz="2400" i="1" dirty="0">
                <a:latin typeface="Helvetica Light"/>
              </a:rPr>
              <a:t>, </a:t>
            </a:r>
            <a:r>
              <a:rPr lang="en-AU" sz="2400" b="1" i="1" dirty="0">
                <a:latin typeface="Helvetica Light"/>
              </a:rPr>
              <a:t>x</a:t>
            </a:r>
            <a:r>
              <a:rPr lang="en-AU" sz="2400" b="1" i="1" baseline="-25000" dirty="0">
                <a:latin typeface="Helvetica Light"/>
              </a:rPr>
              <a:t>2</a:t>
            </a:r>
            <a:r>
              <a:rPr lang="en-AU" sz="2400" i="1" baseline="-25000" dirty="0">
                <a:latin typeface="Helvetica Light"/>
              </a:rPr>
              <a:t>, </a:t>
            </a:r>
            <a:r>
              <a:rPr lang="en-AU" sz="2400" b="1" i="1" dirty="0">
                <a:latin typeface="Helvetica Light"/>
              </a:rPr>
              <a:t>x</a:t>
            </a:r>
            <a:r>
              <a:rPr lang="en-AU" sz="2400" b="1" i="1" baseline="-25000" dirty="0">
                <a:latin typeface="Helvetica Light"/>
              </a:rPr>
              <a:t>3</a:t>
            </a:r>
            <a:r>
              <a:rPr lang="en-AU" sz="2400" i="1" baseline="-25000" dirty="0">
                <a:latin typeface="Helvetica Light"/>
              </a:rPr>
              <a:t>, …, </a:t>
            </a:r>
            <a:r>
              <a:rPr lang="en-AU" sz="2400" b="1" i="1" dirty="0" err="1">
                <a:latin typeface="Helvetica Light"/>
              </a:rPr>
              <a:t>x</a:t>
            </a:r>
            <a:r>
              <a:rPr lang="en-AU" sz="2400" b="1" i="1" baseline="-25000" dirty="0" err="1">
                <a:latin typeface="Helvetica Light"/>
              </a:rPr>
              <a:t>N</a:t>
            </a:r>
            <a:r>
              <a:rPr lang="en-AU" sz="2400" dirty="0">
                <a:latin typeface="Helvetica Light"/>
              </a:rPr>
              <a:t> from the defined distributions</a:t>
            </a:r>
          </a:p>
          <a:p>
            <a:pPr marL="0" indent="0">
              <a:buNone/>
            </a:pPr>
            <a:r>
              <a:rPr lang="en-AU" sz="2400" dirty="0" smtClean="0">
                <a:latin typeface="Helvetica Light"/>
              </a:rPr>
              <a:t>3.Run </a:t>
            </a:r>
            <a:r>
              <a:rPr lang="en-AU" sz="2400" dirty="0">
                <a:latin typeface="Helvetica Light"/>
              </a:rPr>
              <a:t>the model for </a:t>
            </a:r>
            <a:r>
              <a:rPr lang="en-AU" sz="2400" dirty="0" smtClean="0">
                <a:latin typeface="Helvetica Light"/>
              </a:rPr>
              <a:t>samples </a:t>
            </a:r>
            <a:r>
              <a:rPr lang="en-AU" sz="2400" dirty="0">
                <a:latin typeface="Helvetica Light"/>
              </a:rPr>
              <a:t>to obtain model’s outputs </a:t>
            </a:r>
            <a:endParaRPr lang="en-AU" sz="2400" dirty="0" smtClean="0">
              <a:latin typeface="Helvetica Light"/>
            </a:endParaRPr>
          </a:p>
          <a:p>
            <a:pPr marL="0" indent="0">
              <a:buNone/>
            </a:pPr>
            <a:r>
              <a:rPr lang="en-AU" sz="2400" dirty="0" smtClean="0">
                <a:latin typeface="Helvetica Light"/>
              </a:rPr>
              <a:t>4.Explore </a:t>
            </a:r>
            <a:r>
              <a:rPr lang="en-AU" sz="2400" dirty="0">
                <a:latin typeface="Helvetica Light"/>
              </a:rPr>
              <a:t>the mapping between </a:t>
            </a:r>
            <a:r>
              <a:rPr lang="en-AU" sz="2400" dirty="0" smtClean="0">
                <a:latin typeface="Helvetica Light"/>
              </a:rPr>
              <a:t>inputs </a:t>
            </a:r>
            <a:r>
              <a:rPr lang="en-AU" sz="2400" dirty="0">
                <a:latin typeface="Helvetica Light"/>
              </a:rPr>
              <a:t>and the output uncertainty </a:t>
            </a:r>
            <a:endParaRPr lang="en-AU" sz="2400" dirty="0" smtClean="0">
              <a:latin typeface="Helvetica Light"/>
            </a:endParaRPr>
          </a:p>
          <a:p>
            <a:pPr lvl="1"/>
            <a:r>
              <a:rPr lang="en-AU" sz="2000" dirty="0" smtClean="0">
                <a:latin typeface="Helvetica Light"/>
              </a:rPr>
              <a:t>Principal Component Analysis</a:t>
            </a:r>
          </a:p>
          <a:p>
            <a:pPr lvl="1"/>
            <a:r>
              <a:rPr lang="en-AU" sz="2000" dirty="0" smtClean="0">
                <a:latin typeface="Helvetica Light"/>
              </a:rPr>
              <a:t>Variance-based Analysis (</a:t>
            </a:r>
            <a:r>
              <a:rPr lang="en-AU" sz="2000" dirty="0" err="1" smtClean="0">
                <a:latin typeface="Helvetica Light"/>
              </a:rPr>
              <a:t>eFAST</a:t>
            </a:r>
            <a:r>
              <a:rPr lang="en-AU" sz="2000" dirty="0" smtClean="0">
                <a:latin typeface="Helvetica Light"/>
              </a:rPr>
              <a:t>, ANOVA)</a:t>
            </a:r>
          </a:p>
          <a:p>
            <a:pPr lvl="1"/>
            <a:r>
              <a:rPr lang="en-AU" sz="2000" dirty="0" smtClean="0">
                <a:latin typeface="Helvetica Light"/>
              </a:rPr>
              <a:t>Morris scanning design</a:t>
            </a:r>
          </a:p>
          <a:p>
            <a:pPr lvl="1"/>
            <a:r>
              <a:rPr lang="en-AU" sz="2000" dirty="0" err="1" smtClean="0">
                <a:latin typeface="Helvetica Light"/>
              </a:rPr>
              <a:t>Sobol</a:t>
            </a:r>
            <a:r>
              <a:rPr lang="en-AU" sz="2000" dirty="0" smtClean="0">
                <a:latin typeface="Helvetica Light"/>
              </a:rPr>
              <a:t> method</a:t>
            </a:r>
            <a:r>
              <a:rPr lang="en-AU" sz="2000" dirty="0">
                <a:latin typeface="Helvetica Light"/>
              </a:rPr>
              <a:t>	</a:t>
            </a:r>
            <a:endParaRPr lang="en-AU" sz="2400" dirty="0">
              <a:latin typeface="Helvetica Light"/>
            </a:endParaRPr>
          </a:p>
          <a:p>
            <a:pPr marL="0" indent="0">
              <a:buNone/>
            </a:pPr>
            <a:r>
              <a:rPr lang="en-AU" sz="2400" dirty="0" smtClean="0">
                <a:latin typeface="Helvetica Light"/>
              </a:rPr>
              <a:t>5.Trade-off individuality and group mates</a:t>
            </a:r>
          </a:p>
          <a:p>
            <a:pPr lvl="1"/>
            <a:r>
              <a:rPr lang="en-AU" sz="2000" dirty="0" smtClean="0">
                <a:latin typeface="Helvetica Light"/>
              </a:rPr>
              <a:t>Compare between moving with group and moving individually</a:t>
            </a:r>
          </a:p>
          <a:p>
            <a:pPr lvl="1"/>
            <a:r>
              <a:rPr lang="en-AU" sz="2000" dirty="0" smtClean="0">
                <a:latin typeface="Helvetica Light"/>
              </a:rPr>
              <a:t>Measure effects of other members on considering member by mixed-effect model</a:t>
            </a:r>
            <a:endParaRPr lang="en-AU" sz="2000" dirty="0">
              <a:latin typeface="Helvetica Light"/>
            </a:endParaRPr>
          </a:p>
        </p:txBody>
      </p:sp>
    </p:spTree>
    <p:extLst>
      <p:ext uri="{BB962C8B-B14F-4D97-AF65-F5344CB8AC3E}">
        <p14:creationId xmlns:p14="http://schemas.microsoft.com/office/powerpoint/2010/main" val="1586538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Research Methodology. Q2</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15</a:t>
            </a:fld>
            <a:endParaRPr lang="en-AU" dirty="0"/>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489361"/>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sp>
        <p:nvSpPr>
          <p:cNvPr id="6" name="Content Placeholder 6"/>
          <p:cNvSpPr txBox="1">
            <a:spLocks/>
          </p:cNvSpPr>
          <p:nvPr/>
        </p:nvSpPr>
        <p:spPr>
          <a:xfrm>
            <a:off x="106136" y="2116610"/>
            <a:ext cx="8791121" cy="2149306"/>
          </a:xfrm>
          <a:prstGeom prst="rect">
            <a:avLst/>
          </a:prstGeom>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b="1" dirty="0" smtClean="0">
                <a:latin typeface="Helvetica Light"/>
              </a:rPr>
              <a:t>Scenarios:</a:t>
            </a:r>
          </a:p>
          <a:p>
            <a:r>
              <a:rPr lang="en-AU" sz="2400" dirty="0" smtClean="0">
                <a:latin typeface="Helvetica Light"/>
              </a:rPr>
              <a:t>Move with group comparing to move individually to avoid obstacles</a:t>
            </a:r>
          </a:p>
          <a:p>
            <a:r>
              <a:rPr lang="en-AU" sz="2400" dirty="0" smtClean="0">
                <a:latin typeface="Helvetica Light"/>
              </a:rPr>
              <a:t>Group members interact with out-group individuals in corridor and evacuation simulations</a:t>
            </a:r>
            <a:endParaRPr lang="en-AU" sz="2400" dirty="0">
              <a:latin typeface="Helvetica Light"/>
            </a:endParaRPr>
          </a:p>
        </p:txBody>
      </p:sp>
      <p:sp>
        <p:nvSpPr>
          <p:cNvPr id="8" name="Rectangle 7"/>
          <p:cNvSpPr/>
          <p:nvPr/>
        </p:nvSpPr>
        <p:spPr>
          <a:xfrm>
            <a:off x="1" y="1467703"/>
            <a:ext cx="8897256" cy="400110"/>
          </a:xfrm>
          <a:prstGeom prst="rect">
            <a:avLst/>
          </a:prstGeom>
        </p:spPr>
        <p:txBody>
          <a:bodyPr wrap="square">
            <a:spAutoFit/>
          </a:bodyPr>
          <a:lstStyle/>
          <a:p>
            <a:r>
              <a:rPr lang="en-AU" sz="2000" b="1" dirty="0" smtClean="0">
                <a:latin typeface="Helvetica Light"/>
              </a:rPr>
              <a:t>Group cohesion behaviour affect flow rates</a:t>
            </a:r>
            <a:endParaRPr lang="en-AU" sz="2000" dirty="0"/>
          </a:p>
        </p:txBody>
      </p:sp>
      <p:sp>
        <p:nvSpPr>
          <p:cNvPr id="10" name="Content Placeholder 6"/>
          <p:cNvSpPr txBox="1">
            <a:spLocks/>
          </p:cNvSpPr>
          <p:nvPr/>
        </p:nvSpPr>
        <p:spPr>
          <a:xfrm>
            <a:off x="106136" y="4640331"/>
            <a:ext cx="8791121" cy="1484509"/>
          </a:xfrm>
          <a:prstGeom prst="rect">
            <a:avLst/>
          </a:prstGeom>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b="1" dirty="0" smtClean="0">
                <a:latin typeface="Helvetica Light"/>
              </a:rPr>
              <a:t>Analysis:</a:t>
            </a:r>
          </a:p>
          <a:p>
            <a:r>
              <a:rPr lang="en-AU" sz="2400" dirty="0" smtClean="0">
                <a:latin typeface="Helvetica Light"/>
              </a:rPr>
              <a:t>Flow rate caused by (low-parameter, route choice, bottleneck)</a:t>
            </a:r>
          </a:p>
          <a:p>
            <a:r>
              <a:rPr lang="en-AU" sz="2400" dirty="0" smtClean="0">
                <a:latin typeface="Helvetica Light"/>
              </a:rPr>
              <a:t>Trajectory and forces affecting pedestrians</a:t>
            </a:r>
            <a:endParaRPr lang="en-AU" sz="2400" dirty="0">
              <a:latin typeface="Helvetica Light"/>
            </a:endParaRPr>
          </a:p>
        </p:txBody>
      </p:sp>
    </p:spTree>
    <p:extLst>
      <p:ext uri="{BB962C8B-B14F-4D97-AF65-F5344CB8AC3E}">
        <p14:creationId xmlns:p14="http://schemas.microsoft.com/office/powerpoint/2010/main" val="3485096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Current work. Q1</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16</a:t>
            </a:fld>
            <a:endParaRPr lang="en-AU" dirty="0"/>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704865365"/>
                  </p:ext>
                </p:extLst>
              </p:nvPr>
            </p:nvGraphicFramePr>
            <p:xfrm>
              <a:off x="563880" y="1478765"/>
              <a:ext cx="5894070" cy="1814290"/>
            </p:xfrm>
            <a:graphic>
              <a:graphicData uri="http://schemas.openxmlformats.org/drawingml/2006/table">
                <a:tbl>
                  <a:tblPr firstRow="1" firstCol="1" bandRow="1">
                    <a:tableStyleId>{5C22544A-7EE6-4342-B048-85BDC9FD1C3A}</a:tableStyleId>
                  </a:tblPr>
                  <a:tblGrid>
                    <a:gridCol w="2095421"/>
                    <a:gridCol w="2043328"/>
                    <a:gridCol w="1755321"/>
                  </a:tblGrid>
                  <a:tr h="343016">
                    <a:tc>
                      <a:txBody>
                        <a:bodyPr/>
                        <a:lstStyle/>
                        <a:p>
                          <a:pPr algn="ctr">
                            <a:lnSpc>
                              <a:spcPct val="115000"/>
                            </a:lnSpc>
                            <a:spcAft>
                              <a:spcPts val="0"/>
                            </a:spcAft>
                          </a:pPr>
                          <a:r>
                            <a:rPr lang="en-AU" sz="1800" dirty="0">
                              <a:effectLst/>
                              <a:latin typeface="Helvetica Light"/>
                            </a:rPr>
                            <a:t>Parameter</a:t>
                          </a:r>
                          <a:endParaRPr lang="en-AU" sz="18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ctr">
                            <a:lnSpc>
                              <a:spcPct val="115000"/>
                            </a:lnSpc>
                            <a:spcAft>
                              <a:spcPts val="0"/>
                            </a:spcAft>
                          </a:pPr>
                          <a:r>
                            <a:rPr lang="en-AU" sz="1800" dirty="0">
                              <a:effectLst/>
                              <a:latin typeface="Helvetica Light"/>
                            </a:rPr>
                            <a:t>Range [min-max]</a:t>
                          </a:r>
                          <a:endParaRPr lang="en-AU" sz="18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ctr">
                            <a:lnSpc>
                              <a:spcPct val="115000"/>
                            </a:lnSpc>
                            <a:spcAft>
                              <a:spcPts val="0"/>
                            </a:spcAft>
                          </a:pPr>
                          <a:r>
                            <a:rPr lang="en-AU" sz="1800">
                              <a:effectLst/>
                              <a:latin typeface="Helvetica Light"/>
                            </a:rPr>
                            <a:t>Step to vary</a:t>
                          </a:r>
                          <a:endParaRPr lang="en-AU" sz="1800">
                            <a:effectLst/>
                            <a:latin typeface="Helvetica Light"/>
                            <a:ea typeface="SimSun" panose="02010600030101010101" pitchFamily="2" charset="-122"/>
                            <a:cs typeface="Arial" panose="020B0604020202020204" pitchFamily="34" charset="0"/>
                          </a:endParaRPr>
                        </a:p>
                      </a:txBody>
                      <a:tcPr marL="68580" marR="68580" marT="0" marB="0"/>
                    </a:tc>
                  </a:tr>
                  <a:tr h="420850">
                    <a:tc>
                      <a:txBody>
                        <a:bodyPr/>
                        <a:lstStyle/>
                        <a:p>
                          <a:pPr algn="just">
                            <a:lnSpc>
                              <a:spcPct val="115000"/>
                            </a:lnSpc>
                            <a:spcAft>
                              <a:spcPts val="0"/>
                            </a:spcAft>
                          </a:pPr>
                          <a14:m>
                            <m:oMath xmlns:m="http://schemas.openxmlformats.org/officeDocument/2006/math">
                              <m:sSup>
                                <m:sSupPr>
                                  <m:ctrlPr>
                                    <a:rPr lang="en-AU" sz="1800" i="1">
                                      <a:effectLst/>
                                      <a:latin typeface="Cambria Math" panose="02040503050406030204" pitchFamily="18" charset="0"/>
                                    </a:rPr>
                                  </m:ctrlPr>
                                </m:sSupPr>
                                <m:e>
                                  <m:r>
                                    <a:rPr lang="en-AU" sz="1800">
                                      <a:effectLst/>
                                      <a:latin typeface="Cambria Math" panose="02040503050406030204" pitchFamily="18" charset="0"/>
                                    </a:rPr>
                                    <m:t>𝑉</m:t>
                                  </m:r>
                                </m:e>
                                <m:sup>
                                  <m:r>
                                    <a:rPr lang="en-AU" sz="1800">
                                      <a:effectLst/>
                                      <a:latin typeface="Cambria Math" panose="02040503050406030204" pitchFamily="18" charset="0"/>
                                    </a:rPr>
                                    <m:t>𝐼𝑑</m:t>
                                  </m:r>
                                </m:sup>
                              </m:sSup>
                            </m:oMath>
                          </a14:m>
                          <a:r>
                            <a:rPr lang="en-AU" sz="1800" dirty="0">
                              <a:effectLst/>
                              <a:latin typeface="Helvetica Light"/>
                            </a:rPr>
                            <a:t> (m/s)</a:t>
                          </a:r>
                          <a14:m>
                            <m:oMath xmlns:m="http://schemas.openxmlformats.org/officeDocument/2006/math">
                              <m:r>
                                <a:rPr lang="en-AU" sz="1800">
                                  <a:effectLst/>
                                  <a:latin typeface="Cambria Math" panose="02040503050406030204" pitchFamily="18" charset="0"/>
                                </a:rPr>
                                <m:t> </m:t>
                              </m:r>
                            </m:oMath>
                          </a14:m>
                          <a:endParaRPr lang="en-AU" sz="18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just">
                            <a:lnSpc>
                              <a:spcPct val="115000"/>
                            </a:lnSpc>
                            <a:spcAft>
                              <a:spcPts val="0"/>
                            </a:spcAft>
                          </a:pPr>
                          <a:r>
                            <a:rPr lang="en-AU" sz="1800">
                              <a:effectLst/>
                              <a:latin typeface="Helvetica Light"/>
                            </a:rPr>
                            <a:t>[1.0 -3.0] </a:t>
                          </a:r>
                          <a:endParaRPr lang="en-AU" sz="180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just">
                            <a:lnSpc>
                              <a:spcPct val="115000"/>
                            </a:lnSpc>
                            <a:spcAft>
                              <a:spcPts val="0"/>
                            </a:spcAft>
                          </a:pPr>
                          <a:r>
                            <a:rPr lang="en-AU" sz="1800">
                              <a:effectLst/>
                              <a:latin typeface="Helvetica Light"/>
                            </a:rPr>
                            <a:t>0.2</a:t>
                          </a:r>
                          <a:endParaRPr lang="en-AU" sz="1800">
                            <a:effectLst/>
                            <a:latin typeface="Helvetica Light"/>
                            <a:ea typeface="SimSun" panose="02010600030101010101" pitchFamily="2" charset="-122"/>
                            <a:cs typeface="Arial" panose="020B0604020202020204" pitchFamily="34" charset="0"/>
                          </a:endParaRPr>
                        </a:p>
                      </a:txBody>
                      <a:tcPr marL="68580" marR="68580" marT="0" marB="0"/>
                    </a:tc>
                  </a:tr>
                  <a:tr h="364392">
                    <a:tc>
                      <a:txBody>
                        <a:bodyPr/>
                        <a:lstStyle/>
                        <a:p>
                          <a:pPr algn="just">
                            <a:lnSpc>
                              <a:spcPct val="115000"/>
                            </a:lnSpc>
                            <a:spcAft>
                              <a:spcPts val="0"/>
                            </a:spcAft>
                          </a:pPr>
                          <a14:m>
                            <m:oMathPara xmlns:m="http://schemas.openxmlformats.org/officeDocument/2006/math">
                              <m:oMathParaPr>
                                <m:jc m:val="left"/>
                              </m:oMathParaPr>
                              <m:oMath xmlns:m="http://schemas.openxmlformats.org/officeDocument/2006/math">
                                <m:r>
                                  <a:rPr lang="en-AU" sz="1800">
                                    <a:effectLst/>
                                    <a:latin typeface="Cambria Math" panose="02040503050406030204" pitchFamily="18" charset="0"/>
                                  </a:rPr>
                                  <m:t>𝑡</m:t>
                                </m:r>
                                <m:r>
                                  <a:rPr lang="en-AU" sz="1800">
                                    <a:effectLst/>
                                    <a:latin typeface="Cambria Math" panose="02040503050406030204" pitchFamily="18" charset="0"/>
                                  </a:rPr>
                                  <m:t> (</m:t>
                                </m:r>
                                <m:r>
                                  <a:rPr lang="en-AU" sz="1800">
                                    <a:effectLst/>
                                    <a:latin typeface="Cambria Math" panose="02040503050406030204" pitchFamily="18" charset="0"/>
                                  </a:rPr>
                                  <m:t>𝑠</m:t>
                                </m:r>
                                <m:r>
                                  <a:rPr lang="en-AU" sz="1800">
                                    <a:effectLst/>
                                    <a:latin typeface="Cambria Math" panose="02040503050406030204" pitchFamily="18" charset="0"/>
                                  </a:rPr>
                                  <m:t>)</m:t>
                                </m:r>
                              </m:oMath>
                            </m:oMathPara>
                          </a14:m>
                          <a:endParaRPr lang="en-AU" sz="18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just">
                            <a:lnSpc>
                              <a:spcPct val="115000"/>
                            </a:lnSpc>
                            <a:spcAft>
                              <a:spcPts val="0"/>
                            </a:spcAft>
                          </a:pPr>
                          <a:r>
                            <a:rPr lang="en-AU" sz="1800">
                              <a:effectLst/>
                              <a:latin typeface="Helvetica Light"/>
                            </a:rPr>
                            <a:t>[0.2-2.0]</a:t>
                          </a:r>
                          <a:endParaRPr lang="en-AU" sz="180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just">
                            <a:lnSpc>
                              <a:spcPct val="115000"/>
                            </a:lnSpc>
                            <a:spcAft>
                              <a:spcPts val="0"/>
                            </a:spcAft>
                          </a:pPr>
                          <a:r>
                            <a:rPr lang="en-AU" sz="1800">
                              <a:effectLst/>
                              <a:latin typeface="Helvetica Light"/>
                            </a:rPr>
                            <a:t>0.2</a:t>
                          </a:r>
                          <a:endParaRPr lang="en-AU" sz="1800">
                            <a:effectLst/>
                            <a:latin typeface="Helvetica Light"/>
                            <a:ea typeface="SimSun" panose="02010600030101010101" pitchFamily="2" charset="-122"/>
                            <a:cs typeface="Arial" panose="020B0604020202020204" pitchFamily="34" charset="0"/>
                          </a:endParaRPr>
                        </a:p>
                      </a:txBody>
                      <a:tcPr marL="68580" marR="68580" marT="0" marB="0"/>
                    </a:tc>
                  </a:tr>
                  <a:tr h="343016">
                    <a:tc>
                      <a:txBody>
                        <a:bodyPr/>
                        <a:lstStyle/>
                        <a:p>
                          <a:pPr algn="just">
                            <a:lnSpc>
                              <a:spcPct val="115000"/>
                            </a:lnSpc>
                            <a:spcAft>
                              <a:spcPts val="0"/>
                            </a:spcAft>
                          </a:pPr>
                          <a:r>
                            <a:rPr lang="en-AU" sz="1800" dirty="0">
                              <a:effectLst/>
                              <a:latin typeface="Helvetica Light"/>
                            </a:rPr>
                            <a:t>A (m/s</a:t>
                          </a:r>
                          <a:r>
                            <a:rPr lang="en-AU" sz="1800" baseline="30000" dirty="0">
                              <a:effectLst/>
                              <a:latin typeface="Helvetica Light"/>
                            </a:rPr>
                            <a:t>2</a:t>
                          </a:r>
                          <a:r>
                            <a:rPr lang="en-AU" sz="1800" dirty="0">
                              <a:effectLst/>
                              <a:latin typeface="Helvetica Light"/>
                            </a:rPr>
                            <a:t>)</a:t>
                          </a:r>
                          <a:endParaRPr lang="en-AU" sz="18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nSpc>
                              <a:spcPct val="115000"/>
                            </a:lnSpc>
                            <a:spcAft>
                              <a:spcPts val="0"/>
                            </a:spcAft>
                          </a:pPr>
                          <a:r>
                            <a:rPr lang="en-AU" sz="1800">
                              <a:effectLst/>
                              <a:latin typeface="Helvetica Light"/>
                            </a:rPr>
                            <a:t>[1.0-4.0]</a:t>
                          </a:r>
                          <a:endParaRPr lang="en-AU" sz="180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just">
                            <a:lnSpc>
                              <a:spcPct val="115000"/>
                            </a:lnSpc>
                            <a:spcAft>
                              <a:spcPts val="0"/>
                            </a:spcAft>
                          </a:pPr>
                          <a:r>
                            <a:rPr lang="en-AU" sz="1800">
                              <a:effectLst/>
                              <a:latin typeface="Helvetica Light"/>
                            </a:rPr>
                            <a:t>0.2</a:t>
                          </a:r>
                          <a:endParaRPr lang="en-AU" sz="1800">
                            <a:effectLst/>
                            <a:latin typeface="Helvetica Light"/>
                            <a:ea typeface="SimSun" panose="02010600030101010101" pitchFamily="2" charset="-122"/>
                            <a:cs typeface="Arial" panose="020B0604020202020204" pitchFamily="34" charset="0"/>
                          </a:endParaRPr>
                        </a:p>
                      </a:txBody>
                      <a:tcPr marL="68580" marR="68580" marT="0" marB="0"/>
                    </a:tc>
                  </a:tr>
                  <a:tr h="343016">
                    <a:tc>
                      <a:txBody>
                        <a:bodyPr/>
                        <a:lstStyle/>
                        <a:p>
                          <a:pPr algn="just">
                            <a:lnSpc>
                              <a:spcPct val="115000"/>
                            </a:lnSpc>
                            <a:spcAft>
                              <a:spcPts val="0"/>
                            </a:spcAft>
                          </a:pPr>
                          <a:r>
                            <a:rPr lang="en-AU" sz="1800" dirty="0">
                              <a:effectLst/>
                              <a:latin typeface="Helvetica Light"/>
                            </a:rPr>
                            <a:t>B (m)</a:t>
                          </a:r>
                          <a:endParaRPr lang="en-AU" sz="18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nSpc>
                              <a:spcPct val="115000"/>
                            </a:lnSpc>
                            <a:spcAft>
                              <a:spcPts val="0"/>
                            </a:spcAft>
                          </a:pPr>
                          <a:r>
                            <a:rPr lang="en-AU" sz="1800" dirty="0">
                              <a:effectLst/>
                              <a:latin typeface="Helvetica Light"/>
                            </a:rPr>
                            <a:t>[0.2-2.0]</a:t>
                          </a:r>
                          <a:endParaRPr lang="en-AU" sz="18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just">
                            <a:lnSpc>
                              <a:spcPct val="115000"/>
                            </a:lnSpc>
                            <a:spcAft>
                              <a:spcPts val="0"/>
                            </a:spcAft>
                          </a:pPr>
                          <a:r>
                            <a:rPr lang="en-AU" sz="1800" dirty="0">
                              <a:effectLst/>
                              <a:latin typeface="Helvetica Light"/>
                            </a:rPr>
                            <a:t>0.2</a:t>
                          </a:r>
                          <a:endParaRPr lang="en-AU" sz="1800" dirty="0">
                            <a:effectLst/>
                            <a:latin typeface="Helvetica Light"/>
                            <a:ea typeface="SimSun" panose="02010600030101010101" pitchFamily="2" charset="-122"/>
                            <a:cs typeface="Arial" panose="020B0604020202020204" pitchFamily="34" charset="0"/>
                          </a:endParaRPr>
                        </a:p>
                      </a:txBody>
                      <a:tcPr marL="68580" marR="68580" marT="0" marB="0"/>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704865365"/>
                  </p:ext>
                </p:extLst>
              </p:nvPr>
            </p:nvGraphicFramePr>
            <p:xfrm>
              <a:off x="563880" y="1478765"/>
              <a:ext cx="5894070" cy="1814290"/>
            </p:xfrm>
            <a:graphic>
              <a:graphicData uri="http://schemas.openxmlformats.org/drawingml/2006/table">
                <a:tbl>
                  <a:tblPr firstRow="1" firstCol="1" bandRow="1">
                    <a:tableStyleId>{5C22544A-7EE6-4342-B048-85BDC9FD1C3A}</a:tableStyleId>
                  </a:tblPr>
                  <a:tblGrid>
                    <a:gridCol w="2095421"/>
                    <a:gridCol w="2043328"/>
                    <a:gridCol w="1755321"/>
                  </a:tblGrid>
                  <a:tr h="343016">
                    <a:tc>
                      <a:txBody>
                        <a:bodyPr/>
                        <a:lstStyle/>
                        <a:p>
                          <a:pPr algn="ctr">
                            <a:lnSpc>
                              <a:spcPct val="115000"/>
                            </a:lnSpc>
                            <a:spcAft>
                              <a:spcPts val="0"/>
                            </a:spcAft>
                          </a:pPr>
                          <a:r>
                            <a:rPr lang="en-AU" sz="1800" dirty="0">
                              <a:effectLst/>
                              <a:latin typeface="Helvetica Light"/>
                            </a:rPr>
                            <a:t>Parameter</a:t>
                          </a:r>
                          <a:endParaRPr lang="en-AU" sz="18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ctr">
                            <a:lnSpc>
                              <a:spcPct val="115000"/>
                            </a:lnSpc>
                            <a:spcAft>
                              <a:spcPts val="0"/>
                            </a:spcAft>
                          </a:pPr>
                          <a:r>
                            <a:rPr lang="en-AU" sz="1800" dirty="0">
                              <a:effectLst/>
                              <a:latin typeface="Helvetica Light"/>
                            </a:rPr>
                            <a:t>Range [min-max]</a:t>
                          </a:r>
                          <a:endParaRPr lang="en-AU" sz="18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ctr">
                            <a:lnSpc>
                              <a:spcPct val="115000"/>
                            </a:lnSpc>
                            <a:spcAft>
                              <a:spcPts val="0"/>
                            </a:spcAft>
                          </a:pPr>
                          <a:r>
                            <a:rPr lang="en-AU" sz="1800">
                              <a:effectLst/>
                              <a:latin typeface="Helvetica Light"/>
                            </a:rPr>
                            <a:t>Step to vary</a:t>
                          </a:r>
                          <a:endParaRPr lang="en-AU" sz="1800">
                            <a:effectLst/>
                            <a:latin typeface="Helvetica Light"/>
                            <a:ea typeface="SimSun" panose="02010600030101010101" pitchFamily="2" charset="-122"/>
                            <a:cs typeface="Arial" panose="020B0604020202020204" pitchFamily="34" charset="0"/>
                          </a:endParaRPr>
                        </a:p>
                      </a:txBody>
                      <a:tcPr marL="68580" marR="68580" marT="0" marB="0"/>
                    </a:tc>
                  </a:tr>
                  <a:tr h="420850">
                    <a:tc>
                      <a:txBody>
                        <a:bodyPr/>
                        <a:lstStyle/>
                        <a:p>
                          <a:endParaRPr lang="en-US"/>
                        </a:p>
                      </a:txBody>
                      <a:tcPr marL="68580" marR="68580" marT="0" marB="0">
                        <a:blipFill rotWithShape="0">
                          <a:blip r:embed="rId4"/>
                          <a:stretch>
                            <a:fillRect l="-291" t="-95652" r="-182558" b="-271014"/>
                          </a:stretch>
                        </a:blipFill>
                      </a:tcPr>
                    </a:tc>
                    <a:tc>
                      <a:txBody>
                        <a:bodyPr/>
                        <a:lstStyle/>
                        <a:p>
                          <a:pPr algn="just">
                            <a:lnSpc>
                              <a:spcPct val="115000"/>
                            </a:lnSpc>
                            <a:spcAft>
                              <a:spcPts val="0"/>
                            </a:spcAft>
                          </a:pPr>
                          <a:r>
                            <a:rPr lang="en-AU" sz="1800">
                              <a:effectLst/>
                              <a:latin typeface="Helvetica Light"/>
                            </a:rPr>
                            <a:t>[1.0 -3.0] </a:t>
                          </a:r>
                          <a:endParaRPr lang="en-AU" sz="180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just">
                            <a:lnSpc>
                              <a:spcPct val="115000"/>
                            </a:lnSpc>
                            <a:spcAft>
                              <a:spcPts val="0"/>
                            </a:spcAft>
                          </a:pPr>
                          <a:r>
                            <a:rPr lang="en-AU" sz="1800">
                              <a:effectLst/>
                              <a:latin typeface="Helvetica Light"/>
                            </a:rPr>
                            <a:t>0.2</a:t>
                          </a:r>
                          <a:endParaRPr lang="en-AU" sz="1800">
                            <a:effectLst/>
                            <a:latin typeface="Helvetica Light"/>
                            <a:ea typeface="SimSun" panose="02010600030101010101" pitchFamily="2" charset="-122"/>
                            <a:cs typeface="Arial" panose="020B0604020202020204" pitchFamily="34" charset="0"/>
                          </a:endParaRPr>
                        </a:p>
                      </a:txBody>
                      <a:tcPr marL="68580" marR="68580" marT="0" marB="0"/>
                    </a:tc>
                  </a:tr>
                  <a:tr h="364392">
                    <a:tc>
                      <a:txBody>
                        <a:bodyPr/>
                        <a:lstStyle/>
                        <a:p>
                          <a:endParaRPr lang="en-US"/>
                        </a:p>
                      </a:txBody>
                      <a:tcPr marL="68580" marR="68580" marT="0" marB="0">
                        <a:blipFill rotWithShape="0">
                          <a:blip r:embed="rId4"/>
                          <a:stretch>
                            <a:fillRect l="-291" t="-225000" r="-182558" b="-211667"/>
                          </a:stretch>
                        </a:blipFill>
                      </a:tcPr>
                    </a:tc>
                    <a:tc>
                      <a:txBody>
                        <a:bodyPr/>
                        <a:lstStyle/>
                        <a:p>
                          <a:pPr algn="just">
                            <a:lnSpc>
                              <a:spcPct val="115000"/>
                            </a:lnSpc>
                            <a:spcAft>
                              <a:spcPts val="0"/>
                            </a:spcAft>
                          </a:pPr>
                          <a:r>
                            <a:rPr lang="en-AU" sz="1800">
                              <a:effectLst/>
                              <a:latin typeface="Helvetica Light"/>
                            </a:rPr>
                            <a:t>[0.2-2.0]</a:t>
                          </a:r>
                          <a:endParaRPr lang="en-AU" sz="180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just">
                            <a:lnSpc>
                              <a:spcPct val="115000"/>
                            </a:lnSpc>
                            <a:spcAft>
                              <a:spcPts val="0"/>
                            </a:spcAft>
                          </a:pPr>
                          <a:r>
                            <a:rPr lang="en-AU" sz="1800">
                              <a:effectLst/>
                              <a:latin typeface="Helvetica Light"/>
                            </a:rPr>
                            <a:t>0.2</a:t>
                          </a:r>
                          <a:endParaRPr lang="en-AU" sz="1800">
                            <a:effectLst/>
                            <a:latin typeface="Helvetica Light"/>
                            <a:ea typeface="SimSun" panose="02010600030101010101" pitchFamily="2" charset="-122"/>
                            <a:cs typeface="Arial" panose="020B0604020202020204" pitchFamily="34" charset="0"/>
                          </a:endParaRPr>
                        </a:p>
                      </a:txBody>
                      <a:tcPr marL="68580" marR="68580" marT="0" marB="0"/>
                    </a:tc>
                  </a:tr>
                  <a:tr h="343016">
                    <a:tc>
                      <a:txBody>
                        <a:bodyPr/>
                        <a:lstStyle/>
                        <a:p>
                          <a:pPr algn="just">
                            <a:lnSpc>
                              <a:spcPct val="115000"/>
                            </a:lnSpc>
                            <a:spcAft>
                              <a:spcPts val="0"/>
                            </a:spcAft>
                          </a:pPr>
                          <a:r>
                            <a:rPr lang="en-AU" sz="1800" dirty="0">
                              <a:effectLst/>
                              <a:latin typeface="Helvetica Light"/>
                            </a:rPr>
                            <a:t>A (m/s</a:t>
                          </a:r>
                          <a:r>
                            <a:rPr lang="en-AU" sz="1800" baseline="30000" dirty="0">
                              <a:effectLst/>
                              <a:latin typeface="Helvetica Light"/>
                            </a:rPr>
                            <a:t>2</a:t>
                          </a:r>
                          <a:r>
                            <a:rPr lang="en-AU" sz="1800" dirty="0">
                              <a:effectLst/>
                              <a:latin typeface="Helvetica Light"/>
                            </a:rPr>
                            <a:t>)</a:t>
                          </a:r>
                          <a:endParaRPr lang="en-AU" sz="18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nSpc>
                              <a:spcPct val="115000"/>
                            </a:lnSpc>
                            <a:spcAft>
                              <a:spcPts val="0"/>
                            </a:spcAft>
                          </a:pPr>
                          <a:r>
                            <a:rPr lang="en-AU" sz="1800">
                              <a:effectLst/>
                              <a:latin typeface="Helvetica Light"/>
                            </a:rPr>
                            <a:t>[1.0-4.0]</a:t>
                          </a:r>
                          <a:endParaRPr lang="en-AU" sz="180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just">
                            <a:lnSpc>
                              <a:spcPct val="115000"/>
                            </a:lnSpc>
                            <a:spcAft>
                              <a:spcPts val="0"/>
                            </a:spcAft>
                          </a:pPr>
                          <a:r>
                            <a:rPr lang="en-AU" sz="1800">
                              <a:effectLst/>
                              <a:latin typeface="Helvetica Light"/>
                            </a:rPr>
                            <a:t>0.2</a:t>
                          </a:r>
                          <a:endParaRPr lang="en-AU" sz="1800">
                            <a:effectLst/>
                            <a:latin typeface="Helvetica Light"/>
                            <a:ea typeface="SimSun" panose="02010600030101010101" pitchFamily="2" charset="-122"/>
                            <a:cs typeface="Arial" panose="020B0604020202020204" pitchFamily="34" charset="0"/>
                          </a:endParaRPr>
                        </a:p>
                      </a:txBody>
                      <a:tcPr marL="68580" marR="68580" marT="0" marB="0"/>
                    </a:tc>
                  </a:tr>
                  <a:tr h="343016">
                    <a:tc>
                      <a:txBody>
                        <a:bodyPr/>
                        <a:lstStyle/>
                        <a:p>
                          <a:pPr algn="just">
                            <a:lnSpc>
                              <a:spcPct val="115000"/>
                            </a:lnSpc>
                            <a:spcAft>
                              <a:spcPts val="0"/>
                            </a:spcAft>
                          </a:pPr>
                          <a:r>
                            <a:rPr lang="en-AU" sz="1800" dirty="0">
                              <a:effectLst/>
                              <a:latin typeface="Helvetica Light"/>
                            </a:rPr>
                            <a:t>B (m)</a:t>
                          </a:r>
                          <a:endParaRPr lang="en-AU" sz="18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nSpc>
                              <a:spcPct val="115000"/>
                            </a:lnSpc>
                            <a:spcAft>
                              <a:spcPts val="0"/>
                            </a:spcAft>
                          </a:pPr>
                          <a:r>
                            <a:rPr lang="en-AU" sz="1800" dirty="0">
                              <a:effectLst/>
                              <a:latin typeface="Helvetica Light"/>
                            </a:rPr>
                            <a:t>[0.2-2.0]</a:t>
                          </a:r>
                          <a:endParaRPr lang="en-AU" sz="1800" dirty="0">
                            <a:effectLst/>
                            <a:latin typeface="Helvetica Light"/>
                            <a:ea typeface="SimSun" panose="02010600030101010101" pitchFamily="2" charset="-122"/>
                            <a:cs typeface="Arial" panose="020B0604020202020204" pitchFamily="34" charset="0"/>
                          </a:endParaRPr>
                        </a:p>
                      </a:txBody>
                      <a:tcPr marL="68580" marR="68580" marT="0" marB="0"/>
                    </a:tc>
                    <a:tc>
                      <a:txBody>
                        <a:bodyPr/>
                        <a:lstStyle/>
                        <a:p>
                          <a:pPr algn="just">
                            <a:lnSpc>
                              <a:spcPct val="115000"/>
                            </a:lnSpc>
                            <a:spcAft>
                              <a:spcPts val="0"/>
                            </a:spcAft>
                          </a:pPr>
                          <a:r>
                            <a:rPr lang="en-AU" sz="1800" dirty="0">
                              <a:effectLst/>
                              <a:latin typeface="Helvetica Light"/>
                            </a:rPr>
                            <a:t>0.2</a:t>
                          </a:r>
                          <a:endParaRPr lang="en-AU" sz="1800" dirty="0">
                            <a:effectLst/>
                            <a:latin typeface="Helvetica Light"/>
                            <a:ea typeface="SimSun" panose="02010600030101010101" pitchFamily="2" charset="-122"/>
                            <a:cs typeface="Arial" panose="020B0604020202020204" pitchFamily="34" charset="0"/>
                          </a:endParaRPr>
                        </a:p>
                      </a:txBody>
                      <a:tcPr marL="68580" marR="68580" marT="0" marB="0"/>
                    </a:tc>
                  </a:tr>
                </a:tbl>
              </a:graphicData>
            </a:graphic>
          </p:graphicFrame>
        </mc:Fallback>
      </mc:AlternateContent>
      <p:pic>
        <p:nvPicPr>
          <p:cNvPr id="8" name="Picture 7"/>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 y="3857511"/>
            <a:ext cx="7982857" cy="2914099"/>
          </a:xfrm>
          <a:prstGeom prst="rect">
            <a:avLst/>
          </a:prstGeom>
          <a:noFill/>
          <a:ln>
            <a:noFill/>
          </a:ln>
        </p:spPr>
      </p:pic>
      <p:sp>
        <p:nvSpPr>
          <p:cNvPr id="11" name="Content Placeholder 6"/>
          <p:cNvSpPr txBox="1">
            <a:spLocks noGrp="1"/>
          </p:cNvSpPr>
          <p:nvPr>
            <p:ph idx="1"/>
          </p:nvPr>
        </p:nvSpPr>
        <p:spPr>
          <a:xfrm>
            <a:off x="-287836" y="3377636"/>
            <a:ext cx="8454844" cy="9597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1" indent="0" algn="thaiDist">
              <a:buNone/>
            </a:pPr>
            <a:r>
              <a:rPr lang="en-AU" b="1" dirty="0" smtClean="0">
                <a:latin typeface="Helvetica Light"/>
              </a:rPr>
              <a:t>17600 parameter combinations run on Monash Cluster</a:t>
            </a:r>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spTree>
    <p:extLst>
      <p:ext uri="{BB962C8B-B14F-4D97-AF65-F5344CB8AC3E}">
        <p14:creationId xmlns:p14="http://schemas.microsoft.com/office/powerpoint/2010/main" val="2675648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Current work. Q1. Cohesion Degree</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17</a:t>
            </a:fld>
            <a:endParaRPr lang="en-AU" dirty="0"/>
          </a:p>
        </p:txBody>
      </p:sp>
      <p:sp>
        <p:nvSpPr>
          <p:cNvPr id="5" name="Shape 34"/>
          <p:cNvSpPr/>
          <p:nvPr/>
        </p:nvSpPr>
        <p:spPr>
          <a:xfrm>
            <a:off x="0" y="218779"/>
            <a:ext cx="9144000" cy="297855"/>
          </a:xfrm>
          <a:prstGeom prst="rect">
            <a:avLst/>
          </a:prstGeom>
          <a:blipFill>
            <a:blip r:embed="rId4"/>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489361"/>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19221467"/>
              </p:ext>
            </p:extLst>
          </p:nvPr>
        </p:nvGraphicFramePr>
        <p:xfrm>
          <a:off x="904663" y="1369448"/>
          <a:ext cx="6192823" cy="4645177"/>
        </p:xfrm>
        <a:graphic>
          <a:graphicData uri="http://schemas.openxmlformats.org/presentationml/2006/ole">
            <mc:AlternateContent xmlns:mc="http://schemas.openxmlformats.org/markup-compatibility/2006">
              <mc:Choice xmlns:v="urn:schemas-microsoft-com:vml" Requires="v">
                <p:oleObj spid="_x0000_s8207" name="Acrobat Document" r:id="rId5" imgW="4389120" imgH="3291840" progId="AcroExch.Document.11">
                  <p:embed/>
                </p:oleObj>
              </mc:Choice>
              <mc:Fallback>
                <p:oleObj name="Acrobat Document" r:id="rId5" imgW="4389120" imgH="3291840" progId="AcroExch.Document.11">
                  <p:embed/>
                  <p:pic>
                    <p:nvPicPr>
                      <p:cNvPr id="0" name=""/>
                      <p:cNvPicPr/>
                      <p:nvPr/>
                    </p:nvPicPr>
                    <p:blipFill>
                      <a:blip r:embed="rId6"/>
                      <a:stretch>
                        <a:fillRect/>
                      </a:stretch>
                    </p:blipFill>
                    <p:spPr>
                      <a:xfrm>
                        <a:off x="904663" y="1369448"/>
                        <a:ext cx="6192823" cy="4645177"/>
                      </a:xfrm>
                      <a:prstGeom prst="rect">
                        <a:avLst/>
                      </a:prstGeom>
                    </p:spPr>
                  </p:pic>
                </p:oleObj>
              </mc:Fallback>
            </mc:AlternateContent>
          </a:graphicData>
        </a:graphic>
      </p:graphicFrame>
      <p:sp>
        <p:nvSpPr>
          <p:cNvPr id="8" name="Rectangle 7"/>
          <p:cNvSpPr/>
          <p:nvPr/>
        </p:nvSpPr>
        <p:spPr>
          <a:xfrm>
            <a:off x="386685" y="6083782"/>
            <a:ext cx="8897256" cy="400110"/>
          </a:xfrm>
          <a:prstGeom prst="rect">
            <a:avLst/>
          </a:prstGeom>
        </p:spPr>
        <p:txBody>
          <a:bodyPr wrap="square">
            <a:spAutoFit/>
          </a:bodyPr>
          <a:lstStyle/>
          <a:p>
            <a:r>
              <a:rPr lang="en-AU" sz="2000" b="1" dirty="0" smtClean="0">
                <a:latin typeface="Helvetica Light"/>
              </a:rPr>
              <a:t>The first two PCs illustrate 65% the variance of four parameters</a:t>
            </a:r>
            <a:endParaRPr lang="en-AU" sz="2000" dirty="0"/>
          </a:p>
        </p:txBody>
      </p:sp>
    </p:spTree>
    <p:extLst>
      <p:ext uri="{BB962C8B-B14F-4D97-AF65-F5344CB8AC3E}">
        <p14:creationId xmlns:p14="http://schemas.microsoft.com/office/powerpoint/2010/main" val="270971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Current work. Q1. Cohesion Degree</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18</a:t>
            </a:fld>
            <a:endParaRPr lang="en-AU" dirty="0"/>
          </a:p>
        </p:txBody>
      </p:sp>
      <p:sp>
        <p:nvSpPr>
          <p:cNvPr id="5" name="Shape 34"/>
          <p:cNvSpPr/>
          <p:nvPr/>
        </p:nvSpPr>
        <p:spPr>
          <a:xfrm>
            <a:off x="0" y="218779"/>
            <a:ext cx="9144000" cy="297855"/>
          </a:xfrm>
          <a:prstGeom prst="rect">
            <a:avLst/>
          </a:prstGeom>
          <a:blipFill>
            <a:blip r:embed="rId4"/>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489361"/>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891888774"/>
              </p:ext>
            </p:extLst>
          </p:nvPr>
        </p:nvGraphicFramePr>
        <p:xfrm>
          <a:off x="1052709" y="1259341"/>
          <a:ext cx="6564203" cy="4923745"/>
        </p:xfrm>
        <a:graphic>
          <a:graphicData uri="http://schemas.openxmlformats.org/presentationml/2006/ole">
            <mc:AlternateContent xmlns:mc="http://schemas.openxmlformats.org/markup-compatibility/2006">
              <mc:Choice xmlns:v="urn:schemas-microsoft-com:vml" Requires="v">
                <p:oleObj spid="_x0000_s9227" name="Acrobat Document" r:id="rId5" imgW="4389120" imgH="3291840" progId="AcroExch.Document.11">
                  <p:embed/>
                </p:oleObj>
              </mc:Choice>
              <mc:Fallback>
                <p:oleObj name="Acrobat Document" r:id="rId5" imgW="4389120" imgH="3291840" progId="AcroExch.Document.11">
                  <p:embed/>
                  <p:pic>
                    <p:nvPicPr>
                      <p:cNvPr id="0" name=""/>
                      <p:cNvPicPr/>
                      <p:nvPr/>
                    </p:nvPicPr>
                    <p:blipFill>
                      <a:blip r:embed="rId6"/>
                      <a:stretch>
                        <a:fillRect/>
                      </a:stretch>
                    </p:blipFill>
                    <p:spPr>
                      <a:xfrm>
                        <a:off x="1052709" y="1259341"/>
                        <a:ext cx="6564203" cy="4923745"/>
                      </a:xfrm>
                      <a:prstGeom prst="rect">
                        <a:avLst/>
                      </a:prstGeom>
                    </p:spPr>
                  </p:pic>
                </p:oleObj>
              </mc:Fallback>
            </mc:AlternateContent>
          </a:graphicData>
        </a:graphic>
      </p:graphicFrame>
      <p:sp>
        <p:nvSpPr>
          <p:cNvPr id="8" name="Rectangle 7"/>
          <p:cNvSpPr/>
          <p:nvPr/>
        </p:nvSpPr>
        <p:spPr>
          <a:xfrm>
            <a:off x="517553" y="5988737"/>
            <a:ext cx="7634513" cy="646331"/>
          </a:xfrm>
          <a:prstGeom prst="rect">
            <a:avLst/>
          </a:prstGeom>
        </p:spPr>
        <p:txBody>
          <a:bodyPr wrap="square">
            <a:spAutoFit/>
          </a:bodyPr>
          <a:lstStyle/>
          <a:p>
            <a:r>
              <a:rPr lang="en-AU" dirty="0">
                <a:latin typeface="Helvetica Light"/>
              </a:rPr>
              <a:t>Variance of group cohesion involves the variance of </a:t>
            </a:r>
            <a:endParaRPr lang="en-AU" dirty="0" smtClean="0">
              <a:latin typeface="Helvetica Light"/>
            </a:endParaRPr>
          </a:p>
          <a:p>
            <a:r>
              <a:rPr lang="en-AU" dirty="0" smtClean="0">
                <a:latin typeface="Helvetica Light"/>
              </a:rPr>
              <a:t>Interaction </a:t>
            </a:r>
            <a:r>
              <a:rPr lang="en-AU" dirty="0">
                <a:latin typeface="Helvetica Light"/>
              </a:rPr>
              <a:t>Range, Interaction Strength,  Velocity</a:t>
            </a:r>
          </a:p>
        </p:txBody>
      </p:sp>
    </p:spTree>
    <p:extLst>
      <p:ext uri="{BB962C8B-B14F-4D97-AF65-F5344CB8AC3E}">
        <p14:creationId xmlns:p14="http://schemas.microsoft.com/office/powerpoint/2010/main" val="3050384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283121" cy="1325563"/>
          </a:xfrm>
        </p:spPr>
        <p:txBody>
          <a:bodyPr>
            <a:normAutofit/>
          </a:bodyPr>
          <a:lstStyle/>
          <a:p>
            <a:r>
              <a:rPr lang="en-AU" sz="3200" b="1" dirty="0" smtClean="0">
                <a:latin typeface="Arial" panose="020B0604020202020204" pitchFamily="34" charset="0"/>
                <a:cs typeface="Arial" panose="020B0604020202020204" pitchFamily="34" charset="0"/>
              </a:rPr>
              <a:t>Current work. Q1. Group Average Speed</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19</a:t>
            </a:fld>
            <a:endParaRPr lang="en-AU" dirty="0"/>
          </a:p>
        </p:txBody>
      </p:sp>
      <p:sp>
        <p:nvSpPr>
          <p:cNvPr id="5" name="Shape 34"/>
          <p:cNvSpPr/>
          <p:nvPr/>
        </p:nvSpPr>
        <p:spPr>
          <a:xfrm>
            <a:off x="0" y="218779"/>
            <a:ext cx="9144000" cy="297855"/>
          </a:xfrm>
          <a:prstGeom prst="rect">
            <a:avLst/>
          </a:prstGeom>
          <a:blipFill>
            <a:blip r:embed="rId4"/>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489361"/>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278828485"/>
              </p:ext>
            </p:extLst>
          </p:nvPr>
        </p:nvGraphicFramePr>
        <p:xfrm>
          <a:off x="1079046" y="1267731"/>
          <a:ext cx="6572367" cy="4929869"/>
        </p:xfrm>
        <a:graphic>
          <a:graphicData uri="http://schemas.openxmlformats.org/presentationml/2006/ole">
            <mc:AlternateContent xmlns:mc="http://schemas.openxmlformats.org/markup-compatibility/2006">
              <mc:Choice xmlns:v="urn:schemas-microsoft-com:vml" Requires="v">
                <p:oleObj spid="_x0000_s10250" name="Acrobat Document" r:id="rId5" imgW="4389120" imgH="3291840" progId="AcroExch.Document.11">
                  <p:embed/>
                </p:oleObj>
              </mc:Choice>
              <mc:Fallback>
                <p:oleObj name="Acrobat Document" r:id="rId5" imgW="4389120" imgH="3291840" progId="AcroExch.Document.11">
                  <p:embed/>
                  <p:pic>
                    <p:nvPicPr>
                      <p:cNvPr id="0" name=""/>
                      <p:cNvPicPr/>
                      <p:nvPr/>
                    </p:nvPicPr>
                    <p:blipFill>
                      <a:blip r:embed="rId6"/>
                      <a:stretch>
                        <a:fillRect/>
                      </a:stretch>
                    </p:blipFill>
                    <p:spPr>
                      <a:xfrm>
                        <a:off x="1079046" y="1267731"/>
                        <a:ext cx="6572367" cy="4929869"/>
                      </a:xfrm>
                      <a:prstGeom prst="rect">
                        <a:avLst/>
                      </a:prstGeom>
                    </p:spPr>
                  </p:pic>
                </p:oleObj>
              </mc:Fallback>
            </mc:AlternateContent>
          </a:graphicData>
        </a:graphic>
      </p:graphicFrame>
      <p:sp>
        <p:nvSpPr>
          <p:cNvPr id="8" name="Rectangle 7"/>
          <p:cNvSpPr/>
          <p:nvPr/>
        </p:nvSpPr>
        <p:spPr>
          <a:xfrm>
            <a:off x="386685" y="6083782"/>
            <a:ext cx="8897256" cy="400110"/>
          </a:xfrm>
          <a:prstGeom prst="rect">
            <a:avLst/>
          </a:prstGeom>
        </p:spPr>
        <p:txBody>
          <a:bodyPr wrap="square">
            <a:spAutoFit/>
          </a:bodyPr>
          <a:lstStyle/>
          <a:p>
            <a:r>
              <a:rPr lang="en-AU" sz="2000" b="1" dirty="0" smtClean="0">
                <a:latin typeface="Helvetica Light"/>
              </a:rPr>
              <a:t>The first two PCs illustrate 68% the variance of four parameters</a:t>
            </a:r>
            <a:endParaRPr lang="en-AU" sz="2000" dirty="0"/>
          </a:p>
        </p:txBody>
      </p:sp>
    </p:spTree>
    <p:extLst>
      <p:ext uri="{BB962C8B-B14F-4D97-AF65-F5344CB8AC3E}">
        <p14:creationId xmlns:p14="http://schemas.microsoft.com/office/powerpoint/2010/main" val="1792765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Outline</a:t>
            </a:r>
            <a:endParaRPr lang="en-AU"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marL="342900" indent="-342900" algn="just" latinLnBrk="1" hangingPunct="0">
              <a:buFont typeface="Arial"/>
              <a:buChar char="•"/>
            </a:pPr>
            <a:r>
              <a:rPr lang="en-US" dirty="0">
                <a:solidFill>
                  <a:srgbClr val="000000"/>
                </a:solidFill>
                <a:latin typeface="Helvetica Light"/>
                <a:cs typeface="Arial"/>
              </a:rPr>
              <a:t>Introduction</a:t>
            </a:r>
          </a:p>
          <a:p>
            <a:pPr algn="just" latinLnBrk="1" hangingPunct="0"/>
            <a:endParaRPr lang="en-US" dirty="0">
              <a:solidFill>
                <a:srgbClr val="000000"/>
              </a:solidFill>
              <a:latin typeface="Helvetica Light"/>
              <a:cs typeface="Arial"/>
            </a:endParaRPr>
          </a:p>
          <a:p>
            <a:pPr marL="342900" indent="-342900" algn="just" latinLnBrk="1" hangingPunct="0">
              <a:buFont typeface="Arial"/>
              <a:buChar char="•"/>
            </a:pPr>
            <a:r>
              <a:rPr lang="en-US" dirty="0">
                <a:solidFill>
                  <a:srgbClr val="000000"/>
                </a:solidFill>
                <a:latin typeface="Helvetica Light"/>
                <a:cs typeface="Arial"/>
              </a:rPr>
              <a:t>Research Questions</a:t>
            </a:r>
          </a:p>
          <a:p>
            <a:pPr marL="342900" indent="-342900" algn="just" latinLnBrk="1" hangingPunct="0">
              <a:buFont typeface="Arial"/>
              <a:buChar char="•"/>
            </a:pPr>
            <a:r>
              <a:rPr lang="en-US" dirty="0" smtClean="0">
                <a:solidFill>
                  <a:srgbClr val="000000"/>
                </a:solidFill>
                <a:latin typeface="Helvetica Light"/>
                <a:cs typeface="Arial"/>
              </a:rPr>
              <a:t>Contribution</a:t>
            </a:r>
          </a:p>
          <a:p>
            <a:pPr marL="342900" indent="-342900" algn="just" latinLnBrk="1" hangingPunct="0">
              <a:buFont typeface="Arial"/>
              <a:buChar char="•"/>
            </a:pPr>
            <a:r>
              <a:rPr lang="en-US" dirty="0" smtClean="0">
                <a:solidFill>
                  <a:srgbClr val="000000"/>
                </a:solidFill>
                <a:latin typeface="Helvetica Light"/>
                <a:cs typeface="Arial"/>
              </a:rPr>
              <a:t>Literature Review</a:t>
            </a:r>
            <a:endParaRPr lang="en-US" dirty="0">
              <a:solidFill>
                <a:srgbClr val="000000"/>
              </a:solidFill>
              <a:latin typeface="Helvetica Light"/>
              <a:cs typeface="Arial"/>
            </a:endParaRPr>
          </a:p>
          <a:p>
            <a:pPr marL="342900" indent="-342900" algn="just" latinLnBrk="1" hangingPunct="0">
              <a:buFont typeface="Arial"/>
              <a:buChar char="•"/>
            </a:pPr>
            <a:r>
              <a:rPr lang="en-US" dirty="0" smtClean="0">
                <a:solidFill>
                  <a:srgbClr val="000000"/>
                </a:solidFill>
                <a:latin typeface="Helvetica Light"/>
                <a:cs typeface="Arial"/>
              </a:rPr>
              <a:t>Research Methodology</a:t>
            </a:r>
            <a:endParaRPr lang="en-US" dirty="0">
              <a:solidFill>
                <a:srgbClr val="000000"/>
              </a:solidFill>
              <a:latin typeface="Helvetica Light"/>
              <a:cs typeface="Arial"/>
            </a:endParaRPr>
          </a:p>
          <a:p>
            <a:pPr marL="342900" indent="-342900" algn="just" latinLnBrk="1" hangingPunct="0">
              <a:buFont typeface="Arial"/>
              <a:buChar char="•"/>
            </a:pPr>
            <a:r>
              <a:rPr lang="en-US" dirty="0" smtClean="0">
                <a:solidFill>
                  <a:srgbClr val="000000"/>
                </a:solidFill>
                <a:latin typeface="Helvetica Light"/>
                <a:cs typeface="Arial"/>
              </a:rPr>
              <a:t>Current work </a:t>
            </a:r>
            <a:r>
              <a:rPr lang="en-US" dirty="0">
                <a:solidFill>
                  <a:srgbClr val="000000"/>
                </a:solidFill>
                <a:latin typeface="Helvetica Light"/>
                <a:cs typeface="Arial"/>
              </a:rPr>
              <a:t>&amp; Timeline</a:t>
            </a:r>
          </a:p>
          <a:p>
            <a:pPr marL="342900" indent="-342900" algn="just" latinLnBrk="1" hangingPunct="0">
              <a:buFont typeface="Arial"/>
              <a:buChar char="•"/>
            </a:pPr>
            <a:endParaRPr lang="en-US" dirty="0">
              <a:solidFill>
                <a:srgbClr val="000000"/>
              </a:solidFill>
              <a:latin typeface="Helvetica Light"/>
              <a:cs typeface="Arial"/>
            </a:endParaRPr>
          </a:p>
          <a:p>
            <a:pPr marL="342900" indent="-342900" algn="just" latinLnBrk="1" hangingPunct="0">
              <a:buFont typeface="Arial"/>
              <a:buChar char="•"/>
            </a:pPr>
            <a:r>
              <a:rPr lang="en-US" dirty="0">
                <a:solidFill>
                  <a:srgbClr val="000000"/>
                </a:solidFill>
                <a:latin typeface="Helvetica Light"/>
                <a:cs typeface="Arial"/>
              </a:rPr>
              <a:t>Coursework</a:t>
            </a:r>
          </a:p>
          <a:p>
            <a:endParaRPr lang="en-AU" dirty="0">
              <a:latin typeface="Helvetica Light"/>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2</a:t>
            </a:fld>
            <a:endParaRPr lang="en-AU" dirty="0"/>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Tree>
    <p:extLst>
      <p:ext uri="{BB962C8B-B14F-4D97-AF65-F5344CB8AC3E}">
        <p14:creationId xmlns:p14="http://schemas.microsoft.com/office/powerpoint/2010/main" val="6199267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283121" cy="1325563"/>
          </a:xfrm>
        </p:spPr>
        <p:txBody>
          <a:bodyPr>
            <a:normAutofit/>
          </a:bodyPr>
          <a:lstStyle/>
          <a:p>
            <a:r>
              <a:rPr lang="en-AU" sz="3200" b="1" dirty="0" smtClean="0">
                <a:latin typeface="Arial" panose="020B0604020202020204" pitchFamily="34" charset="0"/>
                <a:cs typeface="Arial" panose="020B0604020202020204" pitchFamily="34" charset="0"/>
              </a:rPr>
              <a:t>Current work. Q1. Group Average Speed</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20</a:t>
            </a:fld>
            <a:endParaRPr lang="en-AU" dirty="0"/>
          </a:p>
        </p:txBody>
      </p:sp>
      <p:sp>
        <p:nvSpPr>
          <p:cNvPr id="5" name="Shape 34"/>
          <p:cNvSpPr/>
          <p:nvPr/>
        </p:nvSpPr>
        <p:spPr>
          <a:xfrm>
            <a:off x="0" y="218779"/>
            <a:ext cx="9144000" cy="297855"/>
          </a:xfrm>
          <a:prstGeom prst="rect">
            <a:avLst/>
          </a:prstGeom>
          <a:blipFill>
            <a:blip r:embed="rId4"/>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489361"/>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86983472"/>
              </p:ext>
            </p:extLst>
          </p:nvPr>
        </p:nvGraphicFramePr>
        <p:xfrm>
          <a:off x="990576" y="1111823"/>
          <a:ext cx="6688466" cy="5016954"/>
        </p:xfrm>
        <a:graphic>
          <a:graphicData uri="http://schemas.openxmlformats.org/presentationml/2006/ole">
            <mc:AlternateContent xmlns:mc="http://schemas.openxmlformats.org/markup-compatibility/2006">
              <mc:Choice xmlns:v="urn:schemas-microsoft-com:vml" Requires="v">
                <p:oleObj spid="_x0000_s11273" name="Acrobat Document" r:id="rId5" imgW="4389120" imgH="3291840" progId="AcroExch.Document.11">
                  <p:embed/>
                </p:oleObj>
              </mc:Choice>
              <mc:Fallback>
                <p:oleObj name="Acrobat Document" r:id="rId5" imgW="4389120" imgH="3291840" progId="AcroExch.Document.11">
                  <p:embed/>
                  <p:pic>
                    <p:nvPicPr>
                      <p:cNvPr id="0" name=""/>
                      <p:cNvPicPr/>
                      <p:nvPr/>
                    </p:nvPicPr>
                    <p:blipFill>
                      <a:blip r:embed="rId6"/>
                      <a:stretch>
                        <a:fillRect/>
                      </a:stretch>
                    </p:blipFill>
                    <p:spPr>
                      <a:xfrm>
                        <a:off x="990576" y="1111823"/>
                        <a:ext cx="6688466" cy="5016954"/>
                      </a:xfrm>
                      <a:prstGeom prst="rect">
                        <a:avLst/>
                      </a:prstGeom>
                    </p:spPr>
                  </p:pic>
                </p:oleObj>
              </mc:Fallback>
            </mc:AlternateContent>
          </a:graphicData>
        </a:graphic>
      </p:graphicFrame>
      <p:sp>
        <p:nvSpPr>
          <p:cNvPr id="8" name="Rectangle 7"/>
          <p:cNvSpPr/>
          <p:nvPr/>
        </p:nvSpPr>
        <p:spPr>
          <a:xfrm>
            <a:off x="517553" y="5988737"/>
            <a:ext cx="7634513" cy="646331"/>
          </a:xfrm>
          <a:prstGeom prst="rect">
            <a:avLst/>
          </a:prstGeom>
        </p:spPr>
        <p:txBody>
          <a:bodyPr wrap="square">
            <a:spAutoFit/>
          </a:bodyPr>
          <a:lstStyle/>
          <a:p>
            <a:r>
              <a:rPr lang="en-AU" dirty="0">
                <a:latin typeface="Helvetica Light"/>
              </a:rPr>
              <a:t>Variance of group cohesion involves the variance of </a:t>
            </a:r>
            <a:endParaRPr lang="en-AU" dirty="0" smtClean="0">
              <a:latin typeface="Helvetica Light"/>
            </a:endParaRPr>
          </a:p>
          <a:p>
            <a:r>
              <a:rPr lang="en-AU" dirty="0" smtClean="0">
                <a:latin typeface="Helvetica Light"/>
              </a:rPr>
              <a:t>Interaction </a:t>
            </a:r>
            <a:r>
              <a:rPr lang="en-AU" dirty="0">
                <a:latin typeface="Helvetica Light"/>
              </a:rPr>
              <a:t>Strength,  Velocity</a:t>
            </a:r>
          </a:p>
        </p:txBody>
      </p:sp>
    </p:spTree>
    <p:extLst>
      <p:ext uri="{BB962C8B-B14F-4D97-AF65-F5344CB8AC3E}">
        <p14:creationId xmlns:p14="http://schemas.microsoft.com/office/powerpoint/2010/main" val="852609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466724"/>
            <a:ext cx="8283121" cy="1325563"/>
          </a:xfrm>
        </p:spPr>
        <p:txBody>
          <a:bodyPr>
            <a:normAutofit/>
          </a:bodyPr>
          <a:lstStyle/>
          <a:p>
            <a:r>
              <a:rPr lang="en-AU" sz="3200" b="1" dirty="0" smtClean="0">
                <a:latin typeface="Arial" panose="020B0604020202020204" pitchFamily="34" charset="0"/>
                <a:cs typeface="Arial" panose="020B0604020202020204" pitchFamily="34" charset="0"/>
              </a:rPr>
              <a:t>Current work. Q1. Group Average Direction</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21</a:t>
            </a:fld>
            <a:endParaRPr lang="en-AU" dirty="0"/>
          </a:p>
        </p:txBody>
      </p:sp>
      <p:sp>
        <p:nvSpPr>
          <p:cNvPr id="5" name="Shape 34"/>
          <p:cNvSpPr/>
          <p:nvPr/>
        </p:nvSpPr>
        <p:spPr>
          <a:xfrm>
            <a:off x="0" y="218779"/>
            <a:ext cx="9144000" cy="297855"/>
          </a:xfrm>
          <a:prstGeom prst="rect">
            <a:avLst/>
          </a:prstGeom>
          <a:blipFill>
            <a:blip r:embed="rId4"/>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489361"/>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871062782"/>
              </p:ext>
            </p:extLst>
          </p:nvPr>
        </p:nvGraphicFramePr>
        <p:xfrm>
          <a:off x="1061811" y="1537141"/>
          <a:ext cx="6424839" cy="4819210"/>
        </p:xfrm>
        <a:graphic>
          <a:graphicData uri="http://schemas.openxmlformats.org/presentationml/2006/ole">
            <mc:AlternateContent xmlns:mc="http://schemas.openxmlformats.org/markup-compatibility/2006">
              <mc:Choice xmlns:v="urn:schemas-microsoft-com:vml" Requires="v">
                <p:oleObj spid="_x0000_s12297" name="Acrobat Document" r:id="rId5" imgW="4389120" imgH="3291840" progId="AcroExch.Document.11">
                  <p:embed/>
                </p:oleObj>
              </mc:Choice>
              <mc:Fallback>
                <p:oleObj name="Acrobat Document" r:id="rId5" imgW="4389120" imgH="3291840" progId="AcroExch.Document.11">
                  <p:embed/>
                  <p:pic>
                    <p:nvPicPr>
                      <p:cNvPr id="0" name=""/>
                      <p:cNvPicPr/>
                      <p:nvPr/>
                    </p:nvPicPr>
                    <p:blipFill>
                      <a:blip r:embed="rId6"/>
                      <a:stretch>
                        <a:fillRect/>
                      </a:stretch>
                    </p:blipFill>
                    <p:spPr>
                      <a:xfrm>
                        <a:off x="1061811" y="1537141"/>
                        <a:ext cx="6424839" cy="4819210"/>
                      </a:xfrm>
                      <a:prstGeom prst="rect">
                        <a:avLst/>
                      </a:prstGeom>
                    </p:spPr>
                  </p:pic>
                </p:oleObj>
              </mc:Fallback>
            </mc:AlternateContent>
          </a:graphicData>
        </a:graphic>
      </p:graphicFrame>
      <p:sp>
        <p:nvSpPr>
          <p:cNvPr id="8" name="Rectangle 7"/>
          <p:cNvSpPr/>
          <p:nvPr/>
        </p:nvSpPr>
        <p:spPr>
          <a:xfrm>
            <a:off x="386685" y="6083782"/>
            <a:ext cx="8897256" cy="400110"/>
          </a:xfrm>
          <a:prstGeom prst="rect">
            <a:avLst/>
          </a:prstGeom>
        </p:spPr>
        <p:txBody>
          <a:bodyPr wrap="square">
            <a:spAutoFit/>
          </a:bodyPr>
          <a:lstStyle/>
          <a:p>
            <a:r>
              <a:rPr lang="en-AU" sz="2000" b="1" dirty="0" smtClean="0">
                <a:latin typeface="Helvetica Light"/>
              </a:rPr>
              <a:t>The first two PCs illustrate 73% the variance of four parameters</a:t>
            </a:r>
            <a:endParaRPr lang="en-AU" sz="2000" dirty="0"/>
          </a:p>
        </p:txBody>
      </p:sp>
    </p:spTree>
    <p:extLst>
      <p:ext uri="{BB962C8B-B14F-4D97-AF65-F5344CB8AC3E}">
        <p14:creationId xmlns:p14="http://schemas.microsoft.com/office/powerpoint/2010/main" val="1108493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1423818250"/>
              </p:ext>
            </p:extLst>
          </p:nvPr>
        </p:nvGraphicFramePr>
        <p:xfrm>
          <a:off x="1135824" y="1373488"/>
          <a:ext cx="6397970" cy="4799056"/>
        </p:xfrm>
        <a:graphic>
          <a:graphicData uri="http://schemas.openxmlformats.org/presentationml/2006/ole">
            <mc:AlternateContent xmlns:mc="http://schemas.openxmlformats.org/markup-compatibility/2006">
              <mc:Choice xmlns:v="urn:schemas-microsoft-com:vml" Requires="v">
                <p:oleObj spid="_x0000_s13321" name="Acrobat Document" r:id="rId4" imgW="4389120" imgH="3291840" progId="AcroExch.Document.11">
                  <p:embed/>
                </p:oleObj>
              </mc:Choice>
              <mc:Fallback>
                <p:oleObj name="Acrobat Document" r:id="rId4" imgW="4389120" imgH="3291840" progId="AcroExch.Document.11">
                  <p:embed/>
                  <p:pic>
                    <p:nvPicPr>
                      <p:cNvPr id="0" name=""/>
                      <p:cNvPicPr/>
                      <p:nvPr/>
                    </p:nvPicPr>
                    <p:blipFill>
                      <a:blip r:embed="rId5"/>
                      <a:stretch>
                        <a:fillRect/>
                      </a:stretch>
                    </p:blipFill>
                    <p:spPr>
                      <a:xfrm>
                        <a:off x="1135824" y="1373488"/>
                        <a:ext cx="6397970" cy="4799056"/>
                      </a:xfrm>
                      <a:prstGeom prst="rect">
                        <a:avLst/>
                      </a:prstGeom>
                    </p:spPr>
                  </p:pic>
                </p:oleObj>
              </mc:Fallback>
            </mc:AlternateContent>
          </a:graphicData>
        </a:graphic>
      </p:graphicFrame>
      <p:sp>
        <p:nvSpPr>
          <p:cNvPr id="2" name="Title 1"/>
          <p:cNvSpPr>
            <a:spLocks noGrp="1"/>
          </p:cNvSpPr>
          <p:nvPr>
            <p:ph type="title"/>
          </p:nvPr>
        </p:nvSpPr>
        <p:spPr>
          <a:xfrm>
            <a:off x="628649" y="466724"/>
            <a:ext cx="8283121" cy="1325563"/>
          </a:xfrm>
        </p:spPr>
        <p:txBody>
          <a:bodyPr>
            <a:normAutofit/>
          </a:bodyPr>
          <a:lstStyle/>
          <a:p>
            <a:r>
              <a:rPr lang="en-AU" sz="3200" b="1" dirty="0" smtClean="0">
                <a:latin typeface="Arial" panose="020B0604020202020204" pitchFamily="34" charset="0"/>
                <a:cs typeface="Arial" panose="020B0604020202020204" pitchFamily="34" charset="0"/>
              </a:rPr>
              <a:t>Current work. Q1. Group Average Direction</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22</a:t>
            </a:fld>
            <a:endParaRPr lang="en-AU" dirty="0"/>
          </a:p>
        </p:txBody>
      </p:sp>
      <p:sp>
        <p:nvSpPr>
          <p:cNvPr id="5" name="Shape 34"/>
          <p:cNvSpPr/>
          <p:nvPr/>
        </p:nvSpPr>
        <p:spPr>
          <a:xfrm>
            <a:off x="0" y="218779"/>
            <a:ext cx="9144000" cy="297855"/>
          </a:xfrm>
          <a:prstGeom prst="rect">
            <a:avLst/>
          </a:prstGeom>
          <a:blipFill>
            <a:blip r:embed="rId6"/>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489361"/>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sp>
        <p:nvSpPr>
          <p:cNvPr id="8" name="Rectangle 7"/>
          <p:cNvSpPr/>
          <p:nvPr/>
        </p:nvSpPr>
        <p:spPr>
          <a:xfrm>
            <a:off x="517553" y="5988737"/>
            <a:ext cx="7634513" cy="646331"/>
          </a:xfrm>
          <a:prstGeom prst="rect">
            <a:avLst/>
          </a:prstGeom>
        </p:spPr>
        <p:txBody>
          <a:bodyPr wrap="square">
            <a:spAutoFit/>
          </a:bodyPr>
          <a:lstStyle/>
          <a:p>
            <a:r>
              <a:rPr lang="en-AU" dirty="0">
                <a:latin typeface="Helvetica Light"/>
              </a:rPr>
              <a:t>Variance of group cohesion involves the variance of </a:t>
            </a:r>
            <a:endParaRPr lang="en-AU" dirty="0" smtClean="0">
              <a:latin typeface="Helvetica Light"/>
            </a:endParaRPr>
          </a:p>
          <a:p>
            <a:r>
              <a:rPr lang="en-AU" dirty="0" smtClean="0">
                <a:latin typeface="Helvetica Light"/>
              </a:rPr>
              <a:t>Interaction </a:t>
            </a:r>
            <a:r>
              <a:rPr lang="en-AU" dirty="0">
                <a:latin typeface="Helvetica Light"/>
              </a:rPr>
              <a:t>Strength,  </a:t>
            </a:r>
            <a:r>
              <a:rPr lang="en-AU" dirty="0" smtClean="0">
                <a:latin typeface="Helvetica Light"/>
              </a:rPr>
              <a:t>Interaction Range, Velocity</a:t>
            </a:r>
            <a:endParaRPr lang="en-AU" dirty="0">
              <a:latin typeface="Helvetica Light"/>
            </a:endParaRPr>
          </a:p>
        </p:txBody>
      </p:sp>
    </p:spTree>
    <p:extLst>
      <p:ext uri="{BB962C8B-B14F-4D97-AF65-F5344CB8AC3E}">
        <p14:creationId xmlns:p14="http://schemas.microsoft.com/office/powerpoint/2010/main" val="1086339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229" y="365126"/>
            <a:ext cx="8911771" cy="1325563"/>
          </a:xfrm>
        </p:spPr>
        <p:txBody>
          <a:bodyPr>
            <a:normAutofit/>
          </a:bodyPr>
          <a:lstStyle/>
          <a:p>
            <a:r>
              <a:rPr lang="en-AU" sz="3200" b="1" dirty="0" smtClean="0">
                <a:latin typeface="Arial" panose="020B0604020202020204" pitchFamily="34" charset="0"/>
                <a:cs typeface="Arial" panose="020B0604020202020204" pitchFamily="34" charset="0"/>
              </a:rPr>
              <a:t>Current work. Q1. Analysis and Future Work</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23</a:t>
            </a:fld>
            <a:endParaRPr lang="en-AU" dirty="0"/>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489361"/>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sp>
        <p:nvSpPr>
          <p:cNvPr id="6" name="Content Placeholder 6"/>
          <p:cNvSpPr txBox="1">
            <a:spLocks/>
          </p:cNvSpPr>
          <p:nvPr/>
        </p:nvSpPr>
        <p:spPr>
          <a:xfrm>
            <a:off x="410936" y="1473758"/>
            <a:ext cx="8104414" cy="4120102"/>
          </a:xfrm>
          <a:prstGeom prst="rect">
            <a:avLst/>
          </a:prstGeom>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b="1" dirty="0" smtClean="0">
                <a:latin typeface="Helvetica Light"/>
              </a:rPr>
              <a:t>Analysis:</a:t>
            </a:r>
          </a:p>
          <a:p>
            <a:r>
              <a:rPr lang="en-AU" sz="2400" dirty="0" smtClean="0">
                <a:latin typeface="Helvetica Light"/>
              </a:rPr>
              <a:t>PCA only deals with linear interaction</a:t>
            </a:r>
          </a:p>
          <a:p>
            <a:r>
              <a:rPr lang="en-AU" sz="2400" dirty="0" smtClean="0">
                <a:latin typeface="Helvetica Light"/>
              </a:rPr>
              <a:t>First two PCs couldn’t fully illustrate the variance of input parameters</a:t>
            </a:r>
          </a:p>
          <a:p>
            <a:endParaRPr lang="en-AU" sz="2400" dirty="0" smtClean="0">
              <a:latin typeface="Helvetica Light"/>
            </a:endParaRPr>
          </a:p>
          <a:p>
            <a:pPr marL="0" indent="0">
              <a:buNone/>
            </a:pPr>
            <a:r>
              <a:rPr lang="en-AU" sz="2400" b="1" dirty="0" smtClean="0">
                <a:latin typeface="Helvetica Light"/>
              </a:rPr>
              <a:t>Future work:</a:t>
            </a:r>
          </a:p>
          <a:p>
            <a:r>
              <a:rPr lang="en-AU" sz="2400" dirty="0" smtClean="0">
                <a:latin typeface="Helvetica Light"/>
              </a:rPr>
              <a:t>Variance-based analysis</a:t>
            </a:r>
          </a:p>
          <a:p>
            <a:r>
              <a:rPr lang="en-AU" sz="2400" dirty="0" smtClean="0">
                <a:latin typeface="Helvetica Light"/>
              </a:rPr>
              <a:t>Morris scanning and </a:t>
            </a:r>
            <a:r>
              <a:rPr lang="en-AU" sz="2400" dirty="0" err="1" smtClean="0">
                <a:latin typeface="Helvetica Light"/>
              </a:rPr>
              <a:t>Sobol</a:t>
            </a:r>
            <a:r>
              <a:rPr lang="en-AU" sz="2400" dirty="0" smtClean="0">
                <a:latin typeface="Helvetica Light"/>
              </a:rPr>
              <a:t> methods</a:t>
            </a:r>
          </a:p>
          <a:p>
            <a:r>
              <a:rPr lang="en-AU" sz="2400" dirty="0">
                <a:latin typeface="Helvetica Light"/>
              </a:rPr>
              <a:t>Vary parameters at different </a:t>
            </a:r>
            <a:r>
              <a:rPr lang="en-AU" sz="2400" dirty="0" smtClean="0">
                <a:latin typeface="Helvetica Light"/>
              </a:rPr>
              <a:t>steps</a:t>
            </a:r>
            <a:r>
              <a:rPr lang="en-AU" sz="2400" dirty="0">
                <a:latin typeface="Helvetica Light"/>
              </a:rPr>
              <a:t> </a:t>
            </a:r>
            <a:r>
              <a:rPr lang="en-AU" sz="2400" dirty="0" smtClean="0">
                <a:latin typeface="Helvetica Light"/>
              </a:rPr>
              <a:t>to verify the impact</a:t>
            </a:r>
            <a:endParaRPr lang="en-AU" sz="2400" dirty="0">
              <a:latin typeface="Helvetica Light"/>
            </a:endParaRPr>
          </a:p>
        </p:txBody>
      </p:sp>
    </p:spTree>
    <p:extLst>
      <p:ext uri="{BB962C8B-B14F-4D97-AF65-F5344CB8AC3E}">
        <p14:creationId xmlns:p14="http://schemas.microsoft.com/office/powerpoint/2010/main" val="598964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Research Timeline</a:t>
            </a:r>
            <a:endParaRPr lang="en-AU" sz="3200" b="1" dirty="0">
              <a:latin typeface="Arial" panose="020B0604020202020204" pitchFamily="34" charset="0"/>
              <a:cs typeface="Arial" panose="020B0604020202020204" pitchFamily="34" charset="0"/>
            </a:endParaRPr>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489361"/>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pic>
        <p:nvPicPr>
          <p:cNvPr id="3" name="Picture 2"/>
          <p:cNvPicPr>
            <a:picLocks noChangeAspect="1"/>
          </p:cNvPicPr>
          <p:nvPr/>
        </p:nvPicPr>
        <p:blipFill>
          <a:blip r:embed="rId4"/>
          <a:stretch>
            <a:fillRect/>
          </a:stretch>
        </p:blipFill>
        <p:spPr>
          <a:xfrm>
            <a:off x="0" y="1334277"/>
            <a:ext cx="8939213" cy="5204636"/>
          </a:xfrm>
          <a:prstGeom prst="rect">
            <a:avLst/>
          </a:prstGeom>
        </p:spPr>
      </p:pic>
      <p:sp>
        <p:nvSpPr>
          <p:cNvPr id="4" name="Slide Number Placeholder 3"/>
          <p:cNvSpPr>
            <a:spLocks noGrp="1"/>
          </p:cNvSpPr>
          <p:nvPr>
            <p:ph type="sldNum" sz="quarter" idx="12"/>
          </p:nvPr>
        </p:nvSpPr>
        <p:spPr/>
        <p:txBody>
          <a:bodyPr/>
          <a:lstStyle/>
          <a:p>
            <a:fld id="{B248C99C-71EB-4BF8-B0E2-AACAC445D4CE}" type="slidenum">
              <a:rPr lang="en-AU" smtClean="0"/>
              <a:t>24</a:t>
            </a:fld>
            <a:endParaRPr lang="en-AU" dirty="0"/>
          </a:p>
        </p:txBody>
      </p:sp>
    </p:spTree>
    <p:extLst>
      <p:ext uri="{BB962C8B-B14F-4D97-AF65-F5344CB8AC3E}">
        <p14:creationId xmlns:p14="http://schemas.microsoft.com/office/powerpoint/2010/main" val="32628435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Course work</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25</a:t>
            </a:fld>
            <a:endParaRPr lang="en-AU" dirty="0"/>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489361"/>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651" y="1867760"/>
            <a:ext cx="339078" cy="353356"/>
          </a:xfrm>
          <a:prstGeom prst="rect">
            <a:avLst/>
          </a:prstGeom>
        </p:spPr>
      </p:pic>
      <p:sp>
        <p:nvSpPr>
          <p:cNvPr id="8" name="Content Placeholder 6"/>
          <p:cNvSpPr txBox="1">
            <a:spLocks/>
          </p:cNvSpPr>
          <p:nvPr/>
        </p:nvSpPr>
        <p:spPr>
          <a:xfrm>
            <a:off x="1179740" y="1741337"/>
            <a:ext cx="5797097" cy="2405787"/>
          </a:xfrm>
          <a:prstGeom prst="rect">
            <a:avLst/>
          </a:prstGeom>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dirty="0" smtClean="0">
                <a:latin typeface="Helvetica Light"/>
              </a:rPr>
              <a:t>Faculty Induction</a:t>
            </a:r>
          </a:p>
          <a:p>
            <a:pPr marL="0" indent="0">
              <a:buNone/>
            </a:pPr>
            <a:r>
              <a:rPr lang="en-AU" sz="2400" dirty="0" smtClean="0">
                <a:latin typeface="Helvetica Light"/>
              </a:rPr>
              <a:t>RST 0005- Research Integrity</a:t>
            </a:r>
          </a:p>
          <a:p>
            <a:pPr marL="0" indent="0">
              <a:buNone/>
            </a:pPr>
            <a:r>
              <a:rPr lang="en-AU" sz="2400" dirty="0" smtClean="0">
                <a:latin typeface="Helvetica Light"/>
              </a:rPr>
              <a:t>FIT 5143- IT Research Methods</a:t>
            </a:r>
          </a:p>
          <a:p>
            <a:pPr marL="0" indent="0">
              <a:buNone/>
            </a:pPr>
            <a:r>
              <a:rPr lang="en-AU" sz="2400" dirty="0" smtClean="0">
                <a:latin typeface="Helvetica Light"/>
              </a:rPr>
              <a:t>FIT 6021- Advanced Research Methods</a:t>
            </a:r>
          </a:p>
          <a:p>
            <a:pPr marL="0" indent="0">
              <a:buNone/>
            </a:pPr>
            <a:r>
              <a:rPr lang="en-AU" sz="2400" dirty="0" smtClean="0">
                <a:latin typeface="Helvetica Light"/>
              </a:rPr>
              <a:t>116/121 research training hours</a:t>
            </a:r>
            <a:endParaRPr lang="en-AU" sz="2400" dirty="0">
              <a:latin typeface="Helvetica Light"/>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651" y="2321030"/>
            <a:ext cx="339078" cy="353356"/>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9167" y="2730545"/>
            <a:ext cx="368561" cy="38408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9167" y="3195723"/>
            <a:ext cx="368561" cy="38408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9167" y="3712560"/>
            <a:ext cx="368561" cy="384080"/>
          </a:xfrm>
          <a:prstGeom prst="rect">
            <a:avLst/>
          </a:prstGeom>
        </p:spPr>
      </p:pic>
    </p:spTree>
    <p:extLst>
      <p:ext uri="{BB962C8B-B14F-4D97-AF65-F5344CB8AC3E}">
        <p14:creationId xmlns:p14="http://schemas.microsoft.com/office/powerpoint/2010/main" val="41307211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Current work. Q2</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26</a:t>
            </a:fld>
            <a:endParaRPr lang="en-AU" dirty="0"/>
          </a:p>
        </p:txBody>
      </p:sp>
      <p:sp>
        <p:nvSpPr>
          <p:cNvPr id="5" name="Shape 34"/>
          <p:cNvSpPr/>
          <p:nvPr/>
        </p:nvSpPr>
        <p:spPr>
          <a:xfrm>
            <a:off x="0" y="218779"/>
            <a:ext cx="9144000" cy="297855"/>
          </a:xfrm>
          <a:prstGeom prst="rect">
            <a:avLst/>
          </a:prstGeom>
          <a:blipFill>
            <a:blip r:embed="rId4"/>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489361"/>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30772463"/>
              </p:ext>
            </p:extLst>
          </p:nvPr>
        </p:nvGraphicFramePr>
        <p:xfrm>
          <a:off x="1233715" y="1304489"/>
          <a:ext cx="6197600" cy="5416987"/>
        </p:xfrm>
        <a:graphic>
          <a:graphicData uri="http://schemas.openxmlformats.org/presentationml/2006/ole">
            <mc:AlternateContent xmlns:mc="http://schemas.openxmlformats.org/markup-compatibility/2006">
              <mc:Choice xmlns:v="urn:schemas-microsoft-com:vml" Requires="v">
                <p:oleObj spid="_x0000_s4126" name="Acrobat Document" r:id="rId5" imgW="2910736" imgH="2544912" progId="AcroExch.Document.11">
                  <p:embed/>
                </p:oleObj>
              </mc:Choice>
              <mc:Fallback>
                <p:oleObj name="Acrobat Document" r:id="rId5" imgW="2910736" imgH="2544912" progId="AcroExch.Document.11">
                  <p:embed/>
                  <p:pic>
                    <p:nvPicPr>
                      <p:cNvPr id="0" name=""/>
                      <p:cNvPicPr/>
                      <p:nvPr/>
                    </p:nvPicPr>
                    <p:blipFill>
                      <a:blip r:embed="rId6"/>
                      <a:stretch>
                        <a:fillRect/>
                      </a:stretch>
                    </p:blipFill>
                    <p:spPr>
                      <a:xfrm>
                        <a:off x="1233715" y="1304489"/>
                        <a:ext cx="6197600" cy="5416987"/>
                      </a:xfrm>
                      <a:prstGeom prst="rect">
                        <a:avLst/>
                      </a:prstGeom>
                    </p:spPr>
                  </p:pic>
                </p:oleObj>
              </mc:Fallback>
            </mc:AlternateContent>
          </a:graphicData>
        </a:graphic>
      </p:graphicFrame>
    </p:spTree>
    <p:extLst>
      <p:ext uri="{BB962C8B-B14F-4D97-AF65-F5344CB8AC3E}">
        <p14:creationId xmlns:p14="http://schemas.microsoft.com/office/powerpoint/2010/main" val="331148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Current work. Q2</a:t>
            </a:r>
            <a:endParaRPr lang="en-AU" sz="3200" b="1" dirty="0">
              <a:latin typeface="Arial" panose="020B0604020202020204" pitchFamily="34" charset="0"/>
              <a:cs typeface="Arial" panose="020B0604020202020204" pitchFamily="34" charset="0"/>
            </a:endParaRPr>
          </a:p>
        </p:txBody>
      </p:sp>
      <p:sp>
        <p:nvSpPr>
          <p:cNvPr id="5" name="Shape 34"/>
          <p:cNvSpPr/>
          <p:nvPr/>
        </p:nvSpPr>
        <p:spPr>
          <a:xfrm>
            <a:off x="0" y="218779"/>
            <a:ext cx="9144000" cy="297855"/>
          </a:xfrm>
          <a:prstGeom prst="rect">
            <a:avLst/>
          </a:prstGeom>
          <a:blipFill>
            <a:blip r:embed="rId4"/>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489361"/>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565255074"/>
              </p:ext>
            </p:extLst>
          </p:nvPr>
        </p:nvGraphicFramePr>
        <p:xfrm>
          <a:off x="0" y="1252564"/>
          <a:ext cx="9144000" cy="5468912"/>
        </p:xfrm>
        <a:graphic>
          <a:graphicData uri="http://schemas.openxmlformats.org/presentationml/2006/ole">
            <mc:AlternateContent xmlns:mc="http://schemas.openxmlformats.org/markup-compatibility/2006">
              <mc:Choice xmlns:v="urn:schemas-microsoft-com:vml" Requires="v">
                <p:oleObj spid="_x0000_s5150" name="Acrobat Document" r:id="rId5" imgW="5478728" imgH="3276504" progId="AcroExch.Document.11">
                  <p:embed/>
                </p:oleObj>
              </mc:Choice>
              <mc:Fallback>
                <p:oleObj name="Acrobat Document" r:id="rId5" imgW="5478728" imgH="3276504" progId="AcroExch.Document.11">
                  <p:embed/>
                  <p:pic>
                    <p:nvPicPr>
                      <p:cNvPr id="0" name=""/>
                      <p:cNvPicPr/>
                      <p:nvPr/>
                    </p:nvPicPr>
                    <p:blipFill>
                      <a:blip r:embed="rId6"/>
                      <a:stretch>
                        <a:fillRect/>
                      </a:stretch>
                    </p:blipFill>
                    <p:spPr>
                      <a:xfrm>
                        <a:off x="0" y="1252564"/>
                        <a:ext cx="9144000" cy="5468912"/>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B248C99C-71EB-4BF8-B0E2-AACAC445D4CE}" type="slidenum">
              <a:rPr lang="en-AU" smtClean="0"/>
              <a:t>27</a:t>
            </a:fld>
            <a:endParaRPr lang="en-AU" dirty="0"/>
          </a:p>
        </p:txBody>
      </p:sp>
    </p:spTree>
    <p:extLst>
      <p:ext uri="{BB962C8B-B14F-4D97-AF65-F5344CB8AC3E}">
        <p14:creationId xmlns:p14="http://schemas.microsoft.com/office/powerpoint/2010/main" val="405220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5128" y="2541170"/>
            <a:ext cx="2913743" cy="1325563"/>
          </a:xfrm>
        </p:spPr>
        <p:txBody>
          <a:bodyPr>
            <a:normAutofit/>
          </a:bodyPr>
          <a:lstStyle/>
          <a:p>
            <a:pPr algn="ctr"/>
            <a:r>
              <a:rPr lang="en-AU" sz="3200" b="1" dirty="0" smtClean="0">
                <a:latin typeface="Arial" panose="020B0604020202020204" pitchFamily="34" charset="0"/>
                <a:cs typeface="Arial" panose="020B0604020202020204" pitchFamily="34" charset="0"/>
              </a:rPr>
              <a:t>THANK YOU</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28</a:t>
            </a:fld>
            <a:endParaRPr lang="en-AU" dirty="0"/>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489361"/>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spTree>
    <p:extLst>
      <p:ext uri="{BB962C8B-B14F-4D97-AF65-F5344CB8AC3E}">
        <p14:creationId xmlns:p14="http://schemas.microsoft.com/office/powerpoint/2010/main" val="39944480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Reference</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29</a:t>
            </a:fld>
            <a:endParaRPr lang="en-AU" dirty="0"/>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489361"/>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spTree>
    <p:extLst>
      <p:ext uri="{BB962C8B-B14F-4D97-AF65-F5344CB8AC3E}">
        <p14:creationId xmlns:p14="http://schemas.microsoft.com/office/powerpoint/2010/main" val="1020780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Introduction. Human Crowd Modelling</a:t>
            </a:r>
            <a:endParaRPr lang="en-AU"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342900" indent="-342900" algn="just" latinLnBrk="1" hangingPunct="0">
              <a:buFont typeface="Arial"/>
              <a:buChar char="•"/>
            </a:pPr>
            <a:r>
              <a:rPr lang="en-US" dirty="0" smtClean="0">
                <a:solidFill>
                  <a:srgbClr val="000000"/>
                </a:solidFill>
                <a:latin typeface="Helvetica Light"/>
                <a:cs typeface="Arial"/>
              </a:rPr>
              <a:t>Human crowd model’s importance</a:t>
            </a:r>
            <a:endParaRPr lang="en-US" dirty="0">
              <a:solidFill>
                <a:srgbClr val="000000"/>
              </a:solidFill>
              <a:latin typeface="Helvetica Light"/>
              <a:cs typeface="Arial"/>
            </a:endParaRPr>
          </a:p>
          <a:p>
            <a:pPr lvl="1"/>
            <a:r>
              <a:rPr lang="en-AU" dirty="0" smtClean="0">
                <a:latin typeface="Helvetica Light"/>
              </a:rPr>
              <a:t>Assess architectural </a:t>
            </a:r>
            <a:r>
              <a:rPr lang="en-AU" dirty="0">
                <a:latin typeface="Helvetica Light"/>
              </a:rPr>
              <a:t>design layout</a:t>
            </a:r>
          </a:p>
          <a:p>
            <a:pPr lvl="1"/>
            <a:r>
              <a:rPr lang="en-AU" dirty="0">
                <a:latin typeface="Helvetica Light"/>
              </a:rPr>
              <a:t>Assess evacuation strategies</a:t>
            </a:r>
          </a:p>
          <a:p>
            <a:pPr lvl="1"/>
            <a:r>
              <a:rPr lang="en-AU" dirty="0">
                <a:latin typeface="Helvetica Light"/>
              </a:rPr>
              <a:t>Offer key information for real-time crowd </a:t>
            </a:r>
            <a:r>
              <a:rPr lang="en-AU" dirty="0" smtClean="0">
                <a:latin typeface="Helvetica Light"/>
              </a:rPr>
              <a:t>monitoring</a:t>
            </a:r>
          </a:p>
          <a:p>
            <a:pPr marL="457200" lvl="1" indent="0">
              <a:buNone/>
            </a:pPr>
            <a:endParaRPr lang="en-AU" dirty="0">
              <a:latin typeface="Helvetica Light"/>
            </a:endParaRPr>
          </a:p>
          <a:p>
            <a:pPr marL="342900" indent="-342900" algn="just" latinLnBrk="1" hangingPunct="0">
              <a:buFont typeface="Arial"/>
              <a:buChar char="•"/>
            </a:pPr>
            <a:r>
              <a:rPr lang="en-US" dirty="0" smtClean="0">
                <a:solidFill>
                  <a:srgbClr val="000000"/>
                </a:solidFill>
                <a:latin typeface="Helvetica Light"/>
                <a:cs typeface="Arial"/>
              </a:rPr>
              <a:t>Make crowd model more realistic</a:t>
            </a:r>
          </a:p>
          <a:p>
            <a:pPr marL="800100" lvl="1" indent="-342900" algn="just" latinLnBrk="1" hangingPunct="0">
              <a:buFont typeface="Arial"/>
              <a:buChar char="•"/>
            </a:pPr>
            <a:r>
              <a:rPr lang="en-US" dirty="0" smtClean="0">
                <a:solidFill>
                  <a:srgbClr val="000000"/>
                </a:solidFill>
                <a:latin typeface="Helvetica Light"/>
                <a:cs typeface="Arial"/>
              </a:rPr>
              <a:t>Calibration work</a:t>
            </a:r>
          </a:p>
          <a:p>
            <a:pPr marL="800100" lvl="1" indent="-342900" latinLnBrk="1" hangingPunct="0">
              <a:buFont typeface="Arial"/>
              <a:buChar char="•"/>
            </a:pPr>
            <a:r>
              <a:rPr lang="en-US" dirty="0" smtClean="0">
                <a:solidFill>
                  <a:srgbClr val="000000"/>
                </a:solidFill>
                <a:latin typeface="Helvetica Light"/>
                <a:cs typeface="Arial"/>
              </a:rPr>
              <a:t>Study on behaviors which occur in both normal     and emergency situations (cohesion, competition)</a:t>
            </a:r>
            <a:endParaRPr lang="en-US" dirty="0">
              <a:solidFill>
                <a:srgbClr val="000000"/>
              </a:solidFill>
              <a:latin typeface="Helvetica Light"/>
              <a:cs typeface="Arial"/>
            </a:endParaRPr>
          </a:p>
          <a:p>
            <a:endParaRPr lang="en-AU" dirty="0">
              <a:latin typeface="Helvetica Light"/>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3</a:t>
            </a:fld>
            <a:endParaRPr lang="en-AU" dirty="0"/>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Tree>
    <p:extLst>
      <p:ext uri="{BB962C8B-B14F-4D97-AF65-F5344CB8AC3E}">
        <p14:creationId xmlns:p14="http://schemas.microsoft.com/office/powerpoint/2010/main" val="23336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Introduction. Group Cohesion </a:t>
            </a:r>
            <a:r>
              <a:rPr lang="en-AU" sz="3200" b="1" dirty="0" err="1">
                <a:latin typeface="Arial" panose="020B0604020202020204" pitchFamily="34" charset="0"/>
                <a:cs typeface="Arial" panose="020B0604020202020204" pitchFamily="34" charset="0"/>
              </a:rPr>
              <a:t>B</a:t>
            </a:r>
            <a:r>
              <a:rPr lang="en-AU" sz="3200" b="1" dirty="0" err="1" smtClean="0">
                <a:latin typeface="Arial" panose="020B0604020202020204" pitchFamily="34" charset="0"/>
                <a:cs typeface="Arial" panose="020B0604020202020204" pitchFamily="34" charset="0"/>
              </a:rPr>
              <a:t>ehavior</a:t>
            </a:r>
            <a:endParaRPr lang="en-AU"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pPr marL="342900" indent="-342900" algn="just" latinLnBrk="1" hangingPunct="0">
              <a:buFont typeface="Arial"/>
              <a:buChar char="•"/>
            </a:pPr>
            <a:r>
              <a:rPr lang="en-US" dirty="0" smtClean="0">
                <a:solidFill>
                  <a:srgbClr val="000000"/>
                </a:solidFill>
                <a:latin typeface="Arial"/>
                <a:cs typeface="Arial"/>
              </a:rPr>
              <a:t>Maintain group center of mass</a:t>
            </a:r>
          </a:p>
          <a:p>
            <a:pPr marL="342900" indent="-342900" algn="just" latinLnBrk="1" hangingPunct="0">
              <a:buFont typeface="Arial"/>
              <a:buChar char="•"/>
            </a:pPr>
            <a:endParaRPr lang="en-US" dirty="0" smtClean="0">
              <a:solidFill>
                <a:srgbClr val="000000"/>
              </a:solidFill>
              <a:latin typeface="Arial"/>
              <a:cs typeface="Arial"/>
            </a:endParaRPr>
          </a:p>
          <a:p>
            <a:pPr marL="342900" indent="-342900" algn="just" latinLnBrk="1" hangingPunct="0">
              <a:buFont typeface="Arial"/>
              <a:buChar char="•"/>
            </a:pPr>
            <a:r>
              <a:rPr lang="en-US" dirty="0" smtClean="0">
                <a:solidFill>
                  <a:srgbClr val="000000"/>
                </a:solidFill>
                <a:latin typeface="Arial"/>
                <a:cs typeface="Arial"/>
              </a:rPr>
              <a:t>Group of 2-4 members in normal situations</a:t>
            </a:r>
          </a:p>
          <a:p>
            <a:pPr marL="342900" indent="-342900" algn="just" latinLnBrk="1" hangingPunct="0">
              <a:buFont typeface="Arial"/>
              <a:buChar char="•"/>
            </a:pPr>
            <a:r>
              <a:rPr lang="en-US" dirty="0" smtClean="0">
                <a:solidFill>
                  <a:srgbClr val="000000"/>
                </a:solidFill>
                <a:latin typeface="Arial"/>
                <a:cs typeface="Arial"/>
              </a:rPr>
              <a:t>Members evacuate with group</a:t>
            </a:r>
          </a:p>
          <a:p>
            <a:pPr marL="342900" indent="-342900" algn="just" latinLnBrk="1" hangingPunct="0">
              <a:buFont typeface="Arial"/>
              <a:buChar char="•"/>
            </a:pPr>
            <a:endParaRPr lang="en-US" dirty="0" smtClean="0">
              <a:solidFill>
                <a:srgbClr val="000000"/>
              </a:solidFill>
              <a:latin typeface="Arial"/>
              <a:cs typeface="Arial"/>
            </a:endParaRPr>
          </a:p>
          <a:p>
            <a:pPr marL="342900" indent="-342900" latinLnBrk="1" hangingPunct="0">
              <a:buFont typeface="Arial"/>
              <a:buChar char="•"/>
            </a:pPr>
            <a:r>
              <a:rPr lang="en-US" dirty="0" smtClean="0">
                <a:solidFill>
                  <a:srgbClr val="000000"/>
                </a:solidFill>
                <a:latin typeface="Arial"/>
                <a:cs typeface="Arial"/>
              </a:rPr>
              <a:t>Affect </a:t>
            </a:r>
            <a:r>
              <a:rPr lang="en-US" dirty="0">
                <a:solidFill>
                  <a:srgbClr val="000000"/>
                </a:solidFill>
                <a:latin typeface="Arial"/>
                <a:cs typeface="Arial"/>
              </a:rPr>
              <a:t>out-group </a:t>
            </a:r>
            <a:r>
              <a:rPr lang="en-US" dirty="0" smtClean="0">
                <a:solidFill>
                  <a:srgbClr val="000000"/>
                </a:solidFill>
                <a:latin typeface="Arial"/>
                <a:cs typeface="Arial"/>
              </a:rPr>
              <a:t>pedestrian’s route choice and     space occupation </a:t>
            </a:r>
          </a:p>
          <a:p>
            <a:pPr marL="342900" indent="-342900" algn="just" latinLnBrk="1" hangingPunct="0">
              <a:buFont typeface="Arial"/>
              <a:buChar char="•"/>
            </a:pPr>
            <a:endParaRPr lang="en-US" dirty="0" smtClean="0">
              <a:solidFill>
                <a:srgbClr val="000000"/>
              </a:solidFill>
              <a:latin typeface="Arial"/>
              <a:cs typeface="Arial"/>
            </a:endParaRPr>
          </a:p>
          <a:p>
            <a:pPr marL="342900" indent="-342900" latinLnBrk="1" hangingPunct="0">
              <a:buFont typeface="Arial"/>
              <a:buChar char="•"/>
            </a:pPr>
            <a:r>
              <a:rPr lang="en-US" dirty="0" smtClean="0">
                <a:solidFill>
                  <a:srgbClr val="000000"/>
                </a:solidFill>
                <a:latin typeface="Arial"/>
                <a:cs typeface="Arial"/>
              </a:rPr>
              <a:t>Current models focus on the relation between      group information and group population size</a:t>
            </a:r>
            <a:endParaRPr lang="en-US" dirty="0">
              <a:solidFill>
                <a:srgbClr val="000000"/>
              </a:solidFill>
              <a:latin typeface="Arial"/>
              <a:cs typeface="Arial"/>
            </a:endParaRPr>
          </a:p>
          <a:p>
            <a:pPr marL="342900" indent="-342900" algn="just" latinLnBrk="1" hangingPunct="0">
              <a:buFont typeface="Arial"/>
              <a:buChar char="•"/>
            </a:pPr>
            <a:endParaRPr lang="en-US" dirty="0">
              <a:solidFill>
                <a:srgbClr val="000000"/>
              </a:solidFill>
              <a:latin typeface="Arial"/>
              <a:cs typeface="Arial"/>
            </a:endParaRPr>
          </a:p>
          <a:p>
            <a:pPr marL="0" indent="0" algn="just" latinLnBrk="1" hangingPunct="0">
              <a:buNone/>
            </a:pPr>
            <a:endParaRPr lang="en-US" dirty="0" smtClean="0">
              <a:solidFill>
                <a:srgbClr val="000000"/>
              </a:solidFill>
              <a:latin typeface="Arial"/>
              <a:cs typeface="Arial"/>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4</a:t>
            </a:fld>
            <a:endParaRPr lang="en-AU" dirty="0"/>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Tree>
    <p:extLst>
      <p:ext uri="{BB962C8B-B14F-4D97-AF65-F5344CB8AC3E}">
        <p14:creationId xmlns:p14="http://schemas.microsoft.com/office/powerpoint/2010/main" val="516574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Research Question</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5</a:t>
            </a:fld>
            <a:endParaRPr lang="en-AU" dirty="0"/>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1504638"/>
            <a:ext cx="8050893" cy="432426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lvl="0" indent="0" algn="l">
              <a:buNone/>
            </a:pPr>
            <a:r>
              <a:rPr lang="en-AU" sz="2400" b="1" dirty="0" smtClean="0">
                <a:solidFill>
                  <a:schemeClr val="accent1">
                    <a:lumMod val="75000"/>
                  </a:schemeClr>
                </a:solidFill>
                <a:latin typeface="Helvetica Light"/>
              </a:rPr>
              <a:t>QUESTIONS:</a:t>
            </a:r>
          </a:p>
          <a:p>
            <a:pPr marL="0" lvl="0" indent="0" algn="l">
              <a:buNone/>
            </a:pPr>
            <a:r>
              <a:rPr lang="en-AU" sz="2400" b="1" dirty="0" smtClean="0">
                <a:solidFill>
                  <a:schemeClr val="tx1"/>
                </a:solidFill>
                <a:latin typeface="Helvetica Light"/>
              </a:rPr>
              <a:t>Q1. What is the impact of group member’s parameters 	on group cohesion behaviour?</a:t>
            </a:r>
            <a:endParaRPr lang="en-AU" sz="2400" b="1" dirty="0">
              <a:solidFill>
                <a:schemeClr val="tx1"/>
              </a:solidFill>
              <a:latin typeface="Helvetica Light"/>
            </a:endParaRPr>
          </a:p>
          <a:p>
            <a:pPr marL="0" lvl="0" indent="0" algn="l">
              <a:buNone/>
            </a:pPr>
            <a:r>
              <a:rPr lang="en-AU" sz="2400" b="1" dirty="0" smtClean="0">
                <a:solidFill>
                  <a:schemeClr val="tx1"/>
                </a:solidFill>
                <a:latin typeface="Helvetica Light"/>
              </a:rPr>
              <a:t>Q2. How does group cohesion behaviour affect flow rates?</a:t>
            </a:r>
            <a:endParaRPr lang="en-AU" sz="2400" b="1" dirty="0">
              <a:solidFill>
                <a:schemeClr val="tx1"/>
              </a:solidFill>
              <a:latin typeface="Helvetica Light"/>
            </a:endParaRPr>
          </a:p>
          <a:p>
            <a:pPr lvl="0" algn="l"/>
            <a:endParaRPr lang="en-AU" sz="2400" b="1" u="none" strike="noStrike" dirty="0" smtClean="0">
              <a:solidFill>
                <a:schemeClr val="tx1"/>
              </a:solidFill>
              <a:effectLst/>
              <a:latin typeface="Helvetica Light"/>
            </a:endParaRPr>
          </a:p>
          <a:p>
            <a:pPr marL="0" lvl="0" indent="0" algn="l">
              <a:buNone/>
            </a:pPr>
            <a:r>
              <a:rPr lang="en-AU" sz="2400" b="1" dirty="0" smtClean="0">
                <a:solidFill>
                  <a:schemeClr val="accent1">
                    <a:lumMod val="75000"/>
                  </a:schemeClr>
                </a:solidFill>
                <a:latin typeface="Helvetica Light"/>
              </a:rPr>
              <a:t>IN SITUATIONS :</a:t>
            </a:r>
          </a:p>
          <a:p>
            <a:pPr lvl="1"/>
            <a:r>
              <a:rPr lang="en-AU" dirty="0" smtClean="0">
                <a:solidFill>
                  <a:schemeClr val="tx1"/>
                </a:solidFill>
                <a:latin typeface="Helvetica Light"/>
              </a:rPr>
              <a:t>Members have same parameter values</a:t>
            </a:r>
          </a:p>
          <a:p>
            <a:pPr lvl="1"/>
            <a:r>
              <a:rPr lang="en-AU" dirty="0" smtClean="0">
                <a:latin typeface="Helvetica Light"/>
              </a:rPr>
              <a:t>Members have different parameter distributions</a:t>
            </a:r>
            <a:endParaRPr lang="en-AU"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spTree>
    <p:extLst>
      <p:ext uri="{BB962C8B-B14F-4D97-AF65-F5344CB8AC3E}">
        <p14:creationId xmlns:p14="http://schemas.microsoft.com/office/powerpoint/2010/main" val="1945329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Contribution</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6</a:t>
            </a:fld>
            <a:endParaRPr lang="en-AU" dirty="0"/>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1679509"/>
            <a:ext cx="7886700" cy="432426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0" indent="-457200">
              <a:buFont typeface="Arial"/>
              <a:buChar char="•"/>
            </a:pPr>
            <a:r>
              <a:rPr lang="en-AU" sz="2400" dirty="0" smtClean="0">
                <a:latin typeface="Helvetica Light"/>
              </a:rPr>
              <a:t>Parameters contribute the most to the variance of group cohesion behaviour</a:t>
            </a:r>
            <a:endParaRPr lang="en-AU" sz="2400" dirty="0">
              <a:latin typeface="Helvetica Light"/>
            </a:endParaRPr>
          </a:p>
          <a:p>
            <a:pPr marL="457200" lvl="0" indent="-457200">
              <a:buFont typeface="Arial"/>
              <a:buChar char="•"/>
            </a:pPr>
            <a:endParaRPr lang="en-AU" sz="2400" dirty="0">
              <a:latin typeface="Helvetica Light"/>
            </a:endParaRPr>
          </a:p>
          <a:p>
            <a:pPr marL="457200" indent="-457200">
              <a:buFont typeface="Arial"/>
              <a:buChar char="•"/>
            </a:pPr>
            <a:r>
              <a:rPr lang="en-AU" sz="2400" dirty="0" smtClean="0">
                <a:latin typeface="Helvetica Light"/>
              </a:rPr>
              <a:t>Impact of group cohesion on flow rate in evacuation scenarios</a:t>
            </a:r>
            <a:endParaRPr lang="en-AU" sz="2400" dirty="0">
              <a:latin typeface="Helvetica Light"/>
            </a:endParaRPr>
          </a:p>
          <a:p>
            <a:pPr marL="457200" indent="-457200">
              <a:buFont typeface="Arial"/>
              <a:buChar char="•"/>
            </a:pPr>
            <a:endParaRPr lang="en-AU" sz="2400" dirty="0">
              <a:latin typeface="Helvetica Light"/>
            </a:endParaRPr>
          </a:p>
          <a:p>
            <a:pPr marL="457200" indent="-457200">
              <a:buFont typeface="Arial"/>
              <a:buChar char="•"/>
            </a:pPr>
            <a:r>
              <a:rPr lang="en-AU" sz="2400" dirty="0" smtClean="0">
                <a:latin typeface="Helvetica Light"/>
              </a:rPr>
              <a:t>Enhance real-time data extraction system and calibration works</a:t>
            </a:r>
          </a:p>
          <a:p>
            <a:pPr marL="457200" indent="-457200">
              <a:buFont typeface="Arial"/>
              <a:buChar char="•"/>
            </a:pPr>
            <a:endParaRPr lang="en-AU" sz="2400" dirty="0" smtClean="0">
              <a:latin typeface="Helvetica Light"/>
            </a:endParaRPr>
          </a:p>
          <a:p>
            <a:pPr marL="457200" indent="-457200">
              <a:buFont typeface="Arial"/>
              <a:buChar char="•"/>
            </a:pPr>
            <a:r>
              <a:rPr lang="en-AU" sz="2400" dirty="0" smtClean="0">
                <a:latin typeface="Helvetica Light"/>
              </a:rPr>
              <a:t>Enhance space occupation prediction system</a:t>
            </a:r>
            <a:endParaRPr lang="en-AU" sz="2400" dirty="0">
              <a:latin typeface="Helvetica Light"/>
            </a:endParaRPr>
          </a:p>
        </p:txBody>
      </p:sp>
    </p:spTree>
    <p:extLst>
      <p:ext uri="{BB962C8B-B14F-4D97-AF65-F5344CB8AC3E}">
        <p14:creationId xmlns:p14="http://schemas.microsoft.com/office/powerpoint/2010/main" val="3002696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Literature Review</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7</a:t>
            </a:fld>
            <a:endParaRPr lang="en-AU" dirty="0"/>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2498064"/>
            <a:ext cx="7886700" cy="300646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gn="thaiDist"/>
            <a:r>
              <a:rPr lang="en-AU" b="1" dirty="0" smtClean="0">
                <a:latin typeface="Helvetica Light"/>
              </a:rPr>
              <a:t>Cellular automata-based model</a:t>
            </a:r>
          </a:p>
          <a:p>
            <a:pPr lvl="1" algn="thaiDist"/>
            <a:endParaRPr lang="en-AU" b="1" dirty="0">
              <a:latin typeface="Helvetica Light"/>
            </a:endParaRPr>
          </a:p>
          <a:p>
            <a:pPr lvl="1" algn="thaiDist"/>
            <a:r>
              <a:rPr lang="en-AU" b="1" dirty="0" smtClean="0">
                <a:latin typeface="Helvetica Light"/>
              </a:rPr>
              <a:t>Force-based model</a:t>
            </a:r>
          </a:p>
          <a:p>
            <a:pPr lvl="1" algn="thaiDist"/>
            <a:endParaRPr lang="en-AU" b="1" dirty="0">
              <a:latin typeface="Helvetica Light"/>
            </a:endParaRPr>
          </a:p>
          <a:p>
            <a:pPr lvl="1" algn="thaiDist"/>
            <a:r>
              <a:rPr lang="en-AU" b="1" dirty="0" err="1" smtClean="0">
                <a:latin typeface="Helvetica Light"/>
              </a:rPr>
              <a:t>Vicsek</a:t>
            </a:r>
            <a:r>
              <a:rPr lang="en-AU" b="1" dirty="0" smtClean="0">
                <a:latin typeface="Helvetica Light"/>
              </a:rPr>
              <a:t> model</a:t>
            </a:r>
            <a:endParaRPr lang="en-AU" b="1" dirty="0">
              <a:latin typeface="Helvetica Light"/>
            </a:endParaRPr>
          </a:p>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spTree>
    <p:extLst>
      <p:ext uri="{BB962C8B-B14F-4D97-AF65-F5344CB8AC3E}">
        <p14:creationId xmlns:p14="http://schemas.microsoft.com/office/powerpoint/2010/main" val="3442645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Literature Review. CA-based model</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8</a:t>
            </a:fld>
            <a:endParaRPr lang="en-AU" dirty="0"/>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489361"/>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mc:AlternateContent xmlns:mc="http://schemas.openxmlformats.org/markup-compatibility/2006" xmlns:a14="http://schemas.microsoft.com/office/drawing/2010/main">
        <mc:Choice Requires="a14">
          <p:sp>
            <p:nvSpPr>
              <p:cNvPr id="6" name="Content Placeholder 6"/>
              <p:cNvSpPr txBox="1">
                <a:spLocks/>
              </p:cNvSpPr>
              <p:nvPr/>
            </p:nvSpPr>
            <p:spPr>
              <a:xfrm>
                <a:off x="24196" y="1865776"/>
                <a:ext cx="4394060" cy="480131"/>
              </a:xfrm>
              <a:prstGeom prst="rect">
                <a:avLst/>
              </a:prstGeom>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r>
                      <m:rPr>
                        <m:sty m:val="p"/>
                      </m:rPr>
                      <a:rPr lang="en-AU" sz="1800" i="0">
                        <a:latin typeface="Cambria Math" panose="02040503050406030204" pitchFamily="18" charset="0"/>
                        <a:ea typeface="SimSun" panose="02010600030101010101" pitchFamily="2" charset="-122"/>
                        <a:cs typeface="Times New Roman" panose="02020603050405020304" pitchFamily="18" charset="0"/>
                      </a:rPr>
                      <m:t>Env</m:t>
                    </m:r>
                    <m:r>
                      <a:rPr lang="en-AU" sz="1800" i="0">
                        <a:latin typeface="Cambria Math" panose="02040503050406030204" pitchFamily="18" charset="0"/>
                        <a:ea typeface="SimSun" panose="02010600030101010101" pitchFamily="2" charset="-122"/>
                        <a:cs typeface="Times New Roman" panose="02020603050405020304" pitchFamily="18" charset="0"/>
                      </a:rPr>
                      <m:t>=</m:t>
                    </m:r>
                    <m:sSub>
                      <m:sSubPr>
                        <m:ctrlPr>
                          <a:rPr lang="en-AU" sz="1800" i="1">
                            <a:latin typeface="Cambria Math" panose="02040503050406030204" pitchFamily="18" charset="0"/>
                            <a:cs typeface="Times New Roman" panose="02020603050405020304" pitchFamily="18" charset="0"/>
                          </a:rPr>
                        </m:ctrlPr>
                      </m:sSubPr>
                      <m:e>
                        <m:r>
                          <m:rPr>
                            <m:sty m:val="p"/>
                          </m:rPr>
                          <a:rPr lang="en-AU" sz="1800" i="0">
                            <a:latin typeface="Cambria Math" panose="02040503050406030204" pitchFamily="18" charset="0"/>
                            <a:ea typeface="SimSun" panose="02010600030101010101" pitchFamily="2" charset="-122"/>
                            <a:cs typeface="Times New Roman" panose="02020603050405020304" pitchFamily="18" charset="0"/>
                          </a:rPr>
                          <m:t>c</m:t>
                        </m:r>
                      </m:e>
                      <m:sub>
                        <m:r>
                          <a:rPr lang="en-AU" sz="1800" i="0">
                            <a:latin typeface="Cambria Math" panose="02040503050406030204" pitchFamily="18" charset="0"/>
                            <a:ea typeface="SimSun" panose="02010600030101010101" pitchFamily="2" charset="-122"/>
                            <a:cs typeface="Times New Roman" panose="02020603050405020304" pitchFamily="18" charset="0"/>
                          </a:rPr>
                          <m:t>0</m:t>
                        </m:r>
                      </m:sub>
                    </m:sSub>
                    <m:r>
                      <a:rPr lang="en-AU" sz="1800" i="0">
                        <a:latin typeface="Cambria Math" panose="02040503050406030204" pitchFamily="18" charset="0"/>
                        <a:ea typeface="SimSun" panose="02010600030101010101" pitchFamily="2" charset="-122"/>
                        <a:cs typeface="Times New Roman" panose="02020603050405020304" pitchFamily="18" charset="0"/>
                      </a:rPr>
                      <m:t>, </m:t>
                    </m:r>
                    <m:sSub>
                      <m:sSubPr>
                        <m:ctrlPr>
                          <a:rPr lang="en-AU" sz="1800" i="1">
                            <a:latin typeface="Cambria Math" panose="02040503050406030204" pitchFamily="18" charset="0"/>
                            <a:cs typeface="Times New Roman" panose="02020603050405020304" pitchFamily="18" charset="0"/>
                          </a:rPr>
                        </m:ctrlPr>
                      </m:sSubPr>
                      <m:e>
                        <m:r>
                          <m:rPr>
                            <m:sty m:val="p"/>
                          </m:rPr>
                          <a:rPr lang="en-AU" sz="1800" i="0">
                            <a:latin typeface="Cambria Math" panose="02040503050406030204" pitchFamily="18" charset="0"/>
                            <a:ea typeface="SimSun" panose="02010600030101010101" pitchFamily="2" charset="-122"/>
                            <a:cs typeface="Times New Roman" panose="02020603050405020304" pitchFamily="18" charset="0"/>
                          </a:rPr>
                          <m:t>c</m:t>
                        </m:r>
                      </m:e>
                      <m:sub>
                        <m:r>
                          <a:rPr lang="en-AU" sz="1800" i="0">
                            <a:latin typeface="Cambria Math" panose="02040503050406030204" pitchFamily="18" charset="0"/>
                            <a:ea typeface="SimSun" panose="02010600030101010101" pitchFamily="2" charset="-122"/>
                            <a:cs typeface="Times New Roman" panose="02020603050405020304" pitchFamily="18" charset="0"/>
                          </a:rPr>
                          <m:t>1</m:t>
                        </m:r>
                      </m:sub>
                    </m:sSub>
                    <m:r>
                      <a:rPr lang="en-AU" sz="1800" i="0">
                        <a:latin typeface="Cambria Math" panose="02040503050406030204" pitchFamily="18" charset="0"/>
                        <a:ea typeface="SimSun" panose="02010600030101010101" pitchFamily="2" charset="-122"/>
                        <a:cs typeface="Times New Roman" panose="02020603050405020304" pitchFamily="18" charset="0"/>
                      </a:rPr>
                      <m:t>, </m:t>
                    </m:r>
                    <m:sSub>
                      <m:sSubPr>
                        <m:ctrlPr>
                          <a:rPr lang="en-AU" sz="1800" i="1">
                            <a:latin typeface="Cambria Math" panose="02040503050406030204" pitchFamily="18" charset="0"/>
                            <a:cs typeface="Times New Roman" panose="02020603050405020304" pitchFamily="18" charset="0"/>
                          </a:rPr>
                        </m:ctrlPr>
                      </m:sSubPr>
                      <m:e>
                        <m:r>
                          <m:rPr>
                            <m:sty m:val="p"/>
                          </m:rPr>
                          <a:rPr lang="en-AU" sz="1800" i="0">
                            <a:latin typeface="Cambria Math" panose="02040503050406030204" pitchFamily="18" charset="0"/>
                            <a:ea typeface="SimSun" panose="02010600030101010101" pitchFamily="2" charset="-122"/>
                            <a:cs typeface="Times New Roman" panose="02020603050405020304" pitchFamily="18" charset="0"/>
                          </a:rPr>
                          <m:t>c</m:t>
                        </m:r>
                      </m:e>
                      <m:sub>
                        <m:r>
                          <a:rPr lang="en-AU" sz="1800" i="0">
                            <a:latin typeface="Cambria Math" panose="02040503050406030204" pitchFamily="18" charset="0"/>
                            <a:ea typeface="SimSun" panose="02010600030101010101" pitchFamily="2" charset="-122"/>
                            <a:cs typeface="Times New Roman" panose="02020603050405020304" pitchFamily="18" charset="0"/>
                          </a:rPr>
                          <m:t>2</m:t>
                        </m:r>
                      </m:sub>
                    </m:sSub>
                    <m:r>
                      <a:rPr lang="en-AU" sz="1800" i="0">
                        <a:latin typeface="Cambria Math" panose="02040503050406030204" pitchFamily="18" charset="0"/>
                        <a:ea typeface="SimSun" panose="02010600030101010101" pitchFamily="2" charset="-122"/>
                        <a:cs typeface="Times New Roman" panose="02020603050405020304" pitchFamily="18" charset="0"/>
                      </a:rPr>
                      <m:t>,</m:t>
                    </m:r>
                    <m:sSub>
                      <m:sSubPr>
                        <m:ctrlPr>
                          <a:rPr lang="en-AU" sz="1800" i="1">
                            <a:latin typeface="Cambria Math" panose="02040503050406030204" pitchFamily="18" charset="0"/>
                            <a:cs typeface="Times New Roman" panose="02020603050405020304" pitchFamily="18" charset="0"/>
                          </a:rPr>
                        </m:ctrlPr>
                      </m:sSubPr>
                      <m:e>
                        <m:r>
                          <m:rPr>
                            <m:sty m:val="p"/>
                          </m:rPr>
                          <a:rPr lang="en-AU" sz="1800" i="0">
                            <a:latin typeface="Cambria Math" panose="02040503050406030204" pitchFamily="18" charset="0"/>
                            <a:ea typeface="SimSun" panose="02010600030101010101" pitchFamily="2" charset="-122"/>
                            <a:cs typeface="Times New Roman" panose="02020603050405020304" pitchFamily="18" charset="0"/>
                          </a:rPr>
                          <m:t>c</m:t>
                        </m:r>
                      </m:e>
                      <m:sub>
                        <m:r>
                          <a:rPr lang="en-AU" sz="1800" i="0">
                            <a:latin typeface="Cambria Math" panose="02040503050406030204" pitchFamily="18" charset="0"/>
                            <a:ea typeface="SimSun" panose="02010600030101010101" pitchFamily="2" charset="-122"/>
                            <a:cs typeface="Times New Roman" panose="02020603050405020304" pitchFamily="18" charset="0"/>
                          </a:rPr>
                          <m:t>3</m:t>
                        </m:r>
                      </m:sub>
                    </m:sSub>
                    <m:r>
                      <a:rPr lang="en-AU" sz="1800" i="0">
                        <a:latin typeface="Cambria Math" panose="02040503050406030204" pitchFamily="18" charset="0"/>
                        <a:ea typeface="SimSun" panose="02010600030101010101" pitchFamily="2" charset="-122"/>
                        <a:cs typeface="Times New Roman" panose="02020603050405020304" pitchFamily="18" charset="0"/>
                      </a:rPr>
                      <m:t>,…</m:t>
                    </m:r>
                  </m:oMath>
                </a14:m>
                <a:r>
                  <a:rPr lang="en-AU" sz="1800" dirty="0">
                    <a:latin typeface="Helvetica Light"/>
                    <a:ea typeface="SimSun" panose="02010600030101010101" pitchFamily="2" charset="-122"/>
                    <a:cs typeface="Times New Roman" panose="02020603050405020304" pitchFamily="18" charset="0"/>
                  </a:rPr>
                  <a:t> where </a:t>
                </a:r>
                <a14:m>
                  <m:oMath xmlns:m="http://schemas.openxmlformats.org/officeDocument/2006/math">
                    <m:r>
                      <a:rPr lang="en-AU" sz="1800" i="0">
                        <a:latin typeface="Cambria Math" panose="02040503050406030204" pitchFamily="18" charset="0"/>
                      </a:rPr>
                      <m:t>∀</m:t>
                    </m:r>
                    <m:sSub>
                      <m:sSubPr>
                        <m:ctrlPr>
                          <a:rPr lang="en-AU" sz="1800" i="1">
                            <a:latin typeface="Cambria Math" panose="02040503050406030204" pitchFamily="18" charset="0"/>
                          </a:rPr>
                        </m:ctrlPr>
                      </m:sSubPr>
                      <m:e>
                        <m:r>
                          <m:rPr>
                            <m:sty m:val="p"/>
                          </m:rPr>
                          <a:rPr lang="en-AU" sz="1800" i="0">
                            <a:latin typeface="Cambria Math" panose="02040503050406030204" pitchFamily="18" charset="0"/>
                          </a:rPr>
                          <m:t>c</m:t>
                        </m:r>
                      </m:e>
                      <m:sub>
                        <m:r>
                          <m:rPr>
                            <m:sty m:val="p"/>
                          </m:rPr>
                          <a:rPr lang="en-AU" sz="1800" i="0">
                            <a:latin typeface="Cambria Math" panose="02040503050406030204" pitchFamily="18" charset="0"/>
                          </a:rPr>
                          <m:t>i</m:t>
                        </m:r>
                      </m:sub>
                    </m:sSub>
                    <m:r>
                      <a:rPr lang="en-AU" sz="1800" i="0">
                        <a:latin typeface="Cambria Math" panose="02040503050406030204" pitchFamily="18" charset="0"/>
                      </a:rPr>
                      <m:t>:  </m:t>
                    </m:r>
                    <m:sSub>
                      <m:sSubPr>
                        <m:ctrlPr>
                          <a:rPr lang="en-AU" sz="1800" i="1">
                            <a:latin typeface="Cambria Math" panose="02040503050406030204" pitchFamily="18" charset="0"/>
                          </a:rPr>
                        </m:ctrlPr>
                      </m:sSubPr>
                      <m:e>
                        <m:r>
                          <m:rPr>
                            <m:sty m:val="p"/>
                          </m:rPr>
                          <a:rPr lang="en-AU" sz="1800" i="0">
                            <a:latin typeface="Cambria Math" panose="02040503050406030204" pitchFamily="18" charset="0"/>
                          </a:rPr>
                          <m:t>c</m:t>
                        </m:r>
                      </m:e>
                      <m:sub>
                        <m:r>
                          <m:rPr>
                            <m:sty m:val="p"/>
                          </m:rPr>
                          <a:rPr lang="en-AU" sz="1800" i="0">
                            <a:latin typeface="Cambria Math" panose="02040503050406030204" pitchFamily="18" charset="0"/>
                          </a:rPr>
                          <m:t>i</m:t>
                        </m:r>
                      </m:sub>
                    </m:sSub>
                    <m:r>
                      <a:rPr lang="en-AU" sz="1800" i="0">
                        <a:latin typeface="Cambria Math" panose="02040503050406030204" pitchFamily="18" charset="0"/>
                      </a:rPr>
                      <m:t> ∈</m:t>
                    </m:r>
                    <m:r>
                      <m:rPr>
                        <m:sty m:val="p"/>
                      </m:rPr>
                      <a:rPr lang="en-AU" sz="1800" i="0">
                        <a:latin typeface="Cambria Math" panose="02040503050406030204" pitchFamily="18" charset="0"/>
                      </a:rPr>
                      <m:t>Cell</m:t>
                    </m:r>
                  </m:oMath>
                </a14:m>
                <a:r>
                  <a:rPr lang="en-AU" sz="1800" dirty="0">
                    <a:latin typeface="Helvetica Light"/>
                    <a:ea typeface="SimSun" panose="02010600030101010101" pitchFamily="2" charset="-122"/>
                    <a:cs typeface="Times New Roman" panose="02020603050405020304" pitchFamily="18" charset="0"/>
                  </a:rPr>
                  <a:t> </a:t>
                </a:r>
                <a:endParaRPr lang="en-AU" sz="1800" dirty="0" smtClean="0">
                  <a:latin typeface="Helvetica Light"/>
                </a:endParaRPr>
              </a:p>
            </p:txBody>
          </p:sp>
        </mc:Choice>
        <mc:Fallback xmlns="">
          <p:sp>
            <p:nvSpPr>
              <p:cNvPr id="6" name="Content Placeholder 6"/>
              <p:cNvSpPr txBox="1">
                <a:spLocks noRot="1" noChangeAspect="1" noMove="1" noResize="1" noEditPoints="1" noAdjustHandles="1" noChangeArrowheads="1" noChangeShapeType="1" noTextEdit="1"/>
              </p:cNvSpPr>
              <p:nvPr/>
            </p:nvSpPr>
            <p:spPr>
              <a:xfrm>
                <a:off x="24196" y="1865776"/>
                <a:ext cx="4394060" cy="480131"/>
              </a:xfrm>
              <a:prstGeom prst="rect">
                <a:avLst/>
              </a:prstGeom>
              <a:blipFill rotWithShape="0">
                <a:blip r:embed="rId4"/>
                <a:stretch>
                  <a:fillRect l="-693" b="-18987"/>
                </a:stretch>
              </a:blipFill>
              <a:ln w="12700" cap="flat">
                <a:noFill/>
                <a:miter lim="400000"/>
              </a:ln>
            </p:spPr>
            <p:txBody>
              <a:bodyPr/>
              <a:lstStyle/>
              <a:p>
                <a:r>
                  <a:rPr lang="en-AU">
                    <a:noFill/>
                  </a:rPr>
                  <a:t> </a:t>
                </a:r>
              </a:p>
            </p:txBody>
          </p:sp>
        </mc:Fallback>
      </mc:AlternateContent>
      <p:pic>
        <p:nvPicPr>
          <p:cNvPr id="3" name="Picture 2"/>
          <p:cNvPicPr>
            <a:picLocks noChangeAspect="1"/>
          </p:cNvPicPr>
          <p:nvPr/>
        </p:nvPicPr>
        <p:blipFill>
          <a:blip r:embed="rId5"/>
          <a:stretch>
            <a:fillRect/>
          </a:stretch>
        </p:blipFill>
        <p:spPr>
          <a:xfrm>
            <a:off x="5268686" y="1650396"/>
            <a:ext cx="3875314" cy="2573900"/>
          </a:xfrm>
          <a:prstGeom prst="rect">
            <a:avLst/>
          </a:prstGeom>
        </p:spPr>
      </p:pic>
      <p:sp>
        <p:nvSpPr>
          <p:cNvPr id="8" name="Content Placeholder 6"/>
          <p:cNvSpPr txBox="1">
            <a:spLocks/>
          </p:cNvSpPr>
          <p:nvPr/>
        </p:nvSpPr>
        <p:spPr>
          <a:xfrm>
            <a:off x="6025807" y="4289326"/>
            <a:ext cx="2680282" cy="480131"/>
          </a:xfrm>
          <a:prstGeom prst="rect">
            <a:avLst/>
          </a:prstGeom>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800" dirty="0" smtClean="0">
                <a:latin typeface="Helvetica Light"/>
              </a:rPr>
              <a:t>(Bandini &amp; </a:t>
            </a:r>
            <a:r>
              <a:rPr lang="en-AU" sz="1800" dirty="0" err="1" smtClean="0">
                <a:latin typeface="Helvetica Light"/>
              </a:rPr>
              <a:t>Vizzari</a:t>
            </a:r>
            <a:r>
              <a:rPr lang="en-AU" sz="1800" dirty="0" smtClean="0">
                <a:latin typeface="Helvetica Light"/>
              </a:rPr>
              <a:t>, 2011)</a:t>
            </a:r>
            <a:endParaRPr lang="en-AU" sz="1800" dirty="0">
              <a:latin typeface="Helvetica Light"/>
            </a:endParaRPr>
          </a:p>
        </p:txBody>
      </p:sp>
      <mc:AlternateContent xmlns:mc="http://schemas.openxmlformats.org/markup-compatibility/2006" xmlns:a14="http://schemas.microsoft.com/office/drawing/2010/main">
        <mc:Choice Requires="a14">
          <p:sp>
            <p:nvSpPr>
              <p:cNvPr id="10" name="Rectangle 9"/>
              <p:cNvSpPr/>
              <p:nvPr/>
            </p:nvSpPr>
            <p:spPr>
              <a:xfrm>
                <a:off x="-238005" y="3530721"/>
                <a:ext cx="5899150" cy="75302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i="0" smtClean="0">
                          <a:latin typeface="Cambria Math" panose="02040503050406030204" pitchFamily="18" charset="0"/>
                        </a:rPr>
                        <m:t>Cohesion</m:t>
                      </m:r>
                      <m:r>
                        <a:rPr lang="en-AU" i="0" smtClean="0">
                          <a:latin typeface="Cambria Math" panose="02040503050406030204" pitchFamily="18" charset="0"/>
                        </a:rPr>
                        <m:t>(</m:t>
                      </m:r>
                      <m:r>
                        <m:rPr>
                          <m:sty m:val="p"/>
                        </m:rPr>
                        <a:rPr lang="en-AU" i="0" smtClean="0">
                          <a:latin typeface="Cambria Math" panose="02040503050406030204" pitchFamily="18" charset="0"/>
                        </a:rPr>
                        <m:t>Group</m:t>
                      </m:r>
                      <m:r>
                        <a:rPr lang="en-AU" i="0" smtClean="0">
                          <a:latin typeface="Cambria Math" panose="02040503050406030204" pitchFamily="18" charset="0"/>
                        </a:rPr>
                        <m:t>)= </m:t>
                      </m:r>
                      <m:f>
                        <m:fPr>
                          <m:ctrlPr>
                            <a:rPr lang="en-AU" i="1">
                              <a:latin typeface="Cambria Math" panose="02040503050406030204" pitchFamily="18" charset="0"/>
                            </a:rPr>
                          </m:ctrlPr>
                        </m:fPr>
                        <m:num>
                          <m:nary>
                            <m:naryPr>
                              <m:chr m:val="∑"/>
                              <m:limLoc m:val="subSup"/>
                              <m:ctrlPr>
                                <a:rPr lang="en-AU" i="1">
                                  <a:latin typeface="Cambria Math" panose="02040503050406030204" pitchFamily="18" charset="0"/>
                                </a:rPr>
                              </m:ctrlPr>
                            </m:naryPr>
                            <m:sub>
                              <m:r>
                                <m:rPr>
                                  <m:sty m:val="p"/>
                                </m:rPr>
                                <a:rPr lang="en-AU" i="0">
                                  <a:latin typeface="Cambria Math" panose="02040503050406030204" pitchFamily="18" charset="0"/>
                                </a:rPr>
                                <m:t>i</m:t>
                              </m:r>
                              <m:r>
                                <a:rPr lang="en-AU" i="0">
                                  <a:latin typeface="Cambria Math" panose="02040503050406030204" pitchFamily="18" charset="0"/>
                                </a:rPr>
                                <m:t>=1</m:t>
                              </m:r>
                            </m:sub>
                            <m:sup>
                              <m:r>
                                <m:rPr>
                                  <m:sty m:val="p"/>
                                </m:rPr>
                                <a:rPr lang="en-AU" i="0">
                                  <a:latin typeface="Cambria Math" panose="02040503050406030204" pitchFamily="18" charset="0"/>
                                </a:rPr>
                                <m:t>Size</m:t>
                              </m:r>
                              <m:r>
                                <a:rPr lang="en-AU" i="0">
                                  <a:latin typeface="Cambria Math" panose="02040503050406030204" pitchFamily="18" charset="0"/>
                                </a:rPr>
                                <m:t>(</m:t>
                              </m:r>
                              <m:r>
                                <m:rPr>
                                  <m:sty m:val="p"/>
                                </m:rPr>
                                <a:rPr lang="en-AU" i="0">
                                  <a:latin typeface="Cambria Math" panose="02040503050406030204" pitchFamily="18" charset="0"/>
                                </a:rPr>
                                <m:t>Group</m:t>
                              </m:r>
                              <m:r>
                                <a:rPr lang="en-AU" i="0">
                                  <a:latin typeface="Cambria Math" panose="02040503050406030204" pitchFamily="18" charset="0"/>
                                </a:rPr>
                                <m:t>)</m:t>
                              </m:r>
                            </m:sup>
                            <m:e>
                              <m:r>
                                <m:rPr>
                                  <m:sty m:val="p"/>
                                </m:rPr>
                                <a:rPr lang="en-AU" i="0">
                                  <a:latin typeface="Cambria Math" panose="02040503050406030204" pitchFamily="18" charset="0"/>
                                </a:rPr>
                                <m:t>distance</m:t>
                              </m:r>
                              <m:r>
                                <a:rPr lang="en-AU" i="0">
                                  <a:latin typeface="Cambria Math" panose="02040503050406030204" pitchFamily="18" charset="0"/>
                                </a:rPr>
                                <m:t>(</m:t>
                              </m:r>
                              <m:r>
                                <m:rPr>
                                  <m:sty m:val="p"/>
                                </m:rPr>
                                <a:rPr lang="en-AU" i="0">
                                  <a:latin typeface="Cambria Math" panose="02040503050406030204" pitchFamily="18" charset="0"/>
                                </a:rPr>
                                <m:t>centroid</m:t>
                              </m:r>
                              <m:r>
                                <a:rPr lang="en-AU" i="0">
                                  <a:latin typeface="Cambria Math" panose="02040503050406030204" pitchFamily="18" charset="0"/>
                                </a:rPr>
                                <m:t>,</m:t>
                              </m:r>
                              <m:sSub>
                                <m:sSubPr>
                                  <m:ctrlPr>
                                    <a:rPr lang="en-AU" i="1">
                                      <a:latin typeface="Cambria Math" panose="02040503050406030204" pitchFamily="18" charset="0"/>
                                    </a:rPr>
                                  </m:ctrlPr>
                                </m:sSubPr>
                                <m:e>
                                  <m:r>
                                    <m:rPr>
                                      <m:sty m:val="p"/>
                                    </m:rPr>
                                    <a:rPr lang="en-AU" i="0">
                                      <a:latin typeface="Cambria Math" panose="02040503050406030204" pitchFamily="18" charset="0"/>
                                    </a:rPr>
                                    <m:t>a</m:t>
                                  </m:r>
                                </m:e>
                                <m:sub>
                                  <m:r>
                                    <m:rPr>
                                      <m:sty m:val="p"/>
                                    </m:rPr>
                                    <a:rPr lang="en-AU" i="0">
                                      <a:latin typeface="Cambria Math" panose="02040503050406030204" pitchFamily="18" charset="0"/>
                                    </a:rPr>
                                    <m:t>i</m:t>
                                  </m:r>
                                </m:sub>
                              </m:sSub>
                              <m:r>
                                <a:rPr lang="en-AU" i="0">
                                  <a:latin typeface="Cambria Math" panose="02040503050406030204" pitchFamily="18" charset="0"/>
                                </a:rPr>
                                <m:t>)</m:t>
                              </m:r>
                            </m:e>
                          </m:nary>
                          <m:r>
                            <a:rPr lang="en-AU" i="0">
                              <a:latin typeface="Cambria Math" panose="02040503050406030204" pitchFamily="18" charset="0"/>
                            </a:rPr>
                            <m:t> </m:t>
                          </m:r>
                        </m:num>
                        <m:den>
                          <m:r>
                            <m:rPr>
                              <m:sty m:val="p"/>
                            </m:rPr>
                            <a:rPr lang="en-AU" i="0">
                              <a:latin typeface="Cambria Math" panose="02040503050406030204" pitchFamily="18" charset="0"/>
                            </a:rPr>
                            <m:t>Size</m:t>
                          </m:r>
                          <m:r>
                            <a:rPr lang="en-AU" i="0">
                              <a:latin typeface="Cambria Math" panose="02040503050406030204" pitchFamily="18" charset="0"/>
                            </a:rPr>
                            <m:t>(</m:t>
                          </m:r>
                          <m:r>
                            <m:rPr>
                              <m:sty m:val="p"/>
                            </m:rPr>
                            <a:rPr lang="en-AU" i="0">
                              <a:latin typeface="Cambria Math" panose="02040503050406030204" pitchFamily="18" charset="0"/>
                            </a:rPr>
                            <m:t>group</m:t>
                          </m:r>
                          <m:r>
                            <a:rPr lang="en-AU" i="0">
                              <a:latin typeface="Cambria Math" panose="02040503050406030204" pitchFamily="18" charset="0"/>
                            </a:rPr>
                            <m:t>)</m:t>
                          </m:r>
                        </m:den>
                      </m:f>
                    </m:oMath>
                  </m:oMathPara>
                </a14:m>
                <a:endParaRPr lang="en-AU" dirty="0">
                  <a:latin typeface="Helvetica Light"/>
                </a:endParaRPr>
              </a:p>
            </p:txBody>
          </p:sp>
        </mc:Choice>
        <mc:Fallback xmlns="">
          <p:sp>
            <p:nvSpPr>
              <p:cNvPr id="10" name="Rectangle 9"/>
              <p:cNvSpPr>
                <a:spLocks noRot="1" noChangeAspect="1" noMove="1" noResize="1" noEditPoints="1" noAdjustHandles="1" noChangeArrowheads="1" noChangeShapeType="1" noTextEdit="1"/>
              </p:cNvSpPr>
              <p:nvPr/>
            </p:nvSpPr>
            <p:spPr>
              <a:xfrm>
                <a:off x="-238005" y="3530721"/>
                <a:ext cx="5899150" cy="753027"/>
              </a:xfrm>
              <a:prstGeom prst="rect">
                <a:avLst/>
              </a:prstGeom>
              <a:blipFill rotWithShape="0">
                <a:blip r:embed="rId6"/>
                <a:stretch>
                  <a:fillRect/>
                </a:stretch>
              </a:blipFill>
            </p:spPr>
            <p:txBody>
              <a:bodyPr/>
              <a:lstStyle/>
              <a:p>
                <a:r>
                  <a:rPr lang="en-AU">
                    <a:noFill/>
                  </a:rPr>
                  <a:t> </a:t>
                </a:r>
              </a:p>
            </p:txBody>
          </p:sp>
        </mc:Fallback>
      </mc:AlternateContent>
      <p:sp>
        <p:nvSpPr>
          <p:cNvPr id="14" name="Rectangle 13"/>
          <p:cNvSpPr/>
          <p:nvPr/>
        </p:nvSpPr>
        <p:spPr>
          <a:xfrm>
            <a:off x="0" y="5091023"/>
            <a:ext cx="8746305" cy="830997"/>
          </a:xfrm>
          <a:prstGeom prst="rect">
            <a:avLst/>
          </a:prstGeom>
        </p:spPr>
        <p:txBody>
          <a:bodyPr wrap="none">
            <a:spAutoFit/>
          </a:bodyPr>
          <a:lstStyle/>
          <a:p>
            <a:r>
              <a:rPr lang="en-AU" sz="2400" dirty="0" smtClean="0">
                <a:latin typeface="Helvetica Light"/>
              </a:rPr>
              <a:t>Finding the cell to move in is based on group cohesion degree </a:t>
            </a:r>
          </a:p>
          <a:p>
            <a:r>
              <a:rPr lang="en-AU" sz="2400" dirty="0" smtClean="0">
                <a:latin typeface="Helvetica Light"/>
              </a:rPr>
              <a:t>and pedestrian information</a:t>
            </a:r>
          </a:p>
        </p:txBody>
      </p:sp>
      <mc:AlternateContent xmlns:mc="http://schemas.openxmlformats.org/markup-compatibility/2006" xmlns:a14="http://schemas.microsoft.com/office/drawing/2010/main">
        <mc:Choice Requires="a14">
          <p:sp>
            <p:nvSpPr>
              <p:cNvPr id="15" name="Rectangle 14"/>
              <p:cNvSpPr/>
              <p:nvPr/>
            </p:nvSpPr>
            <p:spPr>
              <a:xfrm>
                <a:off x="-76047" y="2826912"/>
                <a:ext cx="53447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AU">
                          <a:latin typeface="Cambria Math" panose="02040503050406030204" pitchFamily="18" charset="0"/>
                        </a:rPr>
                        <m:t>Pedestrian</m:t>
                      </m:r>
                      <m:r>
                        <a:rPr lang="en-AU">
                          <a:latin typeface="Cambria Math" panose="02040503050406030204" pitchFamily="18" charset="0"/>
                        </a:rPr>
                        <m:t>:(</m:t>
                      </m:r>
                      <m:r>
                        <m:rPr>
                          <m:sty m:val="p"/>
                        </m:rPr>
                        <a:rPr lang="en-AU">
                          <a:latin typeface="Cambria Math" panose="02040503050406030204" pitchFamily="18" charset="0"/>
                        </a:rPr>
                        <m:t>Id</m:t>
                      </m:r>
                      <m:r>
                        <a:rPr lang="en-AU">
                          <a:latin typeface="Cambria Math" panose="02040503050406030204" pitchFamily="18" charset="0"/>
                        </a:rPr>
                        <m:t>, </m:t>
                      </m:r>
                      <m:r>
                        <m:rPr>
                          <m:sty m:val="p"/>
                        </m:rPr>
                        <a:rPr lang="en-AU">
                          <a:latin typeface="Cambria Math" panose="02040503050406030204" pitchFamily="18" charset="0"/>
                        </a:rPr>
                        <m:t>GroupId</m:t>
                      </m:r>
                      <m:r>
                        <a:rPr lang="en-AU">
                          <a:latin typeface="Cambria Math" panose="02040503050406030204" pitchFamily="18" charset="0"/>
                        </a:rPr>
                        <m:t>, </m:t>
                      </m:r>
                      <m:r>
                        <m:rPr>
                          <m:sty m:val="p"/>
                        </m:rPr>
                        <a:rPr lang="en-AU">
                          <a:latin typeface="Cambria Math" panose="02040503050406030204" pitchFamily="18" charset="0"/>
                        </a:rPr>
                        <m:t>State</m:t>
                      </m:r>
                      <m:r>
                        <a:rPr lang="en-AU">
                          <a:latin typeface="Cambria Math" panose="02040503050406030204" pitchFamily="18" charset="0"/>
                        </a:rPr>
                        <m:t>, </m:t>
                      </m:r>
                      <m:r>
                        <m:rPr>
                          <m:sty m:val="p"/>
                        </m:rPr>
                        <a:rPr lang="en-AU">
                          <a:latin typeface="Cambria Math" panose="02040503050406030204" pitchFamily="18" charset="0"/>
                        </a:rPr>
                        <m:t>Actions</m:t>
                      </m:r>
                      <m:r>
                        <a:rPr lang="en-AU">
                          <a:latin typeface="Cambria Math" panose="02040503050406030204" pitchFamily="18" charset="0"/>
                        </a:rPr>
                        <m:t>, </m:t>
                      </m:r>
                      <m:r>
                        <m:rPr>
                          <m:sty m:val="p"/>
                        </m:rPr>
                        <a:rPr lang="en-AU">
                          <a:latin typeface="Cambria Math" panose="02040503050406030204" pitchFamily="18" charset="0"/>
                        </a:rPr>
                        <m:t>Destination</m:t>
                      </m:r>
                      <m:r>
                        <a:rPr lang="en-AU">
                          <a:latin typeface="Cambria Math" panose="02040503050406030204" pitchFamily="18" charset="0"/>
                        </a:rPr>
                        <m:t>)</m:t>
                      </m:r>
                    </m:oMath>
                  </m:oMathPara>
                </a14:m>
                <a:endParaRPr lang="en-AU" dirty="0">
                  <a:latin typeface="Helvetica Light"/>
                </a:endParaRPr>
              </a:p>
            </p:txBody>
          </p:sp>
        </mc:Choice>
        <mc:Fallback xmlns="">
          <p:sp>
            <p:nvSpPr>
              <p:cNvPr id="15" name="Rectangle 14"/>
              <p:cNvSpPr>
                <a:spLocks noRot="1" noChangeAspect="1" noMove="1" noResize="1" noEditPoints="1" noAdjustHandles="1" noChangeArrowheads="1" noChangeShapeType="1" noTextEdit="1"/>
              </p:cNvSpPr>
              <p:nvPr/>
            </p:nvSpPr>
            <p:spPr>
              <a:xfrm>
                <a:off x="-76047" y="2826912"/>
                <a:ext cx="5344733" cy="369332"/>
              </a:xfrm>
              <a:prstGeom prst="rect">
                <a:avLst/>
              </a:prstGeom>
              <a:blipFill rotWithShape="0">
                <a:blip r:embed="rId7"/>
                <a:stretch>
                  <a:fillRect b="-15000"/>
                </a:stretch>
              </a:blipFill>
            </p:spPr>
            <p:txBody>
              <a:bodyPr/>
              <a:lstStyle/>
              <a:p>
                <a:r>
                  <a:rPr lang="en-AU">
                    <a:noFill/>
                  </a:rPr>
                  <a:t> </a:t>
                </a:r>
              </a:p>
            </p:txBody>
          </p:sp>
        </mc:Fallback>
      </mc:AlternateContent>
    </p:spTree>
    <p:extLst>
      <p:ext uri="{BB962C8B-B14F-4D97-AF65-F5344CB8AC3E}">
        <p14:creationId xmlns:p14="http://schemas.microsoft.com/office/powerpoint/2010/main" val="2526061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latin typeface="Arial" panose="020B0604020202020204" pitchFamily="34" charset="0"/>
                <a:cs typeface="Arial" panose="020B0604020202020204" pitchFamily="34" charset="0"/>
              </a:rPr>
              <a:t>Literature Review. Force-based model</a:t>
            </a:r>
            <a:endParaRPr lang="en-AU"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248C99C-71EB-4BF8-B0E2-AACAC445D4CE}" type="slidenum">
              <a:rPr lang="en-AU" smtClean="0"/>
              <a:t>9</a:t>
            </a:fld>
            <a:endParaRPr lang="en-AU" dirty="0"/>
          </a:p>
        </p:txBody>
      </p:sp>
      <p:sp>
        <p:nvSpPr>
          <p:cNvPr id="5" name="Shape 34"/>
          <p:cNvSpPr/>
          <p:nvPr/>
        </p:nvSpPr>
        <p:spPr>
          <a:xfrm>
            <a:off x="0" y="218779"/>
            <a:ext cx="9144000" cy="297855"/>
          </a:xfrm>
          <a:prstGeom prst="rect">
            <a:avLst/>
          </a:prstGeom>
          <a:blipFill>
            <a:blip r:embed="rId3"/>
          </a:blipFill>
          <a:ln w="12700">
            <a:miter lim="400000"/>
          </a:ln>
          <a:effectLst>
            <a:outerShdw blurRad="38100" dist="25400" dir="5400000" rotWithShape="0">
              <a:srgbClr val="000000">
                <a:alpha val="50000"/>
              </a:srgbClr>
            </a:outerShdw>
          </a:effectLst>
        </p:spPr>
        <p:txBody>
          <a:bodyPr lIns="35708" tIns="35708" rIns="35708" bIns="35708" anchor="ctr"/>
          <a:lstStyle/>
          <a:p>
            <a:pPr lvl="0">
              <a:defRPr sz="2400">
                <a:solidFill>
                  <a:srgbClr val="FFFFFF"/>
                </a:solidFill>
              </a:defRPr>
            </a:pPr>
            <a:endParaRPr/>
          </a:p>
        </p:txBody>
      </p:sp>
      <p:sp>
        <p:nvSpPr>
          <p:cNvPr id="7" name="Content Placeholder 6"/>
          <p:cNvSpPr txBox="1">
            <a:spLocks noGrp="1"/>
          </p:cNvSpPr>
          <p:nvPr>
            <p:ph idx="1"/>
          </p:nvPr>
        </p:nvSpPr>
        <p:spPr>
          <a:xfrm>
            <a:off x="628650" y="3039420"/>
            <a:ext cx="7886700" cy="10238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endParaRPr lang="en-AU" sz="2400" b="1" dirty="0" smtClean="0">
              <a:solidFill>
                <a:schemeClr val="tx1"/>
              </a:solidFill>
              <a:latin typeface="Helvetica Light"/>
            </a:endParaRPr>
          </a:p>
          <a:p>
            <a:pPr marL="0" lvl="0" indent="0" algn="l">
              <a:buNone/>
            </a:pPr>
            <a:r>
              <a:rPr lang="en-AU" sz="2400" b="1" u="none" strike="noStrike" dirty="0" smtClean="0">
                <a:solidFill>
                  <a:schemeClr val="tx1"/>
                </a:solidFill>
                <a:effectLst/>
                <a:latin typeface="Helvetica Light"/>
              </a:rPr>
              <a:t>	</a:t>
            </a:r>
            <a:endParaRPr lang="en-AU" sz="2400" b="1" u="none" strike="noStrike" dirty="0">
              <a:solidFill>
                <a:schemeClr val="tx1"/>
              </a:solidFill>
              <a:effectLst/>
              <a:latin typeface="Helvetica Light"/>
            </a:endParaRPr>
          </a:p>
        </p:txBody>
      </p:sp>
      <p:sp>
        <p:nvSpPr>
          <p:cNvPr id="8" name="Oval 7"/>
          <p:cNvSpPr/>
          <p:nvPr/>
        </p:nvSpPr>
        <p:spPr>
          <a:xfrm>
            <a:off x="3788228" y="3520695"/>
            <a:ext cx="685800" cy="609600"/>
          </a:xfrm>
          <a:prstGeom prst="ellipse">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AU" i="1" dirty="0" smtClean="0">
                <a:solidFill>
                  <a:schemeClr val="tx1"/>
                </a:solidFill>
              </a:rPr>
              <a:t>p</a:t>
            </a:r>
            <a:endParaRPr lang="en-AU" i="1" dirty="0">
              <a:solidFill>
                <a:schemeClr val="tx1"/>
              </a:solidFill>
            </a:endParaRPr>
          </a:p>
        </p:txBody>
      </p:sp>
      <p:cxnSp>
        <p:nvCxnSpPr>
          <p:cNvPr id="9" name="Straight Connector 8"/>
          <p:cNvCxnSpPr/>
          <p:nvPr/>
        </p:nvCxnSpPr>
        <p:spPr>
          <a:xfrm>
            <a:off x="2416628" y="1996695"/>
            <a:ext cx="3429000" cy="0"/>
          </a:xfrm>
          <a:prstGeom prst="line">
            <a:avLst/>
          </a:prstGeom>
        </p:spPr>
        <p:style>
          <a:lnRef idx="1">
            <a:schemeClr val="dk1"/>
          </a:lnRef>
          <a:fillRef idx="0">
            <a:schemeClr val="dk1"/>
          </a:fillRef>
          <a:effectRef idx="0">
            <a:schemeClr val="dk1"/>
          </a:effectRef>
          <a:fontRef idx="minor">
            <a:schemeClr val="tx1"/>
          </a:fontRef>
        </p:style>
      </p:cxnSp>
      <p:sp>
        <p:nvSpPr>
          <p:cNvPr id="10" name="Rectangle 9"/>
          <p:cNvSpPr/>
          <p:nvPr/>
        </p:nvSpPr>
        <p:spPr>
          <a:xfrm>
            <a:off x="6455228" y="2216502"/>
            <a:ext cx="914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target</a:t>
            </a:r>
            <a:endParaRPr lang="en-AU" dirty="0"/>
          </a:p>
        </p:txBody>
      </p:sp>
      <p:sp>
        <p:nvSpPr>
          <p:cNvPr id="11" name="TextBox 10"/>
          <p:cNvSpPr txBox="1"/>
          <p:nvPr/>
        </p:nvSpPr>
        <p:spPr>
          <a:xfrm>
            <a:off x="2888656" y="1415009"/>
            <a:ext cx="914400" cy="369332"/>
          </a:xfrm>
          <a:prstGeom prst="rect">
            <a:avLst/>
          </a:prstGeom>
          <a:noFill/>
        </p:spPr>
        <p:txBody>
          <a:bodyPr wrap="square" rtlCol="0">
            <a:spAutoFit/>
          </a:bodyPr>
          <a:lstStyle/>
          <a:p>
            <a:r>
              <a:rPr lang="en-AU" b="1" i="1" dirty="0" smtClean="0"/>
              <a:t>wall</a:t>
            </a:r>
            <a:endParaRPr lang="en-AU" b="1" i="1" dirty="0"/>
          </a:p>
        </p:txBody>
      </p:sp>
      <p:sp>
        <p:nvSpPr>
          <p:cNvPr id="12" name="Oval 11"/>
          <p:cNvSpPr/>
          <p:nvPr/>
        </p:nvSpPr>
        <p:spPr>
          <a:xfrm>
            <a:off x="5921828" y="4816095"/>
            <a:ext cx="685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i="1" dirty="0" smtClean="0">
                <a:solidFill>
                  <a:schemeClr val="tx1"/>
                </a:solidFill>
              </a:rPr>
              <a:t>q</a:t>
            </a:r>
            <a:endParaRPr lang="en-AU" i="1" dirty="0">
              <a:solidFill>
                <a:schemeClr val="tx1"/>
              </a:solidFill>
            </a:endParaRPr>
          </a:p>
        </p:txBody>
      </p:sp>
      <p:cxnSp>
        <p:nvCxnSpPr>
          <p:cNvPr id="13" name="Straight Connector 12"/>
          <p:cNvCxnSpPr/>
          <p:nvPr/>
        </p:nvCxnSpPr>
        <p:spPr>
          <a:xfrm>
            <a:off x="4449795" y="3964821"/>
            <a:ext cx="1548233" cy="1003674"/>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8" idx="1"/>
          </p:cNvCxnSpPr>
          <p:nvPr/>
        </p:nvCxnSpPr>
        <p:spPr>
          <a:xfrm flipH="1" flipV="1">
            <a:off x="3331028" y="3215895"/>
            <a:ext cx="557633" cy="3940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4093028" y="1996695"/>
            <a:ext cx="0" cy="1524000"/>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4093029" y="4130295"/>
            <a:ext cx="1"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4449795" y="3368295"/>
            <a:ext cx="557633"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Rectangle 17"/>
              <p:cNvSpPr/>
              <p:nvPr/>
            </p:nvSpPr>
            <p:spPr>
              <a:xfrm>
                <a:off x="2950028" y="3115417"/>
                <a:ext cx="559705" cy="4814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a:rPr>
                                <m:t>𝑓</m:t>
                              </m:r>
                            </m:e>
                          </m:acc>
                        </m:e>
                        <m:sub>
                          <m:r>
                            <a:rPr lang="en-AU" i="1">
                              <a:latin typeface="Cambria Math"/>
                            </a:rPr>
                            <m:t>𝑝𝑞</m:t>
                          </m:r>
                        </m:sub>
                      </m:sSub>
                    </m:oMath>
                  </m:oMathPara>
                </a14:m>
                <a:endParaRPr lang="en-AU" dirty="0"/>
              </a:p>
            </p:txBody>
          </p:sp>
        </mc:Choice>
        <mc:Fallback xmlns="">
          <p:sp>
            <p:nvSpPr>
              <p:cNvPr id="18" name="Rectangle 17"/>
              <p:cNvSpPr>
                <a:spLocks noRot="1" noChangeAspect="1" noMove="1" noResize="1" noEditPoints="1" noAdjustHandles="1" noChangeArrowheads="1" noChangeShapeType="1" noTextEdit="1"/>
              </p:cNvSpPr>
              <p:nvPr/>
            </p:nvSpPr>
            <p:spPr>
              <a:xfrm>
                <a:off x="2950028" y="3115417"/>
                <a:ext cx="559705" cy="481478"/>
              </a:xfrm>
              <a:prstGeom prst="rect">
                <a:avLst/>
              </a:prstGeom>
              <a:blipFill rotWithShape="0">
                <a:blip r:embed="rId4"/>
                <a:stretch>
                  <a:fillRect t="-17722" r="-1630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537474" y="2905091"/>
                <a:ext cx="757387" cy="4619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AU" i="1" smtClean="0">
                              <a:latin typeface="Cambria Math" panose="02040503050406030204" pitchFamily="18" charset="0"/>
                            </a:rPr>
                          </m:ctrlPr>
                        </m:accPr>
                        <m:e>
                          <m:sSubSup>
                            <m:sSubSupPr>
                              <m:ctrlPr>
                                <a:rPr lang="en-AU" i="1">
                                  <a:latin typeface="Cambria Math" panose="02040503050406030204" pitchFamily="18" charset="0"/>
                                </a:rPr>
                              </m:ctrlPr>
                            </m:sSubSupPr>
                            <m:e>
                              <m:r>
                                <a:rPr lang="en-AU" i="1">
                                  <a:latin typeface="Cambria Math"/>
                                </a:rPr>
                                <m:t>𝑒</m:t>
                              </m:r>
                            </m:e>
                            <m:sub>
                              <m:r>
                                <a:rPr lang="en-AU" i="1">
                                  <a:latin typeface="Cambria Math"/>
                                </a:rPr>
                                <m:t>𝑝</m:t>
                              </m:r>
                            </m:sub>
                            <m:sup>
                              <m:r>
                                <a:rPr lang="en-AU" b="0" i="1" smtClean="0">
                                  <a:latin typeface="Cambria Math"/>
                                </a:rPr>
                                <m:t>𝑑</m:t>
                              </m:r>
                            </m:sup>
                          </m:sSubSup>
                        </m:e>
                      </m:acc>
                      <m:r>
                        <a:rPr lang="en-AU" i="1">
                          <a:latin typeface="Cambria Math"/>
                        </a:rPr>
                        <m:t>(</m:t>
                      </m:r>
                      <m:r>
                        <a:rPr lang="en-AU" i="1">
                          <a:latin typeface="Cambria Math"/>
                        </a:rPr>
                        <m:t>𝑡</m:t>
                      </m:r>
                      <m:r>
                        <a:rPr lang="en-AU" i="1">
                          <a:latin typeface="Cambria Math"/>
                        </a:rPr>
                        <m:t>)</m:t>
                      </m:r>
                    </m:oMath>
                  </m:oMathPara>
                </a14:m>
                <a:endParaRPr lang="en-AU" dirty="0"/>
              </a:p>
            </p:txBody>
          </p:sp>
        </mc:Choice>
        <mc:Fallback xmlns="">
          <p:sp>
            <p:nvSpPr>
              <p:cNvPr id="19" name="Rectangle 18"/>
              <p:cNvSpPr>
                <a:spLocks noRot="1" noChangeAspect="1" noMove="1" noResize="1" noEditPoints="1" noAdjustHandles="1" noChangeArrowheads="1" noChangeShapeType="1" noTextEdit="1"/>
              </p:cNvSpPr>
              <p:nvPr/>
            </p:nvSpPr>
            <p:spPr>
              <a:xfrm>
                <a:off x="4537474" y="2905091"/>
                <a:ext cx="757387" cy="461921"/>
              </a:xfrm>
              <a:prstGeom prst="rect">
                <a:avLst/>
              </a:prstGeom>
              <a:blipFill rotWithShape="0">
                <a:blip r:embed="rId5"/>
                <a:stretch>
                  <a:fillRect b="-10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3524807" y="4575356"/>
                <a:ext cx="556498" cy="4814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a:rPr>
                                <m:t>𝑓</m:t>
                              </m:r>
                            </m:e>
                          </m:acc>
                        </m:e>
                        <m:sub>
                          <m:r>
                            <a:rPr lang="en-AU" i="1">
                              <a:latin typeface="Cambria Math"/>
                            </a:rPr>
                            <m:t>𝑝</m:t>
                          </m:r>
                          <m:r>
                            <a:rPr lang="en-AU" i="1">
                              <a:latin typeface="Cambria Math"/>
                            </a:rPr>
                            <m:t>𝛾</m:t>
                          </m:r>
                        </m:sub>
                      </m:sSub>
                    </m:oMath>
                  </m:oMathPara>
                </a14:m>
                <a:endParaRPr lang="en-AU" dirty="0"/>
              </a:p>
            </p:txBody>
          </p:sp>
        </mc:Choice>
        <mc:Fallback xmlns="">
          <p:sp>
            <p:nvSpPr>
              <p:cNvPr id="20" name="Rectangle 19"/>
              <p:cNvSpPr>
                <a:spLocks noRot="1" noChangeAspect="1" noMove="1" noResize="1" noEditPoints="1" noAdjustHandles="1" noChangeArrowheads="1" noChangeShapeType="1" noTextEdit="1"/>
              </p:cNvSpPr>
              <p:nvPr/>
            </p:nvSpPr>
            <p:spPr>
              <a:xfrm>
                <a:off x="3524807" y="4575356"/>
                <a:ext cx="556498" cy="481478"/>
              </a:xfrm>
              <a:prstGeom prst="rect">
                <a:avLst/>
              </a:prstGeom>
              <a:blipFill rotWithShape="0">
                <a:blip r:embed="rId6"/>
                <a:stretch>
                  <a:fillRect t="-17722" r="-1739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2284952" y="1615081"/>
                <a:ext cx="461921" cy="3929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a:latin typeface="Cambria Math" panose="02040503050406030204" pitchFamily="18" charset="0"/>
                            </a:rPr>
                          </m:ctrlPr>
                        </m:sSubPr>
                        <m:e>
                          <m:r>
                            <a:rPr lang="en-AU" i="1">
                              <a:latin typeface="Cambria Math"/>
                            </a:rPr>
                            <m:t>𝛾</m:t>
                          </m:r>
                        </m:e>
                        <m:sub>
                          <m:r>
                            <a:rPr lang="en-AU" i="1">
                              <a:latin typeface="Cambria Math"/>
                            </a:rPr>
                            <m:t>1</m:t>
                          </m:r>
                        </m:sub>
                      </m:sSub>
                    </m:oMath>
                  </m:oMathPara>
                </a14:m>
                <a:endParaRPr lang="en-AU" dirty="0"/>
              </a:p>
            </p:txBody>
          </p:sp>
        </mc:Choice>
        <mc:Fallback xmlns="">
          <p:sp>
            <p:nvSpPr>
              <p:cNvPr id="21" name="Rectangle 20"/>
              <p:cNvSpPr>
                <a:spLocks noRot="1" noChangeAspect="1" noMove="1" noResize="1" noEditPoints="1" noAdjustHandles="1" noChangeArrowheads="1" noChangeShapeType="1" noTextEdit="1"/>
              </p:cNvSpPr>
              <p:nvPr/>
            </p:nvSpPr>
            <p:spPr>
              <a:xfrm>
                <a:off x="2284952" y="1615081"/>
                <a:ext cx="461921" cy="392928"/>
              </a:xfrm>
              <a:prstGeom prst="rect">
                <a:avLst/>
              </a:prstGeom>
              <a:blipFill rotWithShape="0">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5688507" y="1615695"/>
                <a:ext cx="466731" cy="3929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i="1">
                              <a:latin typeface="Cambria Math"/>
                            </a:rPr>
                            <m:t>𝛾</m:t>
                          </m:r>
                        </m:e>
                        <m:sub>
                          <m:r>
                            <a:rPr lang="en-AU" b="0" i="1" smtClean="0">
                              <a:latin typeface="Cambria Math"/>
                            </a:rPr>
                            <m:t>2</m:t>
                          </m:r>
                        </m:sub>
                      </m:sSub>
                    </m:oMath>
                  </m:oMathPara>
                </a14:m>
                <a:endParaRPr lang="en-AU" dirty="0"/>
              </a:p>
            </p:txBody>
          </p:sp>
        </mc:Choice>
        <mc:Fallback xmlns="">
          <p:sp>
            <p:nvSpPr>
              <p:cNvPr id="22" name="Rectangle 21"/>
              <p:cNvSpPr>
                <a:spLocks noRot="1" noChangeAspect="1" noMove="1" noResize="1" noEditPoints="1" noAdjustHandles="1" noChangeArrowheads="1" noChangeShapeType="1" noTextEdit="1"/>
              </p:cNvSpPr>
              <p:nvPr/>
            </p:nvSpPr>
            <p:spPr>
              <a:xfrm>
                <a:off x="5688507" y="1615695"/>
                <a:ext cx="466731" cy="392928"/>
              </a:xfrm>
              <a:prstGeom prst="rect">
                <a:avLst/>
              </a:prstGeom>
              <a:blipFill rotWithShape="0">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3559628" y="1387095"/>
                <a:ext cx="11049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AU" i="1">
                              <a:latin typeface="Cambria Math" panose="02040503050406030204" pitchFamily="18" charset="0"/>
                            </a:rPr>
                          </m:ctrlPr>
                        </m:accPr>
                        <m:e>
                          <m:r>
                            <a:rPr lang="en-AU" i="1">
                              <a:latin typeface="Cambria Math"/>
                            </a:rPr>
                            <m:t>𝛾</m:t>
                          </m:r>
                        </m:e>
                      </m:acc>
                    </m:oMath>
                  </m:oMathPara>
                </a14:m>
                <a:endParaRPr lang="en-AU" dirty="0"/>
              </a:p>
            </p:txBody>
          </p:sp>
        </mc:Choice>
        <mc:Fallback xmlns="">
          <p:sp>
            <p:nvSpPr>
              <p:cNvPr id="23" name="Rectangle 22"/>
              <p:cNvSpPr>
                <a:spLocks noRot="1" noChangeAspect="1" noMove="1" noResize="1" noEditPoints="1" noAdjustHandles="1" noChangeArrowheads="1" noChangeShapeType="1" noTextEdit="1"/>
              </p:cNvSpPr>
              <p:nvPr/>
            </p:nvSpPr>
            <p:spPr>
              <a:xfrm>
                <a:off x="3559628" y="1387095"/>
                <a:ext cx="1104900" cy="369332"/>
              </a:xfrm>
              <a:prstGeom prst="rect">
                <a:avLst/>
              </a:prstGeom>
              <a:blipFill rotWithShape="0">
                <a:blip r:embed="rId9"/>
                <a:stretch>
                  <a:fillRect t="-23333" b="-5000"/>
                </a:stretch>
              </a:blipFill>
            </p:spPr>
            <p:txBody>
              <a:bodyPr/>
              <a:lstStyle/>
              <a:p>
                <a:r>
                  <a:rPr lang="en-AU">
                    <a:noFill/>
                  </a:rPr>
                  <a:t> </a:t>
                </a:r>
              </a:p>
            </p:txBody>
          </p:sp>
        </mc:Fallback>
      </mc:AlternateContent>
      <p:sp>
        <p:nvSpPr>
          <p:cNvPr id="24" name="Oval 23"/>
          <p:cNvSpPr/>
          <p:nvPr/>
        </p:nvSpPr>
        <p:spPr>
          <a:xfrm>
            <a:off x="2334370" y="4534632"/>
            <a:ext cx="164515" cy="164539"/>
          </a:xfrm>
          <a:prstGeom prst="ellipse">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AU" i="1" dirty="0">
              <a:solidFill>
                <a:schemeClr val="tx1"/>
              </a:solidFill>
            </a:endParaRPr>
          </a:p>
        </p:txBody>
      </p:sp>
      <p:cxnSp>
        <p:nvCxnSpPr>
          <p:cNvPr id="25" name="Straight Arrow Connector 24"/>
          <p:cNvCxnSpPr>
            <a:endCxn id="24" idx="6"/>
          </p:cNvCxnSpPr>
          <p:nvPr/>
        </p:nvCxnSpPr>
        <p:spPr>
          <a:xfrm flipH="1">
            <a:off x="2498885" y="3994440"/>
            <a:ext cx="1336616" cy="6224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2671779" y="3815270"/>
                <a:ext cx="845296" cy="4398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a:rPr>
                                <m:t>𝑓</m:t>
                              </m:r>
                            </m:e>
                          </m:acc>
                        </m:e>
                        <m:sub>
                          <m:r>
                            <a:rPr lang="en-AU" b="0" i="1" smtClean="0">
                              <a:latin typeface="Cambria Math" panose="02040503050406030204" pitchFamily="18" charset="0"/>
                            </a:rPr>
                            <m:t>𝑔𝑟𝑜𝑢𝑝</m:t>
                          </m:r>
                        </m:sub>
                      </m:sSub>
                    </m:oMath>
                  </m:oMathPara>
                </a14:m>
                <a:endParaRPr lang="en-AU" dirty="0"/>
              </a:p>
            </p:txBody>
          </p:sp>
        </mc:Choice>
        <mc:Fallback xmlns="">
          <p:sp>
            <p:nvSpPr>
              <p:cNvPr id="26" name="Rectangle 25"/>
              <p:cNvSpPr>
                <a:spLocks noRot="1" noChangeAspect="1" noMove="1" noResize="1" noEditPoints="1" noAdjustHandles="1" noChangeArrowheads="1" noChangeShapeType="1" noTextEdit="1"/>
              </p:cNvSpPr>
              <p:nvPr/>
            </p:nvSpPr>
            <p:spPr>
              <a:xfrm>
                <a:off x="2671779" y="3815270"/>
                <a:ext cx="845296" cy="439864"/>
              </a:xfrm>
              <a:prstGeom prst="rect">
                <a:avLst/>
              </a:prstGeom>
              <a:blipFill rotWithShape="0">
                <a:blip r:embed="rId10"/>
                <a:stretch>
                  <a:fillRect t="-19444" b="-5556"/>
                </a:stretch>
              </a:blipFill>
            </p:spPr>
            <p:txBody>
              <a:bodyPr/>
              <a:lstStyle/>
              <a:p>
                <a:r>
                  <a:rPr lang="en-AU">
                    <a:noFill/>
                  </a:rPr>
                  <a:t> </a:t>
                </a:r>
              </a:p>
            </p:txBody>
          </p:sp>
        </mc:Fallback>
      </mc:AlternateContent>
      <p:sp>
        <p:nvSpPr>
          <p:cNvPr id="27" name="TextBox 26"/>
          <p:cNvSpPr txBox="1"/>
          <p:nvPr/>
        </p:nvSpPr>
        <p:spPr>
          <a:xfrm>
            <a:off x="1455168" y="4699171"/>
            <a:ext cx="1456637" cy="646331"/>
          </a:xfrm>
          <a:prstGeom prst="rect">
            <a:avLst/>
          </a:prstGeom>
          <a:noFill/>
        </p:spPr>
        <p:txBody>
          <a:bodyPr wrap="square" rtlCol="0">
            <a:spAutoFit/>
          </a:bodyPr>
          <a:lstStyle/>
          <a:p>
            <a:r>
              <a:rPr lang="en-AU" b="1" i="1" dirty="0" smtClean="0"/>
              <a:t>Group </a:t>
            </a:r>
            <a:r>
              <a:rPr lang="en-AU" b="1" i="1" dirty="0" err="1" smtClean="0"/>
              <a:t>center</a:t>
            </a:r>
            <a:r>
              <a:rPr lang="en-AU" b="1" i="1" dirty="0" smtClean="0"/>
              <a:t> of mass</a:t>
            </a:r>
            <a:endParaRPr lang="en-AU" b="1" i="1" dirty="0"/>
          </a:p>
        </p:txBody>
      </p:sp>
      <p:sp>
        <p:nvSpPr>
          <p:cNvPr id="28" name="Content Placeholder 6"/>
          <p:cNvSpPr txBox="1">
            <a:spLocks/>
          </p:cNvSpPr>
          <p:nvPr/>
        </p:nvSpPr>
        <p:spPr>
          <a:xfrm>
            <a:off x="2667787" y="6187219"/>
            <a:ext cx="2994770" cy="480131"/>
          </a:xfrm>
          <a:prstGeom prst="rect">
            <a:avLst/>
          </a:prstGeom>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800" dirty="0" smtClean="0">
                <a:latin typeface="Helvetica Light"/>
              </a:rPr>
              <a:t>(</a:t>
            </a:r>
            <a:r>
              <a:rPr lang="en-AU" sz="1800" dirty="0" err="1" smtClean="0">
                <a:latin typeface="Helvetica Light"/>
              </a:rPr>
              <a:t>Moussaid</a:t>
            </a:r>
            <a:r>
              <a:rPr lang="en-AU" sz="1800" dirty="0">
                <a:latin typeface="Helvetica Light"/>
              </a:rPr>
              <a:t> </a:t>
            </a:r>
            <a:r>
              <a:rPr lang="en-AU" sz="1800" dirty="0" smtClean="0">
                <a:latin typeface="Helvetica Light"/>
              </a:rPr>
              <a:t>&amp; Helbing, 2010)</a:t>
            </a:r>
            <a:endParaRPr lang="en-AU" sz="1800" dirty="0">
              <a:latin typeface="Helvetica Light"/>
            </a:endParaRPr>
          </a:p>
        </p:txBody>
      </p:sp>
      <p:sp>
        <p:nvSpPr>
          <p:cNvPr id="29" name="Content Placeholder 6"/>
          <p:cNvSpPr txBox="1">
            <a:spLocks/>
          </p:cNvSpPr>
          <p:nvPr/>
        </p:nvSpPr>
        <p:spPr>
          <a:xfrm>
            <a:off x="2012039" y="5650957"/>
            <a:ext cx="4318003" cy="480131"/>
          </a:xfrm>
          <a:prstGeom prst="rect">
            <a:avLst/>
          </a:prstGeom>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800" dirty="0" smtClean="0">
                <a:latin typeface="Helvetica Light"/>
              </a:rPr>
              <a:t>(Helbing &amp; </a:t>
            </a:r>
            <a:r>
              <a:rPr lang="en-AU" sz="1800" dirty="0" err="1" smtClean="0">
                <a:latin typeface="Helvetica Light"/>
              </a:rPr>
              <a:t>Farkas</a:t>
            </a:r>
            <a:r>
              <a:rPr lang="en-AU" sz="1800" dirty="0">
                <a:latin typeface="Helvetica Light"/>
              </a:rPr>
              <a:t> </a:t>
            </a:r>
            <a:r>
              <a:rPr lang="en-AU" sz="1800" dirty="0" smtClean="0">
                <a:latin typeface="Helvetica Light"/>
              </a:rPr>
              <a:t>&amp; </a:t>
            </a:r>
            <a:r>
              <a:rPr lang="en-AU" sz="1800" dirty="0" err="1" smtClean="0">
                <a:latin typeface="Helvetica Light"/>
              </a:rPr>
              <a:t>Vicsek</a:t>
            </a:r>
            <a:r>
              <a:rPr lang="en-AU" sz="1800" dirty="0" smtClean="0">
                <a:latin typeface="Helvetica Light"/>
              </a:rPr>
              <a:t>, 1995, 2000)</a:t>
            </a:r>
            <a:endParaRPr lang="en-AU" sz="1800" dirty="0">
              <a:latin typeface="Helvetica Light"/>
            </a:endParaRPr>
          </a:p>
        </p:txBody>
      </p:sp>
    </p:spTree>
    <p:extLst>
      <p:ext uri="{BB962C8B-B14F-4D97-AF65-F5344CB8AC3E}">
        <p14:creationId xmlns:p14="http://schemas.microsoft.com/office/powerpoint/2010/main" val="186667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1269</TotalTime>
  <Words>2034</Words>
  <Application>Microsoft Office PowerPoint</Application>
  <PresentationFormat>On-screen Show (4:3)</PresentationFormat>
  <Paragraphs>399</Paragraphs>
  <Slides>29</Slides>
  <Notes>29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9" baseType="lpstr">
      <vt:lpstr>Arial Unicode MS</vt:lpstr>
      <vt:lpstr>Helvetica Light</vt:lpstr>
      <vt:lpstr>SimSun</vt:lpstr>
      <vt:lpstr>Arial</vt:lpstr>
      <vt:lpstr>Calibri</vt:lpstr>
      <vt:lpstr>Calibri Light</vt:lpstr>
      <vt:lpstr>Cambria Math</vt:lpstr>
      <vt:lpstr>Times New Roman</vt:lpstr>
      <vt:lpstr>Office Theme</vt:lpstr>
      <vt:lpstr>Acrobat Document</vt:lpstr>
      <vt:lpstr>PhD Candidature Confirmation</vt:lpstr>
      <vt:lpstr>Outline</vt:lpstr>
      <vt:lpstr>Introduction. Human Crowd Modelling</vt:lpstr>
      <vt:lpstr>Introduction. Group Cohesion Behavior</vt:lpstr>
      <vt:lpstr>Research Question</vt:lpstr>
      <vt:lpstr>Contribution</vt:lpstr>
      <vt:lpstr>Literature Review</vt:lpstr>
      <vt:lpstr>Literature Review. CA-based model</vt:lpstr>
      <vt:lpstr>Literature Review. Force-based model</vt:lpstr>
      <vt:lpstr>Literature Review. Force-based model</vt:lpstr>
      <vt:lpstr>Literature Review. Vicsek model</vt:lpstr>
      <vt:lpstr>Literature Review. Critical Analysis</vt:lpstr>
      <vt:lpstr>Research Methodology. Q1</vt:lpstr>
      <vt:lpstr>Research Methodology. Q1</vt:lpstr>
      <vt:lpstr>Research Methodology. Q2</vt:lpstr>
      <vt:lpstr>Current work. Q1</vt:lpstr>
      <vt:lpstr>Current work. Q1. Cohesion Degree</vt:lpstr>
      <vt:lpstr>Current work. Q1. Cohesion Degree</vt:lpstr>
      <vt:lpstr>Current work. Q1. Group Average Speed</vt:lpstr>
      <vt:lpstr>Current work. Q1. Group Average Speed</vt:lpstr>
      <vt:lpstr>Current work. Q1. Group Average Direction</vt:lpstr>
      <vt:lpstr>Current work. Q1. Group Average Direction</vt:lpstr>
      <vt:lpstr>Current work. Q1. Analysis and Future Work</vt:lpstr>
      <vt:lpstr>Research Timeline</vt:lpstr>
      <vt:lpstr>Course work</vt:lpstr>
      <vt:lpstr>Current work. Q2</vt:lpstr>
      <vt:lpstr>Current work. Q2</vt:lpstr>
      <vt:lpstr>THANK YOU</vt:lpstr>
      <vt:lpstr>Reference</vt:lpstr>
    </vt:vector>
  </TitlesOfParts>
  <Company>Monash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Candidature Confirmation</dc:title>
  <dc:creator>Viet Vo</dc:creator>
  <cp:lastModifiedBy>Viet Vo</cp:lastModifiedBy>
  <cp:revision>165</cp:revision>
  <dcterms:created xsi:type="dcterms:W3CDTF">2015-10-15T01:11:57Z</dcterms:created>
  <dcterms:modified xsi:type="dcterms:W3CDTF">2015-10-16T01:23:12Z</dcterms:modified>
</cp:coreProperties>
</file>