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1" r:id="rId2"/>
    <p:sldId id="288" r:id="rId3"/>
    <p:sldId id="300" r:id="rId4"/>
    <p:sldId id="262" r:id="rId5"/>
    <p:sldId id="295" r:id="rId6"/>
    <p:sldId id="301" r:id="rId7"/>
    <p:sldId id="302" r:id="rId8"/>
    <p:sldId id="296" r:id="rId9"/>
    <p:sldId id="297" r:id="rId10"/>
    <p:sldId id="299" r:id="rId11"/>
    <p:sldId id="29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1972" autoAdjust="0"/>
  </p:normalViewPr>
  <p:slideViewPr>
    <p:cSldViewPr snapToGrid="0">
      <p:cViewPr varScale="1">
        <p:scale>
          <a:sx n="56" d="100"/>
          <a:sy n="56" d="100"/>
        </p:scale>
        <p:origin x="12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944DD-1F96-4F12-9809-F05BAF40D940}" type="datetimeFigureOut">
              <a:rPr lang="en-AU" smtClean="0"/>
              <a:t>1/12/2015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D9F6A-047B-4E84-A1D8-DA70EE968D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0724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The effect of group</a:t>
            </a:r>
            <a:r>
              <a:rPr lang="en-AU" baseline="0" dirty="0" smtClean="0"/>
              <a:t> behaviour on crowd dynamics.-&gt; to extract useful information (interaction between group) for evacuation plan (should escape group or alone, group by group) according to parameters of each group;</a:t>
            </a:r>
          </a:p>
          <a:p>
            <a:pPr marL="171450" indent="-171450">
              <a:buFontTx/>
              <a:buChar char="-"/>
            </a:pPr>
            <a:r>
              <a:rPr lang="en-AU" baseline="0" dirty="0" smtClean="0"/>
              <a:t>In various design layout- , flow rate average, flow rate of each group.</a:t>
            </a:r>
          </a:p>
          <a:p>
            <a:pPr marL="171450" indent="-171450">
              <a:buFontTx/>
              <a:buChar char="-"/>
            </a:pPr>
            <a:r>
              <a:rPr lang="en-AU" dirty="0" smtClean="0"/>
              <a:t>Discussion about which design layouts suitable,</a:t>
            </a:r>
            <a:r>
              <a:rPr lang="en-AU" baseline="0" dirty="0" smtClean="0"/>
              <a:t> </a:t>
            </a:r>
            <a:r>
              <a:rPr lang="en-AU" dirty="0" smtClean="0"/>
              <a:t>plans suit for group having maximum group cohesion, or group speed.,</a:t>
            </a:r>
            <a:r>
              <a:rPr lang="en-AU" baseline="0" dirty="0" smtClean="0"/>
              <a:t> guidance for evacuation plan</a:t>
            </a:r>
          </a:p>
          <a:p>
            <a:pPr marL="171450" indent="-171450">
              <a:buFontTx/>
              <a:buChar char="-"/>
            </a:pPr>
            <a:r>
              <a:rPr lang="en-AU" dirty="0" smtClean="0"/>
              <a:t>-----------------------------------------------------------------------------------------------------------------------------------------------------------------------------------------------------------------</a:t>
            </a:r>
          </a:p>
          <a:p>
            <a:r>
              <a:rPr lang="en-AU" dirty="0" smtClean="0"/>
              <a:t>What is data in</a:t>
            </a:r>
            <a:r>
              <a:rPr lang="en-AU" baseline="0" dirty="0" smtClean="0"/>
              <a:t> panic situations useful</a:t>
            </a:r>
            <a:r>
              <a:rPr lang="en-AU" dirty="0" smtClean="0"/>
              <a:t> for human</a:t>
            </a:r>
            <a:r>
              <a:rPr lang="en-AU" baseline="0" dirty="0" smtClean="0"/>
              <a:t> crowd modelling? Hard because data in panic is rare, not fix. Previous studies </a:t>
            </a:r>
            <a:r>
              <a:rPr lang="en-AU" dirty="0" smtClean="0"/>
              <a:t>almost investigate general data for context</a:t>
            </a:r>
            <a:r>
              <a:rPr lang="en-AU" baseline="0" dirty="0" smtClean="0"/>
              <a:t> detection at dense place; or data in normal situation; or machine learning for abnormal behaviour detection model when disaster already happened- not for panic situations. While panic situations- </a:t>
            </a:r>
            <a:r>
              <a:rPr lang="en-AU" dirty="0" smtClean="0"/>
              <a:t>group of</a:t>
            </a:r>
            <a:r>
              <a:rPr lang="en-AU" baseline="0" dirty="0" smtClean="0"/>
              <a:t> pedestrians escape together rather escape alone), with </a:t>
            </a:r>
            <a:r>
              <a:rPr lang="en-AU" baseline="0" dirty="0" err="1" smtClean="0"/>
              <a:t>learder</a:t>
            </a:r>
            <a:r>
              <a:rPr lang="en-AU" baseline="0" dirty="0" smtClean="0"/>
              <a:t> or group of different </a:t>
            </a:r>
            <a:r>
              <a:rPr lang="en-AU" baseline="0" dirty="0" err="1" smtClean="0"/>
              <a:t>ped</a:t>
            </a:r>
            <a:r>
              <a:rPr lang="en-AU" baseline="0" dirty="0" smtClean="0"/>
              <a:t> parameter distribution.  T</a:t>
            </a:r>
            <a:r>
              <a:rPr lang="en-AU" dirty="0" smtClean="0"/>
              <a:t>his study focuses</a:t>
            </a:r>
            <a:r>
              <a:rPr lang="en-AU" baseline="0" dirty="0" smtClean="0"/>
              <a:t> on </a:t>
            </a:r>
            <a:r>
              <a:rPr lang="en-AU" dirty="0" smtClean="0"/>
              <a:t>the</a:t>
            </a:r>
            <a:r>
              <a:rPr lang="en-AU" baseline="0" dirty="0" smtClean="0"/>
              <a:t> instinct characteristic of group behaviour in simulations when they interact in order to extract useful information before disasters happen. </a:t>
            </a:r>
            <a:endParaRPr lang="en-AU" dirty="0" smtClean="0"/>
          </a:p>
          <a:p>
            <a:r>
              <a:rPr lang="en-AU" dirty="0" smtClean="0"/>
              <a:t>Discussion about which design layouts suitable,</a:t>
            </a:r>
            <a:r>
              <a:rPr lang="en-AU" baseline="0" dirty="0" smtClean="0"/>
              <a:t> </a:t>
            </a:r>
            <a:r>
              <a:rPr lang="en-AU" dirty="0" smtClean="0"/>
              <a:t>plans suit for maximizing group cohesion, or group speed. – Group contains</a:t>
            </a:r>
            <a:r>
              <a:rPr lang="en-AU" baseline="0" dirty="0" smtClean="0"/>
              <a:t> pedestrians having different parameter to those of others.</a:t>
            </a:r>
            <a:endParaRPr lang="en-AU" dirty="0" smtClean="0"/>
          </a:p>
          <a:p>
            <a:r>
              <a:rPr lang="en-AU" dirty="0" smtClean="0"/>
              <a:t>The data of extracting interaction between groups in</a:t>
            </a:r>
            <a:r>
              <a:rPr lang="en-AU" baseline="0" dirty="0" smtClean="0"/>
              <a:t> which groups have different parameters to those of others (group have maximize group cohesion, group have low speed)</a:t>
            </a:r>
            <a:r>
              <a:rPr lang="en-AU" dirty="0" smtClean="0"/>
              <a:t> .</a:t>
            </a:r>
          </a:p>
          <a:p>
            <a:r>
              <a:rPr lang="en-AU" dirty="0" smtClean="0"/>
              <a:t>Guidance for each</a:t>
            </a:r>
            <a:r>
              <a:rPr lang="en-AU" baseline="0" dirty="0" smtClean="0"/>
              <a:t> group evacuation; adding stochastic information dynamic context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D9F6A-047B-4E84-A1D8-DA70EE968D66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147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A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Literally, the higher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AU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𝐵</m:t>
                        </m:r>
                      </m:e>
                      <m:sub>
                        <m:r>
                          <a:rPr lang="en-AU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𝑟𝑒𝑝</m:t>
                        </m:r>
                      </m:sub>
                    </m:sSub>
                  </m:oMath>
                </a14:m>
                <a:r>
                  <a:rPr lang="en-A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value means pedestrian </a:t>
                </a:r>
                <a:r>
                  <a:rPr lang="en-AU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</a:t>
                </a:r>
                <a:r>
                  <a:rPr lang="en-A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feel more uncomfortable and want to move further away from pedestrian </a:t>
                </a:r>
                <a:r>
                  <a:rPr lang="en-AU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</a:t>
                </a:r>
                <a:r>
                  <a:rPr lang="en-A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caused by the increase of repulsive force</a:t>
                </a:r>
                <a:r>
                  <a:rPr lang="en-A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A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 exponent function is used to describe that the repulsive force decrease exponentially 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AU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</m:e>
                      <m:sub>
                        <m:r>
                          <a:rPr lang="en-AU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𝑝𝑞</m:t>
                        </m:r>
                      </m:sub>
                    </m:sSub>
                  </m:oMath>
                </a14:m>
                <a:r>
                  <a:rPr lang="en-A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high. </a:t>
                </a:r>
                <a:endParaRPr lang="en-AU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AU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AU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A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 higher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AU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𝐵</m:t>
                        </m:r>
                      </m:e>
                      <m:sub>
                        <m:r>
                          <a:rPr lang="en-AU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𝑎𝑡𝑡</m:t>
                        </m:r>
                      </m:sub>
                    </m:sSub>
                  </m:oMath>
                </a14:m>
                <a:r>
                  <a:rPr lang="en-A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value makes attraction force increase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AU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𝑅</m:t>
                        </m:r>
                      </m:e>
                      <m:sub>
                        <m:r>
                          <a:rPr lang="en-AU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A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AU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𝑅</m:t>
                        </m:r>
                      </m:e>
                      <m:sub>
                        <m:r>
                          <a:rPr lang="en-AU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A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represent radii of pedestrians </a:t>
                </a:r>
                <a:r>
                  <a:rPr lang="en-AU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</a:t>
                </a:r>
                <a:r>
                  <a:rPr lang="en-A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and </a:t>
                </a:r>
                <a:r>
                  <a:rPr lang="en-AU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</a:t>
                </a:r>
                <a:r>
                  <a:rPr lang="en-A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AU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𝑅</m:t>
                        </m:r>
                      </m:e>
                      <m:sub>
                        <m:r>
                          <a:rPr lang="en-AU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𝑝</m:t>
                        </m:r>
                      </m:sub>
                    </m:sSub>
                    <m:r>
                      <a:rPr lang="en-AU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sSub>
                      <m:sSubPr>
                        <m:ctrlPr>
                          <a:rPr lang="en-AU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AU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𝑅</m:t>
                        </m:r>
                      </m:e>
                      <m:sub>
                        <m:r>
                          <a:rPr lang="en-AU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A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AU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</m:e>
                      <m:sub>
                        <m:r>
                          <a:rPr lang="en-AU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𝑝𝑞</m:t>
                        </m:r>
                      </m:sub>
                    </m:sSub>
                  </m:oMath>
                </a14:m>
                <a:r>
                  <a:rPr lang="en-A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Factor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AU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AU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AU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𝑢</m:t>
                            </m:r>
                          </m:e>
                          <m:sub>
                            <m:r>
                              <a:rPr lang="en-AU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𝑝𝑞</m:t>
                            </m:r>
                          </m:sub>
                        </m:sSub>
                      </m:e>
                    </m:acc>
                  </m:oMath>
                </a14:m>
                <a:r>
                  <a:rPr lang="en-A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the unit vector pointing from pedestrian </a:t>
                </a:r>
                <a:r>
                  <a:rPr lang="en-AU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</a:t>
                </a:r>
                <a:r>
                  <a:rPr lang="en-A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to pedestrian</a:t>
                </a:r>
                <a:r>
                  <a:rPr lang="en-AU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q</a:t>
                </a:r>
                <a:r>
                  <a:rPr lang="en-A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to illustrate the force direction making pedestrian p move close to pedestrian </a:t>
                </a:r>
                <a:r>
                  <a:rPr lang="en-AU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</a:t>
                </a:r>
                <a:r>
                  <a:rPr lang="en-A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AU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A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Literally, the higher </a:t>
                </a:r>
                <a:r>
                  <a:rPr lang="en-A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𝐵_𝑟𝑒𝑝</a:t>
                </a:r>
                <a:r>
                  <a:rPr lang="en-A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value means pedestrian </a:t>
                </a:r>
                <a:r>
                  <a:rPr lang="en-AU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</a:t>
                </a:r>
                <a:r>
                  <a:rPr lang="en-A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feel more uncomfortable and want to move further away from pedestrian </a:t>
                </a:r>
                <a:r>
                  <a:rPr lang="en-AU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</a:t>
                </a:r>
                <a:r>
                  <a:rPr lang="en-A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caused by the increase of repulsive force</a:t>
                </a:r>
                <a:r>
                  <a:rPr lang="en-A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A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 exponent function is used to describe that the repulsive force decrease exponentially if  </a:t>
                </a:r>
                <a:r>
                  <a:rPr lang="en-A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𝑑_𝑝𝑞</a:t>
                </a:r>
                <a:r>
                  <a:rPr lang="en-A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high. </a:t>
                </a:r>
                <a:endParaRPr lang="en-AU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AU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AU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A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 higher </a:t>
                </a:r>
                <a:r>
                  <a:rPr lang="en-A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𝐵_𝑎𝑡𝑡</a:t>
                </a:r>
                <a:r>
                  <a:rPr lang="en-A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value makes attraction force increase since </a:t>
                </a:r>
                <a:r>
                  <a:rPr lang="en-A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𝑅_𝑝</a:t>
                </a:r>
                <a:r>
                  <a:rPr lang="en-A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and </a:t>
                </a:r>
                <a:r>
                  <a:rPr lang="en-A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𝑅_𝑞</a:t>
                </a:r>
                <a:r>
                  <a:rPr lang="en-A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represent radii of pedestrians </a:t>
                </a:r>
                <a:r>
                  <a:rPr lang="en-AU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</a:t>
                </a:r>
                <a:r>
                  <a:rPr lang="en-A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and </a:t>
                </a:r>
                <a:r>
                  <a:rPr lang="en-AU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</a:t>
                </a:r>
                <a:r>
                  <a:rPr lang="en-A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and </a:t>
                </a:r>
                <a:r>
                  <a:rPr lang="en-A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𝑅_𝑝+𝑅_𝑞</a:t>
                </a:r>
                <a:r>
                  <a:rPr lang="en-A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≤ </a:t>
                </a:r>
                <a:r>
                  <a:rPr lang="en-A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𝑑_𝑝𝑞</a:t>
                </a:r>
                <a:r>
                  <a:rPr lang="en-A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Factor </a:t>
                </a:r>
                <a:r>
                  <a:rPr lang="en-A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(𝑢_𝑝𝑞 ) ⃗</a:t>
                </a:r>
                <a:r>
                  <a:rPr lang="en-A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the unit vector pointing from pedestrian </a:t>
                </a:r>
                <a:r>
                  <a:rPr lang="en-AU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</a:t>
                </a:r>
                <a:r>
                  <a:rPr lang="en-A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to pedestrian</a:t>
                </a:r>
                <a:r>
                  <a:rPr lang="en-AU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q</a:t>
                </a:r>
                <a:r>
                  <a:rPr lang="en-A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to illustrate the force direction making pedestrian p move close to pedestrian </a:t>
                </a:r>
                <a:r>
                  <a:rPr lang="en-AU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</a:t>
                </a:r>
                <a:r>
                  <a:rPr lang="en-A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AU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D9F6A-047B-4E84-A1D8-DA70EE968D66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9054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Anti group,</a:t>
            </a:r>
          </a:p>
          <a:p>
            <a:r>
              <a:rPr lang="en-AU" dirty="0" smtClean="0"/>
              <a:t>Correlation testing, </a:t>
            </a:r>
          </a:p>
          <a:p>
            <a:r>
              <a:rPr lang="en-US" dirty="0" smtClean="0"/>
              <a:t>the overall effects of one parameter on the variance of  model’s output </a:t>
            </a:r>
          </a:p>
          <a:p>
            <a:endParaRPr lang="en-AU" dirty="0" smtClean="0"/>
          </a:p>
          <a:p>
            <a:r>
              <a:rPr lang="en-AU" dirty="0" smtClean="0"/>
              <a:t>Tuning verify</a:t>
            </a:r>
            <a:r>
              <a:rPr lang="en-AU" baseline="0" dirty="0" smtClean="0"/>
              <a:t> parameter, keep the same scenario</a:t>
            </a:r>
          </a:p>
          <a:p>
            <a:r>
              <a:rPr lang="en-AU" baseline="0" dirty="0" smtClean="0"/>
              <a:t>At base parameter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D9F6A-047B-4E84-A1D8-DA70EE968D66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0403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Correlation testing, </a:t>
            </a:r>
          </a:p>
          <a:p>
            <a:r>
              <a:rPr lang="en-AU" dirty="0" smtClean="0"/>
              <a:t>Anti group,</a:t>
            </a:r>
          </a:p>
          <a:p>
            <a:r>
              <a:rPr lang="en-AU" dirty="0" smtClean="0"/>
              <a:t>Tuning verify</a:t>
            </a:r>
            <a:r>
              <a:rPr lang="en-AU" baseline="0" dirty="0" smtClean="0"/>
              <a:t> parameter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D9F6A-047B-4E84-A1D8-DA70EE968D66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8489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which represents the average distance to group </a:t>
            </a:r>
            <a:r>
              <a:rPr lang="en-AU" dirty="0" err="1" smtClean="0"/>
              <a:t>center’s</a:t>
            </a:r>
            <a:r>
              <a:rPr lang="en-AU" dirty="0" smtClean="0"/>
              <a:t> mass,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D9F6A-047B-4E84-A1D8-DA70EE968D66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2711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err="1" smtClean="0"/>
              <a:t>Hoorgedoorn</a:t>
            </a:r>
            <a:r>
              <a:rPr lang="en-AU" dirty="0" smtClean="0"/>
              <a:t> found that, children &lt;elderly&lt; adults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(easily accept other pedestrians standing closer) 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D9F6A-047B-4E84-A1D8-DA70EE968D66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9873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Contain different</a:t>
            </a:r>
            <a:r>
              <a:rPr lang="en-AU" baseline="0" dirty="0" smtClean="0"/>
              <a:t> layouts, placements of group, number of pedestrians</a:t>
            </a:r>
          </a:p>
          <a:p>
            <a:r>
              <a:rPr lang="en-AU" baseline="0" dirty="0" smtClean="0"/>
              <a:t>Propose hypothesises measurement by turning parameters</a:t>
            </a:r>
          </a:p>
          <a:p>
            <a:r>
              <a:rPr lang="en-AU" baseline="0" dirty="0" smtClean="0"/>
              <a:t>Observation: return data (crowd density-</a:t>
            </a:r>
            <a:r>
              <a:rPr lang="en-AU" baseline="0" dirty="0" err="1" smtClean="0"/>
              <a:t>heatmap</a:t>
            </a:r>
            <a:r>
              <a:rPr lang="en-AU" baseline="0" dirty="0" smtClean="0"/>
              <a:t>, flow rates, crowd pressure)</a:t>
            </a:r>
          </a:p>
          <a:p>
            <a:endParaRPr lang="en-AU" baseline="0" dirty="0" smtClean="0"/>
          </a:p>
          <a:p>
            <a:r>
              <a:rPr lang="en-AU" baseline="0" dirty="0" smtClean="0"/>
              <a:t>Analysis and verification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D9F6A-047B-4E84-A1D8-DA70EE968D66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4482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0BDB-28B2-4B6C-9C59-57830F66D13B}" type="datetimeFigureOut">
              <a:rPr lang="en-AU" smtClean="0"/>
              <a:t>1/12/2015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34F1-9E81-4C73-8FBF-B250B29B2C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8671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0BDB-28B2-4B6C-9C59-57830F66D13B}" type="datetimeFigureOut">
              <a:rPr lang="en-AU" smtClean="0"/>
              <a:t>1/12/2015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34F1-9E81-4C73-8FBF-B250B29B2C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064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0BDB-28B2-4B6C-9C59-57830F66D13B}" type="datetimeFigureOut">
              <a:rPr lang="en-AU" smtClean="0"/>
              <a:t>1/12/2015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34F1-9E81-4C73-8FBF-B250B29B2C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2781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0BDB-28B2-4B6C-9C59-57830F66D13B}" type="datetimeFigureOut">
              <a:rPr lang="en-AU" smtClean="0"/>
              <a:t>1/12/2015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34F1-9E81-4C73-8FBF-B250B29B2C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8970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0BDB-28B2-4B6C-9C59-57830F66D13B}" type="datetimeFigureOut">
              <a:rPr lang="en-AU" smtClean="0"/>
              <a:t>1/12/2015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34F1-9E81-4C73-8FBF-B250B29B2C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07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0BDB-28B2-4B6C-9C59-57830F66D13B}" type="datetimeFigureOut">
              <a:rPr lang="en-AU" smtClean="0"/>
              <a:t>1/12/2015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34F1-9E81-4C73-8FBF-B250B29B2C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392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0BDB-28B2-4B6C-9C59-57830F66D13B}" type="datetimeFigureOut">
              <a:rPr lang="en-AU" smtClean="0"/>
              <a:t>1/12/2015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34F1-9E81-4C73-8FBF-B250B29B2C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9370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0BDB-28B2-4B6C-9C59-57830F66D13B}" type="datetimeFigureOut">
              <a:rPr lang="en-AU" smtClean="0"/>
              <a:t>1/12/2015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34F1-9E81-4C73-8FBF-B250B29B2C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9637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0BDB-28B2-4B6C-9C59-57830F66D13B}" type="datetimeFigureOut">
              <a:rPr lang="en-AU" smtClean="0"/>
              <a:t>1/12/2015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34F1-9E81-4C73-8FBF-B250B29B2C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9857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0BDB-28B2-4B6C-9C59-57830F66D13B}" type="datetimeFigureOut">
              <a:rPr lang="en-AU" smtClean="0"/>
              <a:t>1/12/2015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34F1-9E81-4C73-8FBF-B250B29B2C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748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0BDB-28B2-4B6C-9C59-57830F66D13B}" type="datetimeFigureOut">
              <a:rPr lang="en-AU" smtClean="0"/>
              <a:t>1/12/2015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34F1-9E81-4C73-8FBF-B250B29B2C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8037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E0BDB-28B2-4B6C-9C59-57830F66D13B}" type="datetimeFigureOut">
              <a:rPr lang="en-AU" smtClean="0"/>
              <a:t>1/12/2015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934F1-9E81-4C73-8FBF-B250B29B2C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6645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AU" dirty="0" smtClean="0"/>
              <a:t>Parameter design for investigating the effect of group behaviour on crowd dynamics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942" y="1653109"/>
            <a:ext cx="11661058" cy="50118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 smtClean="0"/>
              <a:t>Group behaviour model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Parameter contribution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Parameter design for investigating the effect of group behaviour</a:t>
            </a:r>
          </a:p>
          <a:p>
            <a:pPr marL="514350" indent="-514350">
              <a:buFont typeface="+mj-lt"/>
              <a:buAutoNum type="arabicPeriod"/>
            </a:pPr>
            <a:endParaRPr lang="en-AU" dirty="0"/>
          </a:p>
          <a:p>
            <a:pPr marL="514350" indent="-514350">
              <a:buFont typeface="+mj-lt"/>
              <a:buAutoNum type="arabicPeriod"/>
            </a:pPr>
            <a:endParaRPr lang="en-AU" dirty="0" smtClean="0"/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endParaRPr lang="en-AU" dirty="0" smtClean="0"/>
          </a:p>
          <a:p>
            <a:pPr marL="457200" lvl="1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8465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25563"/>
          </a:xfrm>
        </p:spPr>
        <p:txBody>
          <a:bodyPr>
            <a:normAutofit/>
          </a:bodyPr>
          <a:lstStyle/>
          <a:p>
            <a:r>
              <a:rPr lang="en-AU" sz="3600" dirty="0" smtClean="0"/>
              <a:t>2.1. </a:t>
            </a:r>
            <a:r>
              <a:rPr lang="en-AU" sz="3600" dirty="0"/>
              <a:t>Parameter design- hypothesises regarding </a:t>
            </a:r>
            <a:r>
              <a:rPr lang="en-AU" sz="3600" dirty="0" smtClean="0"/>
              <a:t>group velocity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34" y="1325563"/>
            <a:ext cx="12096465" cy="4802282"/>
          </a:xfrm>
        </p:spPr>
        <p:txBody>
          <a:bodyPr/>
          <a:lstStyle/>
          <a:p>
            <a:r>
              <a:rPr lang="en-AU" dirty="0" smtClean="0"/>
              <a:t>(</a:t>
            </a:r>
            <a:r>
              <a:rPr lang="en-AU" dirty="0"/>
              <a:t>H3) </a:t>
            </a:r>
            <a:r>
              <a:rPr lang="en-AU" dirty="0" smtClean="0"/>
              <a:t>Whether two </a:t>
            </a:r>
            <a:r>
              <a:rPr lang="en-AU" dirty="0"/>
              <a:t>groups of pedestrians having different </a:t>
            </a:r>
            <a:r>
              <a:rPr lang="en-AU" dirty="0" smtClean="0"/>
              <a:t>desired velocity give </a:t>
            </a:r>
            <a:r>
              <a:rPr lang="en-AU" dirty="0"/>
              <a:t>the difference in </a:t>
            </a:r>
            <a:r>
              <a:rPr lang="en-AU" dirty="0"/>
              <a:t>flow rates, average speed and cohesion degree?</a:t>
            </a:r>
            <a:endParaRPr lang="en-AU" dirty="0" smtClean="0"/>
          </a:p>
          <a:p>
            <a:r>
              <a:rPr lang="en-AU" dirty="0"/>
              <a:t>How to formulate that effect?</a:t>
            </a:r>
          </a:p>
          <a:p>
            <a:endParaRPr lang="en-AU" dirty="0"/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66882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405815" cy="1325563"/>
          </a:xfrm>
        </p:spPr>
        <p:txBody>
          <a:bodyPr>
            <a:normAutofit/>
          </a:bodyPr>
          <a:lstStyle/>
          <a:p>
            <a:r>
              <a:rPr lang="en-AU" sz="4000" dirty="0" smtClean="0"/>
              <a:t>2.2. Group effect measurement algorithm</a:t>
            </a:r>
            <a:endParaRPr lang="en-AU" sz="400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09350" y="1325563"/>
            <a:ext cx="12096465" cy="4802282"/>
          </a:xfr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Step1: Define design layouts and group’s context (population size, placements)</a:t>
            </a:r>
          </a:p>
          <a:p>
            <a:endParaRPr lang="en-AU" dirty="0" smtClean="0"/>
          </a:p>
          <a:p>
            <a:r>
              <a:rPr lang="en-AU" dirty="0" smtClean="0"/>
              <a:t>Step2: Define parameters according to hypothesis</a:t>
            </a:r>
          </a:p>
          <a:p>
            <a:endParaRPr lang="en-AU" dirty="0" smtClean="0"/>
          </a:p>
          <a:p>
            <a:r>
              <a:rPr lang="en-AU" dirty="0" smtClean="0"/>
              <a:t>Step3: Observation analysis</a:t>
            </a:r>
          </a:p>
          <a:p>
            <a:pPr lvl="1"/>
            <a:r>
              <a:rPr lang="en-AU" dirty="0" smtClean="0"/>
              <a:t>Measure flow rates of groups</a:t>
            </a:r>
          </a:p>
          <a:p>
            <a:pPr lvl="1"/>
            <a:r>
              <a:rPr lang="en-AU" dirty="0" smtClean="0"/>
              <a:t>Measure overall flow rate</a:t>
            </a:r>
          </a:p>
          <a:p>
            <a:pPr lvl="1"/>
            <a:r>
              <a:rPr lang="en-AU" dirty="0" smtClean="0"/>
              <a:t>Measure environment information(crowd density, crowd </a:t>
            </a:r>
            <a:r>
              <a:rPr lang="en-AU" dirty="0" smtClean="0"/>
              <a:t>behaviour near by obstacles)</a:t>
            </a:r>
            <a:endParaRPr lang="en-AU" dirty="0" smtClean="0"/>
          </a:p>
          <a:p>
            <a:pPr lvl="1"/>
            <a:endParaRPr lang="en-AU" dirty="0" smtClean="0"/>
          </a:p>
          <a:p>
            <a:pPr lvl="1"/>
            <a:r>
              <a:rPr lang="en-AU" dirty="0" smtClean="0"/>
              <a:t>Compare the above results to those values in scenarios without group behaviour or the difference between in-of-group and out-of-group members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Step4: Modelling the change of crowd dynamics according the each hypothesis</a:t>
            </a:r>
          </a:p>
        </p:txBody>
      </p:sp>
    </p:spTree>
    <p:extLst>
      <p:ext uri="{BB962C8B-B14F-4D97-AF65-F5344CB8AC3E}">
        <p14:creationId xmlns:p14="http://schemas.microsoft.com/office/powerpoint/2010/main" val="221965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405815" cy="777922"/>
          </a:xfrm>
        </p:spPr>
        <p:txBody>
          <a:bodyPr>
            <a:normAutofit/>
          </a:bodyPr>
          <a:lstStyle/>
          <a:p>
            <a:r>
              <a:rPr lang="en-AU" sz="3600" dirty="0" smtClean="0"/>
              <a:t>1. Group behaviour model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869" y="998016"/>
            <a:ext cx="11226420" cy="5416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A pedestrian </a:t>
            </a:r>
            <a:r>
              <a:rPr lang="en-AU" i="1" dirty="0" smtClean="0"/>
              <a:t>p</a:t>
            </a:r>
            <a:r>
              <a:rPr lang="en-AU" dirty="0" smtClean="0"/>
              <a:t> moving in a group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i="1" dirty="0" smtClean="0"/>
          </a:p>
          <a:p>
            <a:pPr marL="0" indent="0">
              <a:buNone/>
            </a:pPr>
            <a:endParaRPr lang="en-AU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2447766"/>
                  </p:ext>
                </p:extLst>
              </p:nvPr>
            </p:nvGraphicFramePr>
            <p:xfrm>
              <a:off x="342492" y="1651379"/>
              <a:ext cx="11626595" cy="119037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850565"/>
                    <a:gridCol w="776030"/>
                  </a:tblGrid>
                  <a:tr h="109182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24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AU" sz="24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4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AU" sz="24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</m:acc>
                              <m:d>
                                <m:dPr>
                                  <m:ctrlP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4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oMath>
                          </a14:m>
                          <a:r>
                            <a:rPr lang="en-AU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   = 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4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AU" sz="24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4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AU" sz="24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den>
                              </m:f>
                              <m:d>
                                <m:dPr>
                                  <m:ctrlP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AU" sz="24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AU" sz="24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AU" sz="24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  <m:sup>
                                      <m:r>
                                        <a:rPr lang="en-AU" sz="24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AU" sz="24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24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acc>
                                    <m:accPr>
                                      <m:chr m:val="⃗"/>
                                      <m:ctrlPr>
                                        <a:rPr lang="en-AU" sz="24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Sup>
                                        <m:sSubSupPr>
                                          <m:ctrlPr>
                                            <a:rPr lang="en-AU" sz="24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AU" sz="24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AU" sz="24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  <m:sup>
                                          <m:r>
                                            <a:rPr lang="en-AU" sz="24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p>
                                      </m:sSubSup>
                                    </m:e>
                                  </m:acc>
                                  <m:d>
                                    <m:dPr>
                                      <m:ctrlPr>
                                        <a:rPr lang="en-AU" sz="24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24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AU" sz="24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AU" sz="24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AU" sz="24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sz="24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AU" sz="24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e>
                                  </m:acc>
                                  <m:d>
                                    <m:dPr>
                                      <m:ctrlPr>
                                        <a:rPr lang="en-AU" sz="24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24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AU" sz="24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en-AU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AU" sz="24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AU" sz="24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(≠</m:t>
                                  </m:r>
                                  <m:r>
                                    <a:rPr lang="en-AU" sz="24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AU" sz="24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AU" sz="24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AU" sz="24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AU" sz="24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AU" sz="24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𝑝𝑞</m:t>
                                      </m:r>
                                    </m:sub>
                                    <m:sup>
                                      <m:r>
                                        <a:rPr lang="en-AU" sz="24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𝑟𝑒𝑝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AU" sz="24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24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AU" sz="24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+ </m:t>
                                  </m:r>
                                  <m:nary>
                                    <m:naryPr>
                                      <m:chr m:val="∑"/>
                                      <m:limLoc m:val="undOvr"/>
                                      <m:supHide m:val="on"/>
                                      <m:ctrlPr>
                                        <a:rPr lang="en-AU" sz="24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AU" sz="24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AU" sz="24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(≠</m:t>
                                      </m:r>
                                      <m:r>
                                        <a:rPr lang="en-AU" sz="24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AU" sz="24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b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en-AU" sz="24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AU" sz="24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AU" sz="24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AU" sz="24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𝑝𝑞</m:t>
                                          </m:r>
                                        </m:sub>
                                        <m:sup>
                                          <m:r>
                                            <a:rPr lang="en-AU" sz="24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𝑎𝑡𝑡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en-AU" sz="24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sz="24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AU" sz="24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+ </m:t>
                                      </m:r>
                                      <m:nary>
                                        <m:naryPr>
                                          <m:chr m:val="∑"/>
                                          <m:limLoc m:val="undOvr"/>
                                          <m:supHide m:val="on"/>
                                          <m:ctrlPr>
                                            <a:rPr lang="en-AU" sz="24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AU" sz="24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sub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n-AU" sz="24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en-AU" sz="2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AU" sz="24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AU" sz="24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  <m:r>
                                                <a:rPr lang="en-AU" sz="24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𝛾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AU" sz="24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AU" sz="24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  <m:r>
                                            <a:rPr lang="en-AU" sz="24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</m:oMath>
                          </a14:m>
                          <a:endParaRPr lang="en-AU" sz="240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en-AU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2447766"/>
                  </p:ext>
                </p:extLst>
              </p:nvPr>
            </p:nvGraphicFramePr>
            <p:xfrm>
              <a:off x="342492" y="1651379"/>
              <a:ext cx="11626595" cy="116617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850565"/>
                    <a:gridCol w="776030"/>
                  </a:tblGrid>
                  <a:tr h="11661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56" t="-518" r="-7355" b="-20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5018509"/>
                  </p:ext>
                </p:extLst>
              </p:nvPr>
            </p:nvGraphicFramePr>
            <p:xfrm>
              <a:off x="-512930" y="3477748"/>
              <a:ext cx="6026625" cy="91732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246724"/>
                    <a:gridCol w="779901"/>
                  </a:tblGrid>
                  <a:tr h="91732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AU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AU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AU" sz="18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AU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𝑝𝑞</m:t>
                                    </m:r>
                                  </m:sub>
                                  <m:sup>
                                    <m:r>
                                      <a:rPr lang="en-AU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𝑟𝑒𝑝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AU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AU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AU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AU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𝑟𝑒𝑝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AU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AU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AU" sz="18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AU" sz="18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AU" sz="1800" i="1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AU" sz="18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𝑅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AU" sz="18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AU" sz="18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AU" sz="1800" i="1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AU" sz="18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𝑅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AU" sz="18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AU" sz="18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)−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AU" sz="1800" i="1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AU" sz="18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AU" sz="18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𝑝𝑞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AU" sz="1800" i="1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AU" sz="18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𝐵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AU" sz="18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𝑟𝑒𝑝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d>
                                  </m:sup>
                                </m:sSup>
                                <m:acc>
                                  <m:accPr>
                                    <m:chr m:val="⃗"/>
                                    <m:ctrlPr>
                                      <a:rPr lang="en-AU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AU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18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AU" sz="18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𝑞𝑝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AU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n-AU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5018509"/>
                  </p:ext>
                </p:extLst>
              </p:nvPr>
            </p:nvGraphicFramePr>
            <p:xfrm>
              <a:off x="-512930" y="3477748"/>
              <a:ext cx="6026625" cy="91732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246724"/>
                    <a:gridCol w="779901"/>
                  </a:tblGrid>
                  <a:tr h="91732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4"/>
                          <a:stretch>
                            <a:fillRect l="-116" t="-662" r="-15313" b="-3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n-AU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235497"/>
                  </p:ext>
                </p:extLst>
              </p:nvPr>
            </p:nvGraphicFramePr>
            <p:xfrm>
              <a:off x="-512930" y="5118070"/>
              <a:ext cx="5868670" cy="64852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109210"/>
                    <a:gridCol w="759460"/>
                  </a:tblGrid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AU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AU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AU" sz="18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AU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𝑝𝑞</m:t>
                                    </m:r>
                                  </m:sub>
                                  <m:sup>
                                    <m:r>
                                      <a:rPr lang="en-AU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𝑎𝑡𝑡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AU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AU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AU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AU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𝑎𝑡𝑡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AU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AU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AU" sz="18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AU" sz="18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AU" sz="1800" i="1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AU" sz="18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𝑅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AU" sz="18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AU" sz="18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AU" sz="1800" i="1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AU" sz="18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𝑅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AU" sz="18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AU" sz="18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)−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AU" sz="1800" i="1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AU" sz="18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AU" sz="18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𝑝𝑞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AU" sz="1800" i="1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AU" sz="18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𝐵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AU" sz="18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𝑎𝑡𝑡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d>
                                  </m:sup>
                                </m:sSup>
                                <m:acc>
                                  <m:accPr>
                                    <m:chr m:val="⃗"/>
                                    <m:ctrlPr>
                                      <a:rPr lang="en-AU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AU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18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AU" sz="18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𝑝𝑞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AU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n-AU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235497"/>
                  </p:ext>
                </p:extLst>
              </p:nvPr>
            </p:nvGraphicFramePr>
            <p:xfrm>
              <a:off x="-512930" y="5118070"/>
              <a:ext cx="5868670" cy="69723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109210"/>
                    <a:gridCol w="759460"/>
                  </a:tblGrid>
                  <a:tr h="69723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5"/>
                          <a:stretch>
                            <a:fillRect l="-119" t="-870" r="-15375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n-AU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1" name="Rectangle 10"/>
          <p:cNvSpPr/>
          <p:nvPr/>
        </p:nvSpPr>
        <p:spPr>
          <a:xfrm>
            <a:off x="237768" y="3035807"/>
            <a:ext cx="5820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The repulsive force created by pedestrian q on pedestrian p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42491" y="4467681"/>
                <a:ext cx="9661318" cy="4387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AU" dirty="0"/>
                  <a:t>Attraction force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  <m:sup>
                        <m:r>
                          <a:rPr lang="en-AU" i="1">
                            <a:latin typeface="Cambria Math" panose="02040503050406030204" pitchFamily="18" charset="0"/>
                          </a:rPr>
                          <m:t>𝑎𝑡𝑡</m:t>
                        </m:r>
                      </m:sup>
                    </m:sSubSup>
                    <m:d>
                      <m:d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AU" dirty="0"/>
                  <a:t> </a:t>
                </a:r>
                <a:r>
                  <a:rPr lang="en-AU" dirty="0" smtClean="0"/>
                  <a:t>illustrates that pedestrian </a:t>
                </a:r>
                <a:r>
                  <a:rPr lang="en-AU" dirty="0"/>
                  <a:t>p </a:t>
                </a:r>
                <a:r>
                  <a:rPr lang="en-AU" dirty="0" smtClean="0"/>
                  <a:t>wants to </a:t>
                </a:r>
                <a:r>
                  <a:rPr lang="en-AU" dirty="0"/>
                  <a:t>move close to pedestrian q</a:t>
                </a: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91" y="4467681"/>
                <a:ext cx="9661318" cy="438710"/>
              </a:xfrm>
              <a:prstGeom prst="rect">
                <a:avLst/>
              </a:prstGeom>
              <a:blipFill rotWithShape="0">
                <a:blip r:embed="rId6"/>
                <a:stretch>
                  <a:fillRect l="-505" t="-19444" b="-1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459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16" y="1102293"/>
            <a:ext cx="11676797" cy="5489575"/>
          </a:xfrm>
        </p:spPr>
        <p:txBody>
          <a:bodyPr/>
          <a:lstStyle/>
          <a:p>
            <a:r>
              <a:rPr lang="en-AU" dirty="0" smtClean="0"/>
              <a:t>Group population size = 5</a:t>
            </a:r>
          </a:p>
          <a:p>
            <a:r>
              <a:rPr lang="en-AU" dirty="0" smtClean="0"/>
              <a:t>Each parameter is uniformly sampled 2000 times</a:t>
            </a:r>
          </a:p>
          <a:p>
            <a:r>
              <a:rPr lang="en-AU" dirty="0" smtClean="0"/>
              <a:t>16000 parameter combinations are used to simulate the model</a:t>
            </a:r>
          </a:p>
          <a:p>
            <a:r>
              <a:rPr lang="en-AU" dirty="0" smtClean="0"/>
              <a:t>Each combination is simulated 10 times which have different placements</a:t>
            </a:r>
          </a:p>
          <a:p>
            <a:r>
              <a:rPr lang="en-AU" dirty="0" smtClean="0"/>
              <a:t>Parameter combinations share the same 10 placements</a:t>
            </a:r>
          </a:p>
          <a:p>
            <a:r>
              <a:rPr lang="en-AU" dirty="0" smtClean="0"/>
              <a:t>In each simulation time, group members use the same parameter values</a:t>
            </a:r>
          </a:p>
          <a:p>
            <a:r>
              <a:rPr lang="en-AU" dirty="0"/>
              <a:t>Monitoring period: </a:t>
            </a:r>
          </a:p>
          <a:p>
            <a:pPr lvl="1"/>
            <a:r>
              <a:rPr lang="en-AU" dirty="0"/>
              <a:t>remove the first 10 </a:t>
            </a:r>
            <a:r>
              <a:rPr lang="en-AU" dirty="0" smtClean="0"/>
              <a:t>seconds</a:t>
            </a:r>
          </a:p>
          <a:p>
            <a:pPr lvl="1"/>
            <a:r>
              <a:rPr lang="en-AU" dirty="0"/>
              <a:t>m</a:t>
            </a:r>
            <a:r>
              <a:rPr lang="en-AU" dirty="0" smtClean="0"/>
              <a:t>easure the group cohesion degree and speed until one group member has escaped</a:t>
            </a:r>
            <a:endParaRPr lang="en-AU" dirty="0"/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405815" cy="777922"/>
          </a:xfrm>
        </p:spPr>
        <p:txBody>
          <a:bodyPr>
            <a:normAutofit/>
          </a:bodyPr>
          <a:lstStyle/>
          <a:p>
            <a:r>
              <a:rPr lang="en-AU" sz="3600" dirty="0" smtClean="0"/>
              <a:t>1. The analysis of parameter contribution- Experiment Design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206601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2078269" cy="81116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 smtClean="0"/>
              <a:t>Parameter Analysis-Group cohesion degree</a:t>
            </a:r>
            <a:endParaRPr lang="en-AU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40268" y="955526"/>
            <a:ext cx="4745533" cy="50118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dirty="0" smtClean="0"/>
              <a:t>Correlation testing</a:t>
            </a:r>
            <a:endParaRPr lang="en-AU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7175199" y="969356"/>
            <a:ext cx="4235688" cy="501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AU" dirty="0" err="1" smtClean="0"/>
              <a:t>Sobol</a:t>
            </a:r>
            <a:r>
              <a:rPr lang="en-AU" dirty="0" smtClean="0"/>
              <a:t> indices analysis</a:t>
            </a:r>
            <a:endParaRPr lang="en-AU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372250"/>
              </p:ext>
            </p:extLst>
          </p:nvPr>
        </p:nvGraphicFramePr>
        <p:xfrm>
          <a:off x="-1" y="1450163"/>
          <a:ext cx="6490884" cy="486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6" name="Acrobat Document" r:id="rId4" imgW="4389120" imgH="3291840" progId="AcroExch.Document.11">
                  <p:embed/>
                </p:oleObj>
              </mc:Choice>
              <mc:Fallback>
                <p:oleObj name="Acrobat Document" r:id="rId4" imgW="4389120" imgH="329184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1" y="1450163"/>
                        <a:ext cx="6490884" cy="486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4437724"/>
              </p:ext>
            </p:extLst>
          </p:nvPr>
        </p:nvGraphicFramePr>
        <p:xfrm>
          <a:off x="6039133" y="1437460"/>
          <a:ext cx="6507820" cy="4881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7" name="Acrobat Document" r:id="rId6" imgW="4389120" imgH="3291840" progId="AcroExch.Document.11">
                  <p:embed/>
                </p:oleObj>
              </mc:Choice>
              <mc:Fallback>
                <p:oleObj name="Acrobat Document" r:id="rId6" imgW="4389120" imgH="329184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39133" y="1437460"/>
                        <a:ext cx="6507820" cy="48814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399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2078269" cy="81116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 smtClean="0"/>
              <a:t>Parameter Analysis-Group average speed</a:t>
            </a:r>
            <a:endParaRPr lang="en-AU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26803" y="989554"/>
            <a:ext cx="4745533" cy="501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AU" dirty="0" smtClean="0"/>
              <a:t>Correlation testing</a:t>
            </a:r>
            <a:endParaRPr lang="en-AU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494562" y="989554"/>
            <a:ext cx="4235688" cy="501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AU" dirty="0" err="1" smtClean="0"/>
              <a:t>Sobol</a:t>
            </a:r>
            <a:r>
              <a:rPr lang="en-AU" dirty="0" smtClean="0"/>
              <a:t> indices analysis</a:t>
            </a:r>
            <a:endParaRPr lang="en-AU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270727"/>
              </p:ext>
            </p:extLst>
          </p:nvPr>
        </p:nvGraphicFramePr>
        <p:xfrm>
          <a:off x="-1" y="1484147"/>
          <a:ext cx="6441744" cy="4831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7" name="Acrobat Document" r:id="rId4" imgW="4389120" imgH="3291840" progId="AcroExch.Document.11">
                  <p:embed/>
                </p:oleObj>
              </mc:Choice>
              <mc:Fallback>
                <p:oleObj name="Acrobat Document" r:id="rId4" imgW="4389120" imgH="329184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1" y="1484147"/>
                        <a:ext cx="6441744" cy="4831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6286590"/>
              </p:ext>
            </p:extLst>
          </p:nvPr>
        </p:nvGraphicFramePr>
        <p:xfrm>
          <a:off x="6039133" y="1484147"/>
          <a:ext cx="6441744" cy="4831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8" name="Acrobat Document" r:id="rId6" imgW="4389120" imgH="3291840" progId="AcroExch.Document.11">
                  <p:embed/>
                </p:oleObj>
              </mc:Choice>
              <mc:Fallback>
                <p:oleObj name="Acrobat Document" r:id="rId6" imgW="4389120" imgH="329184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39133" y="1484147"/>
                        <a:ext cx="6441744" cy="4831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259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2078269" cy="81116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 smtClean="0"/>
              <a:t>Parameter Analysis-Verification</a:t>
            </a:r>
            <a:endParaRPr lang="en-AU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6803" y="989554"/>
            <a:ext cx="4745533" cy="501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AU" dirty="0" smtClean="0"/>
              <a:t>Group cohesion verification by </a:t>
            </a:r>
            <a:r>
              <a:rPr lang="en-AU" b="1" dirty="0" smtClean="0"/>
              <a:t>Interaction Range parameter</a:t>
            </a:r>
            <a:endParaRPr lang="en-AU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784218" y="989554"/>
            <a:ext cx="4745533" cy="501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AU" dirty="0" smtClean="0"/>
              <a:t>Group speed verification by </a:t>
            </a:r>
            <a:r>
              <a:rPr lang="en-AU" b="1" dirty="0" smtClean="0"/>
              <a:t>Velocity parameter</a:t>
            </a:r>
            <a:endParaRPr lang="en-AU" b="1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2140758"/>
              </p:ext>
            </p:extLst>
          </p:nvPr>
        </p:nvGraphicFramePr>
        <p:xfrm>
          <a:off x="101230" y="1860235"/>
          <a:ext cx="5977047" cy="448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Acrobat Document" r:id="rId3" imgW="4389120" imgH="3291840" progId="AcroExch.Document.11">
                  <p:embed/>
                </p:oleObj>
              </mc:Choice>
              <mc:Fallback>
                <p:oleObj name="Acrobat Document" r:id="rId3" imgW="4389120" imgH="329184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230" y="1860235"/>
                        <a:ext cx="5977047" cy="4483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1486833"/>
              </p:ext>
            </p:extLst>
          </p:nvPr>
        </p:nvGraphicFramePr>
        <p:xfrm>
          <a:off x="6073454" y="1860235"/>
          <a:ext cx="5977047" cy="448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Acrobat Document" r:id="rId5" imgW="4389120" imgH="3291840" progId="AcroExch.Document.11">
                  <p:embed/>
                </p:oleObj>
              </mc:Choice>
              <mc:Fallback>
                <p:oleObj name="Acrobat Document" r:id="rId5" imgW="4389120" imgH="329184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73454" y="1860235"/>
                        <a:ext cx="5977047" cy="4483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297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2078269" cy="81116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 smtClean="0"/>
              <a:t>Parameter Analysis-Discussion</a:t>
            </a:r>
            <a:endParaRPr lang="en-AU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00734" y="1566316"/>
            <a:ext cx="11676797" cy="5489575"/>
          </a:xfrm>
        </p:spPr>
        <p:txBody>
          <a:bodyPr/>
          <a:lstStyle/>
          <a:p>
            <a:r>
              <a:rPr lang="en-AU" dirty="0" smtClean="0"/>
              <a:t>Group cohesion degree depends on Repulsive Interaction Range</a:t>
            </a:r>
          </a:p>
          <a:p>
            <a:r>
              <a:rPr lang="en-AU" dirty="0" smtClean="0"/>
              <a:t>Group average speed depends on Desired Speed</a:t>
            </a:r>
          </a:p>
          <a:p>
            <a:r>
              <a:rPr lang="en-AU" dirty="0" smtClean="0"/>
              <a:t>This conclusion works as considering group members have the same parameter values</a:t>
            </a:r>
            <a:endParaRPr lang="en-AU" dirty="0"/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23759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405815" cy="1325563"/>
          </a:xfrm>
        </p:spPr>
        <p:txBody>
          <a:bodyPr>
            <a:normAutofit/>
          </a:bodyPr>
          <a:lstStyle/>
          <a:p>
            <a:r>
              <a:rPr lang="en-AU" sz="3600" dirty="0" smtClean="0"/>
              <a:t>2.1. Parameter design- hypothesises regarding repulsive force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35" y="1247930"/>
            <a:ext cx="12096465" cy="4802282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Hypothesis (H1) Do pedestrians having less repulsive force caused by group members than the those force caused by out-of</a:t>
            </a:r>
            <a:r>
              <a:rPr lang="en-AU" dirty="0"/>
              <a:t>-</a:t>
            </a:r>
            <a:r>
              <a:rPr lang="en-AU" dirty="0" smtClean="0"/>
              <a:t>group members give the difference in flow </a:t>
            </a:r>
            <a:r>
              <a:rPr lang="en-AU" dirty="0" smtClean="0"/>
              <a:t>rates, average speed and cohesion degree?</a:t>
            </a:r>
            <a:endParaRPr lang="en-AU" dirty="0" smtClean="0"/>
          </a:p>
          <a:p>
            <a:r>
              <a:rPr lang="en-AU" dirty="0" smtClean="0"/>
              <a:t>How to formulate that effect?</a:t>
            </a:r>
          </a:p>
          <a:p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	Group of pedestrians have</a:t>
            </a:r>
          </a:p>
          <a:p>
            <a:pPr lvl="2"/>
            <a:r>
              <a:rPr lang="en-AU" i="1" dirty="0" smtClean="0"/>
              <a:t>lower</a:t>
            </a:r>
            <a:r>
              <a:rPr lang="en-AU" b="1" dirty="0" smtClean="0"/>
              <a:t> Interaction Range</a:t>
            </a:r>
            <a:r>
              <a:rPr lang="en-AU" dirty="0" smtClean="0"/>
              <a:t> </a:t>
            </a:r>
            <a:r>
              <a:rPr lang="en-AU" b="1" i="1" dirty="0" smtClean="0"/>
              <a:t>(B)</a:t>
            </a:r>
            <a:r>
              <a:rPr lang="en-AU" dirty="0" smtClean="0"/>
              <a:t> for in-group members</a:t>
            </a:r>
          </a:p>
          <a:p>
            <a:pPr lvl="2"/>
            <a:r>
              <a:rPr lang="en-AU" i="1" dirty="0" smtClean="0"/>
              <a:t>higher</a:t>
            </a:r>
            <a:r>
              <a:rPr lang="en-AU" dirty="0" smtClean="0"/>
              <a:t> </a:t>
            </a:r>
            <a:r>
              <a:rPr lang="en-AU" b="1" dirty="0" smtClean="0"/>
              <a:t>Interaction Range </a:t>
            </a:r>
            <a:r>
              <a:rPr lang="en-AU" b="1" i="1" dirty="0"/>
              <a:t>(</a:t>
            </a:r>
            <a:r>
              <a:rPr lang="en-AU" b="1" i="1" dirty="0" smtClean="0"/>
              <a:t>B)</a:t>
            </a:r>
            <a:r>
              <a:rPr lang="en-AU" b="1" dirty="0" smtClean="0"/>
              <a:t> </a:t>
            </a:r>
            <a:r>
              <a:rPr lang="en-AU" dirty="0" smtClean="0"/>
              <a:t>for out-of-group members</a:t>
            </a:r>
          </a:p>
          <a:p>
            <a:pPr marL="0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 smtClean="0"/>
              <a:t>	Group </a:t>
            </a:r>
            <a:r>
              <a:rPr lang="en-AU" dirty="0"/>
              <a:t>of pedestrians have</a:t>
            </a:r>
          </a:p>
          <a:p>
            <a:pPr lvl="2"/>
            <a:r>
              <a:rPr lang="en-AU" i="1" dirty="0" smtClean="0"/>
              <a:t>lower</a:t>
            </a:r>
            <a:r>
              <a:rPr lang="en-AU" dirty="0" smtClean="0"/>
              <a:t> </a:t>
            </a:r>
            <a:r>
              <a:rPr lang="en-AU" b="1" dirty="0" smtClean="0"/>
              <a:t>Interaction Strength </a:t>
            </a:r>
            <a:r>
              <a:rPr lang="en-AU" b="1" i="1" dirty="0" smtClean="0"/>
              <a:t>(A)</a:t>
            </a:r>
            <a:r>
              <a:rPr lang="en-AU" b="1" dirty="0" smtClean="0"/>
              <a:t> </a:t>
            </a:r>
            <a:r>
              <a:rPr lang="en-AU" dirty="0" smtClean="0"/>
              <a:t>for in-group members</a:t>
            </a:r>
          </a:p>
          <a:p>
            <a:pPr lvl="2"/>
            <a:r>
              <a:rPr lang="en-AU" i="1" dirty="0" smtClean="0"/>
              <a:t>higher</a:t>
            </a:r>
            <a:r>
              <a:rPr lang="en-AU" dirty="0" smtClean="0"/>
              <a:t> </a:t>
            </a:r>
            <a:r>
              <a:rPr lang="en-AU" b="1" dirty="0"/>
              <a:t>Interaction </a:t>
            </a:r>
            <a:r>
              <a:rPr lang="en-AU" b="1" dirty="0" smtClean="0"/>
              <a:t>Strength </a:t>
            </a:r>
            <a:r>
              <a:rPr lang="en-AU" b="1" i="1" dirty="0" smtClean="0"/>
              <a:t>(A)</a:t>
            </a:r>
            <a:r>
              <a:rPr lang="en-AU" b="1" dirty="0" smtClean="0"/>
              <a:t> </a:t>
            </a:r>
            <a:r>
              <a:rPr lang="en-AU" dirty="0" smtClean="0"/>
              <a:t>for </a:t>
            </a:r>
            <a:r>
              <a:rPr lang="en-AU" dirty="0"/>
              <a:t>out-of-group members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129527" y="4375043"/>
                <a:ext cx="3290324" cy="394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AU" b="0" i="0" smtClean="0">
                            <a:latin typeface="Cambria Math" panose="02040503050406030204" pitchFamily="18" charset="0"/>
                          </a:rPr>
                          <m:t>rep</m:t>
                        </m:r>
                        <m:r>
                          <a:rPr lang="en-AU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AU" i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𝑟𝑒𝑝</m:t>
                        </m:r>
                        <m:r>
                          <a:rPr lang="en-AU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AU" dirty="0" smtClean="0"/>
                  <a:t> where 0 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AU" dirty="0" smtClean="0"/>
                  <a:t>1 </a:t>
                </a:r>
                <a:endParaRPr lang="en-AU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9527" y="4375043"/>
                <a:ext cx="3290324" cy="394019"/>
              </a:xfrm>
              <a:prstGeom prst="rect">
                <a:avLst/>
              </a:prstGeom>
              <a:blipFill rotWithShape="0">
                <a:blip r:embed="rId3"/>
                <a:stretch>
                  <a:fillRect t="-7813" b="-2031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129527" y="2388000"/>
                <a:ext cx="3512179" cy="7391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𝑝𝑞</m:t>
                          </m:r>
                        </m:sub>
                        <m:sup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𝑟𝑒𝑝</m:t>
                          </m:r>
                        </m:sup>
                      </m:sSubSup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AU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𝑟𝑒𝑝</m:t>
                          </m:r>
                        </m:sub>
                      </m:sSub>
                      <m:sSup>
                        <m:sSup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endChr m:val=""/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r>
                                        <a:rPr lang="en-AU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b>
                                      </m:sSub>
                                      <m:r>
                                        <a:rPr lang="en-AU" i="0">
                                          <a:latin typeface="Cambria Math" panose="02040503050406030204" pitchFamily="18" charset="0"/>
                                        </a:rPr>
                                        <m:t>)−</m:t>
                                      </m:r>
                                      <m:sSub>
                                        <m:sSub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𝑝𝑞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AU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b="1" i="1"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e>
                                    <m:sub>
                                      <m:r>
                                        <a:rPr lang="en-AU" b="1" i="1">
                                          <a:latin typeface="Cambria Math" panose="02040503050406030204" pitchFamily="18" charset="0"/>
                                        </a:rPr>
                                        <m:t>𝒓𝒆𝒑</m:t>
                                      </m:r>
                                      <m:r>
                                        <a:rPr lang="en-AU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sup>
                      </m:sSup>
                      <m:acc>
                        <m:accPr>
                          <m:chr m:val="⃗"/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𝑞𝑝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9527" y="2388000"/>
                <a:ext cx="3512179" cy="73911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129527" y="3429369"/>
                <a:ext cx="3512179" cy="7532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𝑟𝑒𝑝</m:t>
                          </m:r>
                        </m:sup>
                      </m:sSubSup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AU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𝑟𝑒𝑝</m:t>
                          </m:r>
                        </m:sub>
                      </m:sSub>
                      <m:sSup>
                        <m:sSup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endChr m:val=""/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r>
                                        <a:rPr lang="en-AU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b>
                                      </m:sSub>
                                      <m:r>
                                        <a:rPr lang="en-AU" i="0">
                                          <a:latin typeface="Cambria Math" panose="02040503050406030204" pitchFamily="18" charset="0"/>
                                        </a:rPr>
                                        <m:t>)−</m:t>
                                      </m:r>
                                      <m:sSub>
                                        <m:sSub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𝑝𝑞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AU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b="1" i="1"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e>
                                    <m:sub>
                                      <m:r>
                                        <a:rPr lang="en-AU" b="1" i="1">
                                          <a:latin typeface="Cambria Math" panose="02040503050406030204" pitchFamily="18" charset="0"/>
                                        </a:rPr>
                                        <m:t>𝒓𝒆𝒑</m:t>
                                      </m:r>
                                      <m:r>
                                        <a:rPr lang="en-AU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sup>
                      </m:sSup>
                      <m:acc>
                        <m:accPr>
                          <m:chr m:val="⃗"/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9527" y="3429369"/>
                <a:ext cx="3512179" cy="75328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287516" y="5057328"/>
                <a:ext cx="4904484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𝑝𝑒𝑑𝑒𝑠𝑡𝑟𝑖𝑎𝑛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𝑔𝑟𝑜𝑢𝑝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𝑝𝑒𝑑𝑒𝑠𝑡𝑟𝑖𝑎𝑛𝑠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AU" b="0" dirty="0" smtClean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516" y="5057328"/>
                <a:ext cx="4904484" cy="92333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833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35" y="1680404"/>
            <a:ext cx="12096465" cy="3355619"/>
          </a:xfrm>
        </p:spPr>
        <p:txBody>
          <a:bodyPr/>
          <a:lstStyle/>
          <a:p>
            <a:r>
              <a:rPr lang="en-AU" dirty="0" smtClean="0"/>
              <a:t>(H2)Whether two groups of pedestrians having different </a:t>
            </a:r>
            <a:r>
              <a:rPr lang="en-AU" dirty="0"/>
              <a:t>attraction </a:t>
            </a:r>
            <a:r>
              <a:rPr lang="en-AU" dirty="0" smtClean="0"/>
              <a:t>force to its group members give the difference in </a:t>
            </a:r>
            <a:r>
              <a:rPr lang="en-AU" dirty="0" smtClean="0"/>
              <a:t>flow </a:t>
            </a:r>
            <a:r>
              <a:rPr lang="en-AU" dirty="0"/>
              <a:t>rates, average speed and cohesion degree?</a:t>
            </a:r>
            <a:endParaRPr lang="en-AU" dirty="0" smtClean="0"/>
          </a:p>
          <a:p>
            <a:r>
              <a:rPr lang="en-AU" dirty="0"/>
              <a:t>How to formulate that effect?</a:t>
            </a:r>
          </a:p>
          <a:p>
            <a:endParaRPr lang="en-AU" dirty="0" smtClean="0"/>
          </a:p>
          <a:p>
            <a:endParaRPr lang="en-AU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91068"/>
            <a:ext cx="124058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600" dirty="0" smtClean="0"/>
              <a:t>2.1. Parameter design- hypothesises regarding attraction force</a:t>
            </a:r>
            <a:endParaRPr lang="en-AU" sz="3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-313897" y="3158617"/>
            <a:ext cx="12096465" cy="4802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en-AU" i="1" dirty="0"/>
          </a:p>
          <a:p>
            <a:pPr lvl="2"/>
            <a:r>
              <a:rPr lang="en-AU" i="1" dirty="0" smtClean="0"/>
              <a:t>Group A has higher </a:t>
            </a:r>
            <a:r>
              <a:rPr lang="en-AU" b="1" i="1" dirty="0" smtClean="0"/>
              <a:t>Attraction Range </a:t>
            </a:r>
            <a:r>
              <a:rPr lang="en-AU" i="1" dirty="0" smtClean="0"/>
              <a:t>than those value of group B</a:t>
            </a:r>
          </a:p>
          <a:p>
            <a:pPr lvl="2"/>
            <a:endParaRPr lang="en-AU" i="1" dirty="0"/>
          </a:p>
          <a:p>
            <a:pPr lvl="2"/>
            <a:endParaRPr lang="en-AU" i="1" dirty="0" smtClean="0"/>
          </a:p>
          <a:p>
            <a:pPr lvl="2"/>
            <a:endParaRPr lang="en-AU" i="1" dirty="0"/>
          </a:p>
          <a:p>
            <a:pPr marL="914400" lvl="2" indent="0">
              <a:buNone/>
            </a:pPr>
            <a:endParaRPr lang="en-AU" i="1" dirty="0" smtClean="0"/>
          </a:p>
          <a:p>
            <a:pPr lvl="2"/>
            <a:r>
              <a:rPr lang="en-AU" i="1" dirty="0" smtClean="0"/>
              <a:t>Group A has higher </a:t>
            </a:r>
            <a:r>
              <a:rPr lang="en-AU" b="1" i="1" dirty="0" smtClean="0"/>
              <a:t>Attraction Strength </a:t>
            </a:r>
            <a:r>
              <a:rPr lang="en-AU" i="1" dirty="0" smtClean="0"/>
              <a:t>than those value of group B</a:t>
            </a:r>
            <a:endParaRPr lang="en-AU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067422" y="2617503"/>
                <a:ext cx="3653308" cy="6784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sub>
                        <m:sup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𝑎𝑡𝑡</m:t>
                          </m:r>
                        </m:sup>
                      </m:sSubSup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AU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𝑎𝑡𝑡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sub>
                      </m:sSub>
                      <m:sSup>
                        <m:sSup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r>
                                        <a:rPr lang="en-AU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AU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𝑝𝑞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𝑎𝑡𝑡</m:t>
                                          </m:r>
                                        </m:e>
                                        <m:sub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sub>
                                  </m:sSub>
                                </m:den>
                              </m:f>
                            </m:e>
                          </m:d>
                        </m:sup>
                      </m:sSup>
                      <m:acc>
                        <m:accPr>
                          <m:chr m:val="⃗"/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𝑝𝑞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7422" y="2617503"/>
                <a:ext cx="3653308" cy="67845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062614" y="3295958"/>
                <a:ext cx="3658116" cy="6784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b>
                        <m:sup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𝑎𝑡𝑡</m:t>
                          </m:r>
                        </m:sup>
                      </m:sSubSup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AU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𝑎𝑡𝑡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  <m:sSup>
                        <m:sSup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r>
                                        <a:rPr lang="en-AU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AU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𝑝𝑞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𝑎𝑡𝑡</m:t>
                                          </m:r>
                                        </m:e>
                                        <m:sub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sub>
                                  </m:sSub>
                                </m:den>
                              </m:f>
                            </m:e>
                          </m:d>
                        </m:sup>
                      </m:sSup>
                      <m:acc>
                        <m:accPr>
                          <m:chr m:val="⃗"/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𝑝𝑞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614" y="3295958"/>
                <a:ext cx="3658116" cy="67845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8062614" y="4114373"/>
                <a:ext cx="1710468" cy="3931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𝑎𝑡𝑡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sub>
                      </m:sSub>
                      <m:r>
                        <a:rPr lang="en-AU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𝑎𝑡𝑡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614" y="4114373"/>
                <a:ext cx="1710468" cy="393121"/>
              </a:xfrm>
              <a:prstGeom prst="rect">
                <a:avLst/>
              </a:prstGeom>
              <a:blipFill rotWithShape="0">
                <a:blip r:embed="rId4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8070052" y="4587247"/>
                <a:ext cx="1703030" cy="3931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𝑎𝑡𝑡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sub>
                      </m:sSub>
                      <m:r>
                        <a:rPr lang="en-AU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𝑎𝑡𝑡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052" y="4587247"/>
                <a:ext cx="1703030" cy="393121"/>
              </a:xfrm>
              <a:prstGeom prst="rect">
                <a:avLst/>
              </a:prstGeom>
              <a:blipFill rotWithShape="0">
                <a:blip r:embed="rId5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947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8762</TotalTime>
  <Words>808</Words>
  <Application>Microsoft Office PowerPoint</Application>
  <PresentationFormat>Widescreen</PresentationFormat>
  <Paragraphs>123</Paragraphs>
  <Slides>11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SimSun</vt:lpstr>
      <vt:lpstr>Arial</vt:lpstr>
      <vt:lpstr>Calibri</vt:lpstr>
      <vt:lpstr>Calibri Light</vt:lpstr>
      <vt:lpstr>Cambria Math</vt:lpstr>
      <vt:lpstr>Office Theme</vt:lpstr>
      <vt:lpstr>Acrobat Document</vt:lpstr>
      <vt:lpstr>Parameter design for investigating the effect of group behaviour on crowd dynamics</vt:lpstr>
      <vt:lpstr>1. Group behaviour model</vt:lpstr>
      <vt:lpstr>1. The analysis of parameter contribution- Experiment Design</vt:lpstr>
      <vt:lpstr>Parameter Analysis-Group cohesion degree</vt:lpstr>
      <vt:lpstr>Parameter Analysis-Group average speed</vt:lpstr>
      <vt:lpstr>Parameter Analysis-Verification</vt:lpstr>
      <vt:lpstr>Parameter Analysis-Discussion</vt:lpstr>
      <vt:lpstr>2.1. Parameter design- hypothesises regarding repulsive force</vt:lpstr>
      <vt:lpstr>PowerPoint Presentation</vt:lpstr>
      <vt:lpstr>2.1. Parameter design- hypothesises regarding group velocity</vt:lpstr>
      <vt:lpstr>2.2. Group effect measurement algorithm</vt:lpstr>
    </vt:vector>
  </TitlesOfParts>
  <Company>Monash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Viet Vo</dc:creator>
  <cp:lastModifiedBy>Viet Vo</cp:lastModifiedBy>
  <cp:revision>517</cp:revision>
  <dcterms:created xsi:type="dcterms:W3CDTF">2015-10-28T12:21:39Z</dcterms:created>
  <dcterms:modified xsi:type="dcterms:W3CDTF">2015-12-01T02:39:26Z</dcterms:modified>
</cp:coreProperties>
</file>