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1" r:id="rId3"/>
    <p:sldId id="262" r:id="rId4"/>
    <p:sldId id="268" r:id="rId5"/>
    <p:sldId id="263" r:id="rId6"/>
    <p:sldId id="271" r:id="rId7"/>
    <p:sldId id="273" r:id="rId8"/>
    <p:sldId id="272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72" autoAdjust="0"/>
  </p:normalViewPr>
  <p:slideViewPr>
    <p:cSldViewPr snapToGrid="0">
      <p:cViewPr varScale="1">
        <p:scale>
          <a:sx n="52" d="100"/>
          <a:sy n="52" d="100"/>
        </p:scale>
        <p:origin x="18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DD-1F96-4F12-9809-F05BAF40D940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9F6A-047B-4E84-A1D8-DA70EE968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equation that consists of derivatives is called a differential equation</a:t>
            </a:r>
          </a:p>
          <a:p>
            <a:r>
              <a:rPr lang="en-AU" dirty="0" smtClean="0"/>
              <a:t>http://people.du.ac.in/~pmehta/FinalSem/Renukafinal.pdf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8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/>
                  <a:t>Aim to approximate</a:t>
                </a:r>
                <a:r>
                  <a:rPr lang="en-AU" baseline="0" dirty="0" smtClean="0"/>
                  <a:t> a </a:t>
                </a:r>
                <a:r>
                  <a:rPr lang="en-AU" i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an unknown function (vector) of time t which we would like to approximate;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A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 function of time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of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itself.</a:t>
                </a:r>
                <a:endParaRPr lang="en-AU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AU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/>
                  <a:t>Aim to approximate</a:t>
                </a:r>
                <a:r>
                  <a:rPr lang="en-AU" baseline="0" dirty="0" smtClean="0"/>
                  <a:t> a </a:t>
                </a:r>
                <a:r>
                  <a:rPr lang="en-AU" i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an unknown function (vector) of time t which we would like to approximate; </a:t>
                </a:r>
                <a:r>
                  <a:rPr lang="en-AU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AU" i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̇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 function of time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of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itself.</a:t>
                </a:r>
                <a:endParaRPr lang="en-AU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AU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47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And other reference,</a:t>
            </a:r>
          </a:p>
          <a:p>
            <a:r>
              <a:rPr lang="en-AU" dirty="0" smtClean="0"/>
              <a:t>http://rosettacode.org/wiki/Runge-Kutta_method#C</a:t>
            </a:r>
          </a:p>
          <a:p>
            <a:r>
              <a:rPr lang="en-AU" dirty="0" smtClean="0"/>
              <a:t>https://people.sc.fsu.edu/~jburkardt/cpp_src/rk4/rk4.cpp</a:t>
            </a:r>
          </a:p>
          <a:p>
            <a:r>
              <a:rPr lang="en-AU" dirty="0" smtClean="0"/>
              <a:t>http://deepanshubhatti.blogspot.com.au/2013/10/to-solve-differential-equation-by_6120.html</a:t>
            </a:r>
          </a:p>
          <a:p>
            <a:r>
              <a:rPr lang="en-AU" dirty="0" smtClean="0"/>
              <a:t>http://www.maths.tcd.ie/~ryan/TeachingArchive/161/teaching/harm_osc_rk.c.html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27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As mentioned by Helbing, </a:t>
            </a:r>
            <a:r>
              <a:rPr lang="en-AU" dirty="0" err="1" smtClean="0"/>
              <a:t>Vicsek</a:t>
            </a:r>
            <a:r>
              <a:rPr lang="en-AU" dirty="0" smtClean="0"/>
              <a:t> []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88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As mentioned by Helbing, </a:t>
            </a:r>
            <a:r>
              <a:rPr lang="en-AU" dirty="0" err="1" smtClean="0"/>
              <a:t>Vicsek</a:t>
            </a:r>
            <a:r>
              <a:rPr lang="en-AU" dirty="0" smtClean="0"/>
              <a:t> []</a:t>
            </a:r>
          </a:p>
          <a:p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Step 1. As Helbing, Molnar, .. We should set </a:t>
            </a:r>
            <a:r>
              <a:rPr lang="en-AU" dirty="0" err="1" smtClean="0"/>
              <a:t>A_att</a:t>
            </a:r>
            <a:r>
              <a:rPr lang="en-AU" dirty="0" smtClean="0"/>
              <a:t> smaller than in setting distribution parameter to simulate realistic.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80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Given commonly and calibrated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A_rep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B_rep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of previous Helbing’s study,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A_att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B_att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is selected so that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thay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are not overlap.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7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6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7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9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3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8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0BDB-28B2-4B6C-9C59-57830F66D13B}" type="datetimeFigureOut">
              <a:rPr lang="en-AU" smtClean="0"/>
              <a:t>17/12/2015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nge%E2%80%93Kutta_metho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cs.bu.edu/~py502/slides/l07.pdf" TargetMode="External"/><Relationship Id="rId2" Type="http://schemas.openxmlformats.org/officeDocument/2006/relationships/hyperlink" Target="http://www.engr.colostate.edu/~thompson/hPage/CourseMat/Tutorials/CompMethods/Rungekutt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gnu.org/software/gsl/manual/html_node/ODE-Example-programs.html#ODE-Example-programs" TargetMode="External"/><Relationship Id="rId4" Type="http://schemas.openxmlformats.org/officeDocument/2006/relationships/hyperlink" Target="http://docs.scipy.org/doc/scipy-0.14.0/reference/generated/scipy.integrate.od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365125"/>
            <a:ext cx="11791666" cy="1325563"/>
          </a:xfrm>
        </p:spPr>
        <p:txBody>
          <a:bodyPr/>
          <a:lstStyle/>
          <a:p>
            <a:pPr algn="ctr"/>
            <a:r>
              <a:rPr lang="en-AU" dirty="0" smtClean="0"/>
              <a:t>RK4 method and simulation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791666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 smtClean="0"/>
              <a:t>4</a:t>
            </a:r>
            <a:r>
              <a:rPr lang="en-AU" baseline="30000" dirty="0" smtClean="0"/>
              <a:t>th</a:t>
            </a:r>
            <a:r>
              <a:rPr lang="en-AU" dirty="0" smtClean="0"/>
              <a:t> order </a:t>
            </a:r>
            <a:r>
              <a:rPr lang="en-AU" dirty="0" err="1" smtClean="0"/>
              <a:t>Runge</a:t>
            </a:r>
            <a:r>
              <a:rPr lang="en-AU" dirty="0" smtClean="0"/>
              <a:t> </a:t>
            </a:r>
            <a:r>
              <a:rPr lang="en-AU" dirty="0" err="1" smtClean="0"/>
              <a:t>Kutta</a:t>
            </a:r>
            <a:r>
              <a:rPr lang="en-AU" dirty="0" smtClean="0"/>
              <a:t> numerical solver</a:t>
            </a:r>
          </a:p>
          <a:p>
            <a:pPr marL="514350" indent="-514350">
              <a:buAutoNum type="arabicPeriod"/>
            </a:pPr>
            <a:r>
              <a:rPr lang="en-AU" dirty="0" smtClean="0"/>
              <a:t>Simulation result of the scenario where group members only want to come to their group ( by using repulsive and attractive forces)</a:t>
            </a:r>
          </a:p>
          <a:p>
            <a:pPr marL="514350" indent="-514350">
              <a:buAutoNum type="arabicPeriod"/>
            </a:pPr>
            <a:r>
              <a:rPr lang="en-AU" dirty="0" smtClean="0"/>
              <a:t>Simulation result of the scenario where group escape together (by adding desired moving direction)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6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63774"/>
            <a:ext cx="12192000" cy="941696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3</a:t>
            </a:r>
            <a:r>
              <a:rPr lang="en-AU" sz="3600" dirty="0" smtClean="0"/>
              <a:t>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 smtClean="0"/>
              <a:t>both desired, repulsive, </a:t>
            </a:r>
            <a:r>
              <a:rPr lang="en-AU" sz="3600" dirty="0"/>
              <a:t>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0321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6161"/>
          </a:xfrm>
        </p:spPr>
        <p:txBody>
          <a:bodyPr/>
          <a:lstStyle/>
          <a:p>
            <a:r>
              <a:rPr lang="en-AU" dirty="0" smtClean="0"/>
              <a:t>1.Runge–</a:t>
            </a:r>
            <a:r>
              <a:rPr lang="en-AU" dirty="0" err="1" smtClean="0"/>
              <a:t>Kutta</a:t>
            </a:r>
            <a:r>
              <a:rPr lang="en-AU" dirty="0" smtClean="0"/>
              <a:t>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2993770"/>
            <a:ext cx="11661058" cy="50118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026917"/>
                <a:ext cx="11936361" cy="6269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Initial value problem </a:t>
                </a:r>
                <a:r>
                  <a:rPr lang="en-A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  <a:hlinkClick r:id="rId3"/>
                  </a:rPr>
                  <a:t>[1]</a:t>
                </a:r>
                <a:r>
                  <a:rPr lang="en-A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A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Given 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step-size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&gt;0, RK-4 </a:t>
                </a: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approximates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by </a:t>
                </a:r>
                <a:r>
                  <a:rPr lang="en-A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present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plus the weighted average of four increments, where each increment is the product of the size of the interval, </a:t>
                </a:r>
                <a:r>
                  <a:rPr lang="en-A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h, </a:t>
                </a:r>
                <a:r>
                  <a:rPr lang="en-A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 slopes </a:t>
                </a:r>
                <a:r>
                  <a:rPr lang="en-A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</a:t>
                </a:r>
                <a:r>
                  <a:rPr lang="en-A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estimated by the function f of the differential equation</a:t>
                </a:r>
                <a:endParaRPr lang="en-AU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+ 2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</a:t>
                </a:r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6917"/>
                <a:ext cx="11936361" cy="6269858"/>
              </a:xfrm>
              <a:prstGeom prst="rect">
                <a:avLst/>
              </a:prstGeom>
              <a:blipFill rotWithShape="0">
                <a:blip r:embed="rId4"/>
                <a:stretch>
                  <a:fillRect l="-511" t="-194" b="-1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0206"/>
            <a:ext cx="12192000" cy="52949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Runge</a:t>
            </a:r>
            <a:r>
              <a:rPr lang="en-AU" dirty="0" smtClean="0"/>
              <a:t>–</a:t>
            </a:r>
            <a:r>
              <a:rPr lang="en-AU" dirty="0" err="1" smtClean="0"/>
              <a:t>Kutta</a:t>
            </a:r>
            <a:r>
              <a:rPr lang="en-AU" dirty="0" smtClean="0"/>
              <a:t> method to update velocity and position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-287030" y="649904"/>
            <a:ext cx="12169253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Given the below system simulating the position and velocity of a group member </a:t>
            </a:r>
            <a:r>
              <a:rPr lang="en-AU" i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based on the force-based model:</a:t>
            </a:r>
            <a:endParaRPr lang="en-AU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242850" y="1169796"/>
                <a:ext cx="2852382" cy="1396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850" y="1169796"/>
                <a:ext cx="2852382" cy="13969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96988" y="1291382"/>
                <a:ext cx="51884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i="0"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88" y="1291382"/>
                <a:ext cx="5188472" cy="6365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06094" y="1894843"/>
                <a:ext cx="5179367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i="0"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94" y="1894843"/>
                <a:ext cx="5179367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287030" y="2878046"/>
                <a:ext cx="3190104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030" y="2878046"/>
                <a:ext cx="3190104" cy="553549"/>
              </a:xfrm>
              <a:prstGeom prst="rect">
                <a:avLst/>
              </a:prstGeom>
              <a:blipFill rotWithShape="0">
                <a:blip r:embed="rId6"/>
                <a:stretch>
                  <a:fillRect t="-7692" r="-1912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55216" y="2878046"/>
                <a:ext cx="1942391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2878046"/>
                <a:ext cx="1942391" cy="553549"/>
              </a:xfrm>
              <a:prstGeom prst="rect">
                <a:avLst/>
              </a:prstGeom>
              <a:blipFill rotWithShape="0">
                <a:blip r:embed="rId7"/>
                <a:stretch>
                  <a:fillRect t="-7692" r="-20063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287030" y="3476338"/>
                <a:ext cx="5793124" cy="705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030" y="3476338"/>
                <a:ext cx="5793124" cy="705258"/>
              </a:xfrm>
              <a:prstGeom prst="rect">
                <a:avLst/>
              </a:prstGeom>
              <a:blipFill rotWithShape="0"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55216" y="3354715"/>
                <a:ext cx="3352136" cy="692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3354715"/>
                <a:ext cx="3352136" cy="692113"/>
              </a:xfrm>
              <a:prstGeom prst="rect">
                <a:avLst/>
              </a:prstGeom>
              <a:blipFill rotWithShape="0">
                <a:blip r:embed="rId9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61896" y="4098867"/>
                <a:ext cx="5793124" cy="705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896" y="4098867"/>
                <a:ext cx="5793124" cy="705258"/>
              </a:xfrm>
              <a:prstGeom prst="rect">
                <a:avLst/>
              </a:prstGeom>
              <a:blipFill rotWithShape="0"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55216" y="3977244"/>
                <a:ext cx="3352136" cy="692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3977244"/>
                <a:ext cx="3352136" cy="692113"/>
              </a:xfrm>
              <a:prstGeom prst="rect">
                <a:avLst/>
              </a:prstGeom>
              <a:blipFill rotWithShape="0">
                <a:blip r:embed="rId11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-287030" y="4832686"/>
                <a:ext cx="5427640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030" y="4832686"/>
                <a:ext cx="5427640" cy="555537"/>
              </a:xfrm>
              <a:prstGeom prst="rect">
                <a:avLst/>
              </a:prstGeom>
              <a:blipFill rotWithShape="0">
                <a:blip r:embed="rId12"/>
                <a:stretch>
                  <a:fillRect t="-7692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55216" y="4736349"/>
                <a:ext cx="3170996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4736349"/>
                <a:ext cx="3170996" cy="555537"/>
              </a:xfrm>
              <a:prstGeom prst="rect">
                <a:avLst/>
              </a:prstGeom>
              <a:blipFill rotWithShape="0">
                <a:blip r:embed="rId13"/>
                <a:stretch>
                  <a:fillRect t="-7692" r="-1154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-215977" y="5713916"/>
                <a:ext cx="12027149" cy="90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Each above increment is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calculated 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simultaneously for all group members to make sure that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members are 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calculated at proper positions and velocities at times t, and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.</a:t>
                </a:r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77" y="5713916"/>
                <a:ext cx="12027149" cy="906980"/>
              </a:xfrm>
              <a:prstGeom prst="rect">
                <a:avLst/>
              </a:prstGeom>
              <a:blipFill rotWithShape="0">
                <a:blip r:embed="rId14"/>
                <a:stretch>
                  <a:fillRect t="-1342" b="-33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9031" y="2570380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93"/>
          </a:xfrm>
        </p:spPr>
        <p:txBody>
          <a:bodyPr>
            <a:noAutofit/>
          </a:bodyPr>
          <a:lstStyle/>
          <a:p>
            <a:r>
              <a:rPr lang="en-AU" sz="4000" dirty="0" smtClean="0"/>
              <a:t>1. RK Reference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12" y="1570278"/>
            <a:ext cx="11858768" cy="819974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1600" dirty="0">
                <a:hlinkClick r:id="rId2"/>
              </a:rPr>
              <a:t>http://web.mit.edu/pkrein/Public/Final%20Paper%20UW324.pdf</a:t>
            </a:r>
          </a:p>
          <a:p>
            <a:pPr lvl="1"/>
            <a:r>
              <a:rPr lang="en-AU" sz="1600" dirty="0" smtClean="0">
                <a:hlinkClick r:id="rId2"/>
              </a:rPr>
              <a:t>http</a:t>
            </a:r>
            <a:r>
              <a:rPr lang="en-AU" sz="1600" dirty="0">
                <a:hlinkClick r:id="rId2"/>
              </a:rPr>
              <a:t>://www.engr.colostate.edu/~</a:t>
            </a:r>
            <a:r>
              <a:rPr lang="en-AU" sz="1600" dirty="0" smtClean="0">
                <a:hlinkClick r:id="rId2"/>
              </a:rPr>
              <a:t>thompson/hPage/CourseMat/Tutorials/CompMethods/Rungekutta.pdf</a:t>
            </a:r>
            <a:r>
              <a:rPr lang="en-AU" sz="1600" dirty="0" smtClean="0"/>
              <a:t> </a:t>
            </a:r>
          </a:p>
          <a:p>
            <a:pPr lvl="1"/>
            <a:r>
              <a:rPr lang="en-AU" sz="1600" dirty="0" smtClean="0">
                <a:hlinkClick r:id="rId3"/>
              </a:rPr>
              <a:t>http</a:t>
            </a:r>
            <a:r>
              <a:rPr lang="en-AU" sz="1600" dirty="0">
                <a:hlinkClick r:id="rId3"/>
              </a:rPr>
              <a:t>://physics.bu.edu/~</a:t>
            </a:r>
            <a:r>
              <a:rPr lang="en-AU" sz="1600" dirty="0" smtClean="0">
                <a:hlinkClick r:id="rId3"/>
              </a:rPr>
              <a:t>py502/slides/l07.pdf</a:t>
            </a:r>
            <a:r>
              <a:rPr lang="en-AU" sz="1600" dirty="0" smtClean="0"/>
              <a:t>  </a:t>
            </a:r>
            <a:endParaRPr lang="en-AU" sz="1600" dirty="0"/>
          </a:p>
        </p:txBody>
      </p:sp>
      <p:sp>
        <p:nvSpPr>
          <p:cNvPr id="5" name="Rectangle 4"/>
          <p:cNvSpPr/>
          <p:nvPr/>
        </p:nvSpPr>
        <p:spPr>
          <a:xfrm>
            <a:off x="-163773" y="1005107"/>
            <a:ext cx="12169253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Reference for RK4 solver for two simultaneous equations of N-body Mass Gravitational Problem</a:t>
            </a:r>
            <a:endParaRPr lang="en-A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63774" y="2654279"/>
                <a:ext cx="12169253" cy="2757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Public packages for ordinary differential equation (ODE) problem</a:t>
                </a:r>
              </a:p>
              <a:p>
                <a:pPr marL="12573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Scipy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(Python) 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http://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docs.scipy.org/doc/scipy-0.14.0/reference/generated/scipy.integrate.ode.html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GSL (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GNU Scientific Library) 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 package) 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https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://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www.gnu.org/software/gsl/manual/html_node/ODE-Example-programs.html#ODE-Example-programs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However, these packages only provide fixed template to implement, do not support computing RK4 value whose function f depends on multiple group members at the same time </a:t>
                </a:r>
                <a:r>
                  <a:rPr lang="en-AU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t,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endParaRPr lang="en-AU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774" y="2654279"/>
                <a:ext cx="12169253" cy="2757550"/>
              </a:xfrm>
              <a:prstGeom prst="rect">
                <a:avLst/>
              </a:prstGeom>
              <a:blipFill rotWithShape="0">
                <a:blip r:embed="rId6"/>
                <a:stretch>
                  <a:fillRect t="-442" b="-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163775" y="5688564"/>
            <a:ext cx="1216925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AU" sz="20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mplement RK4 at C level and embed the created model in Python simulation to boost performance </a:t>
            </a:r>
            <a:endParaRPr lang="en-AU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37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43844"/>
                  </p:ext>
                </p:extLst>
              </p:nvPr>
            </p:nvGraphicFramePr>
            <p:xfrm>
              <a:off x="0" y="961687"/>
              <a:ext cx="11626595" cy="109182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0565"/>
                    <a:gridCol w="776030"/>
                  </a:tblGrid>
                  <a:tr h="10918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   =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(≠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(≠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AU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AU" sz="2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  <m:sup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𝑎𝑡𝑡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A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43844"/>
                  </p:ext>
                </p:extLst>
              </p:nvPr>
            </p:nvGraphicFramePr>
            <p:xfrm>
              <a:off x="0" y="961687"/>
              <a:ext cx="11626595" cy="109182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0565"/>
                    <a:gridCol w="776030"/>
                  </a:tblGrid>
                  <a:tr h="1091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2" t="-556" r="-7355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460825"/>
                  </p:ext>
                </p:extLst>
              </p:nvPr>
            </p:nvGraphicFramePr>
            <p:xfrm>
              <a:off x="6473127" y="1384386"/>
              <a:ext cx="6026625" cy="9285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6724"/>
                    <a:gridCol w="779901"/>
                  </a:tblGrid>
                  <a:tr h="9285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𝑟𝑒𝑝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𝑞𝑝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460825"/>
                  </p:ext>
                </p:extLst>
              </p:nvPr>
            </p:nvGraphicFramePr>
            <p:xfrm>
              <a:off x="6473127" y="1384386"/>
              <a:ext cx="6026625" cy="9285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6724"/>
                    <a:gridCol w="779901"/>
                  </a:tblGrid>
                  <a:tr h="9285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16" t="-654" r="-15313" b="-2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86532"/>
                  </p:ext>
                </p:extLst>
              </p:nvPr>
            </p:nvGraphicFramePr>
            <p:xfrm>
              <a:off x="6561819" y="2027854"/>
              <a:ext cx="5868670" cy="648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09210"/>
                    <a:gridCol w="759460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𝑎𝑡𝑡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86532"/>
                  </p:ext>
                </p:extLst>
              </p:nvPr>
            </p:nvGraphicFramePr>
            <p:xfrm>
              <a:off x="6561819" y="2027854"/>
              <a:ext cx="5868670" cy="648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09210"/>
                    <a:gridCol w="759460"/>
                  </a:tblGrid>
                  <a:tr h="648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19" t="-926" r="-1537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0" y="1751932"/>
            <a:ext cx="547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epulsive </a:t>
            </a:r>
            <a:r>
              <a:rPr lang="en-AU" dirty="0"/>
              <a:t>force created by pedestrian </a:t>
            </a:r>
            <a:r>
              <a:rPr lang="en-AU" i="1" dirty="0"/>
              <a:t>q</a:t>
            </a:r>
            <a:r>
              <a:rPr lang="en-AU" dirty="0"/>
              <a:t> on pedestrian </a:t>
            </a:r>
            <a:r>
              <a:rPr lang="en-AU" i="1" dirty="0"/>
              <a:t>p</a:t>
            </a:r>
            <a:r>
              <a:rPr lang="en-AU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457842"/>
            <a:ext cx="7054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dirty="0" smtClean="0"/>
              <a:t>Attractive force represents that </a:t>
            </a:r>
            <a:r>
              <a:rPr lang="en-AU" i="1" dirty="0" smtClean="0"/>
              <a:t>p </a:t>
            </a:r>
            <a:r>
              <a:rPr lang="en-AU" dirty="0" smtClean="0"/>
              <a:t>moves close to pedestrian </a:t>
            </a:r>
            <a:r>
              <a:rPr lang="en-AU" i="1" dirty="0" smtClean="0"/>
              <a:t>q</a:t>
            </a:r>
            <a:endParaRPr lang="en-AU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857303" y="4060223"/>
            <a:ext cx="6328942" cy="84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8718" y="3998999"/>
                <a:ext cx="7054687" cy="394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dirty="0" smtClean="0"/>
                  <a:t> to make group members come close to each other</a:t>
                </a:r>
                <a:endParaRPr lang="en-AU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8" y="3998999"/>
                <a:ext cx="7054687" cy="394147"/>
              </a:xfrm>
              <a:prstGeom prst="rect">
                <a:avLst/>
              </a:prstGeom>
              <a:blipFill rotWithShape="0">
                <a:blip r:embed="rId6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97" y="2698655"/>
            <a:ext cx="5532824" cy="41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37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p:sp>
        <p:nvSpPr>
          <p:cNvPr id="13" name="Rectangle 12"/>
          <p:cNvSpPr/>
          <p:nvPr/>
        </p:nvSpPr>
        <p:spPr>
          <a:xfrm>
            <a:off x="0" y="1186934"/>
            <a:ext cx="2320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b="1" dirty="0" smtClean="0"/>
              <a:t>Overlap situation</a:t>
            </a:r>
            <a:endParaRPr lang="en-AU" b="1" i="1" dirty="0"/>
          </a:p>
        </p:txBody>
      </p:sp>
      <p:sp>
        <p:nvSpPr>
          <p:cNvPr id="22" name="Rectangle 21"/>
          <p:cNvSpPr/>
          <p:nvPr/>
        </p:nvSpPr>
        <p:spPr>
          <a:xfrm>
            <a:off x="46146" y="1618562"/>
            <a:ext cx="9547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Given a simulation of three pedestrians on 1-D at time </a:t>
            </a:r>
            <a:r>
              <a:rPr lang="en-AU" i="1" dirty="0" smtClean="0"/>
              <a:t>t </a:t>
            </a:r>
            <a:r>
              <a:rPr lang="en-AU" dirty="0" smtClean="0"/>
              <a:t>where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pedestrians </a:t>
            </a:r>
            <a:r>
              <a:rPr lang="en-AU" b="1" i="1" dirty="0"/>
              <a:t>q</a:t>
            </a:r>
            <a:r>
              <a:rPr lang="en-AU" dirty="0"/>
              <a:t> and </a:t>
            </a:r>
            <a:r>
              <a:rPr lang="en-AU" b="1" i="1" dirty="0"/>
              <a:t>k</a:t>
            </a:r>
            <a:r>
              <a:rPr lang="en-AU" dirty="0"/>
              <a:t> are </a:t>
            </a:r>
            <a:r>
              <a:rPr lang="en-AU" dirty="0" smtClean="0"/>
              <a:t>collide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edestrians </a:t>
            </a:r>
            <a:r>
              <a:rPr lang="en-AU" b="1" i="1" dirty="0" smtClean="0"/>
              <a:t>p</a:t>
            </a:r>
            <a:r>
              <a:rPr lang="en-AU" dirty="0" smtClean="0"/>
              <a:t>, </a:t>
            </a:r>
            <a:r>
              <a:rPr lang="en-AU" b="1" i="1" dirty="0" smtClean="0"/>
              <a:t>q</a:t>
            </a:r>
            <a:r>
              <a:rPr lang="en-AU" dirty="0" smtClean="0"/>
              <a:t>, </a:t>
            </a:r>
            <a:r>
              <a:rPr lang="en-AU" b="1" i="1" dirty="0" smtClean="0"/>
              <a:t>k</a:t>
            </a:r>
            <a:r>
              <a:rPr lang="en-AU" dirty="0" smtClean="0"/>
              <a:t> share the same </a:t>
            </a:r>
            <a:r>
              <a:rPr lang="en-AU" dirty="0" smtClean="0"/>
              <a:t>parameter values</a:t>
            </a:r>
            <a:r>
              <a:rPr lang="en-AU" dirty="0" smtClean="0"/>
              <a:t>:</a:t>
            </a:r>
          </a:p>
          <a:p>
            <a:endParaRPr lang="en-AU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800299" y="1344302"/>
            <a:ext cx="4903199" cy="54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0992" y="1023579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p</a:t>
            </a:r>
            <a:endParaRPr lang="en-AU" i="1" dirty="0"/>
          </a:p>
        </p:txBody>
      </p:sp>
      <p:sp>
        <p:nvSpPr>
          <p:cNvPr id="26" name="Oval 25"/>
          <p:cNvSpPr/>
          <p:nvPr/>
        </p:nvSpPr>
        <p:spPr>
          <a:xfrm>
            <a:off x="9087579" y="1023580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sp>
        <p:nvSpPr>
          <p:cNvPr id="27" name="Oval 26"/>
          <p:cNvSpPr/>
          <p:nvPr/>
        </p:nvSpPr>
        <p:spPr>
          <a:xfrm>
            <a:off x="9731704" y="996283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k</a:t>
            </a:r>
            <a:endParaRPr lang="en-AU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89180" y="1985746"/>
            <a:ext cx="2220461" cy="13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146443" y="1646729"/>
            <a:ext cx="466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 smtClean="0"/>
              <a:t>d</a:t>
            </a:r>
            <a:endParaRPr lang="en-AU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46146" y="3100436"/>
                <a:ext cx="3970843" cy="193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𝒓𝒆𝒑</m:t>
                          </m:r>
                        </m:sub>
                      </m:sSub>
                      <m:r>
                        <a:rPr lang="en-AU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=0.2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=1.0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𝑟𝑎𝑑𝑖𝑢𝑠</m:t>
                      </m:r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=0.3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6" y="3100436"/>
                <a:ext cx="3970843" cy="19327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5" idx="4"/>
          </p:cNvCxnSpPr>
          <p:nvPr/>
        </p:nvCxnSpPr>
        <p:spPr>
          <a:xfrm>
            <a:off x="7173055" y="1665024"/>
            <a:ext cx="16125" cy="3207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409641" y="1656962"/>
            <a:ext cx="16125" cy="3207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-2" y="5089456"/>
                <a:ext cx="6428097" cy="152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dirty="0" smtClean="0"/>
                  <a:t>Overlap situation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𝒂𝒕𝒕</m:t>
                        </m:r>
                      </m:sub>
                    </m:sSub>
                  </m:oMath>
                </a14:m>
                <a:r>
                  <a:rPr lang="en-AU" dirty="0" smtClean="0"/>
                  <a:t> 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𝒓𝒆𝒑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r>
                  <a:rPr lang="en-AU" dirty="0" smtClean="0"/>
                  <a:t>(the intersection between Rep and </a:t>
                </a:r>
                <a:r>
                  <a:rPr lang="en-AU" dirty="0" err="1" smtClean="0"/>
                  <a:t>Att</a:t>
                </a:r>
                <a:r>
                  <a:rPr lang="en-AU" dirty="0" smtClean="0"/>
                  <a:t> force is less than sum of radii)</a:t>
                </a:r>
                <a:endParaRPr lang="en-AU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𝒂𝒕𝒕</m:t>
                        </m:r>
                      </m:sub>
                    </m:sSub>
                  </m:oMath>
                </a14:m>
                <a:r>
                  <a:rPr lang="en-AU" dirty="0" smtClean="0"/>
                  <a:t> must be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𝒓𝒆𝒑</m:t>
                        </m:r>
                      </m:sub>
                    </m:sSub>
                  </m:oMath>
                </a14:m>
                <a:r>
                  <a:rPr lang="en-AU" dirty="0" smtClean="0"/>
                  <a:t> as discussed by Helbing, </a:t>
                </a:r>
                <a:r>
                  <a:rPr lang="en-AU" dirty="0" err="1" smtClean="0"/>
                  <a:t>Vicsek</a:t>
                </a:r>
                <a:endParaRPr lang="en-AU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089456"/>
                <a:ext cx="6428097" cy="1527085"/>
              </a:xfrm>
              <a:prstGeom prst="rect">
                <a:avLst/>
              </a:prstGeom>
              <a:blipFill rotWithShape="0">
                <a:blip r:embed="rId4"/>
                <a:stretch>
                  <a:fillRect l="-759" t="-2000" b="-44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03" y="2295191"/>
            <a:ext cx="5908951" cy="44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7037"/>
            <a:ext cx="11805313" cy="94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2. Simulation result of two group members</a:t>
            </a:r>
            <a:endParaRPr lang="en-AU" sz="4000" dirty="0"/>
          </a:p>
        </p:txBody>
      </p:sp>
      <p:sp>
        <p:nvSpPr>
          <p:cNvPr id="3" name="Rectangle 2"/>
          <p:cNvSpPr/>
          <p:nvPr/>
        </p:nvSpPr>
        <p:spPr>
          <a:xfrm>
            <a:off x="40944" y="926189"/>
            <a:ext cx="1083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2000" b="1" dirty="0" smtClean="0"/>
              <a:t>Why do two pedestrian move away when they collide and then come close to each other again?</a:t>
            </a:r>
            <a:endParaRPr lang="en-AU" sz="2000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8604423" y="3036265"/>
            <a:ext cx="2430941" cy="641446"/>
            <a:chOff x="6849537" y="1878233"/>
            <a:chExt cx="2430941" cy="641446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849537" y="2228921"/>
              <a:ext cx="2430941" cy="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491462" y="1878234"/>
              <a:ext cx="644125" cy="64144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p</a:t>
              </a:r>
              <a:endParaRPr lang="en-AU" i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44187" y="1878233"/>
              <a:ext cx="644125" cy="64144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q</a:t>
              </a:r>
              <a:endParaRPr lang="en-AU" i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4942342"/>
            <a:ext cx="1083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2000" b="1" dirty="0" smtClean="0"/>
              <a:t>Preserve their original velocity</a:t>
            </a:r>
            <a:endParaRPr lang="en-AU" sz="20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87490" y="1932295"/>
            <a:ext cx="745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2000" b="1" dirty="0" smtClean="0"/>
              <a:t>At time t, suppose that </a:t>
            </a:r>
            <a:r>
              <a:rPr lang="en-AU" sz="2000" b="1" dirty="0" err="1" smtClean="0"/>
              <a:t>vt</a:t>
            </a:r>
            <a:r>
              <a:rPr lang="en-AU" sz="2000" b="1" dirty="0" err="1" smtClean="0"/>
              <a:t>p</a:t>
            </a:r>
            <a:r>
              <a:rPr lang="en-AU" sz="2000" b="1" dirty="0" smtClean="0"/>
              <a:t> = </a:t>
            </a:r>
            <a:r>
              <a:rPr lang="en-AU" sz="2000" b="1" dirty="0" err="1" smtClean="0"/>
              <a:t>vtq</a:t>
            </a:r>
            <a:r>
              <a:rPr lang="en-AU" sz="2000" b="1" dirty="0" smtClean="0"/>
              <a:t> = 0.2</a:t>
            </a:r>
            <a:endParaRPr lang="en-AU" sz="2000" b="1" i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604423" y="2011683"/>
            <a:ext cx="2545798" cy="1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762781" y="1676986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p</a:t>
            </a:r>
            <a:endParaRPr lang="en-AU" i="1" dirty="0"/>
          </a:p>
        </p:txBody>
      </p:sp>
      <p:sp>
        <p:nvSpPr>
          <p:cNvPr id="20" name="Oval 19"/>
          <p:cNvSpPr/>
          <p:nvPr/>
        </p:nvSpPr>
        <p:spPr>
          <a:xfrm>
            <a:off x="10396820" y="1690960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899073" y="1331856"/>
            <a:ext cx="9614" cy="45639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604423" y="4336902"/>
            <a:ext cx="2430941" cy="641446"/>
            <a:chOff x="6849537" y="1878233"/>
            <a:chExt cx="2430941" cy="64144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849537" y="2228921"/>
              <a:ext cx="2430941" cy="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491462" y="1878234"/>
              <a:ext cx="644125" cy="64144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p</a:t>
              </a:r>
              <a:endParaRPr lang="en-AU" i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144187" y="1878233"/>
              <a:ext cx="644125" cy="64144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q</a:t>
              </a:r>
              <a:endParaRPr lang="en-AU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4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7037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163773" y="1005107"/>
                <a:ext cx="12169253" cy="423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000" dirty="0"/>
                  <a:t> = </a:t>
                </a:r>
                <a:r>
                  <a:rPr lang="en-AU" sz="2000" dirty="0" smtClean="0"/>
                  <a:t>0.005, </a:t>
                </a:r>
                <a:r>
                  <a:rPr lang="en-AU" sz="20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N </a:t>
                </a:r>
                <a:r>
                  <a:rPr lang="en-AU" sz="20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= 100 , automatically split into smaller group as the group theorem from previous paper</a:t>
                </a:r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773" y="1005107"/>
                <a:ext cx="12169253" cy="423834"/>
              </a:xfrm>
              <a:prstGeom prst="rect">
                <a:avLst/>
              </a:prstGeom>
              <a:blipFill rotWithShape="0">
                <a:blip r:embed="rId2"/>
                <a:stretch>
                  <a:fillRect t="-4348" b="-260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3774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682265"/>
                  </p:ext>
                </p:extLst>
              </p:nvPr>
            </p:nvGraphicFramePr>
            <p:xfrm>
              <a:off x="481826" y="1666257"/>
              <a:ext cx="9371859" cy="18064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56311"/>
                    <a:gridCol w="3957774"/>
                    <a:gridCol w="3957774"/>
                  </a:tblGrid>
                  <a:tr h="3160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Parameter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Range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a:t>Note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64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 (m/s</a:t>
                          </a:r>
                          <a:r>
                            <a:rPr lang="en-AU" sz="200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[2.5-3.0] 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a:t>Common values of previous studies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64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  (m)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[0.2-0.5</a:t>
                          </a: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]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a:t>Common values of previous studies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106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  (m/s</a:t>
                          </a:r>
                          <a:r>
                            <a:rPr lang="en-AU" sz="200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[0.5-1.0]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106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AU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 (m)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[0.6-1.0]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682265"/>
                  </p:ext>
                </p:extLst>
              </p:nvPr>
            </p:nvGraphicFramePr>
            <p:xfrm>
              <a:off x="481826" y="1666257"/>
              <a:ext cx="9371859" cy="18064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56311"/>
                    <a:gridCol w="3957774"/>
                    <a:gridCol w="3957774"/>
                  </a:tblGrid>
                  <a:tr h="350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Parameter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Range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a:t>Note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7" t="-108065" r="-544351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[2.5-3.0] 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a:t>Common values of previous studies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7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7" t="-208065" r="-54435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[0.2-0.5</a:t>
                          </a: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]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a:t>Common values of previous studies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7" t="-335088" r="-544351" b="-140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[0.5-1.0]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7" t="-427586" r="-544351" b="-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000" dirty="0">
                              <a:solidFill>
                                <a:schemeClr val="tx1"/>
                              </a:solidFill>
                              <a:effectLst/>
                            </a:rPr>
                            <a:t>[0.6-1.0]</a:t>
                          </a: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-181971" y="4033492"/>
                <a:ext cx="12169253" cy="82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The group of N= 5 pedestrians is being simulated on Monash Campus Cluster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and </a:t>
                </a:r>
                <a:r>
                  <a:rPr lang="en-AU" sz="2000" dirty="0" err="1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Sobol</a:t>
                </a:r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indices of parameters</a:t>
                </a:r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971" y="4033492"/>
                <a:ext cx="12169253" cy="827406"/>
              </a:xfrm>
              <a:prstGeom prst="rect">
                <a:avLst/>
              </a:prstGeom>
              <a:blipFill rotWithShape="0">
                <a:blip r:embed="rId4"/>
                <a:stretch>
                  <a:fillRect r="-752" b="-96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588</Words>
  <Application>Microsoft Office PowerPoint</Application>
  <PresentationFormat>Widescreen</PresentationFormat>
  <Paragraphs>119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RK4 method and simulation results</vt:lpstr>
      <vt:lpstr>1.Runge–Kutta method</vt:lpstr>
      <vt:lpstr>1. Runge–Kutta method to update velocity and position</vt:lpstr>
      <vt:lpstr>1. RK Reference</vt:lpstr>
      <vt:lpstr>2. Simulation result of the model using repulsive and attractive forces</vt:lpstr>
      <vt:lpstr>2. Simulation result of the model using repulsive and attractive forces</vt:lpstr>
      <vt:lpstr>PowerPoint Presentation</vt:lpstr>
      <vt:lpstr>2. Simulation result of the model using repulsive and attractive forces</vt:lpstr>
      <vt:lpstr>2. Simulation result of the model using repulsive and attractive forces</vt:lpstr>
      <vt:lpstr>3. Simulation result of the model using both desired, repulsive, and attractive forces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Vo</dc:creator>
  <cp:lastModifiedBy>Viet Vo</cp:lastModifiedBy>
  <cp:revision>671</cp:revision>
  <dcterms:created xsi:type="dcterms:W3CDTF">2015-10-28T12:21:39Z</dcterms:created>
  <dcterms:modified xsi:type="dcterms:W3CDTF">2015-12-17T13:17:28Z</dcterms:modified>
</cp:coreProperties>
</file>