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1" r:id="rId2"/>
    <p:sldId id="262" r:id="rId3"/>
    <p:sldId id="295" r:id="rId4"/>
    <p:sldId id="288" r:id="rId5"/>
    <p:sldId id="296" r:id="rId6"/>
    <p:sldId id="297" r:id="rId7"/>
    <p:sldId id="299" r:id="rId8"/>
    <p:sldId id="29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1972" autoAdjust="0"/>
  </p:normalViewPr>
  <p:slideViewPr>
    <p:cSldViewPr snapToGrid="0">
      <p:cViewPr varScale="1">
        <p:scale>
          <a:sx n="56" d="100"/>
          <a:sy n="56" d="100"/>
        </p:scale>
        <p:origin x="168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944DD-1F96-4F12-9809-F05BAF40D940}" type="datetimeFigureOut">
              <a:rPr lang="en-AU" smtClean="0"/>
              <a:t>20/11/2015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D9F6A-047B-4E84-A1D8-DA70EE968D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0724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The effect of group</a:t>
            </a:r>
            <a:r>
              <a:rPr lang="en-AU" baseline="0" dirty="0" smtClean="0"/>
              <a:t> behaviour on crowd dynamics.-&gt; to extract useful information (interaction between group) for evacuation plan (should escape group or alone, group by group) according to parameters of each group;</a:t>
            </a:r>
          </a:p>
          <a:p>
            <a:pPr marL="171450" indent="-171450">
              <a:buFontTx/>
              <a:buChar char="-"/>
            </a:pPr>
            <a:r>
              <a:rPr lang="en-AU" baseline="0" dirty="0" smtClean="0"/>
              <a:t>In various design layout- , flow rate average, flow rate of each group.</a:t>
            </a:r>
          </a:p>
          <a:p>
            <a:pPr marL="171450" indent="-171450">
              <a:buFontTx/>
              <a:buChar char="-"/>
            </a:pPr>
            <a:r>
              <a:rPr lang="en-AU" dirty="0" smtClean="0"/>
              <a:t>Discussion about which design layouts suitable,</a:t>
            </a:r>
            <a:r>
              <a:rPr lang="en-AU" baseline="0" dirty="0" smtClean="0"/>
              <a:t> </a:t>
            </a:r>
            <a:r>
              <a:rPr lang="en-AU" dirty="0" smtClean="0"/>
              <a:t>plans suit for group having maximum group cohesion, or group speed.,</a:t>
            </a:r>
            <a:r>
              <a:rPr lang="en-AU" baseline="0" dirty="0" smtClean="0"/>
              <a:t> guidance for evacuation plan</a:t>
            </a:r>
          </a:p>
          <a:p>
            <a:pPr marL="171450" indent="-171450">
              <a:buFontTx/>
              <a:buChar char="-"/>
            </a:pPr>
            <a:r>
              <a:rPr lang="en-AU" dirty="0" smtClean="0"/>
              <a:t>-----------------------------------------------------------------------------------------------------------------------------------------------------------------------------------------------------------------</a:t>
            </a:r>
          </a:p>
          <a:p>
            <a:r>
              <a:rPr lang="en-AU" dirty="0" smtClean="0"/>
              <a:t>What is data in</a:t>
            </a:r>
            <a:r>
              <a:rPr lang="en-AU" baseline="0" dirty="0" smtClean="0"/>
              <a:t> panic situations useful</a:t>
            </a:r>
            <a:r>
              <a:rPr lang="en-AU" dirty="0" smtClean="0"/>
              <a:t> for human</a:t>
            </a:r>
            <a:r>
              <a:rPr lang="en-AU" baseline="0" dirty="0" smtClean="0"/>
              <a:t> crowd modelling? Hard because data in panic is rare, not fix. Previous studies </a:t>
            </a:r>
            <a:r>
              <a:rPr lang="en-AU" dirty="0" smtClean="0"/>
              <a:t>almost investigate general data for context</a:t>
            </a:r>
            <a:r>
              <a:rPr lang="en-AU" baseline="0" dirty="0" smtClean="0"/>
              <a:t> detection at dense place; or data in normal situation; or machine learning for abnormal behaviour detection model when disaster already happened- not for panic situations. While panic situations- </a:t>
            </a:r>
            <a:r>
              <a:rPr lang="en-AU" dirty="0" smtClean="0"/>
              <a:t>group of</a:t>
            </a:r>
            <a:r>
              <a:rPr lang="en-AU" baseline="0" dirty="0" smtClean="0"/>
              <a:t> pedestrians escape together rather escape alone), with </a:t>
            </a:r>
            <a:r>
              <a:rPr lang="en-AU" baseline="0" dirty="0" err="1" smtClean="0"/>
              <a:t>learder</a:t>
            </a:r>
            <a:r>
              <a:rPr lang="en-AU" baseline="0" dirty="0" smtClean="0"/>
              <a:t> or group of different </a:t>
            </a:r>
            <a:r>
              <a:rPr lang="en-AU" baseline="0" dirty="0" err="1" smtClean="0"/>
              <a:t>ped</a:t>
            </a:r>
            <a:r>
              <a:rPr lang="en-AU" baseline="0" dirty="0" smtClean="0"/>
              <a:t> parameter distribution.  T</a:t>
            </a:r>
            <a:r>
              <a:rPr lang="en-AU" dirty="0" smtClean="0"/>
              <a:t>his study focuses</a:t>
            </a:r>
            <a:r>
              <a:rPr lang="en-AU" baseline="0" dirty="0" smtClean="0"/>
              <a:t> on </a:t>
            </a:r>
            <a:r>
              <a:rPr lang="en-AU" dirty="0" smtClean="0"/>
              <a:t>the</a:t>
            </a:r>
            <a:r>
              <a:rPr lang="en-AU" baseline="0" dirty="0" smtClean="0"/>
              <a:t> instinct characteristic of group behaviour in simulations when they interact in order to extract useful information before disasters happen. </a:t>
            </a:r>
            <a:endParaRPr lang="en-AU" dirty="0" smtClean="0"/>
          </a:p>
          <a:p>
            <a:r>
              <a:rPr lang="en-AU" dirty="0" smtClean="0"/>
              <a:t>Discussion about which design layouts suitable,</a:t>
            </a:r>
            <a:r>
              <a:rPr lang="en-AU" baseline="0" dirty="0" smtClean="0"/>
              <a:t> </a:t>
            </a:r>
            <a:r>
              <a:rPr lang="en-AU" dirty="0" smtClean="0"/>
              <a:t>plans suit for maximizing group cohesion, or group speed. – Group contains</a:t>
            </a:r>
            <a:r>
              <a:rPr lang="en-AU" baseline="0" dirty="0" smtClean="0"/>
              <a:t> pedestrians having different parameter to those of others.</a:t>
            </a:r>
            <a:endParaRPr lang="en-AU" dirty="0" smtClean="0"/>
          </a:p>
          <a:p>
            <a:r>
              <a:rPr lang="en-AU" dirty="0" smtClean="0"/>
              <a:t>The data of extracting interaction between groups in</a:t>
            </a:r>
            <a:r>
              <a:rPr lang="en-AU" baseline="0" dirty="0" smtClean="0"/>
              <a:t> which groups have different parameters to those of others (group have maximize group cohesion, group have low speed)</a:t>
            </a:r>
            <a:r>
              <a:rPr lang="en-AU" dirty="0" smtClean="0"/>
              <a:t> .</a:t>
            </a:r>
          </a:p>
          <a:p>
            <a:r>
              <a:rPr lang="en-AU" dirty="0" smtClean="0"/>
              <a:t>Guidance for each</a:t>
            </a:r>
            <a:r>
              <a:rPr lang="en-AU" baseline="0" dirty="0" smtClean="0"/>
              <a:t> group evacuation; adding stochastic information dynamic context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D9F6A-047B-4E84-A1D8-DA70EE968D66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147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Anti group,</a:t>
            </a:r>
          </a:p>
          <a:p>
            <a:r>
              <a:rPr lang="en-AU" dirty="0" smtClean="0"/>
              <a:t>Correlation testing, </a:t>
            </a:r>
          </a:p>
          <a:p>
            <a:r>
              <a:rPr lang="en-US" dirty="0" smtClean="0"/>
              <a:t>the overall effects of one parameter on the variance of  model’s output </a:t>
            </a:r>
          </a:p>
          <a:p>
            <a:endParaRPr lang="en-AU" dirty="0" smtClean="0"/>
          </a:p>
          <a:p>
            <a:r>
              <a:rPr lang="en-AU" dirty="0" smtClean="0"/>
              <a:t>Tuning verify</a:t>
            </a:r>
            <a:r>
              <a:rPr lang="en-AU" baseline="0" dirty="0" smtClean="0"/>
              <a:t> parameter, keep the same scenario</a:t>
            </a:r>
          </a:p>
          <a:p>
            <a:r>
              <a:rPr lang="en-AU" baseline="0" dirty="0" smtClean="0"/>
              <a:t>At base parameter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D9F6A-047B-4E84-A1D8-DA70EE968D66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0403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Correlation testing, </a:t>
            </a:r>
          </a:p>
          <a:p>
            <a:r>
              <a:rPr lang="en-AU" dirty="0" smtClean="0"/>
              <a:t>Anti group,</a:t>
            </a:r>
          </a:p>
          <a:p>
            <a:r>
              <a:rPr lang="en-AU" dirty="0" smtClean="0"/>
              <a:t>Tuning verify</a:t>
            </a:r>
            <a:r>
              <a:rPr lang="en-AU" baseline="0" dirty="0" smtClean="0"/>
              <a:t> parameter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D9F6A-047B-4E84-A1D8-DA70EE968D66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8489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The first three force depends on the</a:t>
            </a:r>
            <a:r>
              <a:rPr lang="en-AU" baseline="0" dirty="0" smtClean="0"/>
              <a:t> information of each group members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aseline="0" dirty="0" smtClean="0"/>
              <a:t>The last group force is condition force depends on environment, (placements)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The </a:t>
            </a:r>
            <a:r>
              <a:rPr lang="en-AU" dirty="0" smtClean="0"/>
              <a:t>higher interaction range , you feel more uncomfortable and repulsive force between you and other pedestrians increases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modelling the difference with the outputs-</a:t>
            </a:r>
          </a:p>
          <a:p>
            <a:pPr marL="0" indent="0">
              <a:buNone/>
            </a:pPr>
            <a:r>
              <a:rPr lang="en-AU" dirty="0" smtClean="0"/>
              <a:t>Whether the</a:t>
            </a:r>
            <a:r>
              <a:rPr lang="en-AU" baseline="0" dirty="0" smtClean="0"/>
              <a:t> effect i</a:t>
            </a:r>
            <a:r>
              <a:rPr lang="en-AU" dirty="0" smtClean="0"/>
              <a:t>s the same as pedestrians moving individual without group, or </a:t>
            </a:r>
          </a:p>
          <a:p>
            <a:pPr marL="0" indent="0">
              <a:buNone/>
            </a:pPr>
            <a:r>
              <a:rPr lang="en-AU" dirty="0" smtClean="0"/>
              <a:t>Understanding this information is important: since it give hints to help us know in evacuation should we evacuation by group or individual,</a:t>
            </a:r>
            <a:r>
              <a:rPr lang="en-AU" baseline="0" dirty="0" smtClean="0"/>
              <a:t> modelling the effect of this  difference with model’s output (flow rates)</a:t>
            </a:r>
            <a:r>
              <a:rPr lang="en-AU" dirty="0" smtClean="0"/>
              <a:t>?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hypothesises on each element force on crowd to understand the difference between individuals, or same as other group on crowd dynamics (flow rates, flow rate each group)</a:t>
            </a:r>
          </a:p>
          <a:p>
            <a:pPr marL="0" indent="0">
              <a:buNone/>
            </a:pPr>
            <a:r>
              <a:rPr lang="en-AU" dirty="0" smtClean="0"/>
              <a:t>Other observation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D9F6A-047B-4E84-A1D8-DA70EE968D66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9054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err="1" smtClean="0"/>
              <a:t>Hoorgedoorn</a:t>
            </a:r>
            <a:r>
              <a:rPr lang="en-AU" dirty="0" smtClean="0"/>
              <a:t> found that, children &lt;elderly&lt; adults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(easily accept other pedestrians standing closer) 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D9F6A-047B-4E84-A1D8-DA70EE968D66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9873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Contain different</a:t>
            </a:r>
            <a:r>
              <a:rPr lang="en-AU" baseline="0" dirty="0" smtClean="0"/>
              <a:t> layouts, placements of group, number of pedestrians</a:t>
            </a:r>
          </a:p>
          <a:p>
            <a:r>
              <a:rPr lang="en-AU" baseline="0" dirty="0" smtClean="0"/>
              <a:t>Propose hypothesises measurement by turning parameters</a:t>
            </a:r>
          </a:p>
          <a:p>
            <a:r>
              <a:rPr lang="en-AU" baseline="0" dirty="0" smtClean="0"/>
              <a:t>Observation: return data (crowd density-</a:t>
            </a:r>
            <a:r>
              <a:rPr lang="en-AU" baseline="0" dirty="0" err="1" smtClean="0"/>
              <a:t>heatmap</a:t>
            </a:r>
            <a:r>
              <a:rPr lang="en-AU" baseline="0" dirty="0" smtClean="0"/>
              <a:t>, flow rates, crowd pressure)</a:t>
            </a:r>
          </a:p>
          <a:p>
            <a:endParaRPr lang="en-AU" baseline="0" dirty="0" smtClean="0"/>
          </a:p>
          <a:p>
            <a:r>
              <a:rPr lang="en-AU" baseline="0" dirty="0" smtClean="0"/>
              <a:t>Analysis and verification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D9F6A-047B-4E84-A1D8-DA70EE968D66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4482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0BDB-28B2-4B6C-9C59-57830F66D13B}" type="datetimeFigureOut">
              <a:rPr lang="en-AU" smtClean="0"/>
              <a:t>20/11/2015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34F1-9E81-4C73-8FBF-B250B29B2C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8671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0BDB-28B2-4B6C-9C59-57830F66D13B}" type="datetimeFigureOut">
              <a:rPr lang="en-AU" smtClean="0"/>
              <a:t>20/11/2015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34F1-9E81-4C73-8FBF-B250B29B2C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064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0BDB-28B2-4B6C-9C59-57830F66D13B}" type="datetimeFigureOut">
              <a:rPr lang="en-AU" smtClean="0"/>
              <a:t>20/11/2015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34F1-9E81-4C73-8FBF-B250B29B2C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2781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0BDB-28B2-4B6C-9C59-57830F66D13B}" type="datetimeFigureOut">
              <a:rPr lang="en-AU" smtClean="0"/>
              <a:t>20/11/2015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34F1-9E81-4C73-8FBF-B250B29B2C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8970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0BDB-28B2-4B6C-9C59-57830F66D13B}" type="datetimeFigureOut">
              <a:rPr lang="en-AU" smtClean="0"/>
              <a:t>20/11/2015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34F1-9E81-4C73-8FBF-B250B29B2C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07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0BDB-28B2-4B6C-9C59-57830F66D13B}" type="datetimeFigureOut">
              <a:rPr lang="en-AU" smtClean="0"/>
              <a:t>20/11/2015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34F1-9E81-4C73-8FBF-B250B29B2C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392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0BDB-28B2-4B6C-9C59-57830F66D13B}" type="datetimeFigureOut">
              <a:rPr lang="en-AU" smtClean="0"/>
              <a:t>20/11/2015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34F1-9E81-4C73-8FBF-B250B29B2C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9370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0BDB-28B2-4B6C-9C59-57830F66D13B}" type="datetimeFigureOut">
              <a:rPr lang="en-AU" smtClean="0"/>
              <a:t>20/11/2015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34F1-9E81-4C73-8FBF-B250B29B2C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9637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0BDB-28B2-4B6C-9C59-57830F66D13B}" type="datetimeFigureOut">
              <a:rPr lang="en-AU" smtClean="0"/>
              <a:t>20/11/2015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34F1-9E81-4C73-8FBF-B250B29B2C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9857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0BDB-28B2-4B6C-9C59-57830F66D13B}" type="datetimeFigureOut">
              <a:rPr lang="en-AU" smtClean="0"/>
              <a:t>20/11/2015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34F1-9E81-4C73-8FBF-B250B29B2C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748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0BDB-28B2-4B6C-9C59-57830F66D13B}" type="datetimeFigureOut">
              <a:rPr lang="en-AU" smtClean="0"/>
              <a:t>20/11/2015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34F1-9E81-4C73-8FBF-B250B29B2C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8037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E0BDB-28B2-4B6C-9C59-57830F66D13B}" type="datetimeFigureOut">
              <a:rPr lang="en-AU" smtClean="0"/>
              <a:t>20/11/2015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934F1-9E81-4C73-8FBF-B250B29B2C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6645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AU" dirty="0" smtClean="0"/>
              <a:t>Parameter design for investigating the effect of group behaviour on crowd </a:t>
            </a:r>
            <a:r>
              <a:rPr lang="en-AU" dirty="0"/>
              <a:t>d</a:t>
            </a:r>
            <a:r>
              <a:rPr lang="en-AU" dirty="0" smtClean="0"/>
              <a:t>ynamics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942" y="1653109"/>
            <a:ext cx="11661058" cy="50118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 smtClean="0"/>
              <a:t>Summary the key parameter affecting group behaviour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Parameter Design</a:t>
            </a:r>
          </a:p>
          <a:p>
            <a:pPr marL="457200" lvl="1" indent="0">
              <a:buNone/>
            </a:pPr>
            <a:r>
              <a:rPr lang="en-AU" dirty="0" smtClean="0"/>
              <a:t>2.1. Hypotheses from the theoretical model</a:t>
            </a:r>
          </a:p>
          <a:p>
            <a:pPr marL="457200" lvl="1" indent="0">
              <a:buNone/>
            </a:pPr>
            <a:r>
              <a:rPr lang="en-AU" dirty="0" smtClean="0"/>
              <a:t>2.2. Group effect measurement algorithm</a:t>
            </a:r>
            <a:endParaRPr lang="en-AU" dirty="0"/>
          </a:p>
          <a:p>
            <a:pPr marL="514350" indent="-514350">
              <a:buFont typeface="+mj-lt"/>
              <a:buAutoNum type="arabicPeriod"/>
            </a:pPr>
            <a:endParaRPr lang="en-AU" dirty="0" smtClean="0"/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endParaRPr lang="en-AU" dirty="0" smtClean="0"/>
          </a:p>
          <a:p>
            <a:pPr marL="457200" lvl="1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8465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2078269" cy="81116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 smtClean="0"/>
              <a:t>Group cohesion degree</a:t>
            </a:r>
            <a:endParaRPr lang="en-AU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-352556" y="989554"/>
            <a:ext cx="4745533" cy="50118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dirty="0" smtClean="0"/>
              <a:t>Correlation testing</a:t>
            </a:r>
            <a:endParaRPr lang="en-AU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149379" y="989554"/>
            <a:ext cx="4235688" cy="501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AU" dirty="0" err="1" smtClean="0"/>
              <a:t>Sobol</a:t>
            </a:r>
            <a:r>
              <a:rPr lang="en-AU" dirty="0" smtClean="0"/>
              <a:t> indices analysis</a:t>
            </a:r>
            <a:endParaRPr lang="en-AU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9106901" y="989554"/>
            <a:ext cx="3780101" cy="5141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dirty="0" smtClean="0"/>
              <a:t>Verification</a:t>
            </a:r>
            <a:endParaRPr lang="en-AU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1244678"/>
              </p:ext>
            </p:extLst>
          </p:nvPr>
        </p:nvGraphicFramePr>
        <p:xfrm>
          <a:off x="-307038" y="1439116"/>
          <a:ext cx="4410899" cy="3650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Acrobat Document" r:id="rId4" imgW="4389120" imgH="3291840" progId="AcroExch.Document.11">
                  <p:embed/>
                </p:oleObj>
              </mc:Choice>
              <mc:Fallback>
                <p:oleObj name="Acrobat Document" r:id="rId4" imgW="4389120" imgH="329184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307038" y="1439116"/>
                        <a:ext cx="4410899" cy="36500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8437814"/>
              </p:ext>
            </p:extLst>
          </p:nvPr>
        </p:nvGraphicFramePr>
        <p:xfrm>
          <a:off x="3962374" y="1439116"/>
          <a:ext cx="4571540" cy="3659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Acrobat Document" r:id="rId6" imgW="4389120" imgH="3291840" progId="AcroExch.Document.11">
                  <p:embed/>
                </p:oleObj>
              </mc:Choice>
              <mc:Fallback>
                <p:oleObj name="Acrobat Document" r:id="rId6" imgW="4389120" imgH="329184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62374" y="1439116"/>
                        <a:ext cx="4571540" cy="36593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690561"/>
              </p:ext>
            </p:extLst>
          </p:nvPr>
        </p:nvGraphicFramePr>
        <p:xfrm>
          <a:off x="8103310" y="1621408"/>
          <a:ext cx="4220618" cy="3165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" name="Acrobat Document" r:id="rId8" imgW="4389120" imgH="3291840" progId="AcroExch.Document.11">
                  <p:embed/>
                </p:oleObj>
              </mc:Choice>
              <mc:Fallback>
                <p:oleObj name="Acrobat Document" r:id="rId8" imgW="4389120" imgH="329184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103310" y="1621408"/>
                        <a:ext cx="4220618" cy="3165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399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2078269" cy="81116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 smtClean="0"/>
              <a:t>Group average speed</a:t>
            </a:r>
            <a:endParaRPr lang="en-AU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5413505"/>
              </p:ext>
            </p:extLst>
          </p:nvPr>
        </p:nvGraphicFramePr>
        <p:xfrm>
          <a:off x="-369504" y="1462592"/>
          <a:ext cx="4443032" cy="3639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6" name="Acrobat Document" r:id="rId4" imgW="4389120" imgH="3291840" progId="AcroExch.Document.11">
                  <p:embed/>
                </p:oleObj>
              </mc:Choice>
              <mc:Fallback>
                <p:oleObj name="Acrobat Document" r:id="rId4" imgW="4389120" imgH="329184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369504" y="1462592"/>
                        <a:ext cx="4443032" cy="3639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526965"/>
              </p:ext>
            </p:extLst>
          </p:nvPr>
        </p:nvGraphicFramePr>
        <p:xfrm>
          <a:off x="4073528" y="1462592"/>
          <a:ext cx="4469971" cy="3639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7" name="Acrobat Document" r:id="rId6" imgW="4389120" imgH="3291840" progId="AcroExch.Document.11">
                  <p:embed/>
                </p:oleObj>
              </mc:Choice>
              <mc:Fallback>
                <p:oleObj name="Acrobat Document" r:id="rId6" imgW="4389120" imgH="329184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73528" y="1462592"/>
                        <a:ext cx="4469971" cy="3639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-437722" y="989554"/>
            <a:ext cx="4745533" cy="501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AU" dirty="0" smtClean="0"/>
              <a:t>Correlation testing</a:t>
            </a:r>
            <a:endParaRPr lang="en-AU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369225" y="989554"/>
            <a:ext cx="4235688" cy="501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AU" dirty="0" err="1" smtClean="0"/>
              <a:t>Sobol</a:t>
            </a:r>
            <a:r>
              <a:rPr lang="en-AU" dirty="0" smtClean="0"/>
              <a:t> indices analysis</a:t>
            </a:r>
            <a:endParaRPr lang="en-AU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9482289" y="989554"/>
            <a:ext cx="3780101" cy="5141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dirty="0" smtClean="0"/>
              <a:t>Verification</a:t>
            </a:r>
            <a:endParaRPr lang="en-AU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6048889"/>
              </p:ext>
            </p:extLst>
          </p:nvPr>
        </p:nvGraphicFramePr>
        <p:xfrm>
          <a:off x="8103311" y="1603544"/>
          <a:ext cx="4389438" cy="329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8" name="Acrobat Document" r:id="rId8" imgW="4389120" imgH="3291840" progId="AcroExch.Document.11">
                  <p:embed/>
                </p:oleObj>
              </mc:Choice>
              <mc:Fallback>
                <p:oleObj name="Acrobat Document" r:id="rId8" imgW="4389120" imgH="329184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103311" y="1603544"/>
                        <a:ext cx="4389438" cy="329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259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405815" cy="1325563"/>
          </a:xfrm>
        </p:spPr>
        <p:txBody>
          <a:bodyPr>
            <a:normAutofit/>
          </a:bodyPr>
          <a:lstStyle/>
          <a:p>
            <a:r>
              <a:rPr lang="en-AU" sz="3600" dirty="0" smtClean="0"/>
              <a:t>2.1. Parameter Design-Review from theoretical force model</a:t>
            </a:r>
            <a:endParaRPr lang="en-AU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869" y="998016"/>
                <a:ext cx="11226420" cy="5416432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AU" dirty="0" smtClean="0"/>
                  <a:t>When a pedestrian moving in a group</a:t>
                </a:r>
              </a:p>
              <a:p>
                <a:pPr marL="0" indent="0">
                  <a:buNone/>
                </a:pPr>
                <a:endParaRPr lang="en-A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acc>
                    <m:r>
                      <a:rPr lang="en-A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/>
                  <a:t> 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bSup>
                        <m:d>
                          <m:dPr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acc>
                          <m:accPr>
                            <m:chr m:val="⃗"/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AU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AU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AU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en-AU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bSup>
                          </m:e>
                        </m:acc>
                        <m:d>
                          <m:dPr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AU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A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AU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acc>
                        <m:d>
                          <m:dPr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AU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(≠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AU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AU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𝑝𝑞</m:t>
                            </m:r>
                          </m:sub>
                        </m:sSub>
                        <m:d>
                          <m:dPr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AU" i="1">
                            <a:latin typeface="Cambria Math" panose="02040503050406030204" pitchFamily="18" charset="0"/>
                          </a:rPr>
                          <m:t>+ </m:t>
                        </m:r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A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AU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AU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AU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+  </m:t>
                            </m:r>
                            <m:sSup>
                              <m:sSupPr>
                                <m:ctrlPr>
                                  <a:rPr lang="en-AU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A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AU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AU" i="1">
                                    <a:latin typeface="Cambria Math" panose="02040503050406030204" pitchFamily="18" charset="0"/>
                                  </a:rPr>
                                  <m:t>𝑔𝑟𝑜𝑢𝑝</m:t>
                                </m:r>
                              </m:sup>
                            </m:sSup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AU" dirty="0" smtClean="0"/>
              </a:p>
              <a:p>
                <a:pPr marL="0" indent="0">
                  <a:buNone/>
                </a:pPr>
                <a:endParaRPr lang="en-AU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  <m:sup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𝑔𝑟𝑜𝑢𝑝</m:t>
                          </m:r>
                        </m:sup>
                      </m:sSup>
                      <m:r>
                        <a:rPr lang="en-AU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)= </m:t>
                      </m:r>
                      <m:sSup>
                        <m:sSup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  <m:sup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𝑣𝑖𝑠</m:t>
                          </m:r>
                        </m:sup>
                      </m:sSup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  <m:sup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𝑎𝑡𝑡</m:t>
                          </m:r>
                        </m:sup>
                      </m:sSup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  <m:sup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𝑟𝑒𝑝</m:t>
                          </m:r>
                        </m:sup>
                      </m:sSup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r>
                  <a:rPr lang="en-AU" b="1" dirty="0" smtClean="0"/>
                  <a:t>Key parameter:</a:t>
                </a:r>
                <a:r>
                  <a:rPr lang="en-AU" dirty="0" smtClean="0"/>
                  <a:t> </a:t>
                </a:r>
              </a:p>
              <a:p>
                <a:pPr marL="0" indent="0">
                  <a:buNone/>
                </a:pPr>
                <a:r>
                  <a:rPr lang="en-AU" dirty="0" smtClean="0"/>
                  <a:t>Group’s average speed depends on</a:t>
                </a:r>
                <a:r>
                  <a:rPr lang="en-AU" b="1" dirty="0" smtClean="0"/>
                  <a:t> Desired Velocity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AU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AU" b="1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  <m:sup>
                        <m:r>
                          <a:rPr lang="en-AU" b="1" i="1"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</m:sSubSup>
                  </m:oMath>
                </a14:m>
                <a:r>
                  <a:rPr lang="en-AU" b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AU" dirty="0" smtClean="0"/>
                  <a:t>Group’s cohesion degree (anti-cohesiveness) depends on </a:t>
                </a:r>
                <a:r>
                  <a:rPr lang="en-AU" b="1" i="1" dirty="0" smtClean="0"/>
                  <a:t>B</a:t>
                </a:r>
                <a:r>
                  <a:rPr lang="en-AU" i="1" dirty="0" smtClean="0"/>
                  <a:t> </a:t>
                </a:r>
                <a:r>
                  <a:rPr lang="en-AU" b="1" dirty="0" smtClean="0"/>
                  <a:t>(Interaction Range) </a:t>
                </a:r>
                <a:r>
                  <a:rPr lang="en-AU" dirty="0" smtClean="0"/>
                  <a:t>in</a:t>
                </a:r>
                <a:r>
                  <a:rPr lang="en-AU" i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</m:oMath>
                </a14:m>
                <a:endParaRPr lang="en-AU" dirty="0" smtClean="0"/>
              </a:p>
              <a:p>
                <a:pPr marL="0" indent="0">
                  <a:buNone/>
                </a:pPr>
                <a:endParaRPr lang="en-AU" dirty="0" smtClean="0"/>
              </a:p>
              <a:p>
                <a:pPr marL="0" indent="0">
                  <a:buNone/>
                </a:pPr>
                <a:r>
                  <a:rPr lang="en-AU" b="1" dirty="0" smtClean="0"/>
                  <a:t>Question:</a:t>
                </a:r>
              </a:p>
              <a:p>
                <a:pPr marL="0" indent="0">
                  <a:buNone/>
                </a:pPr>
                <a:r>
                  <a:rPr lang="en-AU" dirty="0" smtClean="0"/>
                  <a:t>How do the difference in parameters between group members and out-of-group members affect crowd dynamics?</a:t>
                </a:r>
              </a:p>
              <a:p>
                <a:pPr marL="0" indent="0">
                  <a:buNone/>
                </a:pPr>
                <a:r>
                  <a:rPr lang="en-AU" dirty="0" smtClean="0"/>
                  <a:t>Is it the same when pedestrians are evacuating without group behaviour or the difference?</a:t>
                </a:r>
                <a:r>
                  <a:rPr lang="en-AU" dirty="0"/>
                  <a:t>	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869" y="998016"/>
                <a:ext cx="11226420" cy="5416432"/>
              </a:xfrm>
              <a:blipFill rotWithShape="0">
                <a:blip r:embed="rId3"/>
                <a:stretch>
                  <a:fillRect l="-706" t="-2365" r="-48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459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1068"/>
            <a:ext cx="12405815" cy="1325563"/>
          </a:xfrm>
        </p:spPr>
        <p:txBody>
          <a:bodyPr>
            <a:normAutofit/>
          </a:bodyPr>
          <a:lstStyle/>
          <a:p>
            <a:r>
              <a:rPr lang="en-AU" sz="3600" dirty="0" smtClean="0"/>
              <a:t>2.1. Parameter design- hypothesises regarding repulsive force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35" y="1694053"/>
            <a:ext cx="12096465" cy="4802282"/>
          </a:xfrm>
        </p:spPr>
        <p:txBody>
          <a:bodyPr/>
          <a:lstStyle/>
          <a:p>
            <a:r>
              <a:rPr lang="en-AU" dirty="0" smtClean="0"/>
              <a:t>Hypothesises: Pedestrians in same group have less repulsive </a:t>
            </a:r>
            <a:r>
              <a:rPr lang="en-AU" dirty="0" smtClean="0"/>
              <a:t>forces </a:t>
            </a:r>
            <a:r>
              <a:rPr lang="en-AU" dirty="0" smtClean="0"/>
              <a:t>than </a:t>
            </a:r>
            <a:r>
              <a:rPr lang="en-AU" dirty="0" smtClean="0"/>
              <a:t>the same force caused by out-of</a:t>
            </a:r>
            <a:r>
              <a:rPr lang="en-AU" dirty="0"/>
              <a:t>-</a:t>
            </a:r>
            <a:r>
              <a:rPr lang="en-AU" dirty="0" smtClean="0"/>
              <a:t>group </a:t>
            </a:r>
            <a:r>
              <a:rPr lang="en-AU" dirty="0" smtClean="0"/>
              <a:t>members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	(H1) Group of pedestrians have</a:t>
            </a:r>
          </a:p>
          <a:p>
            <a:pPr lvl="2"/>
            <a:r>
              <a:rPr lang="en-AU" i="1" dirty="0" smtClean="0"/>
              <a:t>lower</a:t>
            </a:r>
            <a:r>
              <a:rPr lang="en-AU" b="1" dirty="0" smtClean="0"/>
              <a:t> Interaction Range</a:t>
            </a:r>
            <a:r>
              <a:rPr lang="en-AU" dirty="0" smtClean="0"/>
              <a:t> </a:t>
            </a:r>
            <a:r>
              <a:rPr lang="en-AU" b="1" i="1" dirty="0" smtClean="0"/>
              <a:t>(</a:t>
            </a:r>
            <a:r>
              <a:rPr lang="en-AU" b="1" i="1" dirty="0" smtClean="0"/>
              <a:t>B)</a:t>
            </a:r>
            <a:r>
              <a:rPr lang="en-AU" dirty="0" smtClean="0"/>
              <a:t> for </a:t>
            </a:r>
            <a:r>
              <a:rPr lang="en-AU" dirty="0" smtClean="0"/>
              <a:t>in-group members</a:t>
            </a:r>
          </a:p>
          <a:p>
            <a:pPr lvl="2"/>
            <a:r>
              <a:rPr lang="en-AU" i="1" dirty="0" smtClean="0"/>
              <a:t>higher</a:t>
            </a:r>
            <a:r>
              <a:rPr lang="en-AU" dirty="0" smtClean="0"/>
              <a:t> </a:t>
            </a:r>
            <a:r>
              <a:rPr lang="en-AU" b="1" dirty="0" smtClean="0"/>
              <a:t>Interaction Range </a:t>
            </a:r>
            <a:r>
              <a:rPr lang="en-AU" b="1" i="1" dirty="0"/>
              <a:t>(</a:t>
            </a:r>
            <a:r>
              <a:rPr lang="en-AU" b="1" i="1" dirty="0" smtClean="0"/>
              <a:t>B)</a:t>
            </a:r>
            <a:r>
              <a:rPr lang="en-AU" b="1" dirty="0" smtClean="0"/>
              <a:t> </a:t>
            </a:r>
            <a:r>
              <a:rPr lang="en-AU" dirty="0" smtClean="0"/>
              <a:t>for </a:t>
            </a:r>
            <a:r>
              <a:rPr lang="en-AU" dirty="0" smtClean="0"/>
              <a:t>out-of-group members</a:t>
            </a:r>
          </a:p>
          <a:p>
            <a:endParaRPr lang="en-AU" dirty="0"/>
          </a:p>
          <a:p>
            <a:pPr marL="457200" lvl="1" indent="0">
              <a:buNone/>
            </a:pPr>
            <a:r>
              <a:rPr lang="en-AU" dirty="0" smtClean="0"/>
              <a:t>	(H2) </a:t>
            </a:r>
            <a:r>
              <a:rPr lang="en-AU" dirty="0"/>
              <a:t>Group of pedestrians have</a:t>
            </a:r>
          </a:p>
          <a:p>
            <a:pPr lvl="2"/>
            <a:r>
              <a:rPr lang="en-AU" i="1" dirty="0" smtClean="0"/>
              <a:t>lower</a:t>
            </a:r>
            <a:r>
              <a:rPr lang="en-AU" dirty="0" smtClean="0"/>
              <a:t> </a:t>
            </a:r>
            <a:r>
              <a:rPr lang="en-AU" b="1" dirty="0" smtClean="0"/>
              <a:t>Interaction Strength </a:t>
            </a:r>
            <a:r>
              <a:rPr lang="en-AU" b="1" i="1" dirty="0" smtClean="0"/>
              <a:t>(A)</a:t>
            </a:r>
            <a:r>
              <a:rPr lang="en-AU" b="1" dirty="0" smtClean="0"/>
              <a:t> </a:t>
            </a:r>
            <a:r>
              <a:rPr lang="en-AU" dirty="0" smtClean="0"/>
              <a:t>for </a:t>
            </a:r>
            <a:r>
              <a:rPr lang="en-AU" dirty="0" smtClean="0"/>
              <a:t>in-group members</a:t>
            </a:r>
          </a:p>
          <a:p>
            <a:pPr lvl="2"/>
            <a:r>
              <a:rPr lang="en-AU" i="1" dirty="0" smtClean="0"/>
              <a:t>higher</a:t>
            </a:r>
            <a:r>
              <a:rPr lang="en-AU" dirty="0" smtClean="0"/>
              <a:t> </a:t>
            </a:r>
            <a:r>
              <a:rPr lang="en-AU" b="1" dirty="0"/>
              <a:t>Interaction </a:t>
            </a:r>
            <a:r>
              <a:rPr lang="en-AU" b="1" dirty="0" smtClean="0"/>
              <a:t>Strength </a:t>
            </a:r>
            <a:r>
              <a:rPr lang="en-AU" b="1" i="1" dirty="0" smtClean="0"/>
              <a:t>(A)</a:t>
            </a:r>
            <a:r>
              <a:rPr lang="en-AU" b="1" dirty="0" smtClean="0"/>
              <a:t> </a:t>
            </a:r>
            <a:r>
              <a:rPr lang="en-AU" dirty="0" smtClean="0"/>
              <a:t>for </a:t>
            </a:r>
            <a:r>
              <a:rPr lang="en-AU" dirty="0"/>
              <a:t>out-of-group members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7978405" y="2683638"/>
                <a:ext cx="3237746" cy="665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AU" i="1" smtClean="0"/>
                          </m:ctrlPr>
                        </m:acc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AU" i="1"/>
                        <m:t>(</m:t>
                      </m:r>
                      <m:sSub>
                        <m:sSubPr>
                          <m:ctrlPr>
                            <a:rPr lang="en-AU" i="1"/>
                          </m:ctrlPr>
                        </m:sSubPr>
                        <m:e>
                          <m:r>
                            <a:rPr lang="en-AU" i="1"/>
                            <m:t>𝑑</m:t>
                          </m:r>
                        </m:e>
                        <m:sub>
                          <m:r>
                            <a:rPr lang="en-AU" i="1"/>
                            <m:t>𝑝𝑞</m:t>
                          </m:r>
                        </m:sub>
                      </m:sSub>
                      <m:r>
                        <a:rPr lang="en-AU" i="1"/>
                        <m:t>(</m:t>
                      </m:r>
                      <m:r>
                        <a:rPr lang="en-AU" i="1"/>
                        <m:t>𝑡</m:t>
                      </m:r>
                      <m:r>
                        <a:rPr lang="en-AU" i="1"/>
                        <m:t>))=</m:t>
                      </m:r>
                      <m:r>
                        <a:rPr lang="en-AU" i="1"/>
                        <m:t>𝐴</m:t>
                      </m:r>
                      <m:sSup>
                        <m:sSupPr>
                          <m:ctrlPr>
                            <a:rPr lang="en-AU" i="1"/>
                          </m:ctrlPr>
                        </m:sSupPr>
                        <m:e>
                          <m:r>
                            <a:rPr lang="en-AU" i="1"/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AU" i="1"/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i="1"/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AU" i="1"/>
                                      </m:ctrlPr>
                                    </m:sSubPr>
                                    <m:e>
                                      <m:r>
                                        <a:rPr lang="en-AU" i="1"/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AU" i="1"/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en-AU" i="1"/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AU" i="1"/>
                                      </m:ctrlPr>
                                    </m:sSubPr>
                                    <m:e>
                                      <m:r>
                                        <a:rPr lang="en-AU" i="1"/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AU" i="1"/>
                                        <m:t>𝑞</m:t>
                                      </m:r>
                                    </m:sub>
                                  </m:sSub>
                                  <m:r>
                                    <a:rPr lang="en-AU" i="1"/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AU" i="1"/>
                                      </m:ctrlPr>
                                    </m:sSubPr>
                                    <m:e>
                                      <m:r>
                                        <a:rPr lang="en-AU" i="1"/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AU" i="1"/>
                                        <m:t>𝑝𝑞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AU" i="1"/>
                                      </m:ctrlPr>
                                    </m:sSubPr>
                                    <m:e>
                                      <m:r>
                                        <a:rPr lang="en-AU" i="1"/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AU" i="1"/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sup>
                      </m:sSup>
                      <m:acc>
                        <m:accPr>
                          <m:chr m:val="⃗"/>
                          <m:ctrlPr>
                            <a:rPr lang="en-AU" i="1"/>
                          </m:ctrlPr>
                        </m:accPr>
                        <m:e>
                          <m:sSub>
                            <m:sSubPr>
                              <m:ctrlPr>
                                <a:rPr lang="en-AU" i="1"/>
                              </m:ctrlPr>
                            </m:sSubPr>
                            <m:e>
                              <m:r>
                                <a:rPr lang="en-AU" i="1"/>
                                <m:t>𝑢</m:t>
                              </m:r>
                            </m:e>
                            <m:sub>
                              <m:r>
                                <a:rPr lang="en-AU" i="1"/>
                                <m:t>𝑞𝑝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8405" y="2683638"/>
                <a:ext cx="3237746" cy="66518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7978405" y="3571533"/>
                <a:ext cx="3217355" cy="665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AU" i="1" smtClean="0"/>
                          </m:ctrlPr>
                        </m:acc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AU" i="1"/>
                        <m:t>(</m:t>
                      </m:r>
                      <m:sSub>
                        <m:sSubPr>
                          <m:ctrlPr>
                            <a:rPr lang="en-AU" i="1"/>
                          </m:ctrlPr>
                        </m:sSubPr>
                        <m:e>
                          <m:r>
                            <a:rPr lang="en-AU" i="1"/>
                            <m:t>𝑑</m:t>
                          </m:r>
                        </m:e>
                        <m:sub>
                          <m:r>
                            <a:rPr lang="en-AU" i="1"/>
                            <m:t>𝑝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AU" i="1"/>
                        <m:t>(</m:t>
                      </m:r>
                      <m:r>
                        <a:rPr lang="en-AU" i="1"/>
                        <m:t>𝑡</m:t>
                      </m:r>
                      <m:r>
                        <a:rPr lang="en-AU" i="1"/>
                        <m:t>))=</m:t>
                      </m:r>
                      <m:r>
                        <a:rPr lang="en-AU" i="1"/>
                        <m:t>𝐴</m:t>
                      </m:r>
                      <m:sSup>
                        <m:sSupPr>
                          <m:ctrlPr>
                            <a:rPr lang="en-AU" i="1"/>
                          </m:ctrlPr>
                        </m:sSupPr>
                        <m:e>
                          <m:r>
                            <a:rPr lang="en-AU" i="1"/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AU" i="1"/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i="1"/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AU" i="1"/>
                                      </m:ctrlPr>
                                    </m:sSubPr>
                                    <m:e>
                                      <m:r>
                                        <a:rPr lang="en-AU" i="1"/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AU" i="1"/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en-AU" i="1"/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AU" i="1"/>
                                      </m:ctrlPr>
                                    </m:sSubPr>
                                    <m:e>
                                      <m:r>
                                        <a:rPr lang="en-AU" i="1"/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AU" i="1"/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AU" i="1"/>
                                      </m:ctrlPr>
                                    </m:sSubPr>
                                    <m:e>
                                      <m:r>
                                        <a:rPr lang="en-AU" i="1"/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AU" i="1"/>
                                        <m:t>𝑝</m:t>
                                      </m:r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AU" i="1"/>
                                      </m:ctrlPr>
                                    </m:sSubPr>
                                    <m:e>
                                      <m:r>
                                        <a:rPr lang="en-AU" i="1"/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sup>
                      </m:sSup>
                      <m:acc>
                        <m:accPr>
                          <m:chr m:val="⃗"/>
                          <m:ctrlPr>
                            <a:rPr lang="en-AU" i="1"/>
                          </m:ctrlPr>
                        </m:accPr>
                        <m:e>
                          <m:sSub>
                            <m:sSubPr>
                              <m:ctrlPr>
                                <a:rPr lang="en-AU" i="1"/>
                              </m:ctrlPr>
                            </m:sSubPr>
                            <m:e>
                              <m:r>
                                <a:rPr lang="en-AU" i="1"/>
                                <m:t>𝑢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AU" i="1"/>
                                <m:t>𝑝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8405" y="3571533"/>
                <a:ext cx="3217355" cy="66518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7978405" y="4414137"/>
                <a:ext cx="1204432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AU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AU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8405" y="4414137"/>
                <a:ext cx="1204432" cy="6127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833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35" y="1680404"/>
            <a:ext cx="12096465" cy="3355619"/>
          </a:xfrm>
        </p:spPr>
        <p:txBody>
          <a:bodyPr/>
          <a:lstStyle/>
          <a:p>
            <a:r>
              <a:rPr lang="en-AU" dirty="0" smtClean="0"/>
              <a:t>(</a:t>
            </a:r>
            <a:r>
              <a:rPr lang="en-AU" dirty="0" smtClean="0"/>
              <a:t>H3)Whether </a:t>
            </a:r>
            <a:r>
              <a:rPr lang="en-AU" dirty="0" smtClean="0"/>
              <a:t>two groups </a:t>
            </a:r>
            <a:r>
              <a:rPr lang="en-AU" dirty="0" smtClean="0"/>
              <a:t>of pedestrians having different </a:t>
            </a:r>
            <a:r>
              <a:rPr lang="en-AU" dirty="0"/>
              <a:t>attraction </a:t>
            </a:r>
            <a:r>
              <a:rPr lang="en-AU" dirty="0" smtClean="0"/>
              <a:t>range to </a:t>
            </a:r>
            <a:r>
              <a:rPr lang="en-AU" dirty="0"/>
              <a:t>group </a:t>
            </a:r>
            <a:r>
              <a:rPr lang="en-AU" dirty="0" smtClean="0"/>
              <a:t>centre give the difference in crowd dynamics</a:t>
            </a:r>
          </a:p>
          <a:p>
            <a:endParaRPr lang="en-AU" dirty="0" smtClean="0"/>
          </a:p>
          <a:p>
            <a:r>
              <a:rPr lang="en-AU" dirty="0" smtClean="0"/>
              <a:t>(H4</a:t>
            </a:r>
            <a:r>
              <a:rPr lang="en-AU" dirty="0"/>
              <a:t>) Whether </a:t>
            </a:r>
            <a:r>
              <a:rPr lang="en-AU" dirty="0" smtClean="0"/>
              <a:t>two groups </a:t>
            </a:r>
            <a:r>
              <a:rPr lang="en-AU" dirty="0"/>
              <a:t>of pedestrians having different </a:t>
            </a:r>
            <a:r>
              <a:rPr lang="en-AU" dirty="0" smtClean="0"/>
              <a:t>vision force to see their group centre give the difference in crowd dynamics</a:t>
            </a:r>
            <a:endParaRPr lang="en-AU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91068"/>
            <a:ext cx="124058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600" dirty="0" smtClean="0"/>
              <a:t>2.1. Parameter design- hypothesises regarding cohesiveness constraint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386947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25563"/>
          </a:xfrm>
        </p:spPr>
        <p:txBody>
          <a:bodyPr>
            <a:normAutofit/>
          </a:bodyPr>
          <a:lstStyle/>
          <a:p>
            <a:r>
              <a:rPr lang="en-AU" sz="4000" dirty="0" smtClean="0"/>
              <a:t>2.1. Parameter Design for the hypothesis regarding group speed</a:t>
            </a:r>
            <a:endParaRPr lang="en-A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34" y="1325563"/>
            <a:ext cx="12096465" cy="4802282"/>
          </a:xfrm>
        </p:spPr>
        <p:txBody>
          <a:bodyPr/>
          <a:lstStyle/>
          <a:p>
            <a:r>
              <a:rPr lang="en-AU" dirty="0" smtClean="0"/>
              <a:t>(</a:t>
            </a:r>
            <a:r>
              <a:rPr lang="en-AU" dirty="0" smtClean="0"/>
              <a:t>H5)Hypothesis </a:t>
            </a:r>
            <a:r>
              <a:rPr lang="en-AU" dirty="0" smtClean="0"/>
              <a:t>about the difference in </a:t>
            </a:r>
            <a:r>
              <a:rPr lang="en-AU" dirty="0" smtClean="0"/>
              <a:t>the desired speed of two groups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66882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405815" cy="1325563"/>
          </a:xfrm>
        </p:spPr>
        <p:txBody>
          <a:bodyPr>
            <a:normAutofit/>
          </a:bodyPr>
          <a:lstStyle/>
          <a:p>
            <a:r>
              <a:rPr lang="en-AU" sz="4000" dirty="0" smtClean="0"/>
              <a:t>2.2. Group effect measurement algorithm</a:t>
            </a:r>
            <a:endParaRPr lang="en-AU" sz="400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09350" y="1325563"/>
            <a:ext cx="12096465" cy="4802282"/>
          </a:xfr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Step1: Define design layouts and group’s context</a:t>
            </a:r>
          </a:p>
          <a:p>
            <a:endParaRPr lang="en-AU" dirty="0" smtClean="0"/>
          </a:p>
          <a:p>
            <a:r>
              <a:rPr lang="en-AU" dirty="0" smtClean="0"/>
              <a:t>Step2: Define parameters according to hypothesis</a:t>
            </a:r>
          </a:p>
          <a:p>
            <a:endParaRPr lang="en-AU" dirty="0" smtClean="0"/>
          </a:p>
          <a:p>
            <a:r>
              <a:rPr lang="en-AU" dirty="0" smtClean="0"/>
              <a:t>Step3: Observation analysis</a:t>
            </a:r>
          </a:p>
          <a:p>
            <a:pPr lvl="1"/>
            <a:r>
              <a:rPr lang="en-AU" dirty="0" smtClean="0"/>
              <a:t>Measure flow rates of groups</a:t>
            </a:r>
          </a:p>
          <a:p>
            <a:pPr lvl="1"/>
            <a:r>
              <a:rPr lang="en-AU" dirty="0" smtClean="0"/>
              <a:t>Measure overall flow rate</a:t>
            </a:r>
          </a:p>
          <a:p>
            <a:pPr lvl="1"/>
            <a:r>
              <a:rPr lang="en-AU" dirty="0" smtClean="0"/>
              <a:t>Measure environment information(crowd density, crowd pressure at different cells on the layouts)</a:t>
            </a:r>
          </a:p>
          <a:p>
            <a:pPr lvl="1"/>
            <a:endParaRPr lang="en-AU" dirty="0" smtClean="0"/>
          </a:p>
          <a:p>
            <a:pPr lvl="1"/>
            <a:r>
              <a:rPr lang="en-AU" dirty="0" smtClean="0"/>
              <a:t>Compare the above results to those values in scenarios without group behaviour or the difference between in-of-group and out-of-group members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Step4: Modelling the difference with the change of each observation in step 3 </a:t>
            </a:r>
          </a:p>
        </p:txBody>
      </p:sp>
    </p:spTree>
    <p:extLst>
      <p:ext uri="{BB962C8B-B14F-4D97-AF65-F5344CB8AC3E}">
        <p14:creationId xmlns:p14="http://schemas.microsoft.com/office/powerpoint/2010/main" val="221965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7599</TotalTime>
  <Words>733</Words>
  <Application>Microsoft Office PowerPoint</Application>
  <PresentationFormat>Widescreen</PresentationFormat>
  <Paragraphs>102</Paragraphs>
  <Slides>8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Acrobat Document</vt:lpstr>
      <vt:lpstr>Parameter design for investigating the effect of group behaviour on crowd dynamics</vt:lpstr>
      <vt:lpstr>Group cohesion degree</vt:lpstr>
      <vt:lpstr>Group average speed</vt:lpstr>
      <vt:lpstr>2.1. Parameter Design-Review from theoretical force model</vt:lpstr>
      <vt:lpstr>2.1. Parameter design- hypothesises regarding repulsive force</vt:lpstr>
      <vt:lpstr>PowerPoint Presentation</vt:lpstr>
      <vt:lpstr>2.1. Parameter Design for the hypothesis regarding group speed</vt:lpstr>
      <vt:lpstr>2.2. Group effect measurement algorithm</vt:lpstr>
    </vt:vector>
  </TitlesOfParts>
  <Company>Monash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Viet Vo</dc:creator>
  <cp:lastModifiedBy>Viet Vo</cp:lastModifiedBy>
  <cp:revision>477</cp:revision>
  <dcterms:created xsi:type="dcterms:W3CDTF">2015-10-28T12:21:39Z</dcterms:created>
  <dcterms:modified xsi:type="dcterms:W3CDTF">2015-11-19T23:55:28Z</dcterms:modified>
</cp:coreProperties>
</file>