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2" r:id="rId3"/>
    <p:sldId id="257" r:id="rId4"/>
    <p:sldId id="265" r:id="rId5"/>
    <p:sldId id="266" r:id="rId6"/>
    <p:sldId id="272" r:id="rId7"/>
    <p:sldId id="263" r:id="rId8"/>
    <p:sldId id="267" r:id="rId9"/>
    <p:sldId id="273" r:id="rId10"/>
    <p:sldId id="271" r:id="rId11"/>
    <p:sldId id="274"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972" autoAdjust="0"/>
  </p:normalViewPr>
  <p:slideViewPr>
    <p:cSldViewPr snapToGrid="0">
      <p:cViewPr varScale="1">
        <p:scale>
          <a:sx n="52" d="100"/>
          <a:sy n="52" d="100"/>
        </p:scale>
        <p:origin x="18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944DD-1F96-4F12-9809-F05BAF40D940}" type="datetimeFigureOut">
              <a:rPr lang="en-AU" smtClean="0"/>
              <a:t>5/11/2015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D9F6A-047B-4E84-A1D8-DA70EE968D66}" type="slidenum">
              <a:rPr lang="en-AU" smtClean="0"/>
              <a:t>‹#›</a:t>
            </a:fld>
            <a:endParaRPr lang="en-AU"/>
          </a:p>
        </p:txBody>
      </p:sp>
    </p:spTree>
    <p:extLst>
      <p:ext uri="{BB962C8B-B14F-4D97-AF65-F5344CB8AC3E}">
        <p14:creationId xmlns:p14="http://schemas.microsoft.com/office/powerpoint/2010/main" val="58072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effect of group</a:t>
            </a:r>
            <a:r>
              <a:rPr lang="en-AU" baseline="0" dirty="0" smtClean="0"/>
              <a:t> behaviour on crowd dynamics.-&gt; to extract useful information (interaction between group) for evacuation plan (should escape group or alone, group by group) according to parameters of each group;</a:t>
            </a:r>
          </a:p>
          <a:p>
            <a:pPr marL="171450" indent="-171450">
              <a:buFontTx/>
              <a:buChar char="-"/>
            </a:pPr>
            <a:r>
              <a:rPr lang="en-AU" baseline="0" dirty="0" smtClean="0"/>
              <a:t>In various design layout- , flow rate average, flow rate of each group.</a:t>
            </a:r>
          </a:p>
          <a:p>
            <a:pPr marL="171450" indent="-171450">
              <a:buFontTx/>
              <a:buChar char="-"/>
            </a:pPr>
            <a:r>
              <a:rPr lang="en-AU" dirty="0" smtClean="0"/>
              <a:t>Discussion about which design layouts suitable,</a:t>
            </a:r>
            <a:r>
              <a:rPr lang="en-AU" baseline="0" dirty="0" smtClean="0"/>
              <a:t> </a:t>
            </a:r>
            <a:r>
              <a:rPr lang="en-AU" dirty="0" smtClean="0"/>
              <a:t>plans suit for group having maximum group cohesion, or group speed.,</a:t>
            </a:r>
            <a:r>
              <a:rPr lang="en-AU" baseline="0" dirty="0" smtClean="0"/>
              <a:t> guidance for evacuation plan</a:t>
            </a:r>
          </a:p>
          <a:p>
            <a:pPr marL="171450" indent="-171450">
              <a:buFontTx/>
              <a:buChar char="-"/>
            </a:pPr>
            <a:r>
              <a:rPr lang="en-AU" dirty="0" smtClean="0"/>
              <a:t>-----------------------------------------------------------------------------------------------------------------------------------------------------------------------------------------------------------------</a:t>
            </a:r>
          </a:p>
          <a:p>
            <a:r>
              <a:rPr lang="en-AU" dirty="0" smtClean="0"/>
              <a:t>What is data in</a:t>
            </a:r>
            <a:r>
              <a:rPr lang="en-AU" baseline="0" dirty="0" smtClean="0"/>
              <a:t> panic situations useful</a:t>
            </a:r>
            <a:r>
              <a:rPr lang="en-AU" dirty="0" smtClean="0"/>
              <a:t> for human</a:t>
            </a:r>
            <a:r>
              <a:rPr lang="en-AU" baseline="0" dirty="0" smtClean="0"/>
              <a:t> crowd modelling? Hard because data in panic is rare, not fix. Previous studies </a:t>
            </a:r>
            <a:r>
              <a:rPr lang="en-AU" dirty="0" smtClean="0"/>
              <a:t>almost investigate general data for context</a:t>
            </a:r>
            <a:r>
              <a:rPr lang="en-AU" baseline="0" dirty="0" smtClean="0"/>
              <a:t> detection at dense place; or data in normal situation; or machine learning for abnormal behaviour detection model when disaster already happened- not for panic situations. While panic situations- </a:t>
            </a:r>
            <a:r>
              <a:rPr lang="en-AU" dirty="0" smtClean="0"/>
              <a:t>group of</a:t>
            </a:r>
            <a:r>
              <a:rPr lang="en-AU" baseline="0" dirty="0" smtClean="0"/>
              <a:t> pedestrians escape together rather escape alone), with </a:t>
            </a:r>
            <a:r>
              <a:rPr lang="en-AU" baseline="0" dirty="0" err="1" smtClean="0"/>
              <a:t>learder</a:t>
            </a:r>
            <a:r>
              <a:rPr lang="en-AU" baseline="0" dirty="0" smtClean="0"/>
              <a:t> or group of different </a:t>
            </a:r>
            <a:r>
              <a:rPr lang="en-AU" baseline="0" dirty="0" err="1" smtClean="0"/>
              <a:t>ped</a:t>
            </a:r>
            <a:r>
              <a:rPr lang="en-AU" baseline="0" dirty="0" smtClean="0"/>
              <a:t> parameter distribution.  T</a:t>
            </a:r>
            <a:r>
              <a:rPr lang="en-AU" dirty="0" smtClean="0"/>
              <a:t>his study focuses</a:t>
            </a:r>
            <a:r>
              <a:rPr lang="en-AU" baseline="0" dirty="0" smtClean="0"/>
              <a:t> on </a:t>
            </a:r>
            <a:r>
              <a:rPr lang="en-AU" dirty="0" smtClean="0"/>
              <a:t>the</a:t>
            </a:r>
            <a:r>
              <a:rPr lang="en-AU" baseline="0" dirty="0" smtClean="0"/>
              <a:t> instinct characteristic of group behaviour in simulations when they interact in order to extract useful information before disasters happen. </a:t>
            </a:r>
            <a:endParaRPr lang="en-AU" dirty="0" smtClean="0"/>
          </a:p>
          <a:p>
            <a:r>
              <a:rPr lang="en-AU" dirty="0" smtClean="0"/>
              <a:t>Discussion about which design layouts suitable,</a:t>
            </a:r>
            <a:r>
              <a:rPr lang="en-AU" baseline="0" dirty="0" smtClean="0"/>
              <a:t> </a:t>
            </a:r>
            <a:r>
              <a:rPr lang="en-AU" dirty="0" smtClean="0"/>
              <a:t>plans suit for maximizing group cohesion, or group speed. – Group contains</a:t>
            </a:r>
            <a:r>
              <a:rPr lang="en-AU" baseline="0" dirty="0" smtClean="0"/>
              <a:t> pedestrians having different parameter to those of others.</a:t>
            </a:r>
            <a:endParaRPr lang="en-AU" dirty="0" smtClean="0"/>
          </a:p>
          <a:p>
            <a:r>
              <a:rPr lang="en-AU" dirty="0" smtClean="0"/>
              <a:t>The data of extracting interaction between groups in</a:t>
            </a:r>
            <a:r>
              <a:rPr lang="en-AU" baseline="0" dirty="0" smtClean="0"/>
              <a:t> which groups have different parameters to those of others (group have maximize group cohesion, group have low speed)</a:t>
            </a:r>
            <a:r>
              <a:rPr lang="en-AU" dirty="0" smtClean="0"/>
              <a:t> .</a:t>
            </a:r>
          </a:p>
          <a:p>
            <a:r>
              <a:rPr lang="en-AU" dirty="0" smtClean="0"/>
              <a:t>Guidance for each</a:t>
            </a:r>
            <a:r>
              <a:rPr lang="en-AU" baseline="0" dirty="0" smtClean="0"/>
              <a:t> group evacuation; adding stochastic information dynamic context</a:t>
            </a:r>
            <a:endParaRPr lang="en-AU" dirty="0"/>
          </a:p>
        </p:txBody>
      </p:sp>
      <p:sp>
        <p:nvSpPr>
          <p:cNvPr id="4" name="Slide Number Placeholder 3"/>
          <p:cNvSpPr>
            <a:spLocks noGrp="1"/>
          </p:cNvSpPr>
          <p:nvPr>
            <p:ph type="sldNum" sz="quarter" idx="10"/>
          </p:nvPr>
        </p:nvSpPr>
        <p:spPr/>
        <p:txBody>
          <a:bodyPr/>
          <a:lstStyle/>
          <a:p>
            <a:fld id="{585D9F6A-047B-4E84-A1D8-DA70EE968D66}" type="slidenum">
              <a:rPr lang="en-AU" smtClean="0"/>
              <a:t>1</a:t>
            </a:fld>
            <a:endParaRPr lang="en-AU"/>
          </a:p>
        </p:txBody>
      </p:sp>
    </p:spTree>
    <p:extLst>
      <p:ext uri="{BB962C8B-B14F-4D97-AF65-F5344CB8AC3E}">
        <p14:creationId xmlns:p14="http://schemas.microsoft.com/office/powerpoint/2010/main" val="395147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http://www2.warwick.ac.uk/fac/sci/moac/people/students/peter_cock/python/rank_correlations/</a:t>
            </a:r>
          </a:p>
          <a:p>
            <a:endParaRPr lang="en-AU" dirty="0" smtClean="0"/>
          </a:p>
          <a:p>
            <a:r>
              <a:rPr lang="en-AU" dirty="0" smtClean="0"/>
              <a:t>http://stats.stackexchange.com/questions/3730/pearsons-or-spearmans-correlation-with-non-normal-data</a:t>
            </a:r>
          </a:p>
          <a:p>
            <a:endParaRPr lang="en-AU" dirty="0" smtClean="0"/>
          </a:p>
          <a:p>
            <a:r>
              <a:rPr lang="en-AU" dirty="0" smtClean="0"/>
              <a:t>http://www2.warwick.ac.uk/fac/sci/moac/people/students/peter_cock/python/rank_correlations/</a:t>
            </a:r>
          </a:p>
          <a:p>
            <a:endParaRPr lang="en-AU" dirty="0" smtClean="0"/>
          </a:p>
          <a:p>
            <a:r>
              <a:rPr lang="en-AU" sz="1200" b="0" i="0" kern="1200" dirty="0" err="1" smtClean="0">
                <a:solidFill>
                  <a:schemeClr val="tx1"/>
                </a:solidFill>
                <a:effectLst/>
                <a:latin typeface="+mn-lt"/>
                <a:ea typeface="+mn-ea"/>
                <a:cs typeface="+mn-cs"/>
              </a:rPr>
              <a:t>scipy.stats.stats.rankdata</a:t>
            </a:r>
            <a:r>
              <a:rPr lang="en-AU" sz="1200" b="0" i="0" kern="1200" dirty="0" smtClean="0">
                <a:solidFill>
                  <a:schemeClr val="tx1"/>
                </a:solidFill>
                <a:effectLst/>
                <a:latin typeface="+mn-lt"/>
                <a:ea typeface="+mn-ea"/>
                <a:cs typeface="+mn-cs"/>
              </a:rPr>
              <a:t>(x)</a:t>
            </a:r>
            <a:endParaRPr lang="en-AU" dirty="0"/>
          </a:p>
        </p:txBody>
      </p:sp>
      <p:sp>
        <p:nvSpPr>
          <p:cNvPr id="4" name="Slide Number Placeholder 3"/>
          <p:cNvSpPr>
            <a:spLocks noGrp="1"/>
          </p:cNvSpPr>
          <p:nvPr>
            <p:ph type="sldNum" sz="quarter" idx="10"/>
          </p:nvPr>
        </p:nvSpPr>
        <p:spPr/>
        <p:txBody>
          <a:bodyPr/>
          <a:lstStyle/>
          <a:p>
            <a:fld id="{585D9F6A-047B-4E84-A1D8-DA70EE968D66}" type="slidenum">
              <a:rPr lang="en-AU" smtClean="0"/>
              <a:t>14</a:t>
            </a:fld>
            <a:endParaRPr lang="en-AU"/>
          </a:p>
        </p:txBody>
      </p:sp>
    </p:spTree>
    <p:extLst>
      <p:ext uri="{BB962C8B-B14F-4D97-AF65-F5344CB8AC3E}">
        <p14:creationId xmlns:p14="http://schemas.microsoft.com/office/powerpoint/2010/main" val="189559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After normalized</a:t>
            </a:r>
            <a:endParaRPr lang="en-AU" dirty="0"/>
          </a:p>
        </p:txBody>
      </p:sp>
      <p:sp>
        <p:nvSpPr>
          <p:cNvPr id="4" name="Slide Number Placeholder 3"/>
          <p:cNvSpPr>
            <a:spLocks noGrp="1"/>
          </p:cNvSpPr>
          <p:nvPr>
            <p:ph type="sldNum" sz="quarter" idx="10"/>
          </p:nvPr>
        </p:nvSpPr>
        <p:spPr/>
        <p:txBody>
          <a:bodyPr/>
          <a:lstStyle/>
          <a:p>
            <a:fld id="{585D9F6A-047B-4E84-A1D8-DA70EE968D66}" type="slidenum">
              <a:rPr lang="en-AU" smtClean="0"/>
              <a:t>2</a:t>
            </a:fld>
            <a:endParaRPr lang="en-AU"/>
          </a:p>
        </p:txBody>
      </p:sp>
    </p:spTree>
    <p:extLst>
      <p:ext uri="{BB962C8B-B14F-4D97-AF65-F5344CB8AC3E}">
        <p14:creationId xmlns:p14="http://schemas.microsoft.com/office/powerpoint/2010/main" val="160040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2. Describe</a:t>
            </a:r>
            <a:r>
              <a:rPr lang="en-AU" baseline="0" dirty="0" smtClean="0"/>
              <a:t> how group cohesion degree varies according to parameters. , </a:t>
            </a:r>
            <a:r>
              <a:rPr lang="en-US" altLang="en-US" sz="1200" dirty="0" smtClean="0"/>
              <a:t>collinear , Correlation</a:t>
            </a:r>
            <a:r>
              <a:rPr lang="en-US" altLang="en-US" sz="1200" baseline="0" dirty="0" smtClean="0"/>
              <a:t> variables r == ???  </a:t>
            </a:r>
            <a:r>
              <a:rPr lang="en-US" altLang="en-US" sz="1200" baseline="0" dirty="0" err="1" smtClean="0"/>
              <a:t>formular</a:t>
            </a:r>
            <a:r>
              <a:rPr lang="en-US" altLang="en-US" sz="1200" baseline="0" dirty="0" smtClean="0"/>
              <a:t> &gt; 0.7, 0.9, p -test</a:t>
            </a: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3. Add annotation on plot (at k = 80, </a:t>
            </a:r>
            <a:r>
              <a:rPr lang="en-AU" baseline="0" dirty="0" err="1" smtClean="0"/>
              <a:t>datapoints</a:t>
            </a:r>
            <a:r>
              <a:rPr lang="en-AU" baseline="0" dirty="0" smtClean="0"/>
              <a:t>)</a:t>
            </a:r>
          </a:p>
          <a:p>
            <a:endParaRPr lang="en-AU" dirty="0" smtClean="0"/>
          </a:p>
        </p:txBody>
      </p:sp>
      <p:sp>
        <p:nvSpPr>
          <p:cNvPr id="4" name="Slide Number Placeholder 3"/>
          <p:cNvSpPr>
            <a:spLocks noGrp="1"/>
          </p:cNvSpPr>
          <p:nvPr>
            <p:ph type="sldNum" sz="quarter" idx="10"/>
          </p:nvPr>
        </p:nvSpPr>
        <p:spPr/>
        <p:txBody>
          <a:bodyPr/>
          <a:lstStyle/>
          <a:p>
            <a:fld id="{585D9F6A-047B-4E84-A1D8-DA70EE968D66}" type="slidenum">
              <a:rPr lang="en-AU" smtClean="0"/>
              <a:t>5</a:t>
            </a:fld>
            <a:endParaRPr lang="en-AU"/>
          </a:p>
        </p:txBody>
      </p:sp>
    </p:spTree>
    <p:extLst>
      <p:ext uri="{BB962C8B-B14F-4D97-AF65-F5344CB8AC3E}">
        <p14:creationId xmlns:p14="http://schemas.microsoft.com/office/powerpoint/2010/main" val="338452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1.Plot-Variance between residual variance between ISOMAP </a:t>
            </a:r>
            <a:r>
              <a:rPr lang="en-AU" sz="1200" dirty="0" smtClean="0">
                <a:solidFill>
                  <a:srgbClr val="C00000"/>
                </a:solidFill>
              </a:rPr>
              <a:t>(</a:t>
            </a:r>
            <a:r>
              <a:rPr lang="en-AU" sz="1200" dirty="0" err="1" smtClean="0">
                <a:solidFill>
                  <a:srgbClr val="C00000"/>
                </a:solidFill>
              </a:rPr>
              <a:t>formular</a:t>
            </a:r>
            <a:r>
              <a:rPr lang="en-AU" sz="1200" dirty="0" smtClean="0">
                <a:solidFill>
                  <a:srgbClr val="C00000"/>
                </a:solidFill>
              </a:rPr>
              <a:t>) </a:t>
            </a:r>
            <a:r>
              <a:rPr lang="en-AU" sz="1200" dirty="0" smtClean="0"/>
              <a:t>(n dimensional), compare to PCA, MDS</a:t>
            </a:r>
            <a:r>
              <a:rPr lang="en-AU" sz="1200" baseline="0" dirty="0" smtClean="0"/>
              <a:t> - </a:t>
            </a:r>
            <a:r>
              <a:rPr lang="en-AU" dirty="0" smtClean="0"/>
              <a:t>"elbow" in the curve </a:t>
            </a:r>
          </a:p>
          <a:p>
            <a:endParaRPr lang="en-AU" dirty="0" smtClean="0"/>
          </a:p>
        </p:txBody>
      </p:sp>
      <p:sp>
        <p:nvSpPr>
          <p:cNvPr id="4" name="Slide Number Placeholder 3"/>
          <p:cNvSpPr>
            <a:spLocks noGrp="1"/>
          </p:cNvSpPr>
          <p:nvPr>
            <p:ph type="sldNum" sz="quarter" idx="10"/>
          </p:nvPr>
        </p:nvSpPr>
        <p:spPr/>
        <p:txBody>
          <a:bodyPr/>
          <a:lstStyle/>
          <a:p>
            <a:fld id="{585D9F6A-047B-4E84-A1D8-DA70EE968D66}" type="slidenum">
              <a:rPr lang="en-AU" smtClean="0"/>
              <a:t>6</a:t>
            </a:fld>
            <a:endParaRPr lang="en-AU"/>
          </a:p>
        </p:txBody>
      </p:sp>
    </p:spTree>
    <p:extLst>
      <p:ext uri="{BB962C8B-B14F-4D97-AF65-F5344CB8AC3E}">
        <p14:creationId xmlns:p14="http://schemas.microsoft.com/office/powerpoint/2010/main" val="104660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.Apply cluster</a:t>
            </a:r>
            <a:r>
              <a:rPr lang="en-AU" baseline="0" dirty="0" smtClean="0"/>
              <a:t> algorithm is then applied to the output of MDS to determine clusters of variables </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Standard Deviation of each parameter at each group. </a:t>
            </a:r>
            <a:r>
              <a:rPr lang="en-US" dirty="0" smtClean="0"/>
              <a:t>Smaller values indicate species contribution is consistent across all pairs of objects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Calculate average  </a:t>
            </a:r>
            <a:r>
              <a:rPr lang="en-US" dirty="0" err="1" smtClean="0"/>
              <a:t>δi</a:t>
            </a:r>
            <a:r>
              <a:rPr lang="en-US" dirty="0" smtClean="0"/>
              <a:t> over all pairs of objects between groups. Larger values indicate species contribute more to group differences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Calculate ratio of </a:t>
            </a:r>
            <a:r>
              <a:rPr lang="el-GR" dirty="0" smtClean="0"/>
              <a:t>δ</a:t>
            </a:r>
            <a:r>
              <a:rPr lang="en-AU" dirty="0" err="1" smtClean="0"/>
              <a:t>i</a:t>
            </a:r>
            <a:r>
              <a:rPr lang="en-AU" dirty="0" smtClean="0"/>
              <a:t>/ SD(</a:t>
            </a:r>
            <a:r>
              <a:rPr lang="el-GR" dirty="0" smtClean="0"/>
              <a:t>δ</a:t>
            </a:r>
            <a:r>
              <a:rPr lang="en-AU" dirty="0" err="1" smtClean="0"/>
              <a:t>i</a:t>
            </a:r>
            <a:r>
              <a:rPr lang="en-AU" dirty="0" smtClean="0"/>
              <a:t>), L</a:t>
            </a:r>
            <a:r>
              <a:rPr lang="en-US" dirty="0" err="1" smtClean="0"/>
              <a:t>arger</a:t>
            </a:r>
            <a:r>
              <a:rPr lang="en-US" dirty="0" smtClean="0"/>
              <a:t> values indicate good discriminating species between 2 groups</a:t>
            </a:r>
          </a:p>
          <a:p>
            <a:endParaRPr lang="en-AU" dirty="0" smtClean="0"/>
          </a:p>
          <a:p>
            <a:endParaRPr lang="en-AU" dirty="0" smtClean="0"/>
          </a:p>
          <a:p>
            <a:r>
              <a:rPr lang="en-AU" dirty="0" smtClean="0"/>
              <a:t>Group cohesion degree when interaction range highest and </a:t>
            </a:r>
            <a:r>
              <a:rPr lang="en-AU" dirty="0" err="1" smtClean="0"/>
              <a:t>and</a:t>
            </a:r>
            <a:r>
              <a:rPr lang="en-AU" dirty="0" smtClean="0"/>
              <a:t> acceleration time is</a:t>
            </a:r>
            <a:r>
              <a:rPr lang="en-AU" baseline="0" dirty="0" smtClean="0"/>
              <a:t> , compare three values (0.792, 1.2966, 0.472)</a:t>
            </a:r>
            <a:endParaRPr lang="en-AU" dirty="0"/>
          </a:p>
        </p:txBody>
      </p:sp>
      <p:sp>
        <p:nvSpPr>
          <p:cNvPr id="4" name="Slide Number Placeholder 3"/>
          <p:cNvSpPr>
            <a:spLocks noGrp="1"/>
          </p:cNvSpPr>
          <p:nvPr>
            <p:ph type="sldNum" sz="quarter" idx="10"/>
          </p:nvPr>
        </p:nvSpPr>
        <p:spPr/>
        <p:txBody>
          <a:bodyPr/>
          <a:lstStyle/>
          <a:p>
            <a:fld id="{585D9F6A-047B-4E84-A1D8-DA70EE968D66}" type="slidenum">
              <a:rPr lang="en-AU" smtClean="0"/>
              <a:t>7</a:t>
            </a:fld>
            <a:endParaRPr lang="en-AU"/>
          </a:p>
        </p:txBody>
      </p:sp>
    </p:spTree>
    <p:extLst>
      <p:ext uri="{BB962C8B-B14F-4D97-AF65-F5344CB8AC3E}">
        <p14:creationId xmlns:p14="http://schemas.microsoft.com/office/powerpoint/2010/main" val="732897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3. Apply cluster</a:t>
            </a:r>
            <a:r>
              <a:rPr lang="en-AU" baseline="0" dirty="0" smtClean="0"/>
              <a:t> algorithm is then applied to the output of MDS to determine clusters of variables </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HIGHEST group average speed when desired velocity high and then interaction increase will make </a:t>
            </a:r>
            <a:r>
              <a:rPr lang="en-AU" baseline="0" dirty="0" err="1" smtClean="0"/>
              <a:t>ped</a:t>
            </a:r>
            <a:r>
              <a:rPr lang="en-AU" baseline="0" dirty="0" smtClean="0"/>
              <a:t> follow, make </a:t>
            </a:r>
            <a:r>
              <a:rPr lang="en-AU" baseline="0" dirty="0" err="1" smtClean="0"/>
              <a:t>ped</a:t>
            </a:r>
            <a:r>
              <a:rPr lang="en-AU" baseline="0" dirty="0" smtClean="0"/>
              <a:t> easier go less repulsive force</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endParaRPr lang="en-AU" dirty="0"/>
          </a:p>
        </p:txBody>
      </p:sp>
      <p:sp>
        <p:nvSpPr>
          <p:cNvPr id="4" name="Slide Number Placeholder 3"/>
          <p:cNvSpPr>
            <a:spLocks noGrp="1"/>
          </p:cNvSpPr>
          <p:nvPr>
            <p:ph type="sldNum" sz="quarter" idx="10"/>
          </p:nvPr>
        </p:nvSpPr>
        <p:spPr/>
        <p:txBody>
          <a:bodyPr/>
          <a:lstStyle/>
          <a:p>
            <a:fld id="{585D9F6A-047B-4E84-A1D8-DA70EE968D66}" type="slidenum">
              <a:rPr lang="en-AU" smtClean="0"/>
              <a:t>10</a:t>
            </a:fld>
            <a:endParaRPr lang="en-AU"/>
          </a:p>
        </p:txBody>
      </p:sp>
    </p:spTree>
    <p:extLst>
      <p:ext uri="{BB962C8B-B14F-4D97-AF65-F5344CB8AC3E}">
        <p14:creationId xmlns:p14="http://schemas.microsoft.com/office/powerpoint/2010/main" val="2663793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3. Apply cluster</a:t>
            </a:r>
            <a:r>
              <a:rPr lang="en-AU" baseline="0" dirty="0" smtClean="0"/>
              <a:t> algorithm is then applied to the output of MDS to determine clusters of variables </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Different group </a:t>
            </a:r>
            <a:r>
              <a:rPr lang="en-AU" dirty="0" smtClean="0"/>
              <a:t>(V, S, RANGE) interact</a:t>
            </a: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endParaRPr lang="en-AU" dirty="0"/>
          </a:p>
        </p:txBody>
      </p:sp>
      <p:sp>
        <p:nvSpPr>
          <p:cNvPr id="4" name="Slide Number Placeholder 3"/>
          <p:cNvSpPr>
            <a:spLocks noGrp="1"/>
          </p:cNvSpPr>
          <p:nvPr>
            <p:ph type="sldNum" sz="quarter" idx="10"/>
          </p:nvPr>
        </p:nvSpPr>
        <p:spPr/>
        <p:txBody>
          <a:bodyPr/>
          <a:lstStyle/>
          <a:p>
            <a:fld id="{585D9F6A-047B-4E84-A1D8-DA70EE968D66}" type="slidenum">
              <a:rPr lang="en-AU" smtClean="0"/>
              <a:t>11</a:t>
            </a:fld>
            <a:endParaRPr lang="en-AU"/>
          </a:p>
        </p:txBody>
      </p:sp>
    </p:spTree>
    <p:extLst>
      <p:ext uri="{BB962C8B-B14F-4D97-AF65-F5344CB8AC3E}">
        <p14:creationId xmlns:p14="http://schemas.microsoft.com/office/powerpoint/2010/main" val="367123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https://epilab.ich.ucl.ac.uk/coursematerial/statistics/non_parametric/spearman.html</a:t>
            </a:r>
            <a:endParaRPr lang="en-AU" dirty="0"/>
          </a:p>
        </p:txBody>
      </p:sp>
      <p:sp>
        <p:nvSpPr>
          <p:cNvPr id="4" name="Slide Number Placeholder 3"/>
          <p:cNvSpPr>
            <a:spLocks noGrp="1"/>
          </p:cNvSpPr>
          <p:nvPr>
            <p:ph type="sldNum" sz="quarter" idx="10"/>
          </p:nvPr>
        </p:nvSpPr>
        <p:spPr/>
        <p:txBody>
          <a:bodyPr/>
          <a:lstStyle/>
          <a:p>
            <a:fld id="{585D9F6A-047B-4E84-A1D8-DA70EE968D66}" type="slidenum">
              <a:rPr lang="en-AU" smtClean="0"/>
              <a:t>12</a:t>
            </a:fld>
            <a:endParaRPr lang="en-AU"/>
          </a:p>
        </p:txBody>
      </p:sp>
    </p:spTree>
    <p:extLst>
      <p:ext uri="{BB962C8B-B14F-4D97-AF65-F5344CB8AC3E}">
        <p14:creationId xmlns:p14="http://schemas.microsoft.com/office/powerpoint/2010/main" val="869426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https://epilab.ich.ucl.ac.uk/coursematerial/statistics/non_parametric/spearman.html</a:t>
            </a:r>
            <a:endParaRPr lang="en-AU" dirty="0"/>
          </a:p>
        </p:txBody>
      </p:sp>
      <p:sp>
        <p:nvSpPr>
          <p:cNvPr id="4" name="Slide Number Placeholder 3"/>
          <p:cNvSpPr>
            <a:spLocks noGrp="1"/>
          </p:cNvSpPr>
          <p:nvPr>
            <p:ph type="sldNum" sz="quarter" idx="10"/>
          </p:nvPr>
        </p:nvSpPr>
        <p:spPr/>
        <p:txBody>
          <a:bodyPr/>
          <a:lstStyle/>
          <a:p>
            <a:fld id="{585D9F6A-047B-4E84-A1D8-DA70EE968D66}" type="slidenum">
              <a:rPr lang="en-AU" smtClean="0"/>
              <a:t>13</a:t>
            </a:fld>
            <a:endParaRPr lang="en-AU"/>
          </a:p>
        </p:txBody>
      </p:sp>
    </p:spTree>
    <p:extLst>
      <p:ext uri="{BB962C8B-B14F-4D97-AF65-F5344CB8AC3E}">
        <p14:creationId xmlns:p14="http://schemas.microsoft.com/office/powerpoint/2010/main" val="60090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20E0BDB-28B2-4B6C-9C59-57830F66D13B}" type="datetimeFigureOut">
              <a:rPr lang="en-AU" smtClean="0"/>
              <a:t>5/11/2015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353867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20E0BDB-28B2-4B6C-9C59-57830F66D13B}" type="datetimeFigureOut">
              <a:rPr lang="en-AU" smtClean="0"/>
              <a:t>5/11/2015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13006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20E0BDB-28B2-4B6C-9C59-57830F66D13B}" type="datetimeFigureOut">
              <a:rPr lang="en-AU" smtClean="0"/>
              <a:t>5/11/2015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180278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20E0BDB-28B2-4B6C-9C59-57830F66D13B}" type="datetimeFigureOut">
              <a:rPr lang="en-AU" smtClean="0"/>
              <a:t>5/11/2015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269897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0E0BDB-28B2-4B6C-9C59-57830F66D13B}" type="datetimeFigureOut">
              <a:rPr lang="en-AU" smtClean="0"/>
              <a:t>5/11/2015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7307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20E0BDB-28B2-4B6C-9C59-57830F66D13B}" type="datetimeFigureOut">
              <a:rPr lang="en-AU" smtClean="0"/>
              <a:t>5/11/2015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312392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20E0BDB-28B2-4B6C-9C59-57830F66D13B}" type="datetimeFigureOut">
              <a:rPr lang="en-AU" smtClean="0"/>
              <a:t>5/11/2015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403937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20E0BDB-28B2-4B6C-9C59-57830F66D13B}" type="datetimeFigureOut">
              <a:rPr lang="en-AU" smtClean="0"/>
              <a:t>5/11/2015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301963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E0BDB-28B2-4B6C-9C59-57830F66D13B}" type="datetimeFigureOut">
              <a:rPr lang="en-AU" smtClean="0"/>
              <a:t>5/11/2015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79985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E0BDB-28B2-4B6C-9C59-57830F66D13B}" type="datetimeFigureOut">
              <a:rPr lang="en-AU" smtClean="0"/>
              <a:t>5/11/2015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120748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E0BDB-28B2-4B6C-9C59-57830F66D13B}" type="datetimeFigureOut">
              <a:rPr lang="en-AU" smtClean="0"/>
              <a:t>5/11/2015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12934F1-9E81-4C73-8FBF-B250B29B2C50}" type="slidenum">
              <a:rPr lang="en-AU" smtClean="0"/>
              <a:t>‹#›</a:t>
            </a:fld>
            <a:endParaRPr lang="en-AU"/>
          </a:p>
        </p:txBody>
      </p:sp>
    </p:spTree>
    <p:extLst>
      <p:ext uri="{BB962C8B-B14F-4D97-AF65-F5344CB8AC3E}">
        <p14:creationId xmlns:p14="http://schemas.microsoft.com/office/powerpoint/2010/main" val="60803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E0BDB-28B2-4B6C-9C59-57830F66D13B}" type="datetimeFigureOut">
              <a:rPr lang="en-AU" smtClean="0"/>
              <a:t>5/11/2015</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934F1-9E81-4C73-8FBF-B250B29B2C50}" type="slidenum">
              <a:rPr lang="en-AU" smtClean="0"/>
              <a:t>‹#›</a:t>
            </a:fld>
            <a:endParaRPr lang="en-AU"/>
          </a:p>
        </p:txBody>
      </p:sp>
    </p:spTree>
    <p:extLst>
      <p:ext uri="{BB962C8B-B14F-4D97-AF65-F5344CB8AC3E}">
        <p14:creationId xmlns:p14="http://schemas.microsoft.com/office/powerpoint/2010/main" val="1816645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AU" dirty="0" smtClean="0"/>
              <a:t>FORCE-BASED </a:t>
            </a:r>
            <a:r>
              <a:rPr lang="en-AU" smtClean="0"/>
              <a:t>PARAMETER ANALYSIS</a:t>
            </a:r>
            <a:endParaRPr lang="en-AU" dirty="0"/>
          </a:p>
        </p:txBody>
      </p:sp>
      <p:sp>
        <p:nvSpPr>
          <p:cNvPr id="3" name="Content Placeholder 2"/>
          <p:cNvSpPr>
            <a:spLocks noGrp="1"/>
          </p:cNvSpPr>
          <p:nvPr>
            <p:ph idx="1"/>
          </p:nvPr>
        </p:nvSpPr>
        <p:spPr>
          <a:xfrm>
            <a:off x="530942" y="1165123"/>
            <a:ext cx="11661058" cy="5011840"/>
          </a:xfrm>
        </p:spPr>
        <p:txBody>
          <a:bodyPr>
            <a:normAutofit fontScale="92500" lnSpcReduction="10000"/>
          </a:bodyPr>
          <a:lstStyle/>
          <a:p>
            <a:pPr marL="514350" indent="-514350">
              <a:buFont typeface="+mj-lt"/>
              <a:buAutoNum type="arabicPeriod"/>
            </a:pPr>
            <a:r>
              <a:rPr lang="en-AU" dirty="0" smtClean="0"/>
              <a:t>Data of Simulation Design</a:t>
            </a:r>
          </a:p>
          <a:p>
            <a:pPr marL="514350" indent="-514350">
              <a:buFont typeface="+mj-lt"/>
              <a:buAutoNum type="arabicPeriod"/>
            </a:pPr>
            <a:r>
              <a:rPr lang="en-AU" dirty="0" smtClean="0"/>
              <a:t>ISOMAP method</a:t>
            </a:r>
          </a:p>
          <a:p>
            <a:pPr marL="514350" indent="-514350">
              <a:buFont typeface="+mj-lt"/>
              <a:buAutoNum type="arabicPeriod"/>
            </a:pPr>
            <a:r>
              <a:rPr lang="en-AU" dirty="0" smtClean="0"/>
              <a:t>Variance-based analysis</a:t>
            </a:r>
          </a:p>
          <a:p>
            <a:pPr marL="457200" lvl="1" indent="0">
              <a:buNone/>
            </a:pPr>
            <a:r>
              <a:rPr lang="en-AU" dirty="0" smtClean="0"/>
              <a:t>3.1. Group </a:t>
            </a:r>
            <a:r>
              <a:rPr lang="en-AU" dirty="0"/>
              <a:t>cohesion </a:t>
            </a:r>
            <a:r>
              <a:rPr lang="en-AU" dirty="0" smtClean="0"/>
              <a:t>degree</a:t>
            </a:r>
          </a:p>
          <a:p>
            <a:pPr marL="457200" lvl="1" indent="0">
              <a:buNone/>
            </a:pPr>
            <a:r>
              <a:rPr lang="en-AU" dirty="0"/>
              <a:t>	</a:t>
            </a:r>
            <a:r>
              <a:rPr lang="en-AU" dirty="0" smtClean="0"/>
              <a:t>3.1.1 ISOMAP and Pearson correlation testing</a:t>
            </a:r>
          </a:p>
          <a:p>
            <a:pPr marL="457200" lvl="1" indent="0">
              <a:buNone/>
            </a:pPr>
            <a:r>
              <a:rPr lang="en-AU" dirty="0" smtClean="0"/>
              <a:t>	3.1.2. Residual Variance comparison between ISOMAP, MDS, PCA </a:t>
            </a:r>
          </a:p>
          <a:p>
            <a:pPr marL="457200" lvl="1" indent="0">
              <a:buNone/>
            </a:pPr>
            <a:r>
              <a:rPr lang="en-AU" dirty="0"/>
              <a:t>	</a:t>
            </a:r>
            <a:r>
              <a:rPr lang="en-AU" dirty="0" smtClean="0"/>
              <a:t>3.1.3. Parameter contributing to cluster’s stability and differences</a:t>
            </a:r>
          </a:p>
          <a:p>
            <a:pPr marL="457200" lvl="1" indent="0">
              <a:buNone/>
            </a:pPr>
            <a:r>
              <a:rPr lang="en-AU" dirty="0" smtClean="0"/>
              <a:t>3.2. </a:t>
            </a:r>
            <a:r>
              <a:rPr lang="en-AU" dirty="0"/>
              <a:t>Group </a:t>
            </a:r>
            <a:r>
              <a:rPr lang="en-AU" dirty="0" smtClean="0"/>
              <a:t>average speed</a:t>
            </a:r>
            <a:endParaRPr lang="en-AU" dirty="0"/>
          </a:p>
          <a:p>
            <a:pPr marL="457200" lvl="1" indent="0">
              <a:buNone/>
            </a:pPr>
            <a:r>
              <a:rPr lang="en-AU" dirty="0"/>
              <a:t>	</a:t>
            </a:r>
            <a:r>
              <a:rPr lang="en-AU" dirty="0" smtClean="0"/>
              <a:t>3.2.1 </a:t>
            </a:r>
            <a:r>
              <a:rPr lang="en-AU" dirty="0"/>
              <a:t>ISOMAP and Pearson correlation testing</a:t>
            </a:r>
          </a:p>
          <a:p>
            <a:pPr marL="457200" lvl="1" indent="0">
              <a:buNone/>
            </a:pPr>
            <a:r>
              <a:rPr lang="en-AU" dirty="0"/>
              <a:t>	</a:t>
            </a:r>
            <a:r>
              <a:rPr lang="en-AU" dirty="0" smtClean="0"/>
              <a:t>3.2.2</a:t>
            </a:r>
            <a:r>
              <a:rPr lang="en-AU" dirty="0"/>
              <a:t>. Residual Variance comparison between ISOMAP, MDS, </a:t>
            </a:r>
            <a:r>
              <a:rPr lang="en-AU" dirty="0" smtClean="0"/>
              <a:t>PCA</a:t>
            </a:r>
          </a:p>
          <a:p>
            <a:pPr marL="457200" lvl="1" indent="0">
              <a:buNone/>
            </a:pPr>
            <a:r>
              <a:rPr lang="en-AU" dirty="0" smtClean="0"/>
              <a:t>	3.2.3</a:t>
            </a:r>
            <a:r>
              <a:rPr lang="en-AU" dirty="0"/>
              <a:t>. Parameter contributing to cluster’s stability and </a:t>
            </a:r>
            <a:r>
              <a:rPr lang="en-AU" dirty="0" smtClean="0"/>
              <a:t>differences</a:t>
            </a:r>
          </a:p>
          <a:p>
            <a:pPr marL="0" indent="0">
              <a:buNone/>
            </a:pPr>
            <a:r>
              <a:rPr lang="en-AU" dirty="0" smtClean="0"/>
              <a:t>4.   Discussion</a:t>
            </a:r>
            <a:endParaRPr lang="en-AU" dirty="0"/>
          </a:p>
          <a:p>
            <a:pPr marL="457200" lvl="1" indent="0">
              <a:buNone/>
            </a:pPr>
            <a:r>
              <a:rPr lang="en-AU" dirty="0" smtClean="0"/>
              <a:t> </a:t>
            </a:r>
            <a:endParaRPr lang="en-AU" dirty="0"/>
          </a:p>
          <a:p>
            <a:pPr marL="457200" lvl="1" indent="0">
              <a:buNone/>
            </a:pPr>
            <a:endParaRPr lang="en-AU" dirty="0"/>
          </a:p>
          <a:p>
            <a:pPr marL="514350" indent="-514350">
              <a:buFont typeface="+mj-lt"/>
              <a:buAutoNum type="arabicPeriod"/>
            </a:pPr>
            <a:endParaRPr lang="en-AU" dirty="0" smtClean="0"/>
          </a:p>
          <a:p>
            <a:pPr marL="457200" lvl="1" indent="0">
              <a:buNone/>
            </a:pPr>
            <a:endParaRPr lang="en-AU" dirty="0"/>
          </a:p>
          <a:p>
            <a:pPr marL="457200" lvl="1" indent="0">
              <a:buNone/>
            </a:pPr>
            <a:endParaRPr lang="en-AU" dirty="0" smtClean="0"/>
          </a:p>
          <a:p>
            <a:pPr marL="457200" lvl="1" indent="0">
              <a:buNone/>
            </a:pPr>
            <a:endParaRPr lang="en-AU" dirty="0"/>
          </a:p>
        </p:txBody>
      </p:sp>
    </p:spTree>
    <p:extLst>
      <p:ext uri="{BB962C8B-B14F-4D97-AF65-F5344CB8AC3E}">
        <p14:creationId xmlns:p14="http://schemas.microsoft.com/office/powerpoint/2010/main" val="3984654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004" y="1133834"/>
            <a:ext cx="11943736" cy="503237"/>
          </a:xfrm>
        </p:spPr>
        <p:txBody>
          <a:bodyPr>
            <a:normAutofit/>
          </a:bodyPr>
          <a:lstStyle/>
          <a:p>
            <a:r>
              <a:rPr lang="en-US" dirty="0" smtClean="0"/>
              <a:t>Which parameters support to discriminate </a:t>
            </a:r>
            <a:r>
              <a:rPr lang="en-US" dirty="0"/>
              <a:t>groups of </a:t>
            </a:r>
            <a:r>
              <a:rPr lang="en-US" dirty="0" smtClean="0"/>
              <a:t>objects</a:t>
            </a:r>
            <a:r>
              <a:rPr lang="en-US" dirty="0"/>
              <a:t>?</a:t>
            </a:r>
          </a:p>
          <a:p>
            <a:pPr lvl="1"/>
            <a:endParaRPr lang="en-US" dirty="0"/>
          </a:p>
          <a:p>
            <a:pPr lvl="1"/>
            <a:endParaRPr lang="en-US" dirty="0"/>
          </a:p>
          <a:p>
            <a:pPr lvl="1"/>
            <a:endParaRPr lang="en-US" dirty="0"/>
          </a:p>
          <a:p>
            <a:pPr lvl="1"/>
            <a:endParaRPr lang="en-AU" dirty="0" smtClean="0"/>
          </a:p>
          <a:p>
            <a:pPr lvl="1"/>
            <a:endParaRPr lang="en-AU" dirty="0" smtClean="0"/>
          </a:p>
          <a:p>
            <a:endParaRPr lang="en-AU" dirty="0" smtClean="0"/>
          </a:p>
          <a:p>
            <a:endParaRPr lang="en-AU" dirty="0"/>
          </a:p>
        </p:txBody>
      </p:sp>
      <p:sp>
        <p:nvSpPr>
          <p:cNvPr id="5" name="Title 1"/>
          <p:cNvSpPr>
            <a:spLocks noGrp="1"/>
          </p:cNvSpPr>
          <p:nvPr>
            <p:ph type="title"/>
          </p:nvPr>
        </p:nvSpPr>
        <p:spPr>
          <a:xfrm>
            <a:off x="107004" y="0"/>
            <a:ext cx="12084996" cy="1325563"/>
          </a:xfrm>
        </p:spPr>
        <p:txBody>
          <a:bodyPr>
            <a:normAutofit/>
          </a:bodyPr>
          <a:lstStyle/>
          <a:p>
            <a:r>
              <a:rPr lang="en-AU" sz="4000" dirty="0" smtClean="0"/>
              <a:t>Parameter Analysis. Group average speed</a:t>
            </a:r>
            <a:endParaRPr lang="en-AU" sz="4000" dirty="0"/>
          </a:p>
        </p:txBody>
      </p:sp>
      <p:graphicFrame>
        <p:nvGraphicFramePr>
          <p:cNvPr id="4" name="Table 3"/>
          <p:cNvGraphicFramePr>
            <a:graphicFrameLocks noGrp="1"/>
          </p:cNvGraphicFramePr>
          <p:nvPr>
            <p:extLst>
              <p:ext uri="{D42A27DB-BD31-4B8C-83A1-F6EECF244321}">
                <p14:modId xmlns:p14="http://schemas.microsoft.com/office/powerpoint/2010/main" val="176792435"/>
              </p:ext>
            </p:extLst>
          </p:nvPr>
        </p:nvGraphicFramePr>
        <p:xfrm>
          <a:off x="107004" y="1709185"/>
          <a:ext cx="7745360" cy="2123440"/>
        </p:xfrm>
        <a:graphic>
          <a:graphicData uri="http://schemas.openxmlformats.org/drawingml/2006/table">
            <a:tbl>
              <a:tblPr firstRow="1" bandRow="1">
                <a:tableStyleId>{5940675A-B579-460E-94D1-54222C63F5DA}</a:tableStyleId>
              </a:tblPr>
              <a:tblGrid>
                <a:gridCol w="1549072"/>
                <a:gridCol w="1549072"/>
                <a:gridCol w="1549072"/>
                <a:gridCol w="1549072"/>
                <a:gridCol w="1549072"/>
              </a:tblGrid>
              <a:tr h="370840">
                <a:tc rowSpan="2">
                  <a:txBody>
                    <a:bodyPr/>
                    <a:lstStyle/>
                    <a:p>
                      <a:endParaRPr lang="en-AU" b="1" dirty="0" smtClean="0"/>
                    </a:p>
                    <a:p>
                      <a:pPr algn="ctr"/>
                      <a:r>
                        <a:rPr lang="en-AU" b="1" dirty="0" smtClean="0"/>
                        <a:t>Clusters</a:t>
                      </a:r>
                      <a:endParaRPr lang="en-AU" b="1" dirty="0"/>
                    </a:p>
                  </a:txBody>
                  <a:tcPr/>
                </a:tc>
                <a:tc gridSpan="4">
                  <a:txBody>
                    <a:bodyPr/>
                    <a:lstStyle/>
                    <a:p>
                      <a:pPr algn="ctr"/>
                      <a:r>
                        <a:rPr lang="en-AU" b="1" dirty="0" smtClean="0"/>
                        <a:t>Standard Deviation-</a:t>
                      </a:r>
                      <a:r>
                        <a:rPr lang="en-AU" b="1" baseline="0" dirty="0" smtClean="0"/>
                        <a:t> </a:t>
                      </a:r>
                      <a:r>
                        <a:rPr lang="en-AU" b="1" dirty="0" smtClean="0"/>
                        <a:t>SD(</a:t>
                      </a:r>
                      <a:r>
                        <a:rPr lang="el-GR" b="1" dirty="0" smtClean="0"/>
                        <a:t>δ</a:t>
                      </a:r>
                      <a:r>
                        <a:rPr lang="en-AU" b="1" i="1" dirty="0" err="1" smtClean="0"/>
                        <a:t>i</a:t>
                      </a:r>
                      <a:r>
                        <a:rPr lang="en-AU" b="1" dirty="0" smtClean="0"/>
                        <a:t>)</a:t>
                      </a:r>
                      <a:endParaRPr lang="en-AU" b="1"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r>
              <a:tr h="370840">
                <a:tc vMerge="1">
                  <a:txBody>
                    <a:bodyPr/>
                    <a:lstStyle/>
                    <a:p>
                      <a:endParaRPr lang="en-AU" dirty="0"/>
                    </a:p>
                  </a:txBody>
                  <a:tcPr/>
                </a:tc>
                <a:tc>
                  <a:txBody>
                    <a:bodyPr/>
                    <a:lstStyle/>
                    <a:p>
                      <a:pPr algn="ctr"/>
                      <a:r>
                        <a:rPr lang="en-AU" b="1" dirty="0" smtClean="0"/>
                        <a:t>Desired Velocity</a:t>
                      </a:r>
                      <a:endParaRPr lang="en-AU" b="1" dirty="0"/>
                    </a:p>
                  </a:txBody>
                  <a:tcPr/>
                </a:tc>
                <a:tc>
                  <a:txBody>
                    <a:bodyPr/>
                    <a:lstStyle/>
                    <a:p>
                      <a:pPr algn="ctr"/>
                      <a:r>
                        <a:rPr lang="en-AU" b="1" dirty="0" smtClean="0"/>
                        <a:t>Acceleration</a:t>
                      </a:r>
                      <a:r>
                        <a:rPr lang="en-AU" b="1" baseline="0" dirty="0" smtClean="0"/>
                        <a:t> Time</a:t>
                      </a:r>
                      <a:endParaRPr lang="en-AU" b="1" dirty="0"/>
                    </a:p>
                  </a:txBody>
                  <a:tcPr/>
                </a:tc>
                <a:tc>
                  <a:txBody>
                    <a:bodyPr/>
                    <a:lstStyle/>
                    <a:p>
                      <a:pPr algn="ctr"/>
                      <a:r>
                        <a:rPr lang="en-AU" b="1" dirty="0" smtClean="0"/>
                        <a:t>Interaction Strength</a:t>
                      </a:r>
                      <a:endParaRPr lang="en-AU" b="1" dirty="0"/>
                    </a:p>
                  </a:txBody>
                  <a:tcPr/>
                </a:tc>
                <a:tc>
                  <a:txBody>
                    <a:bodyPr/>
                    <a:lstStyle/>
                    <a:p>
                      <a:pPr algn="ctr"/>
                      <a:r>
                        <a:rPr lang="en-AU" b="1" dirty="0" smtClean="0"/>
                        <a:t>Interaction</a:t>
                      </a:r>
                      <a:r>
                        <a:rPr lang="en-AU" b="1" baseline="0" dirty="0" smtClean="0"/>
                        <a:t> Range</a:t>
                      </a:r>
                      <a:endParaRPr lang="en-AU" b="1" dirty="0"/>
                    </a:p>
                  </a:txBody>
                  <a:tcPr/>
                </a:tc>
              </a:tr>
              <a:tr h="370840">
                <a:tc>
                  <a:txBody>
                    <a:bodyPr/>
                    <a:lstStyle/>
                    <a:p>
                      <a:r>
                        <a:rPr lang="en-AU" b="1" dirty="0" smtClean="0"/>
                        <a:t>Low</a:t>
                      </a:r>
                      <a:endParaRPr lang="en-AU" b="1" dirty="0"/>
                    </a:p>
                  </a:txBody>
                  <a:tcPr/>
                </a:tc>
                <a:tc>
                  <a:txBody>
                    <a:bodyPr/>
                    <a:lstStyle/>
                    <a:p>
                      <a:pPr algn="ctr"/>
                      <a:r>
                        <a:rPr lang="en-AU" dirty="0" smtClean="0"/>
                        <a:t>0.015</a:t>
                      </a:r>
                      <a:endParaRPr lang="en-AU" dirty="0"/>
                    </a:p>
                  </a:txBody>
                  <a:tcPr>
                    <a:solidFill>
                      <a:schemeClr val="accent4">
                        <a:lumMod val="60000"/>
                        <a:lumOff val="40000"/>
                      </a:schemeClr>
                    </a:solidFill>
                  </a:tcPr>
                </a:tc>
                <a:tc>
                  <a:txBody>
                    <a:bodyPr/>
                    <a:lstStyle/>
                    <a:p>
                      <a:pPr algn="ctr"/>
                      <a:r>
                        <a:rPr lang="en-AU" dirty="0" smtClean="0"/>
                        <a:t>0.295</a:t>
                      </a:r>
                      <a:endParaRPr lang="en-AU" dirty="0"/>
                    </a:p>
                  </a:txBody>
                  <a:tcPr/>
                </a:tc>
                <a:tc>
                  <a:txBody>
                    <a:bodyPr/>
                    <a:lstStyle/>
                    <a:p>
                      <a:pPr algn="ctr"/>
                      <a:r>
                        <a:rPr lang="en-AU" dirty="0" smtClean="0"/>
                        <a:t>0.855</a:t>
                      </a:r>
                      <a:endParaRPr lang="en-AU" dirty="0"/>
                    </a:p>
                  </a:txBody>
                  <a:tcPr/>
                </a:tc>
                <a:tc>
                  <a:txBody>
                    <a:bodyPr/>
                    <a:lstStyle/>
                    <a:p>
                      <a:pPr algn="ctr"/>
                      <a:r>
                        <a:rPr lang="en-AU" dirty="0" smtClean="0"/>
                        <a:t>0.431</a:t>
                      </a:r>
                      <a:endParaRPr lang="en-AU" dirty="0"/>
                    </a:p>
                  </a:txBody>
                  <a:tcPr>
                    <a:noFill/>
                  </a:tcPr>
                </a:tc>
              </a:tr>
              <a:tr h="370840">
                <a:tc>
                  <a:txBody>
                    <a:bodyPr/>
                    <a:lstStyle/>
                    <a:p>
                      <a:r>
                        <a:rPr lang="en-AU" b="1" dirty="0" smtClean="0"/>
                        <a:t>Medium</a:t>
                      </a:r>
                      <a:endParaRPr lang="en-AU" b="1" dirty="0"/>
                    </a:p>
                  </a:txBody>
                  <a:tcPr/>
                </a:tc>
                <a:tc>
                  <a:txBody>
                    <a:bodyPr/>
                    <a:lstStyle/>
                    <a:p>
                      <a:pPr algn="ctr"/>
                      <a:r>
                        <a:rPr lang="en-AU" dirty="0" smtClean="0"/>
                        <a:t>0.04</a:t>
                      </a:r>
                      <a:endParaRPr lang="en-AU" dirty="0"/>
                    </a:p>
                  </a:txBody>
                  <a:tcPr>
                    <a:solidFill>
                      <a:schemeClr val="accent4">
                        <a:lumMod val="60000"/>
                        <a:lumOff val="40000"/>
                      </a:schemeClr>
                    </a:solidFill>
                  </a:tcPr>
                </a:tc>
                <a:tc>
                  <a:txBody>
                    <a:bodyPr/>
                    <a:lstStyle/>
                    <a:p>
                      <a:pPr algn="ctr"/>
                      <a:r>
                        <a:rPr lang="en-AU" dirty="0" smtClean="0"/>
                        <a:t>0.324</a:t>
                      </a:r>
                      <a:endParaRPr lang="en-AU" dirty="0"/>
                    </a:p>
                  </a:txBody>
                  <a:tcPr/>
                </a:tc>
                <a:tc>
                  <a:txBody>
                    <a:bodyPr/>
                    <a:lstStyle/>
                    <a:p>
                      <a:pPr algn="ctr"/>
                      <a:r>
                        <a:rPr lang="en-AU" dirty="0" smtClean="0"/>
                        <a:t>0.910</a:t>
                      </a:r>
                      <a:endParaRPr lang="en-AU" dirty="0"/>
                    </a:p>
                  </a:txBody>
                  <a:tcPr/>
                </a:tc>
                <a:tc>
                  <a:txBody>
                    <a:bodyPr/>
                    <a:lstStyle/>
                    <a:p>
                      <a:pPr algn="ctr"/>
                      <a:r>
                        <a:rPr lang="en-AU" dirty="0" smtClean="0"/>
                        <a:t>0.504</a:t>
                      </a:r>
                      <a:endParaRPr lang="en-AU" dirty="0"/>
                    </a:p>
                  </a:txBody>
                  <a:tcPr>
                    <a:noFill/>
                  </a:tcPr>
                </a:tc>
              </a:tr>
              <a:tr h="370840">
                <a:tc>
                  <a:txBody>
                    <a:bodyPr/>
                    <a:lstStyle/>
                    <a:p>
                      <a:r>
                        <a:rPr lang="en-AU" b="1" dirty="0" smtClean="0"/>
                        <a:t>High</a:t>
                      </a:r>
                      <a:endParaRPr lang="en-AU" b="1" dirty="0"/>
                    </a:p>
                  </a:txBody>
                  <a:tcPr/>
                </a:tc>
                <a:tc>
                  <a:txBody>
                    <a:bodyPr/>
                    <a:lstStyle/>
                    <a:p>
                      <a:pPr algn="ctr"/>
                      <a:r>
                        <a:rPr lang="en-AU" dirty="0" smtClean="0"/>
                        <a:t>0.00</a:t>
                      </a:r>
                      <a:endParaRPr lang="en-AU" dirty="0"/>
                    </a:p>
                  </a:txBody>
                  <a:tcPr>
                    <a:solidFill>
                      <a:schemeClr val="accent4">
                        <a:lumMod val="60000"/>
                        <a:lumOff val="40000"/>
                      </a:schemeClr>
                    </a:solidFill>
                  </a:tcPr>
                </a:tc>
                <a:tc>
                  <a:txBody>
                    <a:bodyPr/>
                    <a:lstStyle/>
                    <a:p>
                      <a:pPr algn="ctr"/>
                      <a:r>
                        <a:rPr lang="en-AU" dirty="0" smtClean="0"/>
                        <a:t>0.561</a:t>
                      </a:r>
                      <a:endParaRPr lang="en-AU" dirty="0"/>
                    </a:p>
                  </a:txBody>
                  <a:tcPr/>
                </a:tc>
                <a:tc>
                  <a:txBody>
                    <a:bodyPr/>
                    <a:lstStyle/>
                    <a:p>
                      <a:pPr algn="ctr"/>
                      <a:r>
                        <a:rPr lang="en-AU" dirty="0" smtClean="0"/>
                        <a:t>0.937</a:t>
                      </a:r>
                      <a:endParaRPr lang="en-AU" dirty="0"/>
                    </a:p>
                  </a:txBody>
                  <a:tcPr/>
                </a:tc>
                <a:tc>
                  <a:txBody>
                    <a:bodyPr/>
                    <a:lstStyle/>
                    <a:p>
                      <a:pPr algn="ctr"/>
                      <a:r>
                        <a:rPr lang="en-AU" dirty="0" smtClean="0"/>
                        <a:t>0.549</a:t>
                      </a:r>
                      <a:endParaRPr lang="en-AU" dirty="0"/>
                    </a:p>
                  </a:txBody>
                  <a:tcPr>
                    <a:noFill/>
                  </a:tcPr>
                </a:tc>
              </a:tr>
            </a:tbl>
          </a:graphicData>
        </a:graphic>
      </p:graphicFrame>
      <p:sp>
        <p:nvSpPr>
          <p:cNvPr id="7" name="Rectangle 6"/>
          <p:cNvSpPr/>
          <p:nvPr/>
        </p:nvSpPr>
        <p:spPr>
          <a:xfrm>
            <a:off x="8204361" y="2124574"/>
            <a:ext cx="384015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b="1" dirty="0" smtClean="0"/>
              <a:t>Desired Velocity’s </a:t>
            </a:r>
            <a:r>
              <a:rPr lang="en-AU" dirty="0" smtClean="0"/>
              <a:t>contribution is consistent in each cluster</a:t>
            </a: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200791506"/>
                  </p:ext>
                </p:extLst>
              </p:nvPr>
            </p:nvGraphicFramePr>
            <p:xfrm>
              <a:off x="107004" y="4288112"/>
              <a:ext cx="7745360" cy="1752600"/>
            </p:xfrm>
            <a:graphic>
              <a:graphicData uri="http://schemas.openxmlformats.org/drawingml/2006/table">
                <a:tbl>
                  <a:tblPr firstRow="1" bandRow="1">
                    <a:tableStyleId>{5940675A-B579-460E-94D1-54222C63F5DA}</a:tableStyleId>
                  </a:tblPr>
                  <a:tblGrid>
                    <a:gridCol w="1549072"/>
                    <a:gridCol w="1549072"/>
                    <a:gridCol w="1549072"/>
                    <a:gridCol w="1549072"/>
                    <a:gridCol w="1549072"/>
                  </a:tblGrid>
                  <a:tr h="370840">
                    <a:tc rowSpan="2">
                      <a:txBody>
                        <a:bodyPr/>
                        <a:lstStyle/>
                        <a:p>
                          <a:endParaRPr lang="en-AU" b="1" dirty="0" smtClean="0"/>
                        </a:p>
                        <a:p>
                          <a:pPr algn="ctr"/>
                          <a:r>
                            <a:rPr lang="en-AU" b="1" dirty="0" smtClean="0"/>
                            <a:t>Pair of Clusters</a:t>
                          </a:r>
                          <a:endParaRPr lang="en-AU" b="1" dirty="0"/>
                        </a:p>
                      </a:txBody>
                      <a:tcPr/>
                    </a:tc>
                    <a:tc gridSpan="4">
                      <a:txBody>
                        <a:bodyPr/>
                        <a:lstStyle/>
                        <a:p>
                          <a:pPr algn="ctr"/>
                          <a:r>
                            <a:rPr lang="en-AU" b="1" dirty="0" smtClean="0"/>
                            <a:t>Cofficient of</a:t>
                          </a:r>
                          <a:r>
                            <a:rPr lang="en-AU" b="1" baseline="0" dirty="0" smtClean="0"/>
                            <a:t> Variance</a:t>
                          </a:r>
                          <a:r>
                            <a:rPr lang="en-AU" b="1" dirty="0" smtClean="0"/>
                            <a:t>  r</a:t>
                          </a:r>
                          <a14:m>
                            <m:oMath xmlns:m="http://schemas.openxmlformats.org/officeDocument/2006/math">
                              <m:r>
                                <a:rPr lang="en-AU" b="1" i="1" smtClean="0">
                                  <a:latin typeface="Cambria Math" panose="02040503050406030204" pitchFamily="18" charset="0"/>
                                </a:rPr>
                                <m:t>=</m:t>
                              </m:r>
                              <m:sSub>
                                <m:sSubPr>
                                  <m:ctrlPr>
                                    <a:rPr lang="en-AU" b="1" i="1" smtClean="0">
                                      <a:latin typeface="Cambria Math" panose="02040503050406030204" pitchFamily="18" charset="0"/>
                                    </a:rPr>
                                  </m:ctrlPr>
                                </m:sSubPr>
                                <m:e>
                                  <m:r>
                                    <a:rPr lang="en-AU" b="1" i="1" smtClean="0">
                                      <a:latin typeface="Cambria Math" panose="02040503050406030204" pitchFamily="18" charset="0"/>
                                      <a:ea typeface="Cambria Math" panose="02040503050406030204" pitchFamily="18" charset="0"/>
                                    </a:rPr>
                                    <m:t>𝝈</m:t>
                                  </m:r>
                                </m:e>
                                <m:sub>
                                  <m:r>
                                    <a:rPr lang="en-AU" b="1" i="1" smtClean="0">
                                      <a:latin typeface="Cambria Math" panose="02040503050406030204" pitchFamily="18" charset="0"/>
                                    </a:rPr>
                                    <m:t>𝒊</m:t>
                                  </m:r>
                                </m:sub>
                              </m:sSub>
                              <m:r>
                                <a:rPr lang="en-AU" b="1" i="1" smtClean="0">
                                  <a:latin typeface="Cambria Math" panose="02040503050406030204" pitchFamily="18" charset="0"/>
                                </a:rPr>
                                <m:t>/</m:t>
                              </m:r>
                              <m:sSub>
                                <m:sSubPr>
                                  <m:ctrlPr>
                                    <a:rPr lang="en-AU" b="1" i="1" smtClean="0">
                                      <a:latin typeface="Cambria Math" panose="02040503050406030204" pitchFamily="18" charset="0"/>
                                    </a:rPr>
                                  </m:ctrlPr>
                                </m:sSubPr>
                                <m:e>
                                  <m:r>
                                    <a:rPr lang="en-AU" b="1" i="1" smtClean="0">
                                      <a:latin typeface="Cambria Math" panose="02040503050406030204" pitchFamily="18" charset="0"/>
                                      <a:ea typeface="Cambria Math" panose="02040503050406030204" pitchFamily="18" charset="0"/>
                                    </a:rPr>
                                    <m:t>𝝁</m:t>
                                  </m:r>
                                </m:e>
                                <m:sub>
                                  <m:r>
                                    <a:rPr lang="en-AU" b="1" i="1" smtClean="0">
                                      <a:latin typeface="Cambria Math" panose="02040503050406030204" pitchFamily="18" charset="0"/>
                                    </a:rPr>
                                    <m:t>𝒊</m:t>
                                  </m:r>
                                </m:sub>
                              </m:sSub>
                            </m:oMath>
                          </a14:m>
                          <a:endParaRPr lang="en-AU" b="1"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r>
                  <a:tr h="370840">
                    <a:tc vMerge="1">
                      <a:txBody>
                        <a:bodyPr/>
                        <a:lstStyle/>
                        <a:p>
                          <a:endParaRPr lang="en-AU" dirty="0"/>
                        </a:p>
                      </a:txBody>
                      <a:tcPr/>
                    </a:tc>
                    <a:tc>
                      <a:txBody>
                        <a:bodyPr/>
                        <a:lstStyle/>
                        <a:p>
                          <a:pPr algn="ctr"/>
                          <a:r>
                            <a:rPr lang="en-AU" b="1" dirty="0" smtClean="0"/>
                            <a:t>Desired Velocity</a:t>
                          </a:r>
                          <a:endParaRPr lang="en-AU" b="1" dirty="0"/>
                        </a:p>
                      </a:txBody>
                      <a:tcPr/>
                    </a:tc>
                    <a:tc>
                      <a:txBody>
                        <a:bodyPr/>
                        <a:lstStyle/>
                        <a:p>
                          <a:pPr algn="ctr"/>
                          <a:r>
                            <a:rPr lang="en-AU" b="1" dirty="0" smtClean="0"/>
                            <a:t>Acceleration</a:t>
                          </a:r>
                          <a:r>
                            <a:rPr lang="en-AU" b="1" baseline="0" dirty="0" smtClean="0"/>
                            <a:t> Time</a:t>
                          </a:r>
                          <a:endParaRPr lang="en-AU" b="1" dirty="0"/>
                        </a:p>
                      </a:txBody>
                      <a:tcPr/>
                    </a:tc>
                    <a:tc>
                      <a:txBody>
                        <a:bodyPr/>
                        <a:lstStyle/>
                        <a:p>
                          <a:pPr algn="ctr"/>
                          <a:r>
                            <a:rPr lang="en-AU" b="1" dirty="0" smtClean="0"/>
                            <a:t>Interaction Strength</a:t>
                          </a:r>
                          <a:endParaRPr lang="en-AU" b="1" dirty="0"/>
                        </a:p>
                      </a:txBody>
                      <a:tcPr/>
                    </a:tc>
                    <a:tc>
                      <a:txBody>
                        <a:bodyPr/>
                        <a:lstStyle/>
                        <a:p>
                          <a:pPr algn="ctr"/>
                          <a:r>
                            <a:rPr lang="en-AU" b="1" dirty="0" smtClean="0"/>
                            <a:t>Interaction</a:t>
                          </a:r>
                          <a:r>
                            <a:rPr lang="en-AU" b="1" baseline="0" dirty="0" smtClean="0"/>
                            <a:t> Range</a:t>
                          </a:r>
                          <a:endParaRPr lang="en-AU" b="1" dirty="0"/>
                        </a:p>
                      </a:txBody>
                      <a:tcPr/>
                    </a:tc>
                  </a:tr>
                  <a:tr h="370840">
                    <a:tc>
                      <a:txBody>
                        <a:bodyPr/>
                        <a:lstStyle/>
                        <a:p>
                          <a:r>
                            <a:rPr lang="en-AU" b="1" dirty="0" smtClean="0"/>
                            <a:t>Low, Medium</a:t>
                          </a:r>
                          <a:endParaRPr lang="en-AU" b="1" dirty="0"/>
                        </a:p>
                      </a:txBody>
                      <a:tcPr/>
                    </a:tc>
                    <a:tc>
                      <a:txBody>
                        <a:bodyPr/>
                        <a:lstStyle/>
                        <a:p>
                          <a:r>
                            <a:rPr lang="en-AU" dirty="0" smtClean="0"/>
                            <a:t>0.377</a:t>
                          </a:r>
                          <a:endParaRPr lang="en-AU" dirty="0"/>
                        </a:p>
                      </a:txBody>
                      <a:tcPr>
                        <a:solidFill>
                          <a:schemeClr val="accent4">
                            <a:lumMod val="60000"/>
                            <a:lumOff val="40000"/>
                          </a:schemeClr>
                        </a:solidFill>
                      </a:tcPr>
                    </a:tc>
                    <a:tc>
                      <a:txBody>
                        <a:bodyPr/>
                        <a:lstStyle/>
                        <a:p>
                          <a:r>
                            <a:rPr lang="en-AU" dirty="0" smtClean="0"/>
                            <a:t>0.206</a:t>
                          </a:r>
                          <a:endParaRPr lang="en-AU" dirty="0"/>
                        </a:p>
                      </a:txBody>
                      <a:tcPr/>
                    </a:tc>
                    <a:tc>
                      <a:txBody>
                        <a:bodyPr/>
                        <a:lstStyle/>
                        <a:p>
                          <a:r>
                            <a:rPr lang="en-AU" dirty="0" smtClean="0"/>
                            <a:t>0.340</a:t>
                          </a:r>
                          <a:endParaRPr lang="en-AU" dirty="0"/>
                        </a:p>
                      </a:txBody>
                      <a:tcPr/>
                    </a:tc>
                    <a:tc>
                      <a:txBody>
                        <a:bodyPr/>
                        <a:lstStyle/>
                        <a:p>
                          <a:r>
                            <a:rPr lang="en-AU" dirty="0" smtClean="0"/>
                            <a:t>0.361</a:t>
                          </a:r>
                          <a:endParaRPr lang="en-AU" dirty="0"/>
                        </a:p>
                      </a:txBody>
                      <a:tcPr>
                        <a:noFill/>
                      </a:tcPr>
                    </a:tc>
                  </a:tr>
                  <a:tr h="370840">
                    <a:tc>
                      <a:txBody>
                        <a:bodyPr/>
                        <a:lstStyle/>
                        <a:p>
                          <a:r>
                            <a:rPr lang="en-AU" b="1" dirty="0" smtClean="0"/>
                            <a:t>Medium,</a:t>
                          </a:r>
                          <a:r>
                            <a:rPr lang="en-AU" b="1" baseline="0" dirty="0" smtClean="0"/>
                            <a:t> High</a:t>
                          </a:r>
                          <a:endParaRPr lang="en-AU" b="1" dirty="0"/>
                        </a:p>
                      </a:txBody>
                      <a:tcPr/>
                    </a:tc>
                    <a:tc>
                      <a:txBody>
                        <a:bodyPr/>
                        <a:lstStyle/>
                        <a:p>
                          <a:r>
                            <a:rPr lang="en-AU" dirty="0" smtClean="0"/>
                            <a:t>0.152</a:t>
                          </a:r>
                          <a:endParaRPr lang="en-AU" dirty="0"/>
                        </a:p>
                      </a:txBody>
                      <a:tcPr/>
                    </a:tc>
                    <a:tc>
                      <a:txBody>
                        <a:bodyPr/>
                        <a:lstStyle/>
                        <a:p>
                          <a:r>
                            <a:rPr lang="en-AU" dirty="0" smtClean="0"/>
                            <a:t>0.552</a:t>
                          </a:r>
                          <a:endParaRPr lang="en-AU" dirty="0"/>
                        </a:p>
                      </a:txBody>
                      <a:tcPr>
                        <a:noFill/>
                      </a:tcPr>
                    </a:tc>
                    <a:tc>
                      <a:txBody>
                        <a:bodyPr/>
                        <a:lstStyle/>
                        <a:p>
                          <a:r>
                            <a:rPr lang="en-AU" dirty="0" smtClean="0"/>
                            <a:t>0.390</a:t>
                          </a:r>
                          <a:endParaRPr lang="en-AU" dirty="0"/>
                        </a:p>
                      </a:txBody>
                      <a:tcPr/>
                    </a:tc>
                    <a:tc>
                      <a:txBody>
                        <a:bodyPr/>
                        <a:lstStyle/>
                        <a:p>
                          <a:r>
                            <a:rPr lang="en-AU" dirty="0" smtClean="0"/>
                            <a:t>0.608</a:t>
                          </a:r>
                          <a:endParaRPr lang="en-AU" dirty="0"/>
                        </a:p>
                      </a:txBody>
                      <a:tcPr>
                        <a:solidFill>
                          <a:schemeClr val="accent4">
                            <a:lumMod val="60000"/>
                            <a:lumOff val="40000"/>
                          </a:schemeClr>
                        </a:solidFill>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200791506"/>
                  </p:ext>
                </p:extLst>
              </p:nvPr>
            </p:nvGraphicFramePr>
            <p:xfrm>
              <a:off x="107004" y="4288112"/>
              <a:ext cx="7745360" cy="1752600"/>
            </p:xfrm>
            <a:graphic>
              <a:graphicData uri="http://schemas.openxmlformats.org/drawingml/2006/table">
                <a:tbl>
                  <a:tblPr firstRow="1" bandRow="1">
                    <a:tableStyleId>{5940675A-B579-460E-94D1-54222C63F5DA}</a:tableStyleId>
                  </a:tblPr>
                  <a:tblGrid>
                    <a:gridCol w="1549072"/>
                    <a:gridCol w="1549072"/>
                    <a:gridCol w="1549072"/>
                    <a:gridCol w="1549072"/>
                    <a:gridCol w="1549072"/>
                  </a:tblGrid>
                  <a:tr h="370840">
                    <a:tc rowSpan="2">
                      <a:txBody>
                        <a:bodyPr/>
                        <a:lstStyle/>
                        <a:p>
                          <a:endParaRPr lang="en-AU" b="1" dirty="0" smtClean="0"/>
                        </a:p>
                        <a:p>
                          <a:pPr algn="ctr"/>
                          <a:r>
                            <a:rPr lang="en-AU" b="1" dirty="0" smtClean="0"/>
                            <a:t>Pair of Clusters</a:t>
                          </a:r>
                          <a:endParaRPr lang="en-AU" b="1" dirty="0"/>
                        </a:p>
                      </a:txBody>
                      <a:tcPr/>
                    </a:tc>
                    <a:tc gridSpan="4">
                      <a:txBody>
                        <a:bodyPr/>
                        <a:lstStyle/>
                        <a:p>
                          <a:endParaRPr lang="en-US"/>
                        </a:p>
                      </a:txBody>
                      <a:tcPr>
                        <a:blipFill rotWithShape="0">
                          <a:blip r:embed="rId3"/>
                          <a:stretch>
                            <a:fillRect l="-25049" t="-8197" r="-196" b="-396721"/>
                          </a:stretch>
                        </a:blipFill>
                      </a:tcPr>
                    </a:tc>
                    <a:tc hMerge="1">
                      <a:txBody>
                        <a:bodyPr/>
                        <a:lstStyle/>
                        <a:p>
                          <a:endParaRPr lang="en-AU"/>
                        </a:p>
                      </a:txBody>
                      <a:tcPr/>
                    </a:tc>
                    <a:tc hMerge="1">
                      <a:txBody>
                        <a:bodyPr/>
                        <a:lstStyle/>
                        <a:p>
                          <a:endParaRPr lang="en-AU" dirty="0"/>
                        </a:p>
                      </a:txBody>
                      <a:tcPr/>
                    </a:tc>
                    <a:tc hMerge="1">
                      <a:txBody>
                        <a:bodyPr/>
                        <a:lstStyle/>
                        <a:p>
                          <a:endParaRPr lang="en-AU" dirty="0"/>
                        </a:p>
                      </a:txBody>
                      <a:tcPr/>
                    </a:tc>
                  </a:tr>
                  <a:tr h="640080">
                    <a:tc vMerge="1">
                      <a:txBody>
                        <a:bodyPr/>
                        <a:lstStyle/>
                        <a:p>
                          <a:endParaRPr lang="en-AU" dirty="0"/>
                        </a:p>
                      </a:txBody>
                      <a:tcPr/>
                    </a:tc>
                    <a:tc>
                      <a:txBody>
                        <a:bodyPr/>
                        <a:lstStyle/>
                        <a:p>
                          <a:pPr algn="ctr"/>
                          <a:r>
                            <a:rPr lang="en-AU" b="1" dirty="0" smtClean="0"/>
                            <a:t>Desired Velocity</a:t>
                          </a:r>
                          <a:endParaRPr lang="en-AU" b="1" dirty="0"/>
                        </a:p>
                      </a:txBody>
                      <a:tcPr/>
                    </a:tc>
                    <a:tc>
                      <a:txBody>
                        <a:bodyPr/>
                        <a:lstStyle/>
                        <a:p>
                          <a:pPr algn="ctr"/>
                          <a:r>
                            <a:rPr lang="en-AU" b="1" dirty="0" smtClean="0"/>
                            <a:t>Acceleration</a:t>
                          </a:r>
                          <a:r>
                            <a:rPr lang="en-AU" b="1" baseline="0" dirty="0" smtClean="0"/>
                            <a:t> Time</a:t>
                          </a:r>
                          <a:endParaRPr lang="en-AU" b="1" dirty="0"/>
                        </a:p>
                      </a:txBody>
                      <a:tcPr/>
                    </a:tc>
                    <a:tc>
                      <a:txBody>
                        <a:bodyPr/>
                        <a:lstStyle/>
                        <a:p>
                          <a:pPr algn="ctr"/>
                          <a:r>
                            <a:rPr lang="en-AU" b="1" dirty="0" smtClean="0"/>
                            <a:t>Interaction Strength</a:t>
                          </a:r>
                          <a:endParaRPr lang="en-AU" b="1" dirty="0"/>
                        </a:p>
                      </a:txBody>
                      <a:tcPr/>
                    </a:tc>
                    <a:tc>
                      <a:txBody>
                        <a:bodyPr/>
                        <a:lstStyle/>
                        <a:p>
                          <a:pPr algn="ctr"/>
                          <a:r>
                            <a:rPr lang="en-AU" b="1" dirty="0" smtClean="0"/>
                            <a:t>Interaction</a:t>
                          </a:r>
                          <a:r>
                            <a:rPr lang="en-AU" b="1" baseline="0" dirty="0" smtClean="0"/>
                            <a:t> Range</a:t>
                          </a:r>
                          <a:endParaRPr lang="en-AU" b="1" dirty="0"/>
                        </a:p>
                      </a:txBody>
                      <a:tcPr/>
                    </a:tc>
                  </a:tr>
                  <a:tr h="370840">
                    <a:tc>
                      <a:txBody>
                        <a:bodyPr/>
                        <a:lstStyle/>
                        <a:p>
                          <a:r>
                            <a:rPr lang="en-AU" b="1" dirty="0" smtClean="0"/>
                            <a:t>Low, Medium</a:t>
                          </a:r>
                          <a:endParaRPr lang="en-AU" b="1" dirty="0"/>
                        </a:p>
                      </a:txBody>
                      <a:tcPr/>
                    </a:tc>
                    <a:tc>
                      <a:txBody>
                        <a:bodyPr/>
                        <a:lstStyle/>
                        <a:p>
                          <a:r>
                            <a:rPr lang="en-AU" dirty="0" smtClean="0"/>
                            <a:t>0.377</a:t>
                          </a:r>
                          <a:endParaRPr lang="en-AU" dirty="0"/>
                        </a:p>
                      </a:txBody>
                      <a:tcPr>
                        <a:solidFill>
                          <a:schemeClr val="accent4">
                            <a:lumMod val="60000"/>
                            <a:lumOff val="40000"/>
                          </a:schemeClr>
                        </a:solidFill>
                      </a:tcPr>
                    </a:tc>
                    <a:tc>
                      <a:txBody>
                        <a:bodyPr/>
                        <a:lstStyle/>
                        <a:p>
                          <a:r>
                            <a:rPr lang="en-AU" dirty="0" smtClean="0"/>
                            <a:t>0.206</a:t>
                          </a:r>
                          <a:endParaRPr lang="en-AU" dirty="0"/>
                        </a:p>
                      </a:txBody>
                      <a:tcPr/>
                    </a:tc>
                    <a:tc>
                      <a:txBody>
                        <a:bodyPr/>
                        <a:lstStyle/>
                        <a:p>
                          <a:r>
                            <a:rPr lang="en-AU" dirty="0" smtClean="0"/>
                            <a:t>0.340</a:t>
                          </a:r>
                          <a:endParaRPr lang="en-AU" dirty="0"/>
                        </a:p>
                      </a:txBody>
                      <a:tcPr/>
                    </a:tc>
                    <a:tc>
                      <a:txBody>
                        <a:bodyPr/>
                        <a:lstStyle/>
                        <a:p>
                          <a:r>
                            <a:rPr lang="en-AU" dirty="0" smtClean="0"/>
                            <a:t>0.361</a:t>
                          </a:r>
                          <a:endParaRPr lang="en-AU" dirty="0"/>
                        </a:p>
                      </a:txBody>
                      <a:tcPr>
                        <a:noFill/>
                      </a:tcPr>
                    </a:tc>
                  </a:tr>
                  <a:tr h="370840">
                    <a:tc>
                      <a:txBody>
                        <a:bodyPr/>
                        <a:lstStyle/>
                        <a:p>
                          <a:r>
                            <a:rPr lang="en-AU" b="1" dirty="0" smtClean="0"/>
                            <a:t>Medium,</a:t>
                          </a:r>
                          <a:r>
                            <a:rPr lang="en-AU" b="1" baseline="0" dirty="0" smtClean="0"/>
                            <a:t> High</a:t>
                          </a:r>
                          <a:endParaRPr lang="en-AU" b="1" dirty="0"/>
                        </a:p>
                      </a:txBody>
                      <a:tcPr/>
                    </a:tc>
                    <a:tc>
                      <a:txBody>
                        <a:bodyPr/>
                        <a:lstStyle/>
                        <a:p>
                          <a:r>
                            <a:rPr lang="en-AU" dirty="0" smtClean="0"/>
                            <a:t>0.152</a:t>
                          </a:r>
                          <a:endParaRPr lang="en-AU" dirty="0"/>
                        </a:p>
                      </a:txBody>
                      <a:tcPr/>
                    </a:tc>
                    <a:tc>
                      <a:txBody>
                        <a:bodyPr/>
                        <a:lstStyle/>
                        <a:p>
                          <a:r>
                            <a:rPr lang="en-AU" dirty="0" smtClean="0"/>
                            <a:t>0.552</a:t>
                          </a:r>
                          <a:endParaRPr lang="en-AU" dirty="0"/>
                        </a:p>
                      </a:txBody>
                      <a:tcPr>
                        <a:noFill/>
                      </a:tcPr>
                    </a:tc>
                    <a:tc>
                      <a:txBody>
                        <a:bodyPr/>
                        <a:lstStyle/>
                        <a:p>
                          <a:r>
                            <a:rPr lang="en-AU" dirty="0" smtClean="0"/>
                            <a:t>0.390</a:t>
                          </a:r>
                          <a:endParaRPr lang="en-AU" dirty="0"/>
                        </a:p>
                      </a:txBody>
                      <a:tcPr/>
                    </a:tc>
                    <a:tc>
                      <a:txBody>
                        <a:bodyPr/>
                        <a:lstStyle/>
                        <a:p>
                          <a:r>
                            <a:rPr lang="en-AU" dirty="0" smtClean="0"/>
                            <a:t>0.608</a:t>
                          </a:r>
                          <a:endParaRPr lang="en-AU" dirty="0"/>
                        </a:p>
                      </a:txBody>
                      <a:tcPr>
                        <a:solidFill>
                          <a:schemeClr val="accent4">
                            <a:lumMod val="60000"/>
                            <a:lumOff val="40000"/>
                          </a:schemeClr>
                        </a:solidFill>
                      </a:tcPr>
                    </a:tc>
                  </a:tr>
                </a:tbl>
              </a:graphicData>
            </a:graphic>
          </p:graphicFrame>
        </mc:Fallback>
      </mc:AlternateContent>
      <p:sp>
        <p:nvSpPr>
          <p:cNvPr id="9" name="Rectangle 8"/>
          <p:cNvSpPr/>
          <p:nvPr/>
        </p:nvSpPr>
        <p:spPr>
          <a:xfrm>
            <a:off x="8160116" y="4583486"/>
            <a:ext cx="3840156"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b="1" dirty="0" smtClean="0"/>
              <a:t>Desired velocity </a:t>
            </a:r>
            <a:r>
              <a:rPr lang="en-AU" dirty="0" smtClean="0"/>
              <a:t>perform good discrimination from low to medium value of group average speed</a:t>
            </a:r>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r>
              <a:rPr lang="en-AU" dirty="0" smtClean="0"/>
              <a:t>To achieve high group speed from medium, </a:t>
            </a:r>
            <a:r>
              <a:rPr lang="en-AU" b="1" dirty="0" smtClean="0"/>
              <a:t>Interaction Range </a:t>
            </a:r>
            <a:r>
              <a:rPr lang="en-AU" dirty="0" smtClean="0"/>
              <a:t>varies the most</a:t>
            </a:r>
          </a:p>
        </p:txBody>
      </p:sp>
    </p:spTree>
    <p:extLst>
      <p:ext uri="{BB962C8B-B14F-4D97-AF65-F5344CB8AC3E}">
        <p14:creationId xmlns:p14="http://schemas.microsoft.com/office/powerpoint/2010/main" val="3191577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15847"/>
            <a:ext cx="11943736" cy="5724166"/>
          </a:xfrm>
        </p:spPr>
        <p:txBody>
          <a:bodyPr>
            <a:normAutofit lnSpcReduction="10000"/>
          </a:bodyPr>
          <a:lstStyle/>
          <a:p>
            <a:r>
              <a:rPr lang="en-AU" dirty="0" smtClean="0"/>
              <a:t>Findings</a:t>
            </a:r>
          </a:p>
          <a:p>
            <a:pPr lvl="1"/>
            <a:r>
              <a:rPr lang="en-AU" dirty="0" smtClean="0"/>
              <a:t>Group cohesion degree:</a:t>
            </a:r>
          </a:p>
          <a:p>
            <a:pPr lvl="2"/>
            <a:r>
              <a:rPr lang="en-AU" dirty="0" smtClean="0"/>
              <a:t>depends on </a:t>
            </a:r>
            <a:r>
              <a:rPr lang="en-AU" b="1" dirty="0" smtClean="0"/>
              <a:t>Interaction Range</a:t>
            </a:r>
          </a:p>
          <a:p>
            <a:pPr lvl="2"/>
            <a:r>
              <a:rPr lang="en-AU" dirty="0"/>
              <a:t>m</a:t>
            </a:r>
            <a:r>
              <a:rPr lang="en-AU" dirty="0" smtClean="0"/>
              <a:t>oving from medium value to high value of group cohesion degree, </a:t>
            </a:r>
            <a:r>
              <a:rPr lang="en-AU" b="1" dirty="0"/>
              <a:t>acceleration time </a:t>
            </a:r>
            <a:r>
              <a:rPr lang="en-AU" dirty="0" smtClean="0"/>
              <a:t>varies the most</a:t>
            </a:r>
            <a:endParaRPr lang="en-AU" b="1" dirty="0" smtClean="0"/>
          </a:p>
          <a:p>
            <a:pPr lvl="1"/>
            <a:r>
              <a:rPr lang="en-AU" dirty="0" smtClean="0"/>
              <a:t>Group average speed:</a:t>
            </a:r>
          </a:p>
          <a:p>
            <a:pPr lvl="2"/>
            <a:r>
              <a:rPr lang="en-AU" dirty="0"/>
              <a:t>d</a:t>
            </a:r>
            <a:r>
              <a:rPr lang="en-AU" dirty="0" smtClean="0"/>
              <a:t>epends on </a:t>
            </a:r>
            <a:r>
              <a:rPr lang="en-AU" b="1" dirty="0" smtClean="0"/>
              <a:t>Desired Velocity </a:t>
            </a:r>
          </a:p>
          <a:p>
            <a:pPr lvl="2"/>
            <a:r>
              <a:rPr lang="en-AU" dirty="0"/>
              <a:t>moving from medium value to high value of group </a:t>
            </a:r>
            <a:r>
              <a:rPr lang="en-AU" dirty="0" smtClean="0"/>
              <a:t>speed, </a:t>
            </a:r>
            <a:r>
              <a:rPr lang="en-AU" b="1" dirty="0" smtClean="0"/>
              <a:t>interaction range </a:t>
            </a:r>
            <a:r>
              <a:rPr lang="en-AU" dirty="0" smtClean="0"/>
              <a:t>varies the most</a:t>
            </a:r>
            <a:endParaRPr lang="en-AU" dirty="0"/>
          </a:p>
          <a:p>
            <a:r>
              <a:rPr lang="en-AU" dirty="0" smtClean="0"/>
              <a:t>Further work</a:t>
            </a:r>
          </a:p>
          <a:p>
            <a:pPr lvl="1"/>
            <a:r>
              <a:rPr lang="en-AU" dirty="0" smtClean="0"/>
              <a:t>Sensitivity analysis (</a:t>
            </a:r>
            <a:r>
              <a:rPr lang="en-AU" dirty="0" err="1" smtClean="0"/>
              <a:t>Sobol</a:t>
            </a:r>
            <a:r>
              <a:rPr lang="en-AU" dirty="0" smtClean="0"/>
              <a:t>, Morris, FAST)</a:t>
            </a:r>
            <a:endParaRPr lang="en-US" dirty="0" smtClean="0"/>
          </a:p>
          <a:p>
            <a:pPr lvl="1"/>
            <a:r>
              <a:rPr lang="en-US" dirty="0" smtClean="0"/>
              <a:t>Constraint to reach high/medium/low values of group cohesion degree and speed</a:t>
            </a:r>
            <a:endParaRPr lang="en-AU" dirty="0" smtClean="0"/>
          </a:p>
          <a:p>
            <a:pPr lvl="1"/>
            <a:r>
              <a:rPr lang="en-AU" dirty="0" smtClean="0"/>
              <a:t>Design experiment scenarios based on Interaction Strength, Interaction Range, and Desired Speed to evaluate group information</a:t>
            </a:r>
          </a:p>
          <a:p>
            <a:pPr lvl="1"/>
            <a:r>
              <a:rPr lang="en-AU" dirty="0" smtClean="0"/>
              <a:t>Data in panic situation</a:t>
            </a:r>
          </a:p>
          <a:p>
            <a:pPr lvl="2"/>
            <a:r>
              <a:rPr lang="en-AU" sz="2400" dirty="0" smtClean="0"/>
              <a:t>Pedestrians in panic situation escape by group rather than individual. Data (e.g. crowd pressure, flowrate) when different groups interact in evacuation scenarios are used to enhance crowd models in macro level </a:t>
            </a:r>
            <a:endParaRPr lang="en-US" sz="2400" dirty="0" smtClean="0"/>
          </a:p>
          <a:p>
            <a:pPr lvl="1"/>
            <a:endParaRPr lang="en-US" dirty="0" smtClean="0"/>
          </a:p>
          <a:p>
            <a:pPr lvl="1"/>
            <a:endParaRPr lang="en-US" dirty="0"/>
          </a:p>
          <a:p>
            <a:pPr lvl="1"/>
            <a:endParaRPr lang="en-US" dirty="0"/>
          </a:p>
          <a:p>
            <a:pPr lvl="1"/>
            <a:endParaRPr lang="en-US" dirty="0"/>
          </a:p>
          <a:p>
            <a:pPr lvl="1"/>
            <a:endParaRPr lang="en-US" dirty="0"/>
          </a:p>
          <a:p>
            <a:pPr lvl="1"/>
            <a:endParaRPr lang="en-AU" dirty="0" smtClean="0"/>
          </a:p>
          <a:p>
            <a:pPr lvl="1"/>
            <a:endParaRPr lang="en-AU" dirty="0" smtClean="0"/>
          </a:p>
          <a:p>
            <a:endParaRPr lang="en-AU" dirty="0" smtClean="0"/>
          </a:p>
          <a:p>
            <a:endParaRPr lang="en-AU" dirty="0"/>
          </a:p>
        </p:txBody>
      </p:sp>
      <p:sp>
        <p:nvSpPr>
          <p:cNvPr id="5" name="Title 1"/>
          <p:cNvSpPr>
            <a:spLocks noGrp="1"/>
          </p:cNvSpPr>
          <p:nvPr>
            <p:ph type="title"/>
          </p:nvPr>
        </p:nvSpPr>
        <p:spPr>
          <a:xfrm>
            <a:off x="107004" y="0"/>
            <a:ext cx="12084996" cy="1325563"/>
          </a:xfrm>
        </p:spPr>
        <p:txBody>
          <a:bodyPr>
            <a:normAutofit/>
          </a:bodyPr>
          <a:lstStyle/>
          <a:p>
            <a:r>
              <a:rPr lang="en-AU" sz="4000" dirty="0" smtClean="0"/>
              <a:t>Discussion</a:t>
            </a:r>
            <a:endParaRPr lang="en-AU" sz="4000" dirty="0"/>
          </a:p>
        </p:txBody>
      </p:sp>
    </p:spTree>
    <p:extLst>
      <p:ext uri="{BB962C8B-B14F-4D97-AF65-F5344CB8AC3E}">
        <p14:creationId xmlns:p14="http://schemas.microsoft.com/office/powerpoint/2010/main" val="4097504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US" dirty="0"/>
              <a:t>The Spearman correlation coefficient is the non-parametric equivalent of the Pearson correlation coefficient. It similarly takes values between -1 and +1, the difference is that it quantifies the extent to which the variables tend to increase or decrease together </a:t>
            </a:r>
            <a:r>
              <a:rPr lang="en-US" dirty="0" err="1"/>
              <a:t>ie</a:t>
            </a:r>
            <a:r>
              <a:rPr lang="en-US" dirty="0"/>
              <a:t>. the extent to which one variable tends to increase as the other increases. A value of zero indicates no such tendency. The Pearson correlation only assesses linear association. A Pearson correlation of 1 or -1 will also yield exactly the same values. However a Spearman correlation of + or -1 can occur where the Pearson correlation is nearer to zero. For example</a:t>
            </a:r>
            <a:r>
              <a:rPr lang="en-US" dirty="0" smtClean="0"/>
              <a:t>:. </a:t>
            </a:r>
            <a:r>
              <a:rPr lang="en-US" dirty="0"/>
              <a:t>The Spearman correlation coefficient is equivalent to the Pearson correlation of the ranks.</a:t>
            </a:r>
            <a:endParaRPr lang="en-AU" dirty="0"/>
          </a:p>
        </p:txBody>
      </p:sp>
    </p:spTree>
    <p:extLst>
      <p:ext uri="{BB962C8B-B14F-4D97-AF65-F5344CB8AC3E}">
        <p14:creationId xmlns:p14="http://schemas.microsoft.com/office/powerpoint/2010/main" val="153847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fontScale="92500" lnSpcReduction="10000"/>
          </a:bodyPr>
          <a:lstStyle/>
          <a:p>
            <a:r>
              <a:rPr lang="en-US" dirty="0"/>
              <a:t>Pearson's correlation is a measure of the linear relationship between two continuous random variables. It does not assume normality although it does assume finite variances and finite covariance. When the variables are bivariate normal, Pearson's correlation provides a complete description of the association.</a:t>
            </a:r>
          </a:p>
          <a:p>
            <a:r>
              <a:rPr lang="en-US" dirty="0"/>
              <a:t>Spearman's correlation applies to ranks and so provides a measure of a monotonic relationship between two continuous random variables. It is also useful with ordinal data and is robust to outliers (unlike Pearson's correlation).</a:t>
            </a:r>
          </a:p>
          <a:p>
            <a:r>
              <a:rPr lang="en-US" dirty="0"/>
              <a:t>The distribution of either correlation coefficient will depend on the underlying distribution, although both are asymptotically normal because of the central limit theorem.</a:t>
            </a:r>
          </a:p>
        </p:txBody>
      </p:sp>
    </p:spTree>
    <p:extLst>
      <p:ext uri="{BB962C8B-B14F-4D97-AF65-F5344CB8AC3E}">
        <p14:creationId xmlns:p14="http://schemas.microsoft.com/office/powerpoint/2010/main" val="3738645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fontScale="70000" lnSpcReduction="20000"/>
          </a:bodyPr>
          <a:lstStyle/>
          <a:p>
            <a:r>
              <a:rPr lang="en-US" dirty="0"/>
              <a:t>Pearson's correlation </a:t>
            </a:r>
            <a:endParaRPr lang="en-US" dirty="0" smtClean="0"/>
          </a:p>
          <a:p>
            <a:r>
              <a:rPr lang="en-US" dirty="0" smtClean="0"/>
              <a:t>Spearman's Rho correlation </a:t>
            </a:r>
          </a:p>
          <a:p>
            <a:r>
              <a:rPr lang="en-AU" dirty="0"/>
              <a:t>Kendall's </a:t>
            </a:r>
            <a:r>
              <a:rPr lang="en-AU" dirty="0" smtClean="0"/>
              <a:t>tau</a:t>
            </a:r>
          </a:p>
          <a:p>
            <a:r>
              <a:rPr lang="en-AU" dirty="0" smtClean="0"/>
              <a:t>-&gt;</a:t>
            </a:r>
            <a:r>
              <a:rPr lang="en-US" dirty="0"/>
              <a:t>Pearson's correlation on raw variables is misleading</a:t>
            </a:r>
            <a:r>
              <a:rPr lang="en-US" dirty="0" smtClean="0"/>
              <a:t>.</a:t>
            </a:r>
            <a:r>
              <a:rPr lang="en-US" b="1" dirty="0"/>
              <a:t> </a:t>
            </a:r>
            <a:endParaRPr lang="en-US" b="1" dirty="0" smtClean="0"/>
          </a:p>
          <a:p>
            <a:r>
              <a:rPr lang="en-US" b="1" dirty="0" smtClean="0"/>
              <a:t>Outliers</a:t>
            </a:r>
            <a:r>
              <a:rPr lang="en-US" b="1" dirty="0"/>
              <a:t>:</a:t>
            </a:r>
            <a:r>
              <a:rPr lang="en-US" dirty="0"/>
              <a:t> Outliers can have great influence on Pearson's correlations. Many outliers in applied settings reflect measurement failures or other factors that the model is not intended to </a:t>
            </a:r>
            <a:r>
              <a:rPr lang="en-US" dirty="0" err="1"/>
              <a:t>generalise</a:t>
            </a:r>
            <a:r>
              <a:rPr lang="en-US" dirty="0"/>
              <a:t> to. One option is to remove such outliers. Univariate outliers do not exist with Spearman's rho because everything is converted to ranks. Thus, Spearman is more robust</a:t>
            </a:r>
            <a:r>
              <a:rPr lang="en-US" dirty="0" smtClean="0"/>
              <a:t>.</a:t>
            </a:r>
          </a:p>
          <a:p>
            <a:r>
              <a:rPr lang="en-US" b="1" dirty="0"/>
              <a:t>Highly skewed variables:</a:t>
            </a:r>
            <a:r>
              <a:rPr lang="en-US" dirty="0"/>
              <a:t> When correlating skewed variables, particularly highly skewed variables, a log or some other transformation often makes the underlying relationship between the two variables clearer (e.g., brain size by body weight of animals). In such settings it may be that the raw metric is not the most meaningful metric anyway. Spearman's rho has a similar effect to transformation by converting both variables to ranks. From this perspective, Spearman's rho can be seen as a quick-and-dirty approach (or more positively, it is less subjective) whereby you don't have to think about optimal transformations.</a:t>
            </a:r>
          </a:p>
          <a:p>
            <a:endParaRPr lang="en-US" dirty="0"/>
          </a:p>
          <a:p>
            <a:endParaRPr lang="en-US" dirty="0" smtClean="0"/>
          </a:p>
          <a:p>
            <a:endParaRPr lang="en-US" dirty="0"/>
          </a:p>
        </p:txBody>
      </p:sp>
    </p:spTree>
    <p:extLst>
      <p:ext uri="{BB962C8B-B14F-4D97-AF65-F5344CB8AC3E}">
        <p14:creationId xmlns:p14="http://schemas.microsoft.com/office/powerpoint/2010/main" val="8937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US" dirty="0"/>
              <a:t>The Spearman correlation is a nonparametric measure of the monotonicity of the relationship between two datasets. Unlike the Pearson correlation, the Spearman correlation does not assume that both datasets are normally distributed. Like other correlation coefficients, this one varies between -1 and +1 with 0 implying no correlation. Correlations of -1 or +1 imply an exact monotonic relationship. Positive correlations imply that as x increases, so does y. Negative correlations imply that as x increases, y decreases.</a:t>
            </a:r>
            <a:endParaRPr lang="en-AU" dirty="0"/>
          </a:p>
        </p:txBody>
      </p:sp>
    </p:spTree>
    <p:extLst>
      <p:ext uri="{BB962C8B-B14F-4D97-AF65-F5344CB8AC3E}">
        <p14:creationId xmlns:p14="http://schemas.microsoft.com/office/powerpoint/2010/main" val="12304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 y="0"/>
            <a:ext cx="10515600" cy="1325563"/>
          </a:xfrm>
        </p:spPr>
        <p:txBody>
          <a:bodyPr/>
          <a:lstStyle/>
          <a:p>
            <a:r>
              <a:rPr lang="en-AU" dirty="0" smtClean="0"/>
              <a:t>Data of Simulation Design</a:t>
            </a:r>
            <a:endParaRPr lang="en-AU" dirty="0"/>
          </a:p>
        </p:txBody>
      </p:sp>
      <p:sp>
        <p:nvSpPr>
          <p:cNvPr id="3" name="Content Placeholder 2"/>
          <p:cNvSpPr>
            <a:spLocks noGrp="1"/>
          </p:cNvSpPr>
          <p:nvPr>
            <p:ph idx="1"/>
          </p:nvPr>
        </p:nvSpPr>
        <p:spPr>
          <a:xfrm>
            <a:off x="67234" y="1108448"/>
            <a:ext cx="12124765" cy="439783"/>
          </a:xfrm>
        </p:spPr>
        <p:txBody>
          <a:bodyPr>
            <a:normAutofit fontScale="70000" lnSpcReduction="20000"/>
          </a:bodyPr>
          <a:lstStyle/>
          <a:p>
            <a:pPr marL="0" indent="0">
              <a:buNone/>
            </a:pPr>
            <a:r>
              <a:rPr lang="en-AU" dirty="0" smtClean="0"/>
              <a:t>Distribution of group cohesion degree and average speed over 17600 model’s outputs (not normal distribution)</a:t>
            </a:r>
            <a:endParaRPr lang="en-AU" dirty="0"/>
          </a:p>
        </p:txBody>
      </p:sp>
      <p:sp>
        <p:nvSpPr>
          <p:cNvPr id="7" name="Rectangle 6"/>
          <p:cNvSpPr/>
          <p:nvPr/>
        </p:nvSpPr>
        <p:spPr>
          <a:xfrm>
            <a:off x="302397" y="5380672"/>
            <a:ext cx="5251991" cy="1477328"/>
          </a:xfrm>
          <a:prstGeom prst="rect">
            <a:avLst/>
          </a:prstGeom>
        </p:spPr>
        <p:txBody>
          <a:bodyPr wrap="square">
            <a:spAutoFit/>
          </a:bodyPr>
          <a:lstStyle/>
          <a:p>
            <a:r>
              <a:rPr lang="en-AU" dirty="0" smtClean="0"/>
              <a:t>500 data points of each following bins are used for ISOMAP parameter analysis</a:t>
            </a:r>
          </a:p>
          <a:p>
            <a:r>
              <a:rPr lang="en-AU" i="1" dirty="0" smtClean="0"/>
              <a:t>min</a:t>
            </a:r>
            <a:r>
              <a:rPr lang="en-AU" dirty="0" smtClean="0"/>
              <a:t> [0.0,0.1]</a:t>
            </a:r>
          </a:p>
          <a:p>
            <a:r>
              <a:rPr lang="en-AU" i="1" dirty="0" smtClean="0"/>
              <a:t>max</a:t>
            </a:r>
            <a:r>
              <a:rPr lang="en-AU" dirty="0" smtClean="0"/>
              <a:t> [0.3,0.4]</a:t>
            </a:r>
          </a:p>
          <a:p>
            <a:r>
              <a:rPr lang="en-AU" i="1" dirty="0" smtClean="0"/>
              <a:t>max</a:t>
            </a:r>
            <a:r>
              <a:rPr lang="en-AU" dirty="0" smtClean="0"/>
              <a:t> [0.9,1.0]</a:t>
            </a:r>
            <a:endParaRPr lang="en-AU" dirty="0"/>
          </a:p>
        </p:txBody>
      </p:sp>
      <p:sp>
        <p:nvSpPr>
          <p:cNvPr id="8" name="Rectangle 7"/>
          <p:cNvSpPr/>
          <p:nvPr/>
        </p:nvSpPr>
        <p:spPr>
          <a:xfrm>
            <a:off x="6676814" y="5380672"/>
            <a:ext cx="5147187" cy="1477328"/>
          </a:xfrm>
          <a:prstGeom prst="rect">
            <a:avLst/>
          </a:prstGeom>
        </p:spPr>
        <p:txBody>
          <a:bodyPr wrap="square">
            <a:spAutoFit/>
          </a:bodyPr>
          <a:lstStyle/>
          <a:p>
            <a:r>
              <a:rPr lang="en-AU" dirty="0" smtClean="0"/>
              <a:t>500 data points of each following bins are used for ISOMAP parameter analysis</a:t>
            </a:r>
          </a:p>
          <a:p>
            <a:r>
              <a:rPr lang="en-AU" i="1" dirty="0" smtClean="0"/>
              <a:t>min</a:t>
            </a:r>
            <a:r>
              <a:rPr lang="en-AU" dirty="0" smtClean="0"/>
              <a:t> [0.0,0.1]</a:t>
            </a:r>
          </a:p>
          <a:p>
            <a:r>
              <a:rPr lang="en-AU" i="1" dirty="0" smtClean="0"/>
              <a:t>max</a:t>
            </a:r>
            <a:r>
              <a:rPr lang="en-AU" dirty="0" smtClean="0"/>
              <a:t> [0.4,0.6]</a:t>
            </a:r>
          </a:p>
          <a:p>
            <a:r>
              <a:rPr lang="en-AU" i="1" dirty="0" smtClean="0"/>
              <a:t>max</a:t>
            </a:r>
            <a:r>
              <a:rPr lang="en-AU" dirty="0" smtClean="0"/>
              <a:t> [0.8,1.0]</a:t>
            </a:r>
            <a:endParaRPr lang="en-AU"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20" y="1441840"/>
            <a:ext cx="5376596" cy="403244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7229" y="1427092"/>
            <a:ext cx="5358774" cy="4019081"/>
          </a:xfrm>
          <a:prstGeom prst="rect">
            <a:avLst/>
          </a:prstGeom>
        </p:spPr>
      </p:pic>
    </p:spTree>
    <p:extLst>
      <p:ext uri="{BB962C8B-B14F-4D97-AF65-F5344CB8AC3E}">
        <p14:creationId xmlns:p14="http://schemas.microsoft.com/office/powerpoint/2010/main" val="853990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32" y="1312606"/>
            <a:ext cx="12075268" cy="5265175"/>
          </a:xfrm>
        </p:spPr>
        <p:txBody>
          <a:bodyPr>
            <a:normAutofit/>
          </a:bodyPr>
          <a:lstStyle/>
          <a:p>
            <a:r>
              <a:rPr lang="en-US" dirty="0" smtClean="0"/>
              <a:t>While PCA is not sufficient to </a:t>
            </a:r>
            <a:r>
              <a:rPr lang="en-US" dirty="0"/>
              <a:t>cluster model’s </a:t>
            </a:r>
            <a:r>
              <a:rPr lang="en-US" dirty="0" smtClean="0"/>
              <a:t>non-linear </a:t>
            </a:r>
            <a:r>
              <a:rPr lang="en-US" dirty="0"/>
              <a:t>output </a:t>
            </a:r>
            <a:r>
              <a:rPr lang="en-US" dirty="0" smtClean="0"/>
              <a:t>according to its first principal components (low explained variance), </a:t>
            </a:r>
            <a:r>
              <a:rPr lang="en-US" dirty="0" err="1" smtClean="0"/>
              <a:t>ISOmap</a:t>
            </a:r>
            <a:r>
              <a:rPr lang="en-US" dirty="0" smtClean="0"/>
              <a:t> is used to describe the manifold which is a topological space of model’s output in a lower dimension space while keeping intrinsic geometry information (preserving the shortest geodesic distance between data points). </a:t>
            </a:r>
          </a:p>
          <a:p>
            <a:pPr marL="0" indent="0">
              <a:buNone/>
            </a:pPr>
            <a:endParaRPr lang="en-US" dirty="0" smtClean="0"/>
          </a:p>
          <a:p>
            <a:r>
              <a:rPr lang="en-US" dirty="0" smtClean="0"/>
              <a:t>Thus, clusters of the model’s output are then used to explain how model’s output varies according to the main interaction of which parameters.</a:t>
            </a:r>
          </a:p>
          <a:p>
            <a:endParaRPr lang="en-US" dirty="0" smtClean="0"/>
          </a:p>
          <a:p>
            <a:r>
              <a:rPr lang="en-US" dirty="0"/>
              <a:t>T</a:t>
            </a:r>
            <a:r>
              <a:rPr lang="en-US" dirty="0" smtClean="0"/>
              <a:t>he role of each parameter contributing to the cluster’s stability </a:t>
            </a:r>
            <a:r>
              <a:rPr lang="en-US" dirty="0"/>
              <a:t>or differences is </a:t>
            </a:r>
            <a:r>
              <a:rPr lang="en-US" dirty="0" smtClean="0"/>
              <a:t>also analyzed. </a:t>
            </a:r>
          </a:p>
          <a:p>
            <a:pPr marL="0" indent="0">
              <a:buNone/>
            </a:pPr>
            <a:endParaRPr lang="en-US" dirty="0"/>
          </a:p>
          <a:p>
            <a:endParaRPr lang="en-AU" dirty="0"/>
          </a:p>
        </p:txBody>
      </p:sp>
      <p:sp>
        <p:nvSpPr>
          <p:cNvPr id="5" name="Title 1"/>
          <p:cNvSpPr>
            <a:spLocks noGrp="1"/>
          </p:cNvSpPr>
          <p:nvPr>
            <p:ph type="title"/>
          </p:nvPr>
        </p:nvSpPr>
        <p:spPr>
          <a:xfrm>
            <a:off x="116732" y="-12957"/>
            <a:ext cx="10515600" cy="1325563"/>
          </a:xfrm>
        </p:spPr>
        <p:txBody>
          <a:bodyPr/>
          <a:lstStyle/>
          <a:p>
            <a:r>
              <a:rPr lang="en-AU" dirty="0" err="1" smtClean="0"/>
              <a:t>Isomap</a:t>
            </a:r>
            <a:r>
              <a:rPr lang="en-AU" dirty="0" smtClean="0"/>
              <a:t> method</a:t>
            </a:r>
            <a:endParaRPr lang="en-AU" dirty="0"/>
          </a:p>
        </p:txBody>
      </p:sp>
    </p:spTree>
    <p:extLst>
      <p:ext uri="{BB962C8B-B14F-4D97-AF65-F5344CB8AC3E}">
        <p14:creationId xmlns:p14="http://schemas.microsoft.com/office/powerpoint/2010/main" val="3439510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55" y="0"/>
            <a:ext cx="10515600" cy="1325563"/>
          </a:xfrm>
        </p:spPr>
        <p:txBody>
          <a:bodyPr/>
          <a:lstStyle/>
          <a:p>
            <a:r>
              <a:rPr lang="en-AU" dirty="0" err="1" smtClean="0"/>
              <a:t>Isomap</a:t>
            </a:r>
            <a:r>
              <a:rPr lang="en-AU" dirty="0" smtClean="0"/>
              <a:t> method</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325563"/>
                <a:ext cx="12101208" cy="5081014"/>
              </a:xfrm>
            </p:spPr>
            <p:txBody>
              <a:bodyPr>
                <a:normAutofit fontScale="77500" lnSpcReduction="20000"/>
              </a:bodyPr>
              <a:lstStyle/>
              <a:p>
                <a:pPr marL="514350" indent="-514350">
                  <a:buAutoNum type="arabicParenR"/>
                </a:pPr>
                <a:r>
                  <a:rPr lang="en-AU" dirty="0" smtClean="0"/>
                  <a:t>Construct a neighbourhood graph with only </a:t>
                </a:r>
                <a:r>
                  <a:rPr lang="en-AU" i="1" dirty="0" smtClean="0"/>
                  <a:t>K</a:t>
                </a:r>
                <a:r>
                  <a:rPr lang="en-AU" dirty="0" smtClean="0"/>
                  <a:t> nearest neighbours for each point.</a:t>
                </a:r>
              </a:p>
              <a:p>
                <a:pPr marL="514350" indent="-514350">
                  <a:buAutoNum type="arabicParenR"/>
                </a:pPr>
                <a:endParaRPr lang="en-AU" dirty="0" smtClean="0"/>
              </a:p>
              <a:p>
                <a:pPr marL="514350" indent="-514350">
                  <a:buAutoNum type="arabicParenR"/>
                </a:pPr>
                <a:r>
                  <a:rPr lang="en-US" dirty="0" smtClean="0"/>
                  <a:t>Compute the matrix of shortest geodesic distances between all pairs of points by above graph information. </a:t>
                </a:r>
                <a:r>
                  <a:rPr lang="en-US" dirty="0"/>
                  <a:t>Points that are not neighbors of each other are connected by a sequence of </a:t>
                </a:r>
                <a:r>
                  <a:rPr lang="en-US" dirty="0" smtClean="0"/>
                  <a:t>shortest neighbor-to-neighbor </a:t>
                </a:r>
                <a:r>
                  <a:rPr lang="en-US" dirty="0"/>
                  <a:t>links</a:t>
                </a:r>
                <a:r>
                  <a:rPr lang="en-US" dirty="0" smtClean="0"/>
                  <a:t>. Shortest path is either computed by using Floyd or Dijkstra algorithms</a:t>
                </a:r>
              </a:p>
              <a:p>
                <a:pPr marL="514350" indent="-514350">
                  <a:buAutoNum type="arabicParenR"/>
                </a:pPr>
                <a:endParaRPr lang="en-US" dirty="0" smtClean="0"/>
              </a:p>
              <a:p>
                <a:pPr marL="514350" indent="-514350">
                  <a:buAutoNum type="arabicParenR" startAt="3"/>
                </a:pPr>
                <a:r>
                  <a:rPr lang="en-US" altLang="en-US" dirty="0" smtClean="0"/>
                  <a:t>Apply classical MDS to the centered </a:t>
                </a:r>
                <a:r>
                  <a:rPr lang="en-US" altLang="en-US" dirty="0"/>
                  <a:t>matrix of the squared distance </a:t>
                </a:r>
                <a:r>
                  <a:rPr lang="en-US" altLang="en-US" dirty="0" smtClean="0"/>
                  <a:t>matrix to find a new coordinate of each point in a lower dimensional space. Unlike eigenvalues and vectors of PCA which can help to re-transform data in lower dimension space into origin, MDS only aims </a:t>
                </a:r>
                <a:r>
                  <a:rPr lang="en-US" altLang="en-US" dirty="0"/>
                  <a:t>to preserve the </a:t>
                </a:r>
                <a:r>
                  <a:rPr lang="en-US" altLang="en-US" dirty="0" smtClean="0"/>
                  <a:t>original distances between data points when representing these data points in a new lower dimensional feature space Y. MDS aims to minimize the objective function </a:t>
                </a:r>
                <a:r>
                  <a:rPr lang="en-AU" dirty="0"/>
                  <a:t>The embedding vectors {</a:t>
                </a:r>
                <a14:m>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𝑦</m:t>
                            </m:r>
                          </m:e>
                        </m:acc>
                      </m:e>
                      <m:sub>
                        <m:r>
                          <a:rPr lang="en-AU" i="1">
                            <a:latin typeface="Cambria Math" panose="02040503050406030204" pitchFamily="18" charset="0"/>
                          </a:rPr>
                          <m:t>𝑖</m:t>
                        </m:r>
                      </m:sub>
                    </m:sSub>
                  </m:oMath>
                </a14:m>
                <a:r>
                  <a:rPr lang="en-AU" dirty="0"/>
                  <a:t>} are chosen to minimize </a:t>
                </a:r>
                <a14:m>
                  <m:oMath xmlns:m="http://schemas.openxmlformats.org/officeDocument/2006/math">
                    <m:sSubSup>
                      <m:sSubSupPr>
                        <m:ctrlPr>
                          <a:rPr lang="en-AU" i="1">
                            <a:latin typeface="Cambria Math" panose="02040503050406030204" pitchFamily="18" charset="0"/>
                          </a:rPr>
                        </m:ctrlPr>
                      </m:sSubSupPr>
                      <m:e>
                        <m:r>
                          <a:rPr lang="en-AU" i="1">
                            <a:latin typeface="Cambria Math" panose="02040503050406030204" pitchFamily="18" charset="0"/>
                          </a:rPr>
                          <m:t>||</m:t>
                        </m:r>
                        <m:r>
                          <a:rPr lang="en-AU" i="1">
                            <a:latin typeface="Cambria Math" panose="02040503050406030204" pitchFamily="18" charset="0"/>
                          </a:rPr>
                          <m:t>𝐴</m:t>
                        </m:r>
                      </m:e>
                      <m:sub>
                        <m:r>
                          <a:rPr lang="en-AU" i="1">
                            <a:latin typeface="Cambria Math" panose="02040503050406030204" pitchFamily="18" charset="0"/>
                          </a:rPr>
                          <m:t>𝑛</m:t>
                        </m:r>
                      </m:sub>
                      <m:sup>
                        <m:r>
                          <a:rPr lang="en-AU" i="1">
                            <a:latin typeface="Cambria Math" panose="02040503050406030204" pitchFamily="18" charset="0"/>
                          </a:rPr>
                          <m:t>𝐺</m:t>
                        </m:r>
                      </m:sup>
                    </m:sSubSup>
                    <m:r>
                      <a:rPr lang="en-AU" i="1">
                        <a:latin typeface="Cambria Math" panose="02040503050406030204" pitchFamily="18" charset="0"/>
                      </a:rPr>
                      <m:t>−</m:t>
                    </m:r>
                    <m:sSubSup>
                      <m:sSubSupPr>
                        <m:ctrlPr>
                          <a:rPr lang="en-AU" i="1">
                            <a:latin typeface="Cambria Math" panose="02040503050406030204" pitchFamily="18" charset="0"/>
                          </a:rPr>
                        </m:ctrlPr>
                      </m:sSubSupPr>
                      <m:e>
                        <m:r>
                          <a:rPr lang="en-AU" i="1">
                            <a:latin typeface="Cambria Math" panose="02040503050406030204" pitchFamily="18" charset="0"/>
                          </a:rPr>
                          <m:t>𝐴</m:t>
                        </m:r>
                      </m:e>
                      <m:sub>
                        <m:r>
                          <a:rPr lang="en-AU" i="1">
                            <a:latin typeface="Cambria Math" panose="02040503050406030204" pitchFamily="18" charset="0"/>
                          </a:rPr>
                          <m:t>𝑛</m:t>
                        </m:r>
                      </m:sub>
                      <m:sup>
                        <m:r>
                          <a:rPr lang="en-AU" i="1">
                            <a:latin typeface="Cambria Math" panose="02040503050406030204" pitchFamily="18" charset="0"/>
                          </a:rPr>
                          <m:t>𝑌</m:t>
                        </m:r>
                      </m:sup>
                    </m:sSubSup>
                    <m:r>
                      <a:rPr lang="en-AU" i="1">
                        <a:latin typeface="Cambria Math" panose="02040503050406030204" pitchFamily="18" charset="0"/>
                      </a:rPr>
                      <m:t>||</m:t>
                    </m:r>
                  </m:oMath>
                </a14:m>
                <a:r>
                  <a:rPr lang="en-AU" dirty="0"/>
                  <a:t> </a:t>
                </a:r>
                <a:endParaRPr lang="en-AU" dirty="0" smtClean="0"/>
              </a:p>
              <a:p>
                <a:pPr marL="0" indent="0">
                  <a:buNone/>
                </a:pPr>
                <a:endParaRPr lang="en-AU" dirty="0"/>
              </a:p>
              <a:p>
                <a:pPr marL="0" indent="0">
                  <a:buNone/>
                </a:pPr>
                <a:r>
                  <a:rPr lang="en-AU" dirty="0" smtClean="0"/>
                  <a:t>	where </a:t>
                </a:r>
                <a14:m>
                  <m:oMath xmlns:m="http://schemas.openxmlformats.org/officeDocument/2006/math">
                    <m:sSubSup>
                      <m:sSubSupPr>
                        <m:ctrlPr>
                          <a:rPr lang="en-AU" i="1">
                            <a:latin typeface="Cambria Math" panose="02040503050406030204" pitchFamily="18" charset="0"/>
                          </a:rPr>
                        </m:ctrlPr>
                      </m:sSubSupPr>
                      <m:e>
                        <m:r>
                          <a:rPr lang="en-AU" i="1">
                            <a:latin typeface="Cambria Math" panose="02040503050406030204" pitchFamily="18" charset="0"/>
                          </a:rPr>
                          <m:t>𝐴</m:t>
                        </m:r>
                      </m:e>
                      <m:sub>
                        <m:r>
                          <a:rPr lang="en-AU" i="1">
                            <a:latin typeface="Cambria Math" panose="02040503050406030204" pitchFamily="18" charset="0"/>
                          </a:rPr>
                          <m:t>𝑛</m:t>
                        </m:r>
                      </m:sub>
                      <m:sup>
                        <m:r>
                          <a:rPr lang="en-AU" i="1">
                            <a:latin typeface="Cambria Math" panose="02040503050406030204" pitchFamily="18" charset="0"/>
                          </a:rPr>
                          <m:t>𝐺</m:t>
                        </m:r>
                      </m:sup>
                    </m:sSubSup>
                    <m:r>
                      <a:rPr lang="en-AU" i="1">
                        <a:latin typeface="Cambria Math" panose="02040503050406030204" pitchFamily="18" charset="0"/>
                      </a:rPr>
                      <m:t>= −</m:t>
                    </m:r>
                    <m:f>
                      <m:fPr>
                        <m:ctrlPr>
                          <a:rPr lang="en-AU" i="1">
                            <a:latin typeface="Cambria Math" panose="02040503050406030204" pitchFamily="18" charset="0"/>
                          </a:rPr>
                        </m:ctrlPr>
                      </m:fPr>
                      <m:num>
                        <m:r>
                          <a:rPr lang="en-AU" i="1">
                            <a:latin typeface="Cambria Math" panose="02040503050406030204" pitchFamily="18" charset="0"/>
                          </a:rPr>
                          <m:t>1</m:t>
                        </m:r>
                      </m:num>
                      <m:den>
                        <m:r>
                          <a:rPr lang="en-AU" i="1">
                            <a:latin typeface="Cambria Math" panose="02040503050406030204" pitchFamily="18" charset="0"/>
                          </a:rPr>
                          <m:t>2</m:t>
                        </m:r>
                      </m:den>
                    </m:f>
                    <m:r>
                      <a:rPr lang="en-AU" i="1">
                        <a:latin typeface="Cambria Math" panose="02040503050406030204" pitchFamily="18" charset="0"/>
                      </a:rPr>
                      <m:t>𝐻</m:t>
                    </m:r>
                    <m:sSup>
                      <m:sSupPr>
                        <m:ctrlPr>
                          <a:rPr lang="en-AU" i="1">
                            <a:latin typeface="Cambria Math" panose="02040503050406030204" pitchFamily="18" charset="0"/>
                          </a:rPr>
                        </m:ctrlPr>
                      </m:sSupPr>
                      <m:e>
                        <m:r>
                          <a:rPr lang="en-AU" i="1">
                            <a:latin typeface="Cambria Math" panose="02040503050406030204" pitchFamily="18" charset="0"/>
                          </a:rPr>
                          <m:t>𝑆</m:t>
                        </m:r>
                      </m:e>
                      <m:sup>
                        <m:r>
                          <a:rPr lang="en-AU" i="1">
                            <a:latin typeface="Cambria Math" panose="02040503050406030204" pitchFamily="18" charset="0"/>
                          </a:rPr>
                          <m:t>𝐺</m:t>
                        </m:r>
                      </m:sup>
                    </m:sSup>
                    <m:r>
                      <a:rPr lang="en-AU" i="1">
                        <a:latin typeface="Cambria Math" panose="02040503050406030204" pitchFamily="18" charset="0"/>
                      </a:rPr>
                      <m:t>𝐻</m:t>
                    </m:r>
                  </m:oMath>
                </a14:m>
                <a:r>
                  <a:rPr lang="en-AU" dirty="0"/>
                  <a:t> ,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𝑆</m:t>
                        </m:r>
                      </m:e>
                      <m:sup>
                        <m:r>
                          <a:rPr lang="en-AU" i="1">
                            <a:latin typeface="Cambria Math" panose="02040503050406030204" pitchFamily="18" charset="0"/>
                          </a:rPr>
                          <m:t>𝐺</m:t>
                        </m:r>
                      </m:sup>
                    </m:sSup>
                    <m:r>
                      <a:rPr lang="en-AU" i="1">
                        <a:latin typeface="Cambria Math" panose="02040503050406030204" pitchFamily="18" charset="0"/>
                      </a:rPr>
                      <m:t>=</m:t>
                    </m:r>
                    <m:sSup>
                      <m:sSupPr>
                        <m:ctrlPr>
                          <a:rPr lang="en-AU" i="1">
                            <a:latin typeface="Cambria Math" panose="02040503050406030204" pitchFamily="18" charset="0"/>
                          </a:rPr>
                        </m:ctrlPr>
                      </m:sSupPr>
                      <m:e>
                        <m:d>
                          <m:dPr>
                            <m:ctrlPr>
                              <a:rPr lang="en-AU" i="1">
                                <a:latin typeface="Cambria Math" panose="02040503050406030204" pitchFamily="18" charset="0"/>
                              </a:rPr>
                            </m:ctrlPr>
                          </m:dPr>
                          <m:e>
                            <m:d>
                              <m:dPr>
                                <m:begChr m:val="["/>
                                <m:endChr m:val="]"/>
                                <m:ctrlPr>
                                  <a:rPr lang="en-AU" i="1">
                                    <a:latin typeface="Cambria Math" panose="02040503050406030204" pitchFamily="18" charset="0"/>
                                  </a:rPr>
                                </m:ctrlPr>
                              </m:dPr>
                              <m:e>
                                <m:sSubSup>
                                  <m:sSubSupPr>
                                    <m:ctrlPr>
                                      <a:rPr lang="en-AU" i="1">
                                        <a:latin typeface="Cambria Math" panose="02040503050406030204" pitchFamily="18" charset="0"/>
                                      </a:rPr>
                                    </m:ctrlPr>
                                  </m:sSubSupPr>
                                  <m:e>
                                    <m:r>
                                      <a:rPr lang="en-AU" i="1">
                                        <a:latin typeface="Cambria Math" panose="02040503050406030204" pitchFamily="18" charset="0"/>
                                      </a:rPr>
                                      <m:t>𝑑</m:t>
                                    </m:r>
                                  </m:e>
                                  <m:sub>
                                    <m:r>
                                      <a:rPr lang="en-AU" i="1">
                                        <a:latin typeface="Cambria Math" panose="02040503050406030204" pitchFamily="18" charset="0"/>
                                      </a:rPr>
                                      <m:t>𝑖𝑗</m:t>
                                    </m:r>
                                  </m:sub>
                                  <m:sup>
                                    <m:r>
                                      <a:rPr lang="en-AU" i="1">
                                        <a:latin typeface="Cambria Math" panose="02040503050406030204" pitchFamily="18" charset="0"/>
                                      </a:rPr>
                                      <m:t>𝐺</m:t>
                                    </m:r>
                                  </m:sup>
                                </m:sSubSup>
                              </m:e>
                            </m:d>
                          </m:e>
                        </m:d>
                      </m:e>
                      <m:sup>
                        <m:r>
                          <a:rPr lang="en-AU" i="1">
                            <a:latin typeface="Cambria Math" panose="02040503050406030204" pitchFamily="18" charset="0"/>
                          </a:rPr>
                          <m:t>2</m:t>
                        </m:r>
                      </m:sup>
                    </m:sSup>
                  </m:oMath>
                </a14:m>
                <a:endParaRPr lang="en-AU" dirty="0"/>
              </a:p>
              <a:p>
                <a:pPr marL="0" indent="0">
                  <a:buNone/>
                </a:pPr>
                <a:r>
                  <a:rPr lang="en-AU" dirty="0" smtClean="0"/>
                  <a:t>	and </a:t>
                </a:r>
                <a14:m>
                  <m:oMath xmlns:m="http://schemas.openxmlformats.org/officeDocument/2006/math">
                    <m:sSubSup>
                      <m:sSubSupPr>
                        <m:ctrlPr>
                          <a:rPr lang="en-AU" i="1">
                            <a:latin typeface="Cambria Math" panose="02040503050406030204" pitchFamily="18" charset="0"/>
                          </a:rPr>
                        </m:ctrlPr>
                      </m:sSubSupPr>
                      <m:e>
                        <m:r>
                          <a:rPr lang="en-AU" i="1">
                            <a:latin typeface="Cambria Math" panose="02040503050406030204" pitchFamily="18" charset="0"/>
                          </a:rPr>
                          <m:t>𝐴</m:t>
                        </m:r>
                      </m:e>
                      <m:sub>
                        <m:r>
                          <a:rPr lang="en-AU" i="1">
                            <a:latin typeface="Cambria Math" panose="02040503050406030204" pitchFamily="18" charset="0"/>
                          </a:rPr>
                          <m:t>𝑛</m:t>
                        </m:r>
                      </m:sub>
                      <m:sup>
                        <m:r>
                          <a:rPr lang="en-AU" i="1">
                            <a:latin typeface="Cambria Math" panose="02040503050406030204" pitchFamily="18" charset="0"/>
                          </a:rPr>
                          <m:t>𝑌</m:t>
                        </m:r>
                      </m:sup>
                    </m:sSubSup>
                    <m:r>
                      <a:rPr lang="en-AU" i="1">
                        <a:latin typeface="Cambria Math" panose="02040503050406030204" pitchFamily="18" charset="0"/>
                      </a:rPr>
                      <m:t>= −</m:t>
                    </m:r>
                    <m:f>
                      <m:fPr>
                        <m:ctrlPr>
                          <a:rPr lang="en-AU" i="1">
                            <a:latin typeface="Cambria Math" panose="02040503050406030204" pitchFamily="18" charset="0"/>
                          </a:rPr>
                        </m:ctrlPr>
                      </m:fPr>
                      <m:num>
                        <m:r>
                          <a:rPr lang="en-AU" i="1">
                            <a:latin typeface="Cambria Math" panose="02040503050406030204" pitchFamily="18" charset="0"/>
                          </a:rPr>
                          <m:t>1</m:t>
                        </m:r>
                      </m:num>
                      <m:den>
                        <m:r>
                          <a:rPr lang="en-AU" i="1">
                            <a:latin typeface="Cambria Math" panose="02040503050406030204" pitchFamily="18" charset="0"/>
                          </a:rPr>
                          <m:t>2</m:t>
                        </m:r>
                      </m:den>
                    </m:f>
                    <m:r>
                      <a:rPr lang="en-AU" i="1">
                        <a:latin typeface="Cambria Math" panose="02040503050406030204" pitchFamily="18" charset="0"/>
                      </a:rPr>
                      <m:t>𝐻</m:t>
                    </m:r>
                    <m:sSup>
                      <m:sSupPr>
                        <m:ctrlPr>
                          <a:rPr lang="en-AU" i="1">
                            <a:latin typeface="Cambria Math" panose="02040503050406030204" pitchFamily="18" charset="0"/>
                          </a:rPr>
                        </m:ctrlPr>
                      </m:sSupPr>
                      <m:e>
                        <m:d>
                          <m:dPr>
                            <m:ctrlPr>
                              <a:rPr lang="en-AU" i="1">
                                <a:latin typeface="Cambria Math" panose="02040503050406030204" pitchFamily="18" charset="0"/>
                              </a:rPr>
                            </m:ctrlPr>
                          </m:dPr>
                          <m:e>
                            <m:d>
                              <m:dPr>
                                <m:begChr m:val="["/>
                                <m:endChr m:val="]"/>
                                <m:ctrlPr>
                                  <a:rPr lang="en-AU" i="1">
                                    <a:latin typeface="Cambria Math" panose="02040503050406030204" pitchFamily="18" charset="0"/>
                                  </a:rPr>
                                </m:ctrlPr>
                              </m:dPr>
                              <m:e>
                                <m:sSubSup>
                                  <m:sSubSupPr>
                                    <m:ctrlPr>
                                      <a:rPr lang="en-AU" i="1">
                                        <a:latin typeface="Cambria Math" panose="02040503050406030204" pitchFamily="18" charset="0"/>
                                      </a:rPr>
                                    </m:ctrlPr>
                                  </m:sSubSupPr>
                                  <m:e>
                                    <m:r>
                                      <a:rPr lang="en-AU" i="1">
                                        <a:latin typeface="Cambria Math" panose="02040503050406030204" pitchFamily="18" charset="0"/>
                                      </a:rPr>
                                      <m:t>𝑑</m:t>
                                    </m:r>
                                  </m:e>
                                  <m:sub>
                                    <m:r>
                                      <a:rPr lang="en-AU" i="1">
                                        <a:latin typeface="Cambria Math" panose="02040503050406030204" pitchFamily="18" charset="0"/>
                                      </a:rPr>
                                      <m:t>𝑖𝑗</m:t>
                                    </m:r>
                                  </m:sub>
                                  <m:sup>
                                    <m:r>
                                      <a:rPr lang="en-AU" i="1">
                                        <a:latin typeface="Cambria Math" panose="02040503050406030204" pitchFamily="18" charset="0"/>
                                      </a:rPr>
                                      <m:t>𝑌</m:t>
                                    </m:r>
                                  </m:sup>
                                </m:sSubSup>
                              </m:e>
                            </m:d>
                          </m:e>
                        </m:d>
                      </m:e>
                      <m:sup>
                        <m:r>
                          <a:rPr lang="en-AU" i="1">
                            <a:latin typeface="Cambria Math" panose="02040503050406030204" pitchFamily="18" charset="0"/>
                          </a:rPr>
                          <m:t>2</m:t>
                        </m:r>
                      </m:sup>
                    </m:sSup>
                    <m:r>
                      <a:rPr lang="en-AU" i="1">
                        <a:latin typeface="Cambria Math" panose="02040503050406030204" pitchFamily="18" charset="0"/>
                      </a:rPr>
                      <m:t>𝐻</m:t>
                    </m:r>
                  </m:oMath>
                </a14:m>
                <a:r>
                  <a:rPr lang="en-AU" dirty="0"/>
                  <a:t>  and </a:t>
                </a:r>
                <a14:m>
                  <m:oMath xmlns:m="http://schemas.openxmlformats.org/officeDocument/2006/math">
                    <m:sSubSup>
                      <m:sSubSupPr>
                        <m:ctrlPr>
                          <a:rPr lang="en-AU" i="1">
                            <a:latin typeface="Cambria Math" panose="02040503050406030204" pitchFamily="18" charset="0"/>
                          </a:rPr>
                        </m:ctrlPr>
                      </m:sSubSupPr>
                      <m:e>
                        <m:r>
                          <a:rPr lang="en-AU" i="1">
                            <a:latin typeface="Cambria Math" panose="02040503050406030204" pitchFamily="18" charset="0"/>
                          </a:rPr>
                          <m:t>𝑑</m:t>
                        </m:r>
                      </m:e>
                      <m:sub>
                        <m:r>
                          <a:rPr lang="en-AU" i="1">
                            <a:latin typeface="Cambria Math" panose="02040503050406030204" pitchFamily="18" charset="0"/>
                          </a:rPr>
                          <m:t>𝑖𝑗</m:t>
                        </m:r>
                      </m:sub>
                      <m:sup>
                        <m:r>
                          <a:rPr lang="en-AU" i="1">
                            <a:latin typeface="Cambria Math" panose="02040503050406030204" pitchFamily="18" charset="0"/>
                          </a:rPr>
                          <m:t>𝑌</m:t>
                        </m:r>
                      </m:sup>
                    </m:sSubSup>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𝑦</m:t>
                        </m:r>
                      </m:e>
                      <m:sub>
                        <m:r>
                          <a:rPr lang="en-AU" i="1">
                            <a:latin typeface="Cambria Math" panose="02040503050406030204" pitchFamily="18" charset="0"/>
                          </a:rPr>
                          <m:t>𝑖</m:t>
                        </m:r>
                      </m:sub>
                    </m:sSub>
                    <m:r>
                      <a:rPr lang="en-AU" i="1">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rPr>
                          <m:t>𝑦</m:t>
                        </m:r>
                      </m:e>
                      <m:sub>
                        <m:r>
                          <a:rPr lang="en-AU" i="1">
                            <a:latin typeface="Cambria Math" panose="02040503050406030204" pitchFamily="18" charset="0"/>
                          </a:rPr>
                          <m:t>𝑗</m:t>
                        </m:r>
                      </m:sub>
                    </m:sSub>
                    <m:r>
                      <a:rPr lang="en-AU" i="1">
                        <a:latin typeface="Cambria Math" panose="02040503050406030204" pitchFamily="18" charset="0"/>
                      </a:rPr>
                      <m:t>||</m:t>
                    </m:r>
                  </m:oMath>
                </a14:m>
                <a:endParaRPr lang="en-AU" dirty="0" smtClean="0"/>
              </a:p>
              <a:p>
                <a:pPr marL="0" indent="0">
                  <a:buNone/>
                </a:pPr>
                <a:r>
                  <a:rPr lang="en-AU" dirty="0"/>
                  <a:t>	</a:t>
                </a:r>
                <a14:m>
                  <m:oMath xmlns:m="http://schemas.openxmlformats.org/officeDocument/2006/math">
                    <m:r>
                      <a:rPr lang="en-AU" i="1">
                        <a:latin typeface="Cambria Math" panose="02040503050406030204" pitchFamily="18" charset="0"/>
                      </a:rPr>
                      <m:t>𝐻</m:t>
                    </m:r>
                    <m:r>
                      <a:rPr lang="en-AU" i="1">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rPr>
                          <m:t>𝐼</m:t>
                        </m:r>
                      </m:e>
                      <m:sub>
                        <m:r>
                          <a:rPr lang="en-AU" i="1">
                            <a:latin typeface="Cambria Math" panose="02040503050406030204" pitchFamily="18" charset="0"/>
                          </a:rPr>
                          <m:t>𝑛</m:t>
                        </m:r>
                      </m:sub>
                    </m:sSub>
                    <m:r>
                      <a:rPr lang="en-AU" i="1">
                        <a:latin typeface="Cambria Math" panose="02040503050406030204" pitchFamily="18" charset="0"/>
                      </a:rPr>
                      <m:t>− </m:t>
                    </m:r>
                    <m:sSup>
                      <m:sSupPr>
                        <m:ctrlPr>
                          <a:rPr lang="en-AU" i="1">
                            <a:latin typeface="Cambria Math" panose="02040503050406030204" pitchFamily="18" charset="0"/>
                          </a:rPr>
                        </m:ctrlPr>
                      </m:sSupPr>
                      <m:e>
                        <m:r>
                          <a:rPr lang="en-AU" i="1">
                            <a:latin typeface="Cambria Math" panose="02040503050406030204" pitchFamily="18" charset="0"/>
                          </a:rPr>
                          <m:t>𝑛</m:t>
                        </m:r>
                      </m:e>
                      <m:sup>
                        <m:r>
                          <a:rPr lang="en-AU" i="1">
                            <a:latin typeface="Cambria Math" panose="02040503050406030204" pitchFamily="18" charset="0"/>
                          </a:rPr>
                          <m:t>−1</m:t>
                        </m:r>
                      </m:sup>
                    </m:sSup>
                    <m:sSub>
                      <m:sSubPr>
                        <m:ctrlPr>
                          <a:rPr lang="en-AU" i="1">
                            <a:latin typeface="Cambria Math" panose="02040503050406030204" pitchFamily="18" charset="0"/>
                          </a:rPr>
                        </m:ctrlPr>
                      </m:sSubPr>
                      <m:e>
                        <m:r>
                          <a:rPr lang="en-AU" i="1">
                            <a:latin typeface="Cambria Math" panose="02040503050406030204" pitchFamily="18" charset="0"/>
                          </a:rPr>
                          <m:t>𝐽</m:t>
                        </m:r>
                      </m:e>
                      <m:sub>
                        <m:r>
                          <a:rPr lang="en-AU" i="1">
                            <a:latin typeface="Cambria Math" panose="02040503050406030204" pitchFamily="18" charset="0"/>
                          </a:rPr>
                          <m:t>𝑛</m:t>
                        </m:r>
                      </m:sub>
                    </m:sSub>
                    <m:r>
                      <a:rPr lang="en-AU" i="1">
                        <a:latin typeface="Cambria Math" panose="02040503050406030204" pitchFamily="18" charset="0"/>
                      </a:rPr>
                      <m:t> </m:t>
                    </m:r>
                  </m:oMath>
                </a14:m>
                <a:r>
                  <a:rPr lang="en-AU" dirty="0"/>
                  <a:t> and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𝐽</m:t>
                        </m:r>
                      </m:e>
                      <m:sub>
                        <m:r>
                          <a:rPr lang="en-AU" i="1">
                            <a:latin typeface="Cambria Math" panose="02040503050406030204" pitchFamily="18" charset="0"/>
                          </a:rPr>
                          <m:t>𝑛</m:t>
                        </m:r>
                      </m:sub>
                    </m:sSub>
                    <m:r>
                      <a:rPr lang="en-AU" i="1">
                        <a:latin typeface="Cambria Math" panose="02040503050406030204" pitchFamily="18" charset="0"/>
                      </a:rPr>
                      <m:t>= </m:t>
                    </m:r>
                    <m:sSub>
                      <m:sSubPr>
                        <m:ctrlPr>
                          <a:rPr lang="en-AU" i="1">
                            <a:latin typeface="Cambria Math" panose="02040503050406030204" pitchFamily="18" charset="0"/>
                          </a:rPr>
                        </m:ctrlPr>
                      </m:sSubPr>
                      <m:e>
                        <m:r>
                          <a:rPr lang="en-AU" b="1" i="1">
                            <a:latin typeface="Cambria Math" panose="02040503050406030204" pitchFamily="18" charset="0"/>
                          </a:rPr>
                          <m:t>𝟏</m:t>
                        </m:r>
                      </m:e>
                      <m:sub>
                        <m:r>
                          <a:rPr lang="en-AU" i="1">
                            <a:latin typeface="Cambria Math" panose="02040503050406030204" pitchFamily="18" charset="0"/>
                          </a:rPr>
                          <m:t>𝑛</m:t>
                        </m:r>
                      </m:sub>
                    </m:sSub>
                    <m:sSubSup>
                      <m:sSubSupPr>
                        <m:ctrlPr>
                          <a:rPr lang="en-AU" i="1">
                            <a:latin typeface="Cambria Math" panose="02040503050406030204" pitchFamily="18" charset="0"/>
                          </a:rPr>
                        </m:ctrlPr>
                      </m:sSubSupPr>
                      <m:e>
                        <m:r>
                          <a:rPr lang="en-AU" b="1" i="1">
                            <a:latin typeface="Cambria Math" panose="02040503050406030204" pitchFamily="18" charset="0"/>
                          </a:rPr>
                          <m:t>𝟏</m:t>
                        </m:r>
                      </m:e>
                      <m:sub>
                        <m:r>
                          <a:rPr lang="en-AU" i="1">
                            <a:latin typeface="Cambria Math" panose="02040503050406030204" pitchFamily="18" charset="0"/>
                          </a:rPr>
                          <m:t>𝑛</m:t>
                        </m:r>
                      </m:sub>
                      <m:sup>
                        <m:r>
                          <a:rPr lang="en-AU" i="1">
                            <a:latin typeface="Cambria Math" panose="02040503050406030204" pitchFamily="18" charset="0"/>
                          </a:rPr>
                          <m:t>𝜏</m:t>
                        </m:r>
                      </m:sup>
                    </m:sSubSup>
                    <m:r>
                      <a:rPr lang="en-AU" i="1">
                        <a:latin typeface="Cambria Math" panose="02040503050406030204" pitchFamily="18" charset="0"/>
                      </a:rPr>
                      <m:t> </m:t>
                    </m:r>
                  </m:oMath>
                </a14:m>
                <a:r>
                  <a:rPr lang="en-AU" dirty="0"/>
                  <a:t> is </a:t>
                </a:r>
                <a:r>
                  <a:rPr lang="en-AU" i="1" dirty="0"/>
                  <a:t>(n x n)</a:t>
                </a:r>
                <a:r>
                  <a:rPr lang="en-AU" dirty="0"/>
                  <a:t>-matrix of one</a:t>
                </a:r>
              </a:p>
              <a:p>
                <a:pPr marL="514350" indent="-514350">
                  <a:buFont typeface="Arial" panose="020B0604020202020204" pitchFamily="34" charset="0"/>
                  <a:buAutoNum type="arabicParenR"/>
                </a:pPr>
                <a:endParaRPr lang="en-US" alt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325563"/>
                <a:ext cx="12101208" cy="5081014"/>
              </a:xfrm>
              <a:blipFill rotWithShape="0">
                <a:blip r:embed="rId2"/>
                <a:stretch>
                  <a:fillRect l="-655" t="-2638" r="-1159" b="-2638"/>
                </a:stretch>
              </a:blipFill>
            </p:spPr>
            <p:txBody>
              <a:bodyPr/>
              <a:lstStyle/>
              <a:p>
                <a:r>
                  <a:rPr lang="en-AU">
                    <a:noFill/>
                  </a:rPr>
                  <a:t> </a:t>
                </a:r>
              </a:p>
            </p:txBody>
          </p:sp>
        </mc:Fallback>
      </mc:AlternateContent>
    </p:spTree>
    <p:extLst>
      <p:ext uri="{BB962C8B-B14F-4D97-AF65-F5344CB8AC3E}">
        <p14:creationId xmlns:p14="http://schemas.microsoft.com/office/powerpoint/2010/main" val="2599312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04" y="0"/>
            <a:ext cx="12084996" cy="1047135"/>
          </a:xfrm>
        </p:spPr>
        <p:txBody>
          <a:bodyPr>
            <a:normAutofit/>
          </a:bodyPr>
          <a:lstStyle/>
          <a:p>
            <a:r>
              <a:rPr lang="en-AU" sz="4000" dirty="0" smtClean="0"/>
              <a:t>Parameter Analysis. Group cohesion degree</a:t>
            </a:r>
            <a:endParaRPr lang="en-AU" sz="4000" dirty="0"/>
          </a:p>
        </p:txBody>
      </p:sp>
      <p:sp>
        <p:nvSpPr>
          <p:cNvPr id="3" name="Content Placeholder 2"/>
          <p:cNvSpPr>
            <a:spLocks noGrp="1"/>
          </p:cNvSpPr>
          <p:nvPr>
            <p:ph idx="1"/>
          </p:nvPr>
        </p:nvSpPr>
        <p:spPr>
          <a:xfrm>
            <a:off x="107004" y="1047135"/>
            <a:ext cx="11867745" cy="5810865"/>
          </a:xfrm>
        </p:spPr>
        <p:txBody>
          <a:bodyPr>
            <a:normAutofit/>
          </a:bodyPr>
          <a:lstStyle/>
          <a:p>
            <a:endParaRPr lang="en-AU" sz="1800" dirty="0" smtClean="0"/>
          </a:p>
          <a:p>
            <a:endParaRPr lang="en-AU" sz="1800" dirty="0" smtClean="0"/>
          </a:p>
          <a:p>
            <a:endParaRPr lang="en-AU" sz="1800" dirty="0"/>
          </a:p>
          <a:p>
            <a:endParaRPr lang="en-AU" sz="1800" dirty="0" smtClean="0"/>
          </a:p>
          <a:p>
            <a:endParaRPr lang="en-AU" sz="1800" dirty="0"/>
          </a:p>
          <a:p>
            <a:endParaRPr lang="en-AU" sz="1800" dirty="0" smtClean="0"/>
          </a:p>
          <a:p>
            <a:endParaRPr lang="en-AU" sz="1800" dirty="0" smtClean="0"/>
          </a:p>
          <a:p>
            <a:endParaRPr lang="en-AU" sz="1800" dirty="0"/>
          </a:p>
          <a:p>
            <a:endParaRPr lang="en-AU" sz="1800" dirty="0" smtClean="0"/>
          </a:p>
          <a:p>
            <a:endParaRPr lang="en-AU" sz="1800" dirty="0" smtClean="0"/>
          </a:p>
          <a:p>
            <a:pPr marL="0" indent="0">
              <a:buNone/>
            </a:pPr>
            <a:endParaRPr lang="en-AU" sz="1800" dirty="0" smtClean="0"/>
          </a:p>
          <a:p>
            <a:pPr marL="0" indent="0">
              <a:buNone/>
            </a:pPr>
            <a:endParaRPr lang="en-AU" sz="1800" dirty="0"/>
          </a:p>
          <a:p>
            <a:pPr marL="0" indent="0">
              <a:buNone/>
            </a:pPr>
            <a:endParaRPr lang="en-AU" sz="1800" dirty="0"/>
          </a:p>
          <a:p>
            <a:endParaRPr lang="en-AU" sz="1800" dirty="0" smtClean="0"/>
          </a:p>
        </p:txBody>
      </p:sp>
      <p:sp>
        <p:nvSpPr>
          <p:cNvPr id="4" name="Rectangle 3"/>
          <p:cNvSpPr/>
          <p:nvPr/>
        </p:nvSpPr>
        <p:spPr>
          <a:xfrm>
            <a:off x="7204969" y="2094270"/>
            <a:ext cx="4987032" cy="1200329"/>
          </a:xfrm>
          <a:prstGeom prst="rect">
            <a:avLst/>
          </a:prstGeom>
        </p:spPr>
        <p:txBody>
          <a:bodyPr wrap="square">
            <a:spAutoFit/>
          </a:bodyPr>
          <a:lstStyle/>
          <a:p>
            <a:r>
              <a:rPr lang="en-AU" dirty="0"/>
              <a:t>Pearson correlation testing</a:t>
            </a:r>
            <a:r>
              <a:rPr lang="en-AU" dirty="0" smtClean="0"/>
              <a:t>:</a:t>
            </a:r>
          </a:p>
          <a:p>
            <a:endParaRPr lang="en-AU" dirty="0" smtClean="0"/>
          </a:p>
          <a:p>
            <a:r>
              <a:rPr lang="en-AU" dirty="0" smtClean="0"/>
              <a:t>(x-axis: Interaction Range, </a:t>
            </a:r>
            <a:r>
              <a:rPr lang="en-AU" i="1" dirty="0" smtClean="0"/>
              <a:t>r</a:t>
            </a:r>
            <a:r>
              <a:rPr lang="en-AU" dirty="0" smtClean="0"/>
              <a:t> </a:t>
            </a:r>
            <a:r>
              <a:rPr lang="en-AU" dirty="0"/>
              <a:t>= 0.86 , </a:t>
            </a:r>
            <a:r>
              <a:rPr lang="en-AU" dirty="0" smtClean="0"/>
              <a:t>p-value </a:t>
            </a:r>
            <a:r>
              <a:rPr lang="en-AU" dirty="0"/>
              <a:t>= 0.0) </a:t>
            </a:r>
            <a:endParaRPr lang="en-AU" dirty="0" smtClean="0"/>
          </a:p>
          <a:p>
            <a:r>
              <a:rPr lang="en-AU" dirty="0" smtClean="0"/>
              <a:t>(y-axis: Interaction Strength, </a:t>
            </a:r>
            <a:r>
              <a:rPr lang="en-AU" i="1" dirty="0" smtClean="0"/>
              <a:t>r</a:t>
            </a:r>
            <a:r>
              <a:rPr lang="en-AU" dirty="0" smtClean="0"/>
              <a:t> = 0.72, p-value = 0.0) </a:t>
            </a:r>
            <a:endParaRPr lang="en-AU"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7523"/>
            <a:ext cx="7315215" cy="5486411"/>
          </a:xfrm>
          <a:prstGeom prst="rect">
            <a:avLst/>
          </a:prstGeom>
        </p:spPr>
      </p:pic>
    </p:spTree>
    <p:extLst>
      <p:ext uri="{BB962C8B-B14F-4D97-AF65-F5344CB8AC3E}">
        <p14:creationId xmlns:p14="http://schemas.microsoft.com/office/powerpoint/2010/main" val="293991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04" y="0"/>
            <a:ext cx="12084996" cy="1325563"/>
          </a:xfrm>
        </p:spPr>
        <p:txBody>
          <a:bodyPr>
            <a:normAutofit/>
          </a:bodyPr>
          <a:lstStyle/>
          <a:p>
            <a:r>
              <a:rPr lang="en-AU" sz="4000" dirty="0" smtClean="0"/>
              <a:t>Parameter Analysis. </a:t>
            </a:r>
            <a:r>
              <a:rPr lang="en-AU" sz="4000" dirty="0"/>
              <a:t>Residual Variance </a:t>
            </a:r>
          </a:p>
        </p:txBody>
      </p:sp>
      <p:sp>
        <p:nvSpPr>
          <p:cNvPr id="8" name="Rectangle 7"/>
          <p:cNvSpPr/>
          <p:nvPr/>
        </p:nvSpPr>
        <p:spPr>
          <a:xfrm>
            <a:off x="7772400" y="2698954"/>
            <a:ext cx="4188541" cy="1200329"/>
          </a:xfrm>
          <a:prstGeom prst="rect">
            <a:avLst/>
          </a:prstGeom>
        </p:spPr>
        <p:txBody>
          <a:bodyPr wrap="square">
            <a:spAutoFit/>
          </a:bodyPr>
          <a:lstStyle/>
          <a:p>
            <a:r>
              <a:rPr lang="en-AU" dirty="0" smtClean="0"/>
              <a:t>ISOMAP (neighbours = 80) at 2 dimensions yields the lowest residual variance  that could not be represented, 9%, compared to other methods.</a:t>
            </a:r>
            <a:endParaRPr lang="en-AU"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8026"/>
            <a:ext cx="7315215" cy="5486411"/>
          </a:xfrm>
          <a:prstGeom prst="rect">
            <a:avLst/>
          </a:prstGeom>
        </p:spPr>
      </p:pic>
    </p:spTree>
    <p:extLst>
      <p:ext uri="{BB962C8B-B14F-4D97-AF65-F5344CB8AC3E}">
        <p14:creationId xmlns:p14="http://schemas.microsoft.com/office/powerpoint/2010/main" val="123510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767" y="946886"/>
            <a:ext cx="11417709" cy="504620"/>
          </a:xfrm>
        </p:spPr>
        <p:txBody>
          <a:bodyPr>
            <a:normAutofit/>
          </a:bodyPr>
          <a:lstStyle/>
          <a:p>
            <a:r>
              <a:rPr lang="en-US" dirty="0" smtClean="0"/>
              <a:t>Which parameters support to </a:t>
            </a:r>
            <a:r>
              <a:rPr lang="en-US" dirty="0"/>
              <a:t>discriminate groups of </a:t>
            </a:r>
            <a:r>
              <a:rPr lang="en-US" dirty="0" smtClean="0"/>
              <a:t>objects?</a:t>
            </a:r>
            <a:endParaRPr lang="en-US" dirty="0"/>
          </a:p>
          <a:p>
            <a:pPr lvl="1"/>
            <a:endParaRPr lang="en-AU" dirty="0" smtClean="0"/>
          </a:p>
          <a:p>
            <a:pPr lvl="1"/>
            <a:endParaRPr lang="en-US" dirty="0"/>
          </a:p>
          <a:p>
            <a:pPr lvl="1"/>
            <a:endParaRPr lang="en-US" dirty="0"/>
          </a:p>
          <a:p>
            <a:pPr lvl="1"/>
            <a:endParaRPr lang="en-US" dirty="0"/>
          </a:p>
          <a:p>
            <a:pPr lvl="1"/>
            <a:endParaRPr lang="en-US" dirty="0"/>
          </a:p>
          <a:p>
            <a:pPr lvl="1"/>
            <a:endParaRPr lang="en-AU" dirty="0" smtClean="0"/>
          </a:p>
          <a:p>
            <a:pPr lvl="1"/>
            <a:endParaRPr lang="en-AU" dirty="0" smtClean="0"/>
          </a:p>
          <a:p>
            <a:endParaRPr lang="en-AU" dirty="0" smtClean="0"/>
          </a:p>
          <a:p>
            <a:endParaRPr lang="en-AU" dirty="0"/>
          </a:p>
        </p:txBody>
      </p:sp>
      <p:sp>
        <p:nvSpPr>
          <p:cNvPr id="5" name="Title 1"/>
          <p:cNvSpPr>
            <a:spLocks noGrp="1"/>
          </p:cNvSpPr>
          <p:nvPr>
            <p:ph type="title"/>
          </p:nvPr>
        </p:nvSpPr>
        <p:spPr>
          <a:xfrm>
            <a:off x="107004" y="233720"/>
            <a:ext cx="12084996" cy="738340"/>
          </a:xfrm>
        </p:spPr>
        <p:txBody>
          <a:bodyPr>
            <a:normAutofit/>
          </a:bodyPr>
          <a:lstStyle/>
          <a:p>
            <a:r>
              <a:rPr lang="en-AU" sz="4000" dirty="0" smtClean="0"/>
              <a:t>Parameter Analysis. Group cohesion degree</a:t>
            </a:r>
            <a:endParaRPr lang="en-AU" sz="4000"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135151198"/>
                  </p:ext>
                </p:extLst>
              </p:nvPr>
            </p:nvGraphicFramePr>
            <p:xfrm>
              <a:off x="218767" y="1451506"/>
              <a:ext cx="7745360" cy="2123440"/>
            </p:xfrm>
            <a:graphic>
              <a:graphicData uri="http://schemas.openxmlformats.org/drawingml/2006/table">
                <a:tbl>
                  <a:tblPr firstRow="1" bandRow="1">
                    <a:tableStyleId>{5940675A-B579-460E-94D1-54222C63F5DA}</a:tableStyleId>
                  </a:tblPr>
                  <a:tblGrid>
                    <a:gridCol w="1549072"/>
                    <a:gridCol w="1549072"/>
                    <a:gridCol w="1549072"/>
                    <a:gridCol w="1549072"/>
                    <a:gridCol w="1549072"/>
                  </a:tblGrid>
                  <a:tr h="370840">
                    <a:tc rowSpan="2">
                      <a:txBody>
                        <a:bodyPr/>
                        <a:lstStyle/>
                        <a:p>
                          <a:endParaRPr lang="en-AU" b="1" dirty="0" smtClean="0"/>
                        </a:p>
                        <a:p>
                          <a:pPr algn="ctr"/>
                          <a:r>
                            <a:rPr lang="en-AU" b="1" dirty="0" smtClean="0"/>
                            <a:t>Clusters</a:t>
                          </a:r>
                          <a:endParaRPr lang="en-AU" b="1" dirty="0"/>
                        </a:p>
                      </a:txBody>
                      <a:tcPr/>
                    </a:tc>
                    <a:tc gridSpan="4">
                      <a:txBody>
                        <a:bodyPr/>
                        <a:lstStyle/>
                        <a:p>
                          <a:pPr algn="ctr"/>
                          <a:r>
                            <a:rPr lang="en-AU" b="1" dirty="0" smtClean="0"/>
                            <a:t>Standard Deviation-</a:t>
                          </a:r>
                          <a:r>
                            <a:rPr lang="en-AU" b="1" baseline="0" dirty="0" smtClean="0"/>
                            <a:t> </a:t>
                          </a:r>
                          <a14:m>
                            <m:oMath xmlns:m="http://schemas.openxmlformats.org/officeDocument/2006/math">
                              <m:sSub>
                                <m:sSubPr>
                                  <m:ctrlPr>
                                    <a:rPr lang="en-AU" b="1" i="1" smtClean="0">
                                      <a:latin typeface="Cambria Math" panose="02040503050406030204" pitchFamily="18" charset="0"/>
                                    </a:rPr>
                                  </m:ctrlPr>
                                </m:sSubPr>
                                <m:e>
                                  <m:r>
                                    <a:rPr lang="en-AU" b="1" i="1" smtClean="0">
                                      <a:latin typeface="Cambria Math" panose="02040503050406030204" pitchFamily="18" charset="0"/>
                                      <a:ea typeface="Cambria Math" panose="02040503050406030204" pitchFamily="18" charset="0"/>
                                    </a:rPr>
                                    <m:t>𝝈</m:t>
                                  </m:r>
                                </m:e>
                                <m:sub>
                                  <m:r>
                                    <a:rPr lang="en-AU" b="1" i="1" smtClean="0">
                                      <a:latin typeface="Cambria Math" panose="02040503050406030204" pitchFamily="18" charset="0"/>
                                    </a:rPr>
                                    <m:t>𝒊</m:t>
                                  </m:r>
                                </m:sub>
                              </m:sSub>
                            </m:oMath>
                          </a14:m>
                          <a:endParaRPr lang="en-AU" b="1"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r>
                  <a:tr h="370840">
                    <a:tc vMerge="1">
                      <a:txBody>
                        <a:bodyPr/>
                        <a:lstStyle/>
                        <a:p>
                          <a:endParaRPr lang="en-AU" dirty="0"/>
                        </a:p>
                      </a:txBody>
                      <a:tcPr/>
                    </a:tc>
                    <a:tc>
                      <a:txBody>
                        <a:bodyPr/>
                        <a:lstStyle/>
                        <a:p>
                          <a:pPr algn="ctr"/>
                          <a:r>
                            <a:rPr lang="en-AU" b="1" dirty="0" smtClean="0"/>
                            <a:t>Desired Velocity</a:t>
                          </a:r>
                          <a:endParaRPr lang="en-AU" b="1" dirty="0"/>
                        </a:p>
                      </a:txBody>
                      <a:tcPr/>
                    </a:tc>
                    <a:tc>
                      <a:txBody>
                        <a:bodyPr/>
                        <a:lstStyle/>
                        <a:p>
                          <a:pPr algn="ctr"/>
                          <a:r>
                            <a:rPr lang="en-AU" b="1" dirty="0" smtClean="0"/>
                            <a:t>Acceleration</a:t>
                          </a:r>
                          <a:r>
                            <a:rPr lang="en-AU" b="1" baseline="0" dirty="0" smtClean="0"/>
                            <a:t> Time</a:t>
                          </a:r>
                          <a:endParaRPr lang="en-AU" b="1" dirty="0"/>
                        </a:p>
                      </a:txBody>
                      <a:tcPr/>
                    </a:tc>
                    <a:tc>
                      <a:txBody>
                        <a:bodyPr/>
                        <a:lstStyle/>
                        <a:p>
                          <a:pPr algn="ctr"/>
                          <a:r>
                            <a:rPr lang="en-AU" b="1" dirty="0" smtClean="0"/>
                            <a:t>Interaction Strength</a:t>
                          </a:r>
                          <a:endParaRPr lang="en-AU" b="1" dirty="0"/>
                        </a:p>
                      </a:txBody>
                      <a:tcPr/>
                    </a:tc>
                    <a:tc>
                      <a:txBody>
                        <a:bodyPr/>
                        <a:lstStyle/>
                        <a:p>
                          <a:pPr algn="ctr"/>
                          <a:r>
                            <a:rPr lang="en-AU" b="1" dirty="0" smtClean="0"/>
                            <a:t>Interaction</a:t>
                          </a:r>
                          <a:r>
                            <a:rPr lang="en-AU" b="1" baseline="0" dirty="0" smtClean="0"/>
                            <a:t> Range</a:t>
                          </a:r>
                          <a:endParaRPr lang="en-AU" b="1" dirty="0"/>
                        </a:p>
                      </a:txBody>
                      <a:tcPr/>
                    </a:tc>
                  </a:tr>
                  <a:tr h="370840">
                    <a:tc>
                      <a:txBody>
                        <a:bodyPr/>
                        <a:lstStyle/>
                        <a:p>
                          <a:r>
                            <a:rPr lang="en-AU" b="1" dirty="0" smtClean="0"/>
                            <a:t>Low</a:t>
                          </a:r>
                          <a:endParaRPr lang="en-AU" b="1" dirty="0"/>
                        </a:p>
                      </a:txBody>
                      <a:tcPr/>
                    </a:tc>
                    <a:tc>
                      <a:txBody>
                        <a:bodyPr/>
                        <a:lstStyle/>
                        <a:p>
                          <a:pPr algn="ctr"/>
                          <a:r>
                            <a:rPr lang="en-AU" dirty="0" smtClean="0"/>
                            <a:t>0.569</a:t>
                          </a:r>
                          <a:endParaRPr lang="en-AU" dirty="0"/>
                        </a:p>
                      </a:txBody>
                      <a:tcPr/>
                    </a:tc>
                    <a:tc>
                      <a:txBody>
                        <a:bodyPr/>
                        <a:lstStyle/>
                        <a:p>
                          <a:pPr algn="ctr"/>
                          <a:r>
                            <a:rPr lang="en-AU" dirty="0" smtClean="0"/>
                            <a:t>0.376</a:t>
                          </a:r>
                          <a:endParaRPr lang="en-AU" dirty="0"/>
                        </a:p>
                      </a:txBody>
                      <a:tcPr/>
                    </a:tc>
                    <a:tc>
                      <a:txBody>
                        <a:bodyPr/>
                        <a:lstStyle/>
                        <a:p>
                          <a:pPr algn="ctr"/>
                          <a:r>
                            <a:rPr lang="en-AU" dirty="0" smtClean="0"/>
                            <a:t>0.903</a:t>
                          </a:r>
                          <a:endParaRPr lang="en-AU" dirty="0"/>
                        </a:p>
                      </a:txBody>
                      <a:tcPr/>
                    </a:tc>
                    <a:tc>
                      <a:txBody>
                        <a:bodyPr/>
                        <a:lstStyle/>
                        <a:p>
                          <a:pPr algn="ctr"/>
                          <a:r>
                            <a:rPr lang="en-AU" dirty="0" smtClean="0"/>
                            <a:t>0.025</a:t>
                          </a:r>
                          <a:endParaRPr lang="en-AU" dirty="0"/>
                        </a:p>
                      </a:txBody>
                      <a:tcPr>
                        <a:solidFill>
                          <a:schemeClr val="accent4">
                            <a:lumMod val="60000"/>
                            <a:lumOff val="40000"/>
                          </a:schemeClr>
                        </a:solidFill>
                      </a:tcPr>
                    </a:tc>
                  </a:tr>
                  <a:tr h="370840">
                    <a:tc>
                      <a:txBody>
                        <a:bodyPr/>
                        <a:lstStyle/>
                        <a:p>
                          <a:r>
                            <a:rPr lang="en-AU" b="1" dirty="0" smtClean="0"/>
                            <a:t>Medium</a:t>
                          </a:r>
                          <a:endParaRPr lang="en-AU" b="1" dirty="0"/>
                        </a:p>
                      </a:txBody>
                      <a:tcPr/>
                    </a:tc>
                    <a:tc>
                      <a:txBody>
                        <a:bodyPr/>
                        <a:lstStyle/>
                        <a:p>
                          <a:pPr algn="ctr"/>
                          <a:r>
                            <a:rPr lang="en-AU" dirty="0" smtClean="0"/>
                            <a:t>0.603</a:t>
                          </a:r>
                          <a:endParaRPr lang="en-AU" dirty="0"/>
                        </a:p>
                      </a:txBody>
                      <a:tcPr/>
                    </a:tc>
                    <a:tc>
                      <a:txBody>
                        <a:bodyPr/>
                        <a:lstStyle/>
                        <a:p>
                          <a:pPr algn="ctr"/>
                          <a:r>
                            <a:rPr lang="en-AU" dirty="0" smtClean="0"/>
                            <a:t>0.578</a:t>
                          </a:r>
                          <a:endParaRPr lang="en-AU" dirty="0"/>
                        </a:p>
                      </a:txBody>
                      <a:tcPr/>
                    </a:tc>
                    <a:tc>
                      <a:txBody>
                        <a:bodyPr/>
                        <a:lstStyle/>
                        <a:p>
                          <a:pPr algn="ctr"/>
                          <a:r>
                            <a:rPr lang="en-AU" dirty="0" smtClean="0"/>
                            <a:t>0.930</a:t>
                          </a:r>
                          <a:endParaRPr lang="en-AU" dirty="0"/>
                        </a:p>
                      </a:txBody>
                      <a:tcPr/>
                    </a:tc>
                    <a:tc>
                      <a:txBody>
                        <a:bodyPr/>
                        <a:lstStyle/>
                        <a:p>
                          <a:pPr algn="ctr"/>
                          <a:r>
                            <a:rPr lang="en-AU" dirty="0" smtClean="0"/>
                            <a:t>0.316</a:t>
                          </a:r>
                          <a:endParaRPr lang="en-AU" dirty="0"/>
                        </a:p>
                      </a:txBody>
                      <a:tcPr>
                        <a:solidFill>
                          <a:schemeClr val="accent4">
                            <a:lumMod val="60000"/>
                            <a:lumOff val="40000"/>
                          </a:schemeClr>
                        </a:solidFill>
                      </a:tcPr>
                    </a:tc>
                  </a:tr>
                  <a:tr h="370840">
                    <a:tc>
                      <a:txBody>
                        <a:bodyPr/>
                        <a:lstStyle/>
                        <a:p>
                          <a:r>
                            <a:rPr lang="en-AU" b="1" dirty="0" smtClean="0"/>
                            <a:t>High</a:t>
                          </a:r>
                          <a:endParaRPr lang="en-AU" b="1" dirty="0"/>
                        </a:p>
                      </a:txBody>
                      <a:tcPr/>
                    </a:tc>
                    <a:tc>
                      <a:txBody>
                        <a:bodyPr/>
                        <a:lstStyle/>
                        <a:p>
                          <a:pPr algn="ctr"/>
                          <a:r>
                            <a:rPr lang="en-AU" dirty="0" smtClean="0"/>
                            <a:t>0.376</a:t>
                          </a:r>
                          <a:endParaRPr lang="en-AU" dirty="0"/>
                        </a:p>
                      </a:txBody>
                      <a:tcPr/>
                    </a:tc>
                    <a:tc>
                      <a:txBody>
                        <a:bodyPr/>
                        <a:lstStyle/>
                        <a:p>
                          <a:pPr algn="ctr"/>
                          <a:r>
                            <a:rPr lang="en-AU" dirty="0" smtClean="0"/>
                            <a:t>0.387</a:t>
                          </a:r>
                          <a:endParaRPr lang="en-AU" dirty="0"/>
                        </a:p>
                      </a:txBody>
                      <a:tcPr/>
                    </a:tc>
                    <a:tc>
                      <a:txBody>
                        <a:bodyPr/>
                        <a:lstStyle/>
                        <a:p>
                          <a:pPr algn="ctr"/>
                          <a:r>
                            <a:rPr lang="en-AU" dirty="0" smtClean="0"/>
                            <a:t>0.219</a:t>
                          </a:r>
                          <a:endParaRPr lang="en-AU" dirty="0"/>
                        </a:p>
                      </a:txBody>
                      <a:tcPr/>
                    </a:tc>
                    <a:tc>
                      <a:txBody>
                        <a:bodyPr/>
                        <a:lstStyle/>
                        <a:p>
                          <a:pPr algn="ctr"/>
                          <a:r>
                            <a:rPr lang="en-AU" dirty="0" smtClean="0"/>
                            <a:t>0.0</a:t>
                          </a:r>
                          <a:endParaRPr lang="en-AU" dirty="0"/>
                        </a:p>
                      </a:txBody>
                      <a:tcPr>
                        <a:solidFill>
                          <a:schemeClr val="accent4">
                            <a:lumMod val="60000"/>
                            <a:lumOff val="40000"/>
                          </a:schemeClr>
                        </a:solidFill>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135151198"/>
                  </p:ext>
                </p:extLst>
              </p:nvPr>
            </p:nvGraphicFramePr>
            <p:xfrm>
              <a:off x="218767" y="1451506"/>
              <a:ext cx="7745360" cy="2123440"/>
            </p:xfrm>
            <a:graphic>
              <a:graphicData uri="http://schemas.openxmlformats.org/drawingml/2006/table">
                <a:tbl>
                  <a:tblPr firstRow="1" bandRow="1">
                    <a:tableStyleId>{5940675A-B579-460E-94D1-54222C63F5DA}</a:tableStyleId>
                  </a:tblPr>
                  <a:tblGrid>
                    <a:gridCol w="1549072"/>
                    <a:gridCol w="1549072"/>
                    <a:gridCol w="1549072"/>
                    <a:gridCol w="1549072"/>
                    <a:gridCol w="1549072"/>
                  </a:tblGrid>
                  <a:tr h="370840">
                    <a:tc rowSpan="2">
                      <a:txBody>
                        <a:bodyPr/>
                        <a:lstStyle/>
                        <a:p>
                          <a:endParaRPr lang="en-AU" b="1" dirty="0" smtClean="0"/>
                        </a:p>
                        <a:p>
                          <a:pPr algn="ctr"/>
                          <a:r>
                            <a:rPr lang="en-AU" b="1" dirty="0" smtClean="0"/>
                            <a:t>Clusters</a:t>
                          </a:r>
                          <a:endParaRPr lang="en-AU" b="1" dirty="0"/>
                        </a:p>
                      </a:txBody>
                      <a:tcPr/>
                    </a:tc>
                    <a:tc gridSpan="4">
                      <a:txBody>
                        <a:bodyPr/>
                        <a:lstStyle/>
                        <a:p>
                          <a:endParaRPr lang="en-US"/>
                        </a:p>
                      </a:txBody>
                      <a:tcPr>
                        <a:blipFill rotWithShape="0">
                          <a:blip r:embed="rId3"/>
                          <a:stretch>
                            <a:fillRect l="-25049" t="-8197" r="-196" b="-496721"/>
                          </a:stretch>
                        </a:blipFill>
                      </a:tcPr>
                    </a:tc>
                    <a:tc hMerge="1">
                      <a:txBody>
                        <a:bodyPr/>
                        <a:lstStyle/>
                        <a:p>
                          <a:endParaRPr lang="en-AU"/>
                        </a:p>
                      </a:txBody>
                      <a:tcPr/>
                    </a:tc>
                    <a:tc hMerge="1">
                      <a:txBody>
                        <a:bodyPr/>
                        <a:lstStyle/>
                        <a:p>
                          <a:endParaRPr lang="en-AU" dirty="0"/>
                        </a:p>
                      </a:txBody>
                      <a:tcPr/>
                    </a:tc>
                    <a:tc hMerge="1">
                      <a:txBody>
                        <a:bodyPr/>
                        <a:lstStyle/>
                        <a:p>
                          <a:endParaRPr lang="en-AU" dirty="0"/>
                        </a:p>
                      </a:txBody>
                      <a:tcPr/>
                    </a:tc>
                  </a:tr>
                  <a:tr h="640080">
                    <a:tc vMerge="1">
                      <a:txBody>
                        <a:bodyPr/>
                        <a:lstStyle/>
                        <a:p>
                          <a:endParaRPr lang="en-AU" dirty="0"/>
                        </a:p>
                      </a:txBody>
                      <a:tcPr/>
                    </a:tc>
                    <a:tc>
                      <a:txBody>
                        <a:bodyPr/>
                        <a:lstStyle/>
                        <a:p>
                          <a:pPr algn="ctr"/>
                          <a:r>
                            <a:rPr lang="en-AU" b="1" dirty="0" smtClean="0"/>
                            <a:t>Desired Velocity</a:t>
                          </a:r>
                          <a:endParaRPr lang="en-AU" b="1" dirty="0"/>
                        </a:p>
                      </a:txBody>
                      <a:tcPr/>
                    </a:tc>
                    <a:tc>
                      <a:txBody>
                        <a:bodyPr/>
                        <a:lstStyle/>
                        <a:p>
                          <a:pPr algn="ctr"/>
                          <a:r>
                            <a:rPr lang="en-AU" b="1" dirty="0" smtClean="0"/>
                            <a:t>Acceleration</a:t>
                          </a:r>
                          <a:r>
                            <a:rPr lang="en-AU" b="1" baseline="0" dirty="0" smtClean="0"/>
                            <a:t> Time</a:t>
                          </a:r>
                          <a:endParaRPr lang="en-AU" b="1" dirty="0"/>
                        </a:p>
                      </a:txBody>
                      <a:tcPr/>
                    </a:tc>
                    <a:tc>
                      <a:txBody>
                        <a:bodyPr/>
                        <a:lstStyle/>
                        <a:p>
                          <a:pPr algn="ctr"/>
                          <a:r>
                            <a:rPr lang="en-AU" b="1" dirty="0" smtClean="0"/>
                            <a:t>Interaction Strength</a:t>
                          </a:r>
                          <a:endParaRPr lang="en-AU" b="1" dirty="0"/>
                        </a:p>
                      </a:txBody>
                      <a:tcPr/>
                    </a:tc>
                    <a:tc>
                      <a:txBody>
                        <a:bodyPr/>
                        <a:lstStyle/>
                        <a:p>
                          <a:pPr algn="ctr"/>
                          <a:r>
                            <a:rPr lang="en-AU" b="1" dirty="0" smtClean="0"/>
                            <a:t>Interaction</a:t>
                          </a:r>
                          <a:r>
                            <a:rPr lang="en-AU" b="1" baseline="0" dirty="0" smtClean="0"/>
                            <a:t> Range</a:t>
                          </a:r>
                          <a:endParaRPr lang="en-AU" b="1" dirty="0"/>
                        </a:p>
                      </a:txBody>
                      <a:tcPr/>
                    </a:tc>
                  </a:tr>
                  <a:tr h="370840">
                    <a:tc>
                      <a:txBody>
                        <a:bodyPr/>
                        <a:lstStyle/>
                        <a:p>
                          <a:r>
                            <a:rPr lang="en-AU" b="1" dirty="0" smtClean="0"/>
                            <a:t>Low</a:t>
                          </a:r>
                          <a:endParaRPr lang="en-AU" b="1" dirty="0"/>
                        </a:p>
                      </a:txBody>
                      <a:tcPr/>
                    </a:tc>
                    <a:tc>
                      <a:txBody>
                        <a:bodyPr/>
                        <a:lstStyle/>
                        <a:p>
                          <a:pPr algn="ctr"/>
                          <a:r>
                            <a:rPr lang="en-AU" dirty="0" smtClean="0"/>
                            <a:t>0.569</a:t>
                          </a:r>
                          <a:endParaRPr lang="en-AU" dirty="0"/>
                        </a:p>
                      </a:txBody>
                      <a:tcPr/>
                    </a:tc>
                    <a:tc>
                      <a:txBody>
                        <a:bodyPr/>
                        <a:lstStyle/>
                        <a:p>
                          <a:pPr algn="ctr"/>
                          <a:r>
                            <a:rPr lang="en-AU" dirty="0" smtClean="0"/>
                            <a:t>0.376</a:t>
                          </a:r>
                          <a:endParaRPr lang="en-AU" dirty="0"/>
                        </a:p>
                      </a:txBody>
                      <a:tcPr/>
                    </a:tc>
                    <a:tc>
                      <a:txBody>
                        <a:bodyPr/>
                        <a:lstStyle/>
                        <a:p>
                          <a:pPr algn="ctr"/>
                          <a:r>
                            <a:rPr lang="en-AU" dirty="0" smtClean="0"/>
                            <a:t>0.903</a:t>
                          </a:r>
                          <a:endParaRPr lang="en-AU" dirty="0"/>
                        </a:p>
                      </a:txBody>
                      <a:tcPr/>
                    </a:tc>
                    <a:tc>
                      <a:txBody>
                        <a:bodyPr/>
                        <a:lstStyle/>
                        <a:p>
                          <a:pPr algn="ctr"/>
                          <a:r>
                            <a:rPr lang="en-AU" dirty="0" smtClean="0"/>
                            <a:t>0.025</a:t>
                          </a:r>
                          <a:endParaRPr lang="en-AU" dirty="0"/>
                        </a:p>
                      </a:txBody>
                      <a:tcPr>
                        <a:solidFill>
                          <a:schemeClr val="accent4">
                            <a:lumMod val="60000"/>
                            <a:lumOff val="40000"/>
                          </a:schemeClr>
                        </a:solidFill>
                      </a:tcPr>
                    </a:tc>
                  </a:tr>
                  <a:tr h="370840">
                    <a:tc>
                      <a:txBody>
                        <a:bodyPr/>
                        <a:lstStyle/>
                        <a:p>
                          <a:r>
                            <a:rPr lang="en-AU" b="1" dirty="0" smtClean="0"/>
                            <a:t>Medium</a:t>
                          </a:r>
                          <a:endParaRPr lang="en-AU" b="1" dirty="0"/>
                        </a:p>
                      </a:txBody>
                      <a:tcPr/>
                    </a:tc>
                    <a:tc>
                      <a:txBody>
                        <a:bodyPr/>
                        <a:lstStyle/>
                        <a:p>
                          <a:pPr algn="ctr"/>
                          <a:r>
                            <a:rPr lang="en-AU" dirty="0" smtClean="0"/>
                            <a:t>0.603</a:t>
                          </a:r>
                          <a:endParaRPr lang="en-AU" dirty="0"/>
                        </a:p>
                      </a:txBody>
                      <a:tcPr/>
                    </a:tc>
                    <a:tc>
                      <a:txBody>
                        <a:bodyPr/>
                        <a:lstStyle/>
                        <a:p>
                          <a:pPr algn="ctr"/>
                          <a:r>
                            <a:rPr lang="en-AU" dirty="0" smtClean="0"/>
                            <a:t>0.578</a:t>
                          </a:r>
                          <a:endParaRPr lang="en-AU" dirty="0"/>
                        </a:p>
                      </a:txBody>
                      <a:tcPr/>
                    </a:tc>
                    <a:tc>
                      <a:txBody>
                        <a:bodyPr/>
                        <a:lstStyle/>
                        <a:p>
                          <a:pPr algn="ctr"/>
                          <a:r>
                            <a:rPr lang="en-AU" dirty="0" smtClean="0"/>
                            <a:t>0.930</a:t>
                          </a:r>
                          <a:endParaRPr lang="en-AU" dirty="0"/>
                        </a:p>
                      </a:txBody>
                      <a:tcPr/>
                    </a:tc>
                    <a:tc>
                      <a:txBody>
                        <a:bodyPr/>
                        <a:lstStyle/>
                        <a:p>
                          <a:pPr algn="ctr"/>
                          <a:r>
                            <a:rPr lang="en-AU" dirty="0" smtClean="0"/>
                            <a:t>0.316</a:t>
                          </a:r>
                          <a:endParaRPr lang="en-AU" dirty="0"/>
                        </a:p>
                      </a:txBody>
                      <a:tcPr>
                        <a:solidFill>
                          <a:schemeClr val="accent4">
                            <a:lumMod val="60000"/>
                            <a:lumOff val="40000"/>
                          </a:schemeClr>
                        </a:solidFill>
                      </a:tcPr>
                    </a:tc>
                  </a:tr>
                  <a:tr h="370840">
                    <a:tc>
                      <a:txBody>
                        <a:bodyPr/>
                        <a:lstStyle/>
                        <a:p>
                          <a:r>
                            <a:rPr lang="en-AU" b="1" dirty="0" smtClean="0"/>
                            <a:t>High</a:t>
                          </a:r>
                          <a:endParaRPr lang="en-AU" b="1" dirty="0"/>
                        </a:p>
                      </a:txBody>
                      <a:tcPr/>
                    </a:tc>
                    <a:tc>
                      <a:txBody>
                        <a:bodyPr/>
                        <a:lstStyle/>
                        <a:p>
                          <a:pPr algn="ctr"/>
                          <a:r>
                            <a:rPr lang="en-AU" dirty="0" smtClean="0"/>
                            <a:t>0.376</a:t>
                          </a:r>
                          <a:endParaRPr lang="en-AU" dirty="0"/>
                        </a:p>
                      </a:txBody>
                      <a:tcPr/>
                    </a:tc>
                    <a:tc>
                      <a:txBody>
                        <a:bodyPr/>
                        <a:lstStyle/>
                        <a:p>
                          <a:pPr algn="ctr"/>
                          <a:r>
                            <a:rPr lang="en-AU" dirty="0" smtClean="0"/>
                            <a:t>0.387</a:t>
                          </a:r>
                          <a:endParaRPr lang="en-AU" dirty="0"/>
                        </a:p>
                      </a:txBody>
                      <a:tcPr/>
                    </a:tc>
                    <a:tc>
                      <a:txBody>
                        <a:bodyPr/>
                        <a:lstStyle/>
                        <a:p>
                          <a:pPr algn="ctr"/>
                          <a:r>
                            <a:rPr lang="en-AU" dirty="0" smtClean="0"/>
                            <a:t>0.219</a:t>
                          </a:r>
                          <a:endParaRPr lang="en-AU" dirty="0"/>
                        </a:p>
                      </a:txBody>
                      <a:tcPr/>
                    </a:tc>
                    <a:tc>
                      <a:txBody>
                        <a:bodyPr/>
                        <a:lstStyle/>
                        <a:p>
                          <a:pPr algn="ctr"/>
                          <a:r>
                            <a:rPr lang="en-AU" dirty="0" smtClean="0"/>
                            <a:t>0.0</a:t>
                          </a:r>
                          <a:endParaRPr lang="en-AU" dirty="0"/>
                        </a:p>
                      </a:txBody>
                      <a:tcPr>
                        <a:solidFill>
                          <a:schemeClr val="accent4">
                            <a:lumMod val="60000"/>
                            <a:lumOff val="40000"/>
                          </a:schemeClr>
                        </a:solidFill>
                      </a:tcPr>
                    </a:tc>
                  </a:tr>
                </a:tbl>
              </a:graphicData>
            </a:graphic>
          </p:graphicFrame>
        </mc:Fallback>
      </mc:AlternateContent>
      <p:sp>
        <p:nvSpPr>
          <p:cNvPr id="7" name="Rectangle 6"/>
          <p:cNvSpPr/>
          <p:nvPr/>
        </p:nvSpPr>
        <p:spPr>
          <a:xfrm>
            <a:off x="8215367" y="1958926"/>
            <a:ext cx="384015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b="1" dirty="0" smtClean="0"/>
              <a:t>Interaction Range’s </a:t>
            </a:r>
            <a:r>
              <a:rPr lang="en-AU" dirty="0" smtClean="0"/>
              <a:t>contribution is consistent in each cluster</a:t>
            </a: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1797486948"/>
                  </p:ext>
                </p:extLst>
              </p:nvPr>
            </p:nvGraphicFramePr>
            <p:xfrm>
              <a:off x="218767" y="4288112"/>
              <a:ext cx="7745360" cy="1752600"/>
            </p:xfrm>
            <a:graphic>
              <a:graphicData uri="http://schemas.openxmlformats.org/drawingml/2006/table">
                <a:tbl>
                  <a:tblPr firstRow="1" bandRow="1">
                    <a:tableStyleId>{5940675A-B579-460E-94D1-54222C63F5DA}</a:tableStyleId>
                  </a:tblPr>
                  <a:tblGrid>
                    <a:gridCol w="1549072"/>
                    <a:gridCol w="1549072"/>
                    <a:gridCol w="1549072"/>
                    <a:gridCol w="1549072"/>
                    <a:gridCol w="1549072"/>
                  </a:tblGrid>
                  <a:tr h="370840">
                    <a:tc rowSpan="2">
                      <a:txBody>
                        <a:bodyPr/>
                        <a:lstStyle/>
                        <a:p>
                          <a:endParaRPr lang="en-AU" b="1" dirty="0" smtClean="0"/>
                        </a:p>
                        <a:p>
                          <a:pPr algn="ctr"/>
                          <a:r>
                            <a:rPr lang="en-AU" b="1" dirty="0" smtClean="0"/>
                            <a:t>Pair of Clusters</a:t>
                          </a:r>
                          <a:endParaRPr lang="en-AU" b="1" dirty="0"/>
                        </a:p>
                      </a:txBody>
                      <a:tcPr/>
                    </a:tc>
                    <a:tc gridSpan="4">
                      <a:txBody>
                        <a:bodyPr/>
                        <a:lstStyle/>
                        <a:p>
                          <a:pPr algn="ctr"/>
                          <a:r>
                            <a:rPr lang="en-AU" b="1" dirty="0" smtClean="0"/>
                            <a:t>Cofficient of</a:t>
                          </a:r>
                          <a:r>
                            <a:rPr lang="en-AU" b="1" baseline="0" dirty="0" smtClean="0"/>
                            <a:t> Variance</a:t>
                          </a:r>
                          <a:r>
                            <a:rPr lang="en-AU" b="1" dirty="0" smtClean="0"/>
                            <a:t>  r</a:t>
                          </a:r>
                          <a14:m>
                            <m:oMath xmlns:m="http://schemas.openxmlformats.org/officeDocument/2006/math">
                              <m:r>
                                <a:rPr lang="en-AU" b="1" i="1" smtClean="0">
                                  <a:latin typeface="Cambria Math" panose="02040503050406030204" pitchFamily="18" charset="0"/>
                                </a:rPr>
                                <m:t>=</m:t>
                              </m:r>
                              <m:sSub>
                                <m:sSubPr>
                                  <m:ctrlPr>
                                    <a:rPr lang="en-AU" b="1" i="1" smtClean="0">
                                      <a:latin typeface="Cambria Math" panose="02040503050406030204" pitchFamily="18" charset="0"/>
                                    </a:rPr>
                                  </m:ctrlPr>
                                </m:sSubPr>
                                <m:e>
                                  <m:r>
                                    <a:rPr lang="en-AU" b="1" i="1" smtClean="0">
                                      <a:latin typeface="Cambria Math" panose="02040503050406030204" pitchFamily="18" charset="0"/>
                                      <a:ea typeface="Cambria Math" panose="02040503050406030204" pitchFamily="18" charset="0"/>
                                    </a:rPr>
                                    <m:t>𝝈</m:t>
                                  </m:r>
                                </m:e>
                                <m:sub>
                                  <m:r>
                                    <a:rPr lang="en-AU" b="1" i="1" smtClean="0">
                                      <a:latin typeface="Cambria Math" panose="02040503050406030204" pitchFamily="18" charset="0"/>
                                    </a:rPr>
                                    <m:t>𝒊</m:t>
                                  </m:r>
                                </m:sub>
                              </m:sSub>
                              <m:r>
                                <a:rPr lang="en-AU" b="1" i="1" smtClean="0">
                                  <a:latin typeface="Cambria Math" panose="02040503050406030204" pitchFamily="18" charset="0"/>
                                </a:rPr>
                                <m:t>/</m:t>
                              </m:r>
                              <m:sSub>
                                <m:sSubPr>
                                  <m:ctrlPr>
                                    <a:rPr lang="en-AU" b="1" i="1" smtClean="0">
                                      <a:latin typeface="Cambria Math" panose="02040503050406030204" pitchFamily="18" charset="0"/>
                                    </a:rPr>
                                  </m:ctrlPr>
                                </m:sSubPr>
                                <m:e>
                                  <m:r>
                                    <a:rPr lang="en-AU" b="1" i="1" smtClean="0">
                                      <a:latin typeface="Cambria Math" panose="02040503050406030204" pitchFamily="18" charset="0"/>
                                      <a:ea typeface="Cambria Math" panose="02040503050406030204" pitchFamily="18" charset="0"/>
                                    </a:rPr>
                                    <m:t>𝝁</m:t>
                                  </m:r>
                                </m:e>
                                <m:sub>
                                  <m:r>
                                    <a:rPr lang="en-AU" b="1" i="1" smtClean="0">
                                      <a:latin typeface="Cambria Math" panose="02040503050406030204" pitchFamily="18" charset="0"/>
                                    </a:rPr>
                                    <m:t>𝒊</m:t>
                                  </m:r>
                                </m:sub>
                              </m:sSub>
                            </m:oMath>
                          </a14:m>
                          <a:endParaRPr lang="en-AU" b="1"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r>
                  <a:tr h="370840">
                    <a:tc vMerge="1">
                      <a:txBody>
                        <a:bodyPr/>
                        <a:lstStyle/>
                        <a:p>
                          <a:endParaRPr lang="en-AU" dirty="0"/>
                        </a:p>
                      </a:txBody>
                      <a:tcPr/>
                    </a:tc>
                    <a:tc>
                      <a:txBody>
                        <a:bodyPr/>
                        <a:lstStyle/>
                        <a:p>
                          <a:pPr algn="ctr"/>
                          <a:r>
                            <a:rPr lang="en-AU" b="1" dirty="0" smtClean="0"/>
                            <a:t>Desired Velocity</a:t>
                          </a:r>
                          <a:endParaRPr lang="en-AU" b="1" dirty="0"/>
                        </a:p>
                      </a:txBody>
                      <a:tcPr/>
                    </a:tc>
                    <a:tc>
                      <a:txBody>
                        <a:bodyPr/>
                        <a:lstStyle/>
                        <a:p>
                          <a:pPr algn="ctr"/>
                          <a:r>
                            <a:rPr lang="en-AU" b="1" dirty="0" smtClean="0"/>
                            <a:t>Acceleration</a:t>
                          </a:r>
                          <a:r>
                            <a:rPr lang="en-AU" b="1" baseline="0" dirty="0" smtClean="0"/>
                            <a:t> Time</a:t>
                          </a:r>
                          <a:endParaRPr lang="en-AU" b="1" dirty="0"/>
                        </a:p>
                      </a:txBody>
                      <a:tcPr/>
                    </a:tc>
                    <a:tc>
                      <a:txBody>
                        <a:bodyPr/>
                        <a:lstStyle/>
                        <a:p>
                          <a:pPr algn="ctr"/>
                          <a:r>
                            <a:rPr lang="en-AU" b="1" dirty="0" smtClean="0"/>
                            <a:t>Interaction Strength</a:t>
                          </a:r>
                          <a:endParaRPr lang="en-AU" b="1" dirty="0"/>
                        </a:p>
                      </a:txBody>
                      <a:tcPr/>
                    </a:tc>
                    <a:tc>
                      <a:txBody>
                        <a:bodyPr/>
                        <a:lstStyle/>
                        <a:p>
                          <a:pPr algn="ctr"/>
                          <a:r>
                            <a:rPr lang="en-AU" b="1" dirty="0" smtClean="0"/>
                            <a:t>Interaction</a:t>
                          </a:r>
                          <a:r>
                            <a:rPr lang="en-AU" b="1" baseline="0" dirty="0" smtClean="0"/>
                            <a:t> Range</a:t>
                          </a:r>
                          <a:endParaRPr lang="en-AU" b="1" dirty="0"/>
                        </a:p>
                      </a:txBody>
                      <a:tcPr/>
                    </a:tc>
                  </a:tr>
                  <a:tr h="370840">
                    <a:tc>
                      <a:txBody>
                        <a:bodyPr/>
                        <a:lstStyle/>
                        <a:p>
                          <a:r>
                            <a:rPr lang="en-AU" b="1" dirty="0" smtClean="0"/>
                            <a:t>Low, Medium</a:t>
                          </a:r>
                          <a:endParaRPr lang="en-AU" b="1" dirty="0"/>
                        </a:p>
                      </a:txBody>
                      <a:tcPr/>
                    </a:tc>
                    <a:tc>
                      <a:txBody>
                        <a:bodyPr/>
                        <a:lstStyle/>
                        <a:p>
                          <a:r>
                            <a:rPr lang="en-AU" dirty="0" smtClean="0"/>
                            <a:t>0.28</a:t>
                          </a:r>
                          <a:endParaRPr lang="en-AU" dirty="0"/>
                        </a:p>
                      </a:txBody>
                      <a:tcPr/>
                    </a:tc>
                    <a:tc>
                      <a:txBody>
                        <a:bodyPr/>
                        <a:lstStyle/>
                        <a:p>
                          <a:r>
                            <a:rPr lang="en-AU" dirty="0" smtClean="0"/>
                            <a:t>0.702</a:t>
                          </a:r>
                          <a:endParaRPr lang="en-AU" dirty="0"/>
                        </a:p>
                      </a:txBody>
                      <a:tcPr/>
                    </a:tc>
                    <a:tc>
                      <a:txBody>
                        <a:bodyPr/>
                        <a:lstStyle/>
                        <a:p>
                          <a:r>
                            <a:rPr lang="en-AU" dirty="0" smtClean="0"/>
                            <a:t>0.407</a:t>
                          </a:r>
                          <a:endParaRPr lang="en-AU" dirty="0"/>
                        </a:p>
                      </a:txBody>
                      <a:tcPr/>
                    </a:tc>
                    <a:tc>
                      <a:txBody>
                        <a:bodyPr/>
                        <a:lstStyle/>
                        <a:p>
                          <a:r>
                            <a:rPr lang="en-AU" dirty="0" smtClean="0"/>
                            <a:t>0.792</a:t>
                          </a:r>
                          <a:endParaRPr lang="en-AU" dirty="0"/>
                        </a:p>
                      </a:txBody>
                      <a:tcPr>
                        <a:solidFill>
                          <a:schemeClr val="accent4">
                            <a:lumMod val="60000"/>
                            <a:lumOff val="40000"/>
                          </a:schemeClr>
                        </a:solidFill>
                      </a:tcPr>
                    </a:tc>
                  </a:tr>
                  <a:tr h="370840">
                    <a:tc>
                      <a:txBody>
                        <a:bodyPr/>
                        <a:lstStyle/>
                        <a:p>
                          <a:r>
                            <a:rPr lang="en-AU" b="1" dirty="0" smtClean="0"/>
                            <a:t>Medium,</a:t>
                          </a:r>
                          <a:r>
                            <a:rPr lang="en-AU" b="1" baseline="0" dirty="0" smtClean="0"/>
                            <a:t> High</a:t>
                          </a:r>
                          <a:endParaRPr lang="en-AU" b="1" dirty="0"/>
                        </a:p>
                      </a:txBody>
                      <a:tcPr/>
                    </a:tc>
                    <a:tc>
                      <a:txBody>
                        <a:bodyPr/>
                        <a:lstStyle/>
                        <a:p>
                          <a:r>
                            <a:rPr lang="en-AU" dirty="0" smtClean="0"/>
                            <a:t>0.323</a:t>
                          </a:r>
                          <a:endParaRPr lang="en-AU" dirty="0"/>
                        </a:p>
                      </a:txBody>
                      <a:tcPr/>
                    </a:tc>
                    <a:tc>
                      <a:txBody>
                        <a:bodyPr/>
                        <a:lstStyle/>
                        <a:p>
                          <a:r>
                            <a:rPr lang="en-AU" dirty="0" smtClean="0"/>
                            <a:t>0.472</a:t>
                          </a:r>
                          <a:endParaRPr lang="en-AU" dirty="0"/>
                        </a:p>
                      </a:txBody>
                      <a:tcPr>
                        <a:solidFill>
                          <a:schemeClr val="accent4">
                            <a:lumMod val="60000"/>
                            <a:lumOff val="40000"/>
                          </a:schemeClr>
                        </a:solidFill>
                      </a:tcPr>
                    </a:tc>
                    <a:tc>
                      <a:txBody>
                        <a:bodyPr/>
                        <a:lstStyle/>
                        <a:p>
                          <a:r>
                            <a:rPr lang="en-AU" dirty="0" smtClean="0"/>
                            <a:t>0.358</a:t>
                          </a:r>
                          <a:endParaRPr lang="en-AU" dirty="0"/>
                        </a:p>
                      </a:txBody>
                      <a:tcPr/>
                    </a:tc>
                    <a:tc>
                      <a:txBody>
                        <a:bodyPr/>
                        <a:lstStyle/>
                        <a:p>
                          <a:r>
                            <a:rPr lang="en-AU" dirty="0" smtClean="0"/>
                            <a:t>0.260</a:t>
                          </a:r>
                          <a:endParaRPr lang="en-AU" dirty="0"/>
                        </a:p>
                      </a:txBody>
                      <a:tcPr>
                        <a:noFill/>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1797486948"/>
                  </p:ext>
                </p:extLst>
              </p:nvPr>
            </p:nvGraphicFramePr>
            <p:xfrm>
              <a:off x="218767" y="4288112"/>
              <a:ext cx="7745360" cy="1752600"/>
            </p:xfrm>
            <a:graphic>
              <a:graphicData uri="http://schemas.openxmlformats.org/drawingml/2006/table">
                <a:tbl>
                  <a:tblPr firstRow="1" bandRow="1">
                    <a:tableStyleId>{5940675A-B579-460E-94D1-54222C63F5DA}</a:tableStyleId>
                  </a:tblPr>
                  <a:tblGrid>
                    <a:gridCol w="1549072"/>
                    <a:gridCol w="1549072"/>
                    <a:gridCol w="1549072"/>
                    <a:gridCol w="1549072"/>
                    <a:gridCol w="1549072"/>
                  </a:tblGrid>
                  <a:tr h="370840">
                    <a:tc rowSpan="2">
                      <a:txBody>
                        <a:bodyPr/>
                        <a:lstStyle/>
                        <a:p>
                          <a:endParaRPr lang="en-AU" b="1" dirty="0" smtClean="0"/>
                        </a:p>
                        <a:p>
                          <a:pPr algn="ctr"/>
                          <a:r>
                            <a:rPr lang="en-AU" b="1" dirty="0" smtClean="0"/>
                            <a:t>Pair of Clusters</a:t>
                          </a:r>
                          <a:endParaRPr lang="en-AU" b="1" dirty="0"/>
                        </a:p>
                      </a:txBody>
                      <a:tcPr/>
                    </a:tc>
                    <a:tc gridSpan="4">
                      <a:txBody>
                        <a:bodyPr/>
                        <a:lstStyle/>
                        <a:p>
                          <a:endParaRPr lang="en-US"/>
                        </a:p>
                      </a:txBody>
                      <a:tcPr>
                        <a:blipFill rotWithShape="0">
                          <a:blip r:embed="rId4"/>
                          <a:stretch>
                            <a:fillRect l="-25049" t="-8197" r="-196" b="-396721"/>
                          </a:stretch>
                        </a:blipFill>
                      </a:tcPr>
                    </a:tc>
                    <a:tc hMerge="1">
                      <a:txBody>
                        <a:bodyPr/>
                        <a:lstStyle/>
                        <a:p>
                          <a:endParaRPr lang="en-AU"/>
                        </a:p>
                      </a:txBody>
                      <a:tcPr/>
                    </a:tc>
                    <a:tc hMerge="1">
                      <a:txBody>
                        <a:bodyPr/>
                        <a:lstStyle/>
                        <a:p>
                          <a:endParaRPr lang="en-AU" dirty="0"/>
                        </a:p>
                      </a:txBody>
                      <a:tcPr/>
                    </a:tc>
                    <a:tc hMerge="1">
                      <a:txBody>
                        <a:bodyPr/>
                        <a:lstStyle/>
                        <a:p>
                          <a:endParaRPr lang="en-AU" dirty="0"/>
                        </a:p>
                      </a:txBody>
                      <a:tcPr/>
                    </a:tc>
                  </a:tr>
                  <a:tr h="640080">
                    <a:tc vMerge="1">
                      <a:txBody>
                        <a:bodyPr/>
                        <a:lstStyle/>
                        <a:p>
                          <a:endParaRPr lang="en-AU" dirty="0"/>
                        </a:p>
                      </a:txBody>
                      <a:tcPr/>
                    </a:tc>
                    <a:tc>
                      <a:txBody>
                        <a:bodyPr/>
                        <a:lstStyle/>
                        <a:p>
                          <a:pPr algn="ctr"/>
                          <a:r>
                            <a:rPr lang="en-AU" b="1" dirty="0" smtClean="0"/>
                            <a:t>Desired Velocity</a:t>
                          </a:r>
                          <a:endParaRPr lang="en-AU" b="1" dirty="0"/>
                        </a:p>
                      </a:txBody>
                      <a:tcPr/>
                    </a:tc>
                    <a:tc>
                      <a:txBody>
                        <a:bodyPr/>
                        <a:lstStyle/>
                        <a:p>
                          <a:pPr algn="ctr"/>
                          <a:r>
                            <a:rPr lang="en-AU" b="1" dirty="0" smtClean="0"/>
                            <a:t>Acceleration</a:t>
                          </a:r>
                          <a:r>
                            <a:rPr lang="en-AU" b="1" baseline="0" dirty="0" smtClean="0"/>
                            <a:t> Time</a:t>
                          </a:r>
                          <a:endParaRPr lang="en-AU" b="1" dirty="0"/>
                        </a:p>
                      </a:txBody>
                      <a:tcPr/>
                    </a:tc>
                    <a:tc>
                      <a:txBody>
                        <a:bodyPr/>
                        <a:lstStyle/>
                        <a:p>
                          <a:pPr algn="ctr"/>
                          <a:r>
                            <a:rPr lang="en-AU" b="1" dirty="0" smtClean="0"/>
                            <a:t>Interaction Strength</a:t>
                          </a:r>
                          <a:endParaRPr lang="en-AU" b="1" dirty="0"/>
                        </a:p>
                      </a:txBody>
                      <a:tcPr/>
                    </a:tc>
                    <a:tc>
                      <a:txBody>
                        <a:bodyPr/>
                        <a:lstStyle/>
                        <a:p>
                          <a:pPr algn="ctr"/>
                          <a:r>
                            <a:rPr lang="en-AU" b="1" dirty="0" smtClean="0"/>
                            <a:t>Interaction</a:t>
                          </a:r>
                          <a:r>
                            <a:rPr lang="en-AU" b="1" baseline="0" dirty="0" smtClean="0"/>
                            <a:t> Range</a:t>
                          </a:r>
                          <a:endParaRPr lang="en-AU" b="1" dirty="0"/>
                        </a:p>
                      </a:txBody>
                      <a:tcPr/>
                    </a:tc>
                  </a:tr>
                  <a:tr h="370840">
                    <a:tc>
                      <a:txBody>
                        <a:bodyPr/>
                        <a:lstStyle/>
                        <a:p>
                          <a:r>
                            <a:rPr lang="en-AU" b="1" dirty="0" smtClean="0"/>
                            <a:t>Low, Medium</a:t>
                          </a:r>
                          <a:endParaRPr lang="en-AU" b="1" dirty="0"/>
                        </a:p>
                      </a:txBody>
                      <a:tcPr/>
                    </a:tc>
                    <a:tc>
                      <a:txBody>
                        <a:bodyPr/>
                        <a:lstStyle/>
                        <a:p>
                          <a:r>
                            <a:rPr lang="en-AU" dirty="0" smtClean="0"/>
                            <a:t>0.28</a:t>
                          </a:r>
                          <a:endParaRPr lang="en-AU" dirty="0"/>
                        </a:p>
                      </a:txBody>
                      <a:tcPr/>
                    </a:tc>
                    <a:tc>
                      <a:txBody>
                        <a:bodyPr/>
                        <a:lstStyle/>
                        <a:p>
                          <a:r>
                            <a:rPr lang="en-AU" dirty="0" smtClean="0"/>
                            <a:t>0.702</a:t>
                          </a:r>
                          <a:endParaRPr lang="en-AU" dirty="0"/>
                        </a:p>
                      </a:txBody>
                      <a:tcPr/>
                    </a:tc>
                    <a:tc>
                      <a:txBody>
                        <a:bodyPr/>
                        <a:lstStyle/>
                        <a:p>
                          <a:r>
                            <a:rPr lang="en-AU" dirty="0" smtClean="0"/>
                            <a:t>0.407</a:t>
                          </a:r>
                          <a:endParaRPr lang="en-AU" dirty="0"/>
                        </a:p>
                      </a:txBody>
                      <a:tcPr/>
                    </a:tc>
                    <a:tc>
                      <a:txBody>
                        <a:bodyPr/>
                        <a:lstStyle/>
                        <a:p>
                          <a:r>
                            <a:rPr lang="en-AU" dirty="0" smtClean="0"/>
                            <a:t>0.792</a:t>
                          </a:r>
                          <a:endParaRPr lang="en-AU" dirty="0"/>
                        </a:p>
                      </a:txBody>
                      <a:tcPr>
                        <a:solidFill>
                          <a:schemeClr val="accent4">
                            <a:lumMod val="60000"/>
                            <a:lumOff val="40000"/>
                          </a:schemeClr>
                        </a:solidFill>
                      </a:tcPr>
                    </a:tc>
                  </a:tr>
                  <a:tr h="370840">
                    <a:tc>
                      <a:txBody>
                        <a:bodyPr/>
                        <a:lstStyle/>
                        <a:p>
                          <a:r>
                            <a:rPr lang="en-AU" b="1" dirty="0" smtClean="0"/>
                            <a:t>Medium,</a:t>
                          </a:r>
                          <a:r>
                            <a:rPr lang="en-AU" b="1" baseline="0" dirty="0" smtClean="0"/>
                            <a:t> High</a:t>
                          </a:r>
                          <a:endParaRPr lang="en-AU" b="1" dirty="0"/>
                        </a:p>
                      </a:txBody>
                      <a:tcPr/>
                    </a:tc>
                    <a:tc>
                      <a:txBody>
                        <a:bodyPr/>
                        <a:lstStyle/>
                        <a:p>
                          <a:r>
                            <a:rPr lang="en-AU" dirty="0" smtClean="0"/>
                            <a:t>0.323</a:t>
                          </a:r>
                          <a:endParaRPr lang="en-AU" dirty="0"/>
                        </a:p>
                      </a:txBody>
                      <a:tcPr/>
                    </a:tc>
                    <a:tc>
                      <a:txBody>
                        <a:bodyPr/>
                        <a:lstStyle/>
                        <a:p>
                          <a:r>
                            <a:rPr lang="en-AU" dirty="0" smtClean="0"/>
                            <a:t>0.472</a:t>
                          </a:r>
                          <a:endParaRPr lang="en-AU" dirty="0"/>
                        </a:p>
                      </a:txBody>
                      <a:tcPr>
                        <a:solidFill>
                          <a:schemeClr val="accent4">
                            <a:lumMod val="60000"/>
                            <a:lumOff val="40000"/>
                          </a:schemeClr>
                        </a:solidFill>
                      </a:tcPr>
                    </a:tc>
                    <a:tc>
                      <a:txBody>
                        <a:bodyPr/>
                        <a:lstStyle/>
                        <a:p>
                          <a:r>
                            <a:rPr lang="en-AU" dirty="0" smtClean="0"/>
                            <a:t>0.358</a:t>
                          </a:r>
                          <a:endParaRPr lang="en-AU" dirty="0"/>
                        </a:p>
                      </a:txBody>
                      <a:tcPr/>
                    </a:tc>
                    <a:tc>
                      <a:txBody>
                        <a:bodyPr/>
                        <a:lstStyle/>
                        <a:p>
                          <a:r>
                            <a:rPr lang="en-AU" dirty="0" smtClean="0"/>
                            <a:t>0.260</a:t>
                          </a:r>
                          <a:endParaRPr lang="en-AU" dirty="0"/>
                        </a:p>
                      </a:txBody>
                      <a:tcPr>
                        <a:noFill/>
                      </a:tcPr>
                    </a:tc>
                  </a:tr>
                </a:tbl>
              </a:graphicData>
            </a:graphic>
          </p:graphicFrame>
        </mc:Fallback>
      </mc:AlternateContent>
      <p:sp>
        <p:nvSpPr>
          <p:cNvPr id="11" name="Rectangle 10"/>
          <p:cNvSpPr/>
          <p:nvPr/>
        </p:nvSpPr>
        <p:spPr>
          <a:xfrm>
            <a:off x="8219112" y="4568738"/>
            <a:ext cx="3840156"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b="1" dirty="0" smtClean="0"/>
              <a:t>Interaction Range </a:t>
            </a:r>
            <a:r>
              <a:rPr lang="en-AU" dirty="0" smtClean="0"/>
              <a:t>performs good discrimination from low to </a:t>
            </a:r>
            <a:r>
              <a:rPr lang="en-AU" dirty="0"/>
              <a:t>m</a:t>
            </a:r>
            <a:r>
              <a:rPr lang="en-AU" dirty="0" smtClean="0"/>
              <a:t>edium values</a:t>
            </a:r>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r>
              <a:rPr lang="en-AU" dirty="0" smtClean="0"/>
              <a:t>To achieve highest group cohesion from medium value, </a:t>
            </a:r>
            <a:r>
              <a:rPr lang="en-AU" b="1" dirty="0" smtClean="0"/>
              <a:t>acceleration time </a:t>
            </a:r>
            <a:r>
              <a:rPr lang="en-AU" dirty="0" smtClean="0"/>
              <a:t>varies the most</a:t>
            </a:r>
          </a:p>
        </p:txBody>
      </p:sp>
    </p:spTree>
    <p:extLst>
      <p:ext uri="{BB962C8B-B14F-4D97-AF65-F5344CB8AC3E}">
        <p14:creationId xmlns:p14="http://schemas.microsoft.com/office/powerpoint/2010/main" val="3450246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7004" y="0"/>
            <a:ext cx="12084996" cy="1325563"/>
          </a:xfrm>
        </p:spPr>
        <p:txBody>
          <a:bodyPr>
            <a:normAutofit/>
          </a:bodyPr>
          <a:lstStyle/>
          <a:p>
            <a:r>
              <a:rPr lang="en-AU" sz="4000" dirty="0" smtClean="0"/>
              <a:t>Parameter Analysis. Group average speed</a:t>
            </a:r>
            <a:endParaRPr lang="en-AU" sz="4000" dirty="0"/>
          </a:p>
        </p:txBody>
      </p:sp>
      <p:sp>
        <p:nvSpPr>
          <p:cNvPr id="7" name="Rectangle 6"/>
          <p:cNvSpPr/>
          <p:nvPr/>
        </p:nvSpPr>
        <p:spPr>
          <a:xfrm>
            <a:off x="6764359" y="1563329"/>
            <a:ext cx="5427641" cy="1200329"/>
          </a:xfrm>
          <a:prstGeom prst="rect">
            <a:avLst/>
          </a:prstGeom>
        </p:spPr>
        <p:txBody>
          <a:bodyPr wrap="square">
            <a:spAutoFit/>
          </a:bodyPr>
          <a:lstStyle/>
          <a:p>
            <a:r>
              <a:rPr lang="en-AU" dirty="0"/>
              <a:t>Pearson correlation testing</a:t>
            </a:r>
            <a:r>
              <a:rPr lang="en-AU" dirty="0" smtClean="0"/>
              <a:t>:</a:t>
            </a:r>
          </a:p>
          <a:p>
            <a:endParaRPr lang="en-AU" dirty="0" smtClean="0"/>
          </a:p>
          <a:p>
            <a:r>
              <a:rPr lang="en-AU" dirty="0" smtClean="0"/>
              <a:t>(</a:t>
            </a:r>
            <a:r>
              <a:rPr lang="en-AU" dirty="0"/>
              <a:t>x axis-</a:t>
            </a:r>
            <a:r>
              <a:rPr lang="en-AU" dirty="0" smtClean="0"/>
              <a:t>:Desired Velocity, </a:t>
            </a:r>
            <a:r>
              <a:rPr lang="en-AU" i="1" dirty="0" smtClean="0"/>
              <a:t>r</a:t>
            </a:r>
            <a:r>
              <a:rPr lang="en-AU" dirty="0" smtClean="0"/>
              <a:t> </a:t>
            </a:r>
            <a:r>
              <a:rPr lang="en-AU" dirty="0"/>
              <a:t>= </a:t>
            </a:r>
            <a:r>
              <a:rPr lang="en-AU" dirty="0" smtClean="0"/>
              <a:t>-0.954, p-value </a:t>
            </a:r>
            <a:r>
              <a:rPr lang="en-AU" dirty="0"/>
              <a:t>= 0.0) </a:t>
            </a:r>
            <a:endParaRPr lang="en-AU" dirty="0" smtClean="0"/>
          </a:p>
          <a:p>
            <a:r>
              <a:rPr lang="en-AU" dirty="0" smtClean="0"/>
              <a:t>(y-axis: Interaction Strength, </a:t>
            </a:r>
            <a:r>
              <a:rPr lang="en-AU" i="1" dirty="0" smtClean="0"/>
              <a:t>r</a:t>
            </a:r>
            <a:r>
              <a:rPr lang="en-AU" dirty="0" smtClean="0"/>
              <a:t> = 0.902, p-value = 0.0) </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9757"/>
            <a:ext cx="6813760" cy="5110320"/>
          </a:xfrm>
          <a:prstGeom prst="rect">
            <a:avLst/>
          </a:prstGeom>
        </p:spPr>
      </p:pic>
    </p:spTree>
    <p:extLst>
      <p:ext uri="{BB962C8B-B14F-4D97-AF65-F5344CB8AC3E}">
        <p14:creationId xmlns:p14="http://schemas.microsoft.com/office/powerpoint/2010/main" val="3356621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7004" y="0"/>
            <a:ext cx="12084996" cy="1325563"/>
          </a:xfrm>
        </p:spPr>
        <p:txBody>
          <a:bodyPr>
            <a:normAutofit/>
          </a:bodyPr>
          <a:lstStyle/>
          <a:p>
            <a:r>
              <a:rPr lang="en-AU" sz="4000" dirty="0" smtClean="0"/>
              <a:t>Parameter Analysis. Group average speed</a:t>
            </a:r>
            <a:endParaRPr lang="en-AU" sz="4000" dirty="0"/>
          </a:p>
        </p:txBody>
      </p:sp>
      <p:sp>
        <p:nvSpPr>
          <p:cNvPr id="7" name="Rectangle 6"/>
          <p:cNvSpPr/>
          <p:nvPr/>
        </p:nvSpPr>
        <p:spPr>
          <a:xfrm>
            <a:off x="7359445" y="2367883"/>
            <a:ext cx="4616245" cy="1200329"/>
          </a:xfrm>
          <a:prstGeom prst="rect">
            <a:avLst/>
          </a:prstGeom>
        </p:spPr>
        <p:txBody>
          <a:bodyPr wrap="square">
            <a:spAutoFit/>
          </a:bodyPr>
          <a:lstStyle/>
          <a:p>
            <a:r>
              <a:rPr lang="en-AU" dirty="0" smtClean="0"/>
              <a:t>ISOMAP (neighbours = 200) at 2 dimensions yields the same residual variance value to MDS method, which is 9%, compared to PCA method.</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0" y="936518"/>
            <a:ext cx="7315215" cy="5486411"/>
          </a:xfrm>
          <a:prstGeom prst="rect">
            <a:avLst/>
          </a:prstGeom>
        </p:spPr>
      </p:pic>
    </p:spTree>
    <p:extLst>
      <p:ext uri="{BB962C8B-B14F-4D97-AF65-F5344CB8AC3E}">
        <p14:creationId xmlns:p14="http://schemas.microsoft.com/office/powerpoint/2010/main" val="450953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3003</TotalTime>
  <Words>1694</Words>
  <Application>Microsoft Office PowerPoint</Application>
  <PresentationFormat>Widescreen</PresentationFormat>
  <Paragraphs>252</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FORCE-BASED PARAMETER ANALYSIS</vt:lpstr>
      <vt:lpstr>Data of Simulation Design</vt:lpstr>
      <vt:lpstr>Isomap method</vt:lpstr>
      <vt:lpstr>Isomap method</vt:lpstr>
      <vt:lpstr>Parameter Analysis. Group cohesion degree</vt:lpstr>
      <vt:lpstr>Parameter Analysis. Residual Variance </vt:lpstr>
      <vt:lpstr>Parameter Analysis. Group cohesion degree</vt:lpstr>
      <vt:lpstr>Parameter Analysis. Group average speed</vt:lpstr>
      <vt:lpstr>Parameter Analysis. Group average speed</vt:lpstr>
      <vt:lpstr>Parameter Analysis. Group average speed</vt:lpstr>
      <vt:lpstr>Discussion</vt:lpstr>
      <vt:lpstr>PowerPoint Presentation</vt:lpstr>
      <vt:lpstr>PowerPoint Presentation</vt:lpstr>
      <vt:lpstr>PowerPoint Presentation</vt:lpstr>
      <vt:lpstr>PowerPoint Presentation</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Viet Vo</dc:creator>
  <cp:lastModifiedBy>Viet Vo</cp:lastModifiedBy>
  <cp:revision>300</cp:revision>
  <dcterms:created xsi:type="dcterms:W3CDTF">2015-10-28T12:21:39Z</dcterms:created>
  <dcterms:modified xsi:type="dcterms:W3CDTF">2015-11-05T03:40:03Z</dcterms:modified>
</cp:coreProperties>
</file>