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2" r:id="rId3"/>
    <p:sldId id="276" r:id="rId4"/>
    <p:sldId id="275" r:id="rId5"/>
    <p:sldId id="277" r:id="rId6"/>
    <p:sldId id="280" r:id="rId7"/>
    <p:sldId id="278" r:id="rId8"/>
    <p:sldId id="282" r:id="rId9"/>
    <p:sldId id="281" r:id="rId10"/>
    <p:sldId id="284" r:id="rId11"/>
    <p:sldId id="283" r:id="rId12"/>
    <p:sldId id="286" r:id="rId13"/>
    <p:sldId id="287" r:id="rId14"/>
    <p:sldId id="291" r:id="rId15"/>
    <p:sldId id="290" r:id="rId16"/>
    <p:sldId id="289" r:id="rId17"/>
    <p:sldId id="292" r:id="rId18"/>
    <p:sldId id="288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72" autoAdjust="0"/>
  </p:normalViewPr>
  <p:slideViewPr>
    <p:cSldViewPr snapToGrid="0">
      <p:cViewPr varScale="1">
        <p:scale>
          <a:sx n="56" d="100"/>
          <a:sy n="56" d="100"/>
        </p:scale>
        <p:origin x="12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4DD-1F96-4F12-9809-F05BAF40D940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9F6A-047B-4E84-A1D8-DA70EE968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7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effect of group</a:t>
            </a:r>
            <a:r>
              <a:rPr lang="en-AU" baseline="0" dirty="0" smtClean="0"/>
              <a:t> behaviour on crowd dynamics.-&gt; to extract useful information (interaction between group) for evacuation plan (should escape group or alone, group by group) according to parameters of each group;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In various design layout- , flow rate average, flow rate of each group.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Discussion about which design layouts suitable,</a:t>
            </a:r>
            <a:r>
              <a:rPr lang="en-AU" baseline="0" dirty="0" smtClean="0"/>
              <a:t> </a:t>
            </a:r>
            <a:r>
              <a:rPr lang="en-AU" dirty="0" smtClean="0"/>
              <a:t>plans suit for group having maximum group cohesion, or group speed.,</a:t>
            </a:r>
            <a:r>
              <a:rPr lang="en-AU" baseline="0" dirty="0" smtClean="0"/>
              <a:t> guidance for evacuation plan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AU" dirty="0" smtClean="0"/>
              <a:t>What is data in</a:t>
            </a:r>
            <a:r>
              <a:rPr lang="en-AU" baseline="0" dirty="0" smtClean="0"/>
              <a:t> panic situations useful</a:t>
            </a:r>
            <a:r>
              <a:rPr lang="en-AU" dirty="0" smtClean="0"/>
              <a:t> for human</a:t>
            </a:r>
            <a:r>
              <a:rPr lang="en-AU" baseline="0" dirty="0" smtClean="0"/>
              <a:t> crowd modelling? Hard because data in panic is rare, not fix. Previous studies </a:t>
            </a:r>
            <a:r>
              <a:rPr lang="en-AU" dirty="0" smtClean="0"/>
              <a:t>almost investigate general data for context</a:t>
            </a:r>
            <a:r>
              <a:rPr lang="en-AU" baseline="0" dirty="0" smtClean="0"/>
              <a:t> detection at dense place; or data in normal situation; or machine learning for abnormal behaviour detection model when disaster already happened- not for panic situations. While panic situations- </a:t>
            </a:r>
            <a:r>
              <a:rPr lang="en-AU" dirty="0" smtClean="0"/>
              <a:t>group of</a:t>
            </a:r>
            <a:r>
              <a:rPr lang="en-AU" baseline="0" dirty="0" smtClean="0"/>
              <a:t> pedestrians escape together rather escape alone), with </a:t>
            </a:r>
            <a:r>
              <a:rPr lang="en-AU" baseline="0" dirty="0" err="1" smtClean="0"/>
              <a:t>learder</a:t>
            </a:r>
            <a:r>
              <a:rPr lang="en-AU" baseline="0" dirty="0" smtClean="0"/>
              <a:t> or group of different </a:t>
            </a:r>
            <a:r>
              <a:rPr lang="en-AU" baseline="0" dirty="0" err="1" smtClean="0"/>
              <a:t>ped</a:t>
            </a:r>
            <a:r>
              <a:rPr lang="en-AU" baseline="0" dirty="0" smtClean="0"/>
              <a:t> parameter distribution.  T</a:t>
            </a:r>
            <a:r>
              <a:rPr lang="en-AU" dirty="0" smtClean="0"/>
              <a:t>his study focuses</a:t>
            </a:r>
            <a:r>
              <a:rPr lang="en-AU" baseline="0" dirty="0" smtClean="0"/>
              <a:t> on </a:t>
            </a:r>
            <a:r>
              <a:rPr lang="en-AU" dirty="0" smtClean="0"/>
              <a:t>the</a:t>
            </a:r>
            <a:r>
              <a:rPr lang="en-AU" baseline="0" dirty="0" smtClean="0"/>
              <a:t> instinct characteristic of group behaviour in simulations when they interact in order to extract useful information before disasters happen. </a:t>
            </a:r>
            <a:endParaRPr lang="en-AU" dirty="0" smtClean="0"/>
          </a:p>
          <a:p>
            <a:r>
              <a:rPr lang="en-AU" dirty="0" smtClean="0"/>
              <a:t>Discussion about which design layouts suitable,</a:t>
            </a:r>
            <a:r>
              <a:rPr lang="en-AU" baseline="0" dirty="0" smtClean="0"/>
              <a:t> </a:t>
            </a:r>
            <a:r>
              <a:rPr lang="en-AU" dirty="0" smtClean="0"/>
              <a:t>plans suit for maximizing group cohesion, or group speed. – Group contains</a:t>
            </a:r>
            <a:r>
              <a:rPr lang="en-AU" baseline="0" dirty="0" smtClean="0"/>
              <a:t> pedestrians having different parameter to those of others.</a:t>
            </a:r>
            <a:endParaRPr lang="en-AU" dirty="0" smtClean="0"/>
          </a:p>
          <a:p>
            <a:r>
              <a:rPr lang="en-AU" dirty="0" smtClean="0"/>
              <a:t>The data of extracting interaction between groups in</a:t>
            </a:r>
            <a:r>
              <a:rPr lang="en-AU" baseline="0" dirty="0" smtClean="0"/>
              <a:t> which groups have different parameters to those of others (group have maximize group cohesion, group have low speed)</a:t>
            </a:r>
            <a:r>
              <a:rPr lang="en-AU" dirty="0" smtClean="0"/>
              <a:t> .</a:t>
            </a:r>
          </a:p>
          <a:p>
            <a:r>
              <a:rPr lang="en-AU" dirty="0" smtClean="0"/>
              <a:t>Guidance for each</a:t>
            </a:r>
            <a:r>
              <a:rPr lang="en-AU" baseline="0" dirty="0" smtClean="0"/>
              <a:t> group evacuation; adding stochastic information dynamic context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47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Unlikely ISOMAP that preserve</a:t>
            </a:r>
            <a:r>
              <a:rPr lang="en-AU" baseline="0" dirty="0" smtClean="0"/>
              <a:t> </a:t>
            </a:r>
            <a:r>
              <a:rPr lang="en-AU" dirty="0" smtClean="0"/>
              <a:t>the shortest path between each pair of </a:t>
            </a:r>
            <a:r>
              <a:rPr lang="en-AU" dirty="0" err="1" smtClean="0"/>
              <a:t>datapoints</a:t>
            </a:r>
            <a:r>
              <a:rPr lang="en-AU" dirty="0" smtClean="0"/>
              <a:t>, Local linear embedding</a:t>
            </a:r>
            <a:r>
              <a:rPr lang="en-AU" baseline="0" dirty="0" smtClean="0"/>
              <a:t> aims to transform high dimensional ordinate of a data point into a lower dimensional by using the weight transformation of that </a:t>
            </a:r>
            <a:r>
              <a:rPr lang="en-AU" baseline="0" dirty="0" err="1" smtClean="0"/>
              <a:t>datapoint</a:t>
            </a:r>
            <a:r>
              <a:rPr lang="en-AU" baseline="0" dirty="0" smtClean="0"/>
              <a:t> computed in a high dimensional, preserve the reconstruction weight of each </a:t>
            </a:r>
            <a:r>
              <a:rPr lang="en-AU" baseline="0" dirty="0" err="1" smtClean="0"/>
              <a:t>datapoint</a:t>
            </a:r>
            <a:r>
              <a:rPr lang="en-AU" baseline="0" dirty="0" smtClean="0"/>
              <a:t> by its </a:t>
            </a:r>
            <a:r>
              <a:rPr lang="en-AU" baseline="0" dirty="0" err="1" smtClean="0"/>
              <a:t>neighbors</a:t>
            </a:r>
            <a:r>
              <a:rPr lang="en-AU" baseline="0" dirty="0" smtClean="0"/>
              <a:t>.</a:t>
            </a:r>
          </a:p>
          <a:p>
            <a:endParaRPr lang="en-AU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learning the local structure of the manifold, this technique promotes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ro-bustness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since an outlier only affects its neighbors.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point, LLE finds coefficients for its neighbors that best describe it using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combination which generates the lowest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After these sets of coefficients are computed, LLE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computes a mapping to a low-dimensional space where 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can be approximated with these coefficients while min-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imizing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reconstruction error.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95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Unlikely ISOMAP that preserve</a:t>
            </a:r>
            <a:r>
              <a:rPr lang="en-AU" baseline="0" dirty="0" smtClean="0"/>
              <a:t> ai</a:t>
            </a:r>
            <a:r>
              <a:rPr lang="en-AU" dirty="0" smtClean="0"/>
              <a:t>ms to preserver the shortest path between each pair of data points, Local linear embedding</a:t>
            </a:r>
            <a:r>
              <a:rPr lang="en-AU" baseline="0" dirty="0" smtClean="0"/>
              <a:t> aims to transform high dimensional ordinate of a data point into a lower dimensional by preserve the reconstruction weight of each data point by its </a:t>
            </a:r>
            <a:r>
              <a:rPr lang="en-AU" baseline="0" dirty="0" err="1" smtClean="0"/>
              <a:t>neighbors</a:t>
            </a:r>
            <a:r>
              <a:rPr lang="en-AU" baseline="0" dirty="0" smtClean="0"/>
              <a:t>.</a:t>
            </a:r>
          </a:p>
          <a:p>
            <a:endParaRPr lang="en-AU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learning the local structure of the manifold, this technique promotes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ro-bustness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since an outlier only affects its neighbors.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point, LLE finds coefficients for its neighbors that best describe it using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combination which generates the lowest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After these sets of coefficients are computed, LLE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computes a mapping to a low-dimensional space where 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can be approximated with these coefficients while min-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imizing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reconstruction error.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47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 sufficient data points in 117</a:t>
            </a:r>
          </a:p>
          <a:p>
            <a:endParaRPr lang="en-AU" dirty="0" smtClean="0"/>
          </a:p>
          <a:p>
            <a:r>
              <a:rPr lang="en-AU" dirty="0" smtClean="0"/>
              <a:t>After </a:t>
            </a:r>
            <a:r>
              <a:rPr lang="en-AU" dirty="0" err="1" smtClean="0"/>
              <a:t>centered</a:t>
            </a:r>
            <a:r>
              <a:rPr lang="en-AU" baseline="0" dirty="0" smtClean="0"/>
              <a:t> and calculated standard deviation, </a:t>
            </a:r>
            <a:r>
              <a:rPr lang="en-US" dirty="0" smtClean="0"/>
              <a:t>the Spearman correlation does not assume that both datasets are normally distributed</a:t>
            </a:r>
            <a:endParaRPr lang="en-AU" baseline="0" dirty="0" smtClean="0"/>
          </a:p>
          <a:p>
            <a:endParaRPr lang="en-AU" dirty="0" smtClean="0"/>
          </a:p>
          <a:p>
            <a:pPr rtl="0" eaLnBrk="1" fontAlgn="t" latinLnBrk="0" hangingPunct="1"/>
            <a:r>
              <a:rPr lang="en-A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A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 [min-max]</a:t>
            </a: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A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to vary</a:t>
            </a: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1.0-3.0] 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0.2</a:t>
            </a: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t(s) [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0.2-2.0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0.2</a:t>
            </a: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[1.0-4.0], 0.2</a:t>
            </a: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0.2-2.0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0.2</a:t>
            </a: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40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Spearman correlation coefficient is the non-parametric equivalent of the Pearson correlation coefficient. It similarly takes values between -1 and +1, the difference is that it quantifies the extent to which the variables tend to increase or decrease together </a:t>
            </a:r>
            <a:r>
              <a:rPr lang="en-US" dirty="0" err="1" smtClean="0"/>
              <a:t>ie</a:t>
            </a:r>
            <a:r>
              <a:rPr lang="en-US" dirty="0" smtClean="0"/>
              <a:t>. However a Spearman correlation of + or -1 can occur where the Pearson correlation is nearer to zero.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15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Histogram of</a:t>
            </a:r>
            <a:r>
              <a:rPr lang="en-AU" baseline="0" dirty="0" smtClean="0"/>
              <a:t> parameters</a:t>
            </a:r>
          </a:p>
          <a:p>
            <a:endParaRPr lang="en-AU" baseline="0" dirty="0" smtClean="0"/>
          </a:p>
          <a:p>
            <a:r>
              <a:rPr lang="en-AU" baseline="0" dirty="0" smtClean="0"/>
              <a:t>Repeat for other times but don’t show here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24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After normalized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00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Histogram of</a:t>
            </a:r>
            <a:r>
              <a:rPr lang="en-AU" baseline="0" dirty="0" smtClean="0"/>
              <a:t> parameters</a:t>
            </a:r>
          </a:p>
          <a:p>
            <a:endParaRPr lang="en-AU" baseline="0" dirty="0" smtClean="0"/>
          </a:p>
          <a:p>
            <a:r>
              <a:rPr lang="en-AU" baseline="0" dirty="0" smtClean="0"/>
              <a:t>Repeat for other times but don’t show here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663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Histogram of</a:t>
            </a:r>
            <a:r>
              <a:rPr lang="en-AU" baseline="0" dirty="0" smtClean="0"/>
              <a:t> parameters</a:t>
            </a:r>
          </a:p>
          <a:p>
            <a:endParaRPr lang="en-AU" baseline="0" dirty="0" smtClean="0"/>
          </a:p>
          <a:p>
            <a:r>
              <a:rPr lang="en-AU" baseline="0" dirty="0" smtClean="0"/>
              <a:t>Repeat for other times but don’t show here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55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 is important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10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Similar with ISOMAP, same year published,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Find nearest </a:t>
            </a:r>
            <a:r>
              <a:rPr lang="en-AU" baseline="0" dirty="0" err="1" smtClean="0"/>
              <a:t>neighbors</a:t>
            </a:r>
            <a:r>
              <a:rPr lang="en-AU" baseline="0" dirty="0" smtClean="0"/>
              <a:t> of each </a:t>
            </a:r>
            <a:r>
              <a:rPr lang="en-AU" baseline="0" dirty="0" err="1" smtClean="0"/>
              <a:t>datapoint</a:t>
            </a:r>
            <a:r>
              <a:rPr lang="en-AU" baseline="0" dirty="0" smtClean="0"/>
              <a:t> based on Euclidian distance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Construct the property that need to be </a:t>
            </a:r>
            <a:r>
              <a:rPr lang="en-AU" baseline="0" dirty="0" err="1" smtClean="0"/>
              <a:t>preservered</a:t>
            </a:r>
            <a:endParaRPr lang="en-AU" baseline="0" dirty="0" smtClean="0"/>
          </a:p>
          <a:p>
            <a:pPr marL="228600" indent="-228600">
              <a:buAutoNum type="arabicPeriod"/>
            </a:pPr>
            <a:r>
              <a:rPr lang="en-AU" baseline="0" dirty="0" err="1" smtClean="0"/>
              <a:t>Embedd</a:t>
            </a:r>
            <a:r>
              <a:rPr lang="en-AU" baseline="0" dirty="0" smtClean="0"/>
              <a:t> to lower dimensional by optimizing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6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7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9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9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3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6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85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4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0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0BDB-28B2-4B6C-9C59-57830F66D13B}" type="datetimeFigureOut">
              <a:rPr lang="en-AU" smtClean="0"/>
              <a:t>13/11/2015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AU" dirty="0" smtClean="0"/>
              <a:t>FORCE-BASED </a:t>
            </a:r>
            <a:r>
              <a:rPr lang="en-AU" smtClean="0"/>
              <a:t>PARAMETER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2" y="1165123"/>
            <a:ext cx="11661058" cy="50118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Summary of the meeting in last week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Uniform sampling method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Group cohesion analysis based on ISOMAP</a:t>
            </a:r>
          </a:p>
          <a:p>
            <a:pPr marL="0" indent="0">
              <a:buNone/>
            </a:pPr>
            <a:r>
              <a:rPr lang="en-AU" dirty="0" smtClean="0"/>
              <a:t>4.   Group speed </a:t>
            </a:r>
            <a:r>
              <a:rPr lang="en-AU" dirty="0"/>
              <a:t>analysis based on ISOMAP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 smtClean="0"/>
              <a:t>5.   Locally </a:t>
            </a:r>
            <a:r>
              <a:rPr lang="en-AU" sz="2800" dirty="0"/>
              <a:t>Linear Embedding </a:t>
            </a:r>
            <a:r>
              <a:rPr lang="en-AU" sz="2800" dirty="0" smtClean="0"/>
              <a:t>analysis</a:t>
            </a:r>
            <a:endParaRPr lang="en-AU" dirty="0" smtClean="0"/>
          </a:p>
          <a:p>
            <a:pPr marL="0" indent="0">
              <a:buNone/>
            </a:pPr>
            <a:r>
              <a:rPr lang="en-AU" dirty="0"/>
              <a:t>6</a:t>
            </a:r>
            <a:r>
              <a:rPr lang="en-AU" dirty="0" smtClean="0"/>
              <a:t>.   Discussion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 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82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3. Group average speed analysis. ISOMAP</a:t>
            </a:r>
            <a:endParaRPr lang="en-AU" sz="4000" dirty="0"/>
          </a:p>
        </p:txBody>
      </p:sp>
      <p:sp>
        <p:nvSpPr>
          <p:cNvPr id="5" name="Rectangle 4"/>
          <p:cNvSpPr/>
          <p:nvPr/>
        </p:nvSpPr>
        <p:spPr>
          <a:xfrm>
            <a:off x="6035041" y="1981202"/>
            <a:ext cx="6156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-0.998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0.983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20" y="82590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82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3. Group average speed analysis</a:t>
            </a:r>
            <a:endParaRPr lang="en-A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20" y="673509"/>
            <a:ext cx="7677028" cy="57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AU" dirty="0" smtClean="0"/>
              <a:t>Other sampling times of group cohesion degree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495"/>
            <a:ext cx="5422717" cy="40670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52363" y="5307297"/>
            <a:ext cx="6261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-0.980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0.929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35" y="1134495"/>
            <a:ext cx="5422718" cy="40670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31398" y="5307297"/>
            <a:ext cx="6261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-0.983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0.929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</p:spTree>
    <p:extLst>
      <p:ext uri="{BB962C8B-B14F-4D97-AF65-F5344CB8AC3E}">
        <p14:creationId xmlns:p14="http://schemas.microsoft.com/office/powerpoint/2010/main" val="4053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AU" dirty="0" smtClean="0"/>
              <a:t>Other sampling times of group average speed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6" y="935736"/>
            <a:ext cx="5767867" cy="4325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89098" y="5274042"/>
            <a:ext cx="6261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-0.998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0.996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8937"/>
            <a:ext cx="5750265" cy="43126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1021" y="5286448"/>
            <a:ext cx="6261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-0.998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0.987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</p:spTree>
    <p:extLst>
      <p:ext uri="{BB962C8B-B14F-4D97-AF65-F5344CB8AC3E}">
        <p14:creationId xmlns:p14="http://schemas.microsoft.com/office/powerpoint/2010/main" val="3076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AU" dirty="0" smtClean="0"/>
              <a:t>Local Linear Embedding algorithm (LLE)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02293"/>
                <a:ext cx="12192000" cy="3631939"/>
              </a:xfrm>
            </p:spPr>
            <p:txBody>
              <a:bodyPr>
                <a:noAutofit/>
              </a:bodyPr>
              <a:lstStyle/>
              <a:p>
                <a:r>
                  <a:rPr lang="en-AU" sz="2400" dirty="0" smtClean="0"/>
                  <a:t>Unlikely ISOMAP that aims </a:t>
                </a:r>
                <a:r>
                  <a:rPr lang="en-AU" sz="2400" dirty="0"/>
                  <a:t>to </a:t>
                </a:r>
                <a:r>
                  <a:rPr lang="en-AU" sz="2400" dirty="0" smtClean="0"/>
                  <a:t>preserve </a:t>
                </a:r>
                <a:r>
                  <a:rPr lang="en-AU" sz="2400" dirty="0"/>
                  <a:t>the shortest path between each pair of data points, Local linear embedding aims to transform high dimensional ordinate of a data point into a lower dimensional by </a:t>
                </a:r>
                <a:r>
                  <a:rPr lang="en-AU" sz="2400" dirty="0" smtClean="0"/>
                  <a:t>preserving </a:t>
                </a:r>
                <a:r>
                  <a:rPr lang="en-AU" sz="2400" dirty="0"/>
                  <a:t>the reconstruction weight of each data point </a:t>
                </a:r>
                <a:r>
                  <a:rPr lang="en-AU" sz="2400" dirty="0" smtClean="0"/>
                  <a:t>computed by </a:t>
                </a:r>
                <a:r>
                  <a:rPr lang="en-AU" sz="2400" dirty="0"/>
                  <a:t>its </a:t>
                </a:r>
                <a:r>
                  <a:rPr lang="en-AU" sz="2400" dirty="0" smtClean="0"/>
                  <a:t>neighbours</a:t>
                </a:r>
              </a:p>
              <a:p>
                <a:endParaRPr lang="en-AU" sz="2000" dirty="0" smtClean="0"/>
              </a:p>
              <a:p>
                <a:r>
                  <a:rPr lang="en-AU" sz="2000" dirty="0" smtClean="0"/>
                  <a:t>Step1: 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 smtClean="0"/>
                  <a:t> find its </a:t>
                </a:r>
                <a:r>
                  <a:rPr lang="en-AU" sz="2000" i="1" dirty="0"/>
                  <a:t>k</a:t>
                </a:r>
                <a:r>
                  <a:rPr lang="en-AU" sz="2000" dirty="0" smtClean="0"/>
                  <a:t> nearest neighbours</a:t>
                </a:r>
                <a:endParaRPr lang="en-AU" sz="2000" dirty="0"/>
              </a:p>
              <a:p>
                <a:r>
                  <a:rPr lang="en-AU" sz="2000" dirty="0" smtClean="0"/>
                  <a:t>Step2: Compute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sz="2000" dirty="0" smtClean="0"/>
                  <a:t> that linearly constructs the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000" dirty="0" smtClean="0"/>
                  <a:t> by its </a:t>
                </a:r>
                <a:r>
                  <a:rPr lang="en-AU" sz="2000" i="1" dirty="0" smtClean="0"/>
                  <a:t>k</a:t>
                </a:r>
                <a:r>
                  <a:rPr lang="en-AU" sz="2000" dirty="0" smtClean="0"/>
                  <a:t> neighbours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AU" sz="2000" dirty="0" smtClean="0"/>
                  <a:t> to minimize the cost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AU" sz="2000" dirty="0" smtClean="0"/>
              </a:p>
              <a:p>
                <a:pPr marL="0" indent="0">
                  <a:buNone/>
                </a:pPr>
                <a:r>
                  <a:rPr lang="en-AU" sz="2000" dirty="0"/>
                  <a:t>w</a:t>
                </a:r>
                <a:r>
                  <a:rPr lang="en-AU" sz="2000" dirty="0" smtClean="0"/>
                  <a:t>ith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AU" sz="2000" dirty="0" smtClean="0"/>
              </a:p>
              <a:p>
                <a:r>
                  <a:rPr lang="en-AU" sz="2000" dirty="0" smtClean="0"/>
                  <a:t>Step3: Construct the optimal lower dimensional embedding </a:t>
                </a:r>
                <a:r>
                  <a:rPr lang="en-AU" sz="2000" b="1" i="1" dirty="0" smtClean="0"/>
                  <a:t>S</a:t>
                </a:r>
                <a:r>
                  <a:rPr lang="en-AU" sz="2000" dirty="0" smtClean="0"/>
                  <a:t> for </a:t>
                </a:r>
                <a:r>
                  <a:rPr lang="en-AU" sz="2000" i="1" dirty="0" smtClean="0"/>
                  <a:t>X</a:t>
                </a:r>
                <a:r>
                  <a:rPr lang="en-AU" sz="2000" dirty="0" smtClean="0"/>
                  <a:t> where local linear geometry </a:t>
                </a:r>
                <a:r>
                  <a:rPr lang="en-AU" sz="2000" b="1" i="1" dirty="0" smtClean="0"/>
                  <a:t>W</a:t>
                </a:r>
                <a:r>
                  <a:rPr lang="en-AU" sz="2000" dirty="0" smtClean="0"/>
                  <a:t> is preserved </a:t>
                </a:r>
                <a:endParaRPr lang="en-AU" sz="2000" i="1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02293"/>
                <a:ext cx="12192000" cy="3631939"/>
              </a:xfrm>
              <a:blipFill rotWithShape="0">
                <a:blip r:embed="rId3"/>
                <a:stretch>
                  <a:fillRect l="-650" t="-2349" r="-300" b="-37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78347" y="5672149"/>
                <a:ext cx="2998578" cy="1027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AU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A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AU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AU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AU" b="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AU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AU" b="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AU" b="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AU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AU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47" y="5672149"/>
                <a:ext cx="2998578" cy="10273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4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2880"/>
            <a:ext cx="12192000" cy="82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AU" sz="4000" dirty="0" smtClean="0"/>
              <a:t>3. Group cohesion degree analysis.</a:t>
            </a:r>
            <a:endParaRPr lang="en-AU" dirty="0"/>
          </a:p>
          <a:p>
            <a:endParaRPr lang="en-AU" sz="4000" dirty="0"/>
          </a:p>
        </p:txBody>
      </p:sp>
      <p:sp>
        <p:nvSpPr>
          <p:cNvPr id="2" name="Rectangle 1"/>
          <p:cNvSpPr/>
          <p:nvPr/>
        </p:nvSpPr>
        <p:spPr>
          <a:xfrm>
            <a:off x="2217762" y="620784"/>
            <a:ext cx="1405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ISOMAP</a:t>
            </a:r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004"/>
            <a:ext cx="6284783" cy="4713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06" y="1008789"/>
            <a:ext cx="6464494" cy="48483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25385" y="620784"/>
            <a:ext cx="1405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LLE</a:t>
            </a:r>
            <a:endParaRPr lang="en-AU" sz="2800" dirty="0"/>
          </a:p>
        </p:txBody>
      </p:sp>
      <p:sp>
        <p:nvSpPr>
          <p:cNvPr id="9" name="Rectangle 8"/>
          <p:cNvSpPr/>
          <p:nvPr/>
        </p:nvSpPr>
        <p:spPr>
          <a:xfrm>
            <a:off x="-652363" y="5531141"/>
            <a:ext cx="6261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-0.972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0.913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9228" y="5533676"/>
            <a:ext cx="6261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-0.915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0.849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82422" y="453524"/>
            <a:ext cx="3341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Error rate = 0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1961502" y="433583"/>
            <a:ext cx="3341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Error rate = 0.25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75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2880"/>
            <a:ext cx="12192000" cy="82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AU" sz="4000" dirty="0" smtClean="0"/>
              <a:t>3. Group average speed analysis</a:t>
            </a:r>
            <a:endParaRPr lang="en-AU" dirty="0"/>
          </a:p>
          <a:p>
            <a:endParaRPr lang="en-AU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92" y="1234931"/>
            <a:ext cx="6153592" cy="4615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77" y="1127994"/>
            <a:ext cx="6296174" cy="47221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84214" y="5590817"/>
            <a:ext cx="6261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-0.998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0.994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1786" y="5617551"/>
            <a:ext cx="6261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</a:t>
            </a:r>
            <a:r>
              <a:rPr lang="en-AU" dirty="0" smtClean="0"/>
              <a:t>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0.988 </a:t>
            </a:r>
            <a:r>
              <a:rPr lang="en-AU" dirty="0"/>
              <a:t>, p-value = 0.0) </a:t>
            </a:r>
          </a:p>
          <a:p>
            <a:r>
              <a:rPr lang="en-AU" dirty="0"/>
              <a:t>	(y-axis: </a:t>
            </a:r>
            <a:r>
              <a:rPr lang="en-AU" dirty="0" smtClean="0"/>
              <a:t>Desired Velocity,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0.985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17762" y="620784"/>
            <a:ext cx="1405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ISOMAP</a:t>
            </a:r>
            <a:endParaRPr lang="en-AU" sz="2800" dirty="0"/>
          </a:p>
        </p:txBody>
      </p:sp>
      <p:sp>
        <p:nvSpPr>
          <p:cNvPr id="11" name="Rectangle 10"/>
          <p:cNvSpPr/>
          <p:nvPr/>
        </p:nvSpPr>
        <p:spPr>
          <a:xfrm>
            <a:off x="8022604" y="682010"/>
            <a:ext cx="1405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LLE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262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Sensitivity Analysis-</a:t>
            </a:r>
            <a:r>
              <a:rPr lang="en-AU" dirty="0" err="1" smtClean="0"/>
              <a:t>Sobol</a:t>
            </a:r>
            <a:r>
              <a:rPr lang="en-AU" dirty="0" smtClean="0"/>
              <a:t>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Unlike local analysis (which vary parameter at one time)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528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AU" sz="3900" dirty="0" smtClean="0"/>
              <a:t>5. Discussion</a:t>
            </a:r>
            <a:endParaRPr lang="en-AU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81" y="1325563"/>
            <a:ext cx="11226420" cy="4802282"/>
          </a:xfrm>
        </p:spPr>
        <p:txBody>
          <a:bodyPr/>
          <a:lstStyle/>
          <a:p>
            <a:r>
              <a:rPr lang="en-AU" dirty="0" smtClean="0"/>
              <a:t>Group </a:t>
            </a:r>
            <a:r>
              <a:rPr lang="en-AU" dirty="0" smtClean="0"/>
              <a:t>cohesion degree depends on </a:t>
            </a:r>
            <a:r>
              <a:rPr lang="en-AU" b="1" dirty="0" smtClean="0"/>
              <a:t>Interaction Strength</a:t>
            </a:r>
          </a:p>
          <a:p>
            <a:r>
              <a:rPr lang="en-AU" dirty="0" smtClean="0"/>
              <a:t>Group average speed depends on </a:t>
            </a:r>
            <a:r>
              <a:rPr lang="en-AU" b="1" dirty="0" smtClean="0"/>
              <a:t>Desired Velocity</a:t>
            </a:r>
          </a:p>
          <a:p>
            <a:endParaRPr lang="en-AU" dirty="0" smtClean="0"/>
          </a:p>
          <a:p>
            <a:r>
              <a:rPr lang="en-AU" dirty="0" smtClean="0"/>
              <a:t>Concerns about experimental design:</a:t>
            </a:r>
          </a:p>
          <a:p>
            <a:pPr lvl="1"/>
            <a:r>
              <a:rPr lang="en-AU" dirty="0" smtClean="0"/>
              <a:t>Is the grid combination of parameter values correct?</a:t>
            </a:r>
          </a:p>
          <a:p>
            <a:pPr lvl="1"/>
            <a:r>
              <a:rPr lang="en-AU" dirty="0" smtClean="0"/>
              <a:t>How to make sure the monitoring period in simulation is correct?</a:t>
            </a:r>
          </a:p>
          <a:p>
            <a:r>
              <a:rPr lang="en-AU" dirty="0" smtClean="0"/>
              <a:t>Verify the effect of parameter through simulation design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5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5. Discussion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do we need to understand the parameter contribute most to the variance of model’s output?</a:t>
            </a:r>
          </a:p>
          <a:p>
            <a:pPr lvl="1"/>
            <a:r>
              <a:rPr lang="en-AU" dirty="0" smtClean="0"/>
              <a:t>Design experimentally to test then extract data for panic</a:t>
            </a:r>
          </a:p>
          <a:p>
            <a:pPr lvl="1"/>
            <a:r>
              <a:rPr lang="en-AU" dirty="0" smtClean="0"/>
              <a:t>Refine our estimate to extract those parameter in real-time to increase predictive capacity rather than collect whole parameter in real-time</a:t>
            </a:r>
          </a:p>
          <a:p>
            <a:pPr lvl="1"/>
            <a:r>
              <a:rPr lang="en-AU" dirty="0" smtClean="0"/>
              <a:t>Vary parameters to simulate the interaction of groups, this work is to help for effective evacuation 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931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" y="0"/>
            <a:ext cx="10515600" cy="811161"/>
          </a:xfrm>
        </p:spPr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Last week – Problems in </a:t>
            </a:r>
            <a:r>
              <a:rPr lang="en-AU" dirty="0"/>
              <a:t>g</a:t>
            </a:r>
            <a:r>
              <a:rPr lang="en-AU" dirty="0" smtClean="0"/>
              <a:t>roup cohesion degree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" y="546067"/>
            <a:ext cx="4445771" cy="3334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84" y="546067"/>
            <a:ext cx="4551339" cy="34135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139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/>
              <a:t>1 Incorrect sampling method</a:t>
            </a:r>
            <a:r>
              <a:rPr lang="en-AU" dirty="0" smtClean="0"/>
              <a:t> </a:t>
            </a:r>
          </a:p>
          <a:p>
            <a:r>
              <a:rPr lang="en-AU" dirty="0"/>
              <a:t>	</a:t>
            </a:r>
            <a:r>
              <a:rPr lang="en-AU" dirty="0" smtClean="0"/>
              <a:t>500 highest data points in the range </a:t>
            </a:r>
            <a:r>
              <a:rPr lang="en-AU" dirty="0"/>
              <a:t>[0.9,1.0</a:t>
            </a:r>
            <a:r>
              <a:rPr lang="en-AU" dirty="0" smtClean="0"/>
              <a:t>].  </a:t>
            </a:r>
            <a:r>
              <a:rPr lang="en-AU" b="1" i="1" dirty="0" smtClean="0"/>
              <a:t>There is only 117 data points in this range.</a:t>
            </a:r>
            <a:endParaRPr lang="en-AU" b="1" i="1" dirty="0"/>
          </a:p>
          <a:p>
            <a:r>
              <a:rPr lang="en-AU" b="1" dirty="0" smtClean="0"/>
              <a:t>2.Correlation coefficient is not high</a:t>
            </a:r>
          </a:p>
          <a:p>
            <a:endParaRPr lang="en-AU" b="1" dirty="0"/>
          </a:p>
        </p:txBody>
      </p:sp>
      <p:sp>
        <p:nvSpPr>
          <p:cNvPr id="11" name="Rectangle 10"/>
          <p:cNvSpPr/>
          <p:nvPr/>
        </p:nvSpPr>
        <p:spPr>
          <a:xfrm>
            <a:off x="0" y="4584912"/>
            <a:ext cx="6002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/>
              <a:t>Pearson correlation 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Range, </a:t>
            </a:r>
            <a:r>
              <a:rPr lang="en-AU" b="1" i="1" dirty="0"/>
              <a:t>r</a:t>
            </a:r>
            <a:r>
              <a:rPr lang="en-AU" b="1" dirty="0"/>
              <a:t> = 0.86 </a:t>
            </a:r>
            <a:r>
              <a:rPr lang="en-AU" dirty="0"/>
              <a:t>, p-value = 0.0) </a:t>
            </a:r>
          </a:p>
          <a:p>
            <a:r>
              <a:rPr lang="en-AU" dirty="0"/>
              <a:t>	(y-axis: Interaction Strength, </a:t>
            </a:r>
            <a:r>
              <a:rPr lang="en-AU" b="1" i="1" dirty="0"/>
              <a:t>r</a:t>
            </a:r>
            <a:r>
              <a:rPr lang="en-AU" b="1" dirty="0"/>
              <a:t> = 0.72</a:t>
            </a:r>
            <a:r>
              <a:rPr lang="en-AU" dirty="0"/>
              <a:t>, p-value = 0.0)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30529" y="4619155"/>
            <a:ext cx="6002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Range,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0.80 </a:t>
            </a:r>
            <a:r>
              <a:rPr lang="en-AU" dirty="0"/>
              <a:t>, p-value = 0.0) </a:t>
            </a:r>
          </a:p>
          <a:p>
            <a:r>
              <a:rPr lang="en-AU" dirty="0"/>
              <a:t>	(y-axis: Interaction 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0.76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634818"/>
            <a:ext cx="11570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/>
              <a:t>3. Standard Deviations of parameters in ranges were not sufficient to represents the parameter’s consistence in clusters</a:t>
            </a:r>
          </a:p>
          <a:p>
            <a:r>
              <a:rPr lang="en-AU" b="1" dirty="0" smtClean="0"/>
              <a:t> 	The 117 </a:t>
            </a:r>
            <a:r>
              <a:rPr lang="en-AU" b="1" dirty="0"/>
              <a:t>data points </a:t>
            </a:r>
            <a:r>
              <a:rPr lang="en-AU" dirty="0"/>
              <a:t>in </a:t>
            </a:r>
            <a:r>
              <a:rPr lang="en-AU" dirty="0" smtClean="0"/>
              <a:t>the range </a:t>
            </a:r>
            <a:r>
              <a:rPr lang="en-AU" dirty="0"/>
              <a:t>[0.9,1.0</a:t>
            </a:r>
            <a:r>
              <a:rPr lang="en-AU" dirty="0" smtClean="0"/>
              <a:t>] have the same value of </a:t>
            </a:r>
            <a:r>
              <a:rPr lang="en-AU" b="1" dirty="0" smtClean="0"/>
              <a:t>Interaction Range </a:t>
            </a:r>
            <a:r>
              <a:rPr lang="en-AU" dirty="0" smtClean="0"/>
              <a:t>at </a:t>
            </a:r>
            <a:r>
              <a:rPr lang="en-AU" b="1" dirty="0" smtClean="0"/>
              <a:t>2.0</a:t>
            </a:r>
            <a:r>
              <a:rPr lang="en-AU" b="1" i="1" dirty="0" smtClean="0"/>
              <a:t> </a:t>
            </a:r>
            <a:endParaRPr lang="en-AU" b="1" i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539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" y="0"/>
            <a:ext cx="10515600" cy="8111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Last week –Group average speed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0" y="401938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b="1" i="1" dirty="0"/>
          </a:p>
          <a:p>
            <a:r>
              <a:rPr lang="en-AU" b="1" dirty="0" smtClean="0"/>
              <a:t>Correlation coefficient between ISOMAP axes and parameters</a:t>
            </a:r>
            <a:endParaRPr lang="en-AU" b="1" dirty="0"/>
          </a:p>
        </p:txBody>
      </p:sp>
      <p:sp>
        <p:nvSpPr>
          <p:cNvPr id="11" name="Rectangle 10"/>
          <p:cNvSpPr/>
          <p:nvPr/>
        </p:nvSpPr>
        <p:spPr>
          <a:xfrm>
            <a:off x="-742206" y="5001269"/>
            <a:ext cx="6226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/>
              <a:t>Pearson correlation testing</a:t>
            </a:r>
            <a:r>
              <a:rPr lang="en-AU" dirty="0"/>
              <a:t>:</a:t>
            </a:r>
          </a:p>
          <a:p>
            <a:r>
              <a:rPr lang="en-AU" dirty="0"/>
              <a:t>	(x axis-:Desired Velocity, </a:t>
            </a:r>
            <a:r>
              <a:rPr lang="en-AU" i="1" dirty="0"/>
              <a:t>r</a:t>
            </a:r>
            <a:r>
              <a:rPr lang="en-AU" dirty="0"/>
              <a:t> =</a:t>
            </a:r>
            <a:r>
              <a:rPr lang="en-AU" b="1" dirty="0"/>
              <a:t> -0.954</a:t>
            </a:r>
            <a:r>
              <a:rPr lang="en-AU" dirty="0"/>
              <a:t>, p-value = 0.0) </a:t>
            </a:r>
          </a:p>
          <a:p>
            <a:r>
              <a:rPr lang="en-AU" dirty="0" smtClean="0"/>
              <a:t>	(</a:t>
            </a:r>
            <a:r>
              <a:rPr lang="en-AU" dirty="0"/>
              <a:t>y-axis: Interaction Strength, </a:t>
            </a:r>
            <a:r>
              <a:rPr lang="en-AU" b="1" i="1" dirty="0"/>
              <a:t>r</a:t>
            </a:r>
            <a:r>
              <a:rPr lang="en-AU" b="1" dirty="0"/>
              <a:t> = 0.902</a:t>
            </a:r>
            <a:r>
              <a:rPr lang="en-AU" dirty="0"/>
              <a:t>, p-value = 0.0)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0533" y="5001269"/>
            <a:ext cx="6002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/>
              <a:t> Spearman correlation testing </a:t>
            </a:r>
            <a:endParaRPr lang="en-AU" b="1" dirty="0" smtClean="0"/>
          </a:p>
          <a:p>
            <a:r>
              <a:rPr lang="en-AU" dirty="0"/>
              <a:t>	(x-axis: Interaction Range,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-0.932 </a:t>
            </a:r>
            <a:r>
              <a:rPr lang="en-AU" dirty="0"/>
              <a:t>, p-value = 0.0) </a:t>
            </a:r>
          </a:p>
          <a:p>
            <a:r>
              <a:rPr lang="en-AU" dirty="0"/>
              <a:t>	(y-axis: Interaction 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0.906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" y="592218"/>
            <a:ext cx="4608004" cy="3456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08" y="584633"/>
            <a:ext cx="5044118" cy="37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909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2. Uniform </a:t>
            </a:r>
            <a:r>
              <a:rPr lang="en-AU" sz="4000" dirty="0"/>
              <a:t>sampling </a:t>
            </a:r>
            <a:r>
              <a:rPr lang="en-AU" sz="4000" dirty="0" smtClean="0"/>
              <a:t>method. Group cohesion degree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1086" y="2654968"/>
            <a:ext cx="4034154" cy="408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Total </a:t>
            </a:r>
            <a:r>
              <a:rPr lang="en-AU" i="1" dirty="0" smtClean="0"/>
              <a:t>1000</a:t>
            </a:r>
            <a:r>
              <a:rPr lang="en-AU" dirty="0" smtClean="0"/>
              <a:t> samples</a:t>
            </a:r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4874" y="1017009"/>
            <a:ext cx="12124765" cy="439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Randomly select the same number of samples in different bins 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1456792"/>
            <a:ext cx="704088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909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2. Uniform </a:t>
            </a:r>
            <a:r>
              <a:rPr lang="en-AU" sz="4000" dirty="0"/>
              <a:t>sampling </a:t>
            </a:r>
            <a:r>
              <a:rPr lang="en-AU" sz="4000" dirty="0" smtClean="0"/>
              <a:t>method. Group average speed</a:t>
            </a:r>
            <a:endParaRPr lang="en-AU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11086" y="2654968"/>
            <a:ext cx="4034154" cy="40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mtClean="0"/>
              <a:t>Total </a:t>
            </a:r>
            <a:r>
              <a:rPr lang="en-AU" i="1" smtClean="0"/>
              <a:t>1000</a:t>
            </a:r>
            <a:r>
              <a:rPr lang="en-AU" smtClean="0"/>
              <a:t> samples</a:t>
            </a:r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4874" y="1017009"/>
            <a:ext cx="12124765" cy="439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Randomly select the same number of samples in different bins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" y="1456792"/>
            <a:ext cx="7059371" cy="5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909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2. Uniform </a:t>
            </a:r>
            <a:r>
              <a:rPr lang="en-AU" sz="4000" dirty="0"/>
              <a:t>sampling </a:t>
            </a:r>
            <a:r>
              <a:rPr lang="en-AU" sz="4000" dirty="0" smtClean="0"/>
              <a:t>method. Group cohesion degree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" y="1136994"/>
            <a:ext cx="12124765" cy="4397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Parameter distributions of these samples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359"/>
            <a:ext cx="5963184" cy="447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97" y="1795359"/>
            <a:ext cx="5963184" cy="44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909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2. Uniform </a:t>
            </a:r>
            <a:r>
              <a:rPr lang="en-AU" sz="4000" dirty="0"/>
              <a:t>sampling </a:t>
            </a:r>
            <a:r>
              <a:rPr lang="en-AU" sz="4000" dirty="0" smtClean="0"/>
              <a:t>method. Group cohesion degree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" y="969354"/>
            <a:ext cx="12124765" cy="4397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Parameter distributions of these samples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28" y="1541449"/>
            <a:ext cx="6550062" cy="4912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57" y="1541450"/>
            <a:ext cx="6550063" cy="49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82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3. Group cohesion degree analysis. ISOMAP</a:t>
            </a:r>
            <a:endParaRPr lang="en-A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788"/>
            <a:ext cx="6864228" cy="5148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2631" y="1965962"/>
            <a:ext cx="5974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	</a:t>
            </a:r>
            <a:r>
              <a:rPr lang="en-AU" b="1" dirty="0" smtClean="0"/>
              <a:t>Spearman correlation </a:t>
            </a:r>
            <a:r>
              <a:rPr lang="en-AU" b="1" dirty="0"/>
              <a:t>testing</a:t>
            </a:r>
            <a:r>
              <a:rPr lang="en-AU" dirty="0"/>
              <a:t>:</a:t>
            </a:r>
          </a:p>
          <a:p>
            <a:r>
              <a:rPr lang="en-AU" dirty="0"/>
              <a:t>	(x-axis: Interaction Range,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-0.979 </a:t>
            </a:r>
            <a:r>
              <a:rPr lang="en-AU" dirty="0"/>
              <a:t>, p-value = 0.0) </a:t>
            </a:r>
          </a:p>
          <a:p>
            <a:r>
              <a:rPr lang="en-AU" dirty="0"/>
              <a:t>	(y-axis: Interaction Strength, </a:t>
            </a:r>
            <a:r>
              <a:rPr lang="en-AU" b="1" i="1" dirty="0"/>
              <a:t>r</a:t>
            </a:r>
            <a:r>
              <a:rPr lang="en-AU" b="1" dirty="0"/>
              <a:t> = </a:t>
            </a:r>
            <a:r>
              <a:rPr lang="en-AU" b="1" dirty="0" smtClean="0"/>
              <a:t>0.936</a:t>
            </a:r>
            <a:r>
              <a:rPr lang="en-AU" dirty="0" smtClean="0"/>
              <a:t>, </a:t>
            </a:r>
            <a:r>
              <a:rPr lang="en-AU" dirty="0"/>
              <a:t>p-value = 0.0) </a:t>
            </a:r>
          </a:p>
        </p:txBody>
      </p:sp>
    </p:spTree>
    <p:extLst>
      <p:ext uri="{BB962C8B-B14F-4D97-AF65-F5344CB8AC3E}">
        <p14:creationId xmlns:p14="http://schemas.microsoft.com/office/powerpoint/2010/main" val="36054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82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3. Group cohesion degree analysis</a:t>
            </a:r>
            <a:endParaRPr lang="en-AU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715425"/>
            <a:ext cx="7604767" cy="57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1135</Words>
  <Application>Microsoft Office PowerPoint</Application>
  <PresentationFormat>Widescreen</PresentationFormat>
  <Paragraphs>174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FORCE-BASED PARAMETER ANALYSIS</vt:lpstr>
      <vt:lpstr>Last week – Problems in group cohesion degree</vt:lpstr>
      <vt:lpstr>Last week –Group average speed</vt:lpstr>
      <vt:lpstr>2. Uniform sampling method. Group cohesion degree</vt:lpstr>
      <vt:lpstr>2. Uniform sampling method. Group average speed</vt:lpstr>
      <vt:lpstr>2. Uniform sampling method. Group cohesion degree</vt:lpstr>
      <vt:lpstr>2. Uniform sampling method. Group cohesion degree</vt:lpstr>
      <vt:lpstr>PowerPoint Presentation</vt:lpstr>
      <vt:lpstr>PowerPoint Presentation</vt:lpstr>
      <vt:lpstr>PowerPoint Presentation</vt:lpstr>
      <vt:lpstr>PowerPoint Presentation</vt:lpstr>
      <vt:lpstr>Other sampling times of group cohesion degree</vt:lpstr>
      <vt:lpstr>Other sampling times of group average speed</vt:lpstr>
      <vt:lpstr>Local Linear Embedding algorithm (LLE)</vt:lpstr>
      <vt:lpstr>PowerPoint Presentation</vt:lpstr>
      <vt:lpstr>PowerPoint Presentation</vt:lpstr>
      <vt:lpstr>Sensitivity Analysis-Sobol Method</vt:lpstr>
      <vt:lpstr>5. Discussion</vt:lpstr>
      <vt:lpstr>5. Discussion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Vo</dc:creator>
  <cp:lastModifiedBy>Viet Vo</cp:lastModifiedBy>
  <cp:revision>418</cp:revision>
  <dcterms:created xsi:type="dcterms:W3CDTF">2015-10-28T12:21:39Z</dcterms:created>
  <dcterms:modified xsi:type="dcterms:W3CDTF">2015-11-12T22:32:11Z</dcterms:modified>
</cp:coreProperties>
</file>