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4" r:id="rId2"/>
    <p:sldId id="261" r:id="rId3"/>
    <p:sldId id="262" r:id="rId4"/>
    <p:sldId id="268" r:id="rId5"/>
    <p:sldId id="263" r:id="rId6"/>
    <p:sldId id="271" r:id="rId7"/>
    <p:sldId id="276" r:id="rId8"/>
    <p:sldId id="273" r:id="rId9"/>
    <p:sldId id="272" r:id="rId10"/>
    <p:sldId id="269" r:id="rId11"/>
    <p:sldId id="277" r:id="rId12"/>
    <p:sldId id="274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1972" autoAdjust="0"/>
  </p:normalViewPr>
  <p:slideViewPr>
    <p:cSldViewPr snapToGrid="0">
      <p:cViewPr varScale="1">
        <p:scale>
          <a:sx n="56" d="100"/>
          <a:sy n="56" d="100"/>
        </p:scale>
        <p:origin x="168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944DD-1F96-4F12-9809-F05BAF40D940}" type="datetimeFigureOut">
              <a:rPr lang="en-AU" smtClean="0"/>
              <a:t>20/01/2016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D9F6A-047B-4E84-A1D8-DA70EE968D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0724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equation that consists of derivatives is called a differential equation</a:t>
            </a:r>
          </a:p>
          <a:p>
            <a:r>
              <a:rPr lang="en-AU" dirty="0" smtClean="0"/>
              <a:t>http://people.du.ac.in/~pmehta/FinalSem/Renukafinal.pdf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D9F6A-047B-4E84-A1D8-DA70EE968D66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683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AU" dirty="0" smtClean="0">
                    <a:latin typeface="Times New Roman" panose="020206030504050203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Groups of N= 5 pedestrians are simulated on Monash Campus Cluster to 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AU">
                            <a:latin typeface="Cambria Math" panose="02040503050406030204" pitchFamily="18" charset="0"/>
                          </a:rPr>
                          <m:t>𝑟𝑒𝑝</m:t>
                        </m:r>
                      </m:sub>
                    </m:sSub>
                  </m:oMath>
                </a14:m>
                <a:r>
                  <a:rPr lang="en-AU" dirty="0">
                    <a:latin typeface="Times New Roman" panose="020206030504050203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AU">
                            <a:latin typeface="Cambria Math" panose="02040503050406030204" pitchFamily="18" charset="0"/>
                          </a:rPr>
                          <m:t>𝑎𝑡𝑡</m:t>
                        </m:r>
                      </m:sub>
                    </m:sSub>
                  </m:oMath>
                </a14:m>
                <a:r>
                  <a:rPr lang="en-AU" dirty="0">
                    <a:latin typeface="Times New Roman" panose="020206030504050203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AU">
                            <a:latin typeface="Cambria Math" panose="02040503050406030204" pitchFamily="18" charset="0"/>
                          </a:rPr>
                          <m:t>𝑟𝑒𝑝</m:t>
                        </m:r>
                      </m:sub>
                    </m:sSub>
                  </m:oMath>
                </a14:m>
                <a:r>
                  <a:rPr lang="en-AU" dirty="0">
                    <a:latin typeface="Times New Roman" panose="020206030504050203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AU">
                            <a:latin typeface="Cambria Math" panose="02040503050406030204" pitchFamily="18" charset="0"/>
                          </a:rPr>
                          <m:t>𝑎𝑡𝑡</m:t>
                        </m:r>
                      </m:sub>
                    </m:sSub>
                  </m:oMath>
                </a14:m>
                <a:r>
                  <a:rPr lang="en-AU" dirty="0">
                    <a:latin typeface="Times New Roman" panose="020206030504050203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 and </a:t>
                </a:r>
                <a:r>
                  <a:rPr lang="en-AU" dirty="0" err="1">
                    <a:latin typeface="Times New Roman" panose="020206030504050203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Sobol</a:t>
                </a:r>
                <a:r>
                  <a:rPr lang="en-AU" dirty="0">
                    <a:latin typeface="Times New Roman" panose="020206030504050203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 contribution indices of parameters</a:t>
                </a:r>
                <a:endParaRPr lang="en-AU" dirty="0">
                  <a:latin typeface="Calibri" panose="020F0502020204030204" pitchFamily="34" charset="0"/>
                  <a:ea typeface="SimSun" panose="02010600030101010101" pitchFamily="2" charset="-122"/>
                  <a:cs typeface="Arial" panose="020B0604020202020204" pitchFamily="34" charset="0"/>
                </a:endParaRPr>
              </a:p>
              <a:p>
                <a:r>
                  <a:rPr lang="en-AU" dirty="0" err="1" smtClean="0"/>
                  <a:t>Sobol</a:t>
                </a:r>
                <a:r>
                  <a:rPr lang="en-AU" dirty="0" smtClean="0"/>
                  <a:t> by R</a:t>
                </a:r>
              </a:p>
              <a:p>
                <a:r>
                  <a:rPr lang="en-AU" dirty="0" smtClean="0"/>
                  <a:t>Which parameter control group is the crucial</a:t>
                </a:r>
                <a:r>
                  <a:rPr lang="en-AU" baseline="0" dirty="0" smtClean="0"/>
                  <a:t> information to help us simulate the interrelation between different groups</a:t>
                </a:r>
                <a:endParaRPr lang="en-AU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AU" dirty="0" smtClean="0">
                    <a:latin typeface="Times New Roman" panose="020206030504050203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Groups of N= 5 pedestrians are simulated on Monash Campus Cluster to obtain </a:t>
                </a:r>
                <a:r>
                  <a:rPr lang="en-AU" b="0" i="0" smtClean="0">
                    <a:latin typeface="Cambria Math" panose="02040503050406030204" pitchFamily="18" charset="0"/>
                  </a:rPr>
                  <a:t>𝐴</a:t>
                </a:r>
                <a:r>
                  <a:rPr lang="en-AU" b="0" i="0">
                    <a:latin typeface="Cambria Math" panose="02040503050406030204" pitchFamily="18" charset="0"/>
                  </a:rPr>
                  <a:t>_</a:t>
                </a:r>
                <a:r>
                  <a:rPr lang="en-AU" i="0">
                    <a:latin typeface="Cambria Math" panose="02040503050406030204" pitchFamily="18" charset="0"/>
                  </a:rPr>
                  <a:t>𝑟𝑒𝑝</a:t>
                </a:r>
                <a:r>
                  <a:rPr lang="en-AU" dirty="0">
                    <a:latin typeface="Times New Roman" panose="020206030504050203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/</a:t>
                </a:r>
                <a:r>
                  <a:rPr lang="en-AU" i="0">
                    <a:latin typeface="Cambria Math" panose="02040503050406030204" pitchFamily="18" charset="0"/>
                  </a:rPr>
                  <a:t>𝐴_𝑎𝑡𝑡</a:t>
                </a:r>
                <a:r>
                  <a:rPr lang="en-AU" dirty="0">
                    <a:latin typeface="Times New Roman" panose="020206030504050203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, </a:t>
                </a:r>
                <a:r>
                  <a:rPr lang="en-AU" i="0">
                    <a:latin typeface="Cambria Math" panose="02040503050406030204" pitchFamily="18" charset="0"/>
                  </a:rPr>
                  <a:t>𝐵_𝑟𝑒𝑝</a:t>
                </a:r>
                <a:r>
                  <a:rPr lang="en-AU" dirty="0">
                    <a:latin typeface="Times New Roman" panose="020206030504050203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/</a:t>
                </a:r>
                <a:r>
                  <a:rPr lang="en-AU" i="0">
                    <a:latin typeface="Cambria Math" panose="02040503050406030204" pitchFamily="18" charset="0"/>
                  </a:rPr>
                  <a:t>𝐵_𝑎𝑡𝑡</a:t>
                </a:r>
                <a:r>
                  <a:rPr lang="en-AU" dirty="0">
                    <a:latin typeface="Times New Roman" panose="020206030504050203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 and </a:t>
                </a:r>
                <a:r>
                  <a:rPr lang="en-AU" dirty="0" err="1">
                    <a:latin typeface="Times New Roman" panose="020206030504050203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Sobol</a:t>
                </a:r>
                <a:r>
                  <a:rPr lang="en-AU" dirty="0">
                    <a:latin typeface="Times New Roman" panose="020206030504050203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 contribution indices of parameters</a:t>
                </a:r>
                <a:endParaRPr lang="en-AU" dirty="0">
                  <a:latin typeface="Calibri" panose="020F0502020204030204" pitchFamily="34" charset="0"/>
                  <a:ea typeface="SimSun" panose="02010600030101010101" pitchFamily="2" charset="-122"/>
                  <a:cs typeface="Arial" panose="020B0604020202020204" pitchFamily="34" charset="0"/>
                </a:endParaRPr>
              </a:p>
              <a:p>
                <a:r>
                  <a:rPr lang="en-AU" dirty="0" err="1" smtClean="0"/>
                  <a:t>Sobol</a:t>
                </a:r>
                <a:r>
                  <a:rPr lang="en-AU" dirty="0" smtClean="0"/>
                  <a:t> by R</a:t>
                </a:r>
                <a:endParaRPr lang="en-AU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D9F6A-047B-4E84-A1D8-DA70EE968D66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8359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AU" dirty="0" smtClean="0">
                    <a:latin typeface="Times New Roman" panose="020206030504050203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Groups of N= 10 </a:t>
                </a:r>
                <a:r>
                  <a:rPr lang="en-AU" dirty="0">
                    <a:latin typeface="Times New Roman" panose="020206030504050203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pedestrians are simulated on Monash Campus Cluster to 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AU">
                            <a:latin typeface="Cambria Math" panose="02040503050406030204" pitchFamily="18" charset="0"/>
                          </a:rPr>
                          <m:t>𝑟𝑒𝑝</m:t>
                        </m:r>
                      </m:sub>
                    </m:sSub>
                  </m:oMath>
                </a14:m>
                <a:r>
                  <a:rPr lang="en-AU" dirty="0">
                    <a:latin typeface="Times New Roman" panose="020206030504050203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AU">
                            <a:latin typeface="Cambria Math" panose="02040503050406030204" pitchFamily="18" charset="0"/>
                          </a:rPr>
                          <m:t>𝑎𝑡𝑡</m:t>
                        </m:r>
                      </m:sub>
                    </m:sSub>
                  </m:oMath>
                </a14:m>
                <a:r>
                  <a:rPr lang="en-AU" dirty="0">
                    <a:latin typeface="Times New Roman" panose="020206030504050203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AU">
                            <a:latin typeface="Cambria Math" panose="02040503050406030204" pitchFamily="18" charset="0"/>
                          </a:rPr>
                          <m:t>𝑟𝑒𝑝</m:t>
                        </m:r>
                      </m:sub>
                    </m:sSub>
                  </m:oMath>
                </a14:m>
                <a:r>
                  <a:rPr lang="en-AU" dirty="0">
                    <a:latin typeface="Times New Roman" panose="020206030504050203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AU">
                            <a:latin typeface="Cambria Math" panose="02040503050406030204" pitchFamily="18" charset="0"/>
                          </a:rPr>
                          <m:t>𝑎𝑡𝑡</m:t>
                        </m:r>
                      </m:sub>
                    </m:sSub>
                  </m:oMath>
                </a14:m>
                <a:r>
                  <a:rPr lang="en-AU" dirty="0">
                    <a:latin typeface="Times New Roman" panose="020206030504050203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 and </a:t>
                </a:r>
                <a:r>
                  <a:rPr lang="en-AU" dirty="0" err="1">
                    <a:latin typeface="Times New Roman" panose="020206030504050203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Sobol</a:t>
                </a:r>
                <a:r>
                  <a:rPr lang="en-AU" dirty="0">
                    <a:latin typeface="Times New Roman" panose="020206030504050203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 contribution indices of </a:t>
                </a:r>
                <a:r>
                  <a:rPr lang="en-AU" dirty="0" smtClean="0">
                    <a:latin typeface="Times New Roman" panose="020206030504050203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parameters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AU" dirty="0" err="1" smtClean="0">
                    <a:latin typeface="Times New Roman" panose="020206030504050203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Tartpoint</a:t>
                </a:r>
                <a:r>
                  <a:rPr lang="en-AU" baseline="0" dirty="0" smtClean="0">
                    <a:latin typeface="Times New Roman" panose="020206030504050203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 is far, could not reach, 40 second monitoring period, randomly, each combination is simulated 10 times., share same placement between different parameter combinations </a:t>
                </a:r>
                <a:endParaRPr lang="en-AU" dirty="0">
                  <a:latin typeface="Calibri" panose="020F0502020204030204" pitchFamily="34" charset="0"/>
                  <a:ea typeface="SimSun" panose="02010600030101010101" pitchFamily="2" charset="-122"/>
                  <a:cs typeface="Arial" panose="020B0604020202020204" pitchFamily="34" charset="0"/>
                </a:endParaRP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AU" dirty="0" smtClean="0">
                    <a:latin typeface="Times New Roman" panose="020206030504050203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Groups of N= </a:t>
                </a:r>
                <a:r>
                  <a:rPr lang="en-AU" dirty="0" smtClean="0">
                    <a:latin typeface="Times New Roman" panose="020206030504050203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10 </a:t>
                </a:r>
                <a:r>
                  <a:rPr lang="en-AU" dirty="0">
                    <a:latin typeface="Times New Roman" panose="020206030504050203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pedestrians are simulated on Monash Campus Cluster to obtain </a:t>
                </a:r>
                <a:r>
                  <a:rPr lang="en-AU" i="0">
                    <a:latin typeface="Cambria Math" panose="02040503050406030204" pitchFamily="18" charset="0"/>
                  </a:rPr>
                  <a:t>𝐴_𝑟𝑒𝑝</a:t>
                </a:r>
                <a:r>
                  <a:rPr lang="en-AU" dirty="0">
                    <a:latin typeface="Times New Roman" panose="020206030504050203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/</a:t>
                </a:r>
                <a:r>
                  <a:rPr lang="en-AU" i="0">
                    <a:latin typeface="Cambria Math" panose="02040503050406030204" pitchFamily="18" charset="0"/>
                  </a:rPr>
                  <a:t>𝐴_𝑎𝑡𝑡</a:t>
                </a:r>
                <a:r>
                  <a:rPr lang="en-AU" dirty="0">
                    <a:latin typeface="Times New Roman" panose="020206030504050203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, </a:t>
                </a:r>
                <a:r>
                  <a:rPr lang="en-AU" i="0">
                    <a:latin typeface="Cambria Math" panose="02040503050406030204" pitchFamily="18" charset="0"/>
                  </a:rPr>
                  <a:t>𝐵_𝑟𝑒𝑝</a:t>
                </a:r>
                <a:r>
                  <a:rPr lang="en-AU" dirty="0">
                    <a:latin typeface="Times New Roman" panose="020206030504050203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/</a:t>
                </a:r>
                <a:r>
                  <a:rPr lang="en-AU" i="0">
                    <a:latin typeface="Cambria Math" panose="02040503050406030204" pitchFamily="18" charset="0"/>
                  </a:rPr>
                  <a:t>𝐵_𝑎𝑡𝑡</a:t>
                </a:r>
                <a:r>
                  <a:rPr lang="en-AU" dirty="0">
                    <a:latin typeface="Times New Roman" panose="020206030504050203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 and </a:t>
                </a:r>
                <a:r>
                  <a:rPr lang="en-AU" dirty="0" err="1">
                    <a:latin typeface="Times New Roman" panose="020206030504050203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Sobol</a:t>
                </a:r>
                <a:r>
                  <a:rPr lang="en-AU" dirty="0">
                    <a:latin typeface="Times New Roman" panose="020206030504050203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 contribution indices of </a:t>
                </a:r>
                <a:r>
                  <a:rPr lang="en-AU" dirty="0" smtClean="0">
                    <a:latin typeface="Times New Roman" panose="020206030504050203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parameters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AU" dirty="0" err="1" smtClean="0">
                    <a:latin typeface="Times New Roman" panose="020206030504050203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Tartpoint</a:t>
                </a:r>
                <a:r>
                  <a:rPr lang="en-AU" baseline="0" dirty="0" smtClean="0">
                    <a:latin typeface="Times New Roman" panose="020206030504050203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 is far, could not reach, 40 second monitoring period, randomly, each combination is simulated 10 times., share same placement between different parameter combinations </a:t>
                </a:r>
                <a:endParaRPr lang="en-AU" dirty="0">
                  <a:latin typeface="Calibri" panose="020F0502020204030204" pitchFamily="34" charset="0"/>
                  <a:ea typeface="SimSun" panose="02010600030101010101" pitchFamily="2" charset="-122"/>
                  <a:cs typeface="Arial" panose="020B0604020202020204" pitchFamily="34" charset="0"/>
                </a:endParaRPr>
              </a:p>
              <a:p>
                <a:endParaRPr lang="en-AU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D9F6A-047B-4E84-A1D8-DA70EE968D66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5428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AU" dirty="0" smtClean="0"/>
                  <a:t>Aim to approximate</a:t>
                </a:r>
                <a:r>
                  <a:rPr lang="en-AU" baseline="0" dirty="0" smtClean="0"/>
                  <a:t> a </a:t>
                </a:r>
                <a:r>
                  <a:rPr lang="en-AU" i="1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y</a:t>
                </a:r>
                <a:r>
                  <a:rPr lang="en-AU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is an unknown function (vector) of time t which we would like to approximate;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AU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AU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</m:acc>
                  </m:oMath>
                </a14:m>
                <a:r>
                  <a:rPr lang="en-AU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is a function of time </a:t>
                </a:r>
                <a:r>
                  <a:rPr lang="en-AU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</a:t>
                </a:r>
                <a:r>
                  <a:rPr lang="en-AU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and of </a:t>
                </a:r>
                <a:r>
                  <a:rPr lang="en-AU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y</a:t>
                </a:r>
                <a:r>
                  <a:rPr lang="en-AU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itself.</a:t>
                </a:r>
                <a:endParaRPr lang="en-AU" sz="11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Arial" panose="020B0604020202020204" pitchFamily="34" charset="0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AU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endParaRPr lang="en-AU" sz="1100" dirty="0" smtClean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Arial" panose="020B0604020202020204" pitchFamily="34" charset="0"/>
                </a:endParaRP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AU" dirty="0" smtClean="0"/>
                  <a:t>Aim to approximate</a:t>
                </a:r>
                <a:r>
                  <a:rPr lang="en-AU" baseline="0" dirty="0" smtClean="0"/>
                  <a:t> a </a:t>
                </a:r>
                <a:r>
                  <a:rPr lang="en-AU" i="1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y</a:t>
                </a:r>
                <a:r>
                  <a:rPr lang="en-AU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is an unknown function (vector) of time t which we would like to approximate; </a:t>
                </a:r>
                <a:r>
                  <a:rPr lang="en-AU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AU" i="0" smtClean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̇</a:t>
                </a:r>
                <a:r>
                  <a:rPr lang="en-AU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is a function of time </a:t>
                </a:r>
                <a:r>
                  <a:rPr lang="en-AU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</a:t>
                </a:r>
                <a:r>
                  <a:rPr lang="en-AU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and of </a:t>
                </a:r>
                <a:r>
                  <a:rPr lang="en-AU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y</a:t>
                </a:r>
                <a:r>
                  <a:rPr lang="en-AU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itself.</a:t>
                </a:r>
                <a:endParaRPr lang="en-AU" sz="11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Arial" panose="020B0604020202020204" pitchFamily="34" charset="0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AU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endParaRPr lang="en-AU" sz="1100" dirty="0" smtClean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Arial" panose="020B0604020202020204" pitchFamily="34" charset="0"/>
                </a:endParaRPr>
              </a:p>
              <a:p>
                <a:endParaRPr lang="en-AU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D9F6A-047B-4E84-A1D8-DA70EE968D66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1474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And other reference,</a:t>
            </a:r>
          </a:p>
          <a:p>
            <a:r>
              <a:rPr lang="en-AU" dirty="0" smtClean="0"/>
              <a:t>http://rosettacode.org/wiki/Runge-Kutta_method#C</a:t>
            </a:r>
          </a:p>
          <a:p>
            <a:r>
              <a:rPr lang="en-AU" dirty="0" smtClean="0"/>
              <a:t>https://people.sc.fsu.edu/~jburkardt/cpp_src/rk4/rk4.cpp</a:t>
            </a:r>
          </a:p>
          <a:p>
            <a:r>
              <a:rPr lang="en-AU" dirty="0" smtClean="0"/>
              <a:t>http://deepanshubhatti.blogspot.com.au/2013/10/to-solve-differential-equation-by_6120.html</a:t>
            </a:r>
          </a:p>
          <a:p>
            <a:r>
              <a:rPr lang="en-AU" dirty="0" smtClean="0"/>
              <a:t>http://www.maths.tcd.ie/~ryan/TeachingArchive/161/teaching/harm_osc_rk.c.html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D9F6A-047B-4E84-A1D8-DA70EE968D66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5275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Only allow to compute information of one particle. We also need to compute RK4</a:t>
            </a:r>
            <a:r>
              <a:rPr lang="en-AU" baseline="0" dirty="0" smtClean="0"/>
              <a:t> for other particles at the same time.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D9F6A-047B-4E84-A1D8-DA70EE968D66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5851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As mentioned by Helbing, </a:t>
            </a:r>
            <a:r>
              <a:rPr lang="en-AU" dirty="0" err="1" smtClean="0"/>
              <a:t>Vicsek</a:t>
            </a:r>
            <a:r>
              <a:rPr lang="en-AU" dirty="0" smtClean="0"/>
              <a:t> []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D9F6A-047B-4E84-A1D8-DA70EE968D66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3885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As mentioned by Helbing, </a:t>
            </a:r>
            <a:r>
              <a:rPr lang="en-AU" dirty="0" err="1" smtClean="0"/>
              <a:t>Vicsek</a:t>
            </a:r>
            <a:r>
              <a:rPr lang="en-AU" dirty="0" smtClean="0"/>
              <a:t> []</a:t>
            </a:r>
          </a:p>
          <a:p>
            <a:endParaRPr lang="en-A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Step 1. As Helbing, Molnar, .. We should set </a:t>
            </a:r>
            <a:r>
              <a:rPr lang="en-AU" dirty="0" err="1" smtClean="0"/>
              <a:t>A_att</a:t>
            </a:r>
            <a:r>
              <a:rPr lang="en-AU" dirty="0" smtClean="0"/>
              <a:t> smaller than in setting distribution parameter to simulate realistic.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D9F6A-047B-4E84-A1D8-DA70EE968D66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6804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1- Write t + </a:t>
            </a:r>
            <a:r>
              <a:rPr lang="en-AU" dirty="0" err="1" smtClean="0"/>
              <a:t>deltaT</a:t>
            </a:r>
            <a:r>
              <a:rPr lang="en-AU" dirty="0" smtClean="0"/>
              <a:t> = t + </a:t>
            </a:r>
            <a:r>
              <a:rPr lang="en-AU" dirty="0" err="1" smtClean="0"/>
              <a:t>deltat</a:t>
            </a:r>
            <a:r>
              <a:rPr lang="en-AU" dirty="0" smtClean="0"/>
              <a:t>/2, t + </a:t>
            </a:r>
          </a:p>
          <a:p>
            <a:r>
              <a:rPr lang="en-AU" dirty="0" smtClean="0"/>
              <a:t>2- run with simulation, plot v-distance by t-</a:t>
            </a:r>
          </a:p>
          <a:p>
            <a:r>
              <a:rPr lang="en-AU" sz="1200" b="1" i="1" dirty="0" smtClean="0"/>
              <a:t>Could not find a point to make v = 6 (2l1)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1" dirty="0" smtClean="0"/>
              <a:t>Preserve their original velocity-</a:t>
            </a:r>
            <a:r>
              <a:rPr lang="en-US" altLang="en-US" sz="1200" dirty="0" smtClean="0">
                <a:solidFill>
                  <a:srgbClr val="212121"/>
                </a:solidFill>
                <a:latin typeface="Arial Unicode MS" panose="020B0604020202020204" pitchFamily="34" charset="-128"/>
                <a:ea typeface="inherit"/>
              </a:rPr>
              <a:t> inertia</a:t>
            </a:r>
            <a:r>
              <a:rPr lang="en-US" altLang="en-US" dirty="0" smtClean="0"/>
              <a:t> to move away</a:t>
            </a:r>
            <a:endParaRPr lang="en-AU" sz="1200" b="1" i="1" dirty="0" smtClean="0"/>
          </a:p>
          <a:p>
            <a:endParaRPr lang="en-AU" dirty="0" smtClean="0"/>
          </a:p>
          <a:p>
            <a:r>
              <a:rPr lang="en-AU" dirty="0" smtClean="0"/>
              <a:t>3- plot when running with one object public package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D9F6A-047B-4E84-A1D8-DA70EE968D66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4107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1- Write t + </a:t>
            </a:r>
            <a:r>
              <a:rPr lang="en-AU" dirty="0" err="1" smtClean="0"/>
              <a:t>deltaT</a:t>
            </a:r>
            <a:r>
              <a:rPr lang="en-AU" dirty="0" smtClean="0"/>
              <a:t> = t + </a:t>
            </a:r>
            <a:r>
              <a:rPr lang="en-AU" dirty="0" err="1" smtClean="0"/>
              <a:t>deltat</a:t>
            </a:r>
            <a:r>
              <a:rPr lang="en-AU" dirty="0" smtClean="0"/>
              <a:t>/2, t + </a:t>
            </a:r>
          </a:p>
          <a:p>
            <a:r>
              <a:rPr lang="en-AU" dirty="0" smtClean="0"/>
              <a:t>2- run with simulation, plot v-distance by t-</a:t>
            </a:r>
          </a:p>
          <a:p>
            <a:r>
              <a:rPr lang="en-AU" sz="1200" b="1" i="1" dirty="0" smtClean="0"/>
              <a:t>Could not find a point to make v = 6 (2l1)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b="1" dirty="0" smtClean="0"/>
              <a:t>Preserve their original velocity-</a:t>
            </a:r>
            <a:r>
              <a:rPr lang="en-US" altLang="en-US" sz="1200" dirty="0" smtClean="0">
                <a:solidFill>
                  <a:srgbClr val="212121"/>
                </a:solidFill>
                <a:latin typeface="Arial Unicode MS" panose="020B0604020202020204" pitchFamily="34" charset="-128"/>
                <a:ea typeface="inherit"/>
              </a:rPr>
              <a:t> inertia</a:t>
            </a:r>
            <a:r>
              <a:rPr lang="en-US" altLang="en-US" dirty="0" smtClean="0"/>
              <a:t> to move away</a:t>
            </a:r>
            <a:endParaRPr lang="en-AU" sz="1200" b="1" i="1" dirty="0" smtClean="0"/>
          </a:p>
          <a:p>
            <a:endParaRPr lang="en-AU" dirty="0" smtClean="0"/>
          </a:p>
          <a:p>
            <a:r>
              <a:rPr lang="en-AU" dirty="0" smtClean="0"/>
              <a:t>3- plot when running with one object public package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D9F6A-047B-4E84-A1D8-DA70EE968D66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8619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AU" sz="1200" dirty="0" smtClean="0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1000 samples for each</a:t>
            </a:r>
            <a:r>
              <a:rPr lang="en-AU" sz="1200" baseline="0" dirty="0" smtClean="0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 parameter</a:t>
            </a:r>
            <a:endParaRPr lang="en-AU" sz="1200" dirty="0" smtClean="0">
              <a:latin typeface="Times New Roman" panose="02020603050405020304" pitchFamily="18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7429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AU" sz="1200" dirty="0" smtClean="0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Given commonly and calibrated </a:t>
            </a:r>
            <a:r>
              <a:rPr lang="en-AU" sz="1200" dirty="0" err="1" smtClean="0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A_rep</a:t>
            </a:r>
            <a:r>
              <a:rPr lang="en-AU" sz="1200" dirty="0" smtClean="0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AU" sz="1200" dirty="0" err="1" smtClean="0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B_rep</a:t>
            </a:r>
            <a:r>
              <a:rPr lang="en-AU" sz="1200" dirty="0" smtClean="0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 of previous Helbing’s study, </a:t>
            </a:r>
            <a:r>
              <a:rPr lang="en-AU" sz="1200" dirty="0" err="1" smtClean="0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A_att</a:t>
            </a:r>
            <a:r>
              <a:rPr lang="en-AU" sz="1200" dirty="0" smtClean="0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AU" sz="1200" dirty="0" err="1" smtClean="0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B_att</a:t>
            </a:r>
            <a:r>
              <a:rPr lang="en-AU" sz="1200" dirty="0" smtClean="0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 is selected so that </a:t>
            </a:r>
            <a:r>
              <a:rPr lang="en-AU" sz="1200" dirty="0" err="1" smtClean="0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thay</a:t>
            </a:r>
            <a:r>
              <a:rPr lang="en-AU" sz="1200" dirty="0" smtClean="0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 are not overlap. </a:t>
            </a:r>
          </a:p>
          <a:p>
            <a:pPr marL="7429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AU" sz="1200" dirty="0" smtClean="0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, N= 10, N = 20, N = 40 will be simulated later</a:t>
            </a:r>
          </a:p>
          <a:p>
            <a:pPr marL="7429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AU" sz="1200" dirty="0" smtClean="0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Adaptive, change values over the time,</a:t>
            </a:r>
            <a:r>
              <a:rPr lang="en-AU" sz="1200" baseline="0" dirty="0" smtClean="0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AU" sz="1200" dirty="0" smtClean="0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depend</a:t>
            </a:r>
            <a:r>
              <a:rPr lang="en-AU" sz="1200" baseline="0" dirty="0" smtClean="0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 on leader, or group population size</a:t>
            </a:r>
            <a:endParaRPr lang="en-AU" sz="1200" dirty="0" smtClean="0">
              <a:latin typeface="Times New Roman" panose="02020603050405020304" pitchFamily="18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D9F6A-047B-4E84-A1D8-DA70EE968D66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6755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0BDB-28B2-4B6C-9C59-57830F66D13B}" type="datetimeFigureOut">
              <a:rPr lang="en-AU" smtClean="0"/>
              <a:t>20/01/2016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34F1-9E81-4C73-8FBF-B250B29B2C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8671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0BDB-28B2-4B6C-9C59-57830F66D13B}" type="datetimeFigureOut">
              <a:rPr lang="en-AU" smtClean="0"/>
              <a:t>20/01/2016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34F1-9E81-4C73-8FBF-B250B29B2C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064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0BDB-28B2-4B6C-9C59-57830F66D13B}" type="datetimeFigureOut">
              <a:rPr lang="en-AU" smtClean="0"/>
              <a:t>20/01/2016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34F1-9E81-4C73-8FBF-B250B29B2C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2781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0BDB-28B2-4B6C-9C59-57830F66D13B}" type="datetimeFigureOut">
              <a:rPr lang="en-AU" smtClean="0"/>
              <a:t>20/01/2016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34F1-9E81-4C73-8FBF-B250B29B2C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8970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0BDB-28B2-4B6C-9C59-57830F66D13B}" type="datetimeFigureOut">
              <a:rPr lang="en-AU" smtClean="0"/>
              <a:t>20/01/2016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34F1-9E81-4C73-8FBF-B250B29B2C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07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0BDB-28B2-4B6C-9C59-57830F66D13B}" type="datetimeFigureOut">
              <a:rPr lang="en-AU" smtClean="0"/>
              <a:t>20/01/2016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34F1-9E81-4C73-8FBF-B250B29B2C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392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0BDB-28B2-4B6C-9C59-57830F66D13B}" type="datetimeFigureOut">
              <a:rPr lang="en-AU" smtClean="0"/>
              <a:t>20/01/2016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34F1-9E81-4C73-8FBF-B250B29B2C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9370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0BDB-28B2-4B6C-9C59-57830F66D13B}" type="datetimeFigureOut">
              <a:rPr lang="en-AU" smtClean="0"/>
              <a:t>20/01/2016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34F1-9E81-4C73-8FBF-B250B29B2C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9637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0BDB-28B2-4B6C-9C59-57830F66D13B}" type="datetimeFigureOut">
              <a:rPr lang="en-AU" smtClean="0"/>
              <a:t>20/01/2016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34F1-9E81-4C73-8FBF-B250B29B2C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9857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0BDB-28B2-4B6C-9C59-57830F66D13B}" type="datetimeFigureOut">
              <a:rPr lang="en-AU" smtClean="0"/>
              <a:t>20/01/2016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34F1-9E81-4C73-8FBF-B250B29B2C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748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0BDB-28B2-4B6C-9C59-57830F66D13B}" type="datetimeFigureOut">
              <a:rPr lang="en-AU" smtClean="0"/>
              <a:t>20/01/2016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934F1-9E81-4C73-8FBF-B250B29B2C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8037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E0BDB-28B2-4B6C-9C59-57830F66D13B}" type="datetimeFigureOut">
              <a:rPr lang="en-AU" smtClean="0"/>
              <a:t>20/01/2016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934F1-9E81-4C73-8FBF-B250B29B2C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6645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3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4.e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3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6.e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unge%E2%80%93Kutta_method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ngr.colostate.edu/~thompson/hPage/CourseMat/Tutorials/CompMethods/Rungekutta.pdf" TargetMode="External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nu.org/software/gsl/manual/html_node/ODE-Example-programs.html#ODE-Example-programs" TargetMode="External"/><Relationship Id="rId5" Type="http://schemas.openxmlformats.org/officeDocument/2006/relationships/hyperlink" Target="http://docs.scipy.org/doc/scipy-0.14.0/reference/generated/scipy.integrate.ode.html" TargetMode="External"/><Relationship Id="rId4" Type="http://schemas.openxmlformats.org/officeDocument/2006/relationships/hyperlink" Target="http://physics.bu.edu/~py502/slides/l07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716" y="365125"/>
            <a:ext cx="11791666" cy="1325563"/>
          </a:xfrm>
        </p:spPr>
        <p:txBody>
          <a:bodyPr/>
          <a:lstStyle/>
          <a:p>
            <a:pPr algn="ctr"/>
            <a:r>
              <a:rPr lang="en-AU" dirty="0" smtClean="0"/>
              <a:t>Group behaviour simulation results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16" y="1825625"/>
            <a:ext cx="11791666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AU" dirty="0" smtClean="0"/>
              <a:t>Second order </a:t>
            </a:r>
            <a:r>
              <a:rPr lang="en-AU" dirty="0" err="1" smtClean="0"/>
              <a:t>Runge</a:t>
            </a:r>
            <a:r>
              <a:rPr lang="en-AU" dirty="0" smtClean="0"/>
              <a:t> </a:t>
            </a:r>
            <a:r>
              <a:rPr lang="en-AU" dirty="0" err="1" smtClean="0"/>
              <a:t>Kutta</a:t>
            </a:r>
            <a:r>
              <a:rPr lang="en-AU" dirty="0" smtClean="0"/>
              <a:t> numerical solver</a:t>
            </a:r>
          </a:p>
          <a:p>
            <a:pPr marL="514350" indent="-514350">
              <a:buAutoNum type="arabicPeriod"/>
            </a:pPr>
            <a:r>
              <a:rPr lang="en-AU" dirty="0" smtClean="0"/>
              <a:t>Simulation result of the scenario which illustrates pedestrians moving to group members( by using repulsive and attractive forces)</a:t>
            </a:r>
          </a:p>
          <a:p>
            <a:pPr marL="514350" indent="-514350">
              <a:buAutoNum type="arabicPeriod"/>
            </a:pPr>
            <a:r>
              <a:rPr lang="en-AU" dirty="0" smtClean="0"/>
              <a:t>Simulation result of the scenario which illustrates group of pedestrians escaping together and maintaining group behaviour (by adding desired moving direction)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AU" dirty="0"/>
              <a:t>Simulation result of the scenario which illustrates </a:t>
            </a:r>
            <a:r>
              <a:rPr lang="en-AU" dirty="0" smtClean="0"/>
              <a:t>different groups</a:t>
            </a:r>
            <a:endParaRPr lang="en-AU" dirty="0"/>
          </a:p>
          <a:p>
            <a:pPr marL="514350" indent="-514350">
              <a:buAutoNum type="arabicPeriod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463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805313" cy="941696"/>
          </a:xfrm>
        </p:spPr>
        <p:txBody>
          <a:bodyPr>
            <a:normAutofit fontScale="90000"/>
          </a:bodyPr>
          <a:lstStyle/>
          <a:p>
            <a:r>
              <a:rPr lang="en-AU" sz="3600" dirty="0" smtClean="0"/>
              <a:t>2. </a:t>
            </a:r>
            <a:r>
              <a:rPr lang="en-AU" sz="3600" dirty="0"/>
              <a:t>Simulation result of the model </a:t>
            </a:r>
            <a:r>
              <a:rPr lang="en-AU" sz="3600" dirty="0" smtClean="0"/>
              <a:t>using </a:t>
            </a:r>
            <a:r>
              <a:rPr lang="en-AU" sz="3600" dirty="0"/>
              <a:t>repulsive and attractive </a:t>
            </a:r>
            <a:r>
              <a:rPr lang="en-AU" sz="3600" dirty="0" smtClean="0"/>
              <a:t>forces</a:t>
            </a:r>
            <a:endParaRPr lang="en-AU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865" y="3676787"/>
            <a:ext cx="4205225" cy="31539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865" y="658077"/>
            <a:ext cx="4126745" cy="30950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4" y="658077"/>
            <a:ext cx="4024947" cy="30187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413" y="675114"/>
            <a:ext cx="4017569" cy="30131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4" y="3780430"/>
            <a:ext cx="4033481" cy="30251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083" y="3713455"/>
            <a:ext cx="4122782" cy="309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59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63774"/>
            <a:ext cx="11805313" cy="941696"/>
          </a:xfrm>
        </p:spPr>
        <p:txBody>
          <a:bodyPr>
            <a:normAutofit fontScale="90000"/>
          </a:bodyPr>
          <a:lstStyle/>
          <a:p>
            <a:r>
              <a:rPr lang="en-AU" sz="3600" dirty="0" smtClean="0"/>
              <a:t>2. </a:t>
            </a:r>
            <a:r>
              <a:rPr lang="en-AU" sz="3600" dirty="0"/>
              <a:t>Simulation result of the model </a:t>
            </a:r>
            <a:r>
              <a:rPr lang="en-AU" sz="3600" dirty="0" smtClean="0"/>
              <a:t>using </a:t>
            </a:r>
            <a:r>
              <a:rPr lang="en-AU" sz="3600" dirty="0"/>
              <a:t>repulsive and attractive </a:t>
            </a:r>
            <a:r>
              <a:rPr lang="en-AU" sz="3600" dirty="0" smtClean="0"/>
              <a:t>forces</a:t>
            </a:r>
            <a:endParaRPr lang="en-AU" sz="40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5568530"/>
              </p:ext>
            </p:extLst>
          </p:nvPr>
        </p:nvGraphicFramePr>
        <p:xfrm>
          <a:off x="-380631" y="910939"/>
          <a:ext cx="6663918" cy="4998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" name="Acrobat Document" r:id="rId4" imgW="4389120" imgH="3291840" progId="AcroExch.Document.11">
                  <p:embed/>
                </p:oleObj>
              </mc:Choice>
              <mc:Fallback>
                <p:oleObj name="Acrobat Document" r:id="rId4" imgW="4389120" imgH="329184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380631" y="910939"/>
                        <a:ext cx="6663918" cy="49985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605516"/>
              </p:ext>
            </p:extLst>
          </p:nvPr>
        </p:nvGraphicFramePr>
        <p:xfrm>
          <a:off x="5766178" y="910939"/>
          <a:ext cx="6793231" cy="509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Acrobat Document" r:id="rId6" imgW="4389120" imgH="3291840" progId="AcroExch.Document.11">
                  <p:embed/>
                </p:oleObj>
              </mc:Choice>
              <mc:Fallback>
                <p:oleObj name="Acrobat Document" r:id="rId6" imgW="4389120" imgH="329184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766178" y="910939"/>
                        <a:ext cx="6793231" cy="5095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4885308" y="6137660"/>
            <a:ext cx="2496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i="1" dirty="0" smtClean="0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Group </a:t>
            </a:r>
            <a:r>
              <a:rPr lang="en-AU" b="1" i="1" dirty="0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of N= 5 </a:t>
            </a:r>
            <a:r>
              <a:rPr lang="en-AU" b="1" i="1" dirty="0" smtClean="0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members</a:t>
            </a:r>
            <a:endParaRPr lang="en-AU" b="1" i="1" dirty="0"/>
          </a:p>
        </p:txBody>
      </p:sp>
    </p:spTree>
    <p:extLst>
      <p:ext uri="{BB962C8B-B14F-4D97-AF65-F5344CB8AC3E}">
        <p14:creationId xmlns:p14="http://schemas.microsoft.com/office/powerpoint/2010/main" val="28621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63774"/>
            <a:ext cx="12192000" cy="941696"/>
          </a:xfrm>
        </p:spPr>
        <p:txBody>
          <a:bodyPr>
            <a:normAutofit fontScale="90000"/>
          </a:bodyPr>
          <a:lstStyle/>
          <a:p>
            <a:r>
              <a:rPr lang="en-AU" sz="3600" dirty="0"/>
              <a:t>3</a:t>
            </a:r>
            <a:r>
              <a:rPr lang="en-AU" sz="3600" dirty="0" smtClean="0"/>
              <a:t>. </a:t>
            </a:r>
            <a:r>
              <a:rPr lang="en-AU" sz="3600" dirty="0"/>
              <a:t>Simulation result of the model </a:t>
            </a:r>
            <a:r>
              <a:rPr lang="en-AU" sz="3600" dirty="0" smtClean="0"/>
              <a:t>using both desired, repulsive, </a:t>
            </a:r>
            <a:r>
              <a:rPr lang="en-AU" sz="3600" dirty="0"/>
              <a:t>and attractive </a:t>
            </a:r>
            <a:r>
              <a:rPr lang="en-AU" sz="3600" dirty="0" smtClean="0"/>
              <a:t>forces</a:t>
            </a:r>
            <a:endParaRPr lang="en-AU" sz="40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0876594"/>
              </p:ext>
            </p:extLst>
          </p:nvPr>
        </p:nvGraphicFramePr>
        <p:xfrm>
          <a:off x="-259307" y="1105470"/>
          <a:ext cx="6318181" cy="4739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name="Acrobat Document" r:id="rId4" imgW="4389120" imgH="3291840" progId="AcroExch.Document.11">
                  <p:embed/>
                </p:oleObj>
              </mc:Choice>
              <mc:Fallback>
                <p:oleObj name="Acrobat Document" r:id="rId4" imgW="4389120" imgH="329184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259307" y="1105470"/>
                        <a:ext cx="6318181" cy="47392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578428"/>
              </p:ext>
            </p:extLst>
          </p:nvPr>
        </p:nvGraphicFramePr>
        <p:xfrm>
          <a:off x="5745707" y="1009376"/>
          <a:ext cx="6446293" cy="4835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name="Acrobat Document" r:id="rId6" imgW="4389120" imgH="3291840" progId="AcroExch.Document.11">
                  <p:embed/>
                </p:oleObj>
              </mc:Choice>
              <mc:Fallback>
                <p:oleObj name="Acrobat Document" r:id="rId6" imgW="4389120" imgH="329184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745707" y="1009376"/>
                        <a:ext cx="6446293" cy="48353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4885308" y="6137660"/>
            <a:ext cx="2611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i="1" dirty="0" smtClean="0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Group </a:t>
            </a:r>
            <a:r>
              <a:rPr lang="en-AU" b="1" i="1" dirty="0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of N= </a:t>
            </a:r>
            <a:r>
              <a:rPr lang="en-AU" b="1" i="1" dirty="0" smtClean="0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10 members</a:t>
            </a:r>
            <a:endParaRPr lang="en-AU" b="1" i="1" dirty="0"/>
          </a:p>
        </p:txBody>
      </p:sp>
    </p:spTree>
    <p:extLst>
      <p:ext uri="{BB962C8B-B14F-4D97-AF65-F5344CB8AC3E}">
        <p14:creationId xmlns:p14="http://schemas.microsoft.com/office/powerpoint/2010/main" val="203218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63774"/>
            <a:ext cx="12192000" cy="941696"/>
          </a:xfrm>
        </p:spPr>
        <p:txBody>
          <a:bodyPr>
            <a:normAutofit/>
          </a:bodyPr>
          <a:lstStyle/>
          <a:p>
            <a:r>
              <a:rPr lang="en-AU" sz="3600" dirty="0" smtClean="0"/>
              <a:t>4. </a:t>
            </a:r>
            <a:r>
              <a:rPr lang="en-AU" sz="3200" dirty="0"/>
              <a:t>Simulation result of the scenario which illustrates different groups</a:t>
            </a:r>
          </a:p>
        </p:txBody>
      </p:sp>
      <p:sp>
        <p:nvSpPr>
          <p:cNvPr id="6" name="Rectangle 5"/>
          <p:cNvSpPr/>
          <p:nvPr/>
        </p:nvSpPr>
        <p:spPr>
          <a:xfrm>
            <a:off x="76884" y="1045264"/>
            <a:ext cx="120013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AU" sz="2000" dirty="0" smtClean="0"/>
              <a:t>Groups with different sizes, check group cohesion degree of each group and flow rate of each group?</a:t>
            </a:r>
          </a:p>
          <a:p>
            <a:pPr>
              <a:defRPr/>
            </a:pPr>
            <a:r>
              <a:rPr lang="en-AU" sz="2000" dirty="0" smtClean="0"/>
              <a:t>Is the flow rate of groups different from the flow rate of the scenario without group behaviour?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71236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6161"/>
          </a:xfrm>
        </p:spPr>
        <p:txBody>
          <a:bodyPr/>
          <a:lstStyle/>
          <a:p>
            <a:r>
              <a:rPr lang="en-AU" dirty="0" smtClean="0"/>
              <a:t>1.Runge–</a:t>
            </a:r>
            <a:r>
              <a:rPr lang="en-AU" dirty="0" err="1" smtClean="0"/>
              <a:t>Kutta</a:t>
            </a:r>
            <a:r>
              <a:rPr lang="en-AU" dirty="0" smtClean="0"/>
              <a:t> method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470" y="2993770"/>
            <a:ext cx="11661058" cy="50118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AU" dirty="0"/>
          </a:p>
          <a:p>
            <a:pPr marL="514350" indent="-514350">
              <a:buFont typeface="+mj-lt"/>
              <a:buAutoNum type="arabicPeriod"/>
            </a:pPr>
            <a:endParaRPr lang="en-AU" dirty="0" smtClean="0"/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endParaRPr lang="en-AU" dirty="0" smtClean="0"/>
          </a:p>
          <a:p>
            <a:pPr marL="457200" lvl="1" indent="0">
              <a:buNone/>
            </a:pP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0" y="1026917"/>
                <a:ext cx="11936361" cy="62698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AU" sz="2000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Initial value problem </a:t>
                </a:r>
                <a:r>
                  <a:rPr lang="en-AU" sz="2000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  <a:hlinkClick r:id="rId3"/>
                  </a:rPr>
                  <a:t>[1]</a:t>
                </a:r>
                <a:r>
                  <a:rPr lang="en-AU" sz="2000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A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A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en-A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A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A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A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A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A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A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AU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n-AU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AU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A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A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A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A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)=</m:t>
                    </m:r>
                    <m:sSub>
                      <m:sSubPr>
                        <m:ctrlPr>
                          <a:rPr lang="en-A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A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A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AU" sz="20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AU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Given </a:t>
                </a:r>
                <a:r>
                  <a:rPr lang="en-AU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a step-size </a:t>
                </a:r>
                <a:r>
                  <a:rPr lang="en-AU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h</a:t>
                </a:r>
                <a:r>
                  <a:rPr lang="en-AU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&gt;0, RK-4 </a:t>
                </a:r>
                <a:r>
                  <a:rPr lang="en-AU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approximates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A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A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A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AU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by </a:t>
                </a:r>
                <a:r>
                  <a:rPr lang="en-A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the present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AU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plus the weighted average of four increments, where each increment is the product of the size of the interval, </a:t>
                </a:r>
                <a:r>
                  <a:rPr lang="en-AU" i="1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h, </a:t>
                </a:r>
                <a:r>
                  <a:rPr lang="en-AU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and slopes </a:t>
                </a:r>
                <a:r>
                  <a:rPr lang="en-AU" i="1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k</a:t>
                </a:r>
                <a:r>
                  <a:rPr lang="en-AU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estimated by the function f of the differential equation</a:t>
                </a:r>
                <a:endParaRPr lang="en-AU" i="1" dirty="0" smtClean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AU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AU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f>
                        <m:fPr>
                          <m:ctrlP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en-AU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+ 2</m:t>
                      </m:r>
                      <m:sSub>
                        <m:sSubPr>
                          <m:ctrlP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AU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AU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AU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AU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AU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</m:t>
                      </m:r>
                    </m:oMath>
                  </m:oMathPara>
                </a14:m>
                <a:endParaRPr lang="en-AU" sz="20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AU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where</a:t>
                </a:r>
                <a:endParaRPr lang="en-AU" sz="20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AU" sz="20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AU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A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A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A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AU" sz="20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AU" sz="20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AU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A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A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A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A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A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 </m:t>
                          </m:r>
                          <m:f>
                            <m:fPr>
                              <m:ctrlPr>
                                <a:rPr lang="en-A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A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A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AU" sz="20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AU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AU" sz="20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AU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A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+</m:t>
                          </m:r>
                          <m:f>
                            <m:fPr>
                              <m:ctrlPr>
                                <a:rPr lang="en-A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A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A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A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 </m:t>
                          </m:r>
                          <m:f>
                            <m:fPr>
                              <m:ctrlPr>
                                <a:rPr lang="en-A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A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A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AU" sz="20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AU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AU" sz="20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AU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A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A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A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A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A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A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AU" sz="20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AU" sz="2000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.</a:t>
                </a:r>
                <a:endParaRPr lang="en-AU" sz="20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26917"/>
                <a:ext cx="11936361" cy="6269858"/>
              </a:xfrm>
              <a:prstGeom prst="rect">
                <a:avLst/>
              </a:prstGeom>
              <a:blipFill rotWithShape="0">
                <a:blip r:embed="rId4"/>
                <a:stretch>
                  <a:fillRect l="-511" t="-194" b="-19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465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10206"/>
            <a:ext cx="12192000" cy="529498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1. </a:t>
            </a:r>
            <a:r>
              <a:rPr lang="en-AU" dirty="0" err="1" smtClean="0"/>
              <a:t>Runge</a:t>
            </a:r>
            <a:r>
              <a:rPr lang="en-AU" dirty="0" smtClean="0"/>
              <a:t>–</a:t>
            </a:r>
            <a:r>
              <a:rPr lang="en-AU" dirty="0" err="1" smtClean="0"/>
              <a:t>Kutta</a:t>
            </a:r>
            <a:r>
              <a:rPr lang="en-AU" dirty="0" smtClean="0"/>
              <a:t> method to update velocity and position</a:t>
            </a:r>
            <a:endParaRPr lang="en-AU" dirty="0"/>
          </a:p>
        </p:txBody>
      </p:sp>
      <p:sp>
        <p:nvSpPr>
          <p:cNvPr id="2" name="Rectangle 1"/>
          <p:cNvSpPr/>
          <p:nvPr/>
        </p:nvSpPr>
        <p:spPr>
          <a:xfrm>
            <a:off x="-287030" y="649904"/>
            <a:ext cx="12169253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en-AU" dirty="0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Given the below system simulating the position and velocity of a group member </a:t>
            </a:r>
            <a:r>
              <a:rPr lang="en-AU" i="1" dirty="0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p</a:t>
            </a:r>
            <a:r>
              <a:rPr lang="en-AU" dirty="0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 based on the force-based model:</a:t>
            </a:r>
            <a:endParaRPr lang="en-AU" dirty="0">
              <a:effectLst/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-242850" y="1169796"/>
                <a:ext cx="2852382" cy="13969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AU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AU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⃗"/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en-AU" i="0">
                                  <a:latin typeface="Cambria Math" panose="02040503050406030204" pitchFamily="18" charset="0"/>
                                </a:rPr>
                                <m:t>              </m:t>
                              </m:r>
                            </m:e>
                            <m:e>
                              <m:r>
                                <a:rPr lang="en-AU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AU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AU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AU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AU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AU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2850" y="1169796"/>
                <a:ext cx="2852382" cy="139698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496988" y="1291382"/>
                <a:ext cx="5188472" cy="6365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AU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AU" i="0">
                              <a:latin typeface="Cambria Math" panose="02040503050406030204" pitchFamily="18" charset="0"/>
                            </a:rPr>
                            <m:t>Δt</m:t>
                          </m:r>
                        </m:e>
                      </m:d>
                      <m:r>
                        <a:rPr lang="en-AU" i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AU" i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i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AU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AU" i="0">
                              <a:latin typeface="Cambria Math" panose="02040503050406030204" pitchFamily="18" charset="0"/>
                            </a:rPr>
                            <m:t>+ 2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A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AU" i="0">
                              <a:latin typeface="Cambria Math" panose="02040503050406030204" pitchFamily="18" charset="0"/>
                            </a:rPr>
                            <m:t>+ 2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AU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  <m:r>
                            <a:rPr lang="en-AU" i="0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AU" i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988" y="1291382"/>
                <a:ext cx="5188472" cy="63658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506094" y="1894843"/>
                <a:ext cx="5179367" cy="6365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AU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AU" i="0">
                              <a:latin typeface="Cambria Math" panose="02040503050406030204" pitchFamily="18" charset="0"/>
                            </a:rPr>
                            <m:t>Δt</m:t>
                          </m:r>
                        </m:e>
                      </m:d>
                      <m:r>
                        <a:rPr lang="en-AU" i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AU" i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i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AU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AU" i="0">
                              <a:latin typeface="Cambria Math" panose="02040503050406030204" pitchFamily="18" charset="0"/>
                            </a:rPr>
                            <m:t>+ 2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A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AU" i="0">
                              <a:latin typeface="Cambria Math" panose="02040503050406030204" pitchFamily="18" charset="0"/>
                            </a:rPr>
                            <m:t>+ 2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AU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  <m:r>
                            <a:rPr lang="en-AU" i="0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AU" i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094" y="1894843"/>
                <a:ext cx="5179367" cy="63658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-287030" y="2878046"/>
                <a:ext cx="3190104" cy="5535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AU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en-AU" sz="24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sz="24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Δt</m:t>
                    </m:r>
                  </m:oMath>
                </a14:m>
                <a:r>
                  <a:rPr lang="en-AU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AU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 </a:t>
                </a:r>
                <a:endParaRPr lang="en-AU" sz="24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7030" y="2878046"/>
                <a:ext cx="3190104" cy="553549"/>
              </a:xfrm>
              <a:prstGeom prst="rect">
                <a:avLst/>
              </a:prstGeom>
              <a:blipFill rotWithShape="0">
                <a:blip r:embed="rId6"/>
                <a:stretch>
                  <a:fillRect t="-7692" r="-1912" b="-1538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6755216" y="2878046"/>
                <a:ext cx="1971565" cy="5535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AU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Δt</m:t>
                    </m:r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AU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AU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A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AU" sz="24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5216" y="2878046"/>
                <a:ext cx="1971565" cy="553549"/>
              </a:xfrm>
              <a:prstGeom prst="rect">
                <a:avLst/>
              </a:prstGeom>
              <a:blipFill rotWithShape="0">
                <a:blip r:embed="rId7"/>
                <a:stretch>
                  <a:fillRect t="-7692" r="-14198" b="-1538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-287030" y="3476338"/>
                <a:ext cx="5793124" cy="7052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AU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en-AU" sz="24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sz="24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Δt</m:t>
                    </m:r>
                  </m:oMath>
                </a14:m>
                <a:r>
                  <a:rPr lang="en-AU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AU" sz="24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Δt</m:t>
                        </m:r>
                      </m:num>
                      <m:den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AU" sz="24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 </m:t>
                    </m:r>
                    <m:f>
                      <m:fPr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AU" sz="24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AU" sz="24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7030" y="3476338"/>
                <a:ext cx="5793124" cy="705258"/>
              </a:xfrm>
              <a:prstGeom prst="rect">
                <a:avLst/>
              </a:prstGeom>
              <a:blipFill rotWithShape="0">
                <a:blip r:embed="rId8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755216" y="3354715"/>
                <a:ext cx="3352136" cy="6921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AU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Δt</m:t>
                    </m:r>
                  </m:oMath>
                </a14:m>
                <a:r>
                  <a:rPr lang="en-AU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 </m:t>
                    </m:r>
                    <m:f>
                      <m:fPr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AU" sz="24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AU" sz="24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5216" y="3354715"/>
                <a:ext cx="3352136" cy="692113"/>
              </a:xfrm>
              <a:prstGeom prst="rect">
                <a:avLst/>
              </a:prstGeom>
              <a:blipFill rotWithShape="0">
                <a:blip r:embed="rId9"/>
                <a:stretch>
                  <a:fillRect b="-70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-261896" y="4098867"/>
                <a:ext cx="5793124" cy="7052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AU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en-AU" sz="24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sz="24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Δt</m:t>
                    </m:r>
                  </m:oMath>
                </a14:m>
                <a:r>
                  <a:rPr lang="en-AU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AU" sz="24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Δt</m:t>
                        </m:r>
                      </m:num>
                      <m:den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AU" sz="24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 </m:t>
                    </m:r>
                    <m:f>
                      <m:fPr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AU" sz="24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AU" sz="24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1896" y="4098867"/>
                <a:ext cx="5793124" cy="705258"/>
              </a:xfrm>
              <a:prstGeom prst="rect">
                <a:avLst/>
              </a:prstGeom>
              <a:blipFill rotWithShape="0">
                <a:blip r:embed="rId10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755216" y="3977244"/>
                <a:ext cx="3352136" cy="6921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AU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Δt</m:t>
                    </m:r>
                  </m:oMath>
                </a14:m>
                <a:r>
                  <a:rPr lang="en-AU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 </m:t>
                    </m:r>
                    <m:f>
                      <m:fPr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AU" sz="24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AU" sz="24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5216" y="3977244"/>
                <a:ext cx="3352136" cy="692113"/>
              </a:xfrm>
              <a:prstGeom prst="rect">
                <a:avLst/>
              </a:prstGeom>
              <a:blipFill rotWithShape="0">
                <a:blip r:embed="rId11"/>
                <a:stretch>
                  <a:fillRect b="-70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-287030" y="4832686"/>
                <a:ext cx="5427640" cy="5555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AU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en-AU" sz="24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sz="24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Δt</m:t>
                    </m:r>
                  </m:oMath>
                </a14:m>
                <a:r>
                  <a:rPr lang="en-AU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AU" sz="24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Δt</m:t>
                    </m:r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AU" sz="24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7030" y="4832686"/>
                <a:ext cx="5427640" cy="555537"/>
              </a:xfrm>
              <a:prstGeom prst="rect">
                <a:avLst/>
              </a:prstGeom>
              <a:blipFill rotWithShape="0">
                <a:blip r:embed="rId12"/>
                <a:stretch>
                  <a:fillRect t="-7692" b="-1538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755216" y="4736349"/>
                <a:ext cx="3170996" cy="5555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AU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Δt</m:t>
                    </m:r>
                  </m:oMath>
                </a14:m>
                <a:r>
                  <a:rPr lang="en-AU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AU" sz="24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5216" y="4736349"/>
                <a:ext cx="3170996" cy="555537"/>
              </a:xfrm>
              <a:prstGeom prst="rect">
                <a:avLst/>
              </a:prstGeom>
              <a:blipFill rotWithShape="0">
                <a:blip r:embed="rId13"/>
                <a:stretch>
                  <a:fillRect t="-7692" r="-1154" b="-1538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-215977" y="5713916"/>
                <a:ext cx="12027149" cy="9069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AU" dirty="0">
                    <a:latin typeface="Times New Roman" panose="020206030504050203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Each above increment is </a:t>
                </a:r>
                <a:r>
                  <a:rPr lang="en-AU" dirty="0" smtClean="0">
                    <a:latin typeface="Times New Roman" panose="020206030504050203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calculated </a:t>
                </a:r>
                <a:r>
                  <a:rPr lang="en-AU" dirty="0">
                    <a:latin typeface="Times New Roman" panose="020206030504050203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simultaneously for all group members to make sure that </a:t>
                </a:r>
                <a:r>
                  <a:rPr lang="en-AU" dirty="0" smtClean="0">
                    <a:latin typeface="Times New Roman" panose="020206030504050203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members are </a:t>
                </a:r>
                <a:r>
                  <a:rPr lang="en-AU" dirty="0">
                    <a:latin typeface="Times New Roman" panose="020206030504050203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calculated at proper positions and velocities at times t, and </a:t>
                </a:r>
                <a14:m>
                  <m:oMath xmlns:m="http://schemas.openxmlformats.org/officeDocument/2006/math">
                    <m:r>
                      <a:rPr lang="en-A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A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A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AU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Δt</m:t>
                        </m:r>
                      </m:num>
                      <m:den>
                        <m:r>
                          <a:rPr lang="en-A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AU" sz="20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A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A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AU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Δt</m:t>
                    </m:r>
                  </m:oMath>
                </a14:m>
                <a:r>
                  <a:rPr lang="en-AU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Arial" panose="020B0604020202020204" pitchFamily="34" charset="0"/>
                  </a:rPr>
                  <a:t>.</a:t>
                </a:r>
                <a:endParaRPr lang="en-AU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5977" y="5713916"/>
                <a:ext cx="12027149" cy="906980"/>
              </a:xfrm>
              <a:prstGeom prst="rect">
                <a:avLst/>
              </a:prstGeom>
              <a:blipFill rotWithShape="0">
                <a:blip r:embed="rId14"/>
                <a:stretch>
                  <a:fillRect t="-1342" b="-335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39031" y="2570380"/>
            <a:ext cx="116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6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5093"/>
          </a:xfrm>
        </p:spPr>
        <p:txBody>
          <a:bodyPr>
            <a:noAutofit/>
          </a:bodyPr>
          <a:lstStyle/>
          <a:p>
            <a:r>
              <a:rPr lang="en-AU" sz="4000" dirty="0" smtClean="0"/>
              <a:t>1. RK Reference</a:t>
            </a:r>
            <a:endParaRPr lang="en-A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712" y="1570278"/>
            <a:ext cx="11858768" cy="819974"/>
          </a:xfrm>
        </p:spPr>
        <p:txBody>
          <a:bodyPr>
            <a:normAutofit lnSpcReduction="10000"/>
          </a:bodyPr>
          <a:lstStyle/>
          <a:p>
            <a:pPr lvl="1"/>
            <a:r>
              <a:rPr lang="en-AU" sz="1600" dirty="0">
                <a:hlinkClick r:id="rId3"/>
              </a:rPr>
              <a:t>http://web.mit.edu/pkrein/Public/Final%20Paper%20UW324.pdf</a:t>
            </a:r>
          </a:p>
          <a:p>
            <a:pPr lvl="1"/>
            <a:r>
              <a:rPr lang="en-AU" sz="1600" dirty="0" smtClean="0">
                <a:hlinkClick r:id="rId3"/>
              </a:rPr>
              <a:t>http</a:t>
            </a:r>
            <a:r>
              <a:rPr lang="en-AU" sz="1600" dirty="0">
                <a:hlinkClick r:id="rId3"/>
              </a:rPr>
              <a:t>://www.engr.colostate.edu/~</a:t>
            </a:r>
            <a:r>
              <a:rPr lang="en-AU" sz="1600" dirty="0" smtClean="0">
                <a:hlinkClick r:id="rId3"/>
              </a:rPr>
              <a:t>thompson/hPage/CourseMat/Tutorials/CompMethods/Rungekutta.pdf</a:t>
            </a:r>
            <a:r>
              <a:rPr lang="en-AU" sz="1600" dirty="0" smtClean="0"/>
              <a:t> </a:t>
            </a:r>
          </a:p>
          <a:p>
            <a:pPr lvl="1"/>
            <a:r>
              <a:rPr lang="en-AU" sz="1600" dirty="0" smtClean="0">
                <a:hlinkClick r:id="rId4"/>
              </a:rPr>
              <a:t>http</a:t>
            </a:r>
            <a:r>
              <a:rPr lang="en-AU" sz="1600" dirty="0">
                <a:hlinkClick r:id="rId4"/>
              </a:rPr>
              <a:t>://physics.bu.edu/~</a:t>
            </a:r>
            <a:r>
              <a:rPr lang="en-AU" sz="1600" dirty="0" smtClean="0">
                <a:hlinkClick r:id="rId4"/>
              </a:rPr>
              <a:t>py502/slides/l07.pdf</a:t>
            </a:r>
            <a:r>
              <a:rPr lang="en-AU" sz="1600" dirty="0" smtClean="0"/>
              <a:t>  </a:t>
            </a:r>
            <a:endParaRPr lang="en-AU" sz="1600" dirty="0"/>
          </a:p>
        </p:txBody>
      </p:sp>
      <p:sp>
        <p:nvSpPr>
          <p:cNvPr id="5" name="Rectangle 4"/>
          <p:cNvSpPr/>
          <p:nvPr/>
        </p:nvSpPr>
        <p:spPr>
          <a:xfrm>
            <a:off x="-163773" y="1005107"/>
            <a:ext cx="12169253" cy="423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AU" sz="2000" dirty="0" smtClean="0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Reference for RK4 solver for two simultaneous equations of N-body Mass Gravitational Problem</a:t>
            </a:r>
            <a:endParaRPr lang="en-AU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-163774" y="2654279"/>
                <a:ext cx="12169253" cy="27575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indent="-342900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AU" sz="2000" dirty="0" smtClean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Public packages for ordinary differential equation (ODE) problem</a:t>
                </a:r>
              </a:p>
              <a:p>
                <a:pPr marL="1257300" lvl="1" indent="-342900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AU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Scipy</a:t>
                </a:r>
                <a:r>
                  <a:rPr lang="en-A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(Python) </a:t>
                </a:r>
                <a:r>
                  <a:rPr lang="en-AU" sz="2000" dirty="0">
                    <a:latin typeface="Times New Roman" panose="02020603050405020304" pitchFamily="18" charset="0"/>
                    <a:cs typeface="Times New Roman" panose="02020603050405020304" pitchFamily="18" charset="0"/>
                    <a:hlinkClick r:id="rId5"/>
                  </a:rPr>
                  <a:t>http://</a:t>
                </a:r>
                <a:r>
                  <a:rPr lang="en-A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hlinkClick r:id="rId5"/>
                  </a:rPr>
                  <a:t>docs.scipy.org/doc/scipy-0.14.0/reference/generated/scipy.integrate.ode.html</a:t>
                </a:r>
                <a:r>
                  <a:rPr lang="en-A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1257300" lvl="1" indent="-342900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A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GSL (</a:t>
                </a:r>
                <a:r>
                  <a:rPr lang="en-A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GNU Scientific Library) </a:t>
                </a:r>
                <a:r>
                  <a:rPr lang="en-A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 package) </a:t>
                </a:r>
                <a:r>
                  <a:rPr lang="en-A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hlinkClick r:id="rId6"/>
                  </a:rPr>
                  <a:t>https</a:t>
                </a:r>
                <a:r>
                  <a:rPr lang="en-AU" sz="2000" dirty="0">
                    <a:latin typeface="Times New Roman" panose="02020603050405020304" pitchFamily="18" charset="0"/>
                    <a:cs typeface="Times New Roman" panose="02020603050405020304" pitchFamily="18" charset="0"/>
                    <a:hlinkClick r:id="rId6"/>
                  </a:rPr>
                  <a:t>://</a:t>
                </a:r>
                <a:r>
                  <a:rPr lang="en-A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hlinkClick r:id="rId6"/>
                  </a:rPr>
                  <a:t>www.gnu.org/software/gsl/manual/html_node/ODE-Example-programs.html#ODE-Example-programs</a:t>
                </a:r>
                <a:r>
                  <a:rPr lang="en-A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1257300" lvl="1" indent="-342900">
                  <a:lnSpc>
                    <a:spcPct val="115000"/>
                  </a:lnSpc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AU" sz="2000" dirty="0" smtClean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However, these packages do not support to compute RK4 values of multiple particles at the same time </a:t>
                </a:r>
                <a:r>
                  <a:rPr lang="en-AU" sz="2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t, and </a:t>
                </a: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AU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AU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AU" sz="20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Δt</m:t>
                        </m:r>
                      </m:num>
                      <m:den>
                        <m:r>
                          <a:rPr lang="en-AU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AU" sz="20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AU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AU" sz="200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Δt</m:t>
                    </m:r>
                  </m:oMath>
                </a14:m>
                <a:r>
                  <a:rPr lang="en-AU" sz="2000" dirty="0" smtClean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in which each RK4 value of a particle depends on other particles’ positions</a:t>
                </a:r>
                <a:endParaRPr lang="en-AU" sz="2000" dirty="0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3774" y="2654279"/>
                <a:ext cx="12169253" cy="2757550"/>
              </a:xfrm>
              <a:prstGeom prst="rect">
                <a:avLst/>
              </a:prstGeom>
              <a:blipFill rotWithShape="0">
                <a:blip r:embed="rId7"/>
                <a:stretch>
                  <a:fillRect t="-442" b="-44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-163775" y="5688564"/>
            <a:ext cx="12169253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AU" sz="2000" dirty="0" smtClean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RK4 method and force model are computed at C level to boost </a:t>
            </a:r>
            <a:r>
              <a:rPr lang="en-AU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performance. Python </a:t>
            </a:r>
            <a:r>
              <a:rPr lang="en-AU" sz="2000" dirty="0" smtClean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is used to initialize parameter and visualize simulation</a:t>
            </a:r>
            <a:endParaRPr lang="en-AU" sz="20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5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7037"/>
            <a:ext cx="11805313" cy="941696"/>
          </a:xfrm>
        </p:spPr>
        <p:txBody>
          <a:bodyPr>
            <a:normAutofit fontScale="90000"/>
          </a:bodyPr>
          <a:lstStyle/>
          <a:p>
            <a:r>
              <a:rPr lang="en-AU" sz="3600" dirty="0" smtClean="0"/>
              <a:t>2. </a:t>
            </a:r>
            <a:r>
              <a:rPr lang="en-AU" sz="3600" dirty="0"/>
              <a:t>Simulation result of the model </a:t>
            </a:r>
            <a:r>
              <a:rPr lang="en-AU" sz="3600" dirty="0" smtClean="0"/>
              <a:t>using </a:t>
            </a:r>
            <a:r>
              <a:rPr lang="en-AU" sz="3600" dirty="0"/>
              <a:t>repulsive and attractive </a:t>
            </a:r>
            <a:r>
              <a:rPr lang="en-AU" sz="3600" dirty="0" smtClean="0"/>
              <a:t>forces</a:t>
            </a:r>
            <a:endParaRPr lang="en-AU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1343844"/>
                  </p:ext>
                </p:extLst>
              </p:nvPr>
            </p:nvGraphicFramePr>
            <p:xfrm>
              <a:off x="0" y="961687"/>
              <a:ext cx="11626595" cy="109182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850565"/>
                    <a:gridCol w="776030"/>
                  </a:tblGrid>
                  <a:tr h="109182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24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AU" sz="24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4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AU" sz="24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</m:acc>
                              <m:d>
                                <m:dPr>
                                  <m:ctrlP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4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oMath>
                          </a14:m>
                          <a:r>
                            <a:rPr lang="en-AU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   = 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AU" sz="24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AU" sz="24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(≠</m:t>
                                  </m:r>
                                  <m:r>
                                    <a:rPr lang="en-AU" sz="24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AU" sz="24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AU" sz="24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AU" sz="24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AU" sz="24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AU" sz="24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𝑝𝑞</m:t>
                                      </m:r>
                                    </m:sub>
                                    <m:sup>
                                      <m:r>
                                        <a:rPr lang="en-AU" sz="24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𝑟𝑒𝑝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AU" sz="24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24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AU" sz="24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+ </m:t>
                                  </m:r>
                                  <m:nary>
                                    <m:naryPr>
                                      <m:chr m:val="∑"/>
                                      <m:limLoc m:val="undOvr"/>
                                      <m:supHide m:val="on"/>
                                      <m:ctrlPr>
                                        <a:rPr lang="en-AU" sz="24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AU" sz="24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AU" sz="24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(≠</m:t>
                                      </m:r>
                                      <m:r>
                                        <a:rPr lang="en-AU" sz="24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AU" sz="24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b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en-AU" sz="24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AU" sz="24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AU" sz="24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AU" sz="24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𝑝𝑞</m:t>
                                          </m:r>
                                        </m:sub>
                                        <m:sup>
                                          <m:r>
                                            <a:rPr lang="en-AU" sz="24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𝑎𝑡𝑡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en-AU" sz="24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sz="24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oMath>
                          </a14:m>
                          <a:endParaRPr lang="en-AU" sz="2400" dirty="0">
                            <a:solidFill>
                              <a:schemeClr val="tx1"/>
                            </a:solidFill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  <a:endParaRPr lang="en-AU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1343844"/>
                  </p:ext>
                </p:extLst>
              </p:nvPr>
            </p:nvGraphicFramePr>
            <p:xfrm>
              <a:off x="0" y="961687"/>
              <a:ext cx="11626595" cy="109182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850565"/>
                    <a:gridCol w="776030"/>
                  </a:tblGrid>
                  <a:tr h="10918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112" t="-556" r="-7355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6460825"/>
                  </p:ext>
                </p:extLst>
              </p:nvPr>
            </p:nvGraphicFramePr>
            <p:xfrm>
              <a:off x="6473127" y="1384386"/>
              <a:ext cx="6026625" cy="9285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246724"/>
                    <a:gridCol w="779901"/>
                  </a:tblGrid>
                  <a:tr h="92854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AU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AU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AU" sz="18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AU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𝑝𝑞</m:t>
                                    </m:r>
                                  </m:sub>
                                  <m:sup>
                                    <m:r>
                                      <a:rPr lang="en-AU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𝑟𝑒𝑝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AU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AU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AU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AU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𝑟𝑒𝑝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AU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AU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AU" sz="18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AU" sz="18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AU" sz="1800" i="1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AU" sz="18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𝑅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AU" sz="18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AU" sz="18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AU" sz="1800" i="1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AU" sz="18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𝑅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AU" sz="18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AU" sz="18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)−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AU" sz="1800" i="1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AU" sz="18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AU" sz="18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𝑝𝑞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AU" sz="1800" i="1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AU" sz="18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𝐵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AU" sz="18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𝑟𝑒𝑝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d>
                                  </m:sup>
                                </m:sSup>
                                <m:acc>
                                  <m:accPr>
                                    <m:chr m:val="⃗"/>
                                    <m:ctrlPr>
                                      <a:rPr lang="en-AU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AU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18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AU" sz="18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𝑞𝑝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AU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n-AU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6460825"/>
                  </p:ext>
                </p:extLst>
              </p:nvPr>
            </p:nvGraphicFramePr>
            <p:xfrm>
              <a:off x="6473127" y="1384386"/>
              <a:ext cx="6026625" cy="9285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246724"/>
                    <a:gridCol w="779901"/>
                  </a:tblGrid>
                  <a:tr h="9285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4"/>
                          <a:stretch>
                            <a:fillRect l="-116" t="-654" r="-15313" b="-2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n-AU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586532"/>
                  </p:ext>
                </p:extLst>
              </p:nvPr>
            </p:nvGraphicFramePr>
            <p:xfrm>
              <a:off x="6561819" y="2027854"/>
              <a:ext cx="5868670" cy="64852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109210"/>
                    <a:gridCol w="759460"/>
                  </a:tblGrid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AU" sz="1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AU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AU" sz="18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AU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𝑝𝑞</m:t>
                                    </m:r>
                                  </m:sub>
                                  <m:sup>
                                    <m:r>
                                      <a:rPr lang="en-AU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𝑎𝑡𝑡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AU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AU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AU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AU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𝑎𝑡𝑡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AU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1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AU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AU" sz="18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AU" sz="18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AU" sz="1800" i="1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AU" sz="18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𝑅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AU" sz="18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AU" sz="18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AU" sz="1800" i="1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AU" sz="18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𝑅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AU" sz="18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AU" sz="18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)−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AU" sz="1800" i="1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AU" sz="18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AU" sz="18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𝑝𝑞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AU" sz="1800" i="1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AU" sz="18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𝐵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AU" sz="18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𝑎𝑡𝑡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d>
                                  </m:sup>
                                </m:sSup>
                                <m:acc>
                                  <m:accPr>
                                    <m:chr m:val="⃗"/>
                                    <m:ctrlPr>
                                      <a:rPr lang="en-AU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AU" sz="1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18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AU" sz="18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𝑝𝑞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AU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n-AU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586532"/>
                  </p:ext>
                </p:extLst>
              </p:nvPr>
            </p:nvGraphicFramePr>
            <p:xfrm>
              <a:off x="6561819" y="2027854"/>
              <a:ext cx="5868670" cy="64852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109210"/>
                    <a:gridCol w="759460"/>
                  </a:tblGrid>
                  <a:tr h="6485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5"/>
                          <a:stretch>
                            <a:fillRect l="-119" t="-926" r="-15375" b="-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n-AU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Rectangle 8"/>
          <p:cNvSpPr/>
          <p:nvPr/>
        </p:nvSpPr>
        <p:spPr>
          <a:xfrm>
            <a:off x="0" y="1751932"/>
            <a:ext cx="5477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R</a:t>
            </a:r>
            <a:r>
              <a:rPr lang="en-AU" dirty="0" smtClean="0"/>
              <a:t>epulsive </a:t>
            </a:r>
            <a:r>
              <a:rPr lang="en-AU" dirty="0"/>
              <a:t>force created by pedestrian </a:t>
            </a:r>
            <a:r>
              <a:rPr lang="en-AU" i="1" dirty="0"/>
              <a:t>q</a:t>
            </a:r>
            <a:r>
              <a:rPr lang="en-AU" dirty="0"/>
              <a:t> on pedestrian </a:t>
            </a:r>
            <a:r>
              <a:rPr lang="en-AU" i="1" dirty="0"/>
              <a:t>p</a:t>
            </a:r>
            <a:r>
              <a:rPr lang="en-AU" dirty="0"/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2457842"/>
            <a:ext cx="7054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AU" dirty="0" smtClean="0"/>
              <a:t>Attractive force represents that </a:t>
            </a:r>
            <a:r>
              <a:rPr lang="en-AU" i="1" dirty="0" smtClean="0"/>
              <a:t>p </a:t>
            </a:r>
            <a:r>
              <a:rPr lang="en-AU" dirty="0" smtClean="0"/>
              <a:t>moves close to pedestrian </a:t>
            </a:r>
            <a:r>
              <a:rPr lang="en-AU" i="1" dirty="0" smtClean="0"/>
              <a:t>q</a:t>
            </a:r>
            <a:endParaRPr lang="en-AU" i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9857303" y="4060223"/>
            <a:ext cx="6328942" cy="843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78718" y="3998999"/>
                <a:ext cx="7054687" cy="3941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𝑟𝑒𝑝</m:t>
                        </m:r>
                      </m:sub>
                    </m:sSub>
                    <m:r>
                      <a:rPr lang="en-AU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𝑎𝑡𝑡</m:t>
                        </m:r>
                      </m:sub>
                    </m:sSub>
                  </m:oMath>
                </a14:m>
                <a:r>
                  <a:rPr lang="en-AU" dirty="0" smtClean="0"/>
                  <a:t> to make group members come close to each other</a:t>
                </a:r>
                <a:endParaRPr lang="en-AU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18" y="3998999"/>
                <a:ext cx="7054687" cy="394147"/>
              </a:xfrm>
              <a:prstGeom prst="rect">
                <a:avLst/>
              </a:prstGeom>
              <a:blipFill rotWithShape="0">
                <a:blip r:embed="rId6"/>
                <a:stretch>
                  <a:fillRect t="-6154" b="-1846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797" y="2698655"/>
            <a:ext cx="5532824" cy="414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83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7037"/>
            <a:ext cx="11805313" cy="941696"/>
          </a:xfrm>
        </p:spPr>
        <p:txBody>
          <a:bodyPr>
            <a:normAutofit fontScale="90000"/>
          </a:bodyPr>
          <a:lstStyle/>
          <a:p>
            <a:r>
              <a:rPr lang="en-AU" sz="3600" dirty="0" smtClean="0"/>
              <a:t>2. </a:t>
            </a:r>
            <a:r>
              <a:rPr lang="en-AU" sz="3600" dirty="0"/>
              <a:t>Simulation result of the model </a:t>
            </a:r>
            <a:r>
              <a:rPr lang="en-AU" sz="3600" dirty="0" smtClean="0"/>
              <a:t>using </a:t>
            </a:r>
            <a:r>
              <a:rPr lang="en-AU" sz="3600" dirty="0"/>
              <a:t>repulsive and attractive </a:t>
            </a:r>
            <a:r>
              <a:rPr lang="en-AU" sz="3600" dirty="0" smtClean="0"/>
              <a:t>forces</a:t>
            </a:r>
            <a:endParaRPr lang="en-AU" sz="4000" dirty="0"/>
          </a:p>
        </p:txBody>
      </p:sp>
      <p:sp>
        <p:nvSpPr>
          <p:cNvPr id="13" name="Rectangle 12"/>
          <p:cNvSpPr/>
          <p:nvPr/>
        </p:nvSpPr>
        <p:spPr>
          <a:xfrm>
            <a:off x="0" y="1186934"/>
            <a:ext cx="23201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AU" b="1" dirty="0" smtClean="0"/>
              <a:t>Overlap situation</a:t>
            </a:r>
            <a:endParaRPr lang="en-AU" b="1" i="1" dirty="0"/>
          </a:p>
        </p:txBody>
      </p:sp>
      <p:sp>
        <p:nvSpPr>
          <p:cNvPr id="22" name="Rectangle 21"/>
          <p:cNvSpPr/>
          <p:nvPr/>
        </p:nvSpPr>
        <p:spPr>
          <a:xfrm>
            <a:off x="46146" y="1618562"/>
            <a:ext cx="954757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 smtClean="0"/>
              <a:t>Given a simulation of three pedestrians on 1-D at time </a:t>
            </a:r>
            <a:r>
              <a:rPr lang="en-AU" i="1" dirty="0" smtClean="0"/>
              <a:t>t </a:t>
            </a:r>
            <a:r>
              <a:rPr lang="en-AU" dirty="0" smtClean="0"/>
              <a:t>where</a:t>
            </a:r>
          </a:p>
          <a:p>
            <a:endParaRPr lang="en-A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pedestrians </a:t>
            </a:r>
            <a:r>
              <a:rPr lang="en-AU" b="1" i="1" dirty="0"/>
              <a:t>q</a:t>
            </a:r>
            <a:r>
              <a:rPr lang="en-AU" dirty="0"/>
              <a:t> and </a:t>
            </a:r>
            <a:r>
              <a:rPr lang="en-AU" b="1" i="1" dirty="0"/>
              <a:t>k</a:t>
            </a:r>
            <a:r>
              <a:rPr lang="en-AU" dirty="0"/>
              <a:t> are </a:t>
            </a:r>
            <a:r>
              <a:rPr lang="en-AU" dirty="0" smtClean="0"/>
              <a:t>collide</a:t>
            </a:r>
          </a:p>
          <a:p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</a:t>
            </a:r>
            <a:r>
              <a:rPr lang="en-AU" dirty="0" smtClean="0"/>
              <a:t>edestrians </a:t>
            </a:r>
            <a:r>
              <a:rPr lang="en-AU" b="1" i="1" dirty="0" smtClean="0"/>
              <a:t>p</a:t>
            </a:r>
            <a:r>
              <a:rPr lang="en-AU" dirty="0" smtClean="0"/>
              <a:t>, </a:t>
            </a:r>
            <a:r>
              <a:rPr lang="en-AU" b="1" i="1" dirty="0" smtClean="0"/>
              <a:t>q</a:t>
            </a:r>
            <a:r>
              <a:rPr lang="en-AU" dirty="0" smtClean="0"/>
              <a:t>, </a:t>
            </a:r>
            <a:r>
              <a:rPr lang="en-AU" b="1" i="1" dirty="0" smtClean="0"/>
              <a:t>k</a:t>
            </a:r>
            <a:r>
              <a:rPr lang="en-AU" dirty="0" smtClean="0"/>
              <a:t> share the same parameter values:</a:t>
            </a:r>
          </a:p>
          <a:p>
            <a:endParaRPr lang="en-AU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5800299" y="1344302"/>
            <a:ext cx="4903199" cy="545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850992" y="1023579"/>
            <a:ext cx="644125" cy="64144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i="1" dirty="0" smtClean="0"/>
              <a:t>p</a:t>
            </a:r>
            <a:endParaRPr lang="en-AU" i="1" dirty="0"/>
          </a:p>
        </p:txBody>
      </p:sp>
      <p:sp>
        <p:nvSpPr>
          <p:cNvPr id="26" name="Oval 25"/>
          <p:cNvSpPr/>
          <p:nvPr/>
        </p:nvSpPr>
        <p:spPr>
          <a:xfrm>
            <a:off x="9087579" y="1023580"/>
            <a:ext cx="644125" cy="64144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i="1" dirty="0" smtClean="0"/>
              <a:t>q</a:t>
            </a:r>
            <a:endParaRPr lang="en-AU" i="1" dirty="0"/>
          </a:p>
        </p:txBody>
      </p:sp>
      <p:sp>
        <p:nvSpPr>
          <p:cNvPr id="27" name="Oval 26"/>
          <p:cNvSpPr/>
          <p:nvPr/>
        </p:nvSpPr>
        <p:spPr>
          <a:xfrm>
            <a:off x="9731704" y="996283"/>
            <a:ext cx="644125" cy="64144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i="1" dirty="0" smtClean="0"/>
              <a:t>k</a:t>
            </a:r>
            <a:endParaRPr lang="en-AU" i="1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7189180" y="1985746"/>
            <a:ext cx="2220461" cy="138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8146443" y="1646729"/>
            <a:ext cx="4669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i="1" dirty="0" smtClean="0"/>
              <a:t>d</a:t>
            </a:r>
            <a:endParaRPr lang="en-AU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46146" y="3100436"/>
                <a:ext cx="3970843" cy="19327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1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AU" b="1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AU" b="1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𝒓𝒆𝒑</m:t>
                          </m:r>
                        </m:sub>
                      </m:sSub>
                      <m:r>
                        <a:rPr lang="en-AU" b="1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b="1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AU" b="1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AU" b="1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𝒂𝒕𝒕</m:t>
                          </m:r>
                        </m:sub>
                      </m:sSub>
                      <m:r>
                        <a:rPr lang="en-AU" b="1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AU" b="1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𝟑</m:t>
                      </m:r>
                      <m:r>
                        <a:rPr lang="en-AU" b="1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AU" b="1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𝟎</m:t>
                      </m:r>
                    </m:oMath>
                  </m:oMathPara>
                </a14:m>
                <a:endParaRPr lang="en-AU" dirty="0">
                  <a:latin typeface="Calibri" panose="020F0502020204030204" pitchFamily="34" charset="0"/>
                  <a:ea typeface="SimSun" panose="02010600030101010101" pitchFamily="2" charset="-122"/>
                  <a:cs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AU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𝑟𝑒𝑝</m:t>
                          </m:r>
                        </m:sub>
                      </m:sSub>
                      <m:r>
                        <a:rPr lang="en-AU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=0.2</m:t>
                      </m:r>
                    </m:oMath>
                  </m:oMathPara>
                </a14:m>
                <a:endParaRPr lang="en-AU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AU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𝑎𝑡𝑡</m:t>
                          </m:r>
                        </m:sub>
                      </m:sSub>
                      <m:r>
                        <a:rPr lang="en-AU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=1.0</m:t>
                      </m:r>
                    </m:oMath>
                  </m:oMathPara>
                </a14:m>
                <a:endParaRPr lang="en-AU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𝑟𝑎𝑑𝑖𝑢𝑠</m:t>
                      </m:r>
                      <m:r>
                        <a:rPr lang="en-AU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=0.3</m:t>
                      </m:r>
                    </m:oMath>
                  </m:oMathPara>
                </a14:m>
                <a:endParaRPr lang="en-AU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6" y="3100436"/>
                <a:ext cx="3970843" cy="193270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/>
          <p:cNvCxnSpPr>
            <a:stCxn id="25" idx="4"/>
          </p:cNvCxnSpPr>
          <p:nvPr/>
        </p:nvCxnSpPr>
        <p:spPr>
          <a:xfrm>
            <a:off x="7173055" y="1665024"/>
            <a:ext cx="16125" cy="32072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9409641" y="1656962"/>
            <a:ext cx="16125" cy="32072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-2" y="5089456"/>
                <a:ext cx="6619166" cy="15270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dirty="0" smtClean="0"/>
                  <a:t>Overlap situation occurs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1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AU" b="1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b>
                        <m:r>
                          <a:rPr lang="en-AU" b="1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𝒂𝒕𝒕</m:t>
                        </m:r>
                      </m:sub>
                    </m:sSub>
                  </m:oMath>
                </a14:m>
                <a:r>
                  <a:rPr lang="en-AU" dirty="0" smtClean="0"/>
                  <a:t> &gt;=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1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AU" b="1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b>
                        <m:r>
                          <a:rPr lang="en-AU" b="1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𝒓𝒆𝒑</m:t>
                        </m:r>
                      </m:sub>
                    </m:sSub>
                  </m:oMath>
                </a14:m>
                <a:endParaRPr lang="en-AU" dirty="0" smtClean="0"/>
              </a:p>
              <a:p>
                <a:r>
                  <a:rPr lang="en-AU" dirty="0" smtClean="0"/>
                  <a:t>(the intersection between Rep and </a:t>
                </a:r>
                <a:r>
                  <a:rPr lang="en-AU" dirty="0" err="1" smtClean="0"/>
                  <a:t>Att</a:t>
                </a:r>
                <a:r>
                  <a:rPr lang="en-AU" dirty="0" smtClean="0"/>
                  <a:t> force is smaller than sum of radii)</a:t>
                </a:r>
              </a:p>
              <a:p>
                <a:endParaRPr lang="en-AU" dirty="0" smtClean="0"/>
              </a:p>
              <a:p>
                <a:r>
                  <a:rPr lang="en-AU" dirty="0" smtClean="0"/>
                  <a:t>Thus,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1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AU" b="1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b>
                        <m:r>
                          <a:rPr lang="en-AU" b="1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𝒂𝒕𝒕</m:t>
                        </m:r>
                      </m:sub>
                    </m:sSub>
                  </m:oMath>
                </a14:m>
                <a:r>
                  <a:rPr lang="en-AU" dirty="0" smtClean="0"/>
                  <a:t> must be smaller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1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AU" b="1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b>
                        <m:r>
                          <a:rPr lang="en-AU" b="1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𝒓𝒆𝒑</m:t>
                        </m:r>
                      </m:sub>
                    </m:sSub>
                  </m:oMath>
                </a14:m>
                <a:r>
                  <a:rPr lang="en-AU" dirty="0" smtClean="0"/>
                  <a:t> as discussed by Helbing, </a:t>
                </a:r>
                <a:r>
                  <a:rPr lang="en-AU" dirty="0" err="1" smtClean="0"/>
                  <a:t>Vicsek</a:t>
                </a:r>
                <a:endParaRPr lang="en-AU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5089456"/>
                <a:ext cx="6619166" cy="1527085"/>
              </a:xfrm>
              <a:prstGeom prst="rect">
                <a:avLst/>
              </a:prstGeom>
              <a:blipFill rotWithShape="0">
                <a:blip r:embed="rId4"/>
                <a:stretch>
                  <a:fillRect l="-737" t="-2000" b="-44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5" name="Picture 5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049" y="2298405"/>
            <a:ext cx="5908951" cy="443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93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-17037"/>
            <a:ext cx="11805313" cy="941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600" dirty="0" smtClean="0"/>
              <a:t>2. Simulation result of two group members</a:t>
            </a:r>
            <a:endParaRPr lang="en-AU" sz="4000" dirty="0"/>
          </a:p>
        </p:txBody>
      </p:sp>
      <p:sp>
        <p:nvSpPr>
          <p:cNvPr id="3" name="Rectangle 2"/>
          <p:cNvSpPr/>
          <p:nvPr/>
        </p:nvSpPr>
        <p:spPr>
          <a:xfrm>
            <a:off x="76884" y="692468"/>
            <a:ext cx="108363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AU" sz="2000" b="1" dirty="0" smtClean="0"/>
              <a:t>Why do two pedestrians move away when they are close to each other?</a:t>
            </a:r>
            <a:endParaRPr lang="en-AU" sz="20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76884" y="1045264"/>
                <a:ext cx="12001385" cy="17676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AU" sz="2000" dirty="0" smtClean="0"/>
                  <a:t>Velocity of a particle is computed by current velocity and four velocity coefficients computed at proper positions and velocities of two particles at times (t,</a:t>
                </a:r>
                <a:r>
                  <a:rPr lang="en-AU" sz="20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AU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AU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AU" sz="20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Δt</m:t>
                        </m:r>
                      </m:num>
                      <m:den>
                        <m:r>
                          <a:rPr lang="en-AU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AU" sz="2000" dirty="0" smtClean="0"/>
                  <a:t>, </a:t>
                </a: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AU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AU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AU" sz="200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Δt</m:t>
                        </m:r>
                      </m:num>
                      <m:den>
                        <m:r>
                          <a:rPr lang="en-AU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AU" sz="2000" dirty="0" smtClean="0"/>
                  <a:t>,</a:t>
                </a:r>
                <a:r>
                  <a:rPr lang="en-AU" sz="20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AU" sz="2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AU" sz="200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Δt</m:t>
                    </m:r>
                  </m:oMath>
                </a14:m>
                <a:r>
                  <a:rPr lang="en-AU" sz="2000" dirty="0" smtClean="0"/>
                  <a:t>).</a:t>
                </a:r>
                <a:endParaRPr lang="en-AU" sz="2000" dirty="0"/>
              </a:p>
              <a:p>
                <a:pPr>
                  <a:defRPr/>
                </a:pPr>
                <a:r>
                  <a:rPr lang="en-AU" sz="2000" dirty="0" smtClean="0"/>
                  <a:t> Velocity </a:t>
                </a:r>
                <a:r>
                  <a:rPr lang="en-AU" sz="2000" dirty="0"/>
                  <a:t>of </a:t>
                </a:r>
                <a:r>
                  <a:rPr lang="en-AU" sz="2000" i="1" dirty="0"/>
                  <a:t>p</a:t>
                </a:r>
                <a:r>
                  <a:rPr lang="en-AU" sz="2000" dirty="0"/>
                  <a:t> increases and then decreases until 0 when two </a:t>
                </a:r>
                <a:r>
                  <a:rPr lang="en-AU" sz="2000" dirty="0" smtClean="0"/>
                  <a:t>particles collide to each other. They then move </a:t>
                </a:r>
                <a:r>
                  <a:rPr lang="en-AU" sz="2000" dirty="0"/>
                  <a:t>away because </a:t>
                </a:r>
                <a:r>
                  <a:rPr lang="en-AU" sz="2000" dirty="0" smtClean="0"/>
                  <a:t>their velocities are computed at corresponding positions</a:t>
                </a:r>
                <a:r>
                  <a:rPr lang="en-AU" sz="2000" b="1" dirty="0" smtClean="0"/>
                  <a:t> </a:t>
                </a:r>
                <a:endParaRPr lang="en-AU" sz="2000" b="1" i="1" dirty="0"/>
              </a:p>
              <a:p>
                <a:pPr>
                  <a:defRPr/>
                </a:pPr>
                <a:endParaRPr lang="en-AU" sz="20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84" y="1045264"/>
                <a:ext cx="12001385" cy="1767600"/>
              </a:xfrm>
              <a:prstGeom prst="rect">
                <a:avLst/>
              </a:prstGeom>
              <a:blipFill rotWithShape="0">
                <a:blip r:embed="rId3"/>
                <a:stretch>
                  <a:fillRect l="-559" t="-17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-22338" y="2199898"/>
            <a:ext cx="5194838" cy="4123252"/>
            <a:chOff x="5955382" y="2515018"/>
            <a:chExt cx="5194838" cy="4123252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8570689" y="4210060"/>
              <a:ext cx="2545798" cy="1127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>
              <a:off x="8611894" y="5071401"/>
              <a:ext cx="2430941" cy="60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9884532" y="4716861"/>
              <a:ext cx="644125" cy="641445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i="1" dirty="0" smtClean="0"/>
                <a:t>q</a:t>
              </a:r>
              <a:endParaRPr lang="en-AU" i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8604422" y="3441198"/>
              <a:ext cx="2545798" cy="1127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9035053" y="3094300"/>
              <a:ext cx="644125" cy="64144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i="1" dirty="0" smtClean="0"/>
                <a:t>p</a:t>
              </a:r>
              <a:endParaRPr lang="en-AU" i="1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10055217" y="3105431"/>
              <a:ext cx="644125" cy="641445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i="1" dirty="0" smtClean="0"/>
                <a:t>q</a:t>
              </a:r>
              <a:endParaRPr lang="en-AU" i="1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9873785" y="2515018"/>
              <a:ext cx="25287" cy="412325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8588242" y="6078412"/>
              <a:ext cx="2430941" cy="60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5955382" y="3291054"/>
                  <a:ext cx="1375056" cy="3243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457200">
                    <a:lnSpc>
                      <a:spcPct val="115000"/>
                    </a:lnSpc>
                    <a:spcAft>
                      <a:spcPts val="1000"/>
                    </a:spcAft>
                  </a:pPr>
                  <a14:m>
                    <m:oMath xmlns:m="http://schemas.openxmlformats.org/officeDocument/2006/math">
                      <m:r>
                        <a:rPr lang="en-AU" sz="14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AU" sz="14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AU" sz="14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AU" sz="1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AU" sz="14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14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AU" sz="1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AU" sz="14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AU" sz="1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AU" sz="14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14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AU" sz="14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AU" sz="14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r>
                    <a:rPr lang="en-AU" sz="1400" dirty="0">
                      <a:latin typeface="Times New Roman" panose="02020603050405020304" pitchFamily="18" charset="0"/>
                      <a:ea typeface="SimSun" panose="02010600030101010101" pitchFamily="2" charset="-122"/>
                      <a:cs typeface="Arial" panose="020B0604020202020204" pitchFamily="34" charset="0"/>
                    </a:rPr>
                    <a:t> </a:t>
                  </a:r>
                  <a:endParaRPr lang="en-AU" sz="1400" dirty="0">
                    <a:latin typeface="Calibri" panose="020F0502020204030204" pitchFamily="34" charset="0"/>
                    <a:ea typeface="SimSun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5382" y="3291054"/>
                  <a:ext cx="1375056" cy="32438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5660" b="-754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Oval 25"/>
            <p:cNvSpPr/>
            <p:nvPr/>
          </p:nvSpPr>
          <p:spPr>
            <a:xfrm>
              <a:off x="9941396" y="3872971"/>
              <a:ext cx="644125" cy="641445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i="1" dirty="0" smtClean="0"/>
                <a:t>q</a:t>
              </a:r>
              <a:endParaRPr lang="en-AU" i="1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9165745" y="3888891"/>
              <a:ext cx="644125" cy="641445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i="1" dirty="0"/>
                <a:t>p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9245363" y="4732781"/>
              <a:ext cx="644125" cy="641445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i="1" dirty="0"/>
                <a:t>p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9319763" y="5733417"/>
              <a:ext cx="644125" cy="641445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i="1" dirty="0"/>
                <a:t>p</a:t>
              </a:r>
            </a:p>
          </p:txBody>
        </p:sp>
        <p:sp>
          <p:nvSpPr>
            <p:cNvPr id="35" name="Oval 34"/>
            <p:cNvSpPr/>
            <p:nvPr/>
          </p:nvSpPr>
          <p:spPr>
            <a:xfrm>
              <a:off x="9884532" y="5740204"/>
              <a:ext cx="644125" cy="641445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i="1" dirty="0" smtClean="0"/>
                <a:t>q</a:t>
              </a:r>
              <a:endParaRPr lang="en-AU" i="1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801644" y="635644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AU" b="1" i="1" dirty="0" smtClean="0"/>
              <a:t>Two particles stop when they collide</a:t>
            </a:r>
            <a:endParaRPr lang="en-AU" b="1" i="1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8503457" y="3945083"/>
            <a:ext cx="2545798" cy="11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8544662" y="4806424"/>
            <a:ext cx="2430941" cy="60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703049" y="4452275"/>
            <a:ext cx="644125" cy="641445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i="1" dirty="0" smtClean="0"/>
              <a:t>q</a:t>
            </a:r>
            <a:endParaRPr lang="en-AU" i="1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8537190" y="3176221"/>
            <a:ext cx="2545798" cy="11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162428" y="2828784"/>
            <a:ext cx="644125" cy="64144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i="1" dirty="0" smtClean="0"/>
              <a:t>p</a:t>
            </a:r>
            <a:endParaRPr lang="en-AU" i="1" dirty="0"/>
          </a:p>
        </p:txBody>
      </p:sp>
      <p:sp>
        <p:nvSpPr>
          <p:cNvPr id="40" name="Oval 39"/>
          <p:cNvSpPr/>
          <p:nvPr/>
        </p:nvSpPr>
        <p:spPr>
          <a:xfrm>
            <a:off x="9841088" y="2855134"/>
            <a:ext cx="644125" cy="64144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i="1" dirty="0" smtClean="0"/>
              <a:t>q</a:t>
            </a:r>
            <a:endParaRPr lang="en-AU" i="1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9806553" y="2250041"/>
            <a:ext cx="25287" cy="41232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8521010" y="5813435"/>
            <a:ext cx="2430941" cy="60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9737686" y="3593993"/>
            <a:ext cx="644125" cy="641445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i="1" dirty="0" smtClean="0"/>
              <a:t>q</a:t>
            </a:r>
            <a:endParaRPr lang="en-AU" i="1" dirty="0"/>
          </a:p>
        </p:txBody>
      </p:sp>
      <p:sp>
        <p:nvSpPr>
          <p:cNvPr id="49" name="Oval 48"/>
          <p:cNvSpPr/>
          <p:nvPr/>
        </p:nvSpPr>
        <p:spPr>
          <a:xfrm>
            <a:off x="9216812" y="3579854"/>
            <a:ext cx="644125" cy="641445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i="1" dirty="0"/>
              <a:t>p</a:t>
            </a:r>
          </a:p>
        </p:txBody>
      </p:sp>
      <p:sp>
        <p:nvSpPr>
          <p:cNvPr id="50" name="Oval 49"/>
          <p:cNvSpPr/>
          <p:nvPr/>
        </p:nvSpPr>
        <p:spPr>
          <a:xfrm>
            <a:off x="9321140" y="4443150"/>
            <a:ext cx="644125" cy="641445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i="1" dirty="0"/>
              <a:t>p</a:t>
            </a:r>
          </a:p>
        </p:txBody>
      </p:sp>
      <p:sp>
        <p:nvSpPr>
          <p:cNvPr id="52" name="Oval 51"/>
          <p:cNvSpPr/>
          <p:nvPr/>
        </p:nvSpPr>
        <p:spPr>
          <a:xfrm>
            <a:off x="9652418" y="5412974"/>
            <a:ext cx="644125" cy="641445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i="1" dirty="0" smtClean="0"/>
              <a:t>q</a:t>
            </a:r>
            <a:endParaRPr lang="en-AU" i="1" dirty="0"/>
          </a:p>
        </p:txBody>
      </p:sp>
      <p:sp>
        <p:nvSpPr>
          <p:cNvPr id="53" name="Rectangle 52"/>
          <p:cNvSpPr/>
          <p:nvPr/>
        </p:nvSpPr>
        <p:spPr>
          <a:xfrm>
            <a:off x="7262047" y="6358501"/>
            <a:ext cx="45432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AU" b="1" i="1" dirty="0" smtClean="0"/>
              <a:t>Two pedestrians move away after collided</a:t>
            </a:r>
            <a:endParaRPr lang="en-AU" b="1" i="1" dirty="0"/>
          </a:p>
        </p:txBody>
      </p:sp>
      <p:sp>
        <p:nvSpPr>
          <p:cNvPr id="51" name="Oval 50"/>
          <p:cNvSpPr/>
          <p:nvPr/>
        </p:nvSpPr>
        <p:spPr>
          <a:xfrm>
            <a:off x="9414417" y="5430271"/>
            <a:ext cx="644125" cy="641445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i="1" dirty="0"/>
              <a:t>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-414714" y="3581106"/>
                <a:ext cx="3012107" cy="6844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4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AU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AU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A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AU" sz="140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Δt</m:t>
                          </m:r>
                        </m:num>
                        <m:den>
                          <m:r>
                            <a:rPr lang="en-A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A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AU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A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AU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A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AU" sz="140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A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AU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AU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AU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AU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A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AU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A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AU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f>
                        <m:fPr>
                          <m:ctrlPr>
                            <a:rPr lang="en-A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AU" sz="140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A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AU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AU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AU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AU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AU" sz="1400" dirty="0">
                  <a:latin typeface="Calibri" panose="020F0502020204030204" pitchFamily="34" charset="0"/>
                  <a:ea typeface="SimSun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4714" y="3581106"/>
                <a:ext cx="3012107" cy="68441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082" y="4459660"/>
                <a:ext cx="2550442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4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AU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AU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A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AU" sz="140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Δt</m:t>
                          </m:r>
                        </m:num>
                        <m:den>
                          <m:r>
                            <a:rPr lang="en-A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A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AU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A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AU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A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AU" sz="140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A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AU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AU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AU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AU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A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AU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A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AU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f>
                        <m:fPr>
                          <m:ctrlPr>
                            <a:rPr lang="en-A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AU" sz="140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A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AU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AU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AU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AU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" y="4459660"/>
                <a:ext cx="2550442" cy="495649"/>
              </a:xfrm>
              <a:prstGeom prst="rect">
                <a:avLst/>
              </a:prstGeom>
              <a:blipFill rotWithShape="0">
                <a:blip r:embed="rId6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-461545" y="5547176"/>
                <a:ext cx="2723502" cy="4906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4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AU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AU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AU" sz="140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Δt</m:t>
                      </m:r>
                      <m:r>
                        <a:rPr lang="en-AU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A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AU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A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AU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AU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AU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AU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AU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A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AU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A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AU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AU" sz="1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AU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AU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AU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AU" sz="1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AU" sz="1400" dirty="0">
                  <a:latin typeface="Calibri" panose="020F0502020204030204" pitchFamily="34" charset="0"/>
                  <a:ea typeface="SimSun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1545" y="5547176"/>
                <a:ext cx="2723502" cy="49064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790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-17037"/>
            <a:ext cx="11805313" cy="941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600" dirty="0" smtClean="0"/>
              <a:t>2. Simulation result of two group members</a:t>
            </a:r>
            <a:endParaRPr lang="en-AU" sz="4000" dirty="0"/>
          </a:p>
        </p:txBody>
      </p:sp>
      <p:sp>
        <p:nvSpPr>
          <p:cNvPr id="3" name="Rectangle 2"/>
          <p:cNvSpPr/>
          <p:nvPr/>
        </p:nvSpPr>
        <p:spPr>
          <a:xfrm>
            <a:off x="76884" y="678820"/>
            <a:ext cx="108363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AU" sz="2000" b="1" dirty="0" smtClean="0"/>
              <a:t>Why do two particles move away when they are close to each other?</a:t>
            </a:r>
            <a:endParaRPr lang="en-AU" sz="2000" b="1" i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9307" y="6219975"/>
            <a:ext cx="65" cy="2128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-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010" y="1063996"/>
            <a:ext cx="5882186" cy="579400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6884" y="4305713"/>
            <a:ext cx="4508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/>
              <a:t>Distance between two particles over the time </a:t>
            </a:r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76884" y="1553667"/>
            <a:ext cx="3417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/>
              <a:t>Velocity of a particle over the time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3444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17037"/>
            <a:ext cx="11805313" cy="941696"/>
          </a:xfrm>
        </p:spPr>
        <p:txBody>
          <a:bodyPr>
            <a:normAutofit fontScale="90000"/>
          </a:bodyPr>
          <a:lstStyle/>
          <a:p>
            <a:r>
              <a:rPr lang="en-AU" sz="3600" dirty="0" smtClean="0"/>
              <a:t>2. </a:t>
            </a:r>
            <a:r>
              <a:rPr lang="en-AU" sz="3600" dirty="0"/>
              <a:t>Simulation result of the model </a:t>
            </a:r>
            <a:r>
              <a:rPr lang="en-AU" sz="3600" dirty="0" smtClean="0"/>
              <a:t>using </a:t>
            </a:r>
            <a:r>
              <a:rPr lang="en-AU" sz="3600" dirty="0"/>
              <a:t>repulsive and attractive </a:t>
            </a:r>
            <a:r>
              <a:rPr lang="en-AU" sz="3600" dirty="0" smtClean="0"/>
              <a:t>forces</a:t>
            </a:r>
            <a:endParaRPr lang="en-AU" sz="4000" dirty="0"/>
          </a:p>
        </p:txBody>
      </p:sp>
      <p:sp>
        <p:nvSpPr>
          <p:cNvPr id="5" name="Rectangle 4"/>
          <p:cNvSpPr/>
          <p:nvPr/>
        </p:nvSpPr>
        <p:spPr>
          <a:xfrm>
            <a:off x="-163773" y="1005107"/>
            <a:ext cx="12169253" cy="417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en-AU" sz="2000" b="1" dirty="0" smtClean="0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N</a:t>
            </a:r>
            <a:r>
              <a:rPr lang="en-AU" sz="2000" dirty="0" smtClean="0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 = 100, group is automatically split into smaller groups as the group theorem from previous paper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201" y="1362075"/>
            <a:ext cx="5781675" cy="54959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83902" y="2003644"/>
                <a:ext cx="2569876" cy="32770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AU" b="1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𝚫</m:t>
                    </m:r>
                    <m:r>
                      <a:rPr lang="en-AU" b="1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𝐭</m:t>
                    </m:r>
                  </m:oMath>
                </a14:m>
                <a:r>
                  <a:rPr lang="en-AU" dirty="0"/>
                  <a:t> = </a:t>
                </a:r>
                <a:r>
                  <a:rPr lang="en-AU" b="1" dirty="0"/>
                  <a:t>0.005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AU" b="1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AU" b="1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b>
                        <m:r>
                          <a:rPr lang="en-AU" b="1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𝒓𝒆𝒑</m:t>
                        </m:r>
                      </m:sub>
                    </m:sSub>
                    <m:r>
                      <a:rPr lang="en-AU" b="1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AU" b="1" i="1" dirty="0" smtClean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2.5</a:t>
                </a:r>
              </a:p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1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AU" b="1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AU" b="1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𝒓𝒆𝒑</m:t>
                          </m:r>
                        </m:sub>
                      </m:sSub>
                      <m:r>
                        <a:rPr lang="en-AU" b="1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AU" b="1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AU" b="1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AU" b="1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𝟐</m:t>
                      </m:r>
                    </m:oMath>
                  </m:oMathPara>
                </a14:m>
                <a:endParaRPr lang="en-AU" dirty="0">
                  <a:latin typeface="Calibri" panose="020F0502020204030204" pitchFamily="34" charset="0"/>
                  <a:ea typeface="SimSun" panose="02010600030101010101" pitchFamily="2" charset="-122"/>
                  <a:cs typeface="Arial" panose="020B0604020202020204" pitchFamily="34" charset="0"/>
                </a:endParaRPr>
              </a:p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1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AU" b="1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AU" b="1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𝒂𝒕𝒕</m:t>
                          </m:r>
                        </m:sub>
                      </m:sSub>
                      <m:r>
                        <a:rPr lang="en-AU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AU" b="1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AU" b="1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AU" b="1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𝟓</m:t>
                      </m:r>
                    </m:oMath>
                  </m:oMathPara>
                </a14:m>
                <a:endParaRPr lang="en-AU" b="1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Arial" panose="020B0604020202020204" pitchFamily="34" charset="0"/>
                </a:endParaRPr>
              </a:p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1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AU" b="1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AU" b="1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𝒂𝒕𝒕</m:t>
                          </m:r>
                        </m:sub>
                      </m:sSub>
                      <m:r>
                        <a:rPr lang="en-AU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AU" b="1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AU" b="1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AU" b="1" i="1" smtClean="0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𝟕</m:t>
                      </m:r>
                    </m:oMath>
                  </m:oMathPara>
                </a14:m>
                <a:endParaRPr lang="en-AU" b="1" dirty="0" smtClean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Arial" panose="020B0604020202020204" pitchFamily="34" charset="0"/>
                </a:endParaRPr>
              </a:p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endParaRPr lang="en-AU" b="1" i="1" dirty="0" smtClean="0">
                  <a:effectLst/>
                  <a:latin typeface="Cambria Math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b="1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𝒓𝒂𝒅𝒊𝒖𝒔</m:t>
                      </m:r>
                      <m:r>
                        <a:rPr lang="en-AU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=0.3</m:t>
                      </m:r>
                    </m:oMath>
                  </m:oMathPara>
                </a14:m>
                <a:endParaRPr lang="en-AU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02" y="2003644"/>
                <a:ext cx="2569876" cy="3277051"/>
              </a:xfrm>
              <a:prstGeom prst="rect">
                <a:avLst/>
              </a:prstGeom>
              <a:blipFill rotWithShape="0">
                <a:blip r:embed="rId3"/>
                <a:stretch>
                  <a:fillRect t="-3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746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15266</TotalTime>
  <Words>911</Words>
  <Application>Microsoft Office PowerPoint</Application>
  <PresentationFormat>Widescreen</PresentationFormat>
  <Paragraphs>165</Paragraphs>
  <Slides>13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 Unicode MS</vt:lpstr>
      <vt:lpstr>inherit</vt:lpstr>
      <vt:lpstr>SimSun</vt:lpstr>
      <vt:lpstr>Arial</vt:lpstr>
      <vt:lpstr>Calibri</vt:lpstr>
      <vt:lpstr>Calibri Light</vt:lpstr>
      <vt:lpstr>Cambria Math</vt:lpstr>
      <vt:lpstr>Times New Roman</vt:lpstr>
      <vt:lpstr>Office Theme</vt:lpstr>
      <vt:lpstr>Acrobat Document</vt:lpstr>
      <vt:lpstr>Group behaviour simulation results</vt:lpstr>
      <vt:lpstr>1.Runge–Kutta method</vt:lpstr>
      <vt:lpstr>1. Runge–Kutta method to update velocity and position</vt:lpstr>
      <vt:lpstr>1. RK Reference</vt:lpstr>
      <vt:lpstr>2. Simulation result of the model using repulsive and attractive forces</vt:lpstr>
      <vt:lpstr>2. Simulation result of the model using repulsive and attractive forces</vt:lpstr>
      <vt:lpstr>PowerPoint Presentation</vt:lpstr>
      <vt:lpstr>PowerPoint Presentation</vt:lpstr>
      <vt:lpstr>2. Simulation result of the model using repulsive and attractive forces</vt:lpstr>
      <vt:lpstr>2. Simulation result of the model using repulsive and attractive forces</vt:lpstr>
      <vt:lpstr>2. Simulation result of the model using repulsive and attractive forces</vt:lpstr>
      <vt:lpstr>3. Simulation result of the model using both desired, repulsive, and attractive forces</vt:lpstr>
      <vt:lpstr>4. Simulation result of the scenario which illustrates different groups</vt:lpstr>
    </vt:vector>
  </TitlesOfParts>
  <Company>Monash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Viet Vo</dc:creator>
  <cp:lastModifiedBy>Viet Vo</cp:lastModifiedBy>
  <cp:revision>797</cp:revision>
  <dcterms:created xsi:type="dcterms:W3CDTF">2015-10-28T12:21:39Z</dcterms:created>
  <dcterms:modified xsi:type="dcterms:W3CDTF">2016-01-20T08:18:40Z</dcterms:modified>
</cp:coreProperties>
</file>