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8" r:id="rId2"/>
    <p:sldId id="256" r:id="rId3"/>
    <p:sldId id="259"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2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E06DD2-58B3-4D78-84BC-774F953E0640}" type="datetimeFigureOut">
              <a:rPr lang="en-US" smtClean="0"/>
              <a:t>22/05/2019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45E228-E424-4CA1-9478-D10B32CA2726}" type="slidenum">
              <a:rPr lang="en-US" smtClean="0"/>
              <a:t>‹#›</a:t>
            </a:fld>
            <a:endParaRPr lang="en-US"/>
          </a:p>
        </p:txBody>
      </p:sp>
    </p:spTree>
    <p:extLst>
      <p:ext uri="{BB962C8B-B14F-4D97-AF65-F5344CB8AC3E}">
        <p14:creationId xmlns:p14="http://schemas.microsoft.com/office/powerpoint/2010/main" val="362588720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84024C-92FB-4933-BF15-68B205DCEC89}" type="datetimeFigureOut">
              <a:rPr lang="en-US" smtClean="0"/>
              <a:t>22/05/2019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B4EA5-1C61-4E9F-AB0C-E4D5AA2C0051}" type="slidenum">
              <a:rPr lang="en-US" smtClean="0"/>
              <a:t>‹#›</a:t>
            </a:fld>
            <a:endParaRPr lang="en-US"/>
          </a:p>
        </p:txBody>
      </p:sp>
    </p:spTree>
    <p:extLst>
      <p:ext uri="{BB962C8B-B14F-4D97-AF65-F5344CB8AC3E}">
        <p14:creationId xmlns:p14="http://schemas.microsoft.com/office/powerpoint/2010/main" val="114727136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22/05/2019</a:t>
            </a:r>
            <a:endParaRPr lang="en-US"/>
          </a:p>
        </p:txBody>
      </p:sp>
      <p:sp>
        <p:nvSpPr>
          <p:cNvPr id="5" name="Footer Placeholder 4"/>
          <p:cNvSpPr>
            <a:spLocks noGrp="1"/>
          </p:cNvSpPr>
          <p:nvPr>
            <p:ph type="ftr" sz="quarter" idx="11"/>
          </p:nvPr>
        </p:nvSpPr>
        <p:spPr/>
        <p:txBody>
          <a:bodyPr/>
          <a:lstStyle/>
          <a:p>
            <a:r>
              <a:rPr lang="en-US" smtClean="0"/>
              <a:t>[Lập Trình Web] báo cáo bài tập lớn</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A2365C6-D50E-438C-A1BF-B6A04B54D61D}" type="slidenum">
              <a:rPr lang="en-US" smtClean="0"/>
              <a:t>‹#›</a:t>
            </a:fld>
            <a:endParaRPr lang="en-US"/>
          </a:p>
        </p:txBody>
      </p:sp>
      <p:sp>
        <p:nvSpPr>
          <p:cNvPr id="8" name="Flowchart: Punched Tape 7"/>
          <p:cNvSpPr/>
          <p:nvPr userDrawn="1"/>
        </p:nvSpPr>
        <p:spPr>
          <a:xfrm>
            <a:off x="6834295" y="275772"/>
            <a:ext cx="4673600" cy="1393371"/>
          </a:xfrm>
          <a:prstGeom prst="flowChartPunchedTape">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2105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a:prstGeom prst="rect">
            <a:avLst/>
          </a:prstGeo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a:prstGeom prst="rect">
            <a:avLst/>
          </a:prstGeo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22/05/2019</a:t>
            </a:r>
            <a:endParaRPr lang="en-US"/>
          </a:p>
        </p:txBody>
      </p:sp>
      <p:sp>
        <p:nvSpPr>
          <p:cNvPr id="5" name="Footer Placeholder 4"/>
          <p:cNvSpPr>
            <a:spLocks noGrp="1"/>
          </p:cNvSpPr>
          <p:nvPr>
            <p:ph type="ftr" sz="quarter" idx="11"/>
          </p:nvPr>
        </p:nvSpPr>
        <p:spPr/>
        <p:txBody>
          <a:bodyPr/>
          <a:lstStyle/>
          <a:p>
            <a:r>
              <a:rPr lang="en-US" smtClean="0"/>
              <a:t>[Lập Trình Web] báo cáo bài tập lớn</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2365C6-D50E-438C-A1BF-B6A04B54D61D}" type="slidenum">
              <a:rPr lang="en-US" smtClean="0"/>
              <a:t>‹#›</a:t>
            </a:fld>
            <a:endParaRPr lang="en-US"/>
          </a:p>
        </p:txBody>
      </p:sp>
    </p:spTree>
    <p:extLst>
      <p:ext uri="{BB962C8B-B14F-4D97-AF65-F5344CB8AC3E}">
        <p14:creationId xmlns:p14="http://schemas.microsoft.com/office/powerpoint/2010/main" val="387575113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a:prstGeom prst="rect">
            <a:avLst/>
          </a:prstGeo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a:prstGeom prst="rect">
            <a:avLst/>
          </a:prstGeo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a:prstGeom prst="rect">
            <a:avLst/>
          </a:prstGeo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22/05/2019</a:t>
            </a:r>
            <a:endParaRPr lang="en-US"/>
          </a:p>
        </p:txBody>
      </p:sp>
      <p:sp>
        <p:nvSpPr>
          <p:cNvPr id="5" name="Footer Placeholder 4"/>
          <p:cNvSpPr>
            <a:spLocks noGrp="1"/>
          </p:cNvSpPr>
          <p:nvPr>
            <p:ph type="ftr" sz="quarter" idx="11"/>
          </p:nvPr>
        </p:nvSpPr>
        <p:spPr/>
        <p:txBody>
          <a:bodyPr/>
          <a:lstStyle/>
          <a:p>
            <a:r>
              <a:rPr lang="en-US" smtClean="0"/>
              <a:t>[Lập Trình Web] báo cáo bài tập lớn</a:t>
            </a: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2365C6-D50E-438C-A1BF-B6A04B54D61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353750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a:prstGeom prst="rect">
            <a:avLst/>
          </a:prstGeo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a:prstGeom prst="rect">
            <a:avLst/>
          </a:prstGeo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r>
              <a:rPr lang="en-US" smtClean="0"/>
              <a:t>22/05/2019</a:t>
            </a:r>
            <a:endParaRPr lang="en-US"/>
          </a:p>
        </p:txBody>
      </p:sp>
      <p:sp>
        <p:nvSpPr>
          <p:cNvPr id="6" name="Footer Placeholder 5"/>
          <p:cNvSpPr>
            <a:spLocks noGrp="1"/>
          </p:cNvSpPr>
          <p:nvPr>
            <p:ph type="ftr" sz="quarter" idx="11"/>
          </p:nvPr>
        </p:nvSpPr>
        <p:spPr/>
        <p:txBody>
          <a:bodyPr/>
          <a:lstStyle/>
          <a:p>
            <a:r>
              <a:rPr lang="en-US" smtClean="0"/>
              <a:t>[Lập Trình Web] báo cáo bài tập lớn</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2365C6-D50E-438C-A1BF-B6A04B54D61D}" type="slidenum">
              <a:rPr lang="en-US" smtClean="0"/>
              <a:t>‹#›</a:t>
            </a:fld>
            <a:endParaRPr lang="en-US"/>
          </a:p>
        </p:txBody>
      </p:sp>
    </p:spTree>
    <p:extLst>
      <p:ext uri="{BB962C8B-B14F-4D97-AF65-F5344CB8AC3E}">
        <p14:creationId xmlns:p14="http://schemas.microsoft.com/office/powerpoint/2010/main" val="168369607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a:prstGeom prst="rect">
            <a:avLst/>
          </a:prstGeo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a:prstGeom prst="rect">
            <a:avLst/>
          </a:prstGeo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a:prstGeom prst="rect">
            <a:avLst/>
          </a:prstGeo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r>
              <a:rPr lang="en-US" smtClean="0"/>
              <a:t>22/05/2019</a:t>
            </a:r>
            <a:endParaRPr lang="en-US"/>
          </a:p>
        </p:txBody>
      </p:sp>
      <p:sp>
        <p:nvSpPr>
          <p:cNvPr id="6" name="Footer Placeholder 5"/>
          <p:cNvSpPr>
            <a:spLocks noGrp="1"/>
          </p:cNvSpPr>
          <p:nvPr>
            <p:ph type="ftr" sz="quarter" idx="11"/>
          </p:nvPr>
        </p:nvSpPr>
        <p:spPr/>
        <p:txBody>
          <a:bodyPr/>
          <a:lstStyle/>
          <a:p>
            <a:r>
              <a:rPr lang="en-US" smtClean="0"/>
              <a:t>[Lập Trình Web] báo cáo bài tập lớn</a:t>
            </a: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2365C6-D50E-438C-A1BF-B6A04B54D61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229508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a:prstGeom prst="rect">
            <a:avLst/>
          </a:prstGeo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a:prstGeom prst="rect">
            <a:avLst/>
          </a:prstGeo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a:prstGeom prst="rect">
            <a:avLst/>
          </a:prstGeo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r>
              <a:rPr lang="en-US" smtClean="0"/>
              <a:t>22/05/2019</a:t>
            </a:r>
            <a:endParaRPr lang="en-US"/>
          </a:p>
        </p:txBody>
      </p:sp>
      <p:sp>
        <p:nvSpPr>
          <p:cNvPr id="6" name="Footer Placeholder 5"/>
          <p:cNvSpPr>
            <a:spLocks noGrp="1"/>
          </p:cNvSpPr>
          <p:nvPr>
            <p:ph type="ftr" sz="quarter" idx="11"/>
          </p:nvPr>
        </p:nvSpPr>
        <p:spPr/>
        <p:txBody>
          <a:bodyPr/>
          <a:lstStyle/>
          <a:p>
            <a:r>
              <a:rPr lang="en-US" smtClean="0"/>
              <a:t>[Lập Trình Web] báo cáo bài tập lớn</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2365C6-D50E-438C-A1BF-B6A04B54D61D}" type="slidenum">
              <a:rPr lang="en-US" smtClean="0"/>
              <a:t>‹#›</a:t>
            </a:fld>
            <a:endParaRPr lang="en-US"/>
          </a:p>
        </p:txBody>
      </p:sp>
    </p:spTree>
    <p:extLst>
      <p:ext uri="{BB962C8B-B14F-4D97-AF65-F5344CB8AC3E}">
        <p14:creationId xmlns:p14="http://schemas.microsoft.com/office/powerpoint/2010/main" val="214720154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2133600"/>
            <a:ext cx="8915400" cy="3886200"/>
          </a:xfrm>
          <a:prstGeom prst="rect">
            <a:avLst/>
          </a:prstGeo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22/05/2019</a:t>
            </a:r>
            <a:endParaRPr lang="en-US"/>
          </a:p>
        </p:txBody>
      </p:sp>
      <p:sp>
        <p:nvSpPr>
          <p:cNvPr id="5" name="Footer Placeholder 4"/>
          <p:cNvSpPr>
            <a:spLocks noGrp="1"/>
          </p:cNvSpPr>
          <p:nvPr>
            <p:ph type="ftr" sz="quarter" idx="11"/>
          </p:nvPr>
        </p:nvSpPr>
        <p:spPr/>
        <p:txBody>
          <a:bodyPr/>
          <a:lstStyle/>
          <a:p>
            <a:r>
              <a:rPr lang="en-US" smtClean="0"/>
              <a:t>[Lập Trình Web] báo cáo bài tập lớn</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2365C6-D50E-438C-A1BF-B6A04B54D61D}" type="slidenum">
              <a:rPr lang="en-US" smtClean="0"/>
              <a:t>‹#›</a:t>
            </a:fld>
            <a:endParaRPr lang="en-US"/>
          </a:p>
        </p:txBody>
      </p:sp>
    </p:spTree>
    <p:extLst>
      <p:ext uri="{BB962C8B-B14F-4D97-AF65-F5344CB8AC3E}">
        <p14:creationId xmlns:p14="http://schemas.microsoft.com/office/powerpoint/2010/main" val="50839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a:prstGeom prst="rect">
            <a:avLst/>
          </a:prstGeo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22/05/2019</a:t>
            </a:r>
            <a:endParaRPr lang="en-US"/>
          </a:p>
        </p:txBody>
      </p:sp>
      <p:sp>
        <p:nvSpPr>
          <p:cNvPr id="5" name="Footer Placeholder 4"/>
          <p:cNvSpPr>
            <a:spLocks noGrp="1"/>
          </p:cNvSpPr>
          <p:nvPr>
            <p:ph type="ftr" sz="quarter" idx="11"/>
          </p:nvPr>
        </p:nvSpPr>
        <p:spPr/>
        <p:txBody>
          <a:bodyPr/>
          <a:lstStyle/>
          <a:p>
            <a:r>
              <a:rPr lang="en-US" smtClean="0"/>
              <a:t>[Lập Trình Web] báo cáo bài tập lớn</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2365C6-D50E-438C-A1BF-B6A04B54D61D}" type="slidenum">
              <a:rPr lang="en-US" smtClean="0"/>
              <a:t>‹#›</a:t>
            </a:fld>
            <a:endParaRPr lang="en-US"/>
          </a:p>
        </p:txBody>
      </p:sp>
    </p:spTree>
    <p:extLst>
      <p:ext uri="{BB962C8B-B14F-4D97-AF65-F5344CB8AC3E}">
        <p14:creationId xmlns:p14="http://schemas.microsoft.com/office/powerpoint/2010/main" val="3932361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C1619D-1810-407D-980D-E65D517389AE}" type="datetime1">
              <a:rPr lang="en-US" smtClean="0"/>
              <a:t>22/05/2019</a:t>
            </a:fld>
            <a:endParaRPr lang="en-US"/>
          </a:p>
        </p:txBody>
      </p:sp>
      <p:sp>
        <p:nvSpPr>
          <p:cNvPr id="5" name="Footer Placeholder 4"/>
          <p:cNvSpPr>
            <a:spLocks noGrp="1"/>
          </p:cNvSpPr>
          <p:nvPr>
            <p:ph type="ftr" sz="quarter" idx="11"/>
          </p:nvPr>
        </p:nvSpPr>
        <p:spPr/>
        <p:txBody>
          <a:bodyPr/>
          <a:lstStyle/>
          <a:p>
            <a:r>
              <a:rPr lang="en-US" smtClean="0"/>
              <a:t>Thuyết Trình Mô Hình OSI - Design : Viet</a:t>
            </a:r>
            <a:endParaRPr lang="en-US"/>
          </a:p>
        </p:txBody>
      </p:sp>
      <p:sp>
        <p:nvSpPr>
          <p:cNvPr id="6" name="Slide Number Placeholder 5"/>
          <p:cNvSpPr>
            <a:spLocks noGrp="1"/>
          </p:cNvSpPr>
          <p:nvPr>
            <p:ph type="sldNum" sz="quarter" idx="12"/>
          </p:nvPr>
        </p:nvSpPr>
        <p:spPr/>
        <p:txBody>
          <a:bodyPr/>
          <a:lstStyle/>
          <a:p>
            <a:fld id="{86E57B03-A778-4C0D-89CB-12F8388F78B9}" type="slidenum">
              <a:rPr lang="en-US" smtClean="0"/>
              <a:t>‹#›</a:t>
            </a:fld>
            <a:endParaRPr lang="en-US"/>
          </a:p>
        </p:txBody>
      </p:sp>
    </p:spTree>
    <p:extLst>
      <p:ext uri="{BB962C8B-B14F-4D97-AF65-F5344CB8AC3E}">
        <p14:creationId xmlns:p14="http://schemas.microsoft.com/office/powerpoint/2010/main" val="8899120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22/05/2019</a:t>
            </a:r>
            <a:endParaRPr lang="en-US"/>
          </a:p>
        </p:txBody>
      </p:sp>
      <p:sp>
        <p:nvSpPr>
          <p:cNvPr id="5" name="Footer Placeholder 4"/>
          <p:cNvSpPr>
            <a:spLocks noGrp="1"/>
          </p:cNvSpPr>
          <p:nvPr>
            <p:ph type="ftr" sz="quarter" idx="11"/>
          </p:nvPr>
        </p:nvSpPr>
        <p:spPr/>
        <p:txBody>
          <a:bodyPr/>
          <a:lstStyle/>
          <a:p>
            <a:r>
              <a:rPr lang="en-US" smtClean="0"/>
              <a:t>[Lập Trình Web] báo cáo bài tập lớn</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2365C6-D50E-438C-A1BF-B6A04B54D61D}" type="slidenum">
              <a:rPr lang="en-US" smtClean="0"/>
              <a:t>‹#›</a:t>
            </a:fld>
            <a:endParaRPr lang="en-US"/>
          </a:p>
        </p:txBody>
      </p:sp>
      <p:sp>
        <p:nvSpPr>
          <p:cNvPr id="9" name="Flowchart: Punched Tape 8"/>
          <p:cNvSpPr/>
          <p:nvPr userDrawn="1"/>
        </p:nvSpPr>
        <p:spPr>
          <a:xfrm>
            <a:off x="6834295" y="275772"/>
            <a:ext cx="4673600" cy="1393371"/>
          </a:xfrm>
          <a:prstGeom prst="flowChartPunchedTape">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5029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22/05/2019</a:t>
            </a:r>
            <a:endParaRPr lang="en-US"/>
          </a:p>
        </p:txBody>
      </p:sp>
      <p:sp>
        <p:nvSpPr>
          <p:cNvPr id="5" name="Footer Placeholder 4"/>
          <p:cNvSpPr>
            <a:spLocks noGrp="1"/>
          </p:cNvSpPr>
          <p:nvPr>
            <p:ph type="ftr" sz="quarter" idx="11"/>
          </p:nvPr>
        </p:nvSpPr>
        <p:spPr/>
        <p:txBody>
          <a:bodyPr/>
          <a:lstStyle/>
          <a:p>
            <a:r>
              <a:rPr lang="en-US" smtClean="0"/>
              <a:t>[Lập Trình Web] báo cáo bài tập lớn</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2365C6-D50E-438C-A1BF-B6A04B54D61D}" type="slidenum">
              <a:rPr lang="en-US" smtClean="0"/>
              <a:t>‹#›</a:t>
            </a:fld>
            <a:endParaRPr lang="en-US"/>
          </a:p>
        </p:txBody>
      </p:sp>
    </p:spTree>
    <p:extLst>
      <p:ext uri="{BB962C8B-B14F-4D97-AF65-F5344CB8AC3E}">
        <p14:creationId xmlns:p14="http://schemas.microsoft.com/office/powerpoint/2010/main" val="138028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592924" y="624110"/>
            <a:ext cx="8911687" cy="128089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a:prstGeom prst="rect">
            <a:avLst/>
          </a:prstGeo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a:prstGeom prst="rect">
            <a:avLst/>
          </a:prstGeo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22/05/2019</a:t>
            </a:r>
            <a:endParaRPr lang="en-US"/>
          </a:p>
        </p:txBody>
      </p:sp>
      <p:sp>
        <p:nvSpPr>
          <p:cNvPr id="6" name="Footer Placeholder 5"/>
          <p:cNvSpPr>
            <a:spLocks noGrp="1"/>
          </p:cNvSpPr>
          <p:nvPr>
            <p:ph type="ftr" sz="quarter" idx="11"/>
          </p:nvPr>
        </p:nvSpPr>
        <p:spPr/>
        <p:txBody>
          <a:bodyPr/>
          <a:lstStyle/>
          <a:p>
            <a:r>
              <a:rPr lang="en-US" smtClean="0"/>
              <a:t>[Lập Trình Web] báo cáo bài tập lớn</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A2365C6-D50E-438C-A1BF-B6A04B54D61D}" type="slidenum">
              <a:rPr lang="en-US" smtClean="0"/>
              <a:t>‹#›</a:t>
            </a:fld>
            <a:endParaRPr lang="en-US"/>
          </a:p>
        </p:txBody>
      </p:sp>
    </p:spTree>
    <p:extLst>
      <p:ext uri="{BB962C8B-B14F-4D97-AF65-F5344CB8AC3E}">
        <p14:creationId xmlns:p14="http://schemas.microsoft.com/office/powerpoint/2010/main" val="1102678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592924" y="624110"/>
            <a:ext cx="8911687" cy="1280890"/>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a:prstGeom prst="rect">
            <a:avLst/>
          </a:prstGeo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a:prstGeom prst="rect">
            <a:avLst/>
          </a:prstGeo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a:prstGeom prst="rect">
            <a:avLst/>
          </a:prstGeo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a:prstGeom prst="rect">
            <a:avLst/>
          </a:prstGeo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22/05/2019</a:t>
            </a:r>
            <a:endParaRPr lang="en-US"/>
          </a:p>
        </p:txBody>
      </p:sp>
      <p:sp>
        <p:nvSpPr>
          <p:cNvPr id="8" name="Footer Placeholder 7"/>
          <p:cNvSpPr>
            <a:spLocks noGrp="1"/>
          </p:cNvSpPr>
          <p:nvPr>
            <p:ph type="ftr" sz="quarter" idx="11"/>
          </p:nvPr>
        </p:nvSpPr>
        <p:spPr/>
        <p:txBody>
          <a:bodyPr/>
          <a:lstStyle/>
          <a:p>
            <a:r>
              <a:rPr lang="en-US" smtClean="0"/>
              <a:t>[Lập Trình Web] báo cáo bài tập lớn</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A2365C6-D50E-438C-A1BF-B6A04B54D61D}" type="slidenum">
              <a:rPr lang="en-US" smtClean="0"/>
              <a:t>‹#›</a:t>
            </a:fld>
            <a:endParaRPr lang="en-US"/>
          </a:p>
        </p:txBody>
      </p:sp>
    </p:spTree>
    <p:extLst>
      <p:ext uri="{BB962C8B-B14F-4D97-AF65-F5344CB8AC3E}">
        <p14:creationId xmlns:p14="http://schemas.microsoft.com/office/powerpoint/2010/main" val="389600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22/05/2019</a:t>
            </a:r>
            <a:endParaRPr lang="en-US"/>
          </a:p>
        </p:txBody>
      </p:sp>
      <p:sp>
        <p:nvSpPr>
          <p:cNvPr id="4" name="Footer Placeholder 3"/>
          <p:cNvSpPr>
            <a:spLocks noGrp="1"/>
          </p:cNvSpPr>
          <p:nvPr>
            <p:ph type="ftr" sz="quarter" idx="11"/>
          </p:nvPr>
        </p:nvSpPr>
        <p:spPr/>
        <p:txBody>
          <a:bodyPr/>
          <a:lstStyle/>
          <a:p>
            <a:r>
              <a:rPr lang="en-US" smtClean="0"/>
              <a:t>[Lập Trình Web] báo cáo bài tập lớn</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A2365C6-D50E-438C-A1BF-B6A04B54D61D}" type="slidenum">
              <a:rPr lang="en-US" smtClean="0"/>
              <a:t>‹#›</a:t>
            </a:fld>
            <a:endParaRPr lang="en-US"/>
          </a:p>
        </p:txBody>
      </p:sp>
    </p:spTree>
    <p:extLst>
      <p:ext uri="{BB962C8B-B14F-4D97-AF65-F5344CB8AC3E}">
        <p14:creationId xmlns:p14="http://schemas.microsoft.com/office/powerpoint/2010/main" val="151282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22/05/2019</a:t>
            </a:r>
            <a:endParaRPr lang="en-US"/>
          </a:p>
        </p:txBody>
      </p:sp>
      <p:sp>
        <p:nvSpPr>
          <p:cNvPr id="3" name="Footer Placeholder 2"/>
          <p:cNvSpPr>
            <a:spLocks noGrp="1"/>
          </p:cNvSpPr>
          <p:nvPr>
            <p:ph type="ftr" sz="quarter" idx="11"/>
          </p:nvPr>
        </p:nvSpPr>
        <p:spPr/>
        <p:txBody>
          <a:bodyPr/>
          <a:lstStyle/>
          <a:p>
            <a:r>
              <a:rPr lang="en-US" smtClean="0"/>
              <a:t>[Lập Trình Web] báo cáo bài tập lớn</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A2365C6-D50E-438C-A1BF-B6A04B54D61D}" type="slidenum">
              <a:rPr lang="en-US" smtClean="0"/>
              <a:t>‹#›</a:t>
            </a:fld>
            <a:endParaRPr lang="en-US"/>
          </a:p>
        </p:txBody>
      </p:sp>
    </p:spTree>
    <p:extLst>
      <p:ext uri="{BB962C8B-B14F-4D97-AF65-F5344CB8AC3E}">
        <p14:creationId xmlns:p14="http://schemas.microsoft.com/office/powerpoint/2010/main" val="404569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a:prstGeom prst="rect">
            <a:avLst/>
          </a:prstGeo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a:prstGeom prst="rect">
            <a:avLst/>
          </a:prstGeo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22/05/2019</a:t>
            </a:r>
            <a:endParaRPr lang="en-US"/>
          </a:p>
        </p:txBody>
      </p:sp>
      <p:sp>
        <p:nvSpPr>
          <p:cNvPr id="6" name="Footer Placeholder 5"/>
          <p:cNvSpPr>
            <a:spLocks noGrp="1"/>
          </p:cNvSpPr>
          <p:nvPr>
            <p:ph type="ftr" sz="quarter" idx="11"/>
          </p:nvPr>
        </p:nvSpPr>
        <p:spPr/>
        <p:txBody>
          <a:bodyPr/>
          <a:lstStyle/>
          <a:p>
            <a:r>
              <a:rPr lang="en-US" smtClean="0"/>
              <a:t>[Lập Trình Web] báo cáo bài tập lớn</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A2365C6-D50E-438C-A1BF-B6A04B54D61D}" type="slidenum">
              <a:rPr lang="en-US" smtClean="0"/>
              <a:t>‹#›</a:t>
            </a:fld>
            <a:endParaRPr lang="en-US"/>
          </a:p>
        </p:txBody>
      </p:sp>
    </p:spTree>
    <p:extLst>
      <p:ext uri="{BB962C8B-B14F-4D97-AF65-F5344CB8AC3E}">
        <p14:creationId xmlns:p14="http://schemas.microsoft.com/office/powerpoint/2010/main" val="152175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a:prstGeom prst="rect">
            <a:avLst/>
          </a:prstGeo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a:prstGeom prst="rect">
            <a:avLst/>
          </a:prstGeo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22/05/2019</a:t>
            </a:r>
            <a:endParaRPr lang="en-US"/>
          </a:p>
        </p:txBody>
      </p:sp>
      <p:sp>
        <p:nvSpPr>
          <p:cNvPr id="6" name="Footer Placeholder 5"/>
          <p:cNvSpPr>
            <a:spLocks noGrp="1"/>
          </p:cNvSpPr>
          <p:nvPr>
            <p:ph type="ftr" sz="quarter" idx="11"/>
          </p:nvPr>
        </p:nvSpPr>
        <p:spPr/>
        <p:txBody>
          <a:bodyPr/>
          <a:lstStyle/>
          <a:p>
            <a:r>
              <a:rPr lang="en-US" smtClean="0"/>
              <a:t>[Lập Trình Web] báo cáo bài tập lớn</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2365C6-D50E-438C-A1BF-B6A04B54D61D}" type="slidenum">
              <a:rPr lang="en-US" smtClean="0"/>
              <a:t>‹#›</a:t>
            </a:fld>
            <a:endParaRPr lang="en-US"/>
          </a:p>
        </p:txBody>
      </p:sp>
    </p:spTree>
    <p:extLst>
      <p:ext uri="{BB962C8B-B14F-4D97-AF65-F5344CB8AC3E}">
        <p14:creationId xmlns:p14="http://schemas.microsoft.com/office/powerpoint/2010/main" val="408459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smtClean="0"/>
              <a:t>22/05/2019</a:t>
            </a:r>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[Lập Trình Web] báo cáo bài tập lớn</a:t>
            </a:r>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A2365C6-D50E-438C-A1BF-B6A04B54D61D}" type="slidenum">
              <a:rPr lang="en-US" smtClean="0"/>
              <a:t>‹#›</a:t>
            </a:fld>
            <a:endParaRPr lang="en-US"/>
          </a:p>
        </p:txBody>
      </p:sp>
      <p:sp>
        <p:nvSpPr>
          <p:cNvPr id="40" name="Freeform 39"/>
          <p:cNvSpPr/>
          <p:nvPr userDrawn="1"/>
        </p:nvSpPr>
        <p:spPr>
          <a:xfrm>
            <a:off x="1338923" y="315916"/>
            <a:ext cx="3939478" cy="696516"/>
          </a:xfrm>
          <a:custGeom>
            <a:avLst/>
            <a:gdLst>
              <a:gd name="connsiteX0" fmla="*/ 0 w 3939478"/>
              <a:gd name="connsiteY0" fmla="*/ 0 h 696516"/>
              <a:gd name="connsiteX1" fmla="*/ 3939478 w 3939478"/>
              <a:gd name="connsiteY1" fmla="*/ 0 h 696516"/>
              <a:gd name="connsiteX2" fmla="*/ 3939478 w 3939478"/>
              <a:gd name="connsiteY2" fmla="*/ 696516 h 696516"/>
              <a:gd name="connsiteX3" fmla="*/ 56781 w 3939478"/>
              <a:gd name="connsiteY3" fmla="*/ 696516 h 696516"/>
              <a:gd name="connsiteX4" fmla="*/ 82892 w 3939478"/>
              <a:gd name="connsiteY4" fmla="*/ 648409 h 696516"/>
              <a:gd name="connsiteX5" fmla="*/ 134362 w 3939478"/>
              <a:gd name="connsiteY5" fmla="*/ 393470 h 696516"/>
              <a:gd name="connsiteX6" fmla="*/ 22506 w 3939478"/>
              <a:gd name="connsiteY6" fmla="*/ 27277 h 69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9478" h="696516">
                <a:moveTo>
                  <a:pt x="0" y="0"/>
                </a:moveTo>
                <a:lnTo>
                  <a:pt x="3939478" y="0"/>
                </a:lnTo>
                <a:lnTo>
                  <a:pt x="3939478" y="696516"/>
                </a:lnTo>
                <a:lnTo>
                  <a:pt x="56781" y="696516"/>
                </a:lnTo>
                <a:lnTo>
                  <a:pt x="82892" y="648409"/>
                </a:lnTo>
                <a:cubicBezTo>
                  <a:pt x="116035" y="570051"/>
                  <a:pt x="134362" y="483901"/>
                  <a:pt x="134362" y="393470"/>
                </a:cubicBezTo>
                <a:cubicBezTo>
                  <a:pt x="134362" y="257824"/>
                  <a:pt x="93126" y="131809"/>
                  <a:pt x="22506" y="27277"/>
                </a:cubicBezTo>
                <a:close/>
              </a:path>
            </a:pathLst>
          </a:custGeom>
          <a:ln w="38100">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accent5">
                    <a:lumMod val="75000"/>
                  </a:schemeClr>
                </a:solidFill>
              </a:rPr>
              <a:t>Quản Lý Mua Bán Điện Thoại Di Động</a:t>
            </a:r>
            <a:endParaRPr lang="en-US">
              <a:solidFill>
                <a:schemeClr val="accent5">
                  <a:lumMod val="75000"/>
                </a:schemeClr>
              </a:solidFill>
            </a:endParaRPr>
          </a:p>
        </p:txBody>
      </p:sp>
      <p:pic>
        <p:nvPicPr>
          <p:cNvPr id="37" name="Picture 36"/>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92517" y="108517"/>
            <a:ext cx="1291366" cy="1226798"/>
          </a:xfrm>
          <a:prstGeom prst="rect">
            <a:avLst/>
          </a:prstGeom>
        </p:spPr>
      </p:pic>
    </p:spTree>
    <p:extLst>
      <p:ext uri="{BB962C8B-B14F-4D97-AF65-F5344CB8AC3E}">
        <p14:creationId xmlns:p14="http://schemas.microsoft.com/office/powerpoint/2010/main" val="3146890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90" y="0"/>
            <a:ext cx="12474879" cy="6019800"/>
          </a:xfrm>
          <a:prstGeom prst="rect">
            <a:avLst/>
          </a:prstGeom>
        </p:spPr>
      </p:pic>
      <p:sp>
        <p:nvSpPr>
          <p:cNvPr id="7" name="Freeform 6"/>
          <p:cNvSpPr/>
          <p:nvPr/>
        </p:nvSpPr>
        <p:spPr>
          <a:xfrm>
            <a:off x="6057900" y="0"/>
            <a:ext cx="6134101" cy="5962650"/>
          </a:xfrm>
          <a:custGeom>
            <a:avLst/>
            <a:gdLst>
              <a:gd name="connsiteX0" fmla="*/ 2883758 w 5119335"/>
              <a:gd name="connsiteY0" fmla="*/ 0 h 6858000"/>
              <a:gd name="connsiteX1" fmla="*/ 5119335 w 5119335"/>
              <a:gd name="connsiteY1" fmla="*/ 0 h 6858000"/>
              <a:gd name="connsiteX2" fmla="*/ 5119335 w 5119335"/>
              <a:gd name="connsiteY2" fmla="*/ 6858000 h 6858000"/>
              <a:gd name="connsiteX3" fmla="*/ 0 w 511933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119335" h="6858000">
                <a:moveTo>
                  <a:pt x="2883758" y="0"/>
                </a:moveTo>
                <a:lnTo>
                  <a:pt x="5119335" y="0"/>
                </a:lnTo>
                <a:lnTo>
                  <a:pt x="5119335" y="6858000"/>
                </a:lnTo>
                <a:lnTo>
                  <a:pt x="0" y="6858000"/>
                </a:lnTo>
                <a:close/>
              </a:path>
            </a:pathLst>
          </a:custGeom>
          <a:solidFill>
            <a:schemeClr val="accent5">
              <a:lumMod val="75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flipH="1" flipV="1">
            <a:off x="26357" y="0"/>
            <a:ext cx="5372102" cy="5962650"/>
          </a:xfrm>
          <a:custGeom>
            <a:avLst/>
            <a:gdLst>
              <a:gd name="connsiteX0" fmla="*/ 2883758 w 5119335"/>
              <a:gd name="connsiteY0" fmla="*/ 0 h 6858000"/>
              <a:gd name="connsiteX1" fmla="*/ 5119335 w 5119335"/>
              <a:gd name="connsiteY1" fmla="*/ 0 h 6858000"/>
              <a:gd name="connsiteX2" fmla="*/ 5119335 w 5119335"/>
              <a:gd name="connsiteY2" fmla="*/ 6858000 h 6858000"/>
              <a:gd name="connsiteX3" fmla="*/ 0 w 511933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119335" h="6858000">
                <a:moveTo>
                  <a:pt x="2883758" y="0"/>
                </a:moveTo>
                <a:lnTo>
                  <a:pt x="5119335" y="0"/>
                </a:lnTo>
                <a:lnTo>
                  <a:pt x="5119335" y="6858000"/>
                </a:lnTo>
                <a:lnTo>
                  <a:pt x="0" y="6858000"/>
                </a:lnTo>
                <a:close/>
              </a:path>
            </a:pathLst>
          </a:cu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 y="6019800"/>
            <a:ext cx="12192003" cy="838200"/>
          </a:xfrm>
          <a:prstGeom prst="rect">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pc="600" smtClean="0">
                <a:solidFill>
                  <a:schemeClr val="bg1"/>
                </a:solidFill>
              </a:rPr>
              <a:t>Nội dung thuyết trình: bài tập lớn</a:t>
            </a:r>
            <a:endParaRPr lang="en-US" sz="3200" spc="600">
              <a:solidFill>
                <a:schemeClr val="bg1"/>
              </a:solidFill>
            </a:endParaRPr>
          </a:p>
        </p:txBody>
      </p:sp>
      <p:sp>
        <p:nvSpPr>
          <p:cNvPr id="10" name="Rectangle 9"/>
          <p:cNvSpPr/>
          <p:nvPr/>
        </p:nvSpPr>
        <p:spPr>
          <a:xfrm>
            <a:off x="-2" y="5962650"/>
            <a:ext cx="12192002" cy="95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99357" y="291175"/>
            <a:ext cx="3545060" cy="2308324"/>
          </a:xfrm>
          <a:prstGeom prst="rect">
            <a:avLst/>
          </a:prstGeom>
          <a:noFill/>
        </p:spPr>
        <p:txBody>
          <a:bodyPr wrap="square" lIns="91440" tIns="45720" rIns="91440" bIns="45720">
            <a:spAutoFit/>
          </a:bodyPr>
          <a:lstStyle/>
          <a:p>
            <a:pPr algn="ctr"/>
            <a:r>
              <a:rPr lang="en-US" sz="48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Mua bán điện thoại di động</a:t>
            </a:r>
            <a:endParaRPr lang="en-US" sz="48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
        <p:nvSpPr>
          <p:cNvPr id="16" name="Rectangle 15"/>
          <p:cNvSpPr/>
          <p:nvPr/>
        </p:nvSpPr>
        <p:spPr>
          <a:xfrm>
            <a:off x="562735" y="2878857"/>
            <a:ext cx="1924052" cy="2585323"/>
          </a:xfrm>
          <a:prstGeom prst="rect">
            <a:avLst/>
          </a:prstGeom>
          <a:noFill/>
        </p:spPr>
        <p:txBody>
          <a:bodyPr wrap="square" lIns="91440" tIns="45720" rIns="91440" bIns="45720">
            <a:spAutoFit/>
          </a:bodyPr>
          <a:lstStyle/>
          <a:p>
            <a:pPr algn="ctr"/>
            <a:r>
              <a:rPr lang="en-US" sz="5400" b="1" cap="none" spc="0" smtClean="0">
                <a:ln w="9525">
                  <a:solidFill>
                    <a:schemeClr val="bg1"/>
                  </a:solidFill>
                  <a:prstDash val="solid"/>
                </a:ln>
                <a:solidFill>
                  <a:schemeClr val="accent4">
                    <a:lumMod val="75000"/>
                  </a:schemeClr>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Lập Trình Web</a:t>
            </a:r>
            <a:endParaRPr lang="en-US" sz="5400" b="1" cap="none" spc="0">
              <a:ln w="9525">
                <a:solidFill>
                  <a:schemeClr val="bg1"/>
                </a:solidFill>
                <a:prstDash val="solid"/>
              </a:ln>
              <a:solidFill>
                <a:schemeClr val="accent4">
                  <a:lumMod val="75000"/>
                </a:schemeClr>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
        <p:nvSpPr>
          <p:cNvPr id="17" name="Rectangle 16"/>
          <p:cNvSpPr/>
          <p:nvPr/>
        </p:nvSpPr>
        <p:spPr>
          <a:xfrm>
            <a:off x="-2" y="2647950"/>
            <a:ext cx="4019552" cy="133350"/>
          </a:xfrm>
          <a:prstGeom prst="rect">
            <a:avLst/>
          </a:prstGeom>
          <a:gradFill flip="none" rotWithShape="1">
            <a:gsLst>
              <a:gs pos="0">
                <a:schemeClr val="accent1">
                  <a:lumMod val="5000"/>
                  <a:lumOff val="95000"/>
                </a:schemeClr>
              </a:gs>
              <a:gs pos="23000">
                <a:schemeClr val="accent1">
                  <a:lumMod val="60000"/>
                  <a:lumOff val="40000"/>
                </a:schemeClr>
              </a:gs>
              <a:gs pos="46000">
                <a:schemeClr val="bg1"/>
              </a:gs>
              <a:gs pos="98230">
                <a:schemeClr val="accent1">
                  <a:lumMod val="60000"/>
                  <a:lumOff val="40000"/>
                </a:schemeClr>
              </a:gs>
              <a:gs pos="80531">
                <a:schemeClr val="bg1"/>
              </a:gs>
              <a:gs pos="63000">
                <a:schemeClr val="accent1">
                  <a:lumMod val="60000"/>
                  <a:lumOff val="4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572731" y="1406515"/>
            <a:ext cx="3419911" cy="923330"/>
          </a:xfrm>
          <a:prstGeom prst="rect">
            <a:avLst/>
          </a:prstGeom>
          <a:noFill/>
        </p:spPr>
        <p:txBody>
          <a:bodyPr wrap="none" lIns="91440" tIns="45720" rIns="91440" bIns="45720">
            <a:spAutoFit/>
          </a:bodyPr>
          <a:lstStyle/>
          <a:p>
            <a:pPr algn="ctr"/>
            <a:r>
              <a:rPr lang="en-US" sz="5400" b="0" cap="none" spc="0" smtClean="0">
                <a:ln w="0"/>
                <a:solidFill>
                  <a:srgbClr val="FFFF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Thành Viên</a:t>
            </a:r>
            <a:endParaRPr lang="en-US" sz="5400" b="0" cap="none" spc="0">
              <a:ln w="0"/>
              <a:solidFill>
                <a:srgbClr val="FFFF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7968343" y="2931986"/>
            <a:ext cx="3711019" cy="523220"/>
            <a:chOff x="7968343" y="2453015"/>
            <a:chExt cx="3711019" cy="523220"/>
          </a:xfrm>
        </p:grpSpPr>
        <p:sp>
          <p:nvSpPr>
            <p:cNvPr id="19" name="TextBox 18"/>
            <p:cNvSpPr txBox="1"/>
            <p:nvPr/>
          </p:nvSpPr>
          <p:spPr>
            <a:xfrm>
              <a:off x="7968343" y="2453015"/>
              <a:ext cx="3310969" cy="523220"/>
            </a:xfrm>
            <a:prstGeom prst="rect">
              <a:avLst/>
            </a:prstGeom>
            <a:noFill/>
          </p:spPr>
          <p:txBody>
            <a:bodyPr wrap="square" rtlCol="0">
              <a:spAutoFit/>
            </a:bodyPr>
            <a:lstStyle/>
            <a:p>
              <a:pPr algn="r"/>
              <a:r>
                <a:rPr lang="en-US" sz="2800" smtClean="0">
                  <a:solidFill>
                    <a:schemeClr val="bg1"/>
                  </a:solidFill>
                </a:rPr>
                <a:t>Nguyễn Quốc Việt</a:t>
              </a:r>
            </a:p>
          </p:txBody>
        </p:sp>
        <p:sp>
          <p:nvSpPr>
            <p:cNvPr id="23" name="Oval 22"/>
            <p:cNvSpPr/>
            <p:nvPr/>
          </p:nvSpPr>
          <p:spPr>
            <a:xfrm>
              <a:off x="11279312" y="2526861"/>
              <a:ext cx="400050" cy="400050"/>
            </a:xfrm>
            <a:prstGeom prst="ellipse">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8134350" y="3767816"/>
            <a:ext cx="3545012" cy="523220"/>
            <a:chOff x="8134350" y="3114675"/>
            <a:chExt cx="3545012" cy="523220"/>
          </a:xfrm>
        </p:grpSpPr>
        <p:sp>
          <p:nvSpPr>
            <p:cNvPr id="20" name="TextBox 19"/>
            <p:cNvSpPr txBox="1"/>
            <p:nvPr/>
          </p:nvSpPr>
          <p:spPr>
            <a:xfrm>
              <a:off x="8134350" y="3114675"/>
              <a:ext cx="3144962" cy="523220"/>
            </a:xfrm>
            <a:prstGeom prst="rect">
              <a:avLst/>
            </a:prstGeom>
            <a:noFill/>
          </p:spPr>
          <p:txBody>
            <a:bodyPr wrap="square" rtlCol="0">
              <a:spAutoFit/>
            </a:bodyPr>
            <a:lstStyle/>
            <a:p>
              <a:pPr algn="r"/>
              <a:r>
                <a:rPr lang="en-US" sz="2800" smtClean="0">
                  <a:solidFill>
                    <a:schemeClr val="bg1"/>
                  </a:solidFill>
                </a:rPr>
                <a:t>Lê Hữu Thọ</a:t>
              </a:r>
            </a:p>
          </p:txBody>
        </p:sp>
        <p:sp>
          <p:nvSpPr>
            <p:cNvPr id="24" name="Oval 23"/>
            <p:cNvSpPr/>
            <p:nvPr/>
          </p:nvSpPr>
          <p:spPr>
            <a:xfrm>
              <a:off x="11279312" y="3157374"/>
              <a:ext cx="400050" cy="400050"/>
            </a:xfrm>
            <a:prstGeom prst="ellipse">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053943" y="4617230"/>
            <a:ext cx="4625419" cy="523220"/>
            <a:chOff x="7053943" y="3877002"/>
            <a:chExt cx="4625419" cy="523220"/>
          </a:xfrm>
        </p:grpSpPr>
        <p:sp>
          <p:nvSpPr>
            <p:cNvPr id="21" name="TextBox 20"/>
            <p:cNvSpPr txBox="1"/>
            <p:nvPr/>
          </p:nvSpPr>
          <p:spPr>
            <a:xfrm>
              <a:off x="7053943" y="3877002"/>
              <a:ext cx="4225369" cy="523220"/>
            </a:xfrm>
            <a:prstGeom prst="rect">
              <a:avLst/>
            </a:prstGeom>
            <a:noFill/>
          </p:spPr>
          <p:txBody>
            <a:bodyPr wrap="square" rtlCol="0">
              <a:spAutoFit/>
            </a:bodyPr>
            <a:lstStyle/>
            <a:p>
              <a:pPr algn="r"/>
              <a:r>
                <a:rPr lang="en-US" sz="2800" smtClean="0">
                  <a:solidFill>
                    <a:schemeClr val="bg1"/>
                  </a:solidFill>
                </a:rPr>
                <a:t>Hoàng Ngọc Thành Nam</a:t>
              </a:r>
            </a:p>
          </p:txBody>
        </p:sp>
        <p:sp>
          <p:nvSpPr>
            <p:cNvPr id="25" name="Oval 24"/>
            <p:cNvSpPr/>
            <p:nvPr/>
          </p:nvSpPr>
          <p:spPr>
            <a:xfrm>
              <a:off x="11279312" y="3977669"/>
              <a:ext cx="400050" cy="400050"/>
            </a:xfrm>
            <a:prstGeom prst="ellipse">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575469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1000"/>
                                        <p:tgtEl>
                                          <p:spTgt spid="9"/>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par>
                          <p:cTn id="23" fill="hold">
                            <p:stCondLst>
                              <p:cond delay="3500"/>
                            </p:stCondLst>
                            <p:childTnLst>
                              <p:par>
                                <p:cTn id="24" presetID="22" presetClass="entr" presetSubtype="8"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4000"/>
                            </p:stCondLst>
                            <p:childTnLst>
                              <p:par>
                                <p:cTn id="28" presetID="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0-#ppt_h/2"/>
                                          </p:val>
                                        </p:tav>
                                        <p:tav tm="100000">
                                          <p:val>
                                            <p:strVal val="#ppt_y"/>
                                          </p:val>
                                        </p:tav>
                                      </p:tavLst>
                                    </p:anim>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1000"/>
                                        <p:tgtEl>
                                          <p:spTgt spid="16"/>
                                        </p:tgtEl>
                                      </p:cBhvr>
                                    </p:animEffect>
                                  </p:childTnLst>
                                </p:cTn>
                              </p:par>
                            </p:childTnLst>
                          </p:cTn>
                        </p:par>
                        <p:par>
                          <p:cTn id="36" fill="hold">
                            <p:stCondLst>
                              <p:cond delay="5500"/>
                            </p:stCondLst>
                            <p:childTnLst>
                              <p:par>
                                <p:cTn id="37" presetID="22" presetClass="entr" presetSubtype="2"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right)">
                                      <p:cBhvr>
                                        <p:cTn id="39" dur="1000"/>
                                        <p:tgtEl>
                                          <p:spTgt spid="7"/>
                                        </p:tgtEl>
                                      </p:cBhvr>
                                    </p:animEffect>
                                  </p:childTnLst>
                                </p:cTn>
                              </p:par>
                            </p:childTnLst>
                          </p:cTn>
                        </p:par>
                        <p:par>
                          <p:cTn id="40" fill="hold">
                            <p:stCondLst>
                              <p:cond delay="6500"/>
                            </p:stCondLst>
                            <p:childTnLst>
                              <p:par>
                                <p:cTn id="41" presetID="22" presetClass="entr" presetSubtype="2"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right)">
                                      <p:cBhvr>
                                        <p:cTn id="43" dur="500"/>
                                        <p:tgtEl>
                                          <p:spTgt spid="18"/>
                                        </p:tgtEl>
                                      </p:cBhvr>
                                    </p:animEffect>
                                  </p:childTnLst>
                                </p:cTn>
                              </p:par>
                            </p:childTnLst>
                          </p:cTn>
                        </p:par>
                        <p:par>
                          <p:cTn id="44" fill="hold">
                            <p:stCondLst>
                              <p:cond delay="7000"/>
                            </p:stCondLst>
                            <p:childTnLst>
                              <p:par>
                                <p:cTn id="45" presetID="22" presetClass="entr" presetSubtype="2"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childTnLst>
                          </p:cTn>
                        </p:par>
                        <p:par>
                          <p:cTn id="48" fill="hold">
                            <p:stCondLst>
                              <p:cond delay="7500"/>
                            </p:stCondLst>
                            <p:childTnLst>
                              <p:par>
                                <p:cTn id="49" presetID="22" presetClass="entr" presetSubtype="2"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8000"/>
                            </p:stCondLst>
                            <p:childTnLst>
                              <p:par>
                                <p:cTn id="53" presetID="22" presetClass="entr" presetSubtype="2" fill="hold"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right)">
                                      <p:cBhvr>
                                        <p:cTn id="5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6" grpId="0"/>
      <p:bldP spid="17" grpId="0" animBg="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22/05/2019</a:t>
            </a:r>
            <a:endParaRPr lang="en-US"/>
          </a:p>
        </p:txBody>
      </p:sp>
      <p:sp>
        <p:nvSpPr>
          <p:cNvPr id="3" name="Footer Placeholder 2"/>
          <p:cNvSpPr>
            <a:spLocks noGrp="1"/>
          </p:cNvSpPr>
          <p:nvPr>
            <p:ph type="ftr" sz="quarter" idx="11"/>
          </p:nvPr>
        </p:nvSpPr>
        <p:spPr/>
        <p:txBody>
          <a:bodyPr/>
          <a:lstStyle/>
          <a:p>
            <a:r>
              <a:rPr lang="en-US" smtClean="0"/>
              <a:t>[Lập Trình Web] báo cáo bài tập lớn</a:t>
            </a:r>
            <a:endParaRPr lang="en-US"/>
          </a:p>
        </p:txBody>
      </p:sp>
      <p:sp>
        <p:nvSpPr>
          <p:cNvPr id="4" name="Slide Number Placeholder 3"/>
          <p:cNvSpPr>
            <a:spLocks noGrp="1"/>
          </p:cNvSpPr>
          <p:nvPr>
            <p:ph type="sldNum" sz="quarter" idx="12"/>
          </p:nvPr>
        </p:nvSpPr>
        <p:spPr/>
        <p:txBody>
          <a:bodyPr/>
          <a:lstStyle/>
          <a:p>
            <a:fld id="{6A2365C6-D50E-438C-A1BF-B6A04B54D61D}" type="slidenum">
              <a:rPr lang="en-US" smtClean="0"/>
              <a:t>10</a:t>
            </a:fld>
            <a:endParaRPr lang="en-US"/>
          </a:p>
        </p:txBody>
      </p:sp>
      <p:sp>
        <p:nvSpPr>
          <p:cNvPr id="5" name="TextBox 4"/>
          <p:cNvSpPr txBox="1"/>
          <p:nvPr/>
        </p:nvSpPr>
        <p:spPr>
          <a:xfrm>
            <a:off x="7066526" y="725715"/>
            <a:ext cx="4441369" cy="461665"/>
          </a:xfrm>
          <a:prstGeom prst="rect">
            <a:avLst/>
          </a:prstGeom>
          <a:noFill/>
        </p:spPr>
        <p:txBody>
          <a:bodyPr wrap="square" rtlCol="0">
            <a:spAutoFit/>
          </a:bodyPr>
          <a:lstStyle/>
          <a:p>
            <a:pPr algn="ctr"/>
            <a:r>
              <a:rPr lang="en-US" sz="2400" smtClean="0">
                <a:solidFill>
                  <a:srgbClr val="7030A0"/>
                </a:solidFill>
                <a:effectLst>
                  <a:glow rad="101600">
                    <a:schemeClr val="accent3">
                      <a:satMod val="175000"/>
                      <a:alpha val="40000"/>
                    </a:schemeClr>
                  </a:glow>
                </a:effectLst>
              </a:rPr>
              <a:t>Admin Option: Sản Phẩm.</a:t>
            </a:r>
            <a:endParaRPr lang="en-US" sz="2400">
              <a:solidFill>
                <a:srgbClr val="7030A0"/>
              </a:solidFill>
              <a:effectLst>
                <a:glow rad="101600">
                  <a:schemeClr val="accent3">
                    <a:satMod val="175000"/>
                    <a:alpha val="40000"/>
                  </a:schemeClr>
                </a:glow>
              </a:effectLst>
            </a:endParaRPr>
          </a:p>
        </p:txBody>
      </p:sp>
      <p:pic>
        <p:nvPicPr>
          <p:cNvPr id="6" name="Picture 5"/>
          <p:cNvPicPr>
            <a:picLocks noChangeAspect="1"/>
          </p:cNvPicPr>
          <p:nvPr/>
        </p:nvPicPr>
        <p:blipFill>
          <a:blip r:embed="rId2"/>
          <a:stretch>
            <a:fillRect/>
          </a:stretch>
        </p:blipFill>
        <p:spPr>
          <a:xfrm>
            <a:off x="2050267" y="1187380"/>
            <a:ext cx="4595686" cy="2309937"/>
          </a:xfrm>
          <a:prstGeom prst="rect">
            <a:avLst/>
          </a:prstGeom>
        </p:spPr>
      </p:pic>
      <p:pic>
        <p:nvPicPr>
          <p:cNvPr id="7" name="Picture 6"/>
          <p:cNvPicPr>
            <a:picLocks noChangeAspect="1"/>
          </p:cNvPicPr>
          <p:nvPr/>
        </p:nvPicPr>
        <p:blipFill>
          <a:blip r:embed="rId3"/>
          <a:stretch>
            <a:fillRect/>
          </a:stretch>
        </p:blipFill>
        <p:spPr>
          <a:xfrm>
            <a:off x="2681008" y="3280088"/>
            <a:ext cx="3334204" cy="2850349"/>
          </a:xfrm>
          <a:prstGeom prst="rect">
            <a:avLst/>
          </a:prstGeom>
        </p:spPr>
      </p:pic>
      <p:sp>
        <p:nvSpPr>
          <p:cNvPr id="8" name="TextBox 7"/>
          <p:cNvSpPr txBox="1"/>
          <p:nvPr/>
        </p:nvSpPr>
        <p:spPr>
          <a:xfrm>
            <a:off x="6836230" y="1988457"/>
            <a:ext cx="4847771" cy="4524315"/>
          </a:xfrm>
          <a:prstGeom prst="rect">
            <a:avLst/>
          </a:prstGeom>
          <a:noFill/>
        </p:spPr>
        <p:txBody>
          <a:bodyPr wrap="square" rtlCol="0">
            <a:spAutoFit/>
          </a:bodyPr>
          <a:lstStyle/>
          <a:p>
            <a:pPr marL="285750" indent="-285750">
              <a:buFont typeface="Wingdings" panose="05000000000000000000" pitchFamily="2" charset="2"/>
              <a:buChar char="q"/>
            </a:pPr>
            <a:r>
              <a:rPr lang="en-US" sz="2400" smtClean="0"/>
              <a:t>Vẫn gồm 2 chức năng chính:</a:t>
            </a:r>
          </a:p>
          <a:p>
            <a:pPr marL="800100" lvl="1" indent="-342900">
              <a:buFont typeface="Wingdings" panose="05000000000000000000" pitchFamily="2" charset="2"/>
              <a:buChar char="v"/>
            </a:pPr>
            <a:r>
              <a:rPr lang="en-US" sz="2400" smtClean="0"/>
              <a:t>Danh sách các sản phảm.</a:t>
            </a:r>
          </a:p>
          <a:p>
            <a:pPr marL="800100" lvl="1" indent="-342900">
              <a:buFont typeface="Wingdings" panose="05000000000000000000" pitchFamily="2" charset="2"/>
              <a:buChar char="v"/>
            </a:pPr>
            <a:r>
              <a:rPr lang="en-US" sz="2400" smtClean="0"/>
              <a:t>Thêm mới một sản phẩm.</a:t>
            </a:r>
          </a:p>
          <a:p>
            <a:pPr marL="342900" indent="-342900">
              <a:buFont typeface="Wingdings" panose="05000000000000000000" pitchFamily="2" charset="2"/>
              <a:buChar char="q"/>
            </a:pPr>
            <a:r>
              <a:rPr lang="en-US" sz="2400" smtClean="0"/>
              <a:t>Thêm một sản phẩm với tên sản phẩm là duy nhất, khi nhập trùng sẽ báo lỗi.</a:t>
            </a:r>
          </a:p>
          <a:p>
            <a:pPr marL="342900" indent="-342900">
              <a:buFont typeface="Wingdings" panose="05000000000000000000" pitchFamily="2" charset="2"/>
              <a:buChar char="q"/>
            </a:pPr>
            <a:r>
              <a:rPr lang="en-US" sz="2400" smtClean="0"/>
              <a:t>Các hãng sản xuất được lấy từ các hãng mà công ty đang hợp tác.</a:t>
            </a:r>
          </a:p>
          <a:p>
            <a:pPr marL="342900" indent="-342900">
              <a:buFont typeface="Wingdings" panose="05000000000000000000" pitchFamily="2" charset="2"/>
              <a:buChar char="q"/>
            </a:pPr>
            <a:r>
              <a:rPr lang="en-US" sz="2400" smtClean="0"/>
              <a:t>Mô tả sản phầm dùng tiện ích FreeTextBox. Cho phép dịnh dạng như word.</a:t>
            </a:r>
          </a:p>
        </p:txBody>
      </p:sp>
    </p:spTree>
    <p:extLst>
      <p:ext uri="{BB962C8B-B14F-4D97-AF65-F5344CB8AC3E}">
        <p14:creationId xmlns:p14="http://schemas.microsoft.com/office/powerpoint/2010/main" val="41254600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22/05/2019</a:t>
            </a:r>
            <a:endParaRPr lang="en-US"/>
          </a:p>
        </p:txBody>
      </p:sp>
      <p:sp>
        <p:nvSpPr>
          <p:cNvPr id="5" name="Footer Placeholder 4"/>
          <p:cNvSpPr>
            <a:spLocks noGrp="1"/>
          </p:cNvSpPr>
          <p:nvPr>
            <p:ph type="ftr" sz="quarter" idx="11"/>
          </p:nvPr>
        </p:nvSpPr>
        <p:spPr/>
        <p:txBody>
          <a:bodyPr/>
          <a:lstStyle/>
          <a:p>
            <a:r>
              <a:rPr lang="en-US" smtClean="0"/>
              <a:t>[Lập Trình Web] báo cáo bài tập lớn</a:t>
            </a:r>
            <a:endParaRPr lang="en-US"/>
          </a:p>
        </p:txBody>
      </p:sp>
      <p:sp>
        <p:nvSpPr>
          <p:cNvPr id="6" name="Slide Number Placeholder 5"/>
          <p:cNvSpPr>
            <a:spLocks noGrp="1"/>
          </p:cNvSpPr>
          <p:nvPr>
            <p:ph type="sldNum" sz="quarter" idx="12"/>
          </p:nvPr>
        </p:nvSpPr>
        <p:spPr/>
        <p:txBody>
          <a:bodyPr/>
          <a:lstStyle/>
          <a:p>
            <a:fld id="{6A2365C6-D50E-438C-A1BF-B6A04B54D61D}" type="slidenum">
              <a:rPr lang="en-US" smtClean="0"/>
              <a:t>2</a:t>
            </a:fld>
            <a:endParaRPr lang="en-US"/>
          </a:p>
        </p:txBody>
      </p:sp>
      <p:sp>
        <p:nvSpPr>
          <p:cNvPr id="7" name="TextBox 6"/>
          <p:cNvSpPr txBox="1"/>
          <p:nvPr/>
        </p:nvSpPr>
        <p:spPr>
          <a:xfrm>
            <a:off x="7233610" y="740229"/>
            <a:ext cx="3701143" cy="461665"/>
          </a:xfrm>
          <a:prstGeom prst="rect">
            <a:avLst/>
          </a:prstGeom>
          <a:noFill/>
        </p:spPr>
        <p:txBody>
          <a:bodyPr wrap="square" rtlCol="0">
            <a:spAutoFit/>
          </a:bodyPr>
          <a:lstStyle/>
          <a:p>
            <a:pPr algn="ctr"/>
            <a:r>
              <a:rPr lang="en-US" sz="2400" smtClean="0">
                <a:solidFill>
                  <a:srgbClr val="7030A0"/>
                </a:solidFill>
                <a:effectLst>
                  <a:glow rad="101600">
                    <a:schemeClr val="accent3">
                      <a:satMod val="175000"/>
                      <a:alpha val="40000"/>
                    </a:schemeClr>
                  </a:glow>
                </a:effectLst>
              </a:rPr>
              <a:t>Giới Thiệu Đề Tài.</a:t>
            </a:r>
            <a:endParaRPr lang="en-US" sz="2400">
              <a:solidFill>
                <a:srgbClr val="7030A0"/>
              </a:solidFill>
              <a:effectLst>
                <a:glow rad="101600">
                  <a:schemeClr val="accent3">
                    <a:satMod val="175000"/>
                    <a:alpha val="40000"/>
                  </a:schemeClr>
                </a:glow>
              </a:effectLst>
            </a:endParaRPr>
          </a:p>
        </p:txBody>
      </p:sp>
      <p:sp>
        <p:nvSpPr>
          <p:cNvPr id="8" name="TextBox 7"/>
          <p:cNvSpPr txBox="1"/>
          <p:nvPr/>
        </p:nvSpPr>
        <p:spPr>
          <a:xfrm>
            <a:off x="2017486" y="1973939"/>
            <a:ext cx="9260114" cy="2862322"/>
          </a:xfrm>
          <a:prstGeom prst="rect">
            <a:avLst/>
          </a:prstGeom>
          <a:noFill/>
        </p:spPr>
        <p:txBody>
          <a:bodyPr wrap="square" rtlCol="0">
            <a:spAutoFit/>
          </a:bodyPr>
          <a:lstStyle/>
          <a:p>
            <a:pPr marL="285750" indent="-285750">
              <a:buFont typeface="Wingdings" panose="05000000000000000000" pitchFamily="2" charset="2"/>
              <a:buChar char="q"/>
            </a:pPr>
            <a:r>
              <a:rPr lang="en-US" smtClean="0"/>
              <a:t>Website chuyên bán các loại điện thoại di động được nhập về từ nhiều hãng sản xuất khác nhau (samsung, oppp,…).</a:t>
            </a:r>
          </a:p>
          <a:p>
            <a:pPr marL="285750" indent="-285750">
              <a:buFont typeface="Wingdings" panose="05000000000000000000" pitchFamily="2" charset="2"/>
              <a:buChar char="q"/>
            </a:pPr>
            <a:r>
              <a:rPr lang="en-US" smtClean="0"/>
              <a:t>Giao diện chính gồm menu, sideBar Left (các hãng sãn xuất), sideBar Right (slider show các sản phẩm mới được nhập về cùng với các ưu đãi, khuyến mãi…), danh mục các sản phẩm mới nhất (top 4 sản phẩm vừa mới được nhập về), danh mục các sản phẩm hot nhất (top 4 sản phẩm giá cao nhất)</a:t>
            </a:r>
          </a:p>
          <a:p>
            <a:pPr marL="285750" indent="-285750">
              <a:buFont typeface="Wingdings" panose="05000000000000000000" pitchFamily="2" charset="2"/>
              <a:buChar char="q"/>
            </a:pPr>
            <a:r>
              <a:rPr lang="en-US" smtClean="0"/>
              <a:t>Có chức năng đăng nhập và đăng ký tai khoản, khách hàng muốn mua </a:t>
            </a:r>
            <a:r>
              <a:rPr lang="en-US" smtClean="0">
                <a:latin typeface="Times New Roman" panose="02020603050405020304" pitchFamily="18" charset="0"/>
                <a:cs typeface="Times New Roman" panose="02020603050405020304" pitchFamily="18" charset="0"/>
              </a:rPr>
              <a:t>hàng</a:t>
            </a:r>
            <a:r>
              <a:rPr lang="en-US" smtClean="0"/>
              <a:t> phải bắt buộc có tài khoản.</a:t>
            </a:r>
          </a:p>
          <a:p>
            <a:pPr marL="285750" indent="-285750">
              <a:buFont typeface="Wingdings" panose="05000000000000000000" pitchFamily="2" charset="2"/>
              <a:buChar char="q"/>
            </a:pPr>
            <a:r>
              <a:rPr lang="en-US" smtClean="0"/>
              <a:t>Tài khoản được phân làm hai quyền</a:t>
            </a:r>
          </a:p>
          <a:p>
            <a:pPr marL="742950" lvl="1" indent="-285750">
              <a:buFont typeface="Wingdings" panose="05000000000000000000" pitchFamily="2" charset="2"/>
              <a:buChar char="v"/>
            </a:pPr>
            <a:r>
              <a:rPr lang="en-US" smtClean="0"/>
              <a:t>Quyền user normal : là các khách hàng bình thường, họ có thể mua hàng.</a:t>
            </a:r>
          </a:p>
          <a:p>
            <a:pPr marL="742950" lvl="1" indent="-285750">
              <a:buFont typeface="Wingdings" panose="05000000000000000000" pitchFamily="2" charset="2"/>
              <a:buChar char="v"/>
            </a:pPr>
            <a:r>
              <a:rPr lang="en-US" smtClean="0"/>
              <a:t>Quyền Admin: là những người quản lý, họ có thể xem được các thông tin về tài khoản, hãng sản xuất, sản phẩm, hóa đơn, đồng thời có thể thêm, xóa, sửa dữ liệu.</a:t>
            </a:r>
          </a:p>
          <a:p>
            <a:pPr marL="285750" indent="-285750">
              <a:buFont typeface="Wingdings" panose="05000000000000000000" pitchFamily="2" charset="2"/>
              <a:buChar char="q"/>
            </a:pPr>
            <a:r>
              <a:rPr lang="en-US" b="1" spc="600" smtClean="0">
                <a:solidFill>
                  <a:srgbClr val="002060"/>
                </a:solidFill>
              </a:rPr>
              <a:t>Website có sử dụng css của boostrap</a:t>
            </a:r>
          </a:p>
        </p:txBody>
      </p:sp>
    </p:spTree>
    <p:extLst>
      <p:ext uri="{BB962C8B-B14F-4D97-AF65-F5344CB8AC3E}">
        <p14:creationId xmlns:p14="http://schemas.microsoft.com/office/powerpoint/2010/main" val="4607337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wipe(down)">
                                      <p:cBhvr>
                                        <p:cTn id="19" dur="500"/>
                                        <p:tgtEl>
                                          <p:spTgt spid="8">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wipe(down)">
                                      <p:cBhvr>
                                        <p:cTn id="27" dur="500"/>
                                        <p:tgtEl>
                                          <p:spTgt spid="8">
                                            <p:txEl>
                                              <p:pRg st="5" end="5"/>
                                            </p:txEl>
                                          </p:spTgt>
                                        </p:tgtEl>
                                      </p:cBhvr>
                                    </p:animEffect>
                                  </p:childTnLst>
                                </p:cTn>
                              </p:par>
                            </p:childTnLst>
                          </p:cTn>
                        </p:par>
                        <p:par>
                          <p:cTn id="28" fill="hold">
                            <p:stCondLst>
                              <p:cond delay="3000"/>
                            </p:stCondLst>
                            <p:childTnLst>
                              <p:par>
                                <p:cTn id="29" presetID="16" presetClass="emph" presetSubtype="0" repeatCount="indefinite" fill="hold" nodeType="afterEffect">
                                  <p:stCondLst>
                                    <p:cond delay="0"/>
                                  </p:stCondLst>
                                  <p:iterate type="lt">
                                    <p:tmPct val="4000"/>
                                  </p:iterate>
                                  <p:childTnLst>
                                    <p:set>
                                      <p:cBhvr override="childStyle">
                                        <p:cTn id="30" dur="500" fill="hold"/>
                                        <p:tgtEl>
                                          <p:spTgt spid="8">
                                            <p:txEl>
                                              <p:pRg st="6" end="6"/>
                                            </p:txEl>
                                          </p:spTgt>
                                        </p:tgtEl>
                                        <p:attrNameLst>
                                          <p:attrName>style.color</p:attrName>
                                        </p:attrNameLst>
                                      </p:cBhvr>
                                      <p:to>
                                        <p:clrVal>
                                          <a:schemeClr val="accent2"/>
                                        </p:clrVal>
                                      </p:to>
                                    </p:set>
                                    <p:set>
                                      <p:cBhvr>
                                        <p:cTn id="31" dur="500" fill="hold"/>
                                        <p:tgtEl>
                                          <p:spTgt spid="8">
                                            <p:txEl>
                                              <p:pRg st="6" end="6"/>
                                            </p:txEl>
                                          </p:spTgt>
                                        </p:tgtEl>
                                        <p:attrNameLst>
                                          <p:attrName>fillcolor</p:attrName>
                                        </p:attrNameLst>
                                      </p:cBhvr>
                                      <p:to>
                                        <p:clrVal>
                                          <a:schemeClr val="accent2"/>
                                        </p:clrVal>
                                      </p:to>
                                    </p:set>
                                    <p:set>
                                      <p:cBhvr>
                                        <p:cTn id="32" dur="500" fill="hold"/>
                                        <p:tgtEl>
                                          <p:spTgt spid="8">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22/05/2019</a:t>
            </a:r>
            <a:endParaRPr lang="en-US"/>
          </a:p>
        </p:txBody>
      </p:sp>
      <p:sp>
        <p:nvSpPr>
          <p:cNvPr id="3" name="Footer Placeholder 2"/>
          <p:cNvSpPr>
            <a:spLocks noGrp="1"/>
          </p:cNvSpPr>
          <p:nvPr>
            <p:ph type="ftr" sz="quarter" idx="11"/>
          </p:nvPr>
        </p:nvSpPr>
        <p:spPr/>
        <p:txBody>
          <a:bodyPr/>
          <a:lstStyle/>
          <a:p>
            <a:r>
              <a:rPr lang="en-US" smtClean="0"/>
              <a:t>[Lập Trình Web] báo cáo bài tập lớn</a:t>
            </a:r>
            <a:endParaRPr lang="en-US"/>
          </a:p>
        </p:txBody>
      </p:sp>
      <p:sp>
        <p:nvSpPr>
          <p:cNvPr id="4" name="Slide Number Placeholder 3"/>
          <p:cNvSpPr>
            <a:spLocks noGrp="1"/>
          </p:cNvSpPr>
          <p:nvPr>
            <p:ph type="sldNum" sz="quarter" idx="12"/>
          </p:nvPr>
        </p:nvSpPr>
        <p:spPr/>
        <p:txBody>
          <a:bodyPr/>
          <a:lstStyle/>
          <a:p>
            <a:fld id="{6A2365C6-D50E-438C-A1BF-B6A04B54D61D}" type="slidenum">
              <a:rPr lang="en-US" smtClean="0"/>
              <a:t>3</a:t>
            </a:fld>
            <a:endParaRPr lang="en-US"/>
          </a:p>
        </p:txBody>
      </p:sp>
      <p:sp>
        <p:nvSpPr>
          <p:cNvPr id="5" name="TextBox 4"/>
          <p:cNvSpPr txBox="1"/>
          <p:nvPr/>
        </p:nvSpPr>
        <p:spPr>
          <a:xfrm>
            <a:off x="7233610" y="740229"/>
            <a:ext cx="3701143" cy="461665"/>
          </a:xfrm>
          <a:prstGeom prst="rect">
            <a:avLst/>
          </a:prstGeom>
          <a:noFill/>
        </p:spPr>
        <p:txBody>
          <a:bodyPr wrap="square" rtlCol="0">
            <a:spAutoFit/>
          </a:bodyPr>
          <a:lstStyle/>
          <a:p>
            <a:pPr algn="ctr"/>
            <a:r>
              <a:rPr lang="en-US" sz="2400" smtClean="0">
                <a:solidFill>
                  <a:srgbClr val="7030A0"/>
                </a:solidFill>
                <a:effectLst>
                  <a:glow rad="101600">
                    <a:schemeClr val="accent3">
                      <a:satMod val="175000"/>
                      <a:alpha val="40000"/>
                    </a:schemeClr>
                  </a:glow>
                </a:effectLst>
              </a:rPr>
              <a:t>Menu &amp; Sign In</a:t>
            </a:r>
            <a:endParaRPr lang="en-US" sz="2400">
              <a:solidFill>
                <a:srgbClr val="7030A0"/>
              </a:solidFill>
              <a:effectLst>
                <a:glow rad="101600">
                  <a:schemeClr val="accent3">
                    <a:satMod val="175000"/>
                    <a:alpha val="40000"/>
                  </a:schemeClr>
                </a:glow>
              </a:effectLst>
            </a:endParaRPr>
          </a:p>
        </p:txBody>
      </p:sp>
      <p:pic>
        <p:nvPicPr>
          <p:cNvPr id="7" name="Picture 6"/>
          <p:cNvPicPr>
            <a:picLocks noChangeAspect="1"/>
          </p:cNvPicPr>
          <p:nvPr/>
        </p:nvPicPr>
        <p:blipFill>
          <a:blip r:embed="rId2"/>
          <a:stretch>
            <a:fillRect/>
          </a:stretch>
        </p:blipFill>
        <p:spPr>
          <a:xfrm>
            <a:off x="8985222" y="2274971"/>
            <a:ext cx="2524178" cy="3836416"/>
          </a:xfrm>
          <a:prstGeom prst="rect">
            <a:avLst/>
          </a:prstGeom>
        </p:spPr>
      </p:pic>
      <p:grpSp>
        <p:nvGrpSpPr>
          <p:cNvPr id="9" name="Group 8"/>
          <p:cNvGrpSpPr/>
          <p:nvPr/>
        </p:nvGrpSpPr>
        <p:grpSpPr>
          <a:xfrm>
            <a:off x="1311579" y="2319337"/>
            <a:ext cx="10193338" cy="1312769"/>
            <a:chOff x="1311579" y="1843087"/>
            <a:chExt cx="10193338" cy="1312769"/>
          </a:xfrm>
        </p:grpSpPr>
        <p:pic>
          <p:nvPicPr>
            <p:cNvPr id="6" name="Picture 5"/>
            <p:cNvPicPr>
              <a:picLocks noChangeAspect="1"/>
            </p:cNvPicPr>
            <p:nvPr/>
          </p:nvPicPr>
          <p:blipFill>
            <a:blip r:embed="rId3"/>
            <a:stretch>
              <a:fillRect/>
            </a:stretch>
          </p:blipFill>
          <p:spPr>
            <a:xfrm>
              <a:off x="1311579" y="1843087"/>
              <a:ext cx="10193338" cy="430385"/>
            </a:xfrm>
            <a:prstGeom prst="rect">
              <a:avLst/>
            </a:prstGeom>
          </p:spPr>
        </p:pic>
        <p:pic>
          <p:nvPicPr>
            <p:cNvPr id="8" name="Picture 7"/>
            <p:cNvPicPr>
              <a:picLocks noChangeAspect="1"/>
            </p:cNvPicPr>
            <p:nvPr/>
          </p:nvPicPr>
          <p:blipFill>
            <a:blip r:embed="rId4"/>
            <a:stretch>
              <a:fillRect/>
            </a:stretch>
          </p:blipFill>
          <p:spPr>
            <a:xfrm>
              <a:off x="4000637" y="2273472"/>
              <a:ext cx="1147763" cy="882384"/>
            </a:xfrm>
            <a:prstGeom prst="rect">
              <a:avLst/>
            </a:prstGeom>
          </p:spPr>
        </p:pic>
      </p:grpSp>
      <p:pic>
        <p:nvPicPr>
          <p:cNvPr id="10" name="Picture 9"/>
          <p:cNvPicPr>
            <a:picLocks noChangeAspect="1"/>
          </p:cNvPicPr>
          <p:nvPr/>
        </p:nvPicPr>
        <p:blipFill>
          <a:blip r:embed="rId5"/>
          <a:stretch>
            <a:fillRect/>
          </a:stretch>
        </p:blipFill>
        <p:spPr>
          <a:xfrm>
            <a:off x="1311579" y="1806924"/>
            <a:ext cx="10193339" cy="430385"/>
          </a:xfrm>
          <a:prstGeom prst="rect">
            <a:avLst/>
          </a:prstGeom>
        </p:spPr>
      </p:pic>
      <p:pic>
        <p:nvPicPr>
          <p:cNvPr id="12" name="Picture 11"/>
          <p:cNvPicPr>
            <a:picLocks noChangeAspect="1"/>
          </p:cNvPicPr>
          <p:nvPr/>
        </p:nvPicPr>
        <p:blipFill>
          <a:blip r:embed="rId6"/>
          <a:stretch>
            <a:fillRect/>
          </a:stretch>
        </p:blipFill>
        <p:spPr>
          <a:xfrm rot="10800000">
            <a:off x="4000637" y="1111372"/>
            <a:ext cx="1147764" cy="730395"/>
          </a:xfrm>
          <a:prstGeom prst="rect">
            <a:avLst/>
          </a:prstGeom>
        </p:spPr>
      </p:pic>
      <p:sp>
        <p:nvSpPr>
          <p:cNvPr id="13" name="TextBox 12"/>
          <p:cNvSpPr txBox="1"/>
          <p:nvPr/>
        </p:nvSpPr>
        <p:spPr>
          <a:xfrm>
            <a:off x="1828800" y="3105150"/>
            <a:ext cx="2038350" cy="3046988"/>
          </a:xfrm>
          <a:prstGeom prst="rect">
            <a:avLst/>
          </a:prstGeom>
          <a:noFill/>
        </p:spPr>
        <p:txBody>
          <a:bodyPr wrap="square" rtlCol="0">
            <a:spAutoFit/>
          </a:bodyPr>
          <a:lstStyle/>
          <a:p>
            <a:pPr marL="285750" indent="-285750" algn="just">
              <a:buFont typeface="Wingdings" panose="05000000000000000000" pitchFamily="2" charset="2"/>
              <a:buChar char="q"/>
            </a:pPr>
            <a:r>
              <a:rPr lang="en-US" sz="2400" smtClean="0"/>
              <a:t>Thanh memu gồm các điều hướng trang, và ô search các sản phẩm nhanh</a:t>
            </a:r>
            <a:endParaRPr lang="en-US" sz="2400"/>
          </a:p>
        </p:txBody>
      </p:sp>
      <p:sp>
        <p:nvSpPr>
          <p:cNvPr id="14" name="TextBox 13"/>
          <p:cNvSpPr txBox="1"/>
          <p:nvPr/>
        </p:nvSpPr>
        <p:spPr>
          <a:xfrm>
            <a:off x="5491300" y="3067050"/>
            <a:ext cx="3500300" cy="3416320"/>
          </a:xfrm>
          <a:prstGeom prst="rect">
            <a:avLst/>
          </a:prstGeom>
          <a:noFill/>
        </p:spPr>
        <p:txBody>
          <a:bodyPr wrap="square" rtlCol="0">
            <a:spAutoFit/>
          </a:bodyPr>
          <a:lstStyle/>
          <a:p>
            <a:pPr marL="285750" indent="-285750">
              <a:buFont typeface="Wingdings" panose="05000000000000000000" pitchFamily="2" charset="2"/>
              <a:buChar char="q"/>
            </a:pPr>
            <a:r>
              <a:rPr lang="en-US" sz="2400" smtClean="0"/>
              <a:t>Login sẽ kiểm tra tài khoản đó đã tồn tại chưa và check xem đó là user hay admin để hiển thị các chức năng trên menu cho phù hợp</a:t>
            </a:r>
          </a:p>
          <a:p>
            <a:pPr marL="285750" indent="-285750">
              <a:buFont typeface="Wingdings" panose="05000000000000000000" pitchFamily="2" charset="2"/>
              <a:buChar char="q"/>
            </a:pPr>
            <a:r>
              <a:rPr lang="en-US" sz="2400" smtClean="0"/>
              <a:t>Admin có thêm chứ năng quản trị website</a:t>
            </a:r>
            <a:endParaRPr lang="en-US" sz="2400"/>
          </a:p>
        </p:txBody>
      </p:sp>
      <p:sp>
        <p:nvSpPr>
          <p:cNvPr id="11" name="Right Arrow 10"/>
          <p:cNvSpPr/>
          <p:nvPr/>
        </p:nvSpPr>
        <p:spPr>
          <a:xfrm>
            <a:off x="3601331" y="3020746"/>
            <a:ext cx="364295" cy="158555"/>
          </a:xfrm>
          <a:prstGeom prst="rightArrow">
            <a:avLst/>
          </a:prstGeom>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759840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22/05/2019</a:t>
            </a:r>
            <a:endParaRPr lang="en-US"/>
          </a:p>
        </p:txBody>
      </p:sp>
      <p:sp>
        <p:nvSpPr>
          <p:cNvPr id="3" name="Footer Placeholder 2"/>
          <p:cNvSpPr>
            <a:spLocks noGrp="1"/>
          </p:cNvSpPr>
          <p:nvPr>
            <p:ph type="ftr" sz="quarter" idx="11"/>
          </p:nvPr>
        </p:nvSpPr>
        <p:spPr/>
        <p:txBody>
          <a:bodyPr/>
          <a:lstStyle/>
          <a:p>
            <a:r>
              <a:rPr lang="en-US" smtClean="0"/>
              <a:t>[Lập Trình Web] báo cáo bài tập lớn</a:t>
            </a:r>
            <a:endParaRPr lang="en-US"/>
          </a:p>
        </p:txBody>
      </p:sp>
      <p:sp>
        <p:nvSpPr>
          <p:cNvPr id="4" name="Slide Number Placeholder 3"/>
          <p:cNvSpPr>
            <a:spLocks noGrp="1"/>
          </p:cNvSpPr>
          <p:nvPr>
            <p:ph type="sldNum" sz="quarter" idx="12"/>
          </p:nvPr>
        </p:nvSpPr>
        <p:spPr/>
        <p:txBody>
          <a:bodyPr/>
          <a:lstStyle/>
          <a:p>
            <a:fld id="{6A2365C6-D50E-438C-A1BF-B6A04B54D61D}" type="slidenum">
              <a:rPr lang="en-US" smtClean="0"/>
              <a:t>4</a:t>
            </a:fld>
            <a:endParaRPr lang="en-US"/>
          </a:p>
        </p:txBody>
      </p:sp>
      <p:sp>
        <p:nvSpPr>
          <p:cNvPr id="5" name="TextBox 4"/>
          <p:cNvSpPr txBox="1"/>
          <p:nvPr/>
        </p:nvSpPr>
        <p:spPr>
          <a:xfrm>
            <a:off x="7233610" y="740229"/>
            <a:ext cx="3701143" cy="461665"/>
          </a:xfrm>
          <a:prstGeom prst="rect">
            <a:avLst/>
          </a:prstGeom>
          <a:noFill/>
        </p:spPr>
        <p:txBody>
          <a:bodyPr wrap="square" rtlCol="0">
            <a:spAutoFit/>
          </a:bodyPr>
          <a:lstStyle/>
          <a:p>
            <a:pPr algn="ctr"/>
            <a:r>
              <a:rPr lang="en-US" sz="2400" smtClean="0">
                <a:solidFill>
                  <a:srgbClr val="7030A0"/>
                </a:solidFill>
                <a:effectLst>
                  <a:glow rad="101600">
                    <a:schemeClr val="accent3">
                      <a:satMod val="175000"/>
                      <a:alpha val="40000"/>
                    </a:schemeClr>
                  </a:glow>
                </a:effectLst>
              </a:rPr>
              <a:t>Đăng ký &amp; Mã hóa Pass</a:t>
            </a:r>
            <a:endParaRPr lang="en-US" sz="2400">
              <a:solidFill>
                <a:srgbClr val="7030A0"/>
              </a:solidFill>
              <a:effectLst>
                <a:glow rad="101600">
                  <a:schemeClr val="accent3">
                    <a:satMod val="175000"/>
                    <a:alpha val="40000"/>
                  </a:schemeClr>
                </a:glow>
              </a:effectLst>
            </a:endParaRPr>
          </a:p>
        </p:txBody>
      </p:sp>
      <p:pic>
        <p:nvPicPr>
          <p:cNvPr id="6" name="Picture 5"/>
          <p:cNvPicPr>
            <a:picLocks noChangeAspect="1"/>
          </p:cNvPicPr>
          <p:nvPr/>
        </p:nvPicPr>
        <p:blipFill>
          <a:blip r:embed="rId2"/>
          <a:stretch>
            <a:fillRect/>
          </a:stretch>
        </p:blipFill>
        <p:spPr>
          <a:xfrm>
            <a:off x="1783993" y="1044754"/>
            <a:ext cx="2271667" cy="4943329"/>
          </a:xfrm>
          <a:prstGeom prst="rect">
            <a:avLst/>
          </a:prstGeom>
        </p:spPr>
      </p:pic>
      <p:pic>
        <p:nvPicPr>
          <p:cNvPr id="7" name="Picture 6"/>
          <p:cNvPicPr>
            <a:picLocks noChangeAspect="1"/>
          </p:cNvPicPr>
          <p:nvPr/>
        </p:nvPicPr>
        <p:blipFill>
          <a:blip r:embed="rId3"/>
          <a:stretch>
            <a:fillRect/>
          </a:stretch>
        </p:blipFill>
        <p:spPr>
          <a:xfrm>
            <a:off x="3977080" y="1044754"/>
            <a:ext cx="2268204" cy="4943329"/>
          </a:xfrm>
          <a:prstGeom prst="rect">
            <a:avLst/>
          </a:prstGeom>
        </p:spPr>
      </p:pic>
      <p:sp>
        <p:nvSpPr>
          <p:cNvPr id="8" name="TextBox 7"/>
          <p:cNvSpPr txBox="1"/>
          <p:nvPr/>
        </p:nvSpPr>
        <p:spPr>
          <a:xfrm>
            <a:off x="6738425" y="2166425"/>
            <a:ext cx="4881489" cy="3416320"/>
          </a:xfrm>
          <a:prstGeom prst="rect">
            <a:avLst/>
          </a:prstGeom>
          <a:noFill/>
        </p:spPr>
        <p:txBody>
          <a:bodyPr wrap="square" rtlCol="0">
            <a:spAutoFit/>
          </a:bodyPr>
          <a:lstStyle/>
          <a:p>
            <a:pPr marL="285750" indent="-285750">
              <a:buFont typeface="Wingdings" panose="05000000000000000000" pitchFamily="2" charset="2"/>
              <a:buChar char="q"/>
            </a:pPr>
            <a:r>
              <a:rPr lang="en-US" sz="2400" smtClean="0"/>
              <a:t>Trang đăng nhập gồm các Validation check thuộc tính #rỗng, #TextMode password, #TextMode Email.</a:t>
            </a:r>
          </a:p>
          <a:p>
            <a:pPr marL="285750" indent="-285750">
              <a:buFont typeface="Wingdings" panose="05000000000000000000" pitchFamily="2" charset="2"/>
              <a:buChar char="q"/>
            </a:pPr>
            <a:r>
              <a:rPr lang="en-US" sz="2400" smtClean="0"/>
              <a:t>Mặc định người dùng đăng ký sẽ có quyền là user.</a:t>
            </a:r>
          </a:p>
          <a:p>
            <a:pPr marL="285750" indent="-285750">
              <a:buFont typeface="Wingdings" panose="05000000000000000000" pitchFamily="2" charset="2"/>
              <a:buChar char="q"/>
            </a:pPr>
            <a:r>
              <a:rPr lang="en-US" sz="2400" smtClean="0"/>
              <a:t>Trước khi được lưa xuống cơ sở dữ liệu mật khẩu được Băm bằng giải thuật MD5.</a:t>
            </a:r>
            <a:endParaRPr lang="en-US" sz="2400"/>
          </a:p>
        </p:txBody>
      </p:sp>
    </p:spTree>
    <p:extLst>
      <p:ext uri="{BB962C8B-B14F-4D97-AF65-F5344CB8AC3E}">
        <p14:creationId xmlns:p14="http://schemas.microsoft.com/office/powerpoint/2010/main" val="4059669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22/05/2019</a:t>
            </a:r>
            <a:endParaRPr lang="en-US"/>
          </a:p>
        </p:txBody>
      </p:sp>
      <p:sp>
        <p:nvSpPr>
          <p:cNvPr id="3" name="Footer Placeholder 2"/>
          <p:cNvSpPr>
            <a:spLocks noGrp="1"/>
          </p:cNvSpPr>
          <p:nvPr>
            <p:ph type="ftr" sz="quarter" idx="11"/>
          </p:nvPr>
        </p:nvSpPr>
        <p:spPr/>
        <p:txBody>
          <a:bodyPr/>
          <a:lstStyle/>
          <a:p>
            <a:r>
              <a:rPr lang="en-US" smtClean="0"/>
              <a:t>[Lập Trình Web] báo cáo bài tập lớn</a:t>
            </a:r>
            <a:endParaRPr lang="en-US"/>
          </a:p>
        </p:txBody>
      </p:sp>
      <p:sp>
        <p:nvSpPr>
          <p:cNvPr id="4" name="Slide Number Placeholder 3"/>
          <p:cNvSpPr>
            <a:spLocks noGrp="1"/>
          </p:cNvSpPr>
          <p:nvPr>
            <p:ph type="sldNum" sz="quarter" idx="12"/>
          </p:nvPr>
        </p:nvSpPr>
        <p:spPr/>
        <p:txBody>
          <a:bodyPr/>
          <a:lstStyle/>
          <a:p>
            <a:fld id="{6A2365C6-D50E-438C-A1BF-B6A04B54D61D}" type="slidenum">
              <a:rPr lang="en-US" smtClean="0"/>
              <a:t>5</a:t>
            </a:fld>
            <a:endParaRPr lang="en-US"/>
          </a:p>
        </p:txBody>
      </p:sp>
      <p:sp>
        <p:nvSpPr>
          <p:cNvPr id="5" name="TextBox 4"/>
          <p:cNvSpPr txBox="1"/>
          <p:nvPr/>
        </p:nvSpPr>
        <p:spPr>
          <a:xfrm>
            <a:off x="7233610" y="740229"/>
            <a:ext cx="3701143" cy="461665"/>
          </a:xfrm>
          <a:prstGeom prst="rect">
            <a:avLst/>
          </a:prstGeom>
          <a:noFill/>
        </p:spPr>
        <p:txBody>
          <a:bodyPr wrap="square" rtlCol="0">
            <a:spAutoFit/>
          </a:bodyPr>
          <a:lstStyle/>
          <a:p>
            <a:pPr algn="ctr"/>
            <a:r>
              <a:rPr lang="en-US" sz="2400" smtClean="0">
                <a:solidFill>
                  <a:srgbClr val="7030A0"/>
                </a:solidFill>
                <a:effectLst>
                  <a:glow rad="101600">
                    <a:schemeClr val="accent3">
                      <a:satMod val="175000"/>
                      <a:alpha val="40000"/>
                    </a:schemeClr>
                  </a:glow>
                </a:effectLst>
              </a:rPr>
              <a:t>Sản phẩm HOT &amp; Mới</a:t>
            </a:r>
            <a:endParaRPr lang="en-US" sz="2400">
              <a:solidFill>
                <a:srgbClr val="7030A0"/>
              </a:solidFill>
              <a:effectLst>
                <a:glow rad="101600">
                  <a:schemeClr val="accent3">
                    <a:satMod val="175000"/>
                    <a:alpha val="40000"/>
                  </a:schemeClr>
                </a:glow>
              </a:effectLst>
            </a:endParaRPr>
          </a:p>
        </p:txBody>
      </p:sp>
      <p:pic>
        <p:nvPicPr>
          <p:cNvPr id="6" name="Picture 5"/>
          <p:cNvPicPr>
            <a:picLocks noChangeAspect="1"/>
          </p:cNvPicPr>
          <p:nvPr/>
        </p:nvPicPr>
        <p:blipFill>
          <a:blip r:embed="rId2"/>
          <a:stretch>
            <a:fillRect/>
          </a:stretch>
        </p:blipFill>
        <p:spPr>
          <a:xfrm>
            <a:off x="1660795" y="1509218"/>
            <a:ext cx="4599330" cy="1979203"/>
          </a:xfrm>
          <a:prstGeom prst="rect">
            <a:avLst/>
          </a:prstGeom>
        </p:spPr>
      </p:pic>
      <p:pic>
        <p:nvPicPr>
          <p:cNvPr id="7" name="Picture 6"/>
          <p:cNvPicPr>
            <a:picLocks noChangeAspect="1"/>
          </p:cNvPicPr>
          <p:nvPr/>
        </p:nvPicPr>
        <p:blipFill>
          <a:blip r:embed="rId3"/>
          <a:stretch>
            <a:fillRect/>
          </a:stretch>
        </p:blipFill>
        <p:spPr>
          <a:xfrm>
            <a:off x="1660795" y="3803546"/>
            <a:ext cx="4599330" cy="2063854"/>
          </a:xfrm>
          <a:prstGeom prst="rect">
            <a:avLst/>
          </a:prstGeom>
        </p:spPr>
      </p:pic>
      <p:sp>
        <p:nvSpPr>
          <p:cNvPr id="8" name="TextBox 7"/>
          <p:cNvSpPr txBox="1"/>
          <p:nvPr/>
        </p:nvSpPr>
        <p:spPr>
          <a:xfrm>
            <a:off x="6569612" y="1955408"/>
            <a:ext cx="4938283" cy="4247317"/>
          </a:xfrm>
          <a:prstGeom prst="rect">
            <a:avLst/>
          </a:prstGeom>
          <a:noFill/>
        </p:spPr>
        <p:txBody>
          <a:bodyPr wrap="square" rtlCol="0">
            <a:spAutoFit/>
          </a:bodyPr>
          <a:lstStyle/>
          <a:p>
            <a:pPr marL="285750" indent="-285750">
              <a:buFont typeface="Wingdings" panose="05000000000000000000" pitchFamily="2" charset="2"/>
              <a:buChar char="q"/>
            </a:pPr>
            <a:r>
              <a:rPr lang="en-US" sz="2200" smtClean="0"/>
              <a:t>Cả hai chuyên mục new product và hot product đều được thiết kế như nhau.</a:t>
            </a:r>
          </a:p>
          <a:p>
            <a:pPr marL="285750" indent="-285750">
              <a:buFont typeface="Wingdings" panose="05000000000000000000" pitchFamily="2" charset="2"/>
              <a:buChar char="q"/>
            </a:pPr>
            <a:r>
              <a:rPr lang="en-US" sz="2200" smtClean="0"/>
              <a:t>Được thiết kế bằng 1 control hiển thị (DataList or Repeater), và 1 control lấy dữ liệu (sqlDataSource).</a:t>
            </a:r>
          </a:p>
          <a:p>
            <a:pPr marL="285750" indent="-285750">
              <a:buFont typeface="Wingdings" panose="05000000000000000000" pitchFamily="2" charset="2"/>
              <a:buChar char="q"/>
            </a:pPr>
            <a:r>
              <a:rPr lang="en-US" sz="2200" smtClean="0"/>
              <a:t>Hot product: SELECT TOP 4 * FROM SANPHAM ORDER BY GIA DESC</a:t>
            </a:r>
          </a:p>
          <a:p>
            <a:pPr marL="285750" indent="-285750">
              <a:buFont typeface="Wingdings" panose="05000000000000000000" pitchFamily="2" charset="2"/>
              <a:buChar char="q"/>
            </a:pPr>
            <a:r>
              <a:rPr lang="en-US" sz="2400" smtClean="0"/>
              <a:t>New product: SELECT TOP 4 * FROM SANPHAM ORDER BY NGAYDANG DESC</a:t>
            </a:r>
          </a:p>
        </p:txBody>
      </p:sp>
    </p:spTree>
    <p:extLst>
      <p:ext uri="{BB962C8B-B14F-4D97-AF65-F5344CB8AC3E}">
        <p14:creationId xmlns:p14="http://schemas.microsoft.com/office/powerpoint/2010/main" val="14020669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22/05/2019</a:t>
            </a:r>
            <a:endParaRPr lang="en-US"/>
          </a:p>
        </p:txBody>
      </p:sp>
      <p:sp>
        <p:nvSpPr>
          <p:cNvPr id="3" name="Footer Placeholder 2"/>
          <p:cNvSpPr>
            <a:spLocks noGrp="1"/>
          </p:cNvSpPr>
          <p:nvPr>
            <p:ph type="ftr" sz="quarter" idx="11"/>
          </p:nvPr>
        </p:nvSpPr>
        <p:spPr/>
        <p:txBody>
          <a:bodyPr/>
          <a:lstStyle/>
          <a:p>
            <a:r>
              <a:rPr lang="en-US" smtClean="0"/>
              <a:t>[Lập Trình Web] báo cáo bài tập lớn</a:t>
            </a:r>
            <a:endParaRPr lang="en-US"/>
          </a:p>
        </p:txBody>
      </p:sp>
      <p:sp>
        <p:nvSpPr>
          <p:cNvPr id="4" name="Slide Number Placeholder 3"/>
          <p:cNvSpPr>
            <a:spLocks noGrp="1"/>
          </p:cNvSpPr>
          <p:nvPr>
            <p:ph type="sldNum" sz="quarter" idx="12"/>
          </p:nvPr>
        </p:nvSpPr>
        <p:spPr/>
        <p:txBody>
          <a:bodyPr/>
          <a:lstStyle/>
          <a:p>
            <a:fld id="{6A2365C6-D50E-438C-A1BF-B6A04B54D61D}" type="slidenum">
              <a:rPr lang="en-US" smtClean="0"/>
              <a:t>6</a:t>
            </a:fld>
            <a:endParaRPr lang="en-US"/>
          </a:p>
        </p:txBody>
      </p:sp>
      <p:sp>
        <p:nvSpPr>
          <p:cNvPr id="5" name="TextBox 4"/>
          <p:cNvSpPr txBox="1"/>
          <p:nvPr/>
        </p:nvSpPr>
        <p:spPr>
          <a:xfrm>
            <a:off x="7010400" y="740229"/>
            <a:ext cx="3831771" cy="461665"/>
          </a:xfrm>
          <a:prstGeom prst="rect">
            <a:avLst/>
          </a:prstGeom>
          <a:noFill/>
        </p:spPr>
        <p:txBody>
          <a:bodyPr wrap="square" rtlCol="0">
            <a:spAutoFit/>
          </a:bodyPr>
          <a:lstStyle/>
          <a:p>
            <a:pPr algn="ctr"/>
            <a:r>
              <a:rPr lang="en-US" sz="2400" smtClean="0">
                <a:solidFill>
                  <a:srgbClr val="7030A0"/>
                </a:solidFill>
                <a:effectLst>
                  <a:glow rad="101600">
                    <a:schemeClr val="accent3">
                      <a:satMod val="175000"/>
                      <a:alpha val="40000"/>
                    </a:schemeClr>
                  </a:glow>
                </a:effectLst>
              </a:rPr>
              <a:t>View Product &amp; Liên Quan</a:t>
            </a:r>
            <a:endParaRPr lang="en-US" sz="2400">
              <a:solidFill>
                <a:srgbClr val="7030A0"/>
              </a:solidFill>
              <a:effectLst>
                <a:glow rad="101600">
                  <a:schemeClr val="accent3">
                    <a:satMod val="175000"/>
                    <a:alpha val="40000"/>
                  </a:schemeClr>
                </a:glow>
              </a:effectLst>
            </a:endParaRPr>
          </a:p>
        </p:txBody>
      </p:sp>
      <p:pic>
        <p:nvPicPr>
          <p:cNvPr id="6" name="Picture 5"/>
          <p:cNvPicPr>
            <a:picLocks noChangeAspect="1"/>
          </p:cNvPicPr>
          <p:nvPr/>
        </p:nvPicPr>
        <p:blipFill>
          <a:blip r:embed="rId2"/>
          <a:stretch>
            <a:fillRect/>
          </a:stretch>
        </p:blipFill>
        <p:spPr>
          <a:xfrm>
            <a:off x="1877636" y="1629667"/>
            <a:ext cx="4846111" cy="2564962"/>
          </a:xfrm>
          <a:prstGeom prst="rect">
            <a:avLst/>
          </a:prstGeom>
        </p:spPr>
      </p:pic>
      <p:pic>
        <p:nvPicPr>
          <p:cNvPr id="7" name="Picture 6"/>
          <p:cNvPicPr>
            <a:picLocks noChangeAspect="1"/>
          </p:cNvPicPr>
          <p:nvPr/>
        </p:nvPicPr>
        <p:blipFill>
          <a:blip r:embed="rId3"/>
          <a:stretch>
            <a:fillRect/>
          </a:stretch>
        </p:blipFill>
        <p:spPr>
          <a:xfrm>
            <a:off x="2360386" y="4342617"/>
            <a:ext cx="3604986" cy="1622874"/>
          </a:xfrm>
          <a:prstGeom prst="rect">
            <a:avLst/>
          </a:prstGeom>
        </p:spPr>
      </p:pic>
      <p:pic>
        <p:nvPicPr>
          <p:cNvPr id="8" name="Picture 7"/>
          <p:cNvPicPr>
            <a:picLocks noChangeAspect="1"/>
          </p:cNvPicPr>
          <p:nvPr/>
        </p:nvPicPr>
        <p:blipFill>
          <a:blip r:embed="rId4"/>
          <a:stretch>
            <a:fillRect/>
          </a:stretch>
        </p:blipFill>
        <p:spPr>
          <a:xfrm>
            <a:off x="1877636" y="1481679"/>
            <a:ext cx="4846111" cy="517341"/>
          </a:xfrm>
          <a:prstGeom prst="rect">
            <a:avLst/>
          </a:prstGeom>
        </p:spPr>
      </p:pic>
      <p:sp>
        <p:nvSpPr>
          <p:cNvPr id="9" name="Rectangle 8"/>
          <p:cNvSpPr/>
          <p:nvPr/>
        </p:nvSpPr>
        <p:spPr>
          <a:xfrm>
            <a:off x="3309257" y="1615153"/>
            <a:ext cx="2467429" cy="213647"/>
          </a:xfrm>
          <a:prstGeom prst="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p:cNvSpPr txBox="1"/>
          <p:nvPr/>
        </p:nvSpPr>
        <p:spPr>
          <a:xfrm>
            <a:off x="6908800" y="1999020"/>
            <a:ext cx="4599095" cy="4154984"/>
          </a:xfrm>
          <a:prstGeom prst="rect">
            <a:avLst/>
          </a:prstGeom>
          <a:noFill/>
        </p:spPr>
        <p:txBody>
          <a:bodyPr wrap="square" rtlCol="0">
            <a:spAutoFit/>
          </a:bodyPr>
          <a:lstStyle/>
          <a:p>
            <a:pPr marL="342900" indent="-342900">
              <a:buFont typeface="Wingdings" panose="05000000000000000000" pitchFamily="2" charset="2"/>
              <a:buChar char="q"/>
            </a:pPr>
            <a:r>
              <a:rPr lang="en-US" sz="2400" smtClean="0"/>
              <a:t>Sự kiện pageLoad của viewProduct.aspx sẽ Request[“maSanPham”] để lấy mã.</a:t>
            </a:r>
          </a:p>
          <a:p>
            <a:pPr marL="342900" indent="-342900">
              <a:buFont typeface="Wingdings" panose="05000000000000000000" pitchFamily="2" charset="2"/>
              <a:buChar char="q"/>
            </a:pPr>
            <a:r>
              <a:rPr lang="en-US" sz="2400" smtClean="0"/>
              <a:t>Các sản phẩm liên quan được lấy ra bằng các sản phẩm có chung nhà sản xuất.</a:t>
            </a:r>
          </a:p>
          <a:p>
            <a:pPr marL="342900" indent="-342900">
              <a:buFont typeface="Wingdings" panose="05000000000000000000" pitchFamily="2" charset="2"/>
              <a:buChar char="q"/>
            </a:pPr>
            <a:r>
              <a:rPr lang="en-US" sz="2400" smtClean="0"/>
              <a:t>Phần mô tả sản phẩm sử dụng Component Literal để hiển thị các đoạn text và mã html css.</a:t>
            </a:r>
          </a:p>
        </p:txBody>
      </p:sp>
    </p:spTree>
    <p:extLst>
      <p:ext uri="{BB962C8B-B14F-4D97-AF65-F5344CB8AC3E}">
        <p14:creationId xmlns:p14="http://schemas.microsoft.com/office/powerpoint/2010/main" val="15489994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22/05/2019</a:t>
            </a:r>
            <a:endParaRPr lang="en-US"/>
          </a:p>
        </p:txBody>
      </p:sp>
      <p:sp>
        <p:nvSpPr>
          <p:cNvPr id="3" name="Footer Placeholder 2"/>
          <p:cNvSpPr>
            <a:spLocks noGrp="1"/>
          </p:cNvSpPr>
          <p:nvPr>
            <p:ph type="ftr" sz="quarter" idx="11"/>
          </p:nvPr>
        </p:nvSpPr>
        <p:spPr/>
        <p:txBody>
          <a:bodyPr/>
          <a:lstStyle/>
          <a:p>
            <a:r>
              <a:rPr lang="en-US" smtClean="0"/>
              <a:t>[Lập Trình Web] báo cáo bài tập lớn</a:t>
            </a:r>
            <a:endParaRPr lang="en-US"/>
          </a:p>
        </p:txBody>
      </p:sp>
      <p:sp>
        <p:nvSpPr>
          <p:cNvPr id="4" name="Slide Number Placeholder 3"/>
          <p:cNvSpPr>
            <a:spLocks noGrp="1"/>
          </p:cNvSpPr>
          <p:nvPr>
            <p:ph type="sldNum" sz="quarter" idx="12"/>
          </p:nvPr>
        </p:nvSpPr>
        <p:spPr/>
        <p:txBody>
          <a:bodyPr/>
          <a:lstStyle/>
          <a:p>
            <a:fld id="{6A2365C6-D50E-438C-A1BF-B6A04B54D61D}" type="slidenum">
              <a:rPr lang="en-US" smtClean="0"/>
              <a:t>7</a:t>
            </a:fld>
            <a:endParaRPr lang="en-US"/>
          </a:p>
        </p:txBody>
      </p:sp>
      <p:sp>
        <p:nvSpPr>
          <p:cNvPr id="5" name="TextBox 4"/>
          <p:cNvSpPr txBox="1"/>
          <p:nvPr/>
        </p:nvSpPr>
        <p:spPr>
          <a:xfrm>
            <a:off x="7111998" y="740229"/>
            <a:ext cx="3875314" cy="461665"/>
          </a:xfrm>
          <a:prstGeom prst="rect">
            <a:avLst/>
          </a:prstGeom>
          <a:noFill/>
        </p:spPr>
        <p:txBody>
          <a:bodyPr wrap="square" rtlCol="0">
            <a:spAutoFit/>
          </a:bodyPr>
          <a:lstStyle/>
          <a:p>
            <a:pPr algn="ctr"/>
            <a:r>
              <a:rPr lang="en-US" sz="2400" smtClean="0">
                <a:solidFill>
                  <a:srgbClr val="7030A0"/>
                </a:solidFill>
                <a:effectLst>
                  <a:glow rad="101600">
                    <a:schemeClr val="accent3">
                      <a:satMod val="175000"/>
                      <a:alpha val="40000"/>
                    </a:schemeClr>
                  </a:glow>
                </a:effectLst>
              </a:rPr>
              <a:t>View All Procut &amp; OPTION</a:t>
            </a:r>
            <a:endParaRPr lang="en-US" sz="2400">
              <a:solidFill>
                <a:srgbClr val="7030A0"/>
              </a:solidFill>
              <a:effectLst>
                <a:glow rad="101600">
                  <a:schemeClr val="accent3">
                    <a:satMod val="175000"/>
                    <a:alpha val="40000"/>
                  </a:schemeClr>
                </a:glow>
              </a:effectLst>
            </a:endParaRPr>
          </a:p>
        </p:txBody>
      </p:sp>
      <p:pic>
        <p:nvPicPr>
          <p:cNvPr id="6" name="Picture 5"/>
          <p:cNvPicPr>
            <a:picLocks noChangeAspect="1"/>
          </p:cNvPicPr>
          <p:nvPr/>
        </p:nvPicPr>
        <p:blipFill>
          <a:blip r:embed="rId2"/>
          <a:stretch>
            <a:fillRect/>
          </a:stretch>
        </p:blipFill>
        <p:spPr>
          <a:xfrm>
            <a:off x="5241601" y="2135866"/>
            <a:ext cx="6466302" cy="650875"/>
          </a:xfrm>
          <a:prstGeom prst="rect">
            <a:avLst/>
          </a:prstGeom>
        </p:spPr>
      </p:pic>
      <p:pic>
        <p:nvPicPr>
          <p:cNvPr id="7" name="Picture 6"/>
          <p:cNvPicPr>
            <a:picLocks noChangeAspect="1"/>
          </p:cNvPicPr>
          <p:nvPr/>
        </p:nvPicPr>
        <p:blipFill>
          <a:blip r:embed="rId3"/>
          <a:stretch>
            <a:fillRect/>
          </a:stretch>
        </p:blipFill>
        <p:spPr>
          <a:xfrm>
            <a:off x="5241602" y="3072182"/>
            <a:ext cx="6466302" cy="570175"/>
          </a:xfrm>
          <a:prstGeom prst="rect">
            <a:avLst/>
          </a:prstGeom>
        </p:spPr>
      </p:pic>
      <p:pic>
        <p:nvPicPr>
          <p:cNvPr id="8" name="Picture 7"/>
          <p:cNvPicPr>
            <a:picLocks noChangeAspect="1"/>
          </p:cNvPicPr>
          <p:nvPr/>
        </p:nvPicPr>
        <p:blipFill>
          <a:blip r:embed="rId4"/>
          <a:stretch>
            <a:fillRect/>
          </a:stretch>
        </p:blipFill>
        <p:spPr>
          <a:xfrm>
            <a:off x="5241602" y="3937623"/>
            <a:ext cx="6466302" cy="694976"/>
          </a:xfrm>
          <a:prstGeom prst="rect">
            <a:avLst/>
          </a:prstGeom>
        </p:spPr>
      </p:pic>
      <p:pic>
        <p:nvPicPr>
          <p:cNvPr id="9" name="Picture 8"/>
          <p:cNvPicPr>
            <a:picLocks noChangeAspect="1"/>
          </p:cNvPicPr>
          <p:nvPr/>
        </p:nvPicPr>
        <p:blipFill>
          <a:blip r:embed="rId5"/>
          <a:stretch>
            <a:fillRect/>
          </a:stretch>
        </p:blipFill>
        <p:spPr>
          <a:xfrm>
            <a:off x="5241601" y="4877882"/>
            <a:ext cx="6466302" cy="694368"/>
          </a:xfrm>
          <a:prstGeom prst="rect">
            <a:avLst/>
          </a:prstGeom>
        </p:spPr>
      </p:pic>
      <p:cxnSp>
        <p:nvCxnSpPr>
          <p:cNvPr id="14" name="Straight Connector 13"/>
          <p:cNvCxnSpPr/>
          <p:nvPr/>
        </p:nvCxnSpPr>
        <p:spPr>
          <a:xfrm>
            <a:off x="9042400" y="2569029"/>
            <a:ext cx="19449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15829" y="3476172"/>
            <a:ext cx="2416628" cy="72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334817" y="4415263"/>
            <a:ext cx="1928269" cy="79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153298" y="5324407"/>
            <a:ext cx="1834014" cy="725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99771" y="1872343"/>
            <a:ext cx="3265715" cy="4154984"/>
          </a:xfrm>
          <a:prstGeom prst="rect">
            <a:avLst/>
          </a:prstGeom>
          <a:noFill/>
        </p:spPr>
        <p:txBody>
          <a:bodyPr wrap="square" rtlCol="0">
            <a:spAutoFit/>
          </a:bodyPr>
          <a:lstStyle/>
          <a:p>
            <a:pPr marL="285750" indent="-285750">
              <a:buFont typeface="Wingdings" panose="05000000000000000000" pitchFamily="2" charset="2"/>
              <a:buChar char="q"/>
            </a:pPr>
            <a:r>
              <a:rPr lang="en-US" sz="2400" smtClean="0"/>
              <a:t>Trang View All Product sử dựng lưới Repeater là chính, kết hợp với dữ liệu nguồn được lấy từ chuỗi Query.</a:t>
            </a:r>
          </a:p>
          <a:p>
            <a:pPr marL="285750" indent="-285750">
              <a:buFont typeface="Wingdings" panose="05000000000000000000" pitchFamily="2" charset="2"/>
              <a:buChar char="q"/>
            </a:pPr>
            <a:r>
              <a:rPr lang="en-US" sz="2400" smtClean="0"/>
              <a:t>Request[“option”] để lấy các tùy chọn làm dữ liệu nguồn cho lưới Repeater </a:t>
            </a:r>
            <a:r>
              <a:rPr lang="en-US" sz="2400" smtClean="0">
                <a:sym typeface="Wingdings" panose="05000000000000000000" pitchFamily="2" charset="2"/>
              </a:rPr>
              <a:t></a:t>
            </a:r>
            <a:r>
              <a:rPr lang="en-US" sz="2400" smtClean="0"/>
              <a:t> Hiển thị.</a:t>
            </a:r>
            <a:endParaRPr lang="en-US" sz="2400"/>
          </a:p>
        </p:txBody>
      </p:sp>
    </p:spTree>
    <p:extLst>
      <p:ext uri="{BB962C8B-B14F-4D97-AF65-F5344CB8AC3E}">
        <p14:creationId xmlns:p14="http://schemas.microsoft.com/office/powerpoint/2010/main" val="297092762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nodeType="afterEffect">
                                  <p:stCondLst>
                                    <p:cond delay="0"/>
                                  </p:stCondLst>
                                  <p:childTnLst>
                                    <p:animScale>
                                      <p:cBhvr>
                                        <p:cTn id="6" dur="2000" fill="hold"/>
                                        <p:tgtEl>
                                          <p:spTgt spid="14"/>
                                        </p:tgtEl>
                                      </p:cBhvr>
                                      <p:by x="150000" y="150000"/>
                                    </p:animScale>
                                  </p:childTnLst>
                                </p:cTn>
                              </p:par>
                              <p:par>
                                <p:cTn id="7" presetID="6" presetClass="emph" presetSubtype="0" repeatCount="indefinite" fill="hold" nodeType="withEffect">
                                  <p:stCondLst>
                                    <p:cond delay="0"/>
                                  </p:stCondLst>
                                  <p:childTnLst>
                                    <p:animScale>
                                      <p:cBhvr>
                                        <p:cTn id="8" dur="2000" fill="hold"/>
                                        <p:tgtEl>
                                          <p:spTgt spid="15"/>
                                        </p:tgtEl>
                                      </p:cBhvr>
                                      <p:by x="150000" y="150000"/>
                                    </p:animScale>
                                  </p:childTnLst>
                                </p:cTn>
                              </p:par>
                              <p:par>
                                <p:cTn id="9" presetID="6" presetClass="emph" presetSubtype="0" repeatCount="indefinite" fill="hold" nodeType="withEffect">
                                  <p:stCondLst>
                                    <p:cond delay="0"/>
                                  </p:stCondLst>
                                  <p:childTnLst>
                                    <p:animScale>
                                      <p:cBhvr>
                                        <p:cTn id="10" dur="2000" fill="hold"/>
                                        <p:tgtEl>
                                          <p:spTgt spid="18"/>
                                        </p:tgtEl>
                                      </p:cBhvr>
                                      <p:by x="150000" y="150000"/>
                                    </p:animScale>
                                  </p:childTnLst>
                                </p:cTn>
                              </p:par>
                              <p:par>
                                <p:cTn id="11" presetID="6" presetClass="emph" presetSubtype="0" repeatCount="indefinite" fill="hold" nodeType="withEffect">
                                  <p:stCondLst>
                                    <p:cond delay="0"/>
                                  </p:stCondLst>
                                  <p:childTnLst>
                                    <p:animScale>
                                      <p:cBhvr>
                                        <p:cTn id="12" dur="2000" fill="hold"/>
                                        <p:tgtEl>
                                          <p:spTgt spid="2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22/05/2019</a:t>
            </a:r>
            <a:endParaRPr lang="en-US"/>
          </a:p>
        </p:txBody>
      </p:sp>
      <p:sp>
        <p:nvSpPr>
          <p:cNvPr id="3" name="Footer Placeholder 2"/>
          <p:cNvSpPr>
            <a:spLocks noGrp="1"/>
          </p:cNvSpPr>
          <p:nvPr>
            <p:ph type="ftr" sz="quarter" idx="11"/>
          </p:nvPr>
        </p:nvSpPr>
        <p:spPr/>
        <p:txBody>
          <a:bodyPr/>
          <a:lstStyle/>
          <a:p>
            <a:r>
              <a:rPr lang="en-US" smtClean="0"/>
              <a:t>[Lập Trình Web] báo cáo bài tập lớn</a:t>
            </a:r>
            <a:endParaRPr lang="en-US"/>
          </a:p>
        </p:txBody>
      </p:sp>
      <p:sp>
        <p:nvSpPr>
          <p:cNvPr id="4" name="Slide Number Placeholder 3"/>
          <p:cNvSpPr>
            <a:spLocks noGrp="1"/>
          </p:cNvSpPr>
          <p:nvPr>
            <p:ph type="sldNum" sz="quarter" idx="12"/>
          </p:nvPr>
        </p:nvSpPr>
        <p:spPr/>
        <p:txBody>
          <a:bodyPr/>
          <a:lstStyle/>
          <a:p>
            <a:fld id="{6A2365C6-D50E-438C-A1BF-B6A04B54D61D}" type="slidenum">
              <a:rPr lang="en-US" smtClean="0"/>
              <a:t>8</a:t>
            </a:fld>
            <a:endParaRPr lang="en-US"/>
          </a:p>
        </p:txBody>
      </p:sp>
      <p:sp>
        <p:nvSpPr>
          <p:cNvPr id="5" name="TextBox 4"/>
          <p:cNvSpPr txBox="1"/>
          <p:nvPr/>
        </p:nvSpPr>
        <p:spPr>
          <a:xfrm>
            <a:off x="7111998" y="740229"/>
            <a:ext cx="3875314" cy="461665"/>
          </a:xfrm>
          <a:prstGeom prst="rect">
            <a:avLst/>
          </a:prstGeom>
          <a:noFill/>
        </p:spPr>
        <p:txBody>
          <a:bodyPr wrap="square" rtlCol="0">
            <a:spAutoFit/>
          </a:bodyPr>
          <a:lstStyle/>
          <a:p>
            <a:pPr algn="ctr"/>
            <a:r>
              <a:rPr lang="en-US" sz="2400" smtClean="0">
                <a:solidFill>
                  <a:srgbClr val="7030A0"/>
                </a:solidFill>
                <a:effectLst>
                  <a:glow rad="101600">
                    <a:schemeClr val="accent3">
                      <a:satMod val="175000"/>
                      <a:alpha val="40000"/>
                    </a:schemeClr>
                  </a:glow>
                </a:effectLst>
              </a:rPr>
              <a:t>Administrator &amp; Filter</a:t>
            </a:r>
            <a:endParaRPr lang="en-US" sz="2400">
              <a:solidFill>
                <a:srgbClr val="7030A0"/>
              </a:solidFill>
              <a:effectLst>
                <a:glow rad="101600">
                  <a:schemeClr val="accent3">
                    <a:satMod val="175000"/>
                    <a:alpha val="40000"/>
                  </a:schemeClr>
                </a:glow>
              </a:effectLst>
            </a:endParaRPr>
          </a:p>
        </p:txBody>
      </p:sp>
      <p:pic>
        <p:nvPicPr>
          <p:cNvPr id="6" name="Picture 5"/>
          <p:cNvPicPr>
            <a:picLocks noChangeAspect="1"/>
          </p:cNvPicPr>
          <p:nvPr/>
        </p:nvPicPr>
        <p:blipFill>
          <a:blip r:embed="rId2"/>
          <a:stretch>
            <a:fillRect/>
          </a:stretch>
        </p:blipFill>
        <p:spPr>
          <a:xfrm>
            <a:off x="921695" y="1765221"/>
            <a:ext cx="6001619" cy="1229191"/>
          </a:xfrm>
          <a:prstGeom prst="rect">
            <a:avLst/>
          </a:prstGeom>
        </p:spPr>
      </p:pic>
      <p:pic>
        <p:nvPicPr>
          <p:cNvPr id="7" name="Picture 6"/>
          <p:cNvPicPr>
            <a:picLocks noChangeAspect="1"/>
          </p:cNvPicPr>
          <p:nvPr/>
        </p:nvPicPr>
        <p:blipFill>
          <a:blip r:embed="rId3"/>
          <a:stretch>
            <a:fillRect/>
          </a:stretch>
        </p:blipFill>
        <p:spPr>
          <a:xfrm>
            <a:off x="7111998" y="1997450"/>
            <a:ext cx="4354914" cy="1299634"/>
          </a:xfrm>
          <a:prstGeom prst="rect">
            <a:avLst/>
          </a:prstGeom>
        </p:spPr>
      </p:pic>
      <p:sp>
        <p:nvSpPr>
          <p:cNvPr id="9" name="TextBox 8"/>
          <p:cNvSpPr txBox="1"/>
          <p:nvPr/>
        </p:nvSpPr>
        <p:spPr>
          <a:xfrm>
            <a:off x="6836541" y="3457286"/>
            <a:ext cx="4905828" cy="2677656"/>
          </a:xfrm>
          <a:prstGeom prst="rect">
            <a:avLst/>
          </a:prstGeom>
          <a:noFill/>
        </p:spPr>
        <p:txBody>
          <a:bodyPr wrap="square" rtlCol="0">
            <a:spAutoFit/>
          </a:bodyPr>
          <a:lstStyle/>
          <a:p>
            <a:pPr marL="285750" indent="-285750">
              <a:buFont typeface="Wingdings" panose="05000000000000000000" pitchFamily="2" charset="2"/>
              <a:buChar char="q"/>
            </a:pPr>
            <a:r>
              <a:rPr lang="en-US" sz="2400" smtClean="0"/>
              <a:t>Administrator gồm các chức năng thông kê số lượng, và lọc dữ liệu theo các dropdownList và tùy chọn nhập theo tên để tìm kím.</a:t>
            </a:r>
          </a:p>
          <a:p>
            <a:pPr marL="285750" indent="-285750">
              <a:buFont typeface="Wingdings" panose="05000000000000000000" pitchFamily="2" charset="2"/>
              <a:buChar char="q"/>
            </a:pPr>
            <a:r>
              <a:rPr lang="en-US" sz="2400" smtClean="0"/>
              <a:t>Chức năng hiển thị toàn bộ và thêm một tài khoản.</a:t>
            </a:r>
            <a:endParaRPr lang="en-US" sz="2400"/>
          </a:p>
        </p:txBody>
      </p:sp>
      <p:pic>
        <p:nvPicPr>
          <p:cNvPr id="10" name="Picture 9"/>
          <p:cNvPicPr>
            <a:picLocks noChangeAspect="1"/>
          </p:cNvPicPr>
          <p:nvPr/>
        </p:nvPicPr>
        <p:blipFill>
          <a:blip r:embed="rId4"/>
          <a:stretch>
            <a:fillRect/>
          </a:stretch>
        </p:blipFill>
        <p:spPr>
          <a:xfrm>
            <a:off x="1864178" y="3297083"/>
            <a:ext cx="5022504" cy="2383487"/>
          </a:xfrm>
          <a:prstGeom prst="rect">
            <a:avLst/>
          </a:prstGeom>
        </p:spPr>
      </p:pic>
    </p:spTree>
    <p:extLst>
      <p:ext uri="{BB962C8B-B14F-4D97-AF65-F5344CB8AC3E}">
        <p14:creationId xmlns:p14="http://schemas.microsoft.com/office/powerpoint/2010/main" val="14598356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10" repeatCount="indefinite" fill="hold" nodeType="afterEffect">
                                  <p:stCondLst>
                                    <p:cond delay="0"/>
                                  </p:stCondLst>
                                  <p:childTnLst>
                                    <p:animClr clrSpc="hsl" dir="ccw">
                                      <p:cBhvr>
                                        <p:cTn id="6" dur="2000" fill="hold"/>
                                        <p:tgtEl>
                                          <p:spTgt spid="7"/>
                                        </p:tgtEl>
                                        <p:attrNameLst>
                                          <p:attrName>stroke.color</p:attrName>
                                        </p:attrNameLst>
                                      </p:cBhvr>
                                      <p:to>
                                        <a:schemeClr val="accent2"/>
                                      </p:to>
                                    </p:animClr>
                                    <p:set>
                                      <p:cBhvr>
                                        <p:cTn id="7" dur="2000" fill="hold"/>
                                        <p:tgtEl>
                                          <p:spTgt spid="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22/05/2019</a:t>
            </a:r>
            <a:endParaRPr lang="en-US"/>
          </a:p>
        </p:txBody>
      </p:sp>
      <p:sp>
        <p:nvSpPr>
          <p:cNvPr id="3" name="Footer Placeholder 2"/>
          <p:cNvSpPr>
            <a:spLocks noGrp="1"/>
          </p:cNvSpPr>
          <p:nvPr>
            <p:ph type="ftr" sz="quarter" idx="11"/>
          </p:nvPr>
        </p:nvSpPr>
        <p:spPr/>
        <p:txBody>
          <a:bodyPr/>
          <a:lstStyle/>
          <a:p>
            <a:r>
              <a:rPr lang="en-US" smtClean="0"/>
              <a:t>[Lập Trình Web] báo cáo bài tập lớn</a:t>
            </a:r>
            <a:endParaRPr lang="en-US"/>
          </a:p>
        </p:txBody>
      </p:sp>
      <p:sp>
        <p:nvSpPr>
          <p:cNvPr id="4" name="Slide Number Placeholder 3"/>
          <p:cNvSpPr>
            <a:spLocks noGrp="1"/>
          </p:cNvSpPr>
          <p:nvPr>
            <p:ph type="sldNum" sz="quarter" idx="12"/>
          </p:nvPr>
        </p:nvSpPr>
        <p:spPr/>
        <p:txBody>
          <a:bodyPr/>
          <a:lstStyle/>
          <a:p>
            <a:fld id="{6A2365C6-D50E-438C-A1BF-B6A04B54D61D}" type="slidenum">
              <a:rPr lang="en-US" smtClean="0"/>
              <a:t>9</a:t>
            </a:fld>
            <a:endParaRPr lang="en-US"/>
          </a:p>
        </p:txBody>
      </p:sp>
      <p:sp>
        <p:nvSpPr>
          <p:cNvPr id="5" name="TextBox 4"/>
          <p:cNvSpPr txBox="1"/>
          <p:nvPr/>
        </p:nvSpPr>
        <p:spPr>
          <a:xfrm>
            <a:off x="7066526" y="725715"/>
            <a:ext cx="4441369" cy="461665"/>
          </a:xfrm>
          <a:prstGeom prst="rect">
            <a:avLst/>
          </a:prstGeom>
          <a:noFill/>
        </p:spPr>
        <p:txBody>
          <a:bodyPr wrap="square" rtlCol="0">
            <a:spAutoFit/>
          </a:bodyPr>
          <a:lstStyle/>
          <a:p>
            <a:pPr algn="ctr"/>
            <a:r>
              <a:rPr lang="en-US" sz="2400" smtClean="0">
                <a:solidFill>
                  <a:srgbClr val="7030A0"/>
                </a:solidFill>
                <a:effectLst>
                  <a:glow rad="101600">
                    <a:schemeClr val="accent3">
                      <a:satMod val="175000"/>
                      <a:alpha val="40000"/>
                    </a:schemeClr>
                  </a:glow>
                </a:effectLst>
              </a:rPr>
              <a:t>Admin Option: Hãng Sản Xuất.</a:t>
            </a:r>
            <a:endParaRPr lang="en-US" sz="2400">
              <a:solidFill>
                <a:srgbClr val="7030A0"/>
              </a:solidFill>
              <a:effectLst>
                <a:glow rad="101600">
                  <a:schemeClr val="accent3">
                    <a:satMod val="175000"/>
                    <a:alpha val="40000"/>
                  </a:schemeClr>
                </a:glow>
              </a:effectLst>
            </a:endParaRPr>
          </a:p>
        </p:txBody>
      </p:sp>
      <p:pic>
        <p:nvPicPr>
          <p:cNvPr id="6" name="Picture 5"/>
          <p:cNvPicPr>
            <a:picLocks noChangeAspect="1"/>
          </p:cNvPicPr>
          <p:nvPr/>
        </p:nvPicPr>
        <p:blipFill>
          <a:blip r:embed="rId2"/>
          <a:stretch>
            <a:fillRect/>
          </a:stretch>
        </p:blipFill>
        <p:spPr>
          <a:xfrm>
            <a:off x="1962377" y="1172237"/>
            <a:ext cx="4547011" cy="2489357"/>
          </a:xfrm>
          <a:prstGeom prst="rect">
            <a:avLst/>
          </a:prstGeom>
        </p:spPr>
      </p:pic>
      <p:pic>
        <p:nvPicPr>
          <p:cNvPr id="7" name="Picture 6"/>
          <p:cNvPicPr>
            <a:picLocks noChangeAspect="1"/>
          </p:cNvPicPr>
          <p:nvPr/>
        </p:nvPicPr>
        <p:blipFill>
          <a:blip r:embed="rId3"/>
          <a:stretch>
            <a:fillRect/>
          </a:stretch>
        </p:blipFill>
        <p:spPr>
          <a:xfrm>
            <a:off x="1962377" y="3773792"/>
            <a:ext cx="4910592" cy="2249817"/>
          </a:xfrm>
          <a:prstGeom prst="rect">
            <a:avLst/>
          </a:prstGeom>
        </p:spPr>
      </p:pic>
      <p:sp>
        <p:nvSpPr>
          <p:cNvPr id="8" name="TextBox 7"/>
          <p:cNvSpPr txBox="1"/>
          <p:nvPr/>
        </p:nvSpPr>
        <p:spPr>
          <a:xfrm>
            <a:off x="6734629" y="1727203"/>
            <a:ext cx="4773266" cy="4524315"/>
          </a:xfrm>
          <a:prstGeom prst="rect">
            <a:avLst/>
          </a:prstGeom>
          <a:noFill/>
        </p:spPr>
        <p:txBody>
          <a:bodyPr wrap="square" rtlCol="0">
            <a:spAutoFit/>
          </a:bodyPr>
          <a:lstStyle/>
          <a:p>
            <a:pPr marL="285750" indent="-285750">
              <a:buFont typeface="Wingdings" panose="05000000000000000000" pitchFamily="2" charset="2"/>
              <a:buChar char="q"/>
            </a:pPr>
            <a:r>
              <a:rPr lang="en-US" sz="2400" smtClean="0"/>
              <a:t>Gồm hai chức năng chính:</a:t>
            </a:r>
          </a:p>
          <a:p>
            <a:pPr marL="800100" lvl="1" indent="-342900">
              <a:buFont typeface="Wingdings" panose="05000000000000000000" pitchFamily="2" charset="2"/>
              <a:buChar char="v"/>
            </a:pPr>
            <a:r>
              <a:rPr lang="en-US" sz="2400" smtClean="0"/>
              <a:t>Danh sách hãng Sản xuất</a:t>
            </a:r>
          </a:p>
          <a:p>
            <a:pPr marL="800100" lvl="1" indent="-342900">
              <a:buFont typeface="Wingdings" panose="05000000000000000000" pitchFamily="2" charset="2"/>
              <a:buChar char="v"/>
            </a:pPr>
            <a:r>
              <a:rPr lang="en-US" sz="2400" smtClean="0"/>
              <a:t>Thêm mới hãng sản xuất</a:t>
            </a:r>
          </a:p>
          <a:p>
            <a:pPr marL="342900" indent="-342900">
              <a:buFont typeface="Wingdings" panose="05000000000000000000" pitchFamily="2" charset="2"/>
              <a:buChar char="q"/>
            </a:pPr>
            <a:r>
              <a:rPr lang="en-US" sz="2400" smtClean="0"/>
              <a:t>Ứng dụng multyView để sử dụng chức năng danh sách và addNew.</a:t>
            </a:r>
          </a:p>
          <a:p>
            <a:pPr marL="342900" indent="-342900">
              <a:buFont typeface="Wingdings" panose="05000000000000000000" pitchFamily="2" charset="2"/>
              <a:buChar char="q"/>
            </a:pPr>
            <a:r>
              <a:rPr lang="en-US" sz="2400" smtClean="0"/>
              <a:t>Các tùy chọn cập nhật và delete.</a:t>
            </a:r>
          </a:p>
          <a:p>
            <a:pPr marL="342900" indent="-342900">
              <a:buFont typeface="Wingdings" panose="05000000000000000000" pitchFamily="2" charset="2"/>
              <a:buChar char="q"/>
            </a:pPr>
            <a:r>
              <a:rPr lang="en-US" sz="2400" smtClean="0"/>
              <a:t>Thêm mới một hãng sản xuất upload icon hãng lên thư mục trên server.</a:t>
            </a:r>
          </a:p>
          <a:p>
            <a:pPr marL="342900" indent="-342900">
              <a:buFont typeface="Wingdings" panose="05000000000000000000" pitchFamily="2" charset="2"/>
              <a:buChar char="q"/>
            </a:pPr>
            <a:r>
              <a:rPr lang="en-US" sz="2400" smtClean="0"/>
              <a:t>Báo lỗi khi nhập trùng tên hãng</a:t>
            </a:r>
            <a:endParaRPr lang="en-US" sz="2400"/>
          </a:p>
        </p:txBody>
      </p:sp>
    </p:spTree>
    <p:extLst>
      <p:ext uri="{BB962C8B-B14F-4D97-AF65-F5344CB8AC3E}">
        <p14:creationId xmlns:p14="http://schemas.microsoft.com/office/powerpoint/2010/main" val="424055273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266</TotalTime>
  <Words>803</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Viet SacLo</dc:creator>
  <cp:lastModifiedBy>Viet SacLo</cp:lastModifiedBy>
  <cp:revision>25</cp:revision>
  <dcterms:created xsi:type="dcterms:W3CDTF">2019-05-22T06:09:33Z</dcterms:created>
  <dcterms:modified xsi:type="dcterms:W3CDTF">2019-05-22T13:42:39Z</dcterms:modified>
</cp:coreProperties>
</file>