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737" autoAdjust="0"/>
  </p:normalViewPr>
  <p:slideViewPr>
    <p:cSldViewPr snapToGrid="0" snapToObjects="1">
      <p:cViewPr>
        <p:scale>
          <a:sx n="99" d="100"/>
          <a:sy n="99" d="100"/>
        </p:scale>
        <p:origin x="-720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5/13/14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IPTABELS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126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Accept packets from trusted IP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995698" cy="4208930"/>
          </a:xfrm>
        </p:spPr>
        <p:txBody>
          <a:bodyPr/>
          <a:lstStyle/>
          <a:p>
            <a:r>
              <a:rPr lang="en-US" dirty="0" smtClean="0"/>
              <a:t>Allow the packets from a single IP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–s 192.168.0.4 –j ACCEPT</a:t>
            </a:r>
          </a:p>
          <a:p>
            <a:r>
              <a:rPr lang="en-US" dirty="0" smtClean="0"/>
              <a:t>Allow incoming packets from a range of IP </a:t>
            </a:r>
            <a:r>
              <a:rPr lang="en-US" dirty="0" err="1" smtClean="0"/>
              <a:t>addresss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–s 192.168.0.0/24 –j ACCEPT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rgbClr val="9DF131"/>
                </a:solidFill>
              </a:rPr>
              <a:t>#</a:t>
            </a:r>
            <a:r>
              <a:rPr lang="en-US" dirty="0" err="1">
                <a:solidFill>
                  <a:srgbClr val="9DF131"/>
                </a:solidFill>
              </a:rPr>
              <a:t>iptables</a:t>
            </a:r>
            <a:r>
              <a:rPr lang="en-US" dirty="0">
                <a:solidFill>
                  <a:srgbClr val="9DF131"/>
                </a:solidFill>
              </a:rPr>
              <a:t> –A INPUT –s 192.168.0.0</a:t>
            </a:r>
            <a:r>
              <a:rPr lang="en-US" dirty="0" smtClean="0">
                <a:solidFill>
                  <a:srgbClr val="9DF131"/>
                </a:solidFill>
              </a:rPr>
              <a:t>/255.255.255.0 </a:t>
            </a:r>
            <a:r>
              <a:rPr lang="en-US" dirty="0">
                <a:solidFill>
                  <a:srgbClr val="9DF131"/>
                </a:solidFill>
              </a:rPr>
              <a:t>–j ACCEPT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Port and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[ -p &lt;protocol&gt; (</a:t>
            </a:r>
            <a:r>
              <a:rPr lang="en-US" b="1" dirty="0" err="1" smtClean="0"/>
              <a:t>tcp</a:t>
            </a:r>
            <a:r>
              <a:rPr lang="en-US" b="1" dirty="0" smtClean="0"/>
              <a:t>, </a:t>
            </a:r>
            <a:r>
              <a:rPr lang="en-US" b="1" dirty="0" err="1" smtClean="0"/>
              <a:t>udp</a:t>
            </a:r>
            <a:r>
              <a:rPr lang="en-US" b="1" dirty="0" smtClean="0"/>
              <a:t>, </a:t>
            </a:r>
            <a:r>
              <a:rPr lang="en-US" b="1" dirty="0" err="1" smtClean="0"/>
              <a:t>icmp</a:t>
            </a:r>
            <a:r>
              <a:rPr lang="en-US" b="1" dirty="0" smtClean="0"/>
              <a:t>, all)</a:t>
            </a:r>
          </a:p>
          <a:p>
            <a:pPr marL="0" indent="0">
              <a:buNone/>
            </a:pPr>
            <a:r>
              <a:rPr lang="en-US" b="1" dirty="0" smtClean="0"/>
              <a:t>[ --</a:t>
            </a:r>
            <a:r>
              <a:rPr lang="en-US" b="1" dirty="0" err="1" smtClean="0"/>
              <a:t>dport</a:t>
            </a:r>
            <a:r>
              <a:rPr lang="en-US" b="1" dirty="0" smtClean="0"/>
              <a:t> destination port]	[ --sport source port]</a:t>
            </a:r>
          </a:p>
          <a:p>
            <a:r>
              <a:rPr lang="en-US" dirty="0" smtClean="0"/>
              <a:t>Accept </a:t>
            </a:r>
            <a:r>
              <a:rPr lang="en-US" dirty="0" err="1" smtClean="0"/>
              <a:t>tcp</a:t>
            </a:r>
            <a:r>
              <a:rPr lang="en-US" dirty="0" smtClean="0"/>
              <a:t> packets on destination port 80 (web)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–p </a:t>
            </a:r>
            <a:r>
              <a:rPr lang="en-US" dirty="0" err="1" smtClean="0">
                <a:solidFill>
                  <a:srgbClr val="9DF131"/>
                </a:solidFill>
              </a:rPr>
              <a:t>tcp</a:t>
            </a:r>
            <a:r>
              <a:rPr lang="en-US" dirty="0" smtClean="0">
                <a:solidFill>
                  <a:srgbClr val="9DF131"/>
                </a:solidFill>
              </a:rPr>
              <a:t> --</a:t>
            </a:r>
            <a:r>
              <a:rPr lang="en-US" dirty="0" err="1" smtClean="0">
                <a:solidFill>
                  <a:srgbClr val="9DF131"/>
                </a:solidFill>
              </a:rPr>
              <a:t>dport</a:t>
            </a:r>
            <a:r>
              <a:rPr lang="en-US" dirty="0" smtClean="0">
                <a:solidFill>
                  <a:srgbClr val="9DF131"/>
                </a:solidFill>
              </a:rPr>
              <a:t> 80 –j ACCEPT</a:t>
            </a:r>
          </a:p>
          <a:p>
            <a:r>
              <a:rPr lang="en-US" dirty="0" smtClean="0"/>
              <a:t>To include a port range. Accept </a:t>
            </a:r>
            <a:r>
              <a:rPr lang="en-US" dirty="0" err="1" smtClean="0"/>
              <a:t>tcp</a:t>
            </a:r>
            <a:r>
              <a:rPr lang="en-US" dirty="0" smtClean="0"/>
              <a:t> packets on destination ports 5901:5910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DF131"/>
                </a:solidFill>
              </a:rPr>
              <a:t>#</a:t>
            </a:r>
            <a:r>
              <a:rPr lang="en-US" dirty="0" err="1" smtClean="0">
                <a:solidFill>
                  <a:srgbClr val="9DF131"/>
                </a:solidFill>
              </a:rPr>
              <a:t>iptables</a:t>
            </a:r>
            <a:r>
              <a:rPr lang="en-US" dirty="0" smtClean="0">
                <a:solidFill>
                  <a:srgbClr val="9DF131"/>
                </a:solidFill>
              </a:rPr>
              <a:t> –A INPUT –p </a:t>
            </a:r>
            <a:r>
              <a:rPr lang="en-US" dirty="0" err="1" smtClean="0">
                <a:solidFill>
                  <a:srgbClr val="9DF131"/>
                </a:solidFill>
              </a:rPr>
              <a:t>tcp</a:t>
            </a:r>
            <a:r>
              <a:rPr lang="en-US" dirty="0" smtClean="0">
                <a:solidFill>
                  <a:srgbClr val="9DF131"/>
                </a:solidFill>
              </a:rPr>
              <a:t> --</a:t>
            </a:r>
            <a:r>
              <a:rPr lang="en-US" dirty="0" err="1" smtClean="0">
                <a:solidFill>
                  <a:srgbClr val="9DF131"/>
                </a:solidFill>
              </a:rPr>
              <a:t>dport</a:t>
            </a:r>
            <a:r>
              <a:rPr lang="en-US" dirty="0" smtClean="0">
                <a:solidFill>
                  <a:srgbClr val="9DF131"/>
                </a:solidFill>
              </a:rPr>
              <a:t> 5901:5910 –j ACCEPT</a:t>
            </a:r>
            <a:endParaRPr lang="en-US" dirty="0">
              <a:solidFill>
                <a:srgbClr val="9DF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a Simple Rule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731737"/>
            <a:ext cx="7583487" cy="43059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–P INPUT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–P OUTPUT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–P FORWARD DROP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–F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lo –j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–m state –state ESTABLISHED,RELATED –j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–p </a:t>
            </a:r>
            <a:r>
              <a:rPr lang="en-US" dirty="0" err="1" smtClean="0"/>
              <a:t>tcp</a:t>
            </a:r>
            <a:r>
              <a:rPr lang="en-US" dirty="0" smtClean="0"/>
              <a:t> –</a:t>
            </a:r>
            <a:r>
              <a:rPr lang="en-US" dirty="0" err="1" smtClean="0"/>
              <a:t>dport</a:t>
            </a:r>
            <a:r>
              <a:rPr lang="en-US" dirty="0" smtClean="0"/>
              <a:t> 22 –j ACCEPT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smtClean="0"/>
              <a:t> –P INPUT DROP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19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iptables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814041" cy="4208930"/>
          </a:xfrm>
        </p:spPr>
        <p:txBody>
          <a:bodyPr/>
          <a:lstStyle/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Netfilter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Linux.</a:t>
            </a:r>
          </a:p>
          <a:p>
            <a:pPr algn="just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/>
              <a:t>Filtering packet</a:t>
            </a:r>
          </a:p>
          <a:p>
            <a:pPr algn="just">
              <a:buFont typeface="Wingdings" charset="2"/>
              <a:buChar char="ü"/>
            </a:pPr>
            <a:r>
              <a:rPr lang="en-US" dirty="0" smtClean="0"/>
              <a:t>NAT</a:t>
            </a:r>
            <a:endParaRPr lang="en-US" dirty="0"/>
          </a:p>
          <a:p>
            <a:pPr algn="just">
              <a:buFont typeface="Wingdings" charset="2"/>
              <a:buChar char="ü"/>
            </a:pPr>
            <a:r>
              <a:rPr lang="en-US" dirty="0" smtClean="0"/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1925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474624"/>
            <a:ext cx="7583487" cy="796832"/>
          </a:xfrm>
        </p:spPr>
        <p:txBody>
          <a:bodyPr/>
          <a:lstStyle/>
          <a:p>
            <a:pPr algn="ctr"/>
            <a:r>
              <a:rPr lang="en-US" dirty="0" smtClean="0"/>
              <a:t>Packets Processing In </a:t>
            </a:r>
            <a:r>
              <a:rPr lang="en-US" dirty="0" err="1" smtClean="0"/>
              <a:t>iptables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93" y="1425389"/>
            <a:ext cx="7966723" cy="484289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All packets inspected by </a:t>
            </a:r>
            <a:r>
              <a:rPr lang="en-US" dirty="0" err="1" smtClean="0"/>
              <a:t>iptables</a:t>
            </a:r>
            <a:r>
              <a:rPr lang="en-US" dirty="0" smtClean="0"/>
              <a:t> pass through a sequence of built-in tables (queues) for processing. There are three tables in total.</a:t>
            </a:r>
          </a:p>
          <a:p>
            <a:pPr algn="just"/>
            <a:r>
              <a:rPr lang="en-US" dirty="0" smtClean="0"/>
              <a:t>The first is the mangle table which is responsible for the alteration of quality of service bits in the TCP header.</a:t>
            </a:r>
          </a:p>
          <a:p>
            <a:pPr algn="just"/>
            <a:r>
              <a:rPr lang="en-US" dirty="0" smtClean="0"/>
              <a:t>The second table is the filter queue which is responsible for packet filtering. It has three built-in </a:t>
            </a:r>
            <a:r>
              <a:rPr lang="en-US" dirty="0" err="1" smtClean="0"/>
              <a:t>chanins</a:t>
            </a:r>
            <a:r>
              <a:rPr lang="en-US" dirty="0" smtClean="0"/>
              <a:t> in which you can place your firewall policy rules.</a:t>
            </a:r>
          </a:p>
          <a:p>
            <a:pPr marL="0" indent="0" algn="just">
              <a:buNone/>
            </a:pPr>
            <a:r>
              <a:rPr lang="en-US" dirty="0" smtClean="0"/>
              <a:t>Three are the:</a:t>
            </a:r>
          </a:p>
          <a:p>
            <a:pPr marL="0" indent="0" algn="just">
              <a:buNone/>
            </a:pPr>
            <a:r>
              <a:rPr lang="en-US" u="sng" dirty="0" smtClean="0"/>
              <a:t>Forward chain</a:t>
            </a:r>
            <a:r>
              <a:rPr lang="en-US" dirty="0" smtClean="0"/>
              <a:t>: filter packets to servers protected by the firewall.</a:t>
            </a:r>
          </a:p>
          <a:p>
            <a:pPr marL="0" indent="0" algn="just">
              <a:buNone/>
            </a:pPr>
            <a:r>
              <a:rPr lang="en-US" u="sng" dirty="0" smtClean="0"/>
              <a:t>Input chain</a:t>
            </a:r>
            <a:r>
              <a:rPr lang="en-US" dirty="0" smtClean="0"/>
              <a:t>: Filters packets destined for the firewall.</a:t>
            </a:r>
          </a:p>
          <a:p>
            <a:pPr marL="0" indent="0" algn="just">
              <a:buNone/>
            </a:pPr>
            <a:r>
              <a:rPr lang="en-US" u="sng" dirty="0" smtClean="0"/>
              <a:t>Output chain</a:t>
            </a:r>
            <a:r>
              <a:rPr lang="en-US" dirty="0" smtClean="0"/>
              <a:t>: Filters packets originating from the firewall.</a:t>
            </a:r>
          </a:p>
          <a:p>
            <a:pPr algn="just"/>
            <a:r>
              <a:rPr lang="en-US" dirty="0" smtClean="0"/>
              <a:t>The third table is the </a:t>
            </a:r>
            <a:r>
              <a:rPr lang="en-US" dirty="0" err="1" smtClean="0"/>
              <a:t>nat</a:t>
            </a:r>
            <a:r>
              <a:rPr lang="en-US" dirty="0" smtClean="0"/>
              <a:t> queue which is responsible for network address translation. It has two built-in chains; these are: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Pre-routing chain: NATs packets when the source address of the packet needs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22320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770167" cy="735008"/>
          </a:xfrm>
        </p:spPr>
        <p:txBody>
          <a:bodyPr/>
          <a:lstStyle/>
          <a:p>
            <a:pPr algn="ctr"/>
            <a:r>
              <a:rPr lang="en-US" sz="3600" dirty="0" smtClean="0"/>
              <a:t>Check </a:t>
            </a:r>
            <a:r>
              <a:rPr lang="en-US" sz="3600" dirty="0" err="1" smtClean="0"/>
              <a:t>iptables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485" y="1423873"/>
            <a:ext cx="7798466" cy="44086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Check </a:t>
            </a:r>
            <a:r>
              <a:rPr lang="en-US" dirty="0" err="1" smtClean="0"/>
              <a:t>iptables</a:t>
            </a:r>
            <a:r>
              <a:rPr lang="en-US" dirty="0" smtClean="0"/>
              <a:t> installed:</a:t>
            </a:r>
          </a:p>
          <a:p>
            <a:pPr marL="0" indent="0" algn="just">
              <a:buNone/>
            </a:pPr>
            <a:r>
              <a:rPr lang="en-US" dirty="0" smtClean="0"/>
              <a:t>#rpm –q </a:t>
            </a:r>
            <a:r>
              <a:rPr lang="en-US" dirty="0" err="1" smtClean="0"/>
              <a:t>iptables</a:t>
            </a:r>
            <a:endParaRPr lang="en-US" dirty="0" smtClean="0"/>
          </a:p>
          <a:p>
            <a:pPr algn="just"/>
            <a:r>
              <a:rPr lang="en-US" dirty="0" smtClean="0"/>
              <a:t>Use the –L switch to inspect the currently loaded rules: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–L</a:t>
            </a:r>
          </a:p>
          <a:p>
            <a:pPr algn="just"/>
            <a:r>
              <a:rPr lang="en-US" dirty="0" smtClean="0"/>
              <a:t>If </a:t>
            </a:r>
            <a:r>
              <a:rPr lang="en-US" dirty="0" err="1" smtClean="0"/>
              <a:t>iptables</a:t>
            </a:r>
            <a:r>
              <a:rPr lang="en-US" dirty="0" smtClean="0"/>
              <a:t> is not running, you can enable it by running</a:t>
            </a:r>
          </a:p>
          <a:p>
            <a:pPr marL="0" indent="0" algn="just">
              <a:buNone/>
            </a:pPr>
            <a:r>
              <a:rPr lang="en-US" dirty="0" smtClean="0"/>
              <a:t>#system-</a:t>
            </a:r>
            <a:r>
              <a:rPr lang="en-US" dirty="0" err="1" smtClean="0"/>
              <a:t>config</a:t>
            </a:r>
            <a:r>
              <a:rPr lang="en-US" dirty="0" smtClean="0"/>
              <a:t>-</a:t>
            </a:r>
            <a:r>
              <a:rPr lang="en-US" dirty="0" err="1" smtClean="0"/>
              <a:t>securitylevel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Or</a:t>
            </a:r>
          </a:p>
          <a:p>
            <a:pPr marL="0" indent="0" algn="just">
              <a:buNone/>
            </a:pPr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init.d</a:t>
            </a:r>
            <a:r>
              <a:rPr lang="en-US" dirty="0" smtClean="0"/>
              <a:t>/</a:t>
            </a:r>
            <a:r>
              <a:rPr lang="en-US" dirty="0" err="1" smtClean="0"/>
              <a:t>iptables</a:t>
            </a:r>
            <a:r>
              <a:rPr lang="en-US" dirty="0" smtClean="0"/>
              <a:t> start (use command with </a:t>
            </a:r>
            <a:r>
              <a:rPr lang="en-US" dirty="0" err="1" smtClean="0"/>
              <a:t>REDHat</a:t>
            </a:r>
            <a:r>
              <a:rPr lang="en-US" dirty="0" smtClean="0"/>
              <a:t> base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5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73491"/>
          </a:xfrm>
        </p:spPr>
        <p:txBody>
          <a:bodyPr/>
          <a:lstStyle/>
          <a:p>
            <a:pPr algn="ctr"/>
            <a:r>
              <a:rPr lang="en-US" dirty="0" smtClean="0"/>
              <a:t>Switch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49528"/>
            <a:ext cx="7583487" cy="458820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9DF131"/>
                </a:solidFill>
              </a:rPr>
              <a:t>-t</a:t>
            </a:r>
            <a:r>
              <a:rPr lang="en-US" dirty="0" smtClean="0"/>
              <a:t> &lt;-table-&gt; table include: filter, </a:t>
            </a:r>
            <a:r>
              <a:rPr lang="en-US" dirty="0" err="1" smtClean="0"/>
              <a:t>nat</a:t>
            </a:r>
            <a:r>
              <a:rPr lang="en-US" dirty="0" smtClean="0"/>
              <a:t>, mangle</a:t>
            </a:r>
          </a:p>
          <a:p>
            <a:pPr marL="0" indent="0" algn="just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iptables</a:t>
            </a:r>
            <a:r>
              <a:rPr lang="en-US" dirty="0" smtClean="0"/>
              <a:t> –t </a:t>
            </a:r>
            <a:r>
              <a:rPr lang="en-US" dirty="0" err="1" smtClean="0"/>
              <a:t>nat</a:t>
            </a:r>
            <a:r>
              <a:rPr lang="en-US" dirty="0" smtClean="0"/>
              <a:t> –P OUTPUT DROP.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-j</a:t>
            </a:r>
            <a:r>
              <a:rPr lang="en-US" dirty="0" smtClean="0"/>
              <a:t> &lt;target&gt; Jump to the specified target chain when the packet matches the current rule.</a:t>
            </a:r>
          </a:p>
          <a:p>
            <a:pPr marL="0" indent="0" algn="just"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iptables</a:t>
            </a:r>
            <a:r>
              <a:rPr lang="en-US" dirty="0" smtClean="0"/>
              <a:t> –A INPUT –p </a:t>
            </a:r>
            <a:r>
              <a:rPr lang="en-US" dirty="0" err="1" smtClean="0"/>
              <a:t>tcp</a:t>
            </a:r>
            <a:r>
              <a:rPr lang="en-US" dirty="0" smtClean="0"/>
              <a:t> --</a:t>
            </a:r>
            <a:r>
              <a:rPr lang="en-US" dirty="0" err="1" smtClean="0"/>
              <a:t>dport</a:t>
            </a:r>
            <a:r>
              <a:rPr lang="en-US" dirty="0" smtClean="0"/>
              <a:t> 22 –j ACCEPT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-A</a:t>
            </a:r>
            <a:r>
              <a:rPr lang="en-US" dirty="0" smtClean="0"/>
              <a:t>	Append rule to end of a chain.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-F</a:t>
            </a:r>
            <a:r>
              <a:rPr lang="en-US" dirty="0" smtClean="0"/>
              <a:t>	Flush. Deletes all the rules in the selected table.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-P</a:t>
            </a:r>
            <a:r>
              <a:rPr lang="en-US" dirty="0" smtClean="0"/>
              <a:t>	Set the default policy in the selected table.</a:t>
            </a:r>
          </a:p>
        </p:txBody>
      </p:sp>
    </p:spTree>
    <p:extLst>
      <p:ext uri="{BB962C8B-B14F-4D97-AF65-F5344CB8AC3E}">
        <p14:creationId xmlns:p14="http://schemas.microsoft.com/office/powerpoint/2010/main" val="323132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Switch </a:t>
            </a:r>
            <a:r>
              <a:rPr lang="en-US" dirty="0" smtClean="0"/>
              <a:t>Operations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DF131"/>
                </a:solidFill>
              </a:rPr>
              <a:t>-p</a:t>
            </a:r>
            <a:r>
              <a:rPr lang="en-US" dirty="0"/>
              <a:t> &lt;protocol-type&gt; </a:t>
            </a:r>
            <a:r>
              <a:rPr lang="en-US" dirty="0" err="1"/>
              <a:t>icmp</a:t>
            </a:r>
            <a:r>
              <a:rPr lang="en-US" dirty="0"/>
              <a:t>, </a:t>
            </a:r>
            <a:r>
              <a:rPr lang="en-US" dirty="0" err="1"/>
              <a:t>tcp</a:t>
            </a:r>
            <a:r>
              <a:rPr lang="en-US" dirty="0"/>
              <a:t>, </a:t>
            </a:r>
            <a:r>
              <a:rPr lang="en-US" dirty="0" err="1"/>
              <a:t>udp</a:t>
            </a:r>
            <a:r>
              <a:rPr lang="en-US" dirty="0"/>
              <a:t>, and all.</a:t>
            </a:r>
          </a:p>
          <a:p>
            <a:r>
              <a:rPr lang="en-US" dirty="0">
                <a:solidFill>
                  <a:srgbClr val="9DF131"/>
                </a:solidFill>
              </a:rPr>
              <a:t>-s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	source IP address.</a:t>
            </a:r>
          </a:p>
          <a:p>
            <a:r>
              <a:rPr lang="en-US" dirty="0">
                <a:solidFill>
                  <a:srgbClr val="9DF131"/>
                </a:solidFill>
              </a:rPr>
              <a:t>-d</a:t>
            </a:r>
            <a:r>
              <a:rPr lang="en-US" dirty="0"/>
              <a:t> &lt;</a:t>
            </a:r>
            <a:r>
              <a:rPr lang="en-US" dirty="0" err="1"/>
              <a:t>ip</a:t>
            </a:r>
            <a:r>
              <a:rPr lang="en-US" dirty="0"/>
              <a:t>-address&gt;	destination IP address</a:t>
            </a:r>
          </a:p>
          <a:p>
            <a:r>
              <a:rPr lang="en-US" dirty="0" smtClean="0">
                <a:solidFill>
                  <a:srgbClr val="9DF131"/>
                </a:solidFill>
              </a:rPr>
              <a:t>-</a:t>
            </a:r>
            <a:r>
              <a:rPr lang="en-US" dirty="0" err="1" smtClean="0">
                <a:solidFill>
                  <a:srgbClr val="9DF131"/>
                </a:solidFill>
              </a:rPr>
              <a:t>i</a:t>
            </a:r>
            <a:r>
              <a:rPr lang="en-US" dirty="0" smtClean="0"/>
              <a:t> &lt;interface-name&gt; “input” interface on which the packet enters.</a:t>
            </a:r>
          </a:p>
          <a:p>
            <a:r>
              <a:rPr lang="en-US" dirty="0" smtClean="0">
                <a:solidFill>
                  <a:srgbClr val="9DF131"/>
                </a:solidFill>
              </a:rPr>
              <a:t>-o</a:t>
            </a:r>
            <a:r>
              <a:rPr lang="en-US" dirty="0" smtClean="0"/>
              <a:t> &lt;interface-name&gt; “output” interface on which the packet exit.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Targets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dirty="0" smtClean="0"/>
              <a:t>: </a:t>
            </a:r>
            <a:r>
              <a:rPr lang="en-US" dirty="0" err="1" smtClean="0"/>
              <a:t>iptables</a:t>
            </a:r>
            <a:r>
              <a:rPr lang="en-US" dirty="0" smtClean="0"/>
              <a:t> stop further processing. The packet is </a:t>
            </a:r>
            <a:r>
              <a:rPr lang="en-US" b="1" dirty="0" smtClean="0">
                <a:solidFill>
                  <a:srgbClr val="FFFF00"/>
                </a:solidFill>
              </a:rPr>
              <a:t>handed over </a:t>
            </a:r>
            <a:r>
              <a:rPr lang="en-US" dirty="0" smtClean="0"/>
              <a:t>to the end application or the operating system for processing.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DROP</a:t>
            </a:r>
            <a:r>
              <a:rPr lang="en-US" dirty="0" smtClean="0"/>
              <a:t>: </a:t>
            </a:r>
            <a:r>
              <a:rPr lang="en-US" dirty="0" err="1" smtClean="0"/>
              <a:t>iptables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stops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further processing. The packet is </a:t>
            </a:r>
            <a:r>
              <a:rPr lang="en-US" b="1" dirty="0" smtClean="0">
                <a:solidFill>
                  <a:srgbClr val="FFFF00"/>
                </a:solidFill>
              </a:rPr>
              <a:t>blocked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LOG</a:t>
            </a:r>
            <a:r>
              <a:rPr lang="en-US" dirty="0" smtClean="0"/>
              <a:t>: the packet information is sent to the syslog daemon for logging </a:t>
            </a:r>
            <a:r>
              <a:rPr lang="en-US" dirty="0" err="1" smtClean="0"/>
              <a:t>iptables</a:t>
            </a:r>
            <a:r>
              <a:rPr lang="en-US" dirty="0" smtClean="0"/>
              <a:t> continues processing with the next rule in the table.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REJECT</a:t>
            </a:r>
            <a:r>
              <a:rPr lang="en-US" dirty="0" smtClean="0"/>
              <a:t>: works like the </a:t>
            </a:r>
            <a:r>
              <a:rPr lang="en-US" b="1" dirty="0" smtClean="0">
                <a:solidFill>
                  <a:srgbClr val="FFFF00"/>
                </a:solidFill>
              </a:rPr>
              <a:t>DROP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target, but will also </a:t>
            </a:r>
            <a:r>
              <a:rPr lang="en-US" b="1" dirty="0" smtClean="0">
                <a:solidFill>
                  <a:srgbClr val="FFFF00"/>
                </a:solidFill>
              </a:rPr>
              <a:t>return an error message</a:t>
            </a:r>
            <a:r>
              <a:rPr lang="en-US" dirty="0" smtClean="0"/>
              <a:t> to the host sending the packet that the packet was blocked.</a:t>
            </a:r>
          </a:p>
          <a:p>
            <a:pPr algn="just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DNAT</a:t>
            </a:r>
            <a:r>
              <a:rPr lang="en-US" dirty="0" smtClean="0"/>
              <a:t>: Used to do destination network address translation, rewriting the destination IP address of the packet.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SNAT</a:t>
            </a:r>
            <a:r>
              <a:rPr lang="en-US" dirty="0" smtClean="0"/>
              <a:t>: Used to do source network address translation, rewriting the source IP address of the packet. The source IP address is user defined.</a:t>
            </a:r>
          </a:p>
          <a:p>
            <a:pPr algn="just"/>
            <a:r>
              <a:rPr lang="en-US" dirty="0" smtClean="0">
                <a:solidFill>
                  <a:srgbClr val="9DF131"/>
                </a:solidFill>
              </a:rPr>
              <a:t>MASQUERADE</a:t>
            </a:r>
            <a:r>
              <a:rPr lang="en-US" dirty="0" smtClean="0"/>
              <a:t>: Used to do Source Network Address Translation. By default the source IP address is the same as the used by the firewall’s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7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760664"/>
          </a:xfrm>
        </p:spPr>
        <p:txBody>
          <a:bodyPr/>
          <a:lstStyle/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475184"/>
            <a:ext cx="7583487" cy="4562546"/>
          </a:xfrm>
        </p:spPr>
        <p:txBody>
          <a:bodyPr/>
          <a:lstStyle/>
          <a:p>
            <a:pPr algn="just"/>
            <a:r>
              <a:rPr lang="en-US" dirty="0" smtClean="0"/>
              <a:t>Allows </a:t>
            </a:r>
            <a:r>
              <a:rPr lang="en-US" dirty="0" err="1" smtClean="0"/>
              <a:t>localhost</a:t>
            </a:r>
            <a:r>
              <a:rPr lang="en-US" dirty="0" smtClean="0"/>
              <a:t> </a:t>
            </a:r>
            <a:r>
              <a:rPr lang="en-US" u="sng" dirty="0" smtClean="0"/>
              <a:t>interface</a:t>
            </a:r>
            <a:r>
              <a:rPr lang="en-US" dirty="0" smtClean="0"/>
              <a:t> 127.0.0.1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lo –j ACCEPT</a:t>
            </a:r>
          </a:p>
          <a:p>
            <a:pPr algn="just"/>
            <a:r>
              <a:rPr lang="en-US" dirty="0" smtClean="0"/>
              <a:t>Allows eth0 which is our internal LAN connection, (eth0 and eth1 are </a:t>
            </a:r>
            <a:r>
              <a:rPr lang="en-US" dirty="0" err="1" smtClean="0"/>
              <a:t>ethernet</a:t>
            </a:r>
            <a:r>
              <a:rPr lang="en-US" dirty="0" smtClean="0"/>
              <a:t> </a:t>
            </a:r>
            <a:r>
              <a:rPr lang="en-US" dirty="0" err="1" smtClean="0"/>
              <a:t>interfacesm</a:t>
            </a:r>
            <a:r>
              <a:rPr lang="en-US" dirty="0" smtClean="0"/>
              <a:t> they can be either internet or private network interfaces)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eth0 –j ACCEPT</a:t>
            </a:r>
          </a:p>
          <a:p>
            <a:pPr algn="just"/>
            <a:r>
              <a:rPr lang="en-US" dirty="0" smtClean="0"/>
              <a:t>Allows ppp0 dialup modem which is our external internet connection</a:t>
            </a:r>
          </a:p>
          <a:p>
            <a:pPr marL="0" indent="0" algn="just">
              <a:buNone/>
            </a:pPr>
            <a:r>
              <a:rPr lang="en-US" dirty="0" smtClean="0"/>
              <a:t>#</a:t>
            </a:r>
            <a:r>
              <a:rPr lang="en-US" dirty="0" err="1" smtClean="0"/>
              <a:t>iptables</a:t>
            </a:r>
            <a:r>
              <a:rPr lang="en-US" dirty="0" smtClean="0"/>
              <a:t> –A INPUT –</a:t>
            </a:r>
            <a:r>
              <a:rPr lang="en-US" dirty="0" err="1" smtClean="0"/>
              <a:t>i</a:t>
            </a:r>
            <a:r>
              <a:rPr lang="en-US" dirty="0" smtClean="0"/>
              <a:t> ppp0 –j ACCEPT</a:t>
            </a:r>
          </a:p>
        </p:txBody>
      </p:sp>
    </p:spTree>
    <p:extLst>
      <p:ext uri="{BB962C8B-B14F-4D97-AF65-F5344CB8AC3E}">
        <p14:creationId xmlns:p14="http://schemas.microsoft.com/office/powerpoint/2010/main" val="66147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Coomon</a:t>
            </a:r>
            <a:r>
              <a:rPr lang="en-US" dirty="0" smtClean="0"/>
              <a:t> Extended Match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96" y="1425389"/>
            <a:ext cx="8172189" cy="4911486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A variety of TCP/UDP source ports separated by commas. Unlike when –m isn’t used, they do not have to be within a range.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multiport --sports &lt;port, port&gt;</a:t>
            </a:r>
          </a:p>
          <a:p>
            <a:pPr algn="just"/>
            <a:r>
              <a:rPr lang="en-US" dirty="0" smtClean="0"/>
              <a:t>A variety of TCP/UDP </a:t>
            </a:r>
            <a:r>
              <a:rPr lang="en-US" dirty="0" err="1" smtClean="0"/>
              <a:t>destiantion</a:t>
            </a:r>
            <a:r>
              <a:rPr lang="en-US" dirty="0" smtClean="0"/>
              <a:t> port separated by commas. Unlike when –m isn’t used, they do not have to be within a range.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multiport --</a:t>
            </a:r>
            <a:r>
              <a:rPr lang="en-US" dirty="0" err="1" smtClean="0">
                <a:solidFill>
                  <a:srgbClr val="9DF131"/>
                </a:solidFill>
              </a:rPr>
              <a:t>dports</a:t>
            </a:r>
            <a:r>
              <a:rPr lang="en-US" dirty="0" smtClean="0">
                <a:solidFill>
                  <a:srgbClr val="9DF131"/>
                </a:solidFill>
              </a:rPr>
              <a:t> &lt;port, port&gt;</a:t>
            </a:r>
          </a:p>
          <a:p>
            <a:pPr algn="just"/>
            <a:r>
              <a:rPr lang="en-US" dirty="0" smtClean="0"/>
              <a:t>A variety of TCP/UDP ports separated by commas. Source and destination ports are assumed to be the same and they do not have to be within a range.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multiport --ports &lt;port, port&gt;</a:t>
            </a:r>
          </a:p>
          <a:p>
            <a:pPr algn="just"/>
            <a:r>
              <a:rPr lang="en-US" dirty="0" smtClean="0"/>
              <a:t>The most frequently tested states are: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ESTABLISHED</a:t>
            </a:r>
            <a:r>
              <a:rPr lang="en-US" dirty="0" smtClean="0"/>
              <a:t>: the packet is part of a connection that has seen packets in both directions.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NEW</a:t>
            </a:r>
            <a:r>
              <a:rPr lang="en-US" dirty="0" smtClean="0"/>
              <a:t>: the packet is the start of a new connection.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RELATED</a:t>
            </a:r>
            <a:r>
              <a:rPr lang="en-US" dirty="0" smtClean="0"/>
              <a:t>: the packet is starting a new secondary connection. This is a common feature of such protocols such as an FTP data transfer, or an ICMP error.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9DF131"/>
                </a:solidFill>
              </a:rPr>
              <a:t>-m --state &lt;state&gt;</a:t>
            </a:r>
            <a:endParaRPr lang="en-US" dirty="0">
              <a:solidFill>
                <a:srgbClr val="9DF1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865783"/>
      </p:ext>
    </p:extLst>
  </p:cSld>
  <p:clrMapOvr>
    <a:masterClrMapping/>
  </p:clrMapOvr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594</TotalTime>
  <Words>966</Words>
  <Application>Microsoft Macintosh PowerPoint</Application>
  <PresentationFormat>On-screen Show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IPTABELS Overview</vt:lpstr>
      <vt:lpstr>What is iptables?</vt:lpstr>
      <vt:lpstr>Packets Processing In iptables.</vt:lpstr>
      <vt:lpstr>Check iptables?</vt:lpstr>
      <vt:lpstr>Switch Operations</vt:lpstr>
      <vt:lpstr>Switch Operations (contd.)</vt:lpstr>
      <vt:lpstr>Targets And Jumps</vt:lpstr>
      <vt:lpstr>Interface</vt:lpstr>
      <vt:lpstr>Coomon Extended Match Criteria</vt:lpstr>
      <vt:lpstr>Accept packets from trusted IP address</vt:lpstr>
      <vt:lpstr>Port and Protocols</vt:lpstr>
      <vt:lpstr>Writing a Simple Rule 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IPTABELS Overview</dc:title>
  <dc:creator>HSP SI Viet Nam</dc:creator>
  <cp:lastModifiedBy>HSP SI Viet Nam</cp:lastModifiedBy>
  <cp:revision>41</cp:revision>
  <dcterms:created xsi:type="dcterms:W3CDTF">2014-05-10T07:49:14Z</dcterms:created>
  <dcterms:modified xsi:type="dcterms:W3CDTF">2014-05-13T04:15:54Z</dcterms:modified>
</cp:coreProperties>
</file>