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6" r:id="rId7"/>
    <p:sldId id="260" r:id="rId8"/>
    <p:sldId id="258" r:id="rId9"/>
    <p:sldId id="261" r:id="rId10"/>
    <p:sldId id="262" r:id="rId11"/>
    <p:sldId id="264" r:id="rId12"/>
    <p:sldId id="291" r:id="rId13"/>
    <p:sldId id="266" r:id="rId14"/>
    <p:sldId id="284" r:id="rId15"/>
    <p:sldId id="267" r:id="rId16"/>
    <p:sldId id="287" r:id="rId17"/>
    <p:sldId id="268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FEBC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2174" y="-21274"/>
            <a:ext cx="7077456" cy="4611562"/>
          </a:xfrm>
        </p:spPr>
        <p:txBody>
          <a:bodyPr/>
          <a:lstStyle/>
          <a:p>
            <a:r>
              <a:rPr lang="en-US" sz="5400" dirty="0" err="1"/>
              <a:t>Bài</a:t>
            </a:r>
            <a:r>
              <a:rPr lang="en-US" sz="5400" dirty="0"/>
              <a:t> </a:t>
            </a:r>
            <a:r>
              <a:rPr lang="en-US" sz="5400" dirty="0" err="1"/>
              <a:t>toán</a:t>
            </a:r>
            <a:r>
              <a:rPr lang="en-US" sz="5400" dirty="0"/>
              <a:t> </a:t>
            </a:r>
            <a:r>
              <a:rPr lang="en-US" sz="5400" dirty="0" err="1"/>
              <a:t>thoả</a:t>
            </a:r>
            <a:r>
              <a:rPr lang="en-US" sz="5400" dirty="0"/>
              <a:t> </a:t>
            </a:r>
            <a:r>
              <a:rPr lang="en-US" sz="5400" dirty="0" err="1"/>
              <a:t>mãn</a:t>
            </a:r>
            <a:r>
              <a:rPr lang="en-US" sz="5400" dirty="0"/>
              <a:t> </a:t>
            </a:r>
            <a:r>
              <a:rPr lang="en-US" sz="5400" dirty="0" err="1"/>
              <a:t>ràng</a:t>
            </a:r>
            <a:r>
              <a:rPr lang="en-US" sz="5400" dirty="0"/>
              <a:t> </a:t>
            </a:r>
            <a:r>
              <a:rPr lang="en-US" sz="5400" dirty="0" err="1"/>
              <a:t>buộc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Mincho Light" panose="020B0400000000000000" pitchFamily="18" charset="-128"/>
                <a:cs typeface="Arial" panose="020B0604020202020204" pitchFamily="34" charset="0"/>
              </a:rPr>
              <a:t>&amp; </a:t>
            </a:r>
            <a:br>
              <a:rPr lang="en-US" sz="5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Mincho Light" panose="020B0400000000000000" pitchFamily="18" charset="-128"/>
                <a:cs typeface="Arial" panose="020B0604020202020204" pitchFamily="34" charset="0"/>
              </a:rPr>
            </a:br>
            <a:r>
              <a:rPr lang="en-US" sz="5400" dirty="0" err="1"/>
              <a:t>áp</a:t>
            </a:r>
            <a:r>
              <a:rPr lang="en-US" sz="5400" dirty="0"/>
              <a:t> </a:t>
            </a:r>
            <a:r>
              <a:rPr lang="en-US" sz="5400" dirty="0" err="1"/>
              <a:t>dụng</a:t>
            </a:r>
            <a:r>
              <a:rPr lang="en-US" sz="5400" dirty="0"/>
              <a:t> </a:t>
            </a:r>
            <a:r>
              <a:rPr lang="en-US" sz="5400" dirty="0" err="1"/>
              <a:t>vào</a:t>
            </a:r>
            <a:r>
              <a:rPr lang="en-US" sz="5400" dirty="0"/>
              <a:t> </a:t>
            </a:r>
            <a:r>
              <a:rPr lang="en-US" sz="5400" dirty="0" err="1"/>
              <a:t>tô</a:t>
            </a:r>
            <a:r>
              <a:rPr lang="en-US" sz="5400" dirty="0"/>
              <a:t> </a:t>
            </a:r>
            <a:r>
              <a:rPr lang="en-US" sz="5400" dirty="0" err="1"/>
              <a:t>màu</a:t>
            </a:r>
            <a:r>
              <a:rPr lang="en-US" sz="5400" dirty="0"/>
              <a:t> </a:t>
            </a:r>
            <a:r>
              <a:rPr lang="en-US" sz="5400" dirty="0" err="1"/>
              <a:t>bản</a:t>
            </a:r>
            <a:r>
              <a:rPr lang="en-US" sz="5400" dirty="0"/>
              <a:t> </a:t>
            </a:r>
            <a:r>
              <a:rPr lang="en-US" sz="5400" dirty="0" err="1"/>
              <a:t>đồ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8811" y="5083878"/>
            <a:ext cx="7077456" cy="1307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Nhóm</a:t>
            </a:r>
            <a:r>
              <a:rPr lang="en-US" dirty="0"/>
              <a:t> 17: Lê Văn </a:t>
            </a:r>
            <a:r>
              <a:rPr lang="en-US" dirty="0" err="1"/>
              <a:t>Lương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Nguyễn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Sĩ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Nguyễn Hữu Hiếu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/>
              <a:t>2.3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cục</a:t>
            </a:r>
            <a:r>
              <a:rPr lang="en-US"/>
              <a:t> </a:t>
            </a:r>
            <a:r>
              <a:rPr lang="en-US" err="1"/>
              <a:t>bộ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AE2BCBB-C04C-03B5-434D-4954FBF0B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vi-VN" dirty="0"/>
              <a:t>Quá trình tìm kiếm</a:t>
            </a:r>
            <a:endParaRPr lang="en-US" dirty="0"/>
          </a:p>
          <a:p>
            <a:pPr algn="l"/>
            <a:endParaRPr lang="vi-VN" dirty="0"/>
          </a:p>
          <a:p>
            <a:pPr algn="l"/>
            <a:r>
              <a:rPr lang="en-US" dirty="0"/>
              <a:t>	</a:t>
            </a:r>
            <a:r>
              <a:rPr lang="vi-VN" dirty="0"/>
              <a:t>○ Lựa chọn ngẫu nhiên một biến để gán giá </a:t>
            </a:r>
            <a:r>
              <a:rPr lang="en-US" dirty="0"/>
              <a:t>	</a:t>
            </a:r>
            <a:r>
              <a:rPr lang="vi-VN" dirty="0"/>
              <a:t>trị mới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  <a:r>
              <a:rPr lang="vi-VN" dirty="0"/>
              <a:t>○Đối với một biến, lựa chọn giá trị mới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		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vi-VN" dirty="0"/>
              <a:t>giá trị</a:t>
            </a:r>
            <a:r>
              <a:rPr lang="en-US" dirty="0"/>
              <a:t> </a:t>
            </a:r>
            <a:r>
              <a:rPr lang="vi-VN" dirty="0"/>
              <a:t>mà nó vi phạm ít nhất các ràng buộc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3.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dụng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tô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màu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bản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vi-VN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đồ.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3798A-94E8-0C58-02C5-1ED6A54E8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6205084" cy="45790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b="1" dirty="0" err="1"/>
              <a:t>Ràng</a:t>
            </a:r>
            <a:r>
              <a:rPr lang="en-US" sz="2000" b="1" dirty="0"/>
              <a:t> </a:t>
            </a:r>
            <a:r>
              <a:rPr lang="en-US" sz="2000" b="1" dirty="0" err="1"/>
              <a:t>buộc</a:t>
            </a:r>
            <a:r>
              <a:rPr lang="en-US" sz="2000" b="1" dirty="0"/>
              <a:t>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vùng</a:t>
            </a:r>
            <a:r>
              <a:rPr lang="en-US" sz="2000" b="1" dirty="0"/>
              <a:t> </a:t>
            </a:r>
            <a:r>
              <a:rPr lang="en-US" sz="2000" b="1" dirty="0" err="1"/>
              <a:t>tô</a:t>
            </a:r>
            <a:r>
              <a:rPr lang="en-US" sz="2000" b="1" dirty="0"/>
              <a:t> </a:t>
            </a:r>
            <a:r>
              <a:rPr lang="en-US" sz="2000" b="1" dirty="0" err="1"/>
              <a:t>màu</a:t>
            </a:r>
            <a:r>
              <a:rPr lang="en-US" sz="2000" b="1" dirty="0"/>
              <a:t> </a:t>
            </a:r>
            <a:r>
              <a:rPr lang="en-US" sz="2000" b="1" dirty="0" err="1"/>
              <a:t>liền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</a:t>
            </a:r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trùng</a:t>
            </a:r>
            <a:r>
              <a:rPr lang="en-US" sz="2000" b="1" dirty="0"/>
              <a:t> </a:t>
            </a:r>
            <a:r>
              <a:rPr lang="en-US" sz="2000" b="1" dirty="0" err="1"/>
              <a:t>màu</a:t>
            </a:r>
            <a:r>
              <a:rPr lang="en-US" sz="20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Roboto" panose="02000000000000000000" pitchFamily="2" charset="0"/>
              </a:rPr>
              <a:t>M</a:t>
            </a:r>
            <a:r>
              <a:rPr lang="vi-VN" sz="2400" b="0" i="0" dirty="0">
                <a:effectLst/>
                <a:latin typeface="Roboto" panose="02000000000000000000" pitchFamily="2" charset="0"/>
              </a:rPr>
              <a:t>iền giá trị của các biến [0,1, 2, ..., 9].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Roboto" panose="02000000000000000000" pitchFamily="2" charset="0"/>
              </a:rPr>
              <a:t>S</a:t>
            </a:r>
            <a:r>
              <a:rPr lang="vi-VN" sz="2400" dirty="0">
                <a:effectLst/>
                <a:latin typeface="Roboto" panose="02000000000000000000" pitchFamily="2" charset="0"/>
              </a:rPr>
              <a:t>ố lượng màu sử dụng là ít nhất.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9E9F38-3BB8-F3DB-4B24-61A2932BE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66" t="6782" r="14856" b="21383"/>
          <a:stretch/>
        </p:blipFill>
        <p:spPr>
          <a:xfrm>
            <a:off x="6745249" y="1828800"/>
            <a:ext cx="5157439" cy="3171825"/>
          </a:xfr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3.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dụng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tô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màu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bản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vi-VN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đồ.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952C8-BBCC-6101-78AF-F28A52889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483568"/>
            <a:ext cx="6437345" cy="274777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/>
              <a:t>Ý </a:t>
            </a:r>
            <a:r>
              <a:rPr lang="en-US" sz="3200" dirty="0" err="1"/>
              <a:t>tưởng</a:t>
            </a:r>
            <a:r>
              <a:rPr lang="en-US" sz="3200" dirty="0"/>
              <a:t>:</a:t>
            </a:r>
          </a:p>
          <a:p>
            <a:pPr algn="l"/>
            <a:r>
              <a:rPr lang="en-US" sz="3200" dirty="0"/>
              <a:t>   </a:t>
            </a:r>
            <a:r>
              <a:rPr lang="en-US" sz="3200" dirty="0" err="1"/>
              <a:t>Đưa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1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thị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 </a:t>
            </a:r>
            <a:r>
              <a:rPr lang="en-US" sz="2400" dirty="0" err="1"/>
              <a:t>đỉnh</a:t>
            </a:r>
            <a:r>
              <a:rPr lang="en-US" sz="24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tô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tiển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tô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19BBD-21B6-BD91-B854-081023104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0" t="351"/>
          <a:stretch/>
        </p:blipFill>
        <p:spPr>
          <a:xfrm>
            <a:off x="7745506" y="1483567"/>
            <a:ext cx="4314480" cy="32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B956-84FD-B269-58FB-672E370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51890"/>
            <a:ext cx="11214100" cy="978729"/>
          </a:xfrm>
        </p:spPr>
        <p:txBody>
          <a:bodyPr/>
          <a:lstStyle/>
          <a:p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3.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dụng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tô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màu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bản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vi-VN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đồ.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24B25-F7C3-384C-01CD-318932E2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0B4DF-E31E-F10D-7F6A-FD5CF21E64D7}"/>
              </a:ext>
            </a:extLst>
          </p:cNvPr>
          <p:cNvSpPr txBox="1"/>
          <p:nvPr/>
        </p:nvSpPr>
        <p:spPr>
          <a:xfrm>
            <a:off x="488950" y="1580677"/>
            <a:ext cx="7351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err="1">
                <a:solidFill>
                  <a:schemeClr val="bg1"/>
                </a:solidFill>
              </a:rPr>
              <a:t>Các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kĩ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thuật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cải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tiến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được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sử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dụng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trong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bài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Chọn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đỉnh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bậc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7182AC-9E0D-42BA-A71B-BC75E124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91" y="2634955"/>
            <a:ext cx="3917019" cy="1287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40A3FD-0F64-E984-7F59-71E734981612}"/>
              </a:ext>
            </a:extLst>
          </p:cNvPr>
          <p:cNvSpPr txBox="1"/>
          <p:nvPr/>
        </p:nvSpPr>
        <p:spPr>
          <a:xfrm>
            <a:off x="726142" y="4248357"/>
            <a:ext cx="2779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đỉnh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bậc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chọn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đỉnh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Đây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đỉnh</a:t>
            </a:r>
            <a:r>
              <a:rPr lang="en-US" dirty="0">
                <a:solidFill>
                  <a:schemeClr val="bg1"/>
                </a:solidFill>
              </a:rPr>
              <a:t> V.</a:t>
            </a:r>
            <a:br>
              <a:rPr lang="en-US" dirty="0">
                <a:solidFill>
                  <a:schemeClr val="bg1"/>
                </a:solidFill>
              </a:rPr>
            </a:b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048E98-00AB-CD4A-3187-3EF4EB766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74" y="1301511"/>
            <a:ext cx="650721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33594"/>
            <a:ext cx="11214100" cy="535531"/>
          </a:xfrm>
        </p:spPr>
        <p:txBody>
          <a:bodyPr/>
          <a:lstStyle/>
          <a:p>
            <a:r>
              <a:rPr lang="en-US" dirty="0" err="1"/>
              <a:t>3.Bài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5CA48-DD81-B858-0D79-7D431B3DA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951434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Không khả thi nếu không gian tìm kiếm 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l</a:t>
            </a:r>
            <a:r>
              <a:rPr lang="vi-VN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ớn. Bởi vì  tốn rất nhiều thời gian vì phải xét nhiều cấu hình.</a:t>
            </a:r>
            <a:endParaRPr lang="en-US" sz="2800" dirty="0"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  <a:sym typeface="League Spartan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  <a:sym typeface="League Spartan"/>
            </a:endParaRPr>
          </a:p>
          <a:p>
            <a:pPr algn="l"/>
            <a:endParaRPr lang="vi-VN" sz="2800" dirty="0"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  <a:sym typeface="League Spartan"/>
            </a:endParaRPr>
          </a:p>
          <a:p>
            <a:pPr algn="l"/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quát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mặt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tưởng</a:t>
            </a: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.</a:t>
            </a:r>
          </a:p>
          <a:p>
            <a:pPr marL="139700" algn="l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	</a:t>
            </a:r>
            <a:r>
              <a:rPr lang="vi-VN" sz="280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Giải quyết nhanh chóng vấn đề nếu áp dụng kĩ thuật tối ưu.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8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1915D3E-A3F0-32B6-275A-E737A8F0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4945598" cy="124358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1600200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1.Bài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262" y="2630593"/>
            <a:ext cx="8153529" cy="2911791"/>
          </a:xfrm>
        </p:spPr>
        <p:txBody>
          <a:bodyPr>
            <a:normAutofit/>
          </a:bodyPr>
          <a:lstStyle/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rang </a:t>
            </a:r>
            <a:r>
              <a:rPr lang="en-US" dirty="0" err="1"/>
              <a:t>buộc</a:t>
            </a:r>
            <a:r>
              <a:rPr lang="en-US" dirty="0"/>
              <a:t>?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6D57A5-B13B-E831-BD77-47307F8F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536794"/>
            <a:ext cx="8238931" cy="3960843"/>
          </a:xfrm>
        </p:spPr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(constraint)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Nhóm</a:t>
            </a:r>
            <a:r>
              <a:rPr lang="en-US" dirty="0"/>
              <a:t> 17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AI.</a:t>
            </a:r>
          </a:p>
          <a:p>
            <a:r>
              <a:rPr lang="en-US" dirty="0"/>
              <a:t>	A&lt;B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B3A3D-E9D2-093E-5766-0D912702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FEC5F2-D0E8-3838-AACF-50856EF7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984380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1.Bài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8580"/>
            <a:ext cx="7988497" cy="2272643"/>
          </a:xfrm>
        </p:spPr>
        <p:txBody>
          <a:bodyPr>
            <a:normAutofit/>
          </a:bodyPr>
          <a:lstStyle/>
          <a:p>
            <a:r>
              <a:rPr lang="en-US" dirty="0" err="1"/>
              <a:t>1.Bài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733869"/>
            <a:ext cx="8350898" cy="368559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vi-VN" dirty="0"/>
              <a:t>Một bài toán thỏa mãn ràng buộc bao gồm:</a:t>
            </a:r>
          </a:p>
          <a:p>
            <a:r>
              <a:rPr lang="vi-VN" dirty="0"/>
              <a:t>○ Một tập hữu hạn các biến X</a:t>
            </a:r>
          </a:p>
          <a:p>
            <a:r>
              <a:rPr lang="vi-VN" dirty="0"/>
              <a:t>○ Miền giá trị cho mỗi biến D</a:t>
            </a:r>
          </a:p>
          <a:p>
            <a:r>
              <a:rPr lang="vi-VN" dirty="0"/>
              <a:t>○ Một tập hữu hạn các ràng buộc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1.Bài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biến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X ={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A,B,C,D,E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●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miền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giá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trị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 = {red, green, blue}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●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ràng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buộc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vùng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liền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kề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nhau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phải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có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màu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khác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nhau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Vài bài toán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thoả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mãn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ràng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buộc</a:t>
            </a:r>
            <a:r>
              <a:rPr lang="vi-V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trong thực tế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endParaRPr lang="vi-V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vi-V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bài toán phân công công việc</a:t>
            </a:r>
          </a:p>
          <a:p>
            <a:r>
              <a:rPr lang="vi-V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bài toán lập thời khóa biểu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  <a:endParaRPr lang="vi-V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E4CD6-7487-2908-6EC7-F25F57E0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63" y="2194800"/>
            <a:ext cx="5184437" cy="33050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2.Các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dirty="0"/>
              <a:t> </a:t>
            </a:r>
            <a:r>
              <a:rPr lang="en-US" sz="2000" dirty="0" err="1"/>
              <a:t>2.1Tìm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quay </a:t>
            </a:r>
            <a:r>
              <a:rPr lang="en-US" sz="2000" dirty="0" err="1"/>
              <a:t>lui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</a:t>
            </a:r>
            <a:r>
              <a:rPr lang="en-US" sz="2000" dirty="0" err="1"/>
              <a:t>2.2Tìm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</a:t>
            </a:r>
            <a:r>
              <a:rPr lang="en-US" sz="2000" dirty="0" err="1"/>
              <a:t>2.3Tìm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 dirty="0"/>
              <a:t>2.1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50E7F0B-9EC0-7060-C67F-37D97D253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2590800"/>
            <a:ext cx="5050866" cy="3254188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phương pháp giải quyết vấn đề tổng quát nhất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giải quyết bằng kiểm thử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ra một khả năng (candidate) của lời giải.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xem khả năng này có thực sự là một lời giải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38E76-7C38-E92D-C0E2-13CD46C4A425}"/>
              </a:ext>
            </a:extLst>
          </p:cNvPr>
          <p:cNvSpPr txBox="1"/>
          <p:nvPr/>
        </p:nvSpPr>
        <p:spPr>
          <a:xfrm>
            <a:off x="6696635" y="2373868"/>
            <a:ext cx="52443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1800" b="1" i="0" u="none" strike="noStrike" cap="none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Áp dụng phương pháp kiểm thử đối với bài toán CSP:</a:t>
            </a:r>
            <a:endParaRPr lang="en-US" sz="1800" b="0" i="0" u="none" strike="noStrike" cap="none" dirty="0">
              <a:solidFill>
                <a:schemeClr val="bg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bool</a:t>
            </a:r>
            <a:r>
              <a:rPr lang="en-US" sz="1800" dirty="0">
                <a:latin typeface="League Spartan Black" panose="020B0604020202020204" charset="-93"/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test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8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kiểm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tra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ràng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buộc</a:t>
            </a:r>
            <a:endParaRPr lang="en-US" sz="1800" i="1" dirty="0">
              <a:solidFill>
                <a:schemeClr val="bg1">
                  <a:lumMod val="9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800" dirty="0">
                <a:latin typeface="League Spartan Black" panose="020B0604020202020204" charset="-93"/>
              </a:rPr>
              <a:t>};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void</a:t>
            </a:r>
            <a:r>
              <a:rPr lang="en-US" sz="1800" dirty="0">
                <a:latin typeface="League Spartan Black" panose="020B0604020202020204" charset="-93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League Spartan Black" panose="020B0604020202020204" charset="-93"/>
              </a:rPr>
              <a:t>candidate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8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cho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đỉnh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 </a:t>
            </a:r>
          </a:p>
          <a:p>
            <a:r>
              <a:rPr lang="en-US" sz="1800" dirty="0">
                <a:latin typeface="League Spartan Black" panose="020B0604020202020204" charset="-93"/>
              </a:rPr>
              <a:t>};</a:t>
            </a:r>
          </a:p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League Spartan Black" panose="020B0604020202020204" charset="-93"/>
              </a:rPr>
              <a:t>// main</a:t>
            </a:r>
            <a:endParaRPr lang="en-US" sz="1800" i="1" dirty="0">
              <a:solidFill>
                <a:schemeClr val="bg1">
                  <a:lumMod val="9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do</a:t>
            </a:r>
            <a:r>
              <a:rPr lang="en-US" sz="1800" dirty="0">
                <a:latin typeface="League Spartan Black" panose="020B0604020202020204" charset="-93"/>
              </a:rPr>
              <a:t> {</a:t>
            </a:r>
          </a:p>
          <a:p>
            <a:r>
              <a:rPr lang="en-US" sz="1800" dirty="0">
                <a:solidFill>
                  <a:schemeClr val="accent1"/>
                </a:solidFill>
                <a:latin typeface="League Spartan Black" panose="020B0604020202020204" charset="-93"/>
              </a:rPr>
              <a:t>       candidate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800" dirty="0">
                <a:latin typeface="League Spartan Black" panose="020B0604020202020204" charset="-93"/>
              </a:rPr>
              <a:t>);</a:t>
            </a:r>
          </a:p>
          <a:p>
            <a:r>
              <a:rPr lang="en-US" sz="1800" dirty="0">
                <a:latin typeface="League Spartan Black" panose="020B0604020202020204" charset="-93"/>
              </a:rPr>
              <a:t>}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while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League Spartan Black" panose="020B0604020202020204" charset="-93"/>
              </a:rPr>
              <a:t>test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800" dirty="0">
                <a:latin typeface="League Spartan Black" panose="020B0604020202020204" charset="-93"/>
              </a:rPr>
              <a:t>));</a:t>
            </a:r>
          </a:p>
          <a:p>
            <a:endParaRPr lang="en-US" dirty="0"/>
          </a:p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endParaRPr lang="en-US" sz="1800" b="0" i="0" u="none" strike="noStrike" cap="none" dirty="0">
              <a:solidFill>
                <a:schemeClr val="bg1">
                  <a:lumMod val="9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2.2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quay </a:t>
            </a:r>
            <a:r>
              <a:rPr lang="en-US" dirty="0" err="1"/>
              <a:t>lui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A742FC0-9DCC-5C9D-E81D-B6313DF50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5966765" cy="45790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/>
              <a:t>Là giải thuật tìm kiếm được sử dụng phổ biến nhất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/>
              <a:t>Phương pháp tìm kiếm quay lui đối với bài toán CSP: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	</a:t>
            </a:r>
            <a:r>
              <a:rPr lang="vi-VN" sz="1800" dirty="0"/>
              <a:t>Gán giá trị </a:t>
            </a:r>
            <a:r>
              <a:rPr lang="vi-VN" sz="1800" b="1" dirty="0">
                <a:solidFill>
                  <a:schemeClr val="accent6"/>
                </a:solidFill>
              </a:rPr>
              <a:t>lần lượt </a:t>
            </a:r>
            <a:r>
              <a:rPr lang="vi-VN" sz="1800" dirty="0"/>
              <a:t>cho các biến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	</a:t>
            </a:r>
            <a:r>
              <a:rPr lang="vi-VN" sz="1800" dirty="0"/>
              <a:t>Sau mỗi phép gán , kiểm tra các ràng buộc có được thỏa mãn</a:t>
            </a:r>
            <a:r>
              <a:rPr lang="en-US" sz="1800" dirty="0"/>
              <a:t> </a:t>
            </a:r>
            <a:r>
              <a:rPr lang="vi-VN" sz="1800" dirty="0"/>
              <a:t>bởi tất cả các biến </a:t>
            </a:r>
            <a:r>
              <a:rPr lang="en-US" sz="1800" dirty="0"/>
              <a:t>	</a:t>
            </a:r>
            <a:r>
              <a:rPr lang="vi-VN" sz="1800" dirty="0"/>
              <a:t>đã được gán giá trị cho đến thời điểm hiện tại – Quay lui nếu có lỗi (không thỏa mãn các ràng buộc)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4BC5-0935-7788-3AB6-0B12DF352D91}"/>
              </a:ext>
            </a:extLst>
          </p:cNvPr>
          <p:cNvSpPr txBox="1"/>
          <p:nvPr/>
        </p:nvSpPr>
        <p:spPr>
          <a:xfrm>
            <a:off x="7395883" y="1998239"/>
            <a:ext cx="41237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Áp</a:t>
            </a:r>
            <a:r>
              <a:rPr lang="en-US" sz="1800" b="1" i="1" dirty="0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dụng</a:t>
            </a:r>
            <a:r>
              <a:rPr lang="en-US" sz="1800" b="1" i="1" dirty="0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vào</a:t>
            </a:r>
            <a:r>
              <a:rPr lang="en-US" sz="1800" b="1" i="1" dirty="0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bài</a:t>
            </a:r>
            <a:r>
              <a:rPr lang="en-US" sz="1800" b="1" i="1" dirty="0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toán</a:t>
            </a:r>
            <a:r>
              <a:rPr lang="en-US" sz="1800" b="1" i="1" dirty="0">
                <a:solidFill>
                  <a:schemeClr val="bg1"/>
                </a:solidFill>
                <a:latin typeface="League Spartan"/>
                <a:ea typeface="Calibri"/>
                <a:cs typeface="Calibri"/>
                <a:sym typeface="League Spartan"/>
              </a:rPr>
              <a:t>: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bool</a:t>
            </a:r>
            <a:r>
              <a:rPr lang="en-US" sz="1800" dirty="0">
                <a:latin typeface="League Spartan Black" panose="020B0604020202020204" charset="-93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League Spartan Black" panose="020B0604020202020204" charset="-93"/>
              </a:rPr>
              <a:t>test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8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kiểm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tra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ràng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buộc</a:t>
            </a:r>
            <a:endParaRPr lang="en-US" sz="1800" i="1" dirty="0">
              <a:solidFill>
                <a:schemeClr val="bg1"/>
              </a:solidFill>
              <a:latin typeface="League Spartan Black" panose="020B0604020202020204" charset="-93"/>
            </a:endParaRPr>
          </a:p>
          <a:p>
            <a:r>
              <a:rPr lang="en-US" sz="1800" dirty="0">
                <a:latin typeface="League Spartan Black" panose="020B0604020202020204" charset="-93"/>
              </a:rPr>
              <a:t>};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void</a:t>
            </a:r>
            <a:r>
              <a:rPr lang="en-US" sz="1800" dirty="0">
                <a:latin typeface="League Spartan Black" panose="020B0604020202020204" charset="-93"/>
              </a:rPr>
              <a:t> </a:t>
            </a:r>
            <a:r>
              <a:rPr lang="en-US" dirty="0">
                <a:solidFill>
                  <a:schemeClr val="bg1"/>
                </a:solidFill>
                <a:latin typeface="League Spartan Black" panose="020B0604020202020204" charset="-93"/>
              </a:rPr>
              <a:t>change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8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cho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một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League Spartan Black" panose="020B0604020202020204" charset="-93"/>
              </a:rPr>
              <a:t>đỉnh</a:t>
            </a:r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  <a:r>
              <a:rPr lang="en-US" dirty="0">
                <a:solidFill>
                  <a:schemeClr val="bg1"/>
                </a:solidFill>
                <a:latin typeface="League Spartan Black" panose="020B0604020202020204" charset="-93"/>
              </a:rPr>
              <a:t> </a:t>
            </a:r>
          </a:p>
          <a:p>
            <a:r>
              <a:rPr lang="en-US" sz="1800" dirty="0">
                <a:latin typeface="League Spartan Black" panose="020B0604020202020204" charset="-93"/>
              </a:rPr>
              <a:t>};</a:t>
            </a:r>
          </a:p>
          <a:p>
            <a:r>
              <a:rPr lang="en-US" i="1" dirty="0">
                <a:solidFill>
                  <a:schemeClr val="bg1"/>
                </a:solidFill>
                <a:latin typeface="League Spartan Black" panose="020B0604020202020204" charset="-93"/>
              </a:rPr>
              <a:t>// main</a:t>
            </a:r>
            <a:endParaRPr lang="en-US" sz="1800" i="1" dirty="0">
              <a:solidFill>
                <a:schemeClr val="bg1"/>
              </a:solidFill>
              <a:latin typeface="League Spartan Black" panose="020B0604020202020204" charset="-93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do</a:t>
            </a:r>
            <a:r>
              <a:rPr lang="en-US" sz="1800" dirty="0">
                <a:latin typeface="League Spartan Black" panose="020B0604020202020204" charset="-93"/>
              </a:rPr>
              <a:t> {</a:t>
            </a:r>
          </a:p>
          <a:p>
            <a:r>
              <a:rPr lang="en-US" sz="1800" dirty="0">
                <a:solidFill>
                  <a:schemeClr val="accent1"/>
                </a:solidFill>
                <a:latin typeface="League Spartan Black" panose="020B0604020202020204" charset="-93"/>
              </a:rPr>
              <a:t>       </a:t>
            </a:r>
            <a:r>
              <a:rPr lang="en-US" sz="1800" dirty="0">
                <a:solidFill>
                  <a:schemeClr val="bg1"/>
                </a:solidFill>
                <a:latin typeface="League Spartan Black" panose="020B0604020202020204" charset="-93"/>
              </a:rPr>
              <a:t>change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800" dirty="0">
                <a:latin typeface="League Spartan Black" panose="020B0604020202020204" charset="-93"/>
              </a:rPr>
              <a:t>);</a:t>
            </a:r>
          </a:p>
          <a:p>
            <a:r>
              <a:rPr lang="en-US" sz="1800" dirty="0">
                <a:latin typeface="League Spartan Black" panose="020B0604020202020204" charset="-93"/>
              </a:rPr>
              <a:t>}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while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League Spartan Black" panose="020B0604020202020204" charset="-93"/>
              </a:rPr>
              <a:t>test</a:t>
            </a:r>
            <a:r>
              <a:rPr lang="en-US" sz="1800" dirty="0">
                <a:latin typeface="League Spartan Black" panose="020B0604020202020204" charset="-93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800" dirty="0">
                <a:latin typeface="League Spartan Black" panose="020B0604020202020204" charset="-93"/>
              </a:rPr>
              <a:t>));</a:t>
            </a:r>
          </a:p>
          <a:p>
            <a:endParaRPr lang="en-US" dirty="0"/>
          </a:p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endParaRPr lang="en-US" sz="1800" b="0" i="0" u="none" strike="noStrike" cap="none" dirty="0">
              <a:solidFill>
                <a:schemeClr val="bg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F961-63C0-2373-76B2-DB3EC419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quay </a:t>
            </a:r>
            <a:r>
              <a:rPr lang="en-US" dirty="0" err="1"/>
              <a:t>lui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C0A8D-3E41-4795-07B2-6510DDB9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281BA-2754-356A-1B0C-1404358A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7" y="1444649"/>
            <a:ext cx="5350943" cy="4579079"/>
          </a:xfrm>
        </p:spPr>
        <p:txBody>
          <a:bodyPr>
            <a:normAutofit/>
          </a:bodyPr>
          <a:lstStyle/>
          <a:p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:</a:t>
            </a:r>
            <a:r>
              <a:rPr lang="vi-VN" sz="2400" dirty="0"/>
              <a:t> </a:t>
            </a:r>
            <a:endParaRPr lang="en-US" sz="2400" dirty="0"/>
          </a:p>
          <a:p>
            <a:r>
              <a:rPr lang="vi-VN" sz="2400" dirty="0"/>
              <a:t>Các vi phạm ràng buộc chỉ được phát hiện sau khi các giá trị được gán</a:t>
            </a:r>
            <a:endParaRPr lang="en-US" sz="2400" dirty="0"/>
          </a:p>
          <a:p>
            <a:endParaRPr lang="en-US" sz="2400" dirty="0"/>
          </a:p>
          <a:p>
            <a:endParaRPr lang="vi-VN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vi-VN" sz="2400" dirty="0"/>
              <a:t>Giải pháp: </a:t>
            </a:r>
            <a:endParaRPr lang="en-US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vi-VN" sz="2400" dirty="0"/>
              <a:t>Phương pháp Forward checking (kiểm tra trước </a:t>
            </a:r>
            <a:r>
              <a:rPr lang="en-US" sz="2400" dirty="0"/>
              <a:t>	</a:t>
            </a:r>
            <a:r>
              <a:rPr lang="vi-VN" sz="2400" dirty="0"/>
              <a:t>các ràng buộc)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85E79-769D-17FC-E8EC-0A782CA6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65" y="1444649"/>
            <a:ext cx="4567335" cy="4579079"/>
          </a:xfrm>
        </p:spPr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:</a:t>
            </a:r>
          </a:p>
          <a:p>
            <a:pPr lvl="2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2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cạnh</a:t>
            </a:r>
            <a:endParaRPr lang="en-US" dirty="0"/>
          </a:p>
          <a:p>
            <a:pPr lvl="1"/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74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1308</TotalTime>
  <Words>888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Courier New</vt:lpstr>
      <vt:lpstr>DM Sans</vt:lpstr>
      <vt:lpstr>League Spartan</vt:lpstr>
      <vt:lpstr>League Spartan Black</vt:lpstr>
      <vt:lpstr>Roboto</vt:lpstr>
      <vt:lpstr>Symbol</vt:lpstr>
      <vt:lpstr>Times New Roman</vt:lpstr>
      <vt:lpstr>Trade Gothic LT Pro</vt:lpstr>
      <vt:lpstr>Trebuchet MS</vt:lpstr>
      <vt:lpstr>Office Theme</vt:lpstr>
      <vt:lpstr>Bài toán thoả mãn ràng buộc  &amp;  áp dụng vào tô màu bản đồ</vt:lpstr>
      <vt:lpstr>1.Bài toán thoả mãn ràng buộc</vt:lpstr>
      <vt:lpstr>1.Bài toán thoả mãn ràng buộc</vt:lpstr>
      <vt:lpstr>1.Bài toán thoả mãn ràng buộc</vt:lpstr>
      <vt:lpstr>1.Bài toán thoả mãn ràng buộc</vt:lpstr>
      <vt:lpstr>2.Các phương pháp xử lý bài toán thỏa mãn ràng buộc</vt:lpstr>
      <vt:lpstr>2.1 Phương pháp tìm kiếm bằng kiếm thử</vt:lpstr>
      <vt:lpstr>2.2 Phương pháp tìm kiếm quay lui</vt:lpstr>
      <vt:lpstr>2.2 Phương pháp tìm kiếm quay lui</vt:lpstr>
      <vt:lpstr>2.3 Phương pháp tìm kiếm cục bộ</vt:lpstr>
      <vt:lpstr>3. Ứng dụng tô màu bản đồ. </vt:lpstr>
      <vt:lpstr>3. Ứng dụng tô màu bản đồ. </vt:lpstr>
      <vt:lpstr>3. Ứng dụng tô màu bản đồ. </vt:lpstr>
      <vt:lpstr>3.Bài toán tô màu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toán thoả mãn ràng buộc  &amp;  áp dụng vào tô màu bản đồ</dc:title>
  <dc:creator>hieu</dc:creator>
  <cp:lastModifiedBy>NGUYEN VIET SI</cp:lastModifiedBy>
  <cp:revision>5</cp:revision>
  <dcterms:created xsi:type="dcterms:W3CDTF">2023-05-08T06:15:53Z</dcterms:created>
  <dcterms:modified xsi:type="dcterms:W3CDTF">2023-05-09T10:48:24Z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