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handoutMasterIdLst>
    <p:handoutMasterId r:id="rId14"/>
  </p:handoutMasterIdLst>
  <p:sldIdLst>
    <p:sldId id="312" r:id="rId5"/>
    <p:sldId id="304" r:id="rId6"/>
    <p:sldId id="282" r:id="rId7"/>
    <p:sldId id="315" r:id="rId8"/>
    <p:sldId id="318" r:id="rId9"/>
    <p:sldId id="317" r:id="rId10"/>
    <p:sldId id="323" r:id="rId11"/>
    <p:sldId id="321"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105" d="100"/>
          <a:sy n="105" d="100"/>
        </p:scale>
        <p:origin x="834"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BA70E-9B5D-DCF9-0AC2-C4F927DC71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42F864-B036-5E2F-EAF0-6A5309E9201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5AB8B76-7467-92F2-C33E-11505B38511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78387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Super Fund </a:t>
            </a:r>
            <a:r>
              <a:rPr lang="en-US" dirty="0" err="1"/>
              <a:t>DashBoard</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Focus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Data collection &amp; handling</a:t>
            </a:r>
          </a:p>
          <a:p>
            <a:r>
              <a:rPr lang="en-US" dirty="0"/>
              <a:t>Dashboard build</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928688"/>
            <a:ext cx="7965461" cy="1122750"/>
          </a:xfrm>
        </p:spPr>
        <p:txBody>
          <a:bodyPr/>
          <a:lstStyle/>
          <a:p>
            <a:r>
              <a:rPr lang="en-AU" dirty="0"/>
              <a:t>Project Background &amp; Purpose</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pPr marL="0" indent="0">
              <a:buNone/>
            </a:pPr>
            <a:r>
              <a:rPr lang="en-US" dirty="0"/>
              <a:t>The Australian superannuation industry requires increased transparency and easy access to portfolio holdings (PHD) and option unit pricing data for comparison and analysis. However, PHD datasets are fragmented and difficult to interpret, while unit pricing information is often buried or inconsistently reported.</a:t>
            </a:r>
            <a:br>
              <a:rPr lang="en-US" dirty="0"/>
            </a:br>
            <a:r>
              <a:rPr lang="en-US" dirty="0"/>
              <a:t>This project aims to build an interactive dashboard that ingests, cleans, and visualizes this data—empowering stakeholders (analysts, advisers, and informed members) to better understand fund exposures, risks, and performance.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nchor="ctr"/>
          <a:lstStyle/>
          <a:p>
            <a:r>
              <a:rPr lang="en-AU" dirty="0"/>
              <a:t>Project Objectives</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8" name="Rectangle 3">
            <a:extLst>
              <a:ext uri="{FF2B5EF4-FFF2-40B4-BE49-F238E27FC236}">
                <a16:creationId xmlns:a16="http://schemas.microsoft.com/office/drawing/2014/main" id="{8E0C4CF5-2FAF-FC89-CB59-10DE2EE6B210}"/>
              </a:ext>
            </a:extLst>
          </p:cNvPr>
          <p:cNvSpPr>
            <a:spLocks noGrp="1" noChangeArrowheads="1"/>
          </p:cNvSpPr>
          <p:nvPr>
            <p:ph sz="half" idx="2"/>
          </p:nvPr>
        </p:nvSpPr>
        <p:spPr bwMode="auto">
          <a:xfrm>
            <a:off x="914400" y="2593558"/>
            <a:ext cx="70408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Aggregate and standardize PHD data</a:t>
            </a:r>
            <a:r>
              <a:rPr kumimoji="0" lang="en-US" altLang="en-US" sz="1800" b="0" i="0" u="none" strike="noStrike" cap="none" normalizeH="0" baseline="0">
                <a:ln>
                  <a:noFill/>
                </a:ln>
                <a:solidFill>
                  <a:schemeClr val="tx1"/>
                </a:solidFill>
                <a:effectLst/>
                <a:latin typeface="Arial" panose="020B0604020202020204" pitchFamily="34" charset="0"/>
              </a:rPr>
              <a:t> from the largest Australian super funds.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Incorporate unit pricing data</a:t>
            </a:r>
            <a:r>
              <a:rPr kumimoji="0" lang="en-US" altLang="en-US" sz="1800" b="0" i="0" u="none" strike="noStrike" cap="none" normalizeH="0" baseline="0">
                <a:ln>
                  <a:noFill/>
                </a:ln>
                <a:solidFill>
                  <a:schemeClr val="tx1"/>
                </a:solidFill>
                <a:effectLst/>
                <a:latin typeface="Arial" panose="020B0604020202020204" pitchFamily="34" charset="0"/>
              </a:rPr>
              <a:t> for major investment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Develop interactive dashboards</a:t>
            </a:r>
            <a:r>
              <a:rPr kumimoji="0" lang="en-US" altLang="en-US" sz="1800" b="0" i="0" u="none" strike="noStrike" cap="none" normalizeH="0" baseline="0">
                <a:ln>
                  <a:noFill/>
                </a:ln>
                <a:solidFill>
                  <a:schemeClr val="tx1"/>
                </a:solidFill>
                <a:effectLst/>
                <a:latin typeface="Arial" panose="020B0604020202020204" pitchFamily="34" charset="0"/>
              </a:rPr>
              <a:t> for visualization and peer comparison.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Calculate derived analytics</a:t>
            </a:r>
            <a:r>
              <a:rPr kumimoji="0" lang="en-US" altLang="en-US" sz="1800" b="0" i="0" u="none" strike="noStrike" cap="none" normalizeH="0" baseline="0">
                <a:ln>
                  <a:noFill/>
                </a:ln>
                <a:solidFill>
                  <a:schemeClr val="tx1"/>
                </a:solidFill>
                <a:effectLst/>
                <a:latin typeface="Arial" panose="020B0604020202020204" pitchFamily="34" charset="0"/>
              </a:rPr>
              <a:t> (e.g., asset allocation splits, risk, beta).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Enable cross-fund and cross-option comparison</a:t>
            </a:r>
            <a:r>
              <a:rPr kumimoji="0" lang="en-US" altLang="en-US" sz="1800" b="0" i="0" u="none" strike="noStrike" cap="none" normalizeH="0" baseline="0">
                <a:ln>
                  <a:noFill/>
                </a:ln>
                <a:solidFill>
                  <a:schemeClr val="tx1"/>
                </a:solidFill>
                <a:effectLst/>
                <a:latin typeface="Arial" panose="020B0604020202020204" pitchFamily="34" charset="0"/>
              </a:rPr>
              <a:t> with filtering by asset class, sector, or geography.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Lay a foundation for future extensions</a:t>
            </a:r>
            <a:r>
              <a:rPr kumimoji="0" lang="en-US" altLang="en-US" sz="1800" b="0" i="0" u="none" strike="noStrike" cap="none" normalizeH="0" baseline="0">
                <a:ln>
                  <a:noFill/>
                </a:ln>
                <a:solidFill>
                  <a:schemeClr val="tx1"/>
                </a:solidFill>
                <a:effectLst/>
                <a:latin typeface="Arial" panose="020B0604020202020204" pitchFamily="34" charset="0"/>
              </a:rPr>
              <a:t> (e.g., performance attribution, ESG, fees).</a:t>
            </a:r>
          </a:p>
        </p:txBody>
      </p:sp>
    </p:spTree>
    <p:extLst>
      <p:ext uri="{BB962C8B-B14F-4D97-AF65-F5344CB8AC3E}">
        <p14:creationId xmlns:p14="http://schemas.microsoft.com/office/powerpoint/2010/main" val="2468595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914400" y="1057274"/>
            <a:ext cx="7843837" cy="1012782"/>
          </a:xfrm>
        </p:spPr>
        <p:txBody>
          <a:bodyPr/>
          <a:lstStyle/>
          <a:p>
            <a:r>
              <a:rPr lang="en-AU" dirty="0"/>
              <a:t>Key Deliverables</a:t>
            </a:r>
            <a:endParaRPr lang="en-US"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2331791"/>
            <a:ext cx="6903076" cy="3721817"/>
          </a:xfrm>
        </p:spPr>
        <p:txBody>
          <a:bodyPr>
            <a:normAutofit fontScale="62500" lnSpcReduction="20000"/>
          </a:bodyPr>
          <a:lstStyle/>
          <a:p>
            <a:r>
              <a:rPr lang="en-AU" b="1" dirty="0"/>
              <a:t>1. Data Pipeline</a:t>
            </a:r>
            <a:endParaRPr lang="en-AU" dirty="0"/>
          </a:p>
          <a:p>
            <a:pPr lvl="1"/>
            <a:r>
              <a:rPr lang="en-AU" dirty="0"/>
              <a:t>Automated ingestion and cleaning scripts for PHD and unit pricing data</a:t>
            </a:r>
          </a:p>
          <a:p>
            <a:pPr lvl="1"/>
            <a:r>
              <a:rPr lang="en-AU" dirty="0"/>
              <a:t>Standardized and documented data schema</a:t>
            </a:r>
          </a:p>
          <a:p>
            <a:r>
              <a:rPr lang="en-AU" b="1" dirty="0"/>
              <a:t>2. Analytical Back-End</a:t>
            </a:r>
            <a:endParaRPr lang="en-AU" dirty="0"/>
          </a:p>
          <a:p>
            <a:pPr lvl="1"/>
            <a:r>
              <a:rPr lang="en-AU" dirty="0"/>
              <a:t>Calculation of asset allocation, sector, and geographic exposures</a:t>
            </a:r>
          </a:p>
          <a:p>
            <a:pPr lvl="1"/>
            <a:r>
              <a:rPr lang="en-AU" dirty="0"/>
              <a:t>Regression engine for market beta estimation</a:t>
            </a:r>
          </a:p>
          <a:p>
            <a:r>
              <a:rPr lang="en-AU" b="1" dirty="0"/>
              <a:t>3 . Dashboard Front-End</a:t>
            </a:r>
            <a:endParaRPr lang="en-AU" dirty="0"/>
          </a:p>
          <a:p>
            <a:pPr lvl="1"/>
            <a:r>
              <a:rPr lang="en-AU" dirty="0"/>
              <a:t>User interface for exploring options, exposures, and unit pricing trends</a:t>
            </a:r>
          </a:p>
          <a:p>
            <a:pPr lvl="1"/>
            <a:r>
              <a:rPr lang="en-AU" dirty="0"/>
              <a:t>Peer comparison and “deep dive” pages</a:t>
            </a:r>
          </a:p>
          <a:p>
            <a:r>
              <a:rPr lang="en-AU" b="1" dirty="0"/>
              <a:t>4. Documentation</a:t>
            </a:r>
            <a:endParaRPr lang="en-AU" dirty="0"/>
          </a:p>
          <a:p>
            <a:pPr lvl="1"/>
            <a:r>
              <a:rPr lang="en-AU" dirty="0"/>
              <a:t>User guide</a:t>
            </a:r>
          </a:p>
          <a:p>
            <a:pPr lvl="1"/>
            <a:r>
              <a:rPr lang="en-AU" dirty="0"/>
              <a:t>Technical documentation</a:t>
            </a:r>
          </a:p>
          <a:p>
            <a:pPr lvl="1"/>
            <a:r>
              <a:rPr lang="en-AU" dirty="0"/>
              <a:t>Data source </a:t>
            </a:r>
            <a:r>
              <a:rPr lang="en-AU" dirty="0" err="1"/>
              <a:t>catalog</a:t>
            </a:r>
            <a:endParaRPr lang="en-AU" dirty="0"/>
          </a:p>
          <a:p>
            <a:r>
              <a:rPr lang="en-AU" b="1" dirty="0"/>
              <a:t>5. Presentation Materials</a:t>
            </a:r>
            <a:endParaRPr lang="en-AU" dirty="0"/>
          </a:p>
          <a:p>
            <a:pPr lvl="1"/>
            <a:r>
              <a:rPr lang="en-AU" dirty="0"/>
              <a:t>Final report or pitch deck</a:t>
            </a:r>
          </a:p>
          <a:p>
            <a:pPr lvl="1"/>
            <a:r>
              <a:rPr lang="en-AU" dirty="0"/>
              <a:t>Demo walkthrough</a:t>
            </a: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Data sources</a:t>
            </a: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2" name="Content Placeholder 1">
            <a:extLst>
              <a:ext uri="{FF2B5EF4-FFF2-40B4-BE49-F238E27FC236}">
                <a16:creationId xmlns:a16="http://schemas.microsoft.com/office/drawing/2014/main" id="{762ADA1B-341F-C5EC-7F4B-CB1356511592}"/>
              </a:ext>
            </a:extLst>
          </p:cNvPr>
          <p:cNvSpPr>
            <a:spLocks noGrp="1" noChangeArrowheads="1"/>
          </p:cNvSpPr>
          <p:nvPr>
            <p:ph sz="half" idx="15"/>
          </p:nvPr>
        </p:nvSpPr>
        <p:spPr bwMode="auto">
          <a:xfrm>
            <a:off x="914400" y="2413337"/>
            <a:ext cx="738835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PHD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Direct downloads from major fund websites/APRA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Focus on top 8–10 funds (e.g., </a:t>
            </a:r>
            <a:r>
              <a:rPr kumimoji="0" lang="en-US" altLang="en-US" sz="1800" b="0" i="0" u="none" strike="noStrike" cap="none" normalizeH="0" baseline="0" dirty="0" err="1">
                <a:ln>
                  <a:noFill/>
                </a:ln>
                <a:solidFill>
                  <a:schemeClr val="tx1"/>
                </a:solidFill>
                <a:effectLst/>
                <a:latin typeface="Arial" panose="020B0604020202020204" pitchFamily="34" charset="0"/>
              </a:rPr>
              <a:t>AustralianSuper</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Hostplus</a:t>
            </a:r>
            <a:r>
              <a:rPr kumimoji="0" lang="en-US" altLang="en-US" sz="1800" b="0" i="0" u="none" strike="noStrike" cap="none" normalizeH="0" baseline="0" dirty="0">
                <a:ln>
                  <a:noFill/>
                </a:ln>
                <a:solidFill>
                  <a:schemeClr val="tx1"/>
                </a:solidFill>
                <a:effectLst/>
                <a:latin typeface="Arial" panose="020B0604020202020204" pitchFamily="34" charset="0"/>
              </a:rPr>
              <a:t>, REST, Cbus, </a:t>
            </a:r>
            <a:r>
              <a:rPr kumimoji="0" lang="en-US" altLang="en-US" sz="1800" b="0" i="0" u="none" strike="noStrike" cap="none" normalizeH="0" baseline="0" dirty="0" err="1">
                <a:ln>
                  <a:noFill/>
                </a:ln>
                <a:solidFill>
                  <a:schemeClr val="tx1"/>
                </a:solidFill>
                <a:effectLst/>
                <a:latin typeface="Arial" panose="020B0604020202020204" pitchFamily="34" charset="0"/>
              </a:rPr>
              <a:t>Sunsuper</a:t>
            </a:r>
            <a:r>
              <a:rPr kumimoji="0" lang="en-US" altLang="en-US" sz="1800" b="0" i="0" u="none" strike="noStrike" cap="none" normalizeH="0" baseline="0" dirty="0">
                <a:ln>
                  <a:noFill/>
                </a:ln>
                <a:solidFill>
                  <a:schemeClr val="tx1"/>
                </a:solidFill>
                <a:effectLst/>
                <a:latin typeface="Arial" panose="020B0604020202020204" pitchFamily="34" charset="0"/>
              </a:rPr>
              <a:t>, UniSuper, Aware, HESTA, etc.)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Option Unit Pricing: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Daily/unit price CSV downloads or screen-scraping from fund websites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D92C8-BAA5-2111-D8E4-41B5D16CCF6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4A7CF26-3B77-D47D-566F-AABA9C426DC6}"/>
              </a:ext>
            </a:extLst>
          </p:cNvPr>
          <p:cNvSpPr>
            <a:spLocks noGrp="1"/>
          </p:cNvSpPr>
          <p:nvPr>
            <p:ph type="title"/>
          </p:nvPr>
        </p:nvSpPr>
        <p:spPr>
          <a:xfrm>
            <a:off x="914400" y="965393"/>
            <a:ext cx="7631709" cy="1091627"/>
          </a:xfrm>
        </p:spPr>
        <p:txBody>
          <a:bodyPr/>
          <a:lstStyle/>
          <a:p>
            <a:r>
              <a:rPr lang="en-AU" dirty="0"/>
              <a:t>Tech Stack</a:t>
            </a:r>
            <a:endParaRPr lang="en-US" dirty="0"/>
          </a:p>
        </p:txBody>
      </p:sp>
      <p:pic>
        <p:nvPicPr>
          <p:cNvPr id="10" name="Picture Placeholder 9" descr="A person wearing a blue suit and headphones pointing at a computer">
            <a:extLst>
              <a:ext uri="{FF2B5EF4-FFF2-40B4-BE49-F238E27FC236}">
                <a16:creationId xmlns:a16="http://schemas.microsoft.com/office/drawing/2014/main" id="{EBF0A260-E394-B3E2-8BA6-1E230EEEFEE1}"/>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38473FC6-B82D-8725-C8B0-3B66F7BA9B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6" name="Rectangle 2">
            <a:extLst>
              <a:ext uri="{FF2B5EF4-FFF2-40B4-BE49-F238E27FC236}">
                <a16:creationId xmlns:a16="http://schemas.microsoft.com/office/drawing/2014/main" id="{41F27E39-A77E-5CED-D5F9-866B2495E984}"/>
              </a:ext>
            </a:extLst>
          </p:cNvPr>
          <p:cNvSpPr>
            <a:spLocks noGrp="1" noChangeArrowheads="1"/>
          </p:cNvSpPr>
          <p:nvPr>
            <p:ph sz="half" idx="15"/>
          </p:nvPr>
        </p:nvSpPr>
        <p:spPr bwMode="auto">
          <a:xfrm>
            <a:off x="914401" y="2274838"/>
            <a:ext cx="697687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Pipeline:</a:t>
            </a:r>
            <a:r>
              <a:rPr kumimoji="0" lang="en-US" altLang="en-US" sz="1800" b="0" i="0" u="none" strike="noStrike" cap="none" normalizeH="0" baseline="0" dirty="0">
                <a:ln>
                  <a:noFill/>
                </a:ln>
                <a:solidFill>
                  <a:schemeClr val="tx1"/>
                </a:solidFill>
                <a:effectLst/>
                <a:latin typeface="Arial" panose="020B0604020202020204" pitchFamily="34" charset="0"/>
              </a:rPr>
              <a:t> Python (pandas, </a:t>
            </a:r>
            <a:r>
              <a:rPr kumimoji="0" lang="en-US" altLang="en-US" sz="1800" b="0" i="0" u="none" strike="noStrike" cap="none" normalizeH="0" baseline="0" dirty="0" err="1">
                <a:ln>
                  <a:noFill/>
                </a:ln>
                <a:solidFill>
                  <a:schemeClr val="tx1"/>
                </a:solidFill>
                <a:effectLst/>
                <a:latin typeface="Arial" panose="020B0604020202020204" pitchFamily="34" charset="0"/>
              </a:rPr>
              <a:t>BeautifulSoup</a:t>
            </a:r>
            <a:r>
              <a:rPr kumimoji="0" lang="en-US" altLang="en-US" sz="1800" b="0" i="0" u="none" strike="noStrike" cap="none" normalizeH="0" baseline="0" dirty="0">
                <a:ln>
                  <a:noFill/>
                </a:ln>
                <a:solidFill>
                  <a:schemeClr val="tx1"/>
                </a:solidFill>
                <a:effectLst/>
                <a:latin typeface="Arial" panose="020B0604020202020204" pitchFamily="34" charset="0"/>
              </a:rPr>
              <a:t>,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a:t>
            </a:r>
            <a:r>
              <a:rPr kumimoji="0" lang="en-US" altLang="en-US" sz="1800" b="0" i="0" u="none" strike="noStrike" cap="none" normalizeH="0" baseline="0" dirty="0">
                <a:ln>
                  <a:noFill/>
                </a:ln>
                <a:solidFill>
                  <a:schemeClr val="tx1"/>
                </a:solidFill>
                <a:effectLst/>
                <a:latin typeface="Arial" panose="020B0604020202020204" pitchFamily="34" charset="0"/>
              </a:rPr>
              <a:t> SQLite/PostgreSQL (or cloud equivalent)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Analytics:</a:t>
            </a:r>
            <a:r>
              <a:rPr kumimoji="0" lang="en-US" altLang="en-US" sz="1800" b="0" i="0" u="none" strike="noStrike" cap="none" normalizeH="0" baseline="0" dirty="0">
                <a:ln>
                  <a:noFill/>
                </a:ln>
                <a:solidFill>
                  <a:schemeClr val="tx1"/>
                </a:solidFill>
                <a:effectLst/>
                <a:latin typeface="Arial" panose="020B0604020202020204" pitchFamily="34" charset="0"/>
              </a:rPr>
              <a:t> Python (</a:t>
            </a:r>
            <a:r>
              <a:rPr kumimoji="0" lang="en-US" altLang="en-US" sz="1800" b="0" i="0" u="none" strike="noStrike" cap="none" normalizeH="0" baseline="0" dirty="0" err="1">
                <a:ln>
                  <a:noFill/>
                </a:ln>
                <a:solidFill>
                  <a:schemeClr val="tx1"/>
                </a:solidFill>
                <a:effectLst/>
                <a:latin typeface="Arial" panose="020B0604020202020204" pitchFamily="34" charset="0"/>
              </a:rPr>
              <a:t>numpy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scipy</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statsmodels</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sklearn</a:t>
            </a:r>
            <a:r>
              <a:rPr kumimoji="0" lang="en-US" altLang="en-US" sz="1800" b="0" i="0" u="none" strike="noStrike" cap="none" normalizeH="0" baseline="0" dirty="0">
                <a:ln>
                  <a:noFill/>
                </a:ln>
                <a:solidFill>
                  <a:schemeClr val="tx1"/>
                </a:solidFill>
                <a:effectLst/>
                <a:latin typeface="Arial" panose="020B0604020202020204" pitchFamily="34" charset="0"/>
              </a:rPr>
              <a:t> for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Dashboard: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 Dash / </a:t>
            </a:r>
            <a:r>
              <a:rPr kumimoji="0" lang="en-US" altLang="en-US" sz="1800" b="0" i="0" u="none" strike="noStrike" cap="none" normalizeH="0" baseline="0" dirty="0" err="1">
                <a:ln>
                  <a:noFill/>
                </a:ln>
                <a:solidFill>
                  <a:schemeClr val="tx1"/>
                </a:solidFill>
                <a:effectLst/>
                <a:latin typeface="Arial" panose="020B0604020202020204" pitchFamily="34" charset="0"/>
              </a:rPr>
              <a:t>Plotly</a:t>
            </a:r>
            <a:r>
              <a:rPr kumimoji="0" lang="en-US" altLang="en-US" sz="1800" b="0" i="0" u="none" strike="noStrike" cap="none" normalizeH="0" baseline="0" dirty="0">
                <a:ln>
                  <a:noFill/>
                </a:ln>
                <a:solidFill>
                  <a:schemeClr val="tx1"/>
                </a:solidFill>
                <a:effectLst/>
                <a:latin typeface="Arial" panose="020B0604020202020204" pitchFamily="34" charset="0"/>
              </a:rPr>
              <a:t> / Power BI (depending on skill and deployment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Version Control:</a:t>
            </a:r>
            <a:r>
              <a:rPr kumimoji="0" lang="en-US" altLang="en-US" sz="1800" b="0" i="0" u="none" strike="noStrike" cap="none" normalizeH="0" baseline="0" dirty="0">
                <a:ln>
                  <a:noFill/>
                </a:ln>
                <a:solidFill>
                  <a:schemeClr val="tx1"/>
                </a:solidFill>
                <a:effectLst/>
                <a:latin typeface="Arial" panose="020B0604020202020204" pitchFamily="34" charset="0"/>
              </a:rPr>
              <a:t> Git (GitHub/Bitbucket)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 Management:</a:t>
            </a:r>
            <a:r>
              <a:rPr kumimoji="0" lang="en-US" altLang="en-US" sz="1800" b="0" i="0" u="none" strike="noStrike" cap="none" normalizeH="0" baseline="0" dirty="0">
                <a:ln>
                  <a:noFill/>
                </a:ln>
                <a:solidFill>
                  <a:schemeClr val="tx1"/>
                </a:solidFill>
                <a:effectLst/>
                <a:latin typeface="Arial" panose="020B0604020202020204" pitchFamily="34" charset="0"/>
              </a:rPr>
              <a:t> Trello/Jira/Asana</a:t>
            </a:r>
          </a:p>
        </p:txBody>
      </p:sp>
    </p:spTree>
    <p:extLst>
      <p:ext uri="{BB962C8B-B14F-4D97-AF65-F5344CB8AC3E}">
        <p14:creationId xmlns:p14="http://schemas.microsoft.com/office/powerpoint/2010/main" val="227490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Timeline</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graphicFrame>
        <p:nvGraphicFramePr>
          <p:cNvPr id="6" name="Table 5">
            <a:extLst>
              <a:ext uri="{FF2B5EF4-FFF2-40B4-BE49-F238E27FC236}">
                <a16:creationId xmlns:a16="http://schemas.microsoft.com/office/drawing/2014/main" id="{28C9535B-1CF7-65F0-9E0B-5987B4E71DB5}"/>
              </a:ext>
            </a:extLst>
          </p:cNvPr>
          <p:cNvGraphicFramePr>
            <a:graphicFrameLocks noGrp="1"/>
          </p:cNvGraphicFramePr>
          <p:nvPr>
            <p:extLst>
              <p:ext uri="{D42A27DB-BD31-4B8C-83A1-F6EECF244321}">
                <p14:modId xmlns:p14="http://schemas.microsoft.com/office/powerpoint/2010/main" val="311182551"/>
              </p:ext>
            </p:extLst>
          </p:nvPr>
        </p:nvGraphicFramePr>
        <p:xfrm>
          <a:off x="1550564" y="2440876"/>
          <a:ext cx="9138774" cy="2834640"/>
        </p:xfrm>
        <a:graphic>
          <a:graphicData uri="http://schemas.openxmlformats.org/drawingml/2006/table">
            <a:tbl>
              <a:tblPr/>
              <a:tblGrid>
                <a:gridCol w="3046258">
                  <a:extLst>
                    <a:ext uri="{9D8B030D-6E8A-4147-A177-3AD203B41FA5}">
                      <a16:colId xmlns:a16="http://schemas.microsoft.com/office/drawing/2014/main" val="3176505809"/>
                    </a:ext>
                  </a:extLst>
                </a:gridCol>
                <a:gridCol w="3046258">
                  <a:extLst>
                    <a:ext uri="{9D8B030D-6E8A-4147-A177-3AD203B41FA5}">
                      <a16:colId xmlns:a16="http://schemas.microsoft.com/office/drawing/2014/main" val="2231893287"/>
                    </a:ext>
                  </a:extLst>
                </a:gridCol>
                <a:gridCol w="3046258">
                  <a:extLst>
                    <a:ext uri="{9D8B030D-6E8A-4147-A177-3AD203B41FA5}">
                      <a16:colId xmlns:a16="http://schemas.microsoft.com/office/drawing/2014/main" val="759707899"/>
                    </a:ext>
                  </a:extLst>
                </a:gridCol>
              </a:tblGrid>
              <a:tr h="0">
                <a:tc>
                  <a:txBody>
                    <a:bodyPr/>
                    <a:lstStyle/>
                    <a:p>
                      <a:pPr>
                        <a:buNone/>
                      </a:pPr>
                      <a:r>
                        <a:rPr lang="en-AU" dirty="0"/>
                        <a:t>Phase</a:t>
                      </a:r>
                    </a:p>
                  </a:txBody>
                  <a:tcPr anchor="ctr">
                    <a:lnL>
                      <a:noFill/>
                    </a:lnL>
                    <a:lnR>
                      <a:noFill/>
                    </a:lnR>
                    <a:lnT>
                      <a:noFill/>
                    </a:lnT>
                    <a:lnB>
                      <a:noFill/>
                    </a:lnB>
                    <a:noFill/>
                  </a:tcPr>
                </a:tc>
                <a:tc>
                  <a:txBody>
                    <a:bodyPr/>
                    <a:lstStyle/>
                    <a:p>
                      <a:pPr>
                        <a:buNone/>
                      </a:pPr>
                      <a:r>
                        <a:rPr lang="en-AU"/>
                        <a:t>Weeks</a:t>
                      </a:r>
                    </a:p>
                  </a:txBody>
                  <a:tcPr anchor="ctr">
                    <a:lnL>
                      <a:noFill/>
                    </a:lnL>
                    <a:lnR>
                      <a:noFill/>
                    </a:lnR>
                    <a:lnT>
                      <a:noFill/>
                    </a:lnT>
                    <a:lnB>
                      <a:noFill/>
                    </a:lnB>
                    <a:noFill/>
                  </a:tcPr>
                </a:tc>
                <a:tc>
                  <a:txBody>
                    <a:bodyPr/>
                    <a:lstStyle/>
                    <a:p>
                      <a:pPr>
                        <a:buNone/>
                      </a:pPr>
                      <a:r>
                        <a:rPr lang="en-AU"/>
                        <a:t>Key Tasks</a:t>
                      </a:r>
                    </a:p>
                  </a:txBody>
                  <a:tcPr anchor="ctr">
                    <a:lnL>
                      <a:noFill/>
                    </a:lnL>
                    <a:lnR>
                      <a:noFill/>
                    </a:lnR>
                    <a:lnT>
                      <a:noFill/>
                    </a:lnT>
                    <a:lnB>
                      <a:noFill/>
                    </a:lnB>
                    <a:noFill/>
                  </a:tcPr>
                </a:tc>
                <a:extLst>
                  <a:ext uri="{0D108BD9-81ED-4DB2-BD59-A6C34878D82A}">
                    <a16:rowId xmlns:a16="http://schemas.microsoft.com/office/drawing/2014/main" val="4083886901"/>
                  </a:ext>
                </a:extLst>
              </a:tr>
              <a:tr h="0">
                <a:tc>
                  <a:txBody>
                    <a:bodyPr/>
                    <a:lstStyle/>
                    <a:p>
                      <a:pPr>
                        <a:buNone/>
                      </a:pPr>
                      <a:r>
                        <a:rPr lang="en-AU"/>
                        <a:t>Planning &amp; Scoping</a:t>
                      </a:r>
                    </a:p>
                  </a:txBody>
                  <a:tcPr anchor="ctr">
                    <a:lnL>
                      <a:noFill/>
                    </a:lnL>
                    <a:lnR>
                      <a:noFill/>
                    </a:lnR>
                    <a:lnT>
                      <a:noFill/>
                    </a:lnT>
                    <a:lnB>
                      <a:noFill/>
                    </a:lnB>
                    <a:noFill/>
                  </a:tcPr>
                </a:tc>
                <a:tc>
                  <a:txBody>
                    <a:bodyPr/>
                    <a:lstStyle/>
                    <a:p>
                      <a:pPr>
                        <a:buNone/>
                      </a:pPr>
                      <a:r>
                        <a:rPr lang="en-AU" dirty="0"/>
                        <a:t>1–2</a:t>
                      </a:r>
                    </a:p>
                  </a:txBody>
                  <a:tcPr anchor="ctr">
                    <a:lnL>
                      <a:noFill/>
                    </a:lnL>
                    <a:lnR>
                      <a:noFill/>
                    </a:lnR>
                    <a:lnT>
                      <a:noFill/>
                    </a:lnT>
                    <a:lnB>
                      <a:noFill/>
                    </a:lnB>
                    <a:noFill/>
                  </a:tcPr>
                </a:tc>
                <a:tc>
                  <a:txBody>
                    <a:bodyPr/>
                    <a:lstStyle/>
                    <a:p>
                      <a:pPr>
                        <a:buNone/>
                      </a:pPr>
                      <a:r>
                        <a:rPr lang="en-US"/>
                        <a:t>Data source ID, UI mockups</a:t>
                      </a:r>
                    </a:p>
                  </a:txBody>
                  <a:tcPr anchor="ctr">
                    <a:lnL>
                      <a:noFill/>
                    </a:lnL>
                    <a:lnR>
                      <a:noFill/>
                    </a:lnR>
                    <a:lnT>
                      <a:noFill/>
                    </a:lnT>
                    <a:lnB>
                      <a:noFill/>
                    </a:lnB>
                    <a:noFill/>
                  </a:tcPr>
                </a:tc>
                <a:extLst>
                  <a:ext uri="{0D108BD9-81ED-4DB2-BD59-A6C34878D82A}">
                    <a16:rowId xmlns:a16="http://schemas.microsoft.com/office/drawing/2014/main" val="832944348"/>
                  </a:ext>
                </a:extLst>
              </a:tr>
              <a:tr h="0">
                <a:tc>
                  <a:txBody>
                    <a:bodyPr/>
                    <a:lstStyle/>
                    <a:p>
                      <a:pPr>
                        <a:buNone/>
                      </a:pPr>
                      <a:r>
                        <a:rPr lang="en-AU" dirty="0"/>
                        <a:t>Data Pipeline Build</a:t>
                      </a:r>
                    </a:p>
                  </a:txBody>
                  <a:tcPr anchor="ctr">
                    <a:lnL>
                      <a:noFill/>
                    </a:lnL>
                    <a:lnR>
                      <a:noFill/>
                    </a:lnR>
                    <a:lnT>
                      <a:noFill/>
                    </a:lnT>
                    <a:lnB>
                      <a:noFill/>
                    </a:lnB>
                    <a:noFill/>
                  </a:tcPr>
                </a:tc>
                <a:tc>
                  <a:txBody>
                    <a:bodyPr/>
                    <a:lstStyle/>
                    <a:p>
                      <a:pPr>
                        <a:buNone/>
                      </a:pPr>
                      <a:r>
                        <a:rPr lang="en-AU"/>
                        <a:t>3–5</a:t>
                      </a:r>
                    </a:p>
                  </a:txBody>
                  <a:tcPr anchor="ctr">
                    <a:lnL>
                      <a:noFill/>
                    </a:lnL>
                    <a:lnR>
                      <a:noFill/>
                    </a:lnR>
                    <a:lnT>
                      <a:noFill/>
                    </a:lnT>
                    <a:lnB>
                      <a:noFill/>
                    </a:lnB>
                    <a:noFill/>
                  </a:tcPr>
                </a:tc>
                <a:tc>
                  <a:txBody>
                    <a:bodyPr/>
                    <a:lstStyle/>
                    <a:p>
                      <a:pPr>
                        <a:buNone/>
                      </a:pPr>
                      <a:r>
                        <a:rPr lang="en-AU"/>
                        <a:t>Scraping, cleaning, schema design</a:t>
                      </a:r>
                    </a:p>
                  </a:txBody>
                  <a:tcPr anchor="ctr">
                    <a:lnL>
                      <a:noFill/>
                    </a:lnL>
                    <a:lnR>
                      <a:noFill/>
                    </a:lnR>
                    <a:lnT>
                      <a:noFill/>
                    </a:lnT>
                    <a:lnB>
                      <a:noFill/>
                    </a:lnB>
                    <a:noFill/>
                  </a:tcPr>
                </a:tc>
                <a:extLst>
                  <a:ext uri="{0D108BD9-81ED-4DB2-BD59-A6C34878D82A}">
                    <a16:rowId xmlns:a16="http://schemas.microsoft.com/office/drawing/2014/main" val="3573593761"/>
                  </a:ext>
                </a:extLst>
              </a:tr>
              <a:tr h="0">
                <a:tc>
                  <a:txBody>
                    <a:bodyPr/>
                    <a:lstStyle/>
                    <a:p>
                      <a:pPr>
                        <a:buNone/>
                      </a:pPr>
                      <a:r>
                        <a:rPr lang="en-AU"/>
                        <a:t>Analytics Engine</a:t>
                      </a:r>
                    </a:p>
                  </a:txBody>
                  <a:tcPr anchor="ctr">
                    <a:lnL>
                      <a:noFill/>
                    </a:lnL>
                    <a:lnR>
                      <a:noFill/>
                    </a:lnR>
                    <a:lnT>
                      <a:noFill/>
                    </a:lnT>
                    <a:lnB>
                      <a:noFill/>
                    </a:lnB>
                    <a:noFill/>
                  </a:tcPr>
                </a:tc>
                <a:tc>
                  <a:txBody>
                    <a:bodyPr/>
                    <a:lstStyle/>
                    <a:p>
                      <a:pPr>
                        <a:buNone/>
                      </a:pPr>
                      <a:r>
                        <a:rPr lang="en-AU"/>
                        <a:t>6–7</a:t>
                      </a:r>
                    </a:p>
                  </a:txBody>
                  <a:tcPr anchor="ctr">
                    <a:lnL>
                      <a:noFill/>
                    </a:lnL>
                    <a:lnR>
                      <a:noFill/>
                    </a:lnR>
                    <a:lnT>
                      <a:noFill/>
                    </a:lnT>
                    <a:lnB>
                      <a:noFill/>
                    </a:lnB>
                    <a:noFill/>
                  </a:tcPr>
                </a:tc>
                <a:tc>
                  <a:txBody>
                    <a:bodyPr/>
                    <a:lstStyle/>
                    <a:p>
                      <a:pPr>
                        <a:buNone/>
                      </a:pPr>
                      <a:r>
                        <a:rPr lang="en-AU"/>
                        <a:t>Derived metrics, regression</a:t>
                      </a:r>
                    </a:p>
                  </a:txBody>
                  <a:tcPr anchor="ctr">
                    <a:lnL>
                      <a:noFill/>
                    </a:lnL>
                    <a:lnR>
                      <a:noFill/>
                    </a:lnR>
                    <a:lnT>
                      <a:noFill/>
                    </a:lnT>
                    <a:lnB>
                      <a:noFill/>
                    </a:lnB>
                    <a:noFill/>
                  </a:tcPr>
                </a:tc>
                <a:extLst>
                  <a:ext uri="{0D108BD9-81ED-4DB2-BD59-A6C34878D82A}">
                    <a16:rowId xmlns:a16="http://schemas.microsoft.com/office/drawing/2014/main" val="1170043872"/>
                  </a:ext>
                </a:extLst>
              </a:tr>
              <a:tr h="0">
                <a:tc>
                  <a:txBody>
                    <a:bodyPr/>
                    <a:lstStyle/>
                    <a:p>
                      <a:pPr>
                        <a:buNone/>
                      </a:pPr>
                      <a:r>
                        <a:rPr lang="en-AU"/>
                        <a:t>Dashboard Dev (v1)</a:t>
                      </a:r>
                    </a:p>
                  </a:txBody>
                  <a:tcPr anchor="ctr">
                    <a:lnL>
                      <a:noFill/>
                    </a:lnL>
                    <a:lnR>
                      <a:noFill/>
                    </a:lnR>
                    <a:lnT>
                      <a:noFill/>
                    </a:lnT>
                    <a:lnB>
                      <a:noFill/>
                    </a:lnB>
                    <a:noFill/>
                  </a:tcPr>
                </a:tc>
                <a:tc>
                  <a:txBody>
                    <a:bodyPr/>
                    <a:lstStyle/>
                    <a:p>
                      <a:pPr>
                        <a:buNone/>
                      </a:pPr>
                      <a:r>
                        <a:rPr lang="en-AU"/>
                        <a:t>8–10</a:t>
                      </a:r>
                    </a:p>
                  </a:txBody>
                  <a:tcPr anchor="ctr">
                    <a:lnL>
                      <a:noFill/>
                    </a:lnL>
                    <a:lnR>
                      <a:noFill/>
                    </a:lnR>
                    <a:lnT>
                      <a:noFill/>
                    </a:lnT>
                    <a:lnB>
                      <a:noFill/>
                    </a:lnB>
                    <a:noFill/>
                  </a:tcPr>
                </a:tc>
                <a:tc>
                  <a:txBody>
                    <a:bodyPr/>
                    <a:lstStyle/>
                    <a:p>
                      <a:pPr>
                        <a:buNone/>
                      </a:pPr>
                      <a:r>
                        <a:rPr lang="en-AU"/>
                        <a:t>Core features, UI</a:t>
                      </a:r>
                    </a:p>
                  </a:txBody>
                  <a:tcPr anchor="ctr">
                    <a:lnL>
                      <a:noFill/>
                    </a:lnL>
                    <a:lnR>
                      <a:noFill/>
                    </a:lnR>
                    <a:lnT>
                      <a:noFill/>
                    </a:lnT>
                    <a:lnB>
                      <a:noFill/>
                    </a:lnB>
                    <a:noFill/>
                  </a:tcPr>
                </a:tc>
                <a:extLst>
                  <a:ext uri="{0D108BD9-81ED-4DB2-BD59-A6C34878D82A}">
                    <a16:rowId xmlns:a16="http://schemas.microsoft.com/office/drawing/2014/main" val="1009260576"/>
                  </a:ext>
                </a:extLst>
              </a:tr>
              <a:tr h="0">
                <a:tc>
                  <a:txBody>
                    <a:bodyPr/>
                    <a:lstStyle/>
                    <a:p>
                      <a:pPr>
                        <a:buNone/>
                      </a:pPr>
                      <a:r>
                        <a:rPr lang="en-AU"/>
                        <a:t>Testing &amp; Iteration</a:t>
                      </a:r>
                    </a:p>
                  </a:txBody>
                  <a:tcPr anchor="ctr">
                    <a:lnL>
                      <a:noFill/>
                    </a:lnL>
                    <a:lnR>
                      <a:noFill/>
                    </a:lnR>
                    <a:lnT>
                      <a:noFill/>
                    </a:lnT>
                    <a:lnB>
                      <a:noFill/>
                    </a:lnB>
                    <a:noFill/>
                  </a:tcPr>
                </a:tc>
                <a:tc>
                  <a:txBody>
                    <a:bodyPr/>
                    <a:lstStyle/>
                    <a:p>
                      <a:pPr>
                        <a:buNone/>
                      </a:pPr>
                      <a:r>
                        <a:rPr lang="en-AU"/>
                        <a:t>11–12</a:t>
                      </a:r>
                    </a:p>
                  </a:txBody>
                  <a:tcPr anchor="ctr">
                    <a:lnL>
                      <a:noFill/>
                    </a:lnL>
                    <a:lnR>
                      <a:noFill/>
                    </a:lnR>
                    <a:lnT>
                      <a:noFill/>
                    </a:lnT>
                    <a:lnB>
                      <a:noFill/>
                    </a:lnB>
                    <a:noFill/>
                  </a:tcPr>
                </a:tc>
                <a:tc>
                  <a:txBody>
                    <a:bodyPr/>
                    <a:lstStyle/>
                    <a:p>
                      <a:pPr>
                        <a:buNone/>
                      </a:pPr>
                      <a:r>
                        <a:rPr lang="en-AU"/>
                        <a:t>QA, bugfixes, feedback</a:t>
                      </a:r>
                    </a:p>
                  </a:txBody>
                  <a:tcPr anchor="ctr">
                    <a:lnL>
                      <a:noFill/>
                    </a:lnL>
                    <a:lnR>
                      <a:noFill/>
                    </a:lnR>
                    <a:lnT>
                      <a:noFill/>
                    </a:lnT>
                    <a:lnB>
                      <a:noFill/>
                    </a:lnB>
                    <a:noFill/>
                  </a:tcPr>
                </a:tc>
                <a:extLst>
                  <a:ext uri="{0D108BD9-81ED-4DB2-BD59-A6C34878D82A}">
                    <a16:rowId xmlns:a16="http://schemas.microsoft.com/office/drawing/2014/main" val="2809322414"/>
                  </a:ext>
                </a:extLst>
              </a:tr>
              <a:tr h="0">
                <a:tc>
                  <a:txBody>
                    <a:bodyPr/>
                    <a:lstStyle/>
                    <a:p>
                      <a:pPr>
                        <a:buNone/>
                      </a:pPr>
                      <a:r>
                        <a:rPr lang="en-AU"/>
                        <a:t>Final Delivery</a:t>
                      </a:r>
                    </a:p>
                  </a:txBody>
                  <a:tcPr anchor="ctr">
                    <a:lnL>
                      <a:noFill/>
                    </a:lnL>
                    <a:lnR>
                      <a:noFill/>
                    </a:lnR>
                    <a:lnT>
                      <a:noFill/>
                    </a:lnT>
                    <a:lnB>
                      <a:noFill/>
                    </a:lnB>
                    <a:noFill/>
                  </a:tcPr>
                </a:tc>
                <a:tc>
                  <a:txBody>
                    <a:bodyPr/>
                    <a:lstStyle/>
                    <a:p>
                      <a:pPr>
                        <a:buNone/>
                      </a:pPr>
                      <a:r>
                        <a:rPr lang="en-AU"/>
                        <a:t>13</a:t>
                      </a:r>
                    </a:p>
                  </a:txBody>
                  <a:tcPr anchor="ctr">
                    <a:lnL>
                      <a:noFill/>
                    </a:lnL>
                    <a:lnR>
                      <a:noFill/>
                    </a:lnR>
                    <a:lnT>
                      <a:noFill/>
                    </a:lnT>
                    <a:lnB>
                      <a:noFill/>
                    </a:lnB>
                    <a:noFill/>
                  </a:tcPr>
                </a:tc>
                <a:tc>
                  <a:txBody>
                    <a:bodyPr/>
                    <a:lstStyle/>
                    <a:p>
                      <a:pPr>
                        <a:buNone/>
                      </a:pPr>
                      <a:r>
                        <a:rPr lang="en-AU" dirty="0"/>
                        <a:t>Docs, demo, handover</a:t>
                      </a:r>
                    </a:p>
                  </a:txBody>
                  <a:tcPr anchor="ctr">
                    <a:lnL>
                      <a:noFill/>
                    </a:lnL>
                    <a:lnR>
                      <a:noFill/>
                    </a:lnR>
                    <a:lnT>
                      <a:noFill/>
                    </a:lnT>
                    <a:lnB>
                      <a:noFill/>
                    </a:lnB>
                    <a:noFill/>
                  </a:tcPr>
                </a:tc>
                <a:extLst>
                  <a:ext uri="{0D108BD9-81ED-4DB2-BD59-A6C34878D82A}">
                    <a16:rowId xmlns:a16="http://schemas.microsoft.com/office/drawing/2014/main" val="4150416768"/>
                  </a:ext>
                </a:extLst>
              </a:tr>
            </a:tbl>
          </a:graphicData>
        </a:graphic>
      </p:graphicFrame>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{D55A68D9-D2FE-4361-9D08-800AEE227182}tf78438558_win32</Template>
  <TotalTime>10</TotalTime>
  <Words>466</Words>
  <Application>Microsoft Office PowerPoint</Application>
  <PresentationFormat>Widescreen</PresentationFormat>
  <Paragraphs>72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Sabon Next LT</vt:lpstr>
      <vt:lpstr>Custom</vt:lpstr>
      <vt:lpstr>Super Fund DashBoard</vt:lpstr>
      <vt:lpstr>Focus</vt:lpstr>
      <vt:lpstr>Project Background &amp; Purpose</vt:lpstr>
      <vt:lpstr>Project Objectives</vt:lpstr>
      <vt:lpstr>Key Deliverables</vt:lpstr>
      <vt:lpstr>Data sources</vt:lpstr>
      <vt:lpstr>Tech Stack</vt:lpstr>
      <vt:lpstr>Timeline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Phuong Dao</dc:creator>
  <cp:lastModifiedBy>Phuong Dao</cp:lastModifiedBy>
  <cp:revision>1</cp:revision>
  <dcterms:created xsi:type="dcterms:W3CDTF">2025-07-08T12:56:03Z</dcterms:created>
  <dcterms:modified xsi:type="dcterms:W3CDTF">2025-07-08T13:06:59Z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