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4" r:id="rId5"/>
    <p:sldId id="260" r:id="rId6"/>
    <p:sldId id="269" r:id="rId7"/>
    <p:sldId id="263" r:id="rId8"/>
    <p:sldId id="267" r:id="rId9"/>
    <p:sldId id="261" r:id="rId10"/>
    <p:sldId id="270" r:id="rId11"/>
    <p:sldId id="271" r:id="rId12"/>
    <p:sldId id="262" r:id="rId13"/>
    <p:sldId id="268" r:id="rId14"/>
    <p:sldId id="265" r:id="rId15"/>
    <p:sldId id="278" r:id="rId16"/>
    <p:sldId id="279"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F229B5-3143-4ED1-8142-897C502419BB}"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810C9-D489-4CFA-B911-5962F74718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F229B5-3143-4ED1-8142-897C502419BB}"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810C9-D489-4CFA-B911-5962F74718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F229B5-3143-4ED1-8142-897C502419BB}"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810C9-D489-4CFA-B911-5962F74718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F229B5-3143-4ED1-8142-897C502419BB}"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810C9-D489-4CFA-B911-5962F74718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229B5-3143-4ED1-8142-897C502419BB}"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810C9-D489-4CFA-B911-5962F74718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F229B5-3143-4ED1-8142-897C502419BB}"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810C9-D489-4CFA-B911-5962F74718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F229B5-3143-4ED1-8142-897C502419BB}" type="datetimeFigureOut">
              <a:rPr lang="en-US" smtClean="0"/>
              <a:pPr/>
              <a:t>11/26/2015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810C9-D489-4CFA-B911-5962F74718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F229B5-3143-4ED1-8142-897C502419BB}" type="datetimeFigureOut">
              <a:rPr lang="en-US" smtClean="0"/>
              <a:pPr/>
              <a:t>11/26/2015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810C9-D489-4CFA-B911-5962F74718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229B5-3143-4ED1-8142-897C502419BB}" type="datetimeFigureOut">
              <a:rPr lang="en-US" smtClean="0"/>
              <a:pPr/>
              <a:t>11/26/2015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2810C9-D489-4CFA-B911-5962F74718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F229B5-3143-4ED1-8142-897C502419BB}"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810C9-D489-4CFA-B911-5962F74718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F229B5-3143-4ED1-8142-897C502419BB}"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810C9-D489-4CFA-B911-5962F74718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229B5-3143-4ED1-8142-897C502419BB}" type="datetimeFigureOut">
              <a:rPr lang="en-US" smtClean="0"/>
              <a:pPr/>
              <a:t>11/26/2015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810C9-D489-4CFA-B911-5962F74718A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2620962"/>
          </a:xfrm>
        </p:spPr>
        <p:txBody>
          <a:bodyPr/>
          <a:lstStyle/>
          <a:p>
            <a:r>
              <a:rPr lang="en-US" dirty="0" smtClean="0">
                <a:solidFill>
                  <a:srgbClr val="FFFF00"/>
                </a:solidFill>
                <a:latin typeface="Times New Roman" pitchFamily="18" charset="0"/>
                <a:cs typeface="Times New Roman" pitchFamily="18" charset="0"/>
              </a:rPr>
              <a:t>Báo cáo bài tập lớn Java Samsung</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3200" u="sng" dirty="0" smtClean="0">
                <a:latin typeface="Times New Roman" pitchFamily="18" charset="0"/>
                <a:cs typeface="Times New Roman" pitchFamily="18" charset="0"/>
              </a:rPr>
              <a:t>Đề tài</a:t>
            </a:r>
            <a:r>
              <a:rPr lang="en-US" sz="3200" dirty="0" smtClean="0">
                <a:latin typeface="Times New Roman" pitchFamily="18" charset="0"/>
                <a:cs typeface="Times New Roman" pitchFamily="18" charset="0"/>
              </a:rPr>
              <a:t>:</a:t>
            </a:r>
            <a:r>
              <a:rPr lang="en-US" sz="3200" dirty="0" smtClean="0">
                <a:solidFill>
                  <a:srgbClr val="FF0000"/>
                </a:solidFill>
                <a:latin typeface="Times New Roman" pitchFamily="18" charset="0"/>
                <a:cs typeface="Times New Roman" pitchFamily="18" charset="0"/>
              </a:rPr>
              <a:t> </a:t>
            </a:r>
            <a:r>
              <a:rPr lang="en-US" sz="3600" dirty="0" smtClean="0">
                <a:solidFill>
                  <a:srgbClr val="FF0000"/>
                </a:solidFill>
                <a:latin typeface="Times New Roman" pitchFamily="18" charset="0"/>
                <a:cs typeface="Times New Roman" pitchFamily="18" charset="0"/>
              </a:rPr>
              <a:t>Phần mềm thi trắc nghiệm tiếng anh </a:t>
            </a:r>
            <a:endParaRPr lang="en-US" sz="3600" dirty="0">
              <a:solidFill>
                <a:srgbClr val="FF0000"/>
              </a:solidFill>
              <a:latin typeface="Times New Roman" pitchFamily="18" charset="0"/>
              <a:cs typeface="Times New Roman" pitchFamily="18" charset="0"/>
            </a:endParaRPr>
          </a:p>
        </p:txBody>
      </p:sp>
      <p:sp>
        <p:nvSpPr>
          <p:cNvPr id="5" name="Content Placeholder 4"/>
          <p:cNvSpPr>
            <a:spLocks noGrp="1"/>
          </p:cNvSpPr>
          <p:nvPr>
            <p:ph idx="1"/>
          </p:nvPr>
        </p:nvSpPr>
        <p:spPr>
          <a:xfrm>
            <a:off x="457200" y="3276600"/>
            <a:ext cx="8229600" cy="2849563"/>
          </a:xfrm>
        </p:spPr>
        <p:txBody>
          <a:bodyPr>
            <a:normAutofit lnSpcReduction="10000"/>
          </a:bodyPr>
          <a:lstStyle/>
          <a:p>
            <a:pPr>
              <a:buNone/>
            </a:pPr>
            <a:r>
              <a:rPr lang="en-US" dirty="0" smtClean="0">
                <a:latin typeface="Times New Roman" pitchFamily="18" charset="0"/>
                <a:cs typeface="Times New Roman" pitchFamily="18" charset="0"/>
              </a:rPr>
              <a:t>GVHD: Ts. Trần Việt Trung</a:t>
            </a:r>
          </a:p>
          <a:p>
            <a:pPr>
              <a:buNone/>
            </a:pPr>
            <a:r>
              <a:rPr lang="en-US" i="1" dirty="0" smtClean="0">
                <a:latin typeface="Times New Roman" pitchFamily="18" charset="0"/>
                <a:cs typeface="Times New Roman" pitchFamily="18" charset="0"/>
              </a:rPr>
              <a:t>Sinh viên thực hiện: </a:t>
            </a:r>
          </a:p>
          <a:p>
            <a:pPr marL="514350" indent="-514350">
              <a:buAutoNum type="arabicPeriod"/>
            </a:pPr>
            <a:r>
              <a:rPr lang="en-US" dirty="0" smtClean="0">
                <a:latin typeface="Times New Roman" pitchFamily="18" charset="0"/>
                <a:cs typeface="Times New Roman" pitchFamily="18" charset="0"/>
              </a:rPr>
              <a:t>Nguyễn Việt Thắng      Mssv: 20122485</a:t>
            </a:r>
          </a:p>
          <a:p>
            <a:pPr marL="514350" indent="-514350">
              <a:buAutoNum type="arabicPeriod"/>
            </a:pPr>
            <a:r>
              <a:rPr lang="en-US" dirty="0" smtClean="0">
                <a:latin typeface="Times New Roman" pitchFamily="18" charset="0"/>
                <a:cs typeface="Times New Roman" pitchFamily="18" charset="0"/>
              </a:rPr>
              <a:t>Lê Hữu Tường              Mssv: 20124988</a:t>
            </a:r>
          </a:p>
          <a:p>
            <a:pPr marL="514350" indent="-514350">
              <a:buAutoNum type="arabicPeriod"/>
            </a:pPr>
            <a:r>
              <a:rPr lang="en-US" dirty="0" smtClean="0">
                <a:latin typeface="Times New Roman" pitchFamily="18" charset="0"/>
                <a:cs typeface="Times New Roman" pitchFamily="18" charset="0"/>
              </a:rPr>
              <a:t>Sean Sophea                  Mssv: 20124945 </a:t>
            </a:r>
          </a:p>
          <a:p>
            <a:pPr marL="514350" indent="-514350">
              <a:buAutoNum type="arabicPeriod"/>
            </a:pPr>
            <a:endParaRPr lang="en-US" dirty="0" smtClean="0"/>
          </a:p>
        </p:txBody>
      </p:sp>
    </p:spTree>
  </p:cSld>
  <p:clrMapOvr>
    <a:masterClrMapping/>
  </p:clrMapOvr>
  <p:transition>
    <p:checke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FF00"/>
                </a:solidFill>
                <a:latin typeface="Times New Roman" pitchFamily="18" charset="0"/>
                <a:cs typeface="Times New Roman" pitchFamily="18" charset="0"/>
              </a:rPr>
              <a:t>Sơ đồ phân cấp của JavaSwing</a:t>
            </a:r>
            <a:endParaRPr lang="en-US"/>
          </a:p>
        </p:txBody>
      </p:sp>
      <p:sp>
        <p:nvSpPr>
          <p:cNvPr id="4" name="Rectangle 3"/>
          <p:cNvSpPr/>
          <p:nvPr/>
        </p:nvSpPr>
        <p:spPr>
          <a:xfrm>
            <a:off x="3733800" y="1600200"/>
            <a:ext cx="1447800" cy="381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object</a:t>
            </a:r>
            <a:endParaRPr lang="en-US"/>
          </a:p>
        </p:txBody>
      </p:sp>
      <p:sp>
        <p:nvSpPr>
          <p:cNvPr id="7" name="Rectangle 6"/>
          <p:cNvSpPr/>
          <p:nvPr/>
        </p:nvSpPr>
        <p:spPr>
          <a:xfrm>
            <a:off x="3733800" y="3200400"/>
            <a:ext cx="14478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container</a:t>
            </a:r>
            <a:endParaRPr lang="en-US"/>
          </a:p>
        </p:txBody>
      </p:sp>
      <p:sp>
        <p:nvSpPr>
          <p:cNvPr id="8" name="Rectangle 7"/>
          <p:cNvSpPr/>
          <p:nvPr/>
        </p:nvSpPr>
        <p:spPr>
          <a:xfrm>
            <a:off x="3733800" y="2362200"/>
            <a:ext cx="14478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component</a:t>
            </a:r>
            <a:endParaRPr lang="en-US"/>
          </a:p>
        </p:txBody>
      </p:sp>
      <p:sp>
        <p:nvSpPr>
          <p:cNvPr id="9" name="Rectangle 8"/>
          <p:cNvSpPr/>
          <p:nvPr/>
        </p:nvSpPr>
        <p:spPr>
          <a:xfrm>
            <a:off x="6324600" y="2286000"/>
            <a:ext cx="19812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Layout Manager</a:t>
            </a:r>
            <a:endParaRPr lang="en-US"/>
          </a:p>
        </p:txBody>
      </p:sp>
      <p:sp>
        <p:nvSpPr>
          <p:cNvPr id="10" name="Rectangle 9"/>
          <p:cNvSpPr/>
          <p:nvPr/>
        </p:nvSpPr>
        <p:spPr>
          <a:xfrm>
            <a:off x="2057400" y="4267200"/>
            <a:ext cx="14478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Window</a:t>
            </a:r>
            <a:endParaRPr lang="en-US"/>
          </a:p>
        </p:txBody>
      </p:sp>
      <p:sp>
        <p:nvSpPr>
          <p:cNvPr id="11" name="Rectangle 10"/>
          <p:cNvSpPr/>
          <p:nvPr/>
        </p:nvSpPr>
        <p:spPr>
          <a:xfrm>
            <a:off x="5410200" y="4267200"/>
            <a:ext cx="14478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Panel</a:t>
            </a:r>
            <a:endParaRPr lang="en-US"/>
          </a:p>
        </p:txBody>
      </p:sp>
      <p:sp>
        <p:nvSpPr>
          <p:cNvPr id="12" name="Rectangle 11"/>
          <p:cNvSpPr/>
          <p:nvPr/>
        </p:nvSpPr>
        <p:spPr>
          <a:xfrm>
            <a:off x="7315200" y="4267200"/>
            <a:ext cx="16002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Jcomponent</a:t>
            </a:r>
            <a:endParaRPr lang="en-US"/>
          </a:p>
        </p:txBody>
      </p:sp>
      <p:sp>
        <p:nvSpPr>
          <p:cNvPr id="13" name="Rectangle 12"/>
          <p:cNvSpPr/>
          <p:nvPr/>
        </p:nvSpPr>
        <p:spPr>
          <a:xfrm>
            <a:off x="5410200" y="5181600"/>
            <a:ext cx="1447800" cy="533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Applet</a:t>
            </a:r>
            <a:endParaRPr lang="en-US"/>
          </a:p>
        </p:txBody>
      </p:sp>
      <p:sp>
        <p:nvSpPr>
          <p:cNvPr id="14" name="Rectangle 13"/>
          <p:cNvSpPr/>
          <p:nvPr/>
        </p:nvSpPr>
        <p:spPr>
          <a:xfrm>
            <a:off x="5410200" y="6019800"/>
            <a:ext cx="14478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Japplet</a:t>
            </a:r>
            <a:endParaRPr lang="en-US"/>
          </a:p>
        </p:txBody>
      </p:sp>
      <p:sp>
        <p:nvSpPr>
          <p:cNvPr id="15" name="Rectangle 14"/>
          <p:cNvSpPr/>
          <p:nvPr/>
        </p:nvSpPr>
        <p:spPr>
          <a:xfrm>
            <a:off x="381000" y="5105400"/>
            <a:ext cx="1447800" cy="533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Frame</a:t>
            </a:r>
            <a:endParaRPr lang="en-US"/>
          </a:p>
        </p:txBody>
      </p:sp>
      <p:sp>
        <p:nvSpPr>
          <p:cNvPr id="16" name="Rectangle 15"/>
          <p:cNvSpPr/>
          <p:nvPr/>
        </p:nvSpPr>
        <p:spPr>
          <a:xfrm>
            <a:off x="2057400" y="5105400"/>
            <a:ext cx="1447800" cy="533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Dialog</a:t>
            </a:r>
            <a:endParaRPr lang="en-US"/>
          </a:p>
        </p:txBody>
      </p:sp>
      <p:sp>
        <p:nvSpPr>
          <p:cNvPr id="17" name="Rectangle 16"/>
          <p:cNvSpPr/>
          <p:nvPr/>
        </p:nvSpPr>
        <p:spPr>
          <a:xfrm>
            <a:off x="3733800" y="5105400"/>
            <a:ext cx="14478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Jwindow</a:t>
            </a:r>
            <a:endParaRPr lang="en-US"/>
          </a:p>
        </p:txBody>
      </p:sp>
      <p:sp>
        <p:nvSpPr>
          <p:cNvPr id="18" name="Rectangle 17"/>
          <p:cNvSpPr/>
          <p:nvPr/>
        </p:nvSpPr>
        <p:spPr>
          <a:xfrm>
            <a:off x="381000" y="5943600"/>
            <a:ext cx="14478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JFrame</a:t>
            </a:r>
            <a:endParaRPr lang="en-US"/>
          </a:p>
        </p:txBody>
      </p:sp>
      <p:sp>
        <p:nvSpPr>
          <p:cNvPr id="19" name="Rectangle 18"/>
          <p:cNvSpPr/>
          <p:nvPr/>
        </p:nvSpPr>
        <p:spPr>
          <a:xfrm>
            <a:off x="2057400" y="5943600"/>
            <a:ext cx="14478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Jdialog</a:t>
            </a:r>
            <a:endParaRPr lang="en-US"/>
          </a:p>
        </p:txBody>
      </p:sp>
      <p:sp>
        <p:nvSpPr>
          <p:cNvPr id="20" name="Up Arrow 19"/>
          <p:cNvSpPr/>
          <p:nvPr/>
        </p:nvSpPr>
        <p:spPr>
          <a:xfrm>
            <a:off x="990600" y="5638800"/>
            <a:ext cx="45719" cy="304800"/>
          </a:xfrm>
          <a:prstGeom prst="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a:off x="2743200" y="5638800"/>
            <a:ext cx="45719" cy="304800"/>
          </a:xfrm>
          <a:prstGeom prst="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990600" y="4953000"/>
            <a:ext cx="3581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90600" y="4953000"/>
            <a:ext cx="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72000" y="4953000"/>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Up Arrow 35"/>
          <p:cNvSpPr/>
          <p:nvPr/>
        </p:nvSpPr>
        <p:spPr>
          <a:xfrm>
            <a:off x="2743200" y="4800600"/>
            <a:ext cx="45719" cy="152400"/>
          </a:xfrm>
          <a:prstGeom prst="upArrow">
            <a:avLst/>
          </a:prstGeom>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Up Arrow 36"/>
          <p:cNvSpPr/>
          <p:nvPr/>
        </p:nvSpPr>
        <p:spPr>
          <a:xfrm>
            <a:off x="6096000" y="5715000"/>
            <a:ext cx="45719" cy="304800"/>
          </a:xfrm>
          <a:prstGeom prst="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p:cNvSpPr/>
          <p:nvPr/>
        </p:nvSpPr>
        <p:spPr>
          <a:xfrm>
            <a:off x="6096000" y="4800600"/>
            <a:ext cx="45719" cy="381000"/>
          </a:xfrm>
          <a:prstGeom prst="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a:off x="2743200" y="3962400"/>
            <a:ext cx="533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43200" y="39624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096000" y="39624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077200" y="39624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Up Arrow 67"/>
          <p:cNvSpPr/>
          <p:nvPr/>
        </p:nvSpPr>
        <p:spPr>
          <a:xfrm>
            <a:off x="4419600" y="3657600"/>
            <a:ext cx="45719" cy="304800"/>
          </a:xfrm>
          <a:prstGeom prst="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Up Arrow 68"/>
          <p:cNvSpPr/>
          <p:nvPr/>
        </p:nvSpPr>
        <p:spPr>
          <a:xfrm>
            <a:off x="4419600" y="2819400"/>
            <a:ext cx="45719" cy="381000"/>
          </a:xfrm>
          <a:prstGeom prst="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Up Arrow 69"/>
          <p:cNvSpPr/>
          <p:nvPr/>
        </p:nvSpPr>
        <p:spPr>
          <a:xfrm>
            <a:off x="4419600" y="1981200"/>
            <a:ext cx="45719" cy="381000"/>
          </a:xfrm>
          <a:prstGeom prst="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Decision 70"/>
          <p:cNvSpPr/>
          <p:nvPr/>
        </p:nvSpPr>
        <p:spPr>
          <a:xfrm>
            <a:off x="3276600" y="3276600"/>
            <a:ext cx="457200" cy="304800"/>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Decision 71"/>
          <p:cNvSpPr/>
          <p:nvPr/>
        </p:nvSpPr>
        <p:spPr>
          <a:xfrm>
            <a:off x="5181600" y="2438400"/>
            <a:ext cx="457200" cy="304800"/>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a:stCxn id="72" idx="3"/>
            <a:endCxn id="9" idx="1"/>
          </p:cNvCxnSpPr>
          <p:nvPr/>
        </p:nvCxnSpPr>
        <p:spPr>
          <a:xfrm flipV="1">
            <a:off x="5638800" y="2552700"/>
            <a:ext cx="6858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8" idx="1"/>
          </p:cNvCxnSpPr>
          <p:nvPr/>
        </p:nvCxnSpPr>
        <p:spPr>
          <a:xfrm flipH="1">
            <a:off x="3048000" y="259080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048000" y="2590800"/>
            <a:ext cx="0" cy="838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71" idx="1"/>
          </p:cNvCxnSpPr>
          <p:nvPr/>
        </p:nvCxnSpPr>
        <p:spPr>
          <a:xfrm>
            <a:off x="3048000" y="34290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867400" y="2209800"/>
            <a:ext cx="311304" cy="369332"/>
          </a:xfrm>
          <a:prstGeom prst="rect">
            <a:avLst/>
          </a:prstGeom>
          <a:noFill/>
        </p:spPr>
        <p:txBody>
          <a:bodyPr wrap="none" rtlCol="0">
            <a:spAutoFit/>
          </a:bodyPr>
          <a:lstStyle/>
          <a:p>
            <a:r>
              <a:rPr lang="en-US" smtClean="0"/>
              <a:t>1</a:t>
            </a:r>
            <a:endParaRPr lang="en-US"/>
          </a:p>
        </p:txBody>
      </p:sp>
    </p:spTree>
  </p:cSld>
  <p:clrMapOvr>
    <a:masterClrMapping/>
  </p:clrMapOvr>
  <p:transition>
    <p:cover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latin typeface="Times New Roman" pitchFamily="18" charset="0"/>
                <a:cs typeface="Times New Roman" pitchFamily="18" charset="0"/>
              </a:rPr>
              <a:t>Các phần tử của Swing</a:t>
            </a:r>
            <a:endParaRPr lang="en-US">
              <a:solidFill>
                <a:srgbClr val="FFFF00"/>
              </a:solidFill>
              <a:latin typeface="Times New Roman" pitchFamily="18" charset="0"/>
              <a:cs typeface="Times New Roman" pitchFamily="18" charset="0"/>
            </a:endParaRPr>
          </a:p>
        </p:txBody>
      </p:sp>
      <p:sp>
        <p:nvSpPr>
          <p:cNvPr id="4" name="Rectangle 3"/>
          <p:cNvSpPr/>
          <p:nvPr/>
        </p:nvSpPr>
        <p:spPr>
          <a:xfrm>
            <a:off x="1752600" y="1600200"/>
            <a:ext cx="9906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container</a:t>
            </a:r>
            <a:endParaRPr lang="en-US" sz="1400"/>
          </a:p>
        </p:txBody>
      </p:sp>
      <p:sp>
        <p:nvSpPr>
          <p:cNvPr id="5" name="Rectangle 4"/>
          <p:cNvSpPr/>
          <p:nvPr/>
        </p:nvSpPr>
        <p:spPr>
          <a:xfrm>
            <a:off x="685800" y="2590800"/>
            <a:ext cx="7620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Panel</a:t>
            </a:r>
            <a:endParaRPr lang="en-US" sz="1400"/>
          </a:p>
        </p:txBody>
      </p:sp>
      <p:sp>
        <p:nvSpPr>
          <p:cNvPr id="6" name="Rectangle 5"/>
          <p:cNvSpPr/>
          <p:nvPr/>
        </p:nvSpPr>
        <p:spPr>
          <a:xfrm>
            <a:off x="2286000" y="2514600"/>
            <a:ext cx="9144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Window</a:t>
            </a:r>
            <a:endParaRPr lang="en-US" sz="1400"/>
          </a:p>
        </p:txBody>
      </p:sp>
      <p:sp>
        <p:nvSpPr>
          <p:cNvPr id="7" name="Rectangle 6"/>
          <p:cNvSpPr/>
          <p:nvPr/>
        </p:nvSpPr>
        <p:spPr>
          <a:xfrm>
            <a:off x="5867400" y="2514600"/>
            <a:ext cx="12954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Jcomponent</a:t>
            </a:r>
            <a:endParaRPr lang="en-US" sz="1400"/>
          </a:p>
        </p:txBody>
      </p:sp>
      <p:sp>
        <p:nvSpPr>
          <p:cNvPr id="8" name="Rectangle 7"/>
          <p:cNvSpPr/>
          <p:nvPr/>
        </p:nvSpPr>
        <p:spPr>
          <a:xfrm>
            <a:off x="685800" y="3581400"/>
            <a:ext cx="7620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Applet</a:t>
            </a:r>
            <a:endParaRPr lang="en-US" sz="1400"/>
          </a:p>
        </p:txBody>
      </p:sp>
      <p:sp>
        <p:nvSpPr>
          <p:cNvPr id="9" name="Rectangle 8"/>
          <p:cNvSpPr/>
          <p:nvPr/>
        </p:nvSpPr>
        <p:spPr>
          <a:xfrm>
            <a:off x="685800" y="4648200"/>
            <a:ext cx="8382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JApplet</a:t>
            </a:r>
            <a:endParaRPr lang="en-US" sz="1400"/>
          </a:p>
        </p:txBody>
      </p:sp>
      <p:sp>
        <p:nvSpPr>
          <p:cNvPr id="10" name="Rectangle 9"/>
          <p:cNvSpPr/>
          <p:nvPr/>
        </p:nvSpPr>
        <p:spPr>
          <a:xfrm>
            <a:off x="1752600" y="3581400"/>
            <a:ext cx="6858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Frame</a:t>
            </a:r>
            <a:endParaRPr lang="en-US" sz="1400"/>
          </a:p>
        </p:txBody>
      </p:sp>
      <p:sp>
        <p:nvSpPr>
          <p:cNvPr id="11" name="Rectangle 10"/>
          <p:cNvSpPr/>
          <p:nvPr/>
        </p:nvSpPr>
        <p:spPr>
          <a:xfrm>
            <a:off x="2819400" y="3581400"/>
            <a:ext cx="7620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Dialog</a:t>
            </a:r>
            <a:endParaRPr lang="en-US" sz="1400"/>
          </a:p>
        </p:txBody>
      </p:sp>
      <p:sp>
        <p:nvSpPr>
          <p:cNvPr id="12" name="Rectangle 11"/>
          <p:cNvSpPr/>
          <p:nvPr/>
        </p:nvSpPr>
        <p:spPr>
          <a:xfrm>
            <a:off x="1752600" y="4648200"/>
            <a:ext cx="8382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JFrame</a:t>
            </a:r>
            <a:endParaRPr lang="en-US" sz="1400"/>
          </a:p>
        </p:txBody>
      </p:sp>
      <p:sp>
        <p:nvSpPr>
          <p:cNvPr id="13" name="Rectangle 12"/>
          <p:cNvSpPr/>
          <p:nvPr/>
        </p:nvSpPr>
        <p:spPr>
          <a:xfrm>
            <a:off x="2819400" y="4648200"/>
            <a:ext cx="7620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Jdialog</a:t>
            </a:r>
            <a:endParaRPr lang="en-US" sz="1400"/>
          </a:p>
        </p:txBody>
      </p:sp>
      <p:sp>
        <p:nvSpPr>
          <p:cNvPr id="14" name="Rectangle 13"/>
          <p:cNvSpPr/>
          <p:nvPr/>
        </p:nvSpPr>
        <p:spPr>
          <a:xfrm>
            <a:off x="3886200" y="3581400"/>
            <a:ext cx="6858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Jlabel</a:t>
            </a:r>
            <a:endParaRPr lang="en-US" sz="1400"/>
          </a:p>
        </p:txBody>
      </p:sp>
      <p:sp>
        <p:nvSpPr>
          <p:cNvPr id="15" name="Rectangle 14"/>
          <p:cNvSpPr/>
          <p:nvPr/>
        </p:nvSpPr>
        <p:spPr>
          <a:xfrm>
            <a:off x="4800600" y="3581400"/>
            <a:ext cx="10668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Jabstrac</a:t>
            </a:r>
          </a:p>
          <a:p>
            <a:pPr algn="ctr"/>
            <a:r>
              <a:rPr lang="en-US" sz="1400" smtClean="0"/>
              <a:t>Button</a:t>
            </a:r>
            <a:endParaRPr lang="en-US" sz="1400"/>
          </a:p>
        </p:txBody>
      </p:sp>
      <p:sp>
        <p:nvSpPr>
          <p:cNvPr id="16" name="Rectangle 15"/>
          <p:cNvSpPr/>
          <p:nvPr/>
        </p:nvSpPr>
        <p:spPr>
          <a:xfrm>
            <a:off x="6019800" y="3581400"/>
            <a:ext cx="6858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JPanel</a:t>
            </a:r>
            <a:endParaRPr lang="en-US" sz="1400"/>
          </a:p>
        </p:txBody>
      </p:sp>
      <p:sp>
        <p:nvSpPr>
          <p:cNvPr id="17" name="Rectangle 16"/>
          <p:cNvSpPr/>
          <p:nvPr/>
        </p:nvSpPr>
        <p:spPr>
          <a:xfrm>
            <a:off x="6781800" y="3581400"/>
            <a:ext cx="11430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Jtext</a:t>
            </a:r>
          </a:p>
          <a:p>
            <a:pPr algn="ctr"/>
            <a:r>
              <a:rPr lang="en-US" sz="1400" smtClean="0"/>
              <a:t>Compnent</a:t>
            </a:r>
            <a:endParaRPr lang="en-US" sz="1400"/>
          </a:p>
        </p:txBody>
      </p:sp>
      <p:sp>
        <p:nvSpPr>
          <p:cNvPr id="18" name="Rectangle 17"/>
          <p:cNvSpPr/>
          <p:nvPr/>
        </p:nvSpPr>
        <p:spPr>
          <a:xfrm>
            <a:off x="8001000" y="3581400"/>
            <a:ext cx="9144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Jscrol</a:t>
            </a:r>
          </a:p>
          <a:p>
            <a:pPr algn="ctr"/>
            <a:r>
              <a:rPr lang="en-US" sz="1400" smtClean="0"/>
              <a:t>Panel</a:t>
            </a:r>
            <a:endParaRPr lang="en-US" sz="1400"/>
          </a:p>
        </p:txBody>
      </p:sp>
      <p:sp>
        <p:nvSpPr>
          <p:cNvPr id="19" name="Rectangle 18"/>
          <p:cNvSpPr/>
          <p:nvPr/>
        </p:nvSpPr>
        <p:spPr>
          <a:xfrm>
            <a:off x="4419600" y="4648200"/>
            <a:ext cx="8382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J</a:t>
            </a:r>
            <a:r>
              <a:rPr lang="en-US" sz="1400" smtClean="0"/>
              <a:t>button</a:t>
            </a:r>
            <a:endParaRPr lang="en-US" sz="1400"/>
          </a:p>
        </p:txBody>
      </p:sp>
      <p:sp>
        <p:nvSpPr>
          <p:cNvPr id="20" name="Rectangle 19"/>
          <p:cNvSpPr/>
          <p:nvPr/>
        </p:nvSpPr>
        <p:spPr>
          <a:xfrm>
            <a:off x="5562600" y="4648200"/>
            <a:ext cx="990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Jtoggle</a:t>
            </a:r>
          </a:p>
          <a:p>
            <a:pPr algn="ctr"/>
            <a:r>
              <a:rPr lang="en-US" sz="1400" smtClean="0"/>
              <a:t>Button</a:t>
            </a:r>
            <a:endParaRPr lang="en-US" sz="1400"/>
          </a:p>
        </p:txBody>
      </p:sp>
      <p:sp>
        <p:nvSpPr>
          <p:cNvPr id="21" name="Rectangle 20"/>
          <p:cNvSpPr/>
          <p:nvPr/>
        </p:nvSpPr>
        <p:spPr>
          <a:xfrm>
            <a:off x="6705600" y="4648200"/>
            <a:ext cx="990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JTextField</a:t>
            </a:r>
            <a:endParaRPr lang="en-US" sz="1400"/>
          </a:p>
        </p:txBody>
      </p:sp>
      <p:sp>
        <p:nvSpPr>
          <p:cNvPr id="22" name="Rectangle 21"/>
          <p:cNvSpPr/>
          <p:nvPr/>
        </p:nvSpPr>
        <p:spPr>
          <a:xfrm>
            <a:off x="7848600" y="4648200"/>
            <a:ext cx="990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JTextArea</a:t>
            </a:r>
            <a:endParaRPr lang="en-US" sz="1400"/>
          </a:p>
        </p:txBody>
      </p:sp>
      <p:cxnSp>
        <p:nvCxnSpPr>
          <p:cNvPr id="24" name="Straight Connector 23"/>
          <p:cNvCxnSpPr/>
          <p:nvPr/>
        </p:nvCxnSpPr>
        <p:spPr>
          <a:xfrm>
            <a:off x="1066800" y="2286000"/>
            <a:ext cx="541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5" idx="0"/>
          </p:cNvCxnSpPr>
          <p:nvPr/>
        </p:nvCxnSpPr>
        <p:spPr>
          <a:xfrm>
            <a:off x="1066800" y="2286000"/>
            <a:ext cx="0" cy="30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0"/>
          </p:cNvCxnSpPr>
          <p:nvPr/>
        </p:nvCxnSpPr>
        <p:spPr>
          <a:xfrm flipV="1">
            <a:off x="2743200" y="22860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77000" y="2286000"/>
            <a:ext cx="0" cy="30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267200" y="3352800"/>
            <a:ext cx="434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267200" y="33528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334000" y="33528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400800" y="33528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391400" y="33528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10600" y="33528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800600" y="4419600"/>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162800" y="4419600"/>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209800" y="3352800"/>
            <a:ext cx="106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209800" y="33528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76600" y="33528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800600" y="44196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019800" y="44196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162800" y="44196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305800" y="44196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Up Arrow 60"/>
          <p:cNvSpPr/>
          <p:nvPr/>
        </p:nvSpPr>
        <p:spPr>
          <a:xfrm>
            <a:off x="990600" y="4038600"/>
            <a:ext cx="76200" cy="609600"/>
          </a:xfrm>
          <a:prstGeom prst="upArrow">
            <a:avLst/>
          </a:prstGeom>
          <a:solidFill>
            <a:schemeClr val="tx1"/>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Up Arrow 61"/>
          <p:cNvSpPr/>
          <p:nvPr/>
        </p:nvSpPr>
        <p:spPr>
          <a:xfrm>
            <a:off x="2133600" y="4038600"/>
            <a:ext cx="76200" cy="609600"/>
          </a:xfrm>
          <a:prstGeom prst="upArrow">
            <a:avLst/>
          </a:prstGeom>
          <a:solidFill>
            <a:schemeClr val="tx1"/>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Up Arrow 62"/>
          <p:cNvSpPr/>
          <p:nvPr/>
        </p:nvSpPr>
        <p:spPr>
          <a:xfrm>
            <a:off x="3200400" y="4038600"/>
            <a:ext cx="76200" cy="609600"/>
          </a:xfrm>
          <a:prstGeom prst="upArrow">
            <a:avLst/>
          </a:prstGeom>
          <a:solidFill>
            <a:schemeClr val="tx1"/>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Up Arrow 63"/>
          <p:cNvSpPr/>
          <p:nvPr/>
        </p:nvSpPr>
        <p:spPr>
          <a:xfrm>
            <a:off x="990600" y="3048000"/>
            <a:ext cx="76200" cy="533400"/>
          </a:xfrm>
          <a:prstGeom prst="upArrow">
            <a:avLst/>
          </a:prstGeom>
          <a:solidFill>
            <a:schemeClr val="tx1"/>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Up Arrow 64"/>
          <p:cNvSpPr/>
          <p:nvPr/>
        </p:nvSpPr>
        <p:spPr>
          <a:xfrm flipH="1">
            <a:off x="2667000" y="2971800"/>
            <a:ext cx="76200" cy="381000"/>
          </a:xfrm>
          <a:prstGeom prst="upArrow">
            <a:avLst/>
          </a:prstGeom>
          <a:solidFill>
            <a:schemeClr val="tx1"/>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Up Arrow 66"/>
          <p:cNvSpPr/>
          <p:nvPr/>
        </p:nvSpPr>
        <p:spPr>
          <a:xfrm flipH="1">
            <a:off x="6400800" y="2971800"/>
            <a:ext cx="121921" cy="381000"/>
          </a:xfrm>
          <a:prstGeom prst="upArrow">
            <a:avLst/>
          </a:prstGeom>
          <a:solidFill>
            <a:schemeClr val="tx1"/>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Up Arrow 67"/>
          <p:cNvSpPr/>
          <p:nvPr/>
        </p:nvSpPr>
        <p:spPr>
          <a:xfrm>
            <a:off x="5334000" y="4038600"/>
            <a:ext cx="45719" cy="381000"/>
          </a:xfrm>
          <a:prstGeom prst="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Up Arrow 68"/>
          <p:cNvSpPr/>
          <p:nvPr/>
        </p:nvSpPr>
        <p:spPr>
          <a:xfrm>
            <a:off x="7467600" y="4038600"/>
            <a:ext cx="45719" cy="3810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Up Arrow 69"/>
          <p:cNvSpPr/>
          <p:nvPr/>
        </p:nvSpPr>
        <p:spPr>
          <a:xfrm>
            <a:off x="2209800" y="2057400"/>
            <a:ext cx="45719" cy="228600"/>
          </a:xfrm>
          <a:prstGeom prst="upArrow">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cover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400" smtClean="0">
                <a:solidFill>
                  <a:srgbClr val="FFFF00"/>
                </a:solidFill>
                <a:latin typeface="Times New Roman" pitchFamily="18" charset="0"/>
                <a:cs typeface="Times New Roman" pitchFamily="18" charset="0"/>
              </a:rPr>
              <a:t>Microsoft JDBC Driver</a:t>
            </a:r>
            <a:endParaRPr lang="en-US" dirty="0">
              <a:solidFill>
                <a:srgbClr val="FFFF00"/>
              </a:solidFill>
              <a:latin typeface="Times New Roman" pitchFamily="18" charset="0"/>
              <a:cs typeface="Times New Roman" pitchFamily="18" charset="0"/>
            </a:endParaRPr>
          </a:p>
        </p:txBody>
      </p:sp>
      <p:sp>
        <p:nvSpPr>
          <p:cNvPr id="2" name="Content Placeholder 1"/>
          <p:cNvSpPr>
            <a:spLocks noGrp="1"/>
          </p:cNvSpPr>
          <p:nvPr>
            <p:ph idx="1"/>
          </p:nvPr>
        </p:nvSpPr>
        <p:spPr>
          <a:xfrm>
            <a:off x="457200" y="1447800"/>
            <a:ext cx="8229600" cy="4559491"/>
          </a:xfrm>
        </p:spPr>
        <p:txBody>
          <a:bodyPr>
            <a:normAutofit/>
          </a:bodyPr>
          <a:lstStyle/>
          <a:p>
            <a:pPr marL="365760" lvl="1" indent="0">
              <a:lnSpc>
                <a:spcPct val="150000"/>
              </a:lnSpc>
              <a:buNone/>
            </a:pPr>
            <a:r>
              <a:rPr lang="en-US" sz="2400" smtClean="0">
                <a:latin typeface="Times New Roman" pitchFamily="18" charset="0"/>
                <a:cs typeface="Times New Roman" pitchFamily="18" charset="0"/>
              </a:rPr>
              <a:t>Hiện </a:t>
            </a:r>
            <a:r>
              <a:rPr lang="en-US" sz="2400" dirty="0">
                <a:latin typeface="Times New Roman" pitchFamily="18" charset="0"/>
                <a:cs typeface="Times New Roman" pitchFamily="18" charset="0"/>
              </a:rPr>
              <a:t>nay, hầu hết các phần mềm được lập trình ra </a:t>
            </a:r>
            <a:r>
              <a:rPr lang="en-US" sz="2400" dirty="0" smtClean="0">
                <a:latin typeface="Times New Roman" pitchFamily="18" charset="0"/>
                <a:cs typeface="Times New Roman" pitchFamily="18" charset="0"/>
              </a:rPr>
              <a:t>đều </a:t>
            </a:r>
            <a:r>
              <a:rPr lang="en-US" sz="2400" dirty="0">
                <a:latin typeface="Times New Roman" pitchFamily="18" charset="0"/>
                <a:cs typeface="Times New Roman" pitchFamily="18" charset="0"/>
              </a:rPr>
              <a:t>làm việc với cơ </a:t>
            </a:r>
            <a:r>
              <a:rPr lang="en-US" sz="2400" dirty="0" smtClean="0">
                <a:latin typeface="Times New Roman" pitchFamily="18" charset="0"/>
                <a:cs typeface="Times New Roman" pitchFamily="18" charset="0"/>
              </a:rPr>
              <a:t>sở </a:t>
            </a:r>
            <a:r>
              <a:rPr lang="en-US" sz="2400" dirty="0">
                <a:latin typeface="Times New Roman" pitchFamily="18" charset="0"/>
                <a:cs typeface="Times New Roman" pitchFamily="18" charset="0"/>
              </a:rPr>
              <a:t>dữ </a:t>
            </a:r>
            <a:r>
              <a:rPr lang="en-US" sz="2400" dirty="0" smtClean="0">
                <a:latin typeface="Times New Roman" pitchFamily="18" charset="0"/>
                <a:cs typeface="Times New Roman" pitchFamily="18" charset="0"/>
              </a:rPr>
              <a:t>liệu. Và phần mềm dùng để xây dựng, quản lý cơ sở dữ liệu mạnh nhất đó là Microsoft SQL Server. Và để kết nối với SQL Server java cung cấp cho người dùng thư viện, đó </a:t>
            </a:r>
            <a:r>
              <a:rPr lang="en-US" sz="2400" smtClean="0">
                <a:latin typeface="Times New Roman" pitchFamily="18" charset="0"/>
                <a:cs typeface="Times New Roman" pitchFamily="18" charset="0"/>
              </a:rPr>
              <a:t>là “sqljdbc” </a:t>
            </a:r>
            <a:r>
              <a:rPr lang="en-US" sz="2400" dirty="0" smtClean="0">
                <a:latin typeface="Times New Roman" pitchFamily="18" charset="0"/>
                <a:cs typeface="Times New Roman" pitchFamily="18" charset="0"/>
              </a:rPr>
              <a:t>để người dùng có thể tương tác trực tiếp với cơ sở dữ liệu trong SQL Server </a:t>
            </a:r>
            <a:r>
              <a:rPr lang="en-US" sz="2400" smtClean="0">
                <a:latin typeface="Times New Roman" pitchFamily="18" charset="0"/>
                <a:cs typeface="Times New Roman" pitchFamily="18" charset="0"/>
              </a:rPr>
              <a:t>từ bất kì ứng dụng java nào.</a:t>
            </a:r>
            <a:endParaRPr lang="en-US" sz="2400" dirty="0">
              <a:latin typeface="Times New Roman" pitchFamily="18" charset="0"/>
              <a:cs typeface="Times New Roman" pitchFamily="18" charset="0"/>
            </a:endParaRPr>
          </a:p>
          <a:p>
            <a:endParaRPr lang="en-US" dirty="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249362"/>
          </a:xfrm>
        </p:spPr>
        <p:txBody>
          <a:bodyPr>
            <a:normAutofit fontScale="90000"/>
          </a:bodyPr>
          <a:lstStyle/>
          <a:p>
            <a:pPr algn="ctr"/>
            <a:r>
              <a:rPr lang="en-US" sz="4400" smtClean="0">
                <a:solidFill>
                  <a:srgbClr val="FFFF00"/>
                </a:solidFill>
                <a:latin typeface="Times New Roman" pitchFamily="18" charset="0"/>
                <a:cs typeface="Times New Roman" pitchFamily="18" charset="0"/>
              </a:rPr>
              <a:t>Timer</a:t>
            </a:r>
            <a:r>
              <a:rPr lang="en-US" sz="4400" smtClean="0">
                <a:latin typeface="Times New Roman" pitchFamily="18" charset="0"/>
                <a:cs typeface="Times New Roman" pitchFamily="18" charset="0"/>
              </a:rPr>
              <a:t/>
            </a:r>
            <a:br>
              <a:rPr lang="en-US" sz="4400" smtClean="0">
                <a:latin typeface="Times New Roman" pitchFamily="18" charset="0"/>
                <a:cs typeface="Times New Roman" pitchFamily="18" charset="0"/>
              </a:rPr>
            </a:br>
            <a:endParaRPr lang="en-US"/>
          </a:p>
        </p:txBody>
      </p:sp>
      <p:sp>
        <p:nvSpPr>
          <p:cNvPr id="2" name="Content Placeholder 1"/>
          <p:cNvSpPr>
            <a:spLocks noGrp="1"/>
          </p:cNvSpPr>
          <p:nvPr>
            <p:ph idx="1"/>
          </p:nvPr>
        </p:nvSpPr>
        <p:spPr/>
        <p:txBody>
          <a:bodyPr/>
          <a:lstStyle/>
          <a:p>
            <a:pPr>
              <a:lnSpc>
                <a:spcPct val="150000"/>
              </a:lnSpc>
              <a:buNone/>
            </a:pPr>
            <a:r>
              <a:rPr lang="en-US" sz="2400" smtClean="0">
                <a:latin typeface="Times New Roman" pitchFamily="18" charset="0"/>
                <a:cs typeface="Times New Roman" pitchFamily="18" charset="0"/>
              </a:rPr>
              <a:t>    Cũng như một số ngôn ngữ lập trình khác như C++, C#... Java cũng cung cấp cho người dùng lớp javax.swing.Timer  để thực thi một phương thức theo một chu kì hay tại thời điểm xác định như ví dụ dưới đây</a:t>
            </a:r>
          </a:p>
          <a:p>
            <a:pPr>
              <a:buNone/>
            </a:pPr>
            <a:endParaRPr lang="en-US" sz="2800" smtClean="0">
              <a:latin typeface="Times New Roman" pitchFamily="18" charset="0"/>
              <a:cs typeface="Times New Roman" pitchFamily="18" charset="0"/>
            </a:endParaRPr>
          </a:p>
          <a:p>
            <a:endParaRPr lang="en-US"/>
          </a:p>
        </p:txBody>
      </p:sp>
      <p:pic>
        <p:nvPicPr>
          <p:cNvPr id="4" name="Picture 3" descr="2nXLx.png"/>
          <p:cNvPicPr>
            <a:picLocks noChangeAspect="1"/>
          </p:cNvPicPr>
          <p:nvPr/>
        </p:nvPicPr>
        <p:blipFill>
          <a:blip r:embed="rId2" cstate="print"/>
          <a:stretch>
            <a:fillRect/>
          </a:stretch>
        </p:blipFill>
        <p:spPr>
          <a:xfrm>
            <a:off x="1295400" y="3886200"/>
            <a:ext cx="6553200" cy="2590800"/>
          </a:xfrm>
          <a:prstGeom prst="rect">
            <a:avLst/>
          </a:prstGeom>
        </p:spPr>
      </p:pic>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4400" smtClean="0">
                <a:solidFill>
                  <a:srgbClr val="FFFF00"/>
                </a:solidFill>
                <a:latin typeface="Times New Roman" pitchFamily="18" charset="0"/>
                <a:cs typeface="Times New Roman" pitchFamily="18" charset="0"/>
              </a:rPr>
              <a:t>Jcalendar</a:t>
            </a:r>
            <a:r>
              <a:rPr lang="en-US" sz="4400" smtClean="0">
                <a:solidFill>
                  <a:schemeClr val="accent2"/>
                </a:solidFill>
                <a:latin typeface="Times New Roman" pitchFamily="18" charset="0"/>
                <a:cs typeface="Times New Roman" pitchFamily="18" charset="0"/>
              </a:rPr>
              <a:t/>
            </a:r>
            <a:br>
              <a:rPr lang="en-US" sz="4400" smtClean="0">
                <a:solidFill>
                  <a:schemeClr val="accent2"/>
                </a:solidFill>
                <a:latin typeface="Times New Roman" pitchFamily="18" charset="0"/>
                <a:cs typeface="Times New Roman" pitchFamily="18" charset="0"/>
              </a:rPr>
            </a:br>
            <a:endParaRPr lang="en-US">
              <a:solidFill>
                <a:schemeClr val="accent2"/>
              </a:solidFill>
            </a:endParaRPr>
          </a:p>
        </p:txBody>
      </p:sp>
      <p:sp>
        <p:nvSpPr>
          <p:cNvPr id="2" name="Content Placeholder 1"/>
          <p:cNvSpPr>
            <a:spLocks noGrp="1"/>
          </p:cNvSpPr>
          <p:nvPr>
            <p:ph idx="1"/>
          </p:nvPr>
        </p:nvSpPr>
        <p:spPr>
          <a:xfrm>
            <a:off x="457200" y="1447800"/>
            <a:ext cx="8229600" cy="5410200"/>
          </a:xfrm>
        </p:spPr>
        <p:txBody>
          <a:bodyPr/>
          <a:lstStyle/>
          <a:p>
            <a:pPr marL="365760" lvl="1" indent="0">
              <a:lnSpc>
                <a:spcPct val="150000"/>
              </a:lnSpc>
              <a:buNone/>
            </a:pPr>
            <a:r>
              <a:rPr lang="en-US" sz="2100" smtClean="0">
                <a:latin typeface="Times New Roman" pitchFamily="18" charset="0"/>
                <a:cs typeface="Times New Roman" pitchFamily="18" charset="0"/>
              </a:rPr>
              <a:t>Đây là một thư viện được thêm vào để cung cấp cho người dùng công  cụ khi làm việc liên quan đến thời gian trong java , giúp người dùng có thể thực hiện các thao tác với thời gian nhanh và thống nhất với các chức năng khác.</a:t>
            </a:r>
          </a:p>
          <a:p>
            <a:endParaRPr lang="en-US"/>
          </a:p>
        </p:txBody>
      </p:sp>
      <p:pic>
        <p:nvPicPr>
          <p:cNvPr id="4" name="Picture 3" descr="calenda.png"/>
          <p:cNvPicPr>
            <a:picLocks noChangeAspect="1"/>
          </p:cNvPicPr>
          <p:nvPr/>
        </p:nvPicPr>
        <p:blipFill>
          <a:blip r:embed="rId2" cstate="print"/>
          <a:stretch>
            <a:fillRect/>
          </a:stretch>
        </p:blipFill>
        <p:spPr>
          <a:xfrm>
            <a:off x="533400" y="3581400"/>
            <a:ext cx="8077200" cy="3276600"/>
          </a:xfrm>
          <a:prstGeom prst="rect">
            <a:avLst/>
          </a:prstGeom>
        </p:spPr>
      </p:pic>
    </p:spTree>
  </p:cSld>
  <p:clrMapOvr>
    <a:masterClrMapping/>
  </p:clrMapOvr>
  <p:transition>
    <p:cover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FFFF00"/>
                </a:solidFill>
                <a:latin typeface="Times New Roman" pitchFamily="18" charset="0"/>
                <a:cs typeface="Times New Roman" pitchFamily="18" charset="0"/>
              </a:rPr>
              <a:t>Look-and-Feel</a:t>
            </a:r>
            <a:endParaRPr lang="en-US">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800" smtClean="0">
                <a:latin typeface="Times New Roman" pitchFamily="18" charset="0"/>
                <a:cs typeface="Times New Roman" pitchFamily="18" charset="0"/>
              </a:rPr>
              <a:t>Yếu tố thẩm mỹ đóng vai trò rất quan trọng đối với bất cứ ứng dụng nào liên quan đến giao diện và </a:t>
            </a:r>
            <a:r>
              <a:rPr lang="vi-VN" sz="2800" smtClean="0">
                <a:latin typeface="Times New Roman" pitchFamily="18" charset="0"/>
                <a:cs typeface="Times New Roman" pitchFamily="18" charset="0"/>
              </a:rPr>
              <a:t>Look-and-Feel</a:t>
            </a:r>
            <a:r>
              <a:rPr lang="en-US" sz="2800" smtClean="0">
                <a:latin typeface="Times New Roman" pitchFamily="18" charset="0"/>
                <a:cs typeface="Times New Roman" pitchFamily="18" charset="0"/>
              </a:rPr>
              <a:t> chính là công cụ để thực hiện điều </a:t>
            </a:r>
            <a:r>
              <a:rPr lang="en-US" sz="2800" smtClean="0">
                <a:latin typeface="Times New Roman" pitchFamily="18" charset="0"/>
                <a:cs typeface="Times New Roman" pitchFamily="18" charset="0"/>
              </a:rPr>
              <a:t>đó</a:t>
            </a:r>
            <a:r>
              <a:rPr lang="en-US" sz="2800" smtClean="0">
                <a:latin typeface="Times New Roman" pitchFamily="18" charset="0"/>
                <a:cs typeface="Times New Roman" pitchFamily="18" charset="0"/>
              </a:rPr>
              <a:t>.</a:t>
            </a:r>
          </a:p>
          <a:p>
            <a:pPr>
              <a:buFont typeface="Wingdings" pitchFamily="2" charset="2"/>
              <a:buChar char="Ø"/>
            </a:pPr>
            <a:r>
              <a:rPr lang="vi-VN" sz="2800" smtClean="0">
                <a:latin typeface="Times New Roman" pitchFamily="18" charset="0"/>
                <a:cs typeface="Times New Roman" pitchFamily="18" charset="0"/>
              </a:rPr>
              <a:t>Look-and-Feel </a:t>
            </a:r>
            <a:r>
              <a:rPr lang="vi-VN" sz="2800" smtClean="0">
                <a:latin typeface="Times New Roman" pitchFamily="18" charset="0"/>
                <a:cs typeface="Times New Roman" pitchFamily="18" charset="0"/>
              </a:rPr>
              <a:t>là một trong số những tính năng của Swing. Nó cho phép ứng dụng Swing có thể thay đổi toàn bộ giao diện chỉ với một </a:t>
            </a:r>
            <a:r>
              <a:rPr lang="vi-VN" sz="2800" smtClean="0">
                <a:latin typeface="Times New Roman" pitchFamily="18" charset="0"/>
                <a:cs typeface="Times New Roman" pitchFamily="18" charset="0"/>
              </a:rPr>
              <a:t>hai </a:t>
            </a:r>
            <a:r>
              <a:rPr lang="vi-VN" sz="2800" smtClean="0">
                <a:latin typeface="Times New Roman" pitchFamily="18" charset="0"/>
                <a:cs typeface="Times New Roman" pitchFamily="18" charset="0"/>
              </a:rPr>
              <a:t>dòng</a:t>
            </a:r>
            <a:r>
              <a:rPr lang="en-US" sz="2800" smtClean="0">
                <a:latin typeface="Times New Roman" pitchFamily="18" charset="0"/>
                <a:cs typeface="Times New Roman" pitchFamily="18" charset="0"/>
              </a:rPr>
              <a:t> </a:t>
            </a:r>
            <a:r>
              <a:rPr lang="vi-VN" sz="2800" smtClean="0">
                <a:latin typeface="Times New Roman" pitchFamily="18" charset="0"/>
                <a:cs typeface="Times New Roman" pitchFamily="18" charset="0"/>
              </a:rPr>
              <a:t>code</a:t>
            </a:r>
            <a:r>
              <a:rPr lang="vi-VN" sz="2800" smtClean="0">
                <a:latin typeface="Times New Roman" pitchFamily="18" charset="0"/>
                <a:cs typeface="Times New Roman" pitchFamily="18" charset="0"/>
              </a:rPr>
              <a:t>. “Look” ở đây đại diện cho thành </a:t>
            </a:r>
            <a:r>
              <a:rPr lang="vi-VN" sz="2800" smtClean="0">
                <a:latin typeface="Times New Roman" pitchFamily="18" charset="0"/>
                <a:cs typeface="Times New Roman" pitchFamily="18" charset="0"/>
              </a:rPr>
              <a:t>phần </a:t>
            </a:r>
            <a:r>
              <a:rPr lang="en-US" sz="2800" u="sng" smtClean="0">
                <a:latin typeface="Times New Roman" pitchFamily="18" charset="0"/>
                <a:cs typeface="Times New Roman" pitchFamily="18" charset="0"/>
              </a:rPr>
              <a:t>GUI</a:t>
            </a:r>
            <a:r>
              <a:rPr lang="vi-VN" sz="2800" smtClean="0">
                <a:latin typeface="Times New Roman" pitchFamily="18" charset="0"/>
                <a:cs typeface="Times New Roman" pitchFamily="18" charset="0"/>
              </a:rPr>
              <a:t> </a:t>
            </a:r>
            <a:r>
              <a:rPr lang="vi-VN" sz="2800" smtClean="0">
                <a:latin typeface="Times New Roman" pitchFamily="18" charset="0"/>
                <a:cs typeface="Times New Roman" pitchFamily="18" charset="0"/>
              </a:rPr>
              <a:t>bên ngoài của component, trong khi “Feel” đại diện cho phần behave (ví dụ như hiệu ứng khi hover, khi </a:t>
            </a:r>
            <a:r>
              <a:rPr lang="vi-VN" sz="2800" smtClean="0">
                <a:latin typeface="Times New Roman" pitchFamily="18" charset="0"/>
                <a:cs typeface="Times New Roman" pitchFamily="18" charset="0"/>
              </a:rPr>
              <a:t>click</a:t>
            </a:r>
            <a:r>
              <a:rPr lang="vi-VN" sz="2800" smtClean="0">
                <a:latin typeface="Times New Roman" pitchFamily="18" charset="0"/>
                <a:cs typeface="Times New Roman" pitchFamily="18" charset="0"/>
              </a:rPr>
              <a:t>,…)</a:t>
            </a:r>
            <a:endParaRPr lang="en-US" sz="2800" smtClean="0">
              <a:latin typeface="Times New Roman" pitchFamily="18" charset="0"/>
              <a:cs typeface="Times New Roman" pitchFamily="18" charset="0"/>
            </a:endParaRPr>
          </a:p>
          <a:p>
            <a:pPr>
              <a:buFont typeface="Wingdings" pitchFamily="2" charset="2"/>
              <a:buChar char="Ø"/>
            </a:pPr>
            <a:r>
              <a:rPr lang="en-US" sz="2800" smtClean="0">
                <a:latin typeface="Times New Roman" pitchFamily="18" charset="0"/>
                <a:cs typeface="Times New Roman" pitchFamily="18" charset="0"/>
              </a:rPr>
              <a:t>Một ví dụ mà </a:t>
            </a:r>
            <a:r>
              <a:rPr lang="vi-VN" sz="2800" smtClean="0">
                <a:latin typeface="Times New Roman" pitchFamily="18" charset="0"/>
                <a:cs typeface="Times New Roman" pitchFamily="18" charset="0"/>
              </a:rPr>
              <a:t>Look-and-Feel</a:t>
            </a:r>
            <a:r>
              <a:rPr lang="en-US" sz="2800" smtClean="0">
                <a:latin typeface="Times New Roman" pitchFamily="18" charset="0"/>
                <a:cs typeface="Times New Roman" pitchFamily="18" charset="0"/>
              </a:rPr>
              <a:t> có thể làm:</a:t>
            </a:r>
            <a:endParaRPr lang="en-US" sz="280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FFFF00"/>
                </a:solidFill>
                <a:latin typeface="Times New Roman" pitchFamily="18" charset="0"/>
                <a:cs typeface="Times New Roman" pitchFamily="18" charset="0"/>
              </a:rPr>
              <a:t>Look-and-Feel</a:t>
            </a:r>
            <a:endParaRPr lang="en-US"/>
          </a:p>
        </p:txBody>
      </p:sp>
      <p:pic>
        <p:nvPicPr>
          <p:cNvPr id="4" name="Content Placeholder 3" descr="BizLafScreen04.png"/>
          <p:cNvPicPr>
            <a:picLocks noGrp="1" noChangeAspect="1"/>
          </p:cNvPicPr>
          <p:nvPr>
            <p:ph idx="1"/>
          </p:nvPr>
        </p:nvPicPr>
        <p:blipFill>
          <a:blip r:embed="rId2" cstate="print"/>
          <a:stretch>
            <a:fillRect/>
          </a:stretch>
        </p:blipFill>
        <p:spPr>
          <a:xfrm>
            <a:off x="0" y="1600200"/>
            <a:ext cx="9144000" cy="5257800"/>
          </a:xfrm>
        </p:spPr>
      </p:pic>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0"/>
            <a:ext cx="8229600" cy="3078162"/>
          </a:xfrm>
        </p:spPr>
        <p:txBody>
          <a:bodyPr>
            <a:normAutofit/>
          </a:bodyPr>
          <a:lstStyle/>
          <a:p>
            <a:r>
              <a:rPr lang="en-US" sz="4600" smtClean="0">
                <a:solidFill>
                  <a:srgbClr val="FFFF00"/>
                </a:solidFill>
                <a:latin typeface="Times New Roman" pitchFamily="18" charset="0"/>
                <a:cs typeface="Times New Roman" pitchFamily="18" charset="0"/>
              </a:rPr>
              <a:t>Một số hình ảnh làm việc của phần mềm</a:t>
            </a:r>
            <a:endParaRPr lang="en-US" sz="4600">
              <a:solidFill>
                <a:srgbClr val="FFFF00"/>
              </a:solidFill>
              <a:latin typeface="Times New Roman" pitchFamily="18" charset="0"/>
              <a:cs typeface="Times New Roman" pitchFamily="18" charset="0"/>
            </a:endParaRPr>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solidFill>
                  <a:srgbClr val="FFFF00"/>
                </a:solidFill>
                <a:latin typeface="Times New Roman" pitchFamily="18" charset="0"/>
                <a:cs typeface="Times New Roman" pitchFamily="18" charset="0"/>
              </a:rPr>
              <a:t>Form Đăng nhập</a:t>
            </a:r>
            <a:endParaRPr lang="en-US">
              <a:solidFill>
                <a:srgbClr val="FFFF00"/>
              </a:solidFill>
              <a:latin typeface="Times New Roman" pitchFamily="18" charset="0"/>
              <a:cs typeface="Times New Roman" pitchFamily="18" charset="0"/>
            </a:endParaRPr>
          </a:p>
        </p:txBody>
      </p:sp>
      <p:pic>
        <p:nvPicPr>
          <p:cNvPr id="5" name="Picture 4" descr="dangnhap.PNG"/>
          <p:cNvPicPr>
            <a:picLocks noChangeAspect="1"/>
          </p:cNvPicPr>
          <p:nvPr/>
        </p:nvPicPr>
        <p:blipFill>
          <a:blip r:embed="rId2" cstate="print"/>
          <a:stretch>
            <a:fillRect/>
          </a:stretch>
        </p:blipFill>
        <p:spPr>
          <a:xfrm>
            <a:off x="0" y="1427917"/>
            <a:ext cx="9144000" cy="5430083"/>
          </a:xfrm>
          <a:prstGeom prst="rect">
            <a:avLst/>
          </a:prstGeom>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latin typeface="Times New Roman" pitchFamily="18" charset="0"/>
                <a:cs typeface="Times New Roman" pitchFamily="18" charset="0"/>
              </a:rPr>
              <a:t>Form làm bài thi</a:t>
            </a:r>
            <a:endParaRPr lang="en-US">
              <a:solidFill>
                <a:srgbClr val="FFFF00"/>
              </a:solidFill>
              <a:latin typeface="Times New Roman" pitchFamily="18" charset="0"/>
              <a:cs typeface="Times New Roman" pitchFamily="18" charset="0"/>
            </a:endParaRPr>
          </a:p>
        </p:txBody>
      </p:sp>
      <p:pic>
        <p:nvPicPr>
          <p:cNvPr id="5" name="Picture 4" descr="thi.PNG"/>
          <p:cNvPicPr>
            <a:picLocks noChangeAspect="1"/>
          </p:cNvPicPr>
          <p:nvPr/>
        </p:nvPicPr>
        <p:blipFill>
          <a:blip r:embed="rId2" cstate="print"/>
          <a:stretch>
            <a:fillRect/>
          </a:stretch>
        </p:blipFill>
        <p:spPr>
          <a:xfrm>
            <a:off x="0" y="1371601"/>
            <a:ext cx="9144000" cy="5486400"/>
          </a:xfrm>
          <a:prstGeom prst="rect">
            <a:avLst/>
          </a:prstGeom>
        </p:spPr>
      </p:pic>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900" dirty="0" smtClean="0">
                <a:solidFill>
                  <a:schemeClr val="accent2"/>
                </a:solidFill>
                <a:latin typeface="Times New Roman" pitchFamily="18" charset="0"/>
                <a:cs typeface="Times New Roman" pitchFamily="18" charset="0"/>
              </a:rPr>
              <a:t> </a:t>
            </a:r>
            <a:r>
              <a:rPr lang="en-US" sz="3900" dirty="0" smtClean="0">
                <a:solidFill>
                  <a:srgbClr val="FFFF00"/>
                </a:solidFill>
                <a:latin typeface="Times New Roman" pitchFamily="18" charset="0"/>
                <a:cs typeface="Times New Roman" pitchFamily="18" charset="0"/>
              </a:rPr>
              <a:t>Giới thiệu tổng quan về ứng dụng</a:t>
            </a:r>
            <a:endParaRPr lang="en-US" sz="3900" dirty="0">
              <a:solidFill>
                <a:srgbClr val="FFFF00"/>
              </a:solidFill>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lnSpcReduction="10000"/>
          </a:bodyPr>
          <a:lstStyle/>
          <a:p>
            <a:pPr marL="624078" indent="-514350">
              <a:buAutoNum type="arabicPeriod"/>
            </a:pPr>
            <a:r>
              <a:rPr lang="en-US" sz="2800" i="1" dirty="0" smtClean="0">
                <a:latin typeface="Times New Roman" pitchFamily="18" charset="0"/>
                <a:cs typeface="Times New Roman" pitchFamily="18" charset="0"/>
              </a:rPr>
              <a:t>Yêu cầu chức năng của ứng dụng</a:t>
            </a:r>
          </a:p>
          <a:p>
            <a:pPr marL="624078" indent="-514350">
              <a:buFont typeface="Wingdings" pitchFamily="2" charset="2"/>
              <a:buChar char="Ø"/>
            </a:pPr>
            <a:r>
              <a:rPr lang="vi-VN" sz="2200" dirty="0" smtClean="0">
                <a:latin typeface="Times New Roman" pitchFamily="18" charset="0"/>
                <a:cs typeface="Times New Roman" pitchFamily="18" charset="0"/>
              </a:rPr>
              <a:t>Tạo các câu hỏi trắc nghiệm từ đó tạo ra 1 ngân hàng câu hỏi</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trắc</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nghiệm.</a:t>
            </a:r>
            <a:endParaRPr lang="en-US" sz="2200" dirty="0" smtClean="0">
              <a:latin typeface="Times New Roman" pitchFamily="18" charset="0"/>
              <a:cs typeface="Times New Roman" pitchFamily="18" charset="0"/>
            </a:endParaRPr>
          </a:p>
          <a:p>
            <a:pPr marL="624078" indent="-514350">
              <a:buFont typeface="Wingdings" pitchFamily="2" charset="2"/>
              <a:buChar char="Ø"/>
            </a:pPr>
            <a:r>
              <a:rPr lang="vi-VN" sz="2200" dirty="0" smtClean="0">
                <a:latin typeface="Times New Roman" pitchFamily="18" charset="0"/>
                <a:cs typeface="Times New Roman" pitchFamily="18" charset="0"/>
              </a:rPr>
              <a:t>Tạo đề thi từ các câu hỏi được lấy từ ngân hàng câu hỏi đã được tạo ra. Từ đó tạo ra 1 ngân hàng đề thi trắc nghiệm.</a:t>
            </a:r>
            <a:endParaRPr lang="en-US" sz="2200" dirty="0" smtClean="0">
              <a:latin typeface="Times New Roman" pitchFamily="18" charset="0"/>
              <a:cs typeface="Times New Roman" pitchFamily="18" charset="0"/>
            </a:endParaRPr>
          </a:p>
          <a:p>
            <a:pPr marL="624078" indent="-514350">
              <a:buFont typeface="Wingdings" pitchFamily="2" charset="2"/>
              <a:buChar char="Ø"/>
            </a:pPr>
            <a:r>
              <a:rPr lang="en-US" sz="2200" dirty="0" smtClean="0">
                <a:latin typeface="Times New Roman" pitchFamily="18" charset="0"/>
                <a:cs typeface="Times New Roman" pitchFamily="18" charset="0"/>
              </a:rPr>
              <a:t>Quản lý thông tin của các thí sinh tham gia thi.</a:t>
            </a:r>
          </a:p>
          <a:p>
            <a:pPr marL="624078" indent="-514350">
              <a:buFont typeface="Wingdings" pitchFamily="2" charset="2"/>
              <a:buChar char="Ø"/>
            </a:pPr>
            <a:r>
              <a:rPr lang="vi-VN" sz="2200" dirty="0" smtClean="0">
                <a:latin typeface="Times New Roman" pitchFamily="18" charset="0"/>
                <a:cs typeface="Times New Roman" pitchFamily="18" charset="0"/>
              </a:rPr>
              <a:t>Quản lý các tài khoản đăng nhập vào hệ thống </a:t>
            </a:r>
            <a:r>
              <a:rPr lang="en-US" sz="2200" dirty="0" smtClean="0">
                <a:latin typeface="Times New Roman" pitchFamily="18" charset="0"/>
                <a:cs typeface="Times New Roman" pitchFamily="18" charset="0"/>
              </a:rPr>
              <a:t>.</a:t>
            </a:r>
          </a:p>
          <a:p>
            <a:pPr marL="624078" indent="-514350">
              <a:buFont typeface="Wingdings" pitchFamily="2" charset="2"/>
              <a:buChar char="Ø"/>
            </a:pPr>
            <a:r>
              <a:rPr lang="vi-VN" sz="2200" dirty="0" smtClean="0">
                <a:latin typeface="Times New Roman" pitchFamily="18" charset="0"/>
                <a:cs typeface="Times New Roman" pitchFamily="18" charset="0"/>
              </a:rPr>
              <a:t>Cho phép thí sinh làm bài thi sau khi đăng nhập thành công vào hệ thống</a:t>
            </a:r>
            <a:endParaRPr lang="en-US" sz="2200" dirty="0" smtClean="0">
              <a:latin typeface="Times New Roman" pitchFamily="18" charset="0"/>
              <a:cs typeface="Times New Roman" pitchFamily="18" charset="0"/>
            </a:endParaRPr>
          </a:p>
          <a:p>
            <a:pPr marL="624078" indent="-514350">
              <a:buFont typeface="Wingdings" pitchFamily="2" charset="2"/>
              <a:buChar char="Ø"/>
            </a:pPr>
            <a:r>
              <a:rPr lang="en-US" sz="2200" dirty="0" smtClean="0">
                <a:latin typeface="Times New Roman" pitchFamily="18" charset="0"/>
                <a:cs typeface="Times New Roman" pitchFamily="18" charset="0"/>
              </a:rPr>
              <a:t>Thống kê, sắp xếp kết quả của các thí sinh theo ngày thi.</a:t>
            </a:r>
          </a:p>
          <a:p>
            <a:pPr marL="624078" indent="-514350">
              <a:buFont typeface="Wingdings" pitchFamily="2" charset="2"/>
              <a:buChar char="Ø"/>
            </a:pPr>
            <a:r>
              <a:rPr lang="vi-VN" sz="2200" dirty="0" smtClean="0">
                <a:latin typeface="Times New Roman" pitchFamily="18" charset="0"/>
                <a:cs typeface="Times New Roman" pitchFamily="18" charset="0"/>
              </a:rPr>
              <a:t>Cho phép người dùng tra cứu kết quả của các thí sinh theo mã số sinh viên.</a:t>
            </a:r>
            <a:endParaRPr lang="en-US" sz="2200" dirty="0" smtClean="0">
              <a:latin typeface="Times New Roman" pitchFamily="18" charset="0"/>
              <a:cs typeface="Times New Roman" pitchFamily="18" charset="0"/>
            </a:endParaRPr>
          </a:p>
          <a:p>
            <a:pPr marL="624078" indent="-514350">
              <a:buNone/>
            </a:pPr>
            <a:endParaRPr lang="en-US" dirty="0"/>
          </a:p>
        </p:txBody>
      </p:sp>
    </p:spTree>
  </p:cSld>
  <p:clrMapOvr>
    <a:masterClrMapping/>
  </p:clrMapOvr>
  <p:transition>
    <p:cover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latin typeface="Times New Roman" pitchFamily="18" charset="0"/>
                <a:cs typeface="Times New Roman" pitchFamily="18" charset="0"/>
              </a:rPr>
              <a:t>Form quản lý tài khoản</a:t>
            </a:r>
            <a:endParaRPr lang="en-US">
              <a:solidFill>
                <a:srgbClr val="FFFF00"/>
              </a:solidFill>
              <a:latin typeface="Times New Roman" pitchFamily="18" charset="0"/>
              <a:cs typeface="Times New Roman" pitchFamily="18" charset="0"/>
            </a:endParaRPr>
          </a:p>
        </p:txBody>
      </p:sp>
      <p:pic>
        <p:nvPicPr>
          <p:cNvPr id="4" name="Content Placeholder 3" descr="ql.PNG"/>
          <p:cNvPicPr>
            <a:picLocks noGrp="1" noChangeAspect="1"/>
          </p:cNvPicPr>
          <p:nvPr>
            <p:ph idx="1"/>
          </p:nvPr>
        </p:nvPicPr>
        <p:blipFill>
          <a:blip r:embed="rId2" cstate="print"/>
          <a:stretch>
            <a:fillRect/>
          </a:stretch>
        </p:blipFill>
        <p:spPr>
          <a:xfrm>
            <a:off x="0" y="1600200"/>
            <a:ext cx="9143999" cy="5257800"/>
          </a:xfrm>
        </p:spPr>
      </p:pic>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latin typeface="Times New Roman" pitchFamily="18" charset="0"/>
                <a:cs typeface="Times New Roman" pitchFamily="18" charset="0"/>
              </a:rPr>
              <a:t>Form quản lý kết quả thi</a:t>
            </a:r>
            <a:endParaRPr lang="en-US">
              <a:solidFill>
                <a:srgbClr val="FFFF00"/>
              </a:solidFill>
              <a:latin typeface="Times New Roman" pitchFamily="18" charset="0"/>
              <a:cs typeface="Times New Roman" pitchFamily="18" charset="0"/>
            </a:endParaRPr>
          </a:p>
        </p:txBody>
      </p:sp>
      <p:pic>
        <p:nvPicPr>
          <p:cNvPr id="4" name="Content Placeholder 3" descr="xemdiem.PNG"/>
          <p:cNvPicPr>
            <a:picLocks noGrp="1" noChangeAspect="1"/>
          </p:cNvPicPr>
          <p:nvPr>
            <p:ph idx="1"/>
          </p:nvPr>
        </p:nvPicPr>
        <p:blipFill>
          <a:blip r:embed="rId2" cstate="print"/>
          <a:stretch>
            <a:fillRect/>
          </a:stretch>
        </p:blipFill>
        <p:spPr>
          <a:xfrm>
            <a:off x="0" y="1662599"/>
            <a:ext cx="9143999" cy="5195401"/>
          </a:xfrm>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nk.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020762"/>
          </a:xfrm>
        </p:spPr>
        <p:txBody>
          <a:bodyPr>
            <a:normAutofit/>
          </a:bodyPr>
          <a:lstStyle/>
          <a:p>
            <a:r>
              <a:rPr lang="en-US" sz="4400" dirty="0" smtClean="0">
                <a:solidFill>
                  <a:schemeClr val="accent2"/>
                </a:solidFill>
                <a:latin typeface="Times New Roman" pitchFamily="18" charset="0"/>
                <a:cs typeface="Times New Roman" pitchFamily="18" charset="0"/>
              </a:rPr>
              <a:t> </a:t>
            </a:r>
            <a:r>
              <a:rPr lang="en-US" sz="4400" dirty="0" smtClean="0">
                <a:solidFill>
                  <a:srgbClr val="FFFF00"/>
                </a:solidFill>
                <a:latin typeface="Times New Roman" pitchFamily="18" charset="0"/>
                <a:cs typeface="Times New Roman" pitchFamily="18" charset="0"/>
              </a:rPr>
              <a:t>Giới thiệu tổng quan về ứng dụng</a:t>
            </a:r>
            <a:endParaRPr lang="en-US" dirty="0">
              <a:solidFill>
                <a:srgbClr val="FFFF00"/>
              </a:solidFill>
            </a:endParaRPr>
          </a:p>
        </p:txBody>
      </p:sp>
      <p:sp>
        <p:nvSpPr>
          <p:cNvPr id="2" name="Content Placeholder 1"/>
          <p:cNvSpPr>
            <a:spLocks noGrp="1"/>
          </p:cNvSpPr>
          <p:nvPr>
            <p:ph idx="1"/>
          </p:nvPr>
        </p:nvSpPr>
        <p:spPr>
          <a:xfrm>
            <a:off x="457200" y="1371600"/>
            <a:ext cx="8229600" cy="4635691"/>
          </a:xfrm>
        </p:spPr>
        <p:txBody>
          <a:bodyPr>
            <a:normAutofit fontScale="92500"/>
          </a:bodyPr>
          <a:lstStyle/>
          <a:p>
            <a:pPr marL="624078" indent="-514350">
              <a:buNone/>
            </a:pPr>
            <a:r>
              <a:rPr lang="en-US" sz="2800" i="1" dirty="0" smtClean="0">
                <a:latin typeface="Times New Roman" pitchFamily="18" charset="0"/>
                <a:cs typeface="Times New Roman" pitchFamily="18" charset="0"/>
              </a:rPr>
              <a:t>2. </a:t>
            </a:r>
            <a:r>
              <a:rPr lang="en-US" sz="3000" i="1" dirty="0" smtClean="0">
                <a:latin typeface="Times New Roman" pitchFamily="18" charset="0"/>
                <a:cs typeface="Times New Roman" pitchFamily="18" charset="0"/>
              </a:rPr>
              <a:t>Yêu cầu về nghiệp vụ.</a:t>
            </a:r>
          </a:p>
          <a:p>
            <a:pPr>
              <a:buFont typeface="Wingdings" pitchFamily="2" charset="2"/>
              <a:buChar char="Ø"/>
            </a:pPr>
            <a:r>
              <a:rPr lang="vi-VN" sz="2400" dirty="0" smtClean="0">
                <a:latin typeface="Times New Roman" pitchFamily="18" charset="0"/>
                <a:cs typeface="Times New Roman" pitchFamily="18" charset="0"/>
              </a:rPr>
              <a:t>Admin quản lý (cấp phát hoặc thu hồi) các tài khoản người dùng trong hệ</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thống.</a:t>
            </a:r>
            <a:endParaRPr lang="en-US" sz="2400" dirty="0" smtClean="0">
              <a:latin typeface="Times New Roman" pitchFamily="18" charset="0"/>
              <a:cs typeface="Times New Roman" pitchFamily="18" charset="0"/>
            </a:endParaRPr>
          </a:p>
          <a:p>
            <a:pPr>
              <a:buFont typeface="Wingdings" pitchFamily="2" charset="2"/>
              <a:buChar char="Ø"/>
            </a:pPr>
            <a:r>
              <a:rPr lang="vi-VN" sz="2400" dirty="0" smtClean="0">
                <a:latin typeface="Times New Roman" pitchFamily="18" charset="0"/>
                <a:cs typeface="Times New Roman" pitchFamily="18" charset="0"/>
              </a:rPr>
              <a:t>Cả giáo viên và học sinh phải đăng nhập để có thể sử dụng các chức năng của mình</a:t>
            </a:r>
            <a:r>
              <a:rPr lang="en-US" sz="2400" dirty="0" smtClean="0">
                <a:latin typeface="Times New Roman" pitchFamily="18" charset="0"/>
                <a:cs typeface="Times New Roman" pitchFamily="18" charset="0"/>
              </a:rPr>
              <a:t>.</a:t>
            </a:r>
          </a:p>
          <a:p>
            <a:pPr>
              <a:buFont typeface="Wingdings" pitchFamily="2" charset="2"/>
              <a:buChar char="Ø"/>
            </a:pPr>
            <a:r>
              <a:rPr lang="vi-VN" sz="2400" dirty="0" smtClean="0">
                <a:latin typeface="Times New Roman" pitchFamily="18" charset="0"/>
                <a:cs typeface="Times New Roman" pitchFamily="18" charset="0"/>
              </a:rPr>
              <a:t>Giáo viên có quyền tạo ngân hàng câu hỏi, tạo ngân hàng đề thi, quản lý các thông tin của thí sinh (bao gồm các thông tin cá nhân và kết quả thi của thí</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sinh), thống kê và xem kết quả của các thí sinh</a:t>
            </a:r>
            <a:endParaRPr lang="en-US" sz="2400" dirty="0" smtClean="0">
              <a:latin typeface="Times New Roman" pitchFamily="18" charset="0"/>
              <a:cs typeface="Times New Roman" pitchFamily="18" charset="0"/>
            </a:endParaRPr>
          </a:p>
          <a:p>
            <a:pPr>
              <a:buFont typeface="Wingdings" pitchFamily="2" charset="2"/>
              <a:buChar char="Ø"/>
            </a:pPr>
            <a:r>
              <a:rPr lang="vi-VN" sz="2400" dirty="0" smtClean="0">
                <a:latin typeface="Times New Roman" pitchFamily="18" charset="0"/>
                <a:cs typeface="Times New Roman" pitchFamily="18" charset="0"/>
              </a:rPr>
              <a:t>Thí sinh có quyền thi và xem kết quả thi của mình cũng như các thí sinh khác.</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Bài thi của thí sinh chỉ kết thúc khi thời gian làm bài của thí sinh kết thúc hoặc thí sinh hoàn thành xong bài thi và nộp bài</a:t>
            </a:r>
            <a:endParaRPr lang="en-US" sz="2400" dirty="0">
              <a:latin typeface="Times New Roman" pitchFamily="18" charset="0"/>
              <a:cs typeface="Times New Roman" pitchFamily="18" charset="0"/>
            </a:endParaRPr>
          </a:p>
        </p:txBody>
      </p:sp>
    </p:spTree>
  </p:cSld>
  <p:clrMapOvr>
    <a:masterClrMapping/>
  </p:clrMapOvr>
  <p:transition>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ctr"/>
            <a:r>
              <a:rPr lang="en-US" sz="4400" smtClean="0">
                <a:solidFill>
                  <a:srgbClr val="FFFF00"/>
                </a:solidFill>
                <a:latin typeface="Times New Roman" pitchFamily="18" charset="0"/>
                <a:cs typeface="Times New Roman" pitchFamily="18" charset="0"/>
              </a:rPr>
              <a:t>Biểu đồ use case của hệ thống</a:t>
            </a:r>
            <a:endParaRPr lang="en-US">
              <a:solidFill>
                <a:srgbClr val="FFFF00"/>
              </a:solidFill>
            </a:endParaRPr>
          </a:p>
        </p:txBody>
      </p:sp>
      <p:sp>
        <p:nvSpPr>
          <p:cNvPr id="4" name="Oval 3"/>
          <p:cNvSpPr/>
          <p:nvPr/>
        </p:nvSpPr>
        <p:spPr>
          <a:xfrm>
            <a:off x="2286000" y="1524000"/>
            <a:ext cx="1295400" cy="609600"/>
          </a:xfrm>
          <a:prstGeom prst="ellipse">
            <a:avLst/>
          </a:prstGeom>
          <a:solidFill>
            <a:schemeClr val="accent6"/>
          </a:solidFill>
          <a:ln w="2222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Tạo câu hỏi</a:t>
            </a:r>
            <a:endParaRPr lang="en-US" sz="1400">
              <a:solidFill>
                <a:schemeClr val="tx1"/>
              </a:solidFill>
            </a:endParaRPr>
          </a:p>
        </p:txBody>
      </p:sp>
      <p:sp>
        <p:nvSpPr>
          <p:cNvPr id="6" name="Oval 5"/>
          <p:cNvSpPr/>
          <p:nvPr/>
        </p:nvSpPr>
        <p:spPr>
          <a:xfrm>
            <a:off x="5562600" y="1600200"/>
            <a:ext cx="1295400" cy="914400"/>
          </a:xfrm>
          <a:prstGeom prst="ellipse">
            <a:avLst/>
          </a:prstGeom>
          <a:solidFill>
            <a:schemeClr val="accent6"/>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Quản lý tài khoản người dùng</a:t>
            </a:r>
            <a:endParaRPr lang="en-US" sz="1200">
              <a:solidFill>
                <a:schemeClr val="tx1"/>
              </a:solidFill>
            </a:endParaRPr>
          </a:p>
        </p:txBody>
      </p:sp>
      <p:sp>
        <p:nvSpPr>
          <p:cNvPr id="7" name="Oval 6"/>
          <p:cNvSpPr/>
          <p:nvPr/>
        </p:nvSpPr>
        <p:spPr>
          <a:xfrm>
            <a:off x="3962400" y="3048000"/>
            <a:ext cx="1295400" cy="838200"/>
          </a:xfrm>
          <a:prstGeom prst="ellipse">
            <a:avLst/>
          </a:prstGeom>
          <a:solidFill>
            <a:schemeClr val="accent6"/>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Đăng nhập</a:t>
            </a:r>
            <a:endParaRPr lang="en-US" sz="1400">
              <a:solidFill>
                <a:schemeClr val="tx1"/>
              </a:solidFill>
            </a:endParaRPr>
          </a:p>
        </p:txBody>
      </p:sp>
      <p:sp>
        <p:nvSpPr>
          <p:cNvPr id="12" name="Oval 11"/>
          <p:cNvSpPr/>
          <p:nvPr/>
        </p:nvSpPr>
        <p:spPr>
          <a:xfrm>
            <a:off x="2286000" y="2438400"/>
            <a:ext cx="1295400" cy="685800"/>
          </a:xfrm>
          <a:prstGeom prst="ellipse">
            <a:avLst/>
          </a:prstGeom>
          <a:solidFill>
            <a:schemeClr val="accent6"/>
          </a:solidFill>
          <a:ln w="254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Tạo đề thi</a:t>
            </a:r>
            <a:endParaRPr lang="en-US" sz="1400">
              <a:solidFill>
                <a:schemeClr val="tx1"/>
              </a:solidFill>
            </a:endParaRPr>
          </a:p>
        </p:txBody>
      </p:sp>
      <p:sp>
        <p:nvSpPr>
          <p:cNvPr id="13" name="Oval 12"/>
          <p:cNvSpPr/>
          <p:nvPr/>
        </p:nvSpPr>
        <p:spPr>
          <a:xfrm>
            <a:off x="2286000" y="3962400"/>
            <a:ext cx="1371600" cy="762000"/>
          </a:xfrm>
          <a:prstGeom prst="ellipse">
            <a:avLst/>
          </a:prstGeom>
          <a:solidFill>
            <a:schemeClr val="accent6"/>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Thống kê kq thi</a:t>
            </a:r>
            <a:endParaRPr lang="en-US" sz="1200">
              <a:solidFill>
                <a:schemeClr val="tx1"/>
              </a:solidFill>
            </a:endParaRPr>
          </a:p>
        </p:txBody>
      </p:sp>
      <p:sp>
        <p:nvSpPr>
          <p:cNvPr id="14" name="Oval 13"/>
          <p:cNvSpPr/>
          <p:nvPr/>
        </p:nvSpPr>
        <p:spPr>
          <a:xfrm>
            <a:off x="2286000" y="5029200"/>
            <a:ext cx="1295400" cy="762000"/>
          </a:xfrm>
          <a:prstGeom prst="ellipse">
            <a:avLst/>
          </a:prstGeom>
          <a:solidFill>
            <a:schemeClr val="accent6"/>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Quản lý thông tin sinh viên</a:t>
            </a:r>
            <a:endParaRPr lang="en-US" sz="1200">
              <a:solidFill>
                <a:schemeClr val="tx1"/>
              </a:solidFill>
            </a:endParaRPr>
          </a:p>
        </p:txBody>
      </p:sp>
      <p:sp>
        <p:nvSpPr>
          <p:cNvPr id="15" name="Oval 14"/>
          <p:cNvSpPr/>
          <p:nvPr/>
        </p:nvSpPr>
        <p:spPr>
          <a:xfrm>
            <a:off x="4876800" y="4419600"/>
            <a:ext cx="1219200" cy="914400"/>
          </a:xfrm>
          <a:prstGeom prst="ellipse">
            <a:avLst/>
          </a:prstGeom>
          <a:solidFill>
            <a:schemeClr val="accent6"/>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Xem kết quả</a:t>
            </a:r>
            <a:endParaRPr lang="en-US" sz="1200">
              <a:solidFill>
                <a:schemeClr val="tx1"/>
              </a:solidFill>
            </a:endParaRPr>
          </a:p>
        </p:txBody>
      </p:sp>
      <p:sp>
        <p:nvSpPr>
          <p:cNvPr id="16" name="Oval 15"/>
          <p:cNvSpPr/>
          <p:nvPr/>
        </p:nvSpPr>
        <p:spPr>
          <a:xfrm>
            <a:off x="6477000" y="5181600"/>
            <a:ext cx="1295400" cy="914400"/>
          </a:xfrm>
          <a:prstGeom prst="ellipse">
            <a:avLst/>
          </a:prstGeom>
          <a:solidFill>
            <a:schemeClr val="accent6"/>
          </a:solidFill>
          <a:ln w="254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Thi</a:t>
            </a:r>
            <a:endParaRPr lang="en-US" sz="1400">
              <a:solidFill>
                <a:schemeClr val="tx1"/>
              </a:solidFill>
            </a:endParaRPr>
          </a:p>
        </p:txBody>
      </p:sp>
      <p:sp>
        <p:nvSpPr>
          <p:cNvPr id="17" name="Flowchart: Connector 16"/>
          <p:cNvSpPr/>
          <p:nvPr/>
        </p:nvSpPr>
        <p:spPr>
          <a:xfrm>
            <a:off x="838200" y="3048000"/>
            <a:ext cx="457200" cy="457200"/>
          </a:xfrm>
          <a:prstGeom prst="flowChart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4"/>
          </p:cNvCxnSpPr>
          <p:nvPr/>
        </p:nvCxnSpPr>
        <p:spPr>
          <a:xfrm>
            <a:off x="1066800" y="3505200"/>
            <a:ext cx="0" cy="381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838200" y="3886200"/>
            <a:ext cx="228600" cy="30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66800" y="3886200"/>
            <a:ext cx="304800" cy="30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38200" y="3581400"/>
            <a:ext cx="4572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7772400" y="2057400"/>
            <a:ext cx="457200" cy="457200"/>
          </a:xfrm>
          <a:prstGeom prst="flowChart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4"/>
          </p:cNvCxnSpPr>
          <p:nvPr/>
        </p:nvCxnSpPr>
        <p:spPr>
          <a:xfrm>
            <a:off x="8001000" y="2514600"/>
            <a:ext cx="0" cy="381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772400" y="2895600"/>
            <a:ext cx="228600" cy="30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001000" y="2895600"/>
            <a:ext cx="304800" cy="30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772400" y="2590800"/>
            <a:ext cx="4572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Flowchart: Connector 31"/>
          <p:cNvSpPr/>
          <p:nvPr/>
        </p:nvSpPr>
        <p:spPr>
          <a:xfrm>
            <a:off x="7848600" y="3581400"/>
            <a:ext cx="457200" cy="457200"/>
          </a:xfrm>
          <a:prstGeom prst="flowChart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32" idx="4"/>
          </p:cNvCxnSpPr>
          <p:nvPr/>
        </p:nvCxnSpPr>
        <p:spPr>
          <a:xfrm>
            <a:off x="8077200" y="4038600"/>
            <a:ext cx="0" cy="381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848600" y="4419600"/>
            <a:ext cx="228600" cy="30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077200" y="4419600"/>
            <a:ext cx="304800" cy="30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848600" y="4114800"/>
            <a:ext cx="4572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1371600" y="1981200"/>
            <a:ext cx="914400" cy="129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447800" y="3048000"/>
            <a:ext cx="8382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447800" y="3429000"/>
            <a:ext cx="2438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371600" y="3429000"/>
            <a:ext cx="9144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371600" y="3505200"/>
            <a:ext cx="990600" cy="1600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524000" y="3429000"/>
            <a:ext cx="36576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6858000" y="2209800"/>
            <a:ext cx="8382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5334000" y="2667000"/>
            <a:ext cx="22098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5" idx="7"/>
          </p:cNvCxnSpPr>
          <p:nvPr/>
        </p:nvCxnSpPr>
        <p:spPr>
          <a:xfrm flipH="1">
            <a:off x="5917452" y="2743200"/>
            <a:ext cx="1702548" cy="1810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5334000" y="3581400"/>
            <a:ext cx="24384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6096000" y="4267200"/>
            <a:ext cx="1676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7391400" y="4343400"/>
            <a:ext cx="3810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85800" y="4191000"/>
            <a:ext cx="914400" cy="276999"/>
          </a:xfrm>
          <a:prstGeom prst="rect">
            <a:avLst/>
          </a:prstGeom>
          <a:noFill/>
        </p:spPr>
        <p:txBody>
          <a:bodyPr wrap="square" rtlCol="0">
            <a:spAutoFit/>
          </a:bodyPr>
          <a:lstStyle/>
          <a:p>
            <a:r>
              <a:rPr lang="en-US" sz="1200" smtClean="0"/>
              <a:t>Giáo viên</a:t>
            </a:r>
            <a:endParaRPr lang="en-US" sz="1200"/>
          </a:p>
        </p:txBody>
      </p:sp>
      <p:sp>
        <p:nvSpPr>
          <p:cNvPr id="67" name="TextBox 66"/>
          <p:cNvSpPr txBox="1"/>
          <p:nvPr/>
        </p:nvSpPr>
        <p:spPr>
          <a:xfrm>
            <a:off x="7696200" y="3200400"/>
            <a:ext cx="762000" cy="276999"/>
          </a:xfrm>
          <a:prstGeom prst="rect">
            <a:avLst/>
          </a:prstGeom>
          <a:noFill/>
        </p:spPr>
        <p:txBody>
          <a:bodyPr wrap="square" rtlCol="0">
            <a:spAutoFit/>
          </a:bodyPr>
          <a:lstStyle/>
          <a:p>
            <a:r>
              <a:rPr lang="en-US" sz="1200" smtClean="0"/>
              <a:t>ADMIN</a:t>
            </a:r>
            <a:endParaRPr lang="en-US" sz="1200"/>
          </a:p>
        </p:txBody>
      </p:sp>
      <p:sp>
        <p:nvSpPr>
          <p:cNvPr id="68" name="TextBox 67"/>
          <p:cNvSpPr txBox="1"/>
          <p:nvPr/>
        </p:nvSpPr>
        <p:spPr>
          <a:xfrm>
            <a:off x="7696200" y="4724400"/>
            <a:ext cx="914400" cy="276999"/>
          </a:xfrm>
          <a:prstGeom prst="rect">
            <a:avLst/>
          </a:prstGeom>
          <a:noFill/>
        </p:spPr>
        <p:txBody>
          <a:bodyPr wrap="square" rtlCol="0">
            <a:spAutoFit/>
          </a:bodyPr>
          <a:lstStyle/>
          <a:p>
            <a:r>
              <a:rPr lang="en-US" sz="1200" smtClean="0"/>
              <a:t>Sinh viên</a:t>
            </a:r>
            <a:endParaRPr lang="en-US" sz="1200"/>
          </a:p>
        </p:txBody>
      </p:sp>
      <p:cxnSp>
        <p:nvCxnSpPr>
          <p:cNvPr id="70" name="Straight Arrow Connector 69"/>
          <p:cNvCxnSpPr>
            <a:stCxn id="4" idx="6"/>
          </p:cNvCxnSpPr>
          <p:nvPr/>
        </p:nvCxnSpPr>
        <p:spPr>
          <a:xfrm>
            <a:off x="3581400" y="1828800"/>
            <a:ext cx="762000" cy="12192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2" idx="6"/>
            <a:endCxn id="7" idx="1"/>
          </p:cNvCxnSpPr>
          <p:nvPr/>
        </p:nvCxnSpPr>
        <p:spPr>
          <a:xfrm>
            <a:off x="3581400" y="2781300"/>
            <a:ext cx="570707" cy="38945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3" idx="6"/>
            <a:endCxn id="7" idx="3"/>
          </p:cNvCxnSpPr>
          <p:nvPr/>
        </p:nvCxnSpPr>
        <p:spPr>
          <a:xfrm flipV="1">
            <a:off x="3657600" y="3763449"/>
            <a:ext cx="494507" cy="57995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4" idx="6"/>
            <a:endCxn id="7" idx="4"/>
          </p:cNvCxnSpPr>
          <p:nvPr/>
        </p:nvCxnSpPr>
        <p:spPr>
          <a:xfrm flipV="1">
            <a:off x="3581400" y="3886200"/>
            <a:ext cx="1028700" cy="15240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 idx="2"/>
          </p:cNvCxnSpPr>
          <p:nvPr/>
        </p:nvCxnSpPr>
        <p:spPr>
          <a:xfrm flipH="1">
            <a:off x="4800600" y="2057400"/>
            <a:ext cx="762000" cy="9906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6" idx="0"/>
            <a:endCxn id="7" idx="5"/>
          </p:cNvCxnSpPr>
          <p:nvPr/>
        </p:nvCxnSpPr>
        <p:spPr>
          <a:xfrm flipH="1" flipV="1">
            <a:off x="5068093" y="3763449"/>
            <a:ext cx="2056607" cy="141815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733800" y="1981200"/>
            <a:ext cx="1219200" cy="276999"/>
          </a:xfrm>
          <a:prstGeom prst="rect">
            <a:avLst/>
          </a:prstGeom>
          <a:noFill/>
        </p:spPr>
        <p:txBody>
          <a:bodyPr wrap="square" rtlCol="0">
            <a:spAutoFit/>
          </a:bodyPr>
          <a:lstStyle/>
          <a:p>
            <a:r>
              <a:rPr lang="en-US" sz="1200" smtClean="0"/>
              <a:t>&lt;&lt;include&gt;&gt;</a:t>
            </a:r>
            <a:endParaRPr lang="en-US" sz="1200"/>
          </a:p>
        </p:txBody>
      </p:sp>
      <p:sp>
        <p:nvSpPr>
          <p:cNvPr id="86" name="TextBox 85"/>
          <p:cNvSpPr txBox="1"/>
          <p:nvPr/>
        </p:nvSpPr>
        <p:spPr>
          <a:xfrm>
            <a:off x="2895600" y="3048000"/>
            <a:ext cx="1219200" cy="276999"/>
          </a:xfrm>
          <a:prstGeom prst="rect">
            <a:avLst/>
          </a:prstGeom>
          <a:noFill/>
        </p:spPr>
        <p:txBody>
          <a:bodyPr wrap="square" rtlCol="0">
            <a:spAutoFit/>
          </a:bodyPr>
          <a:lstStyle/>
          <a:p>
            <a:r>
              <a:rPr lang="en-US" sz="1200" smtClean="0"/>
              <a:t>&lt;&lt;include&gt;&gt;</a:t>
            </a:r>
            <a:endParaRPr lang="en-US" sz="1200"/>
          </a:p>
        </p:txBody>
      </p:sp>
      <p:sp>
        <p:nvSpPr>
          <p:cNvPr id="87" name="TextBox 86"/>
          <p:cNvSpPr txBox="1"/>
          <p:nvPr/>
        </p:nvSpPr>
        <p:spPr>
          <a:xfrm>
            <a:off x="3048000" y="3657600"/>
            <a:ext cx="1295400" cy="461665"/>
          </a:xfrm>
          <a:prstGeom prst="rect">
            <a:avLst/>
          </a:prstGeom>
          <a:noFill/>
        </p:spPr>
        <p:txBody>
          <a:bodyPr wrap="square" rtlCol="0">
            <a:spAutoFit/>
          </a:bodyPr>
          <a:lstStyle/>
          <a:p>
            <a:r>
              <a:rPr lang="en-US" sz="1200" smtClean="0"/>
              <a:t>&lt;&lt;include&gt;&gt;</a:t>
            </a:r>
          </a:p>
          <a:p>
            <a:endParaRPr lang="en-US" sz="1200"/>
          </a:p>
        </p:txBody>
      </p:sp>
      <p:sp>
        <p:nvSpPr>
          <p:cNvPr id="88" name="TextBox 87"/>
          <p:cNvSpPr txBox="1"/>
          <p:nvPr/>
        </p:nvSpPr>
        <p:spPr>
          <a:xfrm>
            <a:off x="3733800" y="4953000"/>
            <a:ext cx="1219200" cy="461665"/>
          </a:xfrm>
          <a:prstGeom prst="rect">
            <a:avLst/>
          </a:prstGeom>
          <a:noFill/>
        </p:spPr>
        <p:txBody>
          <a:bodyPr wrap="square" rtlCol="0">
            <a:spAutoFit/>
          </a:bodyPr>
          <a:lstStyle/>
          <a:p>
            <a:r>
              <a:rPr lang="en-US" sz="1200" smtClean="0"/>
              <a:t>&lt;&lt;include&gt;&gt;</a:t>
            </a:r>
          </a:p>
          <a:p>
            <a:endParaRPr lang="en-US" sz="1200"/>
          </a:p>
        </p:txBody>
      </p:sp>
      <p:sp>
        <p:nvSpPr>
          <p:cNvPr id="89" name="TextBox 88"/>
          <p:cNvSpPr txBox="1"/>
          <p:nvPr/>
        </p:nvSpPr>
        <p:spPr>
          <a:xfrm>
            <a:off x="5029200" y="2514600"/>
            <a:ext cx="1219200" cy="461665"/>
          </a:xfrm>
          <a:prstGeom prst="rect">
            <a:avLst/>
          </a:prstGeom>
          <a:noFill/>
        </p:spPr>
        <p:txBody>
          <a:bodyPr wrap="square" rtlCol="0">
            <a:spAutoFit/>
          </a:bodyPr>
          <a:lstStyle/>
          <a:p>
            <a:r>
              <a:rPr lang="en-US" sz="1200" smtClean="0"/>
              <a:t>&lt;&lt;include&gt;&gt;</a:t>
            </a:r>
          </a:p>
          <a:p>
            <a:endParaRPr lang="en-US" sz="1200"/>
          </a:p>
        </p:txBody>
      </p:sp>
      <p:sp>
        <p:nvSpPr>
          <p:cNvPr id="90" name="TextBox 89"/>
          <p:cNvSpPr txBox="1"/>
          <p:nvPr/>
        </p:nvSpPr>
        <p:spPr>
          <a:xfrm>
            <a:off x="5257800" y="3810000"/>
            <a:ext cx="1219200" cy="461665"/>
          </a:xfrm>
          <a:prstGeom prst="rect">
            <a:avLst/>
          </a:prstGeom>
          <a:noFill/>
        </p:spPr>
        <p:txBody>
          <a:bodyPr wrap="square" rtlCol="0">
            <a:spAutoFit/>
          </a:bodyPr>
          <a:lstStyle/>
          <a:p>
            <a:r>
              <a:rPr lang="en-US" sz="1200" smtClean="0"/>
              <a:t>&lt;&lt;include&gt;&gt;</a:t>
            </a:r>
          </a:p>
          <a:p>
            <a:endParaRPr lang="en-US" sz="120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900" dirty="0" smtClean="0">
                <a:solidFill>
                  <a:srgbClr val="FFFF00"/>
                </a:solidFill>
                <a:latin typeface="Times New Roman" pitchFamily="18" charset="0"/>
                <a:cs typeface="Times New Roman" pitchFamily="18" charset="0"/>
              </a:rPr>
              <a:t>Cấu trúc của chương trình</a:t>
            </a:r>
            <a:endParaRPr lang="en-US" sz="3900" dirty="0">
              <a:solidFill>
                <a:srgbClr val="FFFF00"/>
              </a:solidFill>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Chương trình viết bằng ngôn ngữ lập tình java, sử dụng công cụ Netbin.</a:t>
            </a:r>
          </a:p>
          <a:p>
            <a:pPr>
              <a:buFont typeface="Wingdings" pitchFamily="2" charset="2"/>
              <a:buChar char="Ø"/>
            </a:pPr>
            <a:r>
              <a:rPr lang="en-US" sz="2800" dirty="0" smtClean="0">
                <a:latin typeface="Times New Roman" pitchFamily="18" charset="0"/>
                <a:cs typeface="Times New Roman" pitchFamily="18" charset="0"/>
              </a:rPr>
              <a:t>Chương trình được chia làm 2 packages:</a:t>
            </a:r>
          </a:p>
          <a:p>
            <a:pPr marL="624078" indent="-514350">
              <a:buFont typeface="+mj-lt"/>
              <a:buAutoNum type="arabicPeriod"/>
            </a:pPr>
            <a:r>
              <a:rPr lang="en-US" sz="2400" dirty="0" smtClean="0">
                <a:latin typeface="Times New Roman" pitchFamily="18" charset="0"/>
                <a:cs typeface="Times New Roman" pitchFamily="18" charset="0"/>
              </a:rPr>
              <a:t>Packages DuLieu: Chứa các class: CauHoi, ChiTetDe, KetQua, TaiKhoan và ThongTinSinhVien tương ứng với các table trong CSDL SQL, nhằm mục đích tương tác </a:t>
            </a:r>
            <a:r>
              <a:rPr lang="en-US" sz="2400" smtClean="0">
                <a:latin typeface="Times New Roman" pitchFamily="18" charset="0"/>
                <a:cs typeface="Times New Roman" pitchFamily="18" charset="0"/>
              </a:rPr>
              <a:t>với CSDL</a:t>
            </a:r>
            <a:endParaRPr lang="en-US" sz="2400" dirty="0" smtClean="0">
              <a:latin typeface="Times New Roman" pitchFamily="18" charset="0"/>
              <a:cs typeface="Times New Roman" pitchFamily="18" charset="0"/>
            </a:endParaRPr>
          </a:p>
          <a:p>
            <a:pPr marL="624078" indent="-514350">
              <a:buFont typeface="+mj-lt"/>
              <a:buAutoNum type="arabicPeriod"/>
            </a:pPr>
            <a:r>
              <a:rPr lang="en-US" sz="2400" dirty="0" smtClean="0">
                <a:latin typeface="Times New Roman" pitchFamily="18" charset="0"/>
                <a:cs typeface="Times New Roman" pitchFamily="18" charset="0"/>
              </a:rPr>
              <a:t>Packages NghiepVu: Chứa các form để thực hiện các chức năng của phần mềm, hay nói cách khác là tương tác giữa phần mềm và người dùng</a:t>
            </a:r>
            <a:r>
              <a:rPr lang="en-US" sz="240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400" smtClean="0">
                <a:solidFill>
                  <a:srgbClr val="FFFF00"/>
                </a:solidFill>
                <a:latin typeface="Times New Roman" pitchFamily="18" charset="0"/>
                <a:cs typeface="Times New Roman" pitchFamily="18" charset="0"/>
              </a:rPr>
              <a:t>Cấu trúc của chương trình</a:t>
            </a:r>
            <a:endParaRPr lang="en-US">
              <a:solidFill>
                <a:srgbClr val="FFFF00"/>
              </a:solidFill>
            </a:endParaRPr>
          </a:p>
        </p:txBody>
      </p:sp>
      <p:sp>
        <p:nvSpPr>
          <p:cNvPr id="2" name="Content Placeholder 1"/>
          <p:cNvSpPr>
            <a:spLocks noGrp="1"/>
          </p:cNvSpPr>
          <p:nvPr>
            <p:ph idx="1"/>
          </p:nvPr>
        </p:nvSpPr>
        <p:spPr>
          <a:xfrm>
            <a:off x="457200" y="1481328"/>
            <a:ext cx="8229600" cy="4767072"/>
          </a:xfrm>
        </p:spPr>
        <p:txBody>
          <a:bodyPr/>
          <a:lstStyle/>
          <a:p>
            <a:pPr>
              <a:buFont typeface="Wingdings" pitchFamily="2" charset="2"/>
              <a:buChar char="Ø"/>
            </a:pPr>
            <a:r>
              <a:rPr lang="en-US" sz="2400" smtClean="0">
                <a:latin typeface="Times New Roman" pitchFamily="18" charset="0"/>
                <a:cs typeface="Times New Roman" pitchFamily="18" charset="0"/>
              </a:rPr>
              <a:t>Phần mềm tương tác với cơ sở dữ liệu SQL.</a:t>
            </a:r>
          </a:p>
          <a:p>
            <a:pPr>
              <a:buNone/>
            </a:pPr>
            <a:r>
              <a:rPr lang="en-US" sz="2400" smtClean="0">
                <a:latin typeface="Times New Roman" pitchFamily="18" charset="0"/>
                <a:cs typeface="Times New Roman" pitchFamily="18" charset="0"/>
              </a:rPr>
              <a:t>   SQL Server được lựa chọn để thiết kế và quản lý CSDL.</a:t>
            </a:r>
          </a:p>
          <a:p>
            <a:pPr>
              <a:buFont typeface="Wingdings" pitchFamily="2" charset="2"/>
              <a:buChar char="Ø"/>
            </a:pPr>
            <a:r>
              <a:rPr lang="en-US" sz="2400" smtClean="0">
                <a:latin typeface="Times New Roman" pitchFamily="18" charset="0"/>
                <a:cs typeface="Times New Roman" pitchFamily="18" charset="0"/>
              </a:rPr>
              <a:t>Phân cấp chức năng của CSDL.</a:t>
            </a:r>
          </a:p>
          <a:p>
            <a:pPr>
              <a:buNone/>
            </a:pPr>
            <a:endParaRPr lang="en-US" sz="2400" smtClean="0">
              <a:latin typeface="Times New Roman" pitchFamily="18" charset="0"/>
              <a:cs typeface="Times New Roman" pitchFamily="18" charset="0"/>
            </a:endParaRPr>
          </a:p>
          <a:p>
            <a:pPr>
              <a:buFont typeface="Wingdings" pitchFamily="2" charset="2"/>
              <a:buChar char="Ø"/>
            </a:pPr>
            <a:endParaRPr lang="en-US" smtClean="0">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p:txBody>
      </p:sp>
      <p:sp>
        <p:nvSpPr>
          <p:cNvPr id="4" name="Rectangle 3"/>
          <p:cNvSpPr/>
          <p:nvPr/>
        </p:nvSpPr>
        <p:spPr>
          <a:xfrm>
            <a:off x="3048000" y="2819400"/>
            <a:ext cx="2743200" cy="685800"/>
          </a:xfrm>
          <a:prstGeom prst="rect">
            <a:avLst/>
          </a:prstGeom>
          <a:solidFill>
            <a:schemeClr val="accent6"/>
          </a:solidFill>
          <a:ln w="25400" cmpd="sng">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Quản lý dữ liệu phần mềm thi trắc nghiệm tiếng anh</a:t>
            </a:r>
            <a:endParaRPr lang="en-US" sz="1400">
              <a:solidFill>
                <a:schemeClr val="tx1"/>
              </a:solidFill>
            </a:endParaRPr>
          </a:p>
        </p:txBody>
      </p:sp>
      <p:sp>
        <p:nvSpPr>
          <p:cNvPr id="5" name="Rectangle 4"/>
          <p:cNvSpPr/>
          <p:nvPr/>
        </p:nvSpPr>
        <p:spPr>
          <a:xfrm>
            <a:off x="1295400" y="3886200"/>
            <a:ext cx="1524000" cy="609600"/>
          </a:xfrm>
          <a:prstGeom prst="rect">
            <a:avLst/>
          </a:prstGeom>
          <a:solidFill>
            <a:schemeClr val="accent6"/>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Quản lý đề thi</a:t>
            </a:r>
            <a:endParaRPr lang="en-US" sz="1400">
              <a:solidFill>
                <a:schemeClr val="tx1"/>
              </a:solidFill>
            </a:endParaRPr>
          </a:p>
        </p:txBody>
      </p:sp>
      <p:sp>
        <p:nvSpPr>
          <p:cNvPr id="6" name="Rectangle 5"/>
          <p:cNvSpPr/>
          <p:nvPr/>
        </p:nvSpPr>
        <p:spPr>
          <a:xfrm>
            <a:off x="5257800" y="3886200"/>
            <a:ext cx="2057400" cy="609600"/>
          </a:xfrm>
          <a:prstGeom prst="rect">
            <a:avLst/>
          </a:prstGeom>
          <a:solidFill>
            <a:schemeClr val="accent6"/>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Quản lý người dùng</a:t>
            </a:r>
            <a:endParaRPr lang="en-US" sz="1400">
              <a:solidFill>
                <a:schemeClr val="tx1"/>
              </a:solidFill>
            </a:endParaRPr>
          </a:p>
        </p:txBody>
      </p:sp>
      <p:sp>
        <p:nvSpPr>
          <p:cNvPr id="7" name="Rectangle 6"/>
          <p:cNvSpPr/>
          <p:nvPr/>
        </p:nvSpPr>
        <p:spPr>
          <a:xfrm>
            <a:off x="2743200" y="5257800"/>
            <a:ext cx="1447800" cy="685800"/>
          </a:xfrm>
          <a:prstGeom prst="rect">
            <a:avLst/>
          </a:prstGeom>
          <a:solidFill>
            <a:schemeClr val="accent6"/>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ADMIN</a:t>
            </a:r>
            <a:endParaRPr lang="en-US" sz="1600">
              <a:solidFill>
                <a:schemeClr val="tx1"/>
              </a:solidFill>
            </a:endParaRPr>
          </a:p>
        </p:txBody>
      </p:sp>
      <p:sp>
        <p:nvSpPr>
          <p:cNvPr id="8" name="Rectangle 7"/>
          <p:cNvSpPr/>
          <p:nvPr/>
        </p:nvSpPr>
        <p:spPr>
          <a:xfrm>
            <a:off x="5181600" y="5257800"/>
            <a:ext cx="1295400" cy="685800"/>
          </a:xfrm>
          <a:prstGeom prst="rect">
            <a:avLst/>
          </a:prstGeom>
          <a:solidFill>
            <a:schemeClr val="accent6"/>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Giáo viên</a:t>
            </a:r>
            <a:endParaRPr lang="en-US" sz="1600">
              <a:solidFill>
                <a:schemeClr val="tx1"/>
              </a:solidFill>
            </a:endParaRPr>
          </a:p>
        </p:txBody>
      </p:sp>
      <p:sp>
        <p:nvSpPr>
          <p:cNvPr id="9" name="Rectangle 8"/>
          <p:cNvSpPr/>
          <p:nvPr/>
        </p:nvSpPr>
        <p:spPr>
          <a:xfrm>
            <a:off x="7391400" y="5257800"/>
            <a:ext cx="1295400" cy="685800"/>
          </a:xfrm>
          <a:prstGeom prst="rect">
            <a:avLst/>
          </a:prstGeom>
          <a:solidFill>
            <a:schemeClr val="accent6"/>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Sinh viên</a:t>
            </a:r>
            <a:endParaRPr lang="en-US" sz="1600">
              <a:solidFill>
                <a:schemeClr val="tx1"/>
              </a:solidFill>
            </a:endParaRPr>
          </a:p>
        </p:txBody>
      </p:sp>
      <p:cxnSp>
        <p:nvCxnSpPr>
          <p:cNvPr id="32" name="Straight Arrow Connector 31"/>
          <p:cNvCxnSpPr>
            <a:stCxn id="6" idx="2"/>
            <a:endCxn id="7" idx="0"/>
          </p:cNvCxnSpPr>
          <p:nvPr/>
        </p:nvCxnSpPr>
        <p:spPr>
          <a:xfrm flipH="1">
            <a:off x="3467100" y="4495800"/>
            <a:ext cx="2819400"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2"/>
            <a:endCxn id="8" idx="0"/>
          </p:cNvCxnSpPr>
          <p:nvPr/>
        </p:nvCxnSpPr>
        <p:spPr>
          <a:xfrm flipH="1">
            <a:off x="5829300" y="4495800"/>
            <a:ext cx="457200"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2"/>
            <a:endCxn id="9" idx="0"/>
          </p:cNvCxnSpPr>
          <p:nvPr/>
        </p:nvCxnSpPr>
        <p:spPr>
          <a:xfrm>
            <a:off x="6286500" y="4495800"/>
            <a:ext cx="1752600"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2"/>
            <a:endCxn id="5" idx="0"/>
          </p:cNvCxnSpPr>
          <p:nvPr/>
        </p:nvCxnSpPr>
        <p:spPr>
          <a:xfrm flipH="1">
            <a:off x="2057400" y="3505200"/>
            <a:ext cx="23622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a:endCxn id="6" idx="0"/>
          </p:cNvCxnSpPr>
          <p:nvPr/>
        </p:nvCxnSpPr>
        <p:spPr>
          <a:xfrm>
            <a:off x="4419600" y="3505200"/>
            <a:ext cx="1866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solidFill>
                  <a:srgbClr val="FFFF00"/>
                </a:solidFill>
                <a:latin typeface="Times New Roman" pitchFamily="18" charset="0"/>
                <a:cs typeface="Times New Roman" pitchFamily="18" charset="0"/>
              </a:rPr>
              <a:t>Cấu trúc của chương trình</a:t>
            </a:r>
            <a:endParaRPr lang="en-US" dirty="0">
              <a:solidFill>
                <a:srgbClr val="FFFF00"/>
              </a:solidFill>
            </a:endParaRPr>
          </a:p>
        </p:txBody>
      </p:sp>
      <p:sp>
        <p:nvSpPr>
          <p:cNvPr id="5" name="Content Placeholder 4"/>
          <p:cNvSpPr>
            <a:spLocks noGrp="1"/>
          </p:cNvSpPr>
          <p:nvPr>
            <p:ph idx="1"/>
          </p:nvPr>
        </p:nvSpPr>
        <p:spPr/>
        <p:txBody>
          <a:bodyPr/>
          <a:lstStyle/>
          <a:p>
            <a:pPr>
              <a:buFont typeface="Wingdings" pitchFamily="2" charset="2"/>
              <a:buChar char="Ø"/>
            </a:pPr>
            <a:r>
              <a:rPr lang="en-US" smtClean="0">
                <a:latin typeface="Times New Roman" pitchFamily="18" charset="0"/>
                <a:cs typeface="Times New Roman" pitchFamily="18" charset="0"/>
              </a:rPr>
              <a:t>Các bảng dữ liệu trong SQL Server</a:t>
            </a:r>
            <a:endParaRPr lang="en-US">
              <a:latin typeface="Times New Roman" pitchFamily="18" charset="0"/>
              <a:cs typeface="Times New Roman" pitchFamily="18" charset="0"/>
            </a:endParaRPr>
          </a:p>
        </p:txBody>
      </p:sp>
      <p:pic>
        <p:nvPicPr>
          <p:cNvPr id="4" name="Picture 3" descr="12272535_888158554587212_772019016_n.jpg"/>
          <p:cNvPicPr>
            <a:picLocks noChangeAspect="1"/>
          </p:cNvPicPr>
          <p:nvPr/>
        </p:nvPicPr>
        <p:blipFill>
          <a:blip r:embed="rId2" cstate="print"/>
          <a:stretch>
            <a:fillRect/>
          </a:stretch>
        </p:blipFill>
        <p:spPr>
          <a:xfrm>
            <a:off x="838200" y="2209800"/>
            <a:ext cx="7543800" cy="3962400"/>
          </a:xfrm>
          <a:prstGeom prst="rect">
            <a:avLst/>
          </a:prstGeom>
        </p:spPr>
      </p:pic>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935162"/>
          </a:xfrm>
        </p:spPr>
        <p:txBody>
          <a:bodyPr/>
          <a:lstStyle/>
          <a:p>
            <a:pPr algn="ctr"/>
            <a:r>
              <a:rPr lang="en-US" sz="4400" smtClean="0">
                <a:solidFill>
                  <a:srgbClr val="FFFF00"/>
                </a:solidFill>
                <a:latin typeface="Times New Roman" pitchFamily="18" charset="0"/>
                <a:cs typeface="Times New Roman" pitchFamily="18" charset="0"/>
              </a:rPr>
              <a:t>Các công nghệ sử dụng</a:t>
            </a:r>
            <a:endParaRPr lang="en-US">
              <a:solidFill>
                <a:srgbClr val="FFFF00"/>
              </a:solidFill>
            </a:endParaRPr>
          </a:p>
        </p:txBody>
      </p:sp>
      <p:sp>
        <p:nvSpPr>
          <p:cNvPr id="5" name="Content Placeholder 4"/>
          <p:cNvSpPr>
            <a:spLocks noGrp="1"/>
          </p:cNvSpPr>
          <p:nvPr>
            <p:ph idx="1"/>
          </p:nvPr>
        </p:nvSpPr>
        <p:spPr>
          <a:xfrm>
            <a:off x="457200" y="2514600"/>
            <a:ext cx="8229600" cy="3492691"/>
          </a:xfrm>
        </p:spPr>
        <p:txBody>
          <a:bodyPr/>
          <a:lstStyle/>
          <a:p>
            <a:pPr>
              <a:buNone/>
            </a:pPr>
            <a:r>
              <a:rPr lang="en-US" sz="2800" smtClean="0">
                <a:latin typeface="Times New Roman" pitchFamily="18" charset="0"/>
                <a:cs typeface="Times New Roman" pitchFamily="18" charset="0"/>
              </a:rPr>
              <a:t>Phần mềm được xây dựng dựa trên các công nghệ được cung cấp sẵn trong thư viện của java, cụ thể như sau</a:t>
            </a:r>
            <a:endParaRPr lang="en-US"/>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lnSpc>
                <a:spcPct val="150000"/>
              </a:lnSpc>
            </a:pPr>
            <a:r>
              <a:rPr lang="en-US" sz="4000" smtClean="0">
                <a:solidFill>
                  <a:srgbClr val="FFFF00"/>
                </a:solidFill>
                <a:latin typeface="Times New Roman" pitchFamily="18" charset="0"/>
                <a:cs typeface="Times New Roman" pitchFamily="18" charset="0"/>
              </a:rPr>
              <a:t>Java Swing</a:t>
            </a:r>
            <a:endParaRPr lang="en-US" sz="4000" dirty="0" smtClean="0">
              <a:solidFill>
                <a:srgbClr val="FFFF00"/>
              </a:solidFill>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lnSpc>
                <a:spcPct val="150000"/>
              </a:lnSpc>
              <a:buNone/>
            </a:pPr>
            <a:r>
              <a:rPr lang="en-US" sz="2500" smtClean="0">
                <a:latin typeface="Times New Roman" pitchFamily="18" charset="0"/>
                <a:cs typeface="Times New Roman" pitchFamily="18" charset="0"/>
              </a:rPr>
              <a:t>   </a:t>
            </a:r>
            <a:r>
              <a:rPr lang="en-US" sz="2400" smtClean="0">
                <a:latin typeface="Times New Roman" pitchFamily="18" charset="0"/>
                <a:cs typeface="Times New Roman" pitchFamily="18" charset="0"/>
              </a:rPr>
              <a:t> </a:t>
            </a:r>
            <a:r>
              <a:rPr lang="vi-VN" sz="2400" smtClean="0">
                <a:latin typeface="Times New Roman" panose="02020603050405020304" pitchFamily="18" charset="0"/>
                <a:cs typeface="Times New Roman" panose="02020603050405020304" pitchFamily="18" charset="0"/>
              </a:rPr>
              <a:t>Bộ </a:t>
            </a:r>
            <a:r>
              <a:rPr lang="vi-VN" sz="2400" dirty="0">
                <a:latin typeface="Times New Roman" panose="02020603050405020304" pitchFamily="18" charset="0"/>
                <a:cs typeface="Times New Roman" panose="02020603050405020304" pitchFamily="18" charset="0"/>
              </a:rPr>
              <a:t>công cụ hỗ trợ việc tạo giao diện người dùng (GUI)</a:t>
            </a:r>
          </a:p>
          <a:p>
            <a:pPr marL="365760" lvl="1" indent="0">
              <a:lnSpc>
                <a:spcPct val="150000"/>
              </a:lnSpc>
              <a:buNone/>
            </a:pPr>
            <a:r>
              <a:rPr lang="vi-VN" sz="2400" dirty="0">
                <a:latin typeface="Times New Roman" panose="02020603050405020304" pitchFamily="18" charset="0"/>
                <a:cs typeface="Times New Roman" panose="02020603050405020304" pitchFamily="18" charset="0"/>
              </a:rPr>
              <a:t>Swing là một bộ công cụ tiện ích, là một phần của ngôn ngữ lập trình Java tổng thể. Widget là một yếu tố cá nhân của bất kỳ giao diện người dùng đồ họa, hoặc giao diện. Swing hỗ trợ cho người dùng tạo ra các cửa sổ window, các layout cho phần mềm, tạo ra các control cho phép người dùng tương tác với phần </a:t>
            </a:r>
            <a:r>
              <a:rPr lang="vi-VN" sz="2400">
                <a:latin typeface="Times New Roman" panose="02020603050405020304" pitchFamily="18" charset="0"/>
                <a:cs typeface="Times New Roman" panose="02020603050405020304" pitchFamily="18" charset="0"/>
              </a:rPr>
              <a:t>mềm</a:t>
            </a:r>
            <a:r>
              <a:rPr lang="vi-VN" sz="2400" smtClean="0">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a:p>
            <a:pPr marL="365760" lvl="1" indent="0">
              <a:buNone/>
            </a:pPr>
            <a:endParaRPr lang="en-US" sz="2100" smtClean="0">
              <a:latin typeface="Times New Roman" panose="02020603050405020304" pitchFamily="18" charset="0"/>
              <a:cs typeface="Times New Roman" panose="02020603050405020304" pitchFamily="18" charset="0"/>
            </a:endParaRPr>
          </a:p>
          <a:p>
            <a:pPr marL="365760" lvl="1" indent="0">
              <a:buNone/>
            </a:pPr>
            <a:endParaRPr lang="en-US" sz="2100" smtClean="0">
              <a:latin typeface="Times New Roman" panose="02020603050405020304" pitchFamily="18" charset="0"/>
              <a:cs typeface="Times New Roman" panose="02020603050405020304" pitchFamily="18" charset="0"/>
            </a:endParaRPr>
          </a:p>
          <a:p>
            <a:pPr marL="365760" lvl="1" indent="0">
              <a:buNone/>
            </a:pPr>
            <a:endParaRPr lang="en-US" sz="2100" smtClean="0">
              <a:latin typeface="Times New Roman" panose="02020603050405020304" pitchFamily="18" charset="0"/>
              <a:cs typeface="Times New Roman" panose="02020603050405020304" pitchFamily="18" charset="0"/>
            </a:endParaRPr>
          </a:p>
          <a:p>
            <a:pPr marL="365760" lvl="1" indent="0">
              <a:buNone/>
            </a:pPr>
            <a:endParaRPr lang="en-US" sz="2100" smtClean="0">
              <a:latin typeface="Times New Roman" panose="02020603050405020304" pitchFamily="18" charset="0"/>
              <a:cs typeface="Times New Roman" panose="02020603050405020304" pitchFamily="18" charset="0"/>
            </a:endParaRPr>
          </a:p>
          <a:p>
            <a:pPr marL="365760" lvl="1" indent="0">
              <a:buNone/>
            </a:pPr>
            <a:endParaRPr lang="en-US" sz="2100" smtClean="0">
              <a:latin typeface="Times New Roman" panose="02020603050405020304" pitchFamily="18" charset="0"/>
              <a:cs typeface="Times New Roman" panose="02020603050405020304" pitchFamily="18" charset="0"/>
            </a:endParaRPr>
          </a:p>
          <a:p>
            <a:pPr marL="365760" lvl="1" indent="0">
              <a:buNone/>
            </a:pPr>
            <a:endParaRPr lang="vi-VN" sz="2100" dirty="0">
              <a:latin typeface="Times New Roman" panose="02020603050405020304" pitchFamily="18" charset="0"/>
              <a:cs typeface="Times New Roman" panose="02020603050405020304" pitchFamily="18" charset="0"/>
            </a:endParaRPr>
          </a:p>
          <a:p>
            <a:pPr marL="109728" indent="0">
              <a:buNone/>
            </a:pPr>
            <a:endParaRPr lang="en-US" sz="2500" dirty="0" smtClean="0">
              <a:latin typeface="Times New Roman" pitchFamily="18" charset="0"/>
              <a:cs typeface="Times New Roman" pitchFamily="18" charset="0"/>
            </a:endParaRPr>
          </a:p>
          <a:p>
            <a:pPr>
              <a:buNone/>
            </a:pPr>
            <a:endParaRPr lang="en-US" dirty="0"/>
          </a:p>
        </p:txBody>
      </p:sp>
    </p:spTree>
  </p:cSld>
  <p:clrMapOvr>
    <a:masterClrMapping/>
  </p:clrMapOvr>
  <p:transition>
    <p:cover dir="rd"/>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1</Template>
  <TotalTime>621</TotalTime>
  <Words>1002</Words>
  <Application>Microsoft Office PowerPoint</Application>
  <PresentationFormat>On-screen Show (4:3)</PresentationFormat>
  <Paragraphs>125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테마</vt:lpstr>
      <vt:lpstr>Báo cáo bài tập lớn Java Samsung  Đề tài: Phần mềm thi trắc nghiệm tiếng anh </vt:lpstr>
      <vt:lpstr> Giới thiệu tổng quan về ứng dụng</vt:lpstr>
      <vt:lpstr> Giới thiệu tổng quan về ứng dụng</vt:lpstr>
      <vt:lpstr>Biểu đồ use case của hệ thống</vt:lpstr>
      <vt:lpstr>Cấu trúc của chương trình</vt:lpstr>
      <vt:lpstr>Cấu trúc của chương trình</vt:lpstr>
      <vt:lpstr>Cấu trúc của chương trình</vt:lpstr>
      <vt:lpstr>Các công nghệ sử dụng</vt:lpstr>
      <vt:lpstr>Java Swing</vt:lpstr>
      <vt:lpstr>Sơ đồ phân cấp của JavaSwing</vt:lpstr>
      <vt:lpstr>Các phần tử của Swing</vt:lpstr>
      <vt:lpstr>Microsoft JDBC Driver</vt:lpstr>
      <vt:lpstr>Timer </vt:lpstr>
      <vt:lpstr>Jcalendar </vt:lpstr>
      <vt:lpstr>Look-and-Feel</vt:lpstr>
      <vt:lpstr>Look-and-Feel</vt:lpstr>
      <vt:lpstr>Một số hình ảnh làm việc của phần mềm</vt:lpstr>
      <vt:lpstr>Form Đăng nhập</vt:lpstr>
      <vt:lpstr>Form làm bài thi</vt:lpstr>
      <vt:lpstr>Form quản lý tài khoản</vt:lpstr>
      <vt:lpstr>Form quản lý kết quả thi</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Java Samsung  Đề tài: Phần mềm thi trắc nghiệm tiếng anh</dc:title>
  <dc:creator>Le Huu Tuong</dc:creator>
  <cp:lastModifiedBy>Le Huu Tuong</cp:lastModifiedBy>
  <cp:revision>85</cp:revision>
  <dcterms:created xsi:type="dcterms:W3CDTF">2015-11-13T15:56:23Z</dcterms:created>
  <dcterms:modified xsi:type="dcterms:W3CDTF">2015-11-26T15:10:29Z</dcterms:modified>
</cp:coreProperties>
</file>