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256" r:id="rId2"/>
    <p:sldId id="264" r:id="rId3"/>
    <p:sldId id="295" r:id="rId4"/>
    <p:sldId id="294" r:id="rId5"/>
    <p:sldId id="268" r:id="rId6"/>
    <p:sldId id="269" r:id="rId7"/>
    <p:sldId id="270" r:id="rId8"/>
    <p:sldId id="272" r:id="rId9"/>
    <p:sldId id="274" r:id="rId10"/>
    <p:sldId id="276" r:id="rId11"/>
    <p:sldId id="311" r:id="rId12"/>
    <p:sldId id="280" r:id="rId13"/>
    <p:sldId id="301" r:id="rId14"/>
    <p:sldId id="305" r:id="rId15"/>
    <p:sldId id="303" r:id="rId16"/>
    <p:sldId id="300" r:id="rId17"/>
    <p:sldId id="298" r:id="rId18"/>
    <p:sldId id="306" r:id="rId19"/>
    <p:sldId id="307" r:id="rId20"/>
    <p:sldId id="308" r:id="rId21"/>
    <p:sldId id="309" r:id="rId22"/>
    <p:sldId id="310" r:id="rId23"/>
    <p:sldId id="289" r:id="rId24"/>
    <p:sldId id="313" r:id="rId25"/>
    <p:sldId id="304" r:id="rId26"/>
    <p:sldId id="312" r:id="rId27"/>
    <p:sldId id="26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08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290385-6F09-46F9-B307-5E52398D2F5E}" type="datetimeFigureOut">
              <a:rPr lang="en-US" smtClean="0"/>
              <a:pPr/>
              <a:t>12/9/2020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A7AB2B-CE38-47ED-B48F-2CC537ACF85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ftr" sz="quarter" idx="4"/>
          </p:nvPr>
        </p:nvSpPr>
        <p:spPr>
          <a:noFill/>
          <a:ln>
            <a:miter lim="800000"/>
            <a:headEnd/>
            <a:tailEnd/>
          </a:ln>
        </p:spPr>
        <p:txBody>
          <a:bodyPr/>
          <a:lstStyle/>
          <a:p>
            <a:r>
              <a:rPr lang="en-US" altLang="en-US" smtClean="0"/>
              <a:t>1.#</a:t>
            </a: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a:noFill/>
          <a:ln>
            <a:miter lim="800000"/>
            <a:headEnd/>
            <a:tailEnd/>
          </a:ln>
        </p:spPr>
        <p:txBody>
          <a:bodyPr/>
          <a:lstStyle/>
          <a:p>
            <a:r>
              <a:rPr lang="en-US" altLang="en-US" smtClean="0"/>
              <a:t>1.#</a:t>
            </a: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ftr" sz="quarter" idx="4"/>
          </p:nvPr>
        </p:nvSpPr>
        <p:spPr>
          <a:noFill/>
          <a:ln>
            <a:miter lim="800000"/>
            <a:headEnd/>
            <a:tailEnd/>
          </a:ln>
        </p:spPr>
        <p:txBody>
          <a:bodyPr/>
          <a:lstStyle/>
          <a:p>
            <a:r>
              <a:rPr lang="en-US" altLang="en-US" smtClean="0"/>
              <a:t>1.#</a:t>
            </a: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ftr" sz="quarter" idx="4"/>
          </p:nvPr>
        </p:nvSpPr>
        <p:spPr>
          <a:noFill/>
          <a:ln>
            <a:miter lim="800000"/>
            <a:headEnd/>
            <a:tailEnd/>
          </a:ln>
        </p:spPr>
        <p:txBody>
          <a:bodyPr/>
          <a:lstStyle/>
          <a:p>
            <a:r>
              <a:rPr lang="en-US" altLang="en-US" smtClean="0"/>
              <a:t>1.#</a:t>
            </a: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ftr" sz="quarter" idx="4"/>
          </p:nvPr>
        </p:nvSpPr>
        <p:spPr>
          <a:noFill/>
          <a:ln>
            <a:miter lim="800000"/>
            <a:headEnd/>
            <a:tailEnd/>
          </a:ln>
        </p:spPr>
        <p:txBody>
          <a:bodyPr/>
          <a:lstStyle/>
          <a:p>
            <a:r>
              <a:rPr lang="en-US" altLang="en-US" smtClean="0"/>
              <a:t>1.#</a:t>
            </a: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ftr" sz="quarter" idx="4"/>
          </p:nvPr>
        </p:nvSpPr>
        <p:spPr>
          <a:noFill/>
          <a:ln>
            <a:miter lim="800000"/>
            <a:headEnd/>
            <a:tailEnd/>
          </a:ln>
        </p:spPr>
        <p:txBody>
          <a:bodyPr/>
          <a:lstStyle/>
          <a:p>
            <a:r>
              <a:rPr lang="en-US" altLang="en-US" smtClean="0"/>
              <a:t>1.#</a:t>
            </a: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a:noFill/>
          <a:ln>
            <a:miter lim="800000"/>
            <a:headEnd/>
            <a:tailEnd/>
          </a:ln>
        </p:spPr>
        <p:txBody>
          <a:bodyPr/>
          <a:lstStyle/>
          <a:p>
            <a:r>
              <a:rPr lang="en-US" altLang="en-US" smtClean="0"/>
              <a:t>1.#</a:t>
            </a: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ftr" sz="quarter" idx="4"/>
          </p:nvPr>
        </p:nvSpPr>
        <p:spPr>
          <a:noFill/>
          <a:ln>
            <a:miter lim="800000"/>
            <a:headEnd/>
            <a:tailEnd/>
          </a:ln>
        </p:spPr>
        <p:txBody>
          <a:bodyPr/>
          <a:lstStyle/>
          <a:p>
            <a:r>
              <a:rPr lang="en-US" altLang="en-US" smtClean="0"/>
              <a:t>1.#</a:t>
            </a: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ftr" sz="quarter" idx="4"/>
          </p:nvPr>
        </p:nvSpPr>
        <p:spPr>
          <a:noFill/>
          <a:ln>
            <a:miter lim="800000"/>
            <a:headEnd/>
            <a:tailEnd/>
          </a:ln>
        </p:spPr>
        <p:txBody>
          <a:bodyPr/>
          <a:lstStyle/>
          <a:p>
            <a:r>
              <a:rPr lang="en-US" altLang="en-US" smtClean="0"/>
              <a:t>1.#</a:t>
            </a: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ftr" sz="quarter" idx="4"/>
          </p:nvPr>
        </p:nvSpPr>
        <p:spPr>
          <a:noFill/>
          <a:ln>
            <a:miter lim="800000"/>
            <a:headEnd/>
            <a:tailEnd/>
          </a:ln>
        </p:spPr>
        <p:txBody>
          <a:bodyPr/>
          <a:lstStyle/>
          <a:p>
            <a:r>
              <a:rPr lang="en-US" altLang="en-US" smtClean="0"/>
              <a:t>1.#</a:t>
            </a: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ftr" sz="quarter" idx="4"/>
          </p:nvPr>
        </p:nvSpPr>
        <p:spPr>
          <a:noFill/>
          <a:ln>
            <a:miter lim="800000"/>
            <a:headEnd/>
            <a:tailEnd/>
          </a:ln>
        </p:spPr>
        <p:txBody>
          <a:bodyPr/>
          <a:lstStyle/>
          <a:p>
            <a:r>
              <a:rPr lang="en-US" altLang="en-US" smtClean="0"/>
              <a:t>1.#</a:t>
            </a: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ftr" sz="quarter" idx="4"/>
          </p:nvPr>
        </p:nvSpPr>
        <p:spPr>
          <a:noFill/>
          <a:ln>
            <a:miter lim="800000"/>
            <a:headEnd/>
            <a:tailEnd/>
          </a:ln>
        </p:spPr>
        <p:txBody>
          <a:bodyPr/>
          <a:lstStyle/>
          <a:p>
            <a:r>
              <a:rPr lang="en-US" altLang="en-US" smtClean="0"/>
              <a:t>1.#</a:t>
            </a: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ftr" sz="quarter" idx="4"/>
          </p:nvPr>
        </p:nvSpPr>
        <p:spPr>
          <a:noFill/>
          <a:ln>
            <a:miter lim="800000"/>
            <a:headEnd/>
            <a:tailEnd/>
          </a:ln>
        </p:spPr>
        <p:txBody>
          <a:bodyPr/>
          <a:lstStyle/>
          <a:p>
            <a:r>
              <a:rPr lang="en-US" altLang="en-US" smtClean="0"/>
              <a:t>1.#</a:t>
            </a: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ftr" sz="quarter" idx="4"/>
          </p:nvPr>
        </p:nvSpPr>
        <p:spPr>
          <a:noFill/>
          <a:ln>
            <a:miter lim="800000"/>
            <a:headEnd/>
            <a:tailEnd/>
          </a:ln>
        </p:spPr>
        <p:txBody>
          <a:bodyPr/>
          <a:lstStyle/>
          <a:p>
            <a:r>
              <a:rPr lang="en-US" altLang="en-US" smtClean="0"/>
              <a:t>1.#</a:t>
            </a: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a:noFill/>
          <a:ln>
            <a:miter lim="800000"/>
            <a:headEnd/>
            <a:tailEnd/>
          </a:ln>
        </p:spPr>
        <p:txBody>
          <a:bodyPr/>
          <a:lstStyle/>
          <a:p>
            <a:r>
              <a:rPr lang="en-US" altLang="en-US" smtClean="0"/>
              <a:t>1.#</a:t>
            </a: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hasCustomPrompt="1"/>
          </p:nvPr>
        </p:nvSpPr>
        <p:spPr>
          <a:xfrm>
            <a:off x="422030" y="838200"/>
            <a:ext cx="8229600" cy="23622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solidFill>
                  <a:srgbClr val="0000CC"/>
                </a:solidFill>
                <a:effectLst>
                  <a:outerShdw blurRad="127000" dist="200000" dir="2700000" algn="tl" rotWithShape="0">
                    <a:srgbClr val="000000">
                      <a:alpha val="30000"/>
                    </a:srgbClr>
                  </a:outerShdw>
                </a:effectLst>
              </a:defRPr>
            </a:lvl1pPr>
          </a:lstStyle>
          <a:p>
            <a:r>
              <a:rPr kumimoji="0" lang="en-US" dirty="0" smtClean="0"/>
              <a:t>CSI104</a:t>
            </a:r>
            <a:br>
              <a:rPr kumimoji="0" lang="en-US" dirty="0" smtClean="0"/>
            </a:br>
            <a:r>
              <a:rPr kumimoji="0" lang="en-US" dirty="0" smtClean="0"/>
              <a:t>Introduction to Computer Science</a:t>
            </a:r>
            <a:endParaRPr kumimoji="0" lang="en-US" dirty="0"/>
          </a:p>
        </p:txBody>
      </p:sp>
      <p:sp>
        <p:nvSpPr>
          <p:cNvPr id="28" name="Date Placeholder 27"/>
          <p:cNvSpPr>
            <a:spLocks noGrp="1"/>
          </p:cNvSpPr>
          <p:nvPr>
            <p:ph type="dt" sz="half" idx="10"/>
          </p:nvPr>
        </p:nvSpPr>
        <p:spPr>
          <a:xfrm>
            <a:off x="0" y="6553200"/>
            <a:ext cx="1280160" cy="304800"/>
          </a:xfrm>
        </p:spPr>
        <p:txBody>
          <a:bodyPr/>
          <a:lstStyle/>
          <a:p>
            <a:fld id="{B30BA06E-2A73-49A8-BD95-FE32E8B0ECB7}" type="datetime1">
              <a:rPr lang="en-US" smtClean="0"/>
              <a:pPr/>
              <a:t>12/9/2020</a:t>
            </a:fld>
            <a:endParaRPr lang="en-US" dirty="0"/>
          </a:p>
        </p:txBody>
      </p:sp>
      <p:sp>
        <p:nvSpPr>
          <p:cNvPr id="17" name="Footer Placeholder 16"/>
          <p:cNvSpPr>
            <a:spLocks noGrp="1"/>
          </p:cNvSpPr>
          <p:nvPr>
            <p:ph type="ftr" sz="quarter" idx="11"/>
          </p:nvPr>
        </p:nvSpPr>
        <p:spPr>
          <a:xfrm>
            <a:off x="3124200" y="6553200"/>
            <a:ext cx="3566160" cy="304800"/>
          </a:xfrm>
        </p:spPr>
        <p:txBody>
          <a:bodyPr/>
          <a:lstStyle/>
          <a:p>
            <a:endParaRPr kumimoji="0" lang="en-US" dirty="0"/>
          </a:p>
        </p:txBody>
      </p:sp>
      <p:sp>
        <p:nvSpPr>
          <p:cNvPr id="29" name="Slide Number Placeholder 28"/>
          <p:cNvSpPr>
            <a:spLocks noGrp="1"/>
          </p:cNvSpPr>
          <p:nvPr>
            <p:ph type="sldNum" sz="quarter" idx="12"/>
          </p:nvPr>
        </p:nvSpPr>
        <p:spPr>
          <a:xfrm>
            <a:off x="8229600" y="6553200"/>
            <a:ext cx="457200" cy="304800"/>
          </a:xfrm>
        </p:spPr>
        <p:txBody>
          <a:bodyPr/>
          <a:lstStyle/>
          <a:p>
            <a:fld id="{69E29E33-B620-47F9-BB04-8846C2A5AFCC}" type="slidenum">
              <a:rPr kumimoji="0" lang="en-US" smtClean="0"/>
              <a:pPr/>
              <a:t>‹#›</a:t>
            </a:fld>
            <a:endParaRPr kumimoji="0"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CA8524-A99C-4464-80F7-1725FC2CA20B}" type="datetime1">
              <a:rPr lang="en-US" smtClean="0"/>
              <a:pPr/>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D87B21-E755-427F-8264-0D112B5085B3}" type="datetime1">
              <a:rPr lang="en-US" smtClean="0"/>
              <a:pPr/>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kumimoji="0" lang="en-US" dirty="0" smtClean="0"/>
              <a:t>Add text</a:t>
            </a:r>
            <a:endParaRPr kumimoji="0" lang="en-US" dirty="0"/>
          </a:p>
        </p:txBody>
      </p:sp>
      <p:sp>
        <p:nvSpPr>
          <p:cNvPr id="3" name="Content Placeholder 2"/>
          <p:cNvSpPr>
            <a:spLocks noGrp="1"/>
          </p:cNvSpPr>
          <p:nvPr>
            <p:ph idx="1"/>
          </p:nvPr>
        </p:nvSpPr>
        <p:spPr>
          <a:xfrm>
            <a:off x="457200" y="990600"/>
            <a:ext cx="8229600" cy="531876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FF64FB3E-7E58-4E7A-8CEB-497174D31A7C}" type="datetime1">
              <a:rPr lang="en-US" smtClean="0"/>
              <a:pPr/>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4DCCDEA-7FAA-487E-9F56-6BC13488EE9A}" type="datetime1">
              <a:rPr lang="en-US" smtClean="0"/>
              <a:pPr/>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7924800" y="6416675"/>
            <a:ext cx="762000" cy="365125"/>
          </a:xfrm>
        </p:spPr>
        <p:txBody>
          <a:body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1C1230E-B8BF-4A96-BF21-0055DB05F43B}" type="datetime1">
              <a:rPr lang="en-US" smtClean="0"/>
              <a:pPr/>
              <a:t>12/9/2020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0999D7C-7EEB-4A6D-AE57-411FB6CD7728}" type="datetime1">
              <a:rPr lang="en-US" smtClean="0"/>
              <a:pPr/>
              <a:t>12/9/2020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FFB69B2-0E2A-4167-813E-BB64AFE420BE}" type="datetime1">
              <a:rPr lang="en-US" smtClean="0"/>
              <a:pPr/>
              <a:t>12/9/2020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EF4A06-A73B-4DD6-8A21-7EA0DC411806}" type="datetime1">
              <a:rPr lang="en-US" smtClean="0"/>
              <a:pPr/>
              <a:t>12/9/2020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942E01B-ED70-450A-993E-FC554E779745}" type="datetime1">
              <a:rPr lang="en-US" smtClean="0"/>
              <a:pPr/>
              <a:t>12/9/2020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06DD7CD-20C6-4602-B58F-33444700A49F}" type="datetime1">
              <a:rPr lang="en-US" smtClean="0"/>
              <a:pPr/>
              <a:t>12/9/2020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639762"/>
          </a:xfrm>
          <a:prstGeom prst="rect">
            <a:avLst/>
          </a:prstGeom>
        </p:spPr>
        <p:txBody>
          <a:bodyPr vert="horz" anchor="ctr">
            <a:no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C92BD6CC-10A7-4359-8276-DEB756D9D527}" type="datetime1">
              <a:rPr lang="en-US" smtClean="0"/>
              <a:pPr/>
              <a:t>12/9/2020</a:t>
            </a:fld>
            <a:endParaRPr lang="en-US">
              <a:solidFill>
                <a:schemeClr val="tx1">
                  <a:shade val="50000"/>
                </a:schemeClr>
              </a:solidFill>
            </a:endParaRPr>
          </a:p>
        </p:txBody>
      </p:sp>
      <p:sp>
        <p:nvSpPr>
          <p:cNvPr id="3" name="Footer Placeholder 2"/>
          <p:cNvSpPr>
            <a:spLocks noGrp="1"/>
          </p:cNvSpPr>
          <p:nvPr>
            <p:ph type="ftr" sz="quarter" idx="3"/>
          </p:nvPr>
        </p:nvSpPr>
        <p:spPr>
          <a:xfrm>
            <a:off x="3124200" y="6553200"/>
            <a:ext cx="2895600" cy="228600"/>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7924800" y="6553200"/>
            <a:ext cx="762000" cy="228600"/>
          </a:xfrm>
          <a:prstGeom prst="rect">
            <a:avLst/>
          </a:prstGeom>
        </p:spPr>
        <p:txBody>
          <a:bodyPr vert="horz" lIns="0" rIns="0" anchor="b"/>
          <a:lstStyle>
            <a:lvl1pPr algn="r" eaLnBrk="1" latinLnBrk="0" hangingPunct="1">
              <a:defRPr kumimoji="0" sz="1200">
                <a:solidFill>
                  <a:srgbClr val="FF0000"/>
                </a:solidFill>
              </a:defRPr>
            </a:lvl1pPr>
          </a:lstStyle>
          <a:p>
            <a:fld id="{69E29E33-B620-47F9-BB04-8846C2A5AFC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4000" b="1" kern="1200" cap="none" baseline="0">
          <a:ln w="6350">
            <a:noFill/>
          </a:ln>
          <a:solidFill>
            <a:srgbClr val="0000CC"/>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rgbClr val="0000CC"/>
        </a:buClr>
        <a:buSzPct val="65000"/>
        <a:buFont typeface="Wingdings 2"/>
        <a:buChar char=""/>
        <a:defRPr kumimoji="0" sz="2800" kern="1200">
          <a:solidFill>
            <a:schemeClr val="bg1"/>
          </a:solidFill>
          <a:latin typeface="Arial" pitchFamily="34" charset="0"/>
          <a:ea typeface="+mn-ea"/>
          <a:cs typeface="Arial" pitchFamily="34" charset="0"/>
        </a:defRPr>
      </a:lvl1pPr>
      <a:lvl2pPr marL="868680" indent="-283464" algn="l" rtl="0" eaLnBrk="1" latinLnBrk="0" hangingPunct="1">
        <a:spcBef>
          <a:spcPct val="20000"/>
        </a:spcBef>
        <a:buClr>
          <a:srgbClr val="0000CC"/>
        </a:buClr>
        <a:buSzPct val="80000"/>
        <a:buFont typeface="Wingdings 2"/>
        <a:buChar char=""/>
        <a:defRPr kumimoji="0" sz="2400" kern="1200">
          <a:solidFill>
            <a:schemeClr val="bg1"/>
          </a:solidFill>
          <a:latin typeface="Arial" pitchFamily="34" charset="0"/>
          <a:ea typeface="+mn-ea"/>
          <a:cs typeface="Arial" pitchFamily="34" charset="0"/>
        </a:defRPr>
      </a:lvl2pPr>
      <a:lvl3pPr marL="1133856" indent="-228600" algn="l" rtl="0" eaLnBrk="1" latinLnBrk="0" hangingPunct="1">
        <a:spcBef>
          <a:spcPct val="20000"/>
        </a:spcBef>
        <a:buClr>
          <a:srgbClr val="0000CC"/>
        </a:buClr>
        <a:buSzPct val="95000"/>
        <a:buFont typeface="Wingdings"/>
        <a:buChar char=""/>
        <a:defRPr kumimoji="0" sz="2200" kern="1200">
          <a:solidFill>
            <a:schemeClr val="bg1"/>
          </a:solidFill>
          <a:latin typeface="Arial" pitchFamily="34" charset="0"/>
          <a:ea typeface="+mn-ea"/>
          <a:cs typeface="Arial" pitchFamily="34" charset="0"/>
        </a:defRPr>
      </a:lvl3pPr>
      <a:lvl4pPr marL="1353312" indent="-182880" algn="l" rtl="0" eaLnBrk="1" latinLnBrk="0" hangingPunct="1">
        <a:spcBef>
          <a:spcPct val="20000"/>
        </a:spcBef>
        <a:buClr>
          <a:srgbClr val="0000CC"/>
        </a:buClr>
        <a:buSzPct val="100000"/>
        <a:buFont typeface="Wingdings 3"/>
        <a:buChar char=""/>
        <a:defRPr kumimoji="0" sz="2000" kern="1200">
          <a:solidFill>
            <a:schemeClr val="bg1"/>
          </a:solidFill>
          <a:latin typeface="Arial" pitchFamily="34" charset="0"/>
          <a:ea typeface="+mn-ea"/>
          <a:cs typeface="Arial" pitchFamily="34" charset="0"/>
        </a:defRPr>
      </a:lvl4pPr>
      <a:lvl5pPr marL="1545336" indent="-182880" algn="l" rtl="0" eaLnBrk="1" latinLnBrk="0" hangingPunct="1">
        <a:spcBef>
          <a:spcPct val="20000"/>
        </a:spcBef>
        <a:buClr>
          <a:srgbClr val="0000CC"/>
        </a:buClr>
        <a:buFont typeface="Wingdings 2"/>
        <a:buChar char=""/>
        <a:defRPr kumimoji="0" sz="2000" kern="1200">
          <a:solidFill>
            <a:schemeClr val="bg1"/>
          </a:solidFill>
          <a:latin typeface="Arial" pitchFamily="34" charset="0"/>
          <a:ea typeface="+mn-ea"/>
          <a:cs typeface="Arial" pitchFamily="34" charset="0"/>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7ukDKVHnac4" TargetMode="External"/><Relationship Id="rId2" Type="http://schemas.openxmlformats.org/officeDocument/2006/relationships/hyperlink" Target="https://www.youtube.com/watch?v=5M6wclkmJ28"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1905000"/>
            <a:ext cx="5679830" cy="2362200"/>
          </a:xfrm>
        </p:spPr>
        <p:txBody>
          <a:bodyPr>
            <a:normAutofit/>
          </a:bodyPr>
          <a:lstStyle/>
          <a:p>
            <a:r>
              <a:rPr lang="en-US" dirty="0" smtClean="0"/>
              <a:t>lesson 01 Computer organization</a:t>
            </a:r>
            <a:endParaRPr lang="en-US" dirty="0"/>
          </a:p>
        </p:txBody>
      </p:sp>
      <p:pic>
        <p:nvPicPr>
          <p:cNvPr id="4" name="Picture 1"/>
          <p:cNvPicPr>
            <a:picLocks noChangeAspect="1"/>
          </p:cNvPicPr>
          <p:nvPr/>
        </p:nvPicPr>
        <p:blipFill>
          <a:blip r:embed="rId2" cstate="print"/>
          <a:srcRect/>
          <a:stretch>
            <a:fillRect/>
          </a:stretch>
        </p:blipFill>
        <p:spPr bwMode="auto">
          <a:xfrm>
            <a:off x="100013" y="92075"/>
            <a:ext cx="2947987" cy="3565525"/>
          </a:xfrm>
          <a:prstGeom prst="rect">
            <a:avLst/>
          </a:prstGeom>
          <a:noFill/>
          <a:ln w="9525">
            <a:noFill/>
            <a:miter lim="800000"/>
            <a:headEnd/>
            <a:tailEnd/>
          </a:ln>
        </p:spPr>
      </p:pic>
      <p:sp>
        <p:nvSpPr>
          <p:cNvPr id="5" name="TextBox 4"/>
          <p:cNvSpPr txBox="1"/>
          <p:nvPr/>
        </p:nvSpPr>
        <p:spPr>
          <a:xfrm>
            <a:off x="304800" y="5181600"/>
            <a:ext cx="8458200" cy="646331"/>
          </a:xfrm>
          <a:prstGeom prst="rect">
            <a:avLst/>
          </a:prstGeom>
          <a:noFill/>
        </p:spPr>
        <p:txBody>
          <a:bodyPr wrap="square" rtlCol="0">
            <a:spAutoFit/>
          </a:bodyPr>
          <a:lstStyle/>
          <a:p>
            <a:r>
              <a:rPr lang="en-US" dirty="0" smtClean="0">
                <a:solidFill>
                  <a:schemeClr val="bg1"/>
                </a:solidFill>
              </a:rPr>
              <a:t>Organization/ </a:t>
            </a:r>
            <a:r>
              <a:rPr lang="en-US" dirty="0" err="1" smtClean="0">
                <a:solidFill>
                  <a:schemeClr val="bg1"/>
                </a:solidFill>
              </a:rPr>
              <a:t>tổ</a:t>
            </a:r>
            <a:r>
              <a:rPr lang="en-US" dirty="0" smtClean="0">
                <a:solidFill>
                  <a:schemeClr val="bg1"/>
                </a:solidFill>
              </a:rPr>
              <a:t> </a:t>
            </a:r>
            <a:r>
              <a:rPr lang="en-US" dirty="0" err="1" smtClean="0">
                <a:solidFill>
                  <a:schemeClr val="bg1"/>
                </a:solidFill>
              </a:rPr>
              <a:t>chức</a:t>
            </a:r>
            <a:r>
              <a:rPr lang="en-US" dirty="0" smtClean="0">
                <a:solidFill>
                  <a:schemeClr val="bg1"/>
                </a:solidFill>
              </a:rPr>
              <a:t>: assemblage of related components/ </a:t>
            </a:r>
            <a:r>
              <a:rPr lang="en-US" dirty="0" err="1" smtClean="0">
                <a:solidFill>
                  <a:schemeClr val="bg1"/>
                </a:solidFill>
              </a:rPr>
              <a:t>sự</a:t>
            </a:r>
            <a:r>
              <a:rPr lang="en-US" dirty="0" smtClean="0">
                <a:solidFill>
                  <a:schemeClr val="bg1"/>
                </a:solidFill>
              </a:rPr>
              <a:t> </a:t>
            </a:r>
            <a:r>
              <a:rPr lang="en-US" dirty="0" err="1" smtClean="0">
                <a:solidFill>
                  <a:schemeClr val="bg1"/>
                </a:solidFill>
              </a:rPr>
              <a:t>gắn</a:t>
            </a:r>
            <a:r>
              <a:rPr lang="en-US" dirty="0" smtClean="0">
                <a:solidFill>
                  <a:schemeClr val="bg1"/>
                </a:solidFill>
              </a:rPr>
              <a:t> </a:t>
            </a:r>
            <a:r>
              <a:rPr lang="en-US" dirty="0" err="1" smtClean="0">
                <a:solidFill>
                  <a:schemeClr val="bg1"/>
                </a:solidFill>
              </a:rPr>
              <a:t>kết</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smtClean="0">
                <a:solidFill>
                  <a:schemeClr val="bg1"/>
                </a:solidFill>
              </a:rPr>
              <a:t>các</a:t>
            </a:r>
            <a:r>
              <a:rPr lang="en-US" dirty="0" smtClean="0">
                <a:solidFill>
                  <a:schemeClr val="bg1"/>
                </a:solidFill>
              </a:rPr>
              <a:t> </a:t>
            </a:r>
            <a:r>
              <a:rPr lang="en-US" dirty="0" err="1" smtClean="0">
                <a:solidFill>
                  <a:schemeClr val="bg1"/>
                </a:solidFill>
              </a:rPr>
              <a:t>thành</a:t>
            </a:r>
            <a:r>
              <a:rPr lang="en-US" dirty="0" smtClean="0">
                <a:solidFill>
                  <a:schemeClr val="bg1"/>
                </a:solidFill>
              </a:rPr>
              <a:t> </a:t>
            </a:r>
            <a:r>
              <a:rPr lang="en-US" dirty="0" err="1" smtClean="0">
                <a:solidFill>
                  <a:schemeClr val="bg1"/>
                </a:solidFill>
              </a:rPr>
              <a:t>phần</a:t>
            </a:r>
            <a:r>
              <a:rPr lang="en-US" dirty="0" smtClean="0">
                <a:solidFill>
                  <a:schemeClr val="bg1"/>
                </a:solidFill>
              </a:rPr>
              <a:t> </a:t>
            </a:r>
            <a:r>
              <a:rPr lang="en-US" dirty="0" err="1" smtClean="0">
                <a:solidFill>
                  <a:schemeClr val="bg1"/>
                </a:solidFill>
              </a:rPr>
              <a:t>chức</a:t>
            </a:r>
            <a:r>
              <a:rPr lang="en-US" dirty="0" smtClean="0">
                <a:solidFill>
                  <a:schemeClr val="bg1"/>
                </a:solidFill>
              </a:rPr>
              <a:t> </a:t>
            </a:r>
            <a:r>
              <a:rPr lang="en-US" dirty="0" err="1" smtClean="0">
                <a:solidFill>
                  <a:schemeClr val="bg1"/>
                </a:solidFill>
              </a:rPr>
              <a:t>năng</a:t>
            </a:r>
            <a:r>
              <a:rPr lang="en-US" dirty="0" smtClean="0">
                <a:solidFill>
                  <a:schemeClr val="bg1"/>
                </a:solidFill>
              </a:rPr>
              <a:t> </a:t>
            </a:r>
            <a:r>
              <a:rPr lang="en-US" dirty="0" err="1" smtClean="0">
                <a:solidFill>
                  <a:schemeClr val="bg1"/>
                </a:solidFill>
              </a:rPr>
              <a:t>có</a:t>
            </a:r>
            <a:r>
              <a:rPr lang="en-US" dirty="0" smtClean="0">
                <a:solidFill>
                  <a:schemeClr val="bg1"/>
                </a:solidFill>
              </a:rPr>
              <a:t> </a:t>
            </a:r>
            <a:r>
              <a:rPr lang="en-US" dirty="0" err="1" smtClean="0">
                <a:solidFill>
                  <a:schemeClr val="bg1"/>
                </a:solidFill>
              </a:rPr>
              <a:t>liên</a:t>
            </a:r>
            <a:r>
              <a:rPr lang="en-US" dirty="0" smtClean="0">
                <a:solidFill>
                  <a:schemeClr val="bg1"/>
                </a:solidFill>
              </a:rPr>
              <a:t> </a:t>
            </a:r>
            <a:r>
              <a:rPr lang="en-US" dirty="0" err="1" smtClean="0">
                <a:solidFill>
                  <a:schemeClr val="bg1"/>
                </a:solidFill>
              </a:rPr>
              <a:t>quan</a:t>
            </a:r>
            <a:r>
              <a:rPr lang="en-US" dirty="0" smtClean="0">
                <a:solidFill>
                  <a:schemeClr val="bg1"/>
                </a:solidFill>
              </a:rPr>
              <a:t>.</a:t>
            </a:r>
            <a:endParaRPr lang="en-US" dirty="0">
              <a:solidFill>
                <a:schemeClr val="bg1"/>
              </a:solidFill>
            </a:endParaRPr>
          </a:p>
        </p:txBody>
      </p:sp>
      <p:sp>
        <p:nvSpPr>
          <p:cNvPr id="6" name="TextBox 5"/>
          <p:cNvSpPr txBox="1"/>
          <p:nvPr/>
        </p:nvSpPr>
        <p:spPr>
          <a:xfrm>
            <a:off x="3352800" y="4419600"/>
            <a:ext cx="4419600" cy="369332"/>
          </a:xfrm>
          <a:prstGeom prst="rect">
            <a:avLst/>
          </a:prstGeom>
          <a:noFill/>
        </p:spPr>
        <p:txBody>
          <a:bodyPr wrap="square" rtlCol="0">
            <a:spAutoFit/>
          </a:bodyPr>
          <a:lstStyle/>
          <a:p>
            <a:pPr algn="ctr"/>
            <a:r>
              <a:rPr lang="en-US" dirty="0" smtClean="0">
                <a:solidFill>
                  <a:schemeClr val="bg1"/>
                </a:solidFill>
              </a:rPr>
              <a:t>Textbook: Chapters 1 &amp; 5</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i="0">
              <a:latin typeface="Times New Roman"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3- Computer Components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aphicFrame>
        <p:nvGraphicFramePr>
          <p:cNvPr id="6" name="Table 5"/>
          <p:cNvGraphicFramePr>
            <a:graphicFrameLocks noGrp="1"/>
          </p:cNvGraphicFramePr>
          <p:nvPr/>
        </p:nvGraphicFramePr>
        <p:xfrm>
          <a:off x="381000" y="3352800"/>
          <a:ext cx="8229599" cy="2570480"/>
        </p:xfrm>
        <a:graphic>
          <a:graphicData uri="http://schemas.openxmlformats.org/drawingml/2006/table">
            <a:tbl>
              <a:tblPr firstRow="1" bandRow="1">
                <a:tableStyleId>{5C22544A-7EE6-4342-B048-85BDC9FD1C3A}</a:tableStyleId>
              </a:tblPr>
              <a:tblGrid>
                <a:gridCol w="2057400"/>
                <a:gridCol w="2362200"/>
                <a:gridCol w="3809999"/>
              </a:tblGrid>
              <a:tr h="370840">
                <a:tc>
                  <a:txBody>
                    <a:bodyPr/>
                    <a:lstStyle/>
                    <a:p>
                      <a:r>
                        <a:rPr lang="en-US" dirty="0" smtClean="0"/>
                        <a:t>View of</a:t>
                      </a:r>
                      <a:endParaRPr lang="en-US" dirty="0"/>
                    </a:p>
                  </a:txBody>
                  <a:tcPr/>
                </a:tc>
                <a:tc>
                  <a:txBody>
                    <a:bodyPr/>
                    <a:lstStyle/>
                    <a:p>
                      <a:r>
                        <a:rPr lang="en-US" dirty="0" smtClean="0"/>
                        <a:t>Consideration</a:t>
                      </a:r>
                      <a:endParaRPr lang="en-US" dirty="0"/>
                    </a:p>
                  </a:txBody>
                  <a:tcPr/>
                </a:tc>
                <a:tc>
                  <a:txBody>
                    <a:bodyPr/>
                    <a:lstStyle/>
                    <a:p>
                      <a:r>
                        <a:rPr lang="en-US" dirty="0" smtClean="0"/>
                        <a:t>Computer includes</a:t>
                      </a:r>
                      <a:endParaRPr lang="en-US" dirty="0"/>
                    </a:p>
                  </a:txBody>
                  <a:tcPr/>
                </a:tc>
              </a:tr>
              <a:tr h="370840">
                <a:tc>
                  <a:txBody>
                    <a:bodyPr/>
                    <a:lstStyle/>
                    <a:p>
                      <a:r>
                        <a:rPr lang="en-US" dirty="0" smtClean="0"/>
                        <a:t>Common users</a:t>
                      </a:r>
                      <a:endParaRPr lang="en-US" dirty="0"/>
                    </a:p>
                  </a:txBody>
                  <a:tcPr/>
                </a:tc>
                <a:tc>
                  <a:txBody>
                    <a:bodyPr/>
                    <a:lstStyle/>
                    <a:p>
                      <a:r>
                        <a:rPr lang="en-US" dirty="0" smtClean="0"/>
                        <a:t>What system can do?</a:t>
                      </a:r>
                      <a:endParaRPr lang="en-US" dirty="0"/>
                    </a:p>
                  </a:txBody>
                  <a:tcPr/>
                </a:tc>
                <a:tc>
                  <a:txBody>
                    <a:bodyPr/>
                    <a:lstStyle/>
                    <a:p>
                      <a:r>
                        <a:rPr lang="en-US" dirty="0" smtClean="0"/>
                        <a:t>Hardware + software</a:t>
                      </a:r>
                      <a:endParaRPr lang="en-US" dirty="0"/>
                    </a:p>
                  </a:txBody>
                  <a:tcPr/>
                </a:tc>
              </a:tr>
              <a:tr h="370840">
                <a:tc>
                  <a:txBody>
                    <a:bodyPr/>
                    <a:lstStyle/>
                    <a:p>
                      <a:r>
                        <a:rPr lang="en-US" dirty="0" smtClean="0"/>
                        <a:t>Programmers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system can be</a:t>
                      </a:r>
                      <a:r>
                        <a:rPr lang="en-US" baseline="0" dirty="0" smtClean="0"/>
                        <a:t> exploited?</a:t>
                      </a:r>
                      <a:endParaRPr lang="en-US" dirty="0" smtClean="0"/>
                    </a:p>
                  </a:txBody>
                  <a:tcPr/>
                </a:tc>
                <a:tc>
                  <a:txBody>
                    <a:bodyPr/>
                    <a:lstStyle/>
                    <a:p>
                      <a:r>
                        <a:rPr lang="en-US" dirty="0" smtClean="0"/>
                        <a:t>(1) System structure: </a:t>
                      </a:r>
                    </a:p>
                    <a:p>
                      <a:r>
                        <a:rPr lang="en-US" dirty="0" smtClean="0"/>
                        <a:t>    CPU + Memory + IO</a:t>
                      </a:r>
                    </a:p>
                    <a:p>
                      <a:r>
                        <a:rPr lang="en-US" dirty="0" smtClean="0"/>
                        <a:t>(2)</a:t>
                      </a:r>
                      <a:r>
                        <a:rPr lang="en-US" baseline="0" dirty="0" smtClean="0"/>
                        <a:t> </a:t>
                      </a:r>
                      <a:r>
                        <a:rPr lang="en-US" dirty="0" smtClean="0"/>
                        <a:t>Power of CPU</a:t>
                      </a:r>
                      <a:endParaRPr lang="en-US" dirty="0"/>
                    </a:p>
                  </a:txBody>
                  <a:tcPr/>
                </a:tc>
              </a:tr>
              <a:tr h="370840">
                <a:tc>
                  <a:txBody>
                    <a:bodyPr/>
                    <a:lstStyle/>
                    <a:p>
                      <a:r>
                        <a:rPr lang="en-US" dirty="0" smtClean="0"/>
                        <a:t>Hardware experts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system can be</a:t>
                      </a:r>
                      <a:r>
                        <a:rPr lang="en-US" baseline="0" dirty="0" smtClean="0"/>
                        <a:t> created?</a:t>
                      </a:r>
                      <a:endParaRPr lang="en-US" dirty="0" smtClean="0"/>
                    </a:p>
                  </a:txBody>
                  <a:tcPr/>
                </a:tc>
                <a:tc>
                  <a:txBody>
                    <a:bodyPr/>
                    <a:lstStyle/>
                    <a:p>
                      <a:r>
                        <a:rPr lang="en-US" dirty="0" smtClean="0"/>
                        <a:t>System</a:t>
                      </a:r>
                      <a:r>
                        <a:rPr lang="en-US" baseline="0" dirty="0" smtClean="0"/>
                        <a:t> organization: </a:t>
                      </a:r>
                    </a:p>
                    <a:p>
                      <a:pPr>
                        <a:buFontTx/>
                        <a:buChar char="-"/>
                      </a:pPr>
                      <a:r>
                        <a:rPr lang="en-US" baseline="0" dirty="0" smtClean="0"/>
                        <a:t>CPU (CU+ALU) + sub-systems</a:t>
                      </a:r>
                    </a:p>
                    <a:p>
                      <a:pPr>
                        <a:buFontTx/>
                        <a:buChar char="-"/>
                      </a:pPr>
                      <a:r>
                        <a:rPr lang="en-US" baseline="0" dirty="0" smtClean="0"/>
                        <a:t>Connections</a:t>
                      </a:r>
                      <a:endParaRPr lang="en-US" dirty="0"/>
                    </a:p>
                  </a:txBody>
                  <a:tcPr/>
                </a:tc>
              </a:tr>
            </a:tbl>
          </a:graphicData>
        </a:graphic>
      </p:graphicFrame>
      <p:pic>
        <p:nvPicPr>
          <p:cNvPr id="1027" name="Picture 3"/>
          <p:cNvPicPr>
            <a:picLocks noChangeAspect="1" noChangeArrowheads="1"/>
          </p:cNvPicPr>
          <p:nvPr/>
        </p:nvPicPr>
        <p:blipFill>
          <a:blip r:embed="rId3" cstate="print"/>
          <a:srcRect/>
          <a:stretch>
            <a:fillRect/>
          </a:stretch>
        </p:blipFill>
        <p:spPr bwMode="auto">
          <a:xfrm>
            <a:off x="247650" y="1171575"/>
            <a:ext cx="2305050" cy="20955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3124200" y="1171575"/>
            <a:ext cx="2286000" cy="2105025"/>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6038850" y="1247775"/>
            <a:ext cx="2876550" cy="2009775"/>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69E29E33-B620-47F9-BB04-8846C2A5AFCC}" type="slidenum">
              <a:rPr kumimoji="0" lang="en-US" smtClean="0"/>
              <a:pPr/>
              <a:t>10</a:t>
            </a:fld>
            <a:endParaRPr kumimoji="0"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i="0">
              <a:latin typeface="Times New Roman" pitchFamily="18" charset="0"/>
            </a:endParaRPr>
          </a:p>
        </p:txBody>
      </p:sp>
      <p:sp>
        <p:nvSpPr>
          <p:cNvPr id="5" name="Title 1"/>
          <p:cNvSpPr txBox="1">
            <a:spLocks/>
          </p:cNvSpPr>
          <p:nvPr/>
        </p:nvSpPr>
        <p:spPr>
          <a:xfrm>
            <a:off x="457200" y="76200"/>
            <a:ext cx="8229600" cy="4572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Computer Components…</a:t>
            </a:r>
            <a:endParaRPr kumimoji="0" lang="en-US" sz="36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aphicFrame>
        <p:nvGraphicFramePr>
          <p:cNvPr id="6" name="Table 5"/>
          <p:cNvGraphicFramePr>
            <a:graphicFrameLocks noGrp="1"/>
          </p:cNvGraphicFramePr>
          <p:nvPr/>
        </p:nvGraphicFramePr>
        <p:xfrm>
          <a:off x="381000" y="1143000"/>
          <a:ext cx="8458200" cy="5562600"/>
        </p:xfrm>
        <a:graphic>
          <a:graphicData uri="http://schemas.openxmlformats.org/drawingml/2006/table">
            <a:tbl>
              <a:tblPr firstRow="1" bandRow="1">
                <a:tableStyleId>{5C22544A-7EE6-4342-B048-85BDC9FD1C3A}</a:tableStyleId>
              </a:tblPr>
              <a:tblGrid>
                <a:gridCol w="1447800"/>
                <a:gridCol w="2590800"/>
                <a:gridCol w="4419600"/>
              </a:tblGrid>
              <a:tr h="370840">
                <a:tc>
                  <a:txBody>
                    <a:bodyPr/>
                    <a:lstStyle/>
                    <a:p>
                      <a:r>
                        <a:rPr lang="en-US" sz="1600" dirty="0" smtClean="0"/>
                        <a:t>Subsystem</a:t>
                      </a:r>
                      <a:endParaRPr lang="en-US" sz="1600" dirty="0"/>
                    </a:p>
                  </a:txBody>
                  <a:tcPr/>
                </a:tc>
                <a:tc>
                  <a:txBody>
                    <a:bodyPr/>
                    <a:lstStyle/>
                    <a:p>
                      <a:r>
                        <a:rPr lang="en-US" sz="1600" dirty="0" smtClean="0"/>
                        <a:t>Hardware</a:t>
                      </a:r>
                      <a:endParaRPr lang="en-US" sz="1600" dirty="0"/>
                    </a:p>
                  </a:txBody>
                  <a:tcPr/>
                </a:tc>
                <a:tc>
                  <a:txBody>
                    <a:bodyPr/>
                    <a:lstStyle/>
                    <a:p>
                      <a:r>
                        <a:rPr lang="en-US" sz="1600" dirty="0" smtClean="0"/>
                        <a:t>Role</a:t>
                      </a:r>
                      <a:endParaRPr lang="en-US" sz="1600" dirty="0"/>
                    </a:p>
                  </a:txBody>
                  <a:tcPr/>
                </a:tc>
              </a:tr>
              <a:tr h="370840">
                <a:tc rowSpan="2">
                  <a:txBody>
                    <a:bodyPr/>
                    <a:lstStyle/>
                    <a:p>
                      <a:endParaRPr lang="en-US" sz="1600" dirty="0" smtClean="0"/>
                    </a:p>
                    <a:p>
                      <a:r>
                        <a:rPr lang="en-US" sz="1600" dirty="0" smtClean="0"/>
                        <a:t>CPU</a:t>
                      </a:r>
                      <a:endParaRPr lang="en-US" sz="1600" dirty="0"/>
                    </a:p>
                  </a:txBody>
                  <a:tcPr/>
                </a:tc>
                <a:tc>
                  <a:txBody>
                    <a:bodyPr/>
                    <a:lstStyle/>
                    <a:p>
                      <a:r>
                        <a:rPr lang="en-US" sz="1600" dirty="0" smtClean="0"/>
                        <a:t>ALU</a:t>
                      </a:r>
                      <a:endParaRPr lang="en-US" sz="1600" dirty="0"/>
                    </a:p>
                  </a:txBody>
                  <a:tcPr/>
                </a:tc>
                <a:tc>
                  <a:txBody>
                    <a:bodyPr/>
                    <a:lstStyle/>
                    <a:p>
                      <a:endParaRPr lang="en-US" sz="1600"/>
                    </a:p>
                  </a:txBody>
                  <a:tcPr/>
                </a:tc>
              </a:tr>
              <a:tr h="370840">
                <a:tc vMerge="1">
                  <a:txBody>
                    <a:bodyPr/>
                    <a:lstStyle/>
                    <a:p>
                      <a:endParaRPr lang="en-US" sz="1600" dirty="0"/>
                    </a:p>
                  </a:txBody>
                  <a:tcPr/>
                </a:tc>
                <a:tc>
                  <a:txBody>
                    <a:bodyPr/>
                    <a:lstStyle/>
                    <a:p>
                      <a:r>
                        <a:rPr lang="en-US" sz="1600" dirty="0" smtClean="0"/>
                        <a:t>CU</a:t>
                      </a:r>
                      <a:endParaRPr lang="en-US" sz="1600" dirty="0"/>
                    </a:p>
                  </a:txBody>
                  <a:tcPr/>
                </a:tc>
                <a:tc>
                  <a:txBody>
                    <a:bodyPr/>
                    <a:lstStyle/>
                    <a:p>
                      <a:endParaRPr lang="en-US" sz="1600"/>
                    </a:p>
                  </a:txBody>
                  <a:tcPr/>
                </a:tc>
              </a:tr>
              <a:tr h="370840">
                <a:tc rowSpan="5">
                  <a:txBody>
                    <a:bodyPr/>
                    <a:lstStyle/>
                    <a:p>
                      <a:endParaRPr lang="en-US" sz="1600" dirty="0" smtClean="0"/>
                    </a:p>
                    <a:p>
                      <a:endParaRPr lang="en-US" sz="1600" dirty="0" smtClean="0"/>
                    </a:p>
                    <a:p>
                      <a:endParaRPr lang="en-US" sz="1600" dirty="0" smtClean="0"/>
                    </a:p>
                    <a:p>
                      <a:r>
                        <a:rPr lang="en-US" sz="1600" dirty="0" smtClean="0"/>
                        <a:t>Memory</a:t>
                      </a:r>
                      <a:endParaRPr lang="en-US" sz="1600" dirty="0"/>
                    </a:p>
                  </a:txBody>
                  <a:tcPr/>
                </a:tc>
                <a:tc>
                  <a:txBody>
                    <a:bodyPr/>
                    <a:lstStyle/>
                    <a:p>
                      <a:r>
                        <a:rPr lang="en-US" sz="1600" dirty="0" smtClean="0"/>
                        <a:t>RAM</a:t>
                      </a:r>
                      <a:endParaRPr lang="en-US" sz="1600" dirty="0"/>
                    </a:p>
                  </a:txBody>
                  <a:tcPr/>
                </a:tc>
                <a:tc>
                  <a:txBody>
                    <a:bodyPr/>
                    <a:lstStyle/>
                    <a:p>
                      <a:endParaRPr lang="en-US" sz="1600" dirty="0"/>
                    </a:p>
                  </a:txBody>
                  <a:tcPr/>
                </a:tc>
              </a:tr>
              <a:tr h="370840">
                <a:tc vMerge="1">
                  <a:txBody>
                    <a:bodyPr/>
                    <a:lstStyle/>
                    <a:p>
                      <a:endParaRPr lang="en-US" sz="1600" dirty="0"/>
                    </a:p>
                  </a:txBody>
                  <a:tcPr/>
                </a:tc>
                <a:tc>
                  <a:txBody>
                    <a:bodyPr/>
                    <a:lstStyle/>
                    <a:p>
                      <a:r>
                        <a:rPr lang="en-US" sz="1600" dirty="0" smtClean="0"/>
                        <a:t>ROM</a:t>
                      </a:r>
                      <a:endParaRPr lang="en-US" sz="1600" dirty="0"/>
                    </a:p>
                  </a:txBody>
                  <a:tcPr/>
                </a:tc>
                <a:tc>
                  <a:txBody>
                    <a:bodyPr/>
                    <a:lstStyle/>
                    <a:p>
                      <a:endParaRPr lang="en-US" sz="1600"/>
                    </a:p>
                  </a:txBody>
                  <a:tcPr/>
                </a:tc>
              </a:tr>
              <a:tr h="370840">
                <a:tc vMerge="1">
                  <a:txBody>
                    <a:bodyPr/>
                    <a:lstStyle/>
                    <a:p>
                      <a:endParaRPr lang="en-US" sz="1600" dirty="0"/>
                    </a:p>
                  </a:txBody>
                  <a:tcPr/>
                </a:tc>
                <a:tc>
                  <a:txBody>
                    <a:bodyPr/>
                    <a:lstStyle/>
                    <a:p>
                      <a:r>
                        <a:rPr lang="en-US" sz="1600" dirty="0" smtClean="0"/>
                        <a:t>CACHE</a:t>
                      </a:r>
                      <a:endParaRPr lang="en-US" sz="1600" dirty="0"/>
                    </a:p>
                  </a:txBody>
                  <a:tcPr/>
                </a:tc>
                <a:tc>
                  <a:txBody>
                    <a:bodyPr/>
                    <a:lstStyle/>
                    <a:p>
                      <a:endParaRPr lang="en-US" sz="1600"/>
                    </a:p>
                  </a:txBody>
                  <a:tcPr/>
                </a:tc>
              </a:tr>
              <a:tr h="370840">
                <a:tc vMerge="1">
                  <a:txBody>
                    <a:bodyPr/>
                    <a:lstStyle/>
                    <a:p>
                      <a:endParaRPr lang="en-US" sz="1600" dirty="0"/>
                    </a:p>
                  </a:txBody>
                  <a:tcPr/>
                </a:tc>
                <a:tc>
                  <a:txBody>
                    <a:bodyPr/>
                    <a:lstStyle/>
                    <a:p>
                      <a:r>
                        <a:rPr lang="en-US" sz="1600" dirty="0" smtClean="0"/>
                        <a:t>REGISTERS</a:t>
                      </a:r>
                      <a:endParaRPr lang="en-US" sz="1600" dirty="0"/>
                    </a:p>
                  </a:txBody>
                  <a:tcPr/>
                </a:tc>
                <a:tc>
                  <a:txBody>
                    <a:bodyPr/>
                    <a:lstStyle/>
                    <a:p>
                      <a:endParaRPr lang="en-US" sz="1600"/>
                    </a:p>
                  </a:txBody>
                  <a:tcPr/>
                </a:tc>
              </a:tr>
              <a:tr h="370840">
                <a:tc vMerge="1">
                  <a:txBody>
                    <a:bodyPr/>
                    <a:lstStyle/>
                    <a:p>
                      <a:endParaRPr lang="en-US" sz="1600" dirty="0"/>
                    </a:p>
                  </a:txBody>
                  <a:tcPr/>
                </a:tc>
                <a:tc>
                  <a:txBody>
                    <a:bodyPr/>
                    <a:lstStyle/>
                    <a:p>
                      <a:r>
                        <a:rPr lang="en-US" sz="1600" dirty="0" smtClean="0"/>
                        <a:t>DISKS</a:t>
                      </a:r>
                      <a:endParaRPr lang="en-US" sz="1600" dirty="0"/>
                    </a:p>
                  </a:txBody>
                  <a:tcPr/>
                </a:tc>
                <a:tc>
                  <a:txBody>
                    <a:bodyPr/>
                    <a:lstStyle/>
                    <a:p>
                      <a:endParaRPr lang="en-US" sz="1600" dirty="0"/>
                    </a:p>
                  </a:txBody>
                  <a:tcPr/>
                </a:tc>
              </a:tr>
              <a:tr h="370840">
                <a:tc rowSpan="7">
                  <a:txBody>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US" sz="1600" dirty="0" smtClean="0"/>
                        <a:t>IO</a:t>
                      </a:r>
                      <a:endParaRPr lang="en-US" sz="1600" dirty="0"/>
                    </a:p>
                  </a:txBody>
                  <a:tcPr/>
                </a:tc>
                <a:tc>
                  <a:txBody>
                    <a:bodyPr/>
                    <a:lstStyle/>
                    <a:p>
                      <a:r>
                        <a:rPr lang="en-US" sz="1600" dirty="0" smtClean="0"/>
                        <a:t>Keyboard</a:t>
                      </a:r>
                      <a:endParaRPr lang="en-US" sz="1600" dirty="0"/>
                    </a:p>
                  </a:txBody>
                  <a:tcPr/>
                </a:tc>
                <a:tc>
                  <a:txBody>
                    <a:bodyPr/>
                    <a:lstStyle/>
                    <a:p>
                      <a:endParaRPr lang="en-US" sz="1600" dirty="0"/>
                    </a:p>
                  </a:txBody>
                  <a:tcPr/>
                </a:tc>
              </a:tr>
              <a:tr h="370840">
                <a:tc vMerge="1">
                  <a:txBody>
                    <a:bodyPr/>
                    <a:lstStyle/>
                    <a:p>
                      <a:endParaRPr lang="en-US" sz="1600" dirty="0"/>
                    </a:p>
                  </a:txBody>
                  <a:tcPr/>
                </a:tc>
                <a:tc>
                  <a:txBody>
                    <a:bodyPr/>
                    <a:lstStyle/>
                    <a:p>
                      <a:r>
                        <a:rPr lang="en-US" sz="1600" dirty="0" smtClean="0"/>
                        <a:t>Mouse</a:t>
                      </a:r>
                      <a:endParaRPr lang="en-US" sz="1600" dirty="0"/>
                    </a:p>
                  </a:txBody>
                  <a:tcPr/>
                </a:tc>
                <a:tc>
                  <a:txBody>
                    <a:bodyPr/>
                    <a:lstStyle/>
                    <a:p>
                      <a:endParaRPr lang="en-US" sz="1600" dirty="0"/>
                    </a:p>
                  </a:txBody>
                  <a:tcPr/>
                </a:tc>
              </a:tr>
              <a:tr h="370840">
                <a:tc vMerge="1">
                  <a:txBody>
                    <a:bodyPr/>
                    <a:lstStyle/>
                    <a:p>
                      <a:endParaRPr lang="en-US" sz="1600" dirty="0"/>
                    </a:p>
                  </a:txBody>
                  <a:tcPr/>
                </a:tc>
                <a:tc>
                  <a:txBody>
                    <a:bodyPr/>
                    <a:lstStyle/>
                    <a:p>
                      <a:r>
                        <a:rPr lang="en-US" sz="1600" dirty="0" smtClean="0"/>
                        <a:t>Monitor</a:t>
                      </a:r>
                      <a:endParaRPr lang="en-US" sz="1600" dirty="0"/>
                    </a:p>
                  </a:txBody>
                  <a:tcPr/>
                </a:tc>
                <a:tc>
                  <a:txBody>
                    <a:bodyPr/>
                    <a:lstStyle/>
                    <a:p>
                      <a:endParaRPr lang="en-US" sz="1600" dirty="0"/>
                    </a:p>
                  </a:txBody>
                  <a:tcPr/>
                </a:tc>
              </a:tr>
              <a:tr h="370840">
                <a:tc vMerge="1">
                  <a:txBody>
                    <a:bodyPr/>
                    <a:lstStyle/>
                    <a:p>
                      <a:endParaRPr lang="en-US" sz="1600" dirty="0"/>
                    </a:p>
                  </a:txBody>
                  <a:tcPr/>
                </a:tc>
                <a:tc>
                  <a:txBody>
                    <a:bodyPr/>
                    <a:lstStyle/>
                    <a:p>
                      <a:r>
                        <a:rPr lang="en-US" sz="1600" dirty="0" smtClean="0"/>
                        <a:t>Network</a:t>
                      </a:r>
                      <a:r>
                        <a:rPr lang="en-US" sz="1600" baseline="0" dirty="0" smtClean="0"/>
                        <a:t> interface card</a:t>
                      </a:r>
                      <a:endParaRPr lang="en-US" sz="1600" dirty="0"/>
                    </a:p>
                  </a:txBody>
                  <a:tcPr/>
                </a:tc>
                <a:tc>
                  <a:txBody>
                    <a:bodyPr/>
                    <a:lstStyle/>
                    <a:p>
                      <a:endParaRPr lang="en-US" sz="1600" dirty="0"/>
                    </a:p>
                  </a:txBody>
                  <a:tcPr/>
                </a:tc>
              </a:tr>
              <a:tr h="370840">
                <a:tc vMerge="1">
                  <a:txBody>
                    <a:bodyPr/>
                    <a:lstStyle/>
                    <a:p>
                      <a:endParaRPr lang="en-US" sz="1600" dirty="0"/>
                    </a:p>
                  </a:txBody>
                  <a:tcPr/>
                </a:tc>
                <a:tc>
                  <a:txBody>
                    <a:bodyPr/>
                    <a:lstStyle/>
                    <a:p>
                      <a:r>
                        <a:rPr lang="en-US" sz="1600" dirty="0" smtClean="0"/>
                        <a:t>Printer</a:t>
                      </a:r>
                      <a:endParaRPr lang="en-US" sz="1600" dirty="0"/>
                    </a:p>
                  </a:txBody>
                  <a:tcPr/>
                </a:tc>
                <a:tc>
                  <a:txBody>
                    <a:bodyPr/>
                    <a:lstStyle/>
                    <a:p>
                      <a:endParaRPr lang="en-US" sz="1600" dirty="0"/>
                    </a:p>
                  </a:txBody>
                  <a:tcPr/>
                </a:tc>
              </a:tr>
              <a:tr h="370840">
                <a:tc vMerge="1">
                  <a:txBody>
                    <a:bodyPr/>
                    <a:lstStyle/>
                    <a:p>
                      <a:endParaRPr lang="en-US" sz="1600" dirty="0"/>
                    </a:p>
                  </a:txBody>
                  <a:tcPr/>
                </a:tc>
                <a:tc>
                  <a:txBody>
                    <a:bodyPr/>
                    <a:lstStyle/>
                    <a:p>
                      <a:r>
                        <a:rPr lang="en-US" sz="1600" dirty="0" smtClean="0"/>
                        <a:t>Game pad</a:t>
                      </a:r>
                      <a:endParaRPr lang="en-US" sz="1600" dirty="0"/>
                    </a:p>
                  </a:txBody>
                  <a:tcPr/>
                </a:tc>
                <a:tc>
                  <a:txBody>
                    <a:bodyPr/>
                    <a:lstStyle/>
                    <a:p>
                      <a:endParaRPr lang="en-US" sz="1600" dirty="0"/>
                    </a:p>
                  </a:txBody>
                  <a:tcPr/>
                </a:tc>
              </a:tr>
              <a:tr h="370840">
                <a:tc vMerge="1">
                  <a:txBody>
                    <a:bodyPr/>
                    <a:lstStyle/>
                    <a:p>
                      <a:endParaRPr lang="en-US" sz="1600" dirty="0"/>
                    </a:p>
                  </a:txBody>
                  <a:tcPr/>
                </a:tc>
                <a:tc>
                  <a:txBody>
                    <a:bodyPr/>
                    <a:lstStyle/>
                    <a:p>
                      <a:r>
                        <a:rPr lang="en-US" sz="1600" dirty="0" smtClean="0"/>
                        <a:t>…</a:t>
                      </a:r>
                      <a:endParaRPr lang="en-US" sz="1600" dirty="0"/>
                    </a:p>
                  </a:txBody>
                  <a:tcPr/>
                </a:tc>
                <a:tc>
                  <a:txBody>
                    <a:bodyPr/>
                    <a:lstStyle/>
                    <a:p>
                      <a:endParaRPr lang="en-US" sz="1600" dirty="0"/>
                    </a:p>
                  </a:txBody>
                  <a:tcPr/>
                </a:tc>
              </a:tr>
            </a:tbl>
          </a:graphicData>
        </a:graphic>
      </p:graphicFrame>
      <p:sp>
        <p:nvSpPr>
          <p:cNvPr id="8" name="TextBox 7"/>
          <p:cNvSpPr txBox="1"/>
          <p:nvPr/>
        </p:nvSpPr>
        <p:spPr>
          <a:xfrm>
            <a:off x="381000" y="762000"/>
            <a:ext cx="2819400" cy="369332"/>
          </a:xfrm>
          <a:prstGeom prst="rect">
            <a:avLst/>
          </a:prstGeom>
          <a:noFill/>
        </p:spPr>
        <p:txBody>
          <a:bodyPr wrap="square" rtlCol="0">
            <a:spAutoFit/>
          </a:bodyPr>
          <a:lstStyle/>
          <a:p>
            <a:r>
              <a:rPr lang="en-US" dirty="0" smtClean="0">
                <a:solidFill>
                  <a:srgbClr val="FF0000"/>
                </a:solidFill>
              </a:rPr>
              <a:t>Your work: Fill the table.</a:t>
            </a:r>
            <a:endParaRPr lang="en-US" dirty="0">
              <a:solidFill>
                <a:srgbClr val="FF0000"/>
              </a:solidFill>
            </a:endParaRPr>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11</a:t>
            </a:fld>
            <a:endParaRPr kumimoji="0"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274638"/>
            <a:ext cx="8229600" cy="639762"/>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Computer Components…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TextBox 8"/>
          <p:cNvSpPr txBox="1"/>
          <p:nvPr/>
        </p:nvSpPr>
        <p:spPr>
          <a:xfrm>
            <a:off x="381000" y="1143000"/>
            <a:ext cx="7848600" cy="2308324"/>
          </a:xfrm>
          <a:prstGeom prst="rect">
            <a:avLst/>
          </a:prstGeom>
          <a:noFill/>
          <a:ln>
            <a:solidFill>
              <a:srgbClr val="FF0000"/>
            </a:solidFill>
          </a:ln>
        </p:spPr>
        <p:txBody>
          <a:bodyPr wrap="square" rtlCol="0">
            <a:spAutoFit/>
          </a:bodyPr>
          <a:lstStyle/>
          <a:p>
            <a:r>
              <a:rPr lang="en-US" sz="2400" dirty="0" smtClean="0">
                <a:solidFill>
                  <a:schemeClr val="bg1"/>
                </a:solidFill>
              </a:rPr>
              <a:t>Begin</a:t>
            </a:r>
          </a:p>
          <a:p>
            <a:r>
              <a:rPr lang="en-US" sz="2400" dirty="0" smtClean="0">
                <a:solidFill>
                  <a:schemeClr val="bg1"/>
                </a:solidFill>
              </a:rPr>
              <a:t>1- Input the first number into memory.</a:t>
            </a:r>
          </a:p>
          <a:p>
            <a:r>
              <a:rPr lang="en-US" sz="2400" dirty="0" smtClean="0">
                <a:solidFill>
                  <a:schemeClr val="bg1"/>
                </a:solidFill>
              </a:rPr>
              <a:t>2- Input the second number into memory.</a:t>
            </a:r>
          </a:p>
          <a:p>
            <a:pPr marL="341313" indent="-341313"/>
            <a:r>
              <a:rPr lang="en-US" sz="2400" dirty="0" smtClean="0">
                <a:solidFill>
                  <a:schemeClr val="bg1"/>
                </a:solidFill>
              </a:rPr>
              <a:t>3- Add the two together and store the result in memory</a:t>
            </a:r>
          </a:p>
          <a:p>
            <a:r>
              <a:rPr lang="en-US" sz="2400" dirty="0" smtClean="0">
                <a:solidFill>
                  <a:schemeClr val="bg1"/>
                </a:solidFill>
              </a:rPr>
              <a:t>4- Output the result.</a:t>
            </a:r>
          </a:p>
          <a:p>
            <a:r>
              <a:rPr lang="en-US" sz="2400" dirty="0" smtClean="0">
                <a:solidFill>
                  <a:schemeClr val="bg1"/>
                </a:solidFill>
              </a:rPr>
              <a:t>End</a:t>
            </a:r>
            <a:endParaRPr lang="en-US" sz="2400" dirty="0">
              <a:solidFill>
                <a:schemeClr val="bg1"/>
              </a:solidFill>
            </a:endParaRPr>
          </a:p>
        </p:txBody>
      </p:sp>
      <p:sp>
        <p:nvSpPr>
          <p:cNvPr id="10" name="TextBox 9"/>
          <p:cNvSpPr txBox="1"/>
          <p:nvPr/>
        </p:nvSpPr>
        <p:spPr>
          <a:xfrm>
            <a:off x="1828800" y="3505200"/>
            <a:ext cx="4724400" cy="369332"/>
          </a:xfrm>
          <a:prstGeom prst="rect">
            <a:avLst/>
          </a:prstGeom>
          <a:noFill/>
        </p:spPr>
        <p:txBody>
          <a:bodyPr wrap="square" rtlCol="0">
            <a:spAutoFit/>
          </a:bodyPr>
          <a:lstStyle/>
          <a:p>
            <a:pPr algn="ctr"/>
            <a:r>
              <a:rPr lang="en-US" b="1" dirty="0" smtClean="0">
                <a:solidFill>
                  <a:schemeClr val="bg1"/>
                </a:solidFill>
              </a:rPr>
              <a:t>Demo.: A program structure</a:t>
            </a:r>
            <a:endParaRPr lang="en-US" b="1" dirty="0">
              <a:solidFill>
                <a:schemeClr val="bg1"/>
              </a:solidFill>
            </a:endParaRPr>
          </a:p>
        </p:txBody>
      </p:sp>
      <p:graphicFrame>
        <p:nvGraphicFramePr>
          <p:cNvPr id="5" name="Table 4"/>
          <p:cNvGraphicFramePr>
            <a:graphicFrameLocks noGrp="1"/>
          </p:cNvGraphicFramePr>
          <p:nvPr/>
        </p:nvGraphicFramePr>
        <p:xfrm>
          <a:off x="304800" y="4648201"/>
          <a:ext cx="8458200" cy="1584960"/>
        </p:xfrm>
        <a:graphic>
          <a:graphicData uri="http://schemas.openxmlformats.org/drawingml/2006/table">
            <a:tbl>
              <a:tblPr firstRow="1" bandRow="1">
                <a:tableStyleId>{5C22544A-7EE6-4342-B048-85BDC9FD1C3A}</a:tableStyleId>
              </a:tblPr>
              <a:tblGrid>
                <a:gridCol w="3505200"/>
                <a:gridCol w="4953000"/>
              </a:tblGrid>
              <a:tr h="295341">
                <a:tc>
                  <a:txBody>
                    <a:bodyPr/>
                    <a:lstStyle/>
                    <a:p>
                      <a:r>
                        <a:rPr lang="en-US" sz="1600" dirty="0" smtClean="0"/>
                        <a:t>Question</a:t>
                      </a:r>
                      <a:endParaRPr lang="en-US" sz="1600" dirty="0"/>
                    </a:p>
                  </a:txBody>
                  <a:tcPr/>
                </a:tc>
                <a:tc>
                  <a:txBody>
                    <a:bodyPr/>
                    <a:lstStyle/>
                    <a:p>
                      <a:r>
                        <a:rPr lang="en-US" sz="1600" dirty="0" smtClean="0"/>
                        <a:t>Response</a:t>
                      </a:r>
                      <a:endParaRPr lang="en-US" sz="1600" dirty="0"/>
                    </a:p>
                  </a:txBody>
                  <a:tcPr/>
                </a:tc>
              </a:tr>
              <a:tr h="295341">
                <a:tc>
                  <a:txBody>
                    <a:bodyPr/>
                    <a:lstStyle/>
                    <a:p>
                      <a:r>
                        <a:rPr lang="en-US" sz="1600" dirty="0" smtClean="0"/>
                        <a:t>What are contained</a:t>
                      </a:r>
                      <a:r>
                        <a:rPr lang="en-US" sz="1600" baseline="0" dirty="0" smtClean="0"/>
                        <a:t> in a program?</a:t>
                      </a:r>
                      <a:endParaRPr lang="en-US" sz="1600" dirty="0"/>
                    </a:p>
                  </a:txBody>
                  <a:tcPr/>
                </a:tc>
                <a:tc>
                  <a:txBody>
                    <a:bodyPr/>
                    <a:lstStyle/>
                    <a:p>
                      <a:r>
                        <a:rPr lang="en-US" sz="1600" dirty="0" smtClean="0"/>
                        <a:t>A program contains _____ </a:t>
                      </a:r>
                      <a:r>
                        <a:rPr lang="en-US" sz="1600" dirty="0" smtClean="0"/>
                        <a:t>and a ordered list of _____.</a:t>
                      </a:r>
                      <a:endParaRPr lang="en-US" sz="1600" dirty="0"/>
                    </a:p>
                  </a:txBody>
                  <a:tcPr/>
                </a:tc>
              </a:tr>
              <a:tr h="271151">
                <a:tc>
                  <a:txBody>
                    <a:bodyPr/>
                    <a:lstStyle/>
                    <a:p>
                      <a:r>
                        <a:rPr lang="en-US" sz="1600" dirty="0" smtClean="0"/>
                        <a:t>What are program’s characteristics?</a:t>
                      </a:r>
                      <a:endParaRPr lang="en-US" sz="1600" dirty="0"/>
                    </a:p>
                  </a:txBody>
                  <a:tcPr/>
                </a:tc>
                <a:tc>
                  <a:txBody>
                    <a:bodyPr/>
                    <a:lstStyle/>
                    <a:p>
                      <a:r>
                        <a:rPr lang="en-US" sz="1600" dirty="0" smtClean="0"/>
                        <a:t>It has only </a:t>
                      </a:r>
                      <a:r>
                        <a:rPr lang="en-US" sz="1600" dirty="0" smtClean="0"/>
                        <a:t>one beginning </a:t>
                      </a:r>
                      <a:r>
                        <a:rPr lang="en-US" sz="1600" dirty="0" smtClean="0"/>
                        <a:t>and only</a:t>
                      </a:r>
                      <a:r>
                        <a:rPr lang="en-US" sz="1600" baseline="0" dirty="0" smtClean="0"/>
                        <a:t> one ____.</a:t>
                      </a:r>
                      <a:endParaRPr lang="en-US" sz="1600" dirty="0"/>
                    </a:p>
                  </a:txBody>
                  <a:tcPr/>
                </a:tc>
              </a:tr>
              <a:tr h="271151">
                <a:tc>
                  <a:txBody>
                    <a:bodyPr/>
                    <a:lstStyle/>
                    <a:p>
                      <a:r>
                        <a:rPr lang="en-US" sz="1600" dirty="0" smtClean="0"/>
                        <a:t>What is software?</a:t>
                      </a:r>
                      <a:endParaRPr lang="en-US" sz="1600" dirty="0"/>
                    </a:p>
                  </a:txBody>
                  <a:tcPr/>
                </a:tc>
                <a:tc>
                  <a:txBody>
                    <a:bodyPr/>
                    <a:lstStyle/>
                    <a:p>
                      <a:r>
                        <a:rPr lang="en-US" sz="1600" dirty="0" smtClean="0"/>
                        <a:t>A software is a group of </a:t>
                      </a:r>
                      <a:r>
                        <a:rPr lang="en-US" sz="1600" dirty="0" smtClean="0"/>
                        <a:t>______.</a:t>
                      </a:r>
                      <a:endParaRPr lang="en-US" sz="1600" dirty="0"/>
                    </a:p>
                  </a:txBody>
                  <a:tcPr/>
                </a:tc>
              </a:tr>
            </a:tbl>
          </a:graphicData>
        </a:graphic>
      </p:graphicFrame>
      <p:sp>
        <p:nvSpPr>
          <p:cNvPr id="6" name="TextBox 5"/>
          <p:cNvSpPr txBox="1"/>
          <p:nvPr/>
        </p:nvSpPr>
        <p:spPr>
          <a:xfrm>
            <a:off x="381000" y="4202668"/>
            <a:ext cx="2819400" cy="369332"/>
          </a:xfrm>
          <a:prstGeom prst="rect">
            <a:avLst/>
          </a:prstGeom>
          <a:noFill/>
        </p:spPr>
        <p:txBody>
          <a:bodyPr wrap="square" rtlCol="0">
            <a:spAutoFit/>
          </a:bodyPr>
          <a:lstStyle/>
          <a:p>
            <a:r>
              <a:rPr lang="en-US" dirty="0" smtClean="0">
                <a:solidFill>
                  <a:srgbClr val="FF0000"/>
                </a:solidFill>
              </a:rPr>
              <a:t>Your work: Fill the table.</a:t>
            </a:r>
            <a:endParaRPr lang="en-US" dirty="0">
              <a:solidFill>
                <a:srgbClr val="FF0000"/>
              </a:solidFill>
            </a:endParaRPr>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12</a:t>
            </a:fld>
            <a:endParaRPr kumimoji="0"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i="0">
              <a:latin typeface="Times New Roman" pitchFamily="18" charset="0"/>
            </a:endParaRPr>
          </a:p>
        </p:txBody>
      </p:sp>
      <p:sp>
        <p:nvSpPr>
          <p:cNvPr id="5" name="Title 1"/>
          <p:cNvSpPr txBox="1">
            <a:spLocks/>
          </p:cNvSpPr>
          <p:nvPr/>
        </p:nvSpPr>
        <p:spPr>
          <a:xfrm>
            <a:off x="0" y="152400"/>
            <a:ext cx="9144000" cy="639762"/>
          </a:xfrm>
          <a:prstGeom prst="rect">
            <a:avLst/>
          </a:prstGeom>
        </p:spPr>
        <p:txBody>
          <a:bodyPr/>
          <a:lstStyle/>
          <a:p>
            <a:pPr lvl="0" algn="ctr">
              <a:spcBef>
                <a:spcPct val="0"/>
              </a:spcBef>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4- Subsystems and their roles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0" name="Oval 9"/>
          <p:cNvSpPr/>
          <p:nvPr/>
        </p:nvSpPr>
        <p:spPr>
          <a:xfrm>
            <a:off x="3733800" y="1600200"/>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Moving data</a:t>
            </a:r>
            <a:endParaRPr lang="en-US" sz="1600" b="1" dirty="0"/>
          </a:p>
        </p:txBody>
      </p:sp>
      <p:sp>
        <p:nvSpPr>
          <p:cNvPr id="11" name="Oval 10"/>
          <p:cNvSpPr/>
          <p:nvPr/>
        </p:nvSpPr>
        <p:spPr>
          <a:xfrm>
            <a:off x="5638800" y="4648200"/>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Storing data</a:t>
            </a:r>
            <a:endParaRPr lang="en-US" sz="1600" b="1" dirty="0"/>
          </a:p>
        </p:txBody>
      </p:sp>
      <p:sp>
        <p:nvSpPr>
          <p:cNvPr id="12" name="Oval 11"/>
          <p:cNvSpPr/>
          <p:nvPr/>
        </p:nvSpPr>
        <p:spPr>
          <a:xfrm>
            <a:off x="1752600" y="4724400"/>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Processing data</a:t>
            </a:r>
            <a:endParaRPr lang="en-US" sz="1600" b="1" dirty="0"/>
          </a:p>
        </p:txBody>
      </p:sp>
      <p:sp>
        <p:nvSpPr>
          <p:cNvPr id="13" name="Oval 12"/>
          <p:cNvSpPr/>
          <p:nvPr/>
        </p:nvSpPr>
        <p:spPr>
          <a:xfrm>
            <a:off x="3733800" y="3352800"/>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Control</a:t>
            </a:r>
            <a:endParaRPr lang="en-US" b="1" dirty="0"/>
          </a:p>
        </p:txBody>
      </p:sp>
      <p:cxnSp>
        <p:nvCxnSpPr>
          <p:cNvPr id="15" name="Straight Arrow Connector 14"/>
          <p:cNvCxnSpPr/>
          <p:nvPr/>
        </p:nvCxnSpPr>
        <p:spPr>
          <a:xfrm>
            <a:off x="4648200" y="2438400"/>
            <a:ext cx="0" cy="914400"/>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5"/>
          </p:cNvCxnSpPr>
          <p:nvPr/>
        </p:nvCxnSpPr>
        <p:spPr>
          <a:xfrm>
            <a:off x="5164697" y="4068249"/>
            <a:ext cx="931303" cy="656151"/>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495800" y="2438400"/>
            <a:ext cx="0" cy="9144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1"/>
          </p:cNvCxnSpPr>
          <p:nvPr/>
        </p:nvCxnSpPr>
        <p:spPr>
          <a:xfrm flipH="1" flipV="1">
            <a:off x="4953000" y="4114800"/>
            <a:ext cx="931303" cy="656151"/>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2" idx="7"/>
          </p:cNvCxnSpPr>
          <p:nvPr/>
        </p:nvCxnSpPr>
        <p:spPr>
          <a:xfrm flipV="1">
            <a:off x="3183497" y="4114800"/>
            <a:ext cx="931303" cy="732351"/>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3"/>
          </p:cNvCxnSpPr>
          <p:nvPr/>
        </p:nvCxnSpPr>
        <p:spPr>
          <a:xfrm flipH="1">
            <a:off x="3048000" y="4068249"/>
            <a:ext cx="931303" cy="732351"/>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486400" y="1563469"/>
            <a:ext cx="1981200" cy="646331"/>
          </a:xfrm>
          <a:prstGeom prst="rect">
            <a:avLst/>
          </a:prstGeom>
          <a:noFill/>
        </p:spPr>
        <p:txBody>
          <a:bodyPr wrap="square" rtlCol="0">
            <a:spAutoFit/>
          </a:bodyPr>
          <a:lstStyle/>
          <a:p>
            <a:r>
              <a:rPr lang="en-US" b="1" dirty="0" smtClean="0">
                <a:solidFill>
                  <a:schemeClr val="bg1"/>
                </a:solidFill>
              </a:rPr>
              <a:t>IO subsystems</a:t>
            </a:r>
          </a:p>
          <a:p>
            <a:r>
              <a:rPr lang="en-US" b="1" dirty="0" smtClean="0">
                <a:solidFill>
                  <a:schemeClr val="bg1"/>
                </a:solidFill>
              </a:rPr>
              <a:t>(IO devices)</a:t>
            </a:r>
            <a:endParaRPr lang="en-US" b="1" dirty="0">
              <a:solidFill>
                <a:schemeClr val="bg1"/>
              </a:solidFill>
            </a:endParaRPr>
          </a:p>
        </p:txBody>
      </p:sp>
      <p:sp>
        <p:nvSpPr>
          <p:cNvPr id="48" name="TextBox 47"/>
          <p:cNvSpPr txBox="1"/>
          <p:nvPr/>
        </p:nvSpPr>
        <p:spPr>
          <a:xfrm>
            <a:off x="5943600" y="3733800"/>
            <a:ext cx="2895600" cy="923330"/>
          </a:xfrm>
          <a:prstGeom prst="rect">
            <a:avLst/>
          </a:prstGeom>
          <a:noFill/>
        </p:spPr>
        <p:txBody>
          <a:bodyPr wrap="square" rtlCol="0">
            <a:spAutoFit/>
          </a:bodyPr>
          <a:lstStyle/>
          <a:p>
            <a:r>
              <a:rPr lang="en-US" b="1" dirty="0" smtClean="0">
                <a:solidFill>
                  <a:schemeClr val="bg1"/>
                </a:solidFill>
              </a:rPr>
              <a:t>Memory subsystems</a:t>
            </a:r>
          </a:p>
          <a:p>
            <a:r>
              <a:rPr lang="en-US" b="1" dirty="0" smtClean="0">
                <a:solidFill>
                  <a:schemeClr val="bg1"/>
                </a:solidFill>
              </a:rPr>
              <a:t>(DISKs, RAM, ROM, CACHES, REGISTERS)</a:t>
            </a:r>
            <a:endParaRPr lang="en-US" b="1" dirty="0">
              <a:solidFill>
                <a:schemeClr val="bg1"/>
              </a:solidFill>
            </a:endParaRPr>
          </a:p>
        </p:txBody>
      </p:sp>
      <p:sp>
        <p:nvSpPr>
          <p:cNvPr id="49" name="TextBox 48"/>
          <p:cNvSpPr txBox="1"/>
          <p:nvPr/>
        </p:nvSpPr>
        <p:spPr>
          <a:xfrm>
            <a:off x="533400" y="4182070"/>
            <a:ext cx="2590800" cy="923330"/>
          </a:xfrm>
          <a:prstGeom prst="rect">
            <a:avLst/>
          </a:prstGeom>
          <a:noFill/>
        </p:spPr>
        <p:txBody>
          <a:bodyPr wrap="square" rtlCol="0">
            <a:spAutoFit/>
          </a:bodyPr>
          <a:lstStyle/>
          <a:p>
            <a:r>
              <a:rPr lang="en-US" b="1" dirty="0" smtClean="0">
                <a:solidFill>
                  <a:schemeClr val="bg1"/>
                </a:solidFill>
              </a:rPr>
              <a:t>Processing subsystem</a:t>
            </a:r>
          </a:p>
          <a:p>
            <a:r>
              <a:rPr lang="en-US" b="1" dirty="0" smtClean="0">
                <a:solidFill>
                  <a:schemeClr val="bg1"/>
                </a:solidFill>
              </a:rPr>
              <a:t>Arithmetic and Logic Unit (ALU)</a:t>
            </a:r>
            <a:endParaRPr lang="en-US" b="1" dirty="0">
              <a:solidFill>
                <a:schemeClr val="bg1"/>
              </a:solidFill>
            </a:endParaRPr>
          </a:p>
        </p:txBody>
      </p:sp>
      <p:sp>
        <p:nvSpPr>
          <p:cNvPr id="50" name="TextBox 49"/>
          <p:cNvSpPr txBox="1"/>
          <p:nvPr/>
        </p:nvSpPr>
        <p:spPr>
          <a:xfrm>
            <a:off x="2209800" y="2895600"/>
            <a:ext cx="1981200" cy="923330"/>
          </a:xfrm>
          <a:prstGeom prst="rect">
            <a:avLst/>
          </a:prstGeom>
          <a:noFill/>
        </p:spPr>
        <p:txBody>
          <a:bodyPr wrap="square" rtlCol="0">
            <a:spAutoFit/>
          </a:bodyPr>
          <a:lstStyle/>
          <a:p>
            <a:r>
              <a:rPr lang="en-US" b="1" dirty="0" smtClean="0">
                <a:solidFill>
                  <a:schemeClr val="bg1"/>
                </a:solidFill>
              </a:rPr>
              <a:t>Control subsystems</a:t>
            </a:r>
          </a:p>
          <a:p>
            <a:r>
              <a:rPr lang="en-US" b="1" dirty="0" smtClean="0">
                <a:solidFill>
                  <a:schemeClr val="bg1"/>
                </a:solidFill>
              </a:rPr>
              <a:t>(Control Unit)</a:t>
            </a:r>
            <a:endParaRPr lang="en-US" b="1" dirty="0">
              <a:solidFill>
                <a:schemeClr val="bg1"/>
              </a:solidFill>
            </a:endParaRPr>
          </a:p>
        </p:txBody>
      </p:sp>
      <p:sp>
        <p:nvSpPr>
          <p:cNvPr id="52" name="TextBox 51"/>
          <p:cNvSpPr txBox="1"/>
          <p:nvPr/>
        </p:nvSpPr>
        <p:spPr>
          <a:xfrm>
            <a:off x="228600" y="2590800"/>
            <a:ext cx="1600200" cy="923330"/>
          </a:xfrm>
          <a:prstGeom prst="rect">
            <a:avLst/>
          </a:prstGeom>
          <a:solidFill>
            <a:srgbClr val="00B050"/>
          </a:solidFill>
        </p:spPr>
        <p:txBody>
          <a:bodyPr wrap="square" rtlCol="0">
            <a:spAutoFit/>
          </a:bodyPr>
          <a:lstStyle/>
          <a:p>
            <a:r>
              <a:rPr lang="en-US" b="1" dirty="0" smtClean="0"/>
              <a:t>Central Processing Unit- CPU</a:t>
            </a:r>
            <a:endParaRPr lang="en-US" b="1" dirty="0"/>
          </a:p>
        </p:txBody>
      </p:sp>
      <p:sp>
        <p:nvSpPr>
          <p:cNvPr id="53" name="Left Brace 52"/>
          <p:cNvSpPr/>
          <p:nvPr/>
        </p:nvSpPr>
        <p:spPr>
          <a:xfrm rot="1738316">
            <a:off x="731172" y="2331792"/>
            <a:ext cx="1408233" cy="2753563"/>
          </a:xfrm>
          <a:prstGeom prst="leftBrace">
            <a:avLst>
              <a:gd name="adj1" fmla="val 8333"/>
              <a:gd name="adj2" fmla="val 50117"/>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p:cNvSpPr txBox="1"/>
          <p:nvPr/>
        </p:nvSpPr>
        <p:spPr>
          <a:xfrm>
            <a:off x="152400" y="1219200"/>
            <a:ext cx="3581400" cy="646331"/>
          </a:xfrm>
          <a:prstGeom prst="rect">
            <a:avLst/>
          </a:prstGeom>
          <a:noFill/>
        </p:spPr>
        <p:txBody>
          <a:bodyPr wrap="square" rtlCol="0">
            <a:spAutoFit/>
          </a:bodyPr>
          <a:lstStyle/>
          <a:p>
            <a:r>
              <a:rPr lang="en-US" dirty="0" smtClean="0">
                <a:solidFill>
                  <a:srgbClr val="FF0000"/>
                </a:solidFill>
              </a:rPr>
              <a:t>4 main functions </a:t>
            </a:r>
            <a:r>
              <a:rPr lang="en-US" dirty="0" smtClean="0">
                <a:solidFill>
                  <a:srgbClr val="FF0000"/>
                </a:solidFill>
                <a:sym typeface="Wingdings" pitchFamily="2" charset="2"/>
              </a:rPr>
              <a:t> 4 subsystems</a:t>
            </a:r>
          </a:p>
          <a:p>
            <a:r>
              <a:rPr lang="en-US" dirty="0" smtClean="0">
                <a:solidFill>
                  <a:srgbClr val="FF0000"/>
                </a:solidFill>
                <a:sym typeface="Wingdings" pitchFamily="2" charset="2"/>
              </a:rPr>
              <a:t>Control is the central function.</a:t>
            </a:r>
            <a:endParaRPr lang="en-US" dirty="0">
              <a:solidFill>
                <a:srgbClr val="FF0000"/>
              </a:solidFill>
            </a:endParaRPr>
          </a:p>
        </p:txBody>
      </p:sp>
      <p:sp>
        <p:nvSpPr>
          <p:cNvPr id="55" name="TextBox 54"/>
          <p:cNvSpPr txBox="1"/>
          <p:nvPr/>
        </p:nvSpPr>
        <p:spPr>
          <a:xfrm>
            <a:off x="457200" y="5867400"/>
            <a:ext cx="8305800" cy="369332"/>
          </a:xfrm>
          <a:prstGeom prst="rect">
            <a:avLst/>
          </a:prstGeom>
          <a:noFill/>
        </p:spPr>
        <p:txBody>
          <a:bodyPr wrap="square" rtlCol="0">
            <a:spAutoFit/>
          </a:bodyPr>
          <a:lstStyle/>
          <a:p>
            <a:r>
              <a:rPr lang="en-US" dirty="0" smtClean="0">
                <a:solidFill>
                  <a:schemeClr val="bg1"/>
                </a:solidFill>
              </a:rPr>
              <a:t>Some people called CPU, including ALU and CU,  as a subsystem.</a:t>
            </a:r>
            <a:endParaRPr lang="en-US" dirty="0">
              <a:solidFill>
                <a:schemeClr val="bg1"/>
              </a:solidFill>
            </a:endParaRPr>
          </a:p>
        </p:txBody>
      </p:sp>
      <p:sp>
        <p:nvSpPr>
          <p:cNvPr id="23" name="Slide Number Placeholder 22"/>
          <p:cNvSpPr>
            <a:spLocks noGrp="1"/>
          </p:cNvSpPr>
          <p:nvPr>
            <p:ph type="sldNum" sz="quarter" idx="12"/>
          </p:nvPr>
        </p:nvSpPr>
        <p:spPr/>
        <p:txBody>
          <a:bodyPr/>
          <a:lstStyle/>
          <a:p>
            <a:fld id="{69E29E33-B620-47F9-BB04-8846C2A5AFCC}" type="slidenum">
              <a:rPr kumimoji="0" lang="en-US" smtClean="0"/>
              <a:pPr/>
              <a:t>13</a:t>
            </a:fld>
            <a:endParaRPr kumimoji="0"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i="0">
              <a:latin typeface="Times New Roman" pitchFamily="18" charset="0"/>
            </a:endParaRPr>
          </a:p>
        </p:txBody>
      </p:sp>
      <p:sp>
        <p:nvSpPr>
          <p:cNvPr id="5" name="Title 1"/>
          <p:cNvSpPr txBox="1">
            <a:spLocks/>
          </p:cNvSpPr>
          <p:nvPr/>
        </p:nvSpPr>
        <p:spPr>
          <a:xfrm>
            <a:off x="0" y="152400"/>
            <a:ext cx="9144000" cy="639762"/>
          </a:xfrm>
          <a:prstGeom prst="rect">
            <a:avLst/>
          </a:prstGeom>
        </p:spPr>
        <p:txBody>
          <a:bodyPr/>
          <a:lstStyle/>
          <a:p>
            <a:pPr lvl="0" algn="ctr">
              <a:spcBef>
                <a:spcPct val="0"/>
              </a:spcBef>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Subsystems and their roles…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aphicFrame>
        <p:nvGraphicFramePr>
          <p:cNvPr id="6" name="Table 5"/>
          <p:cNvGraphicFramePr>
            <a:graphicFrameLocks noGrp="1"/>
          </p:cNvGraphicFramePr>
          <p:nvPr/>
        </p:nvGraphicFramePr>
        <p:xfrm>
          <a:off x="304800" y="1219200"/>
          <a:ext cx="8686800" cy="3205480"/>
        </p:xfrm>
        <a:graphic>
          <a:graphicData uri="http://schemas.openxmlformats.org/drawingml/2006/table">
            <a:tbl>
              <a:tblPr firstRow="1" bandRow="1">
                <a:tableStyleId>{5C22544A-7EE6-4342-B048-85BDC9FD1C3A}</a:tableStyleId>
              </a:tblPr>
              <a:tblGrid>
                <a:gridCol w="2748987"/>
                <a:gridCol w="5937813"/>
              </a:tblGrid>
              <a:tr h="370840">
                <a:tc>
                  <a:txBody>
                    <a:bodyPr/>
                    <a:lstStyle/>
                    <a:p>
                      <a:r>
                        <a:rPr lang="en-US" dirty="0" smtClean="0"/>
                        <a:t>Sub-system</a:t>
                      </a:r>
                      <a:endParaRPr lang="en-US" dirty="0"/>
                    </a:p>
                  </a:txBody>
                  <a:tcPr/>
                </a:tc>
                <a:tc>
                  <a:txBody>
                    <a:bodyPr/>
                    <a:lstStyle/>
                    <a:p>
                      <a:r>
                        <a:rPr lang="en-US" dirty="0" smtClean="0"/>
                        <a:t>Role</a:t>
                      </a:r>
                      <a:endParaRPr lang="en-US" dirty="0"/>
                    </a:p>
                  </a:txBody>
                  <a:tcPr/>
                </a:tc>
              </a:tr>
              <a:tr h="370840">
                <a:tc>
                  <a:txBody>
                    <a:bodyPr/>
                    <a:lstStyle/>
                    <a:p>
                      <a:r>
                        <a:rPr lang="en-US" dirty="0" smtClean="0"/>
                        <a:t>Memory sub-systems:</a:t>
                      </a:r>
                      <a:endParaRPr lang="en-US" dirty="0"/>
                    </a:p>
                  </a:txBody>
                  <a:tcPr/>
                </a:tc>
                <a:tc>
                  <a:txBody>
                    <a:bodyPr/>
                    <a:lstStyle/>
                    <a:p>
                      <a:r>
                        <a:rPr lang="en-US" dirty="0" smtClean="0"/>
                        <a:t>It maintains data</a:t>
                      </a:r>
                      <a:r>
                        <a:rPr lang="en-US" baseline="0" dirty="0" smtClean="0"/>
                        <a:t> and instructions of a program. It includes: external memory (disks), internal memory (RAM, ROM, CACHES, REGISTERS) </a:t>
                      </a:r>
                      <a:endParaRPr lang="en-US" dirty="0"/>
                    </a:p>
                  </a:txBody>
                  <a:tcPr/>
                </a:tc>
              </a:tr>
              <a:tr h="370840">
                <a:tc>
                  <a:txBody>
                    <a:bodyPr/>
                    <a:lstStyle/>
                    <a:p>
                      <a:r>
                        <a:rPr lang="en-US" dirty="0" smtClean="0"/>
                        <a:t>Arithmetic</a:t>
                      </a:r>
                      <a:r>
                        <a:rPr lang="en-US" baseline="0" dirty="0" smtClean="0"/>
                        <a:t> and Logic Unit</a:t>
                      </a:r>
                      <a:endParaRPr lang="en-US" dirty="0"/>
                    </a:p>
                  </a:txBody>
                  <a:tcPr/>
                </a:tc>
                <a:tc>
                  <a:txBody>
                    <a:bodyPr/>
                    <a:lstStyle/>
                    <a:p>
                      <a:r>
                        <a:rPr lang="en-US" dirty="0" smtClean="0"/>
                        <a:t>It performs arithmetic (add, subtraction,</a:t>
                      </a:r>
                      <a:r>
                        <a:rPr lang="en-US" baseline="0" dirty="0" smtClean="0"/>
                        <a:t> multiply, divide)</a:t>
                      </a:r>
                      <a:r>
                        <a:rPr lang="en-US" dirty="0" smtClean="0"/>
                        <a:t> and logic (comparison) operations</a:t>
                      </a:r>
                      <a:endParaRPr lang="en-US" dirty="0"/>
                    </a:p>
                  </a:txBody>
                  <a:tcPr/>
                </a:tc>
              </a:tr>
              <a:tr h="370840">
                <a:tc>
                  <a:txBody>
                    <a:bodyPr/>
                    <a:lstStyle/>
                    <a:p>
                      <a:r>
                        <a:rPr lang="en-US" dirty="0" smtClean="0"/>
                        <a:t>Control Unit</a:t>
                      </a:r>
                      <a:endParaRPr lang="en-US" dirty="0"/>
                    </a:p>
                  </a:txBody>
                  <a:tcPr/>
                </a:tc>
                <a:tc>
                  <a:txBody>
                    <a:bodyPr/>
                    <a:lstStyle/>
                    <a:p>
                      <a:r>
                        <a:rPr lang="en-US" dirty="0" smtClean="0"/>
                        <a:t>It fetches instruction from memory to registers, decode</a:t>
                      </a:r>
                      <a:r>
                        <a:rPr lang="en-US" baseline="0" dirty="0" smtClean="0"/>
                        <a:t> it then activate ALU performing the appropriate action.</a:t>
                      </a:r>
                      <a:r>
                        <a:rPr lang="en-US" dirty="0" smtClean="0"/>
                        <a:t>  </a:t>
                      </a:r>
                      <a:endParaRPr lang="en-US" dirty="0"/>
                    </a:p>
                  </a:txBody>
                  <a:tcPr/>
                </a:tc>
              </a:tr>
              <a:tr h="370840">
                <a:tc>
                  <a:txBody>
                    <a:bodyPr/>
                    <a:lstStyle/>
                    <a:p>
                      <a:r>
                        <a:rPr lang="en-US" dirty="0" smtClean="0"/>
                        <a:t>IO sub-system</a:t>
                      </a:r>
                      <a:endParaRPr lang="en-US" dirty="0"/>
                    </a:p>
                  </a:txBody>
                  <a:tcPr/>
                </a:tc>
                <a:tc>
                  <a:txBody>
                    <a:bodyPr/>
                    <a:lstStyle/>
                    <a:p>
                      <a:r>
                        <a:rPr lang="en-US" dirty="0" smtClean="0"/>
                        <a:t>It</a:t>
                      </a:r>
                      <a:r>
                        <a:rPr lang="en-US" baseline="0" dirty="0" smtClean="0"/>
                        <a:t> supply ways for a program connecting to external environment for accepting data or printing out result.</a:t>
                      </a:r>
                      <a:endParaRPr lang="en-US" dirty="0"/>
                    </a:p>
                  </a:txBody>
                  <a:tcPr/>
                </a:tc>
              </a:tr>
            </a:tbl>
          </a:graphicData>
        </a:graphic>
      </p:graphicFrame>
      <p:sp>
        <p:nvSpPr>
          <p:cNvPr id="10" name="TextBox 9"/>
          <p:cNvSpPr txBox="1"/>
          <p:nvPr/>
        </p:nvSpPr>
        <p:spPr>
          <a:xfrm>
            <a:off x="4495800" y="4724400"/>
            <a:ext cx="3733800" cy="646331"/>
          </a:xfrm>
          <a:prstGeom prst="rect">
            <a:avLst/>
          </a:prstGeom>
          <a:noFill/>
        </p:spPr>
        <p:txBody>
          <a:bodyPr wrap="square" rtlCol="0">
            <a:spAutoFit/>
          </a:bodyPr>
          <a:lstStyle/>
          <a:p>
            <a:r>
              <a:rPr lang="en-US" b="1" u="sng" dirty="0" smtClean="0">
                <a:solidFill>
                  <a:schemeClr val="bg1"/>
                </a:solidFill>
              </a:rPr>
              <a:t>RAM</a:t>
            </a:r>
            <a:r>
              <a:rPr lang="en-US" dirty="0" smtClean="0">
                <a:solidFill>
                  <a:schemeClr val="bg1"/>
                </a:solidFill>
              </a:rPr>
              <a:t>: Random access memory.</a:t>
            </a:r>
          </a:p>
          <a:p>
            <a:r>
              <a:rPr lang="en-US" b="1" u="sng" dirty="0" smtClean="0">
                <a:solidFill>
                  <a:schemeClr val="bg1"/>
                </a:solidFill>
              </a:rPr>
              <a:t>ROM</a:t>
            </a:r>
            <a:r>
              <a:rPr lang="en-US" dirty="0" smtClean="0">
                <a:solidFill>
                  <a:schemeClr val="bg1"/>
                </a:solidFill>
              </a:rPr>
              <a:t>: Read-only memory </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14</a:t>
            </a:fld>
            <a:endParaRPr kumimoji="0"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152400"/>
            <a:ext cx="8305800" cy="639762"/>
          </a:xfrm>
          <a:prstGeom prst="rect">
            <a:avLst/>
          </a:prstGeom>
        </p:spPr>
        <p:txBody>
          <a:bodyPr/>
          <a:lstStyle/>
          <a:p>
            <a:pPr lvl="0" algn="ctr">
              <a:spcBef>
                <a:spcPct val="0"/>
              </a:spcBef>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Subsystems and their roles….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aphicFrame>
        <p:nvGraphicFramePr>
          <p:cNvPr id="4" name="Table 3"/>
          <p:cNvGraphicFramePr>
            <a:graphicFrameLocks noGrp="1"/>
          </p:cNvGraphicFramePr>
          <p:nvPr/>
        </p:nvGraphicFramePr>
        <p:xfrm>
          <a:off x="838200" y="1676400"/>
          <a:ext cx="7696200" cy="3581400"/>
        </p:xfrm>
        <a:graphic>
          <a:graphicData uri="http://schemas.openxmlformats.org/drawingml/2006/table">
            <a:tbl>
              <a:tblPr firstRow="1" bandRow="1">
                <a:tableStyleId>{5C22544A-7EE6-4342-B048-85BDC9FD1C3A}</a:tableStyleId>
              </a:tblPr>
              <a:tblGrid>
                <a:gridCol w="1676400"/>
                <a:gridCol w="6019800"/>
              </a:tblGrid>
              <a:tr h="753979">
                <a:tc>
                  <a:txBody>
                    <a:bodyPr/>
                    <a:lstStyle/>
                    <a:p>
                      <a:r>
                        <a:rPr lang="en-US" dirty="0" smtClean="0"/>
                        <a:t>System Bus</a:t>
                      </a:r>
                      <a:endParaRPr lang="en-US" dirty="0"/>
                    </a:p>
                  </a:txBody>
                  <a:tcPr/>
                </a:tc>
                <a:tc>
                  <a:txBody>
                    <a:bodyPr/>
                    <a:lstStyle/>
                    <a:p>
                      <a:r>
                        <a:rPr lang="en-US" dirty="0" smtClean="0"/>
                        <a:t>Role</a:t>
                      </a:r>
                      <a:endParaRPr lang="en-US" dirty="0"/>
                    </a:p>
                  </a:txBody>
                  <a:tcPr/>
                </a:tc>
              </a:tr>
              <a:tr h="753979">
                <a:tc>
                  <a:txBody>
                    <a:bodyPr/>
                    <a:lstStyle/>
                    <a:p>
                      <a:r>
                        <a:rPr lang="en-US" dirty="0" smtClean="0"/>
                        <a:t>Address bus</a:t>
                      </a:r>
                      <a:endParaRPr lang="en-US" dirty="0"/>
                    </a:p>
                  </a:txBody>
                  <a:tcPr/>
                </a:tc>
                <a:tc>
                  <a:txBody>
                    <a:bodyPr/>
                    <a:lstStyle/>
                    <a:p>
                      <a:r>
                        <a:rPr lang="en-US" dirty="0" smtClean="0"/>
                        <a:t>It is a way for CPU determining</a:t>
                      </a:r>
                      <a:r>
                        <a:rPr lang="en-US" baseline="0" dirty="0" smtClean="0"/>
                        <a:t> a memory unit or an IO devices.</a:t>
                      </a:r>
                      <a:endParaRPr lang="en-US" dirty="0"/>
                    </a:p>
                  </a:txBody>
                  <a:tcPr/>
                </a:tc>
              </a:tr>
              <a:tr h="753979">
                <a:tc>
                  <a:txBody>
                    <a:bodyPr/>
                    <a:lstStyle/>
                    <a:p>
                      <a:r>
                        <a:rPr lang="en-US" dirty="0" smtClean="0"/>
                        <a:t>Data bus</a:t>
                      </a:r>
                      <a:endParaRPr lang="en-US" dirty="0"/>
                    </a:p>
                  </a:txBody>
                  <a:tcPr/>
                </a:tc>
                <a:tc>
                  <a:txBody>
                    <a:bodyPr/>
                    <a:lstStyle/>
                    <a:p>
                      <a:r>
                        <a:rPr lang="en-US" dirty="0" smtClean="0"/>
                        <a:t>It is a way for</a:t>
                      </a:r>
                      <a:r>
                        <a:rPr lang="en-US" baseline="0" dirty="0" smtClean="0"/>
                        <a:t> transferring data between CPU and others.</a:t>
                      </a:r>
                      <a:endParaRPr lang="en-US" dirty="0"/>
                    </a:p>
                  </a:txBody>
                  <a:tcPr/>
                </a:tc>
              </a:tr>
              <a:tr h="1319463">
                <a:tc>
                  <a:txBody>
                    <a:bodyPr/>
                    <a:lstStyle/>
                    <a:p>
                      <a:r>
                        <a:rPr lang="en-US" dirty="0" smtClean="0"/>
                        <a:t>Control bus</a:t>
                      </a:r>
                      <a:endParaRPr lang="en-US" dirty="0"/>
                    </a:p>
                  </a:txBody>
                  <a:tcPr/>
                </a:tc>
                <a:tc>
                  <a:txBody>
                    <a:bodyPr/>
                    <a:lstStyle/>
                    <a:p>
                      <a:r>
                        <a:rPr lang="en-US" dirty="0" smtClean="0"/>
                        <a:t>It is a way for CPU specifying an</a:t>
                      </a:r>
                      <a:r>
                        <a:rPr lang="en-US" baseline="0" dirty="0" smtClean="0"/>
                        <a:t> operation which must be perform at a component (reading from or write data to the device)</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69E29E33-B620-47F9-BB04-8846C2A5AFCC}" type="slidenum">
              <a:rPr kumimoji="0" lang="en-US" smtClean="0"/>
              <a:pPr/>
              <a:t>15</a:t>
            </a:fld>
            <a:endParaRPr kumimoji="0"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152400"/>
            <a:ext cx="8305800" cy="639762"/>
          </a:xfrm>
          <a:prstGeom prst="rect">
            <a:avLst/>
          </a:prstGeom>
        </p:spPr>
        <p:txBody>
          <a:bodyPr/>
          <a:lstStyle/>
          <a:p>
            <a:pPr lvl="0" algn="ctr">
              <a:spcBef>
                <a:spcPct val="0"/>
              </a:spcBef>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Subsystems and their roles….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aphicFrame>
        <p:nvGraphicFramePr>
          <p:cNvPr id="5" name="Table 4"/>
          <p:cNvGraphicFramePr>
            <a:graphicFrameLocks noGrp="1"/>
          </p:cNvGraphicFramePr>
          <p:nvPr/>
        </p:nvGraphicFramePr>
        <p:xfrm>
          <a:off x="381000" y="1143001"/>
          <a:ext cx="8381999" cy="4058553"/>
        </p:xfrm>
        <a:graphic>
          <a:graphicData uri="http://schemas.openxmlformats.org/drawingml/2006/table">
            <a:tbl>
              <a:tblPr firstRow="1" bandRow="1">
                <a:tableStyleId>{5C22544A-7EE6-4342-B048-85BDC9FD1C3A}</a:tableStyleId>
              </a:tblPr>
              <a:tblGrid>
                <a:gridCol w="1143000"/>
                <a:gridCol w="1219200"/>
                <a:gridCol w="6019799"/>
              </a:tblGrid>
              <a:tr h="348029">
                <a:tc gridSpan="2">
                  <a:txBody>
                    <a:bodyPr/>
                    <a:lstStyle/>
                    <a:p>
                      <a:r>
                        <a:rPr lang="en-US" sz="1400" dirty="0" smtClean="0"/>
                        <a:t>Memory</a:t>
                      </a:r>
                      <a:endParaRPr lang="en-US" sz="1400" dirty="0"/>
                    </a:p>
                  </a:txBody>
                  <a:tcPr/>
                </a:tc>
                <a:tc hMerge="1">
                  <a:txBody>
                    <a:bodyPr/>
                    <a:lstStyle/>
                    <a:p>
                      <a:endParaRPr lang="en-US" dirty="0"/>
                    </a:p>
                  </a:txBody>
                  <a:tcPr/>
                </a:tc>
                <a:tc>
                  <a:txBody>
                    <a:bodyPr/>
                    <a:lstStyle/>
                    <a:p>
                      <a:r>
                        <a:rPr lang="en-US" dirty="0" smtClean="0"/>
                        <a:t>Characteristics</a:t>
                      </a:r>
                      <a:endParaRPr lang="en-US" dirty="0"/>
                    </a:p>
                  </a:txBody>
                  <a:tcPr/>
                </a:tc>
              </a:tr>
              <a:tr h="556489">
                <a:tc>
                  <a:txBody>
                    <a:bodyPr/>
                    <a:lstStyle/>
                    <a:p>
                      <a:r>
                        <a:rPr lang="en-US" b="1" dirty="0" smtClean="0"/>
                        <a:t>External</a:t>
                      </a:r>
                      <a:endParaRPr lang="en-US" b="1" dirty="0"/>
                    </a:p>
                  </a:txBody>
                  <a:tcPr/>
                </a:tc>
                <a:tc>
                  <a:txBody>
                    <a:bodyPr/>
                    <a:lstStyle/>
                    <a:p>
                      <a:r>
                        <a:rPr lang="en-US" sz="1400" dirty="0" smtClean="0"/>
                        <a:t>Disk</a:t>
                      </a:r>
                      <a:endParaRPr lang="en-US" sz="1400" dirty="0"/>
                    </a:p>
                  </a:txBody>
                  <a:tcPr/>
                </a:tc>
                <a:tc>
                  <a:txBody>
                    <a:bodyPr/>
                    <a:lstStyle/>
                    <a:p>
                      <a:r>
                        <a:rPr lang="en-US" dirty="0" smtClean="0"/>
                        <a:t>Huge capacity/ slowest/ cheapest. They are used to store user data/programs/</a:t>
                      </a:r>
                      <a:r>
                        <a:rPr lang="en-US" baseline="0" dirty="0" smtClean="0"/>
                        <a:t> software.</a:t>
                      </a:r>
                      <a:endParaRPr lang="en-US" dirty="0"/>
                    </a:p>
                  </a:txBody>
                  <a:tcPr/>
                </a:tc>
              </a:tr>
              <a:tr h="556489">
                <a:tc rowSpan="4">
                  <a:txBody>
                    <a:bodyPr/>
                    <a:lstStyle/>
                    <a:p>
                      <a:endParaRPr lang="en-US" dirty="0" smtClean="0"/>
                    </a:p>
                    <a:p>
                      <a:endParaRPr lang="en-US" dirty="0" smtClean="0"/>
                    </a:p>
                    <a:p>
                      <a:endParaRPr lang="en-US" dirty="0" smtClean="0"/>
                    </a:p>
                    <a:p>
                      <a:endParaRPr lang="en-US" dirty="0" smtClean="0"/>
                    </a:p>
                    <a:p>
                      <a:endParaRPr lang="en-US" dirty="0" smtClean="0"/>
                    </a:p>
                    <a:p>
                      <a:r>
                        <a:rPr lang="en-US" b="1" dirty="0" smtClean="0">
                          <a:solidFill>
                            <a:srgbClr val="0000CC"/>
                          </a:solidFill>
                        </a:rPr>
                        <a:t>Internal</a:t>
                      </a:r>
                      <a:endParaRPr lang="en-US" b="1" dirty="0">
                        <a:solidFill>
                          <a:srgbClr val="0000CC"/>
                        </a:solidFill>
                      </a:endParaRPr>
                    </a:p>
                  </a:txBody>
                  <a:tcPr/>
                </a:tc>
                <a:tc>
                  <a:txBody>
                    <a:bodyPr/>
                    <a:lstStyle/>
                    <a:p>
                      <a:r>
                        <a:rPr lang="en-US" sz="1400" b="1" dirty="0" smtClean="0">
                          <a:solidFill>
                            <a:srgbClr val="0000CC"/>
                          </a:solidFill>
                        </a:rPr>
                        <a:t>RAM</a:t>
                      </a:r>
                      <a:endParaRPr lang="en-US" sz="1400" b="1" dirty="0">
                        <a:solidFill>
                          <a:srgbClr val="0000CC"/>
                        </a:solidFill>
                      </a:endParaRPr>
                    </a:p>
                  </a:txBody>
                  <a:tcPr/>
                </a:tc>
                <a:tc>
                  <a:txBody>
                    <a:bodyPr/>
                    <a:lstStyle/>
                    <a:p>
                      <a:r>
                        <a:rPr lang="en-US" dirty="0" smtClean="0"/>
                        <a:t>Small capacity/ rather fast/ rather expensive. It is used to store running programs.</a:t>
                      </a:r>
                      <a:endParaRPr lang="en-US" dirty="0"/>
                    </a:p>
                  </a:txBody>
                  <a:tcPr/>
                </a:tc>
              </a:tr>
              <a:tr h="556489">
                <a:tc vMerge="1">
                  <a:txBody>
                    <a:bodyPr/>
                    <a:lstStyle/>
                    <a:p>
                      <a:endParaRPr lang="en-US" dirty="0"/>
                    </a:p>
                  </a:txBody>
                  <a:tcPr/>
                </a:tc>
                <a:tc>
                  <a:txBody>
                    <a:bodyPr/>
                    <a:lstStyle/>
                    <a:p>
                      <a:r>
                        <a:rPr lang="en-US" sz="1400" b="1" dirty="0" smtClean="0">
                          <a:solidFill>
                            <a:srgbClr val="0000CC"/>
                          </a:solidFill>
                        </a:rPr>
                        <a:t>ROM</a:t>
                      </a:r>
                      <a:endParaRPr lang="en-US" sz="1400" b="1" dirty="0">
                        <a:solidFill>
                          <a:srgbClr val="0000CC"/>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Small capacity/ rather fast/ rather expensive. It is used to store critical data to boot a specific computer.</a:t>
                      </a:r>
                      <a:endParaRPr lang="en-US" dirty="0"/>
                    </a:p>
                  </a:txBody>
                  <a:tcPr/>
                </a:tc>
              </a:tr>
              <a:tr h="858153">
                <a:tc vMerge="1">
                  <a:txBody>
                    <a:bodyPr/>
                    <a:lstStyle/>
                    <a:p>
                      <a:endParaRPr lang="en-US" dirty="0"/>
                    </a:p>
                  </a:txBody>
                  <a:tcPr/>
                </a:tc>
                <a:tc>
                  <a:txBody>
                    <a:bodyPr/>
                    <a:lstStyle/>
                    <a:p>
                      <a:r>
                        <a:rPr lang="en-US" sz="1400" b="1" dirty="0" smtClean="0">
                          <a:solidFill>
                            <a:srgbClr val="0000CC"/>
                          </a:solidFill>
                        </a:rPr>
                        <a:t>CACHE</a:t>
                      </a:r>
                      <a:endParaRPr lang="en-US" sz="1400" b="1" dirty="0">
                        <a:solidFill>
                          <a:srgbClr val="0000CC"/>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Small capacity/ very</a:t>
                      </a:r>
                      <a:r>
                        <a:rPr lang="en-US" baseline="0" dirty="0" smtClean="0"/>
                        <a:t> </a:t>
                      </a:r>
                      <a:r>
                        <a:rPr lang="en-US" dirty="0" smtClean="0"/>
                        <a:t>fast/ expensive.  They</a:t>
                      </a:r>
                      <a:r>
                        <a:rPr lang="en-US" baseline="0" dirty="0" smtClean="0"/>
                        <a:t> are</a:t>
                      </a:r>
                      <a:r>
                        <a:rPr lang="en-US" dirty="0" smtClean="0"/>
                        <a:t> used as a temporary memory between RAM and CPU. They</a:t>
                      </a:r>
                      <a:r>
                        <a:rPr lang="en-US" baseline="0" dirty="0" smtClean="0"/>
                        <a:t> are located in CPU.</a:t>
                      </a:r>
                      <a:endParaRPr lang="en-US" dirty="0"/>
                    </a:p>
                  </a:txBody>
                  <a:tcPr/>
                </a:tc>
              </a:tr>
              <a:tr h="858153">
                <a:tc vMerge="1">
                  <a:txBody>
                    <a:bodyPr/>
                    <a:lstStyle/>
                    <a:p>
                      <a:endParaRPr lang="en-US" dirty="0"/>
                    </a:p>
                  </a:txBody>
                  <a:tcPr/>
                </a:tc>
                <a:tc>
                  <a:txBody>
                    <a:bodyPr/>
                    <a:lstStyle/>
                    <a:p>
                      <a:r>
                        <a:rPr lang="en-US" sz="1400" b="1" dirty="0" smtClean="0">
                          <a:solidFill>
                            <a:srgbClr val="0000CC"/>
                          </a:solidFill>
                        </a:rPr>
                        <a:t>REGISTERS</a:t>
                      </a:r>
                      <a:endParaRPr lang="en-US" sz="1400" b="1" dirty="0">
                        <a:solidFill>
                          <a:srgbClr val="0000CC"/>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Temporary memory  units in CPU for storing instructions</a:t>
                      </a:r>
                      <a:r>
                        <a:rPr lang="en-US" baseline="0" dirty="0" smtClean="0"/>
                        <a:t> or data</a:t>
                      </a:r>
                      <a:r>
                        <a:rPr lang="en-US" dirty="0" smtClean="0"/>
                        <a:t>/ extremely</a:t>
                      </a:r>
                      <a:r>
                        <a:rPr lang="en-US" baseline="0" dirty="0" smtClean="0"/>
                        <a:t> </a:t>
                      </a:r>
                      <a:r>
                        <a:rPr lang="en-US" dirty="0" smtClean="0"/>
                        <a:t>fast/ very expensive. </a:t>
                      </a:r>
                      <a:endParaRPr lang="en-US" dirty="0"/>
                    </a:p>
                  </a:txBody>
                  <a:tcPr/>
                </a:tc>
              </a:tr>
            </a:tbl>
          </a:graphicData>
        </a:graphic>
      </p:graphicFrame>
      <p:sp>
        <p:nvSpPr>
          <p:cNvPr id="6" name="TextBox 5"/>
          <p:cNvSpPr txBox="1"/>
          <p:nvPr/>
        </p:nvSpPr>
        <p:spPr>
          <a:xfrm>
            <a:off x="457200" y="5334000"/>
            <a:ext cx="8458200" cy="1477328"/>
          </a:xfrm>
          <a:prstGeom prst="rect">
            <a:avLst/>
          </a:prstGeom>
          <a:noFill/>
        </p:spPr>
        <p:txBody>
          <a:bodyPr wrap="square" rtlCol="0">
            <a:spAutoFit/>
          </a:bodyPr>
          <a:lstStyle/>
          <a:p>
            <a:r>
              <a:rPr lang="en-US" b="1" dirty="0" smtClean="0">
                <a:solidFill>
                  <a:srgbClr val="FF0000"/>
                </a:solidFill>
              </a:rPr>
              <a:t>Dung </a:t>
            </a:r>
            <a:r>
              <a:rPr lang="en-US" b="1" dirty="0" err="1" smtClean="0">
                <a:solidFill>
                  <a:srgbClr val="FF0000"/>
                </a:solidFill>
              </a:rPr>
              <a:t>lượng</a:t>
            </a:r>
            <a:r>
              <a:rPr lang="en-US" b="1" dirty="0" smtClean="0">
                <a:solidFill>
                  <a:srgbClr val="FF0000"/>
                </a:solidFill>
              </a:rPr>
              <a:t> </a:t>
            </a:r>
            <a:r>
              <a:rPr lang="en-US" b="1" dirty="0" err="1" smtClean="0">
                <a:solidFill>
                  <a:srgbClr val="FF0000"/>
                </a:solidFill>
              </a:rPr>
              <a:t>bộ</a:t>
            </a:r>
            <a:r>
              <a:rPr lang="en-US" b="1" dirty="0" smtClean="0">
                <a:solidFill>
                  <a:srgbClr val="FF0000"/>
                </a:solidFill>
              </a:rPr>
              <a:t> </a:t>
            </a:r>
            <a:r>
              <a:rPr lang="en-US" b="1" dirty="0" err="1" smtClean="0">
                <a:solidFill>
                  <a:srgbClr val="FF0000"/>
                </a:solidFill>
              </a:rPr>
              <a:t>nhớ</a:t>
            </a:r>
            <a:r>
              <a:rPr lang="en-US" b="1" dirty="0" smtClean="0">
                <a:solidFill>
                  <a:srgbClr val="FF0000"/>
                </a:solidFill>
              </a:rPr>
              <a:t> </a:t>
            </a:r>
            <a:r>
              <a:rPr lang="en-US" b="1" dirty="0" err="1" smtClean="0">
                <a:solidFill>
                  <a:srgbClr val="FF0000"/>
                </a:solidFill>
              </a:rPr>
              <a:t>trong</a:t>
            </a:r>
            <a:r>
              <a:rPr lang="en-US" b="1" dirty="0" smtClean="0">
                <a:solidFill>
                  <a:srgbClr val="FF0000"/>
                </a:solidFill>
              </a:rPr>
              <a:t> </a:t>
            </a:r>
            <a:r>
              <a:rPr lang="en-US" b="1" dirty="0" err="1" smtClean="0">
                <a:solidFill>
                  <a:srgbClr val="FF0000"/>
                </a:solidFill>
              </a:rPr>
              <a:t>bao</a:t>
            </a:r>
            <a:r>
              <a:rPr lang="en-US" b="1" dirty="0" smtClean="0">
                <a:solidFill>
                  <a:srgbClr val="FF0000"/>
                </a:solidFill>
              </a:rPr>
              <a:t> </a:t>
            </a:r>
            <a:r>
              <a:rPr lang="en-US" b="1" dirty="0" err="1" smtClean="0">
                <a:solidFill>
                  <a:srgbClr val="FF0000"/>
                </a:solidFill>
              </a:rPr>
              <a:t>nhiều</a:t>
            </a:r>
            <a:r>
              <a:rPr lang="en-US" b="1" dirty="0" smtClean="0">
                <a:solidFill>
                  <a:srgbClr val="FF0000"/>
                </a:solidFill>
              </a:rPr>
              <a:t> </a:t>
            </a:r>
            <a:r>
              <a:rPr lang="en-US" b="1" dirty="0" err="1" smtClean="0">
                <a:solidFill>
                  <a:srgbClr val="FF0000"/>
                </a:solidFill>
              </a:rPr>
              <a:t>là</a:t>
            </a:r>
            <a:r>
              <a:rPr lang="en-US" b="1" dirty="0" smtClean="0">
                <a:solidFill>
                  <a:srgbClr val="FF0000"/>
                </a:solidFill>
              </a:rPr>
              <a:t> </a:t>
            </a:r>
            <a:r>
              <a:rPr lang="en-US" b="1" dirty="0" err="1" smtClean="0">
                <a:solidFill>
                  <a:srgbClr val="FF0000"/>
                </a:solidFill>
              </a:rPr>
              <a:t>đủ</a:t>
            </a:r>
            <a:r>
              <a:rPr lang="en-US" b="1" dirty="0" smtClean="0">
                <a:solidFill>
                  <a:srgbClr val="FF0000"/>
                </a:solidFill>
              </a:rPr>
              <a:t>? </a:t>
            </a:r>
            <a:r>
              <a:rPr lang="en-US" b="1" dirty="0" err="1" smtClean="0">
                <a:solidFill>
                  <a:srgbClr val="FF0000"/>
                </a:solidFill>
              </a:rPr>
              <a:t>Tốc</a:t>
            </a:r>
            <a:r>
              <a:rPr lang="en-US" b="1" dirty="0" smtClean="0">
                <a:solidFill>
                  <a:srgbClr val="FF0000"/>
                </a:solidFill>
              </a:rPr>
              <a:t> </a:t>
            </a:r>
            <a:r>
              <a:rPr lang="en-US" b="1" dirty="0" err="1" smtClean="0">
                <a:solidFill>
                  <a:srgbClr val="FF0000"/>
                </a:solidFill>
              </a:rPr>
              <a:t>độ</a:t>
            </a:r>
            <a:r>
              <a:rPr lang="en-US" b="1" dirty="0" smtClean="0">
                <a:solidFill>
                  <a:srgbClr val="FF0000"/>
                </a:solidFill>
              </a:rPr>
              <a:t> </a:t>
            </a:r>
            <a:r>
              <a:rPr lang="en-US" b="1" dirty="0" err="1" smtClean="0">
                <a:solidFill>
                  <a:srgbClr val="FF0000"/>
                </a:solidFill>
              </a:rPr>
              <a:t>bao</a:t>
            </a:r>
            <a:r>
              <a:rPr lang="en-US" b="1" dirty="0" smtClean="0">
                <a:solidFill>
                  <a:srgbClr val="FF0000"/>
                </a:solidFill>
              </a:rPr>
              <a:t> </a:t>
            </a:r>
            <a:r>
              <a:rPr lang="en-US" b="1" dirty="0" err="1" smtClean="0">
                <a:solidFill>
                  <a:srgbClr val="FF0000"/>
                </a:solidFill>
              </a:rPr>
              <a:t>nhiêu</a:t>
            </a:r>
            <a:r>
              <a:rPr lang="en-US" b="1" dirty="0" smtClean="0">
                <a:solidFill>
                  <a:srgbClr val="FF0000"/>
                </a:solidFill>
              </a:rPr>
              <a:t> </a:t>
            </a:r>
            <a:r>
              <a:rPr lang="en-US" b="1" dirty="0" err="1" smtClean="0">
                <a:solidFill>
                  <a:srgbClr val="FF0000"/>
                </a:solidFill>
              </a:rPr>
              <a:t>là</a:t>
            </a:r>
            <a:r>
              <a:rPr lang="en-US" b="1" dirty="0" smtClean="0">
                <a:solidFill>
                  <a:srgbClr val="FF0000"/>
                </a:solidFill>
              </a:rPr>
              <a:t> </a:t>
            </a:r>
            <a:r>
              <a:rPr lang="en-US" b="1" dirty="0" err="1" smtClean="0">
                <a:solidFill>
                  <a:srgbClr val="FF0000"/>
                </a:solidFill>
              </a:rPr>
              <a:t>được</a:t>
            </a:r>
            <a:r>
              <a:rPr lang="en-US" b="1" dirty="0" smtClean="0">
                <a:solidFill>
                  <a:srgbClr val="FF0000"/>
                </a:solidFill>
              </a:rPr>
              <a:t>? </a:t>
            </a:r>
            <a:r>
              <a:rPr lang="en-US" b="1" dirty="0" err="1" smtClean="0">
                <a:solidFill>
                  <a:srgbClr val="FF0000"/>
                </a:solidFill>
              </a:rPr>
              <a:t>Tiến</a:t>
            </a:r>
            <a:r>
              <a:rPr lang="en-US" b="1" dirty="0" smtClean="0">
                <a:solidFill>
                  <a:srgbClr val="FF0000"/>
                </a:solidFill>
              </a:rPr>
              <a:t> </a:t>
            </a:r>
            <a:r>
              <a:rPr lang="en-US" b="1" dirty="0" err="1" smtClean="0">
                <a:solidFill>
                  <a:srgbClr val="FF0000"/>
                </a:solidFill>
              </a:rPr>
              <a:t>tốn</a:t>
            </a:r>
            <a:r>
              <a:rPr lang="en-US" b="1" dirty="0" smtClean="0">
                <a:solidFill>
                  <a:srgbClr val="FF0000"/>
                </a:solidFill>
              </a:rPr>
              <a:t> </a:t>
            </a:r>
            <a:r>
              <a:rPr lang="en-US" b="1" dirty="0" err="1" smtClean="0">
                <a:solidFill>
                  <a:srgbClr val="FF0000"/>
                </a:solidFill>
              </a:rPr>
              <a:t>bao</a:t>
            </a:r>
            <a:r>
              <a:rPr lang="en-US" b="1" dirty="0" smtClean="0">
                <a:solidFill>
                  <a:srgbClr val="FF0000"/>
                </a:solidFill>
              </a:rPr>
              <a:t> </a:t>
            </a:r>
            <a:r>
              <a:rPr lang="en-US" b="1" dirty="0" err="1" smtClean="0">
                <a:solidFill>
                  <a:srgbClr val="FF0000"/>
                </a:solidFill>
              </a:rPr>
              <a:t>nhiêu</a:t>
            </a:r>
            <a:r>
              <a:rPr lang="en-US" b="1" dirty="0" smtClean="0">
                <a:solidFill>
                  <a:srgbClr val="FF0000"/>
                </a:solidFill>
              </a:rPr>
              <a:t> </a:t>
            </a:r>
            <a:r>
              <a:rPr lang="en-US" b="1" dirty="0" err="1" smtClean="0">
                <a:solidFill>
                  <a:srgbClr val="FF0000"/>
                </a:solidFill>
              </a:rPr>
              <a:t>sẽ</a:t>
            </a:r>
            <a:r>
              <a:rPr lang="en-US" b="1" dirty="0" smtClean="0">
                <a:solidFill>
                  <a:srgbClr val="FF0000"/>
                </a:solidFill>
              </a:rPr>
              <a:t> </a:t>
            </a:r>
            <a:r>
              <a:rPr lang="en-US" b="1" dirty="0" err="1" smtClean="0">
                <a:solidFill>
                  <a:srgbClr val="FF0000"/>
                </a:solidFill>
              </a:rPr>
              <a:t>được</a:t>
            </a:r>
            <a:r>
              <a:rPr lang="en-US" b="1" dirty="0" smtClean="0">
                <a:solidFill>
                  <a:srgbClr val="FF0000"/>
                </a:solidFill>
              </a:rPr>
              <a:t> </a:t>
            </a:r>
            <a:r>
              <a:rPr lang="en-US" b="1" dirty="0" err="1" smtClean="0">
                <a:solidFill>
                  <a:srgbClr val="FF0000"/>
                </a:solidFill>
              </a:rPr>
              <a:t>chấp</a:t>
            </a:r>
            <a:r>
              <a:rPr lang="en-US" b="1" dirty="0" smtClean="0">
                <a:solidFill>
                  <a:srgbClr val="FF0000"/>
                </a:solidFill>
              </a:rPr>
              <a:t> </a:t>
            </a:r>
            <a:r>
              <a:rPr lang="en-US" b="1" dirty="0" err="1" smtClean="0">
                <a:solidFill>
                  <a:srgbClr val="FF0000"/>
                </a:solidFill>
              </a:rPr>
              <a:t>nhận</a:t>
            </a:r>
            <a:r>
              <a:rPr lang="en-US" b="1" dirty="0" smtClean="0">
                <a:solidFill>
                  <a:srgbClr val="FF0000"/>
                </a:solidFill>
              </a:rPr>
              <a:t>? </a:t>
            </a:r>
          </a:p>
          <a:p>
            <a:r>
              <a:rPr lang="en-US" b="1" u="sng" dirty="0" smtClean="0">
                <a:solidFill>
                  <a:schemeClr val="bg1"/>
                </a:solidFill>
              </a:rPr>
              <a:t>GIẢI PHÁP</a:t>
            </a:r>
            <a:r>
              <a:rPr lang="en-US" dirty="0" smtClean="0">
                <a:solidFill>
                  <a:schemeClr val="bg1"/>
                </a:solidFill>
              </a:rPr>
              <a:t>: </a:t>
            </a:r>
            <a:r>
              <a:rPr lang="en-US" dirty="0" err="1" smtClean="0">
                <a:solidFill>
                  <a:schemeClr val="bg1"/>
                </a:solidFill>
              </a:rPr>
              <a:t>Dùng</a:t>
            </a:r>
            <a:r>
              <a:rPr lang="en-US" dirty="0" smtClean="0">
                <a:solidFill>
                  <a:schemeClr val="bg1"/>
                </a:solidFill>
              </a:rPr>
              <a:t> </a:t>
            </a:r>
            <a:r>
              <a:rPr lang="en-US" dirty="0" err="1" smtClean="0">
                <a:solidFill>
                  <a:schemeClr val="bg1"/>
                </a:solidFill>
              </a:rPr>
              <a:t>bộ</a:t>
            </a:r>
            <a:r>
              <a:rPr lang="en-US" dirty="0" smtClean="0">
                <a:solidFill>
                  <a:schemeClr val="bg1"/>
                </a:solidFill>
              </a:rPr>
              <a:t> </a:t>
            </a:r>
            <a:r>
              <a:rPr lang="en-US" dirty="0" err="1" smtClean="0">
                <a:solidFill>
                  <a:schemeClr val="bg1"/>
                </a:solidFill>
              </a:rPr>
              <a:t>nhớ</a:t>
            </a:r>
            <a:r>
              <a:rPr lang="en-US" dirty="0" smtClean="0">
                <a:solidFill>
                  <a:schemeClr val="bg1"/>
                </a:solidFill>
              </a:rPr>
              <a:t> </a:t>
            </a:r>
            <a:r>
              <a:rPr lang="en-US" dirty="0" err="1" smtClean="0">
                <a:solidFill>
                  <a:schemeClr val="bg1"/>
                </a:solidFill>
              </a:rPr>
              <a:t>lớn</a:t>
            </a:r>
            <a:r>
              <a:rPr lang="en-US" dirty="0" smtClean="0">
                <a:solidFill>
                  <a:schemeClr val="bg1"/>
                </a:solidFill>
              </a:rPr>
              <a:t>/</a:t>
            </a:r>
            <a:r>
              <a:rPr lang="en-US" dirty="0" err="1" smtClean="0">
                <a:solidFill>
                  <a:schemeClr val="bg1"/>
                </a:solidFill>
              </a:rPr>
              <a:t>rẻ</a:t>
            </a:r>
            <a:r>
              <a:rPr lang="en-US" dirty="0" smtClean="0">
                <a:solidFill>
                  <a:schemeClr val="bg1"/>
                </a:solidFill>
              </a:rPr>
              <a:t>/</a:t>
            </a:r>
            <a:r>
              <a:rPr lang="en-US" dirty="0" err="1" smtClean="0">
                <a:solidFill>
                  <a:schemeClr val="bg1"/>
                </a:solidFill>
              </a:rPr>
              <a:t>chậm</a:t>
            </a:r>
            <a:r>
              <a:rPr lang="en-US" dirty="0" smtClean="0">
                <a:solidFill>
                  <a:schemeClr val="bg1"/>
                </a:solidFill>
              </a:rPr>
              <a:t> (</a:t>
            </a:r>
            <a:r>
              <a:rPr lang="en-US" b="1" dirty="0" smtClean="0">
                <a:solidFill>
                  <a:schemeClr val="bg1"/>
                </a:solidFill>
              </a:rPr>
              <a:t>RAM</a:t>
            </a:r>
            <a:r>
              <a:rPr lang="en-US" dirty="0" smtClean="0">
                <a:solidFill>
                  <a:schemeClr val="bg1"/>
                </a:solidFill>
              </a:rPr>
              <a:t>) </a:t>
            </a:r>
            <a:r>
              <a:rPr lang="en-US" dirty="0" err="1" smtClean="0">
                <a:solidFill>
                  <a:schemeClr val="bg1"/>
                </a:solidFill>
              </a:rPr>
              <a:t>cùng</a:t>
            </a:r>
            <a:r>
              <a:rPr lang="en-US" dirty="0" smtClean="0">
                <a:solidFill>
                  <a:schemeClr val="bg1"/>
                </a:solidFill>
              </a:rPr>
              <a:t> </a:t>
            </a:r>
            <a:r>
              <a:rPr lang="en-US" dirty="0" err="1" smtClean="0">
                <a:solidFill>
                  <a:schemeClr val="bg1"/>
                </a:solidFill>
              </a:rPr>
              <a:t>với</a:t>
            </a:r>
            <a:r>
              <a:rPr lang="en-US" dirty="0" smtClean="0">
                <a:solidFill>
                  <a:schemeClr val="bg1"/>
                </a:solidFill>
              </a:rPr>
              <a:t> </a:t>
            </a:r>
            <a:r>
              <a:rPr lang="en-US" dirty="0" err="1" smtClean="0">
                <a:solidFill>
                  <a:schemeClr val="bg1"/>
                </a:solidFill>
              </a:rPr>
              <a:t>vài</a:t>
            </a:r>
            <a:r>
              <a:rPr lang="en-US" dirty="0" smtClean="0">
                <a:solidFill>
                  <a:schemeClr val="bg1"/>
                </a:solidFill>
              </a:rPr>
              <a:t> </a:t>
            </a:r>
            <a:r>
              <a:rPr lang="en-US" dirty="0" err="1" smtClean="0">
                <a:solidFill>
                  <a:schemeClr val="bg1"/>
                </a:solidFill>
              </a:rPr>
              <a:t>bộ</a:t>
            </a:r>
            <a:r>
              <a:rPr lang="en-US" dirty="0" smtClean="0">
                <a:solidFill>
                  <a:schemeClr val="bg1"/>
                </a:solidFill>
              </a:rPr>
              <a:t> </a:t>
            </a:r>
            <a:r>
              <a:rPr lang="en-US" dirty="0" err="1" smtClean="0">
                <a:solidFill>
                  <a:schemeClr val="bg1"/>
                </a:solidFill>
              </a:rPr>
              <a:t>nhớ</a:t>
            </a:r>
            <a:r>
              <a:rPr lang="en-US" dirty="0" smtClean="0">
                <a:solidFill>
                  <a:schemeClr val="bg1"/>
                </a:solidFill>
              </a:rPr>
              <a:t> NHỎ/ ĐẮT/ NHANH (</a:t>
            </a:r>
            <a:r>
              <a:rPr lang="en-US" b="1" dirty="0" smtClean="0">
                <a:solidFill>
                  <a:schemeClr val="bg1"/>
                </a:solidFill>
              </a:rPr>
              <a:t>CACHES</a:t>
            </a:r>
            <a:r>
              <a:rPr lang="en-US" dirty="0" smtClean="0">
                <a:solidFill>
                  <a:schemeClr val="bg1"/>
                </a:solidFill>
              </a:rPr>
              <a:t>) + </a:t>
            </a:r>
            <a:r>
              <a:rPr lang="en-US" dirty="0" err="1" smtClean="0">
                <a:solidFill>
                  <a:schemeClr val="bg1"/>
                </a:solidFill>
              </a:rPr>
              <a:t>bộ</a:t>
            </a:r>
            <a:r>
              <a:rPr lang="en-US" dirty="0" smtClean="0">
                <a:solidFill>
                  <a:schemeClr val="bg1"/>
                </a:solidFill>
              </a:rPr>
              <a:t> </a:t>
            </a:r>
            <a:r>
              <a:rPr lang="en-US" dirty="0" err="1" smtClean="0">
                <a:solidFill>
                  <a:schemeClr val="bg1"/>
                </a:solidFill>
              </a:rPr>
              <a:t>phận</a:t>
            </a:r>
            <a:r>
              <a:rPr lang="en-US" dirty="0" smtClean="0">
                <a:solidFill>
                  <a:schemeClr val="bg1"/>
                </a:solidFill>
              </a:rPr>
              <a:t> </a:t>
            </a:r>
            <a:r>
              <a:rPr lang="en-US" dirty="0" err="1" smtClean="0">
                <a:solidFill>
                  <a:schemeClr val="bg1"/>
                </a:solidFill>
              </a:rPr>
              <a:t>trung</a:t>
            </a:r>
            <a:r>
              <a:rPr lang="en-US" dirty="0" smtClean="0">
                <a:solidFill>
                  <a:schemeClr val="bg1"/>
                </a:solidFill>
              </a:rPr>
              <a:t> </a:t>
            </a:r>
            <a:r>
              <a:rPr lang="en-US" dirty="0" err="1" smtClean="0">
                <a:solidFill>
                  <a:schemeClr val="bg1"/>
                </a:solidFill>
              </a:rPr>
              <a:t>chuyển</a:t>
            </a:r>
            <a:r>
              <a:rPr lang="en-US" dirty="0" smtClean="0">
                <a:solidFill>
                  <a:schemeClr val="bg1"/>
                </a:solidFill>
              </a:rPr>
              <a:t> MMU (memory management unit) </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16</a:t>
            </a:fld>
            <a:endParaRPr kumimoji="0"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19200"/>
          </a:xfrm>
        </p:spPr>
        <p:txBody>
          <a:bodyPr/>
          <a:lstStyle/>
          <a:p>
            <a:r>
              <a:rPr lang="en-US" sz="3200" dirty="0" smtClean="0"/>
              <a:t>5- </a:t>
            </a:r>
            <a:r>
              <a:rPr lang="en-US" sz="3200" dirty="0" err="1" smtClean="0"/>
              <a:t>Input/Output</a:t>
            </a:r>
            <a:r>
              <a:rPr lang="en-US" sz="3200" dirty="0" smtClean="0"/>
              <a:t> subsystems</a:t>
            </a:r>
            <a:br>
              <a:rPr lang="en-US" sz="3200" dirty="0" smtClean="0"/>
            </a:br>
            <a:r>
              <a:rPr lang="en-US" sz="3200" dirty="0" smtClean="0"/>
              <a:t>6- Different architectures</a:t>
            </a:r>
            <a:endParaRPr lang="en-US" sz="3200" dirty="0"/>
          </a:p>
        </p:txBody>
      </p:sp>
      <p:sp>
        <p:nvSpPr>
          <p:cNvPr id="3" name="Content Placeholder 2"/>
          <p:cNvSpPr>
            <a:spLocks noGrp="1"/>
          </p:cNvSpPr>
          <p:nvPr>
            <p:ph idx="1"/>
          </p:nvPr>
        </p:nvSpPr>
        <p:spPr>
          <a:xfrm>
            <a:off x="1600200" y="2286000"/>
            <a:ext cx="6019800" cy="1219200"/>
          </a:xfrm>
        </p:spPr>
        <p:txBody>
          <a:bodyPr>
            <a:noAutofit/>
          </a:bodyPr>
          <a:lstStyle/>
          <a:p>
            <a:pPr marL="114300" indent="22225">
              <a:buNone/>
            </a:pPr>
            <a:r>
              <a:rPr lang="en-US" dirty="0" smtClean="0">
                <a:solidFill>
                  <a:srgbClr val="FF0000"/>
                </a:solidFill>
              </a:rPr>
              <a:t>Read by yourself</a:t>
            </a:r>
            <a:r>
              <a:rPr lang="en-US" dirty="0" smtClean="0"/>
              <a:t>. These two parts are concerned as exercises.</a:t>
            </a:r>
            <a:endParaRPr lang="en-US"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17</a:t>
            </a:fld>
            <a:endParaRPr kumimoji="0"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i="0">
              <a:solidFill>
                <a:schemeClr val="bg1"/>
              </a:solidFill>
              <a:latin typeface="Times New Roman" pitchFamily="18" charset="0"/>
            </a:endParaRPr>
          </a:p>
        </p:txBody>
      </p:sp>
      <p:sp>
        <p:nvSpPr>
          <p:cNvPr id="979973" name="Rectangle 5"/>
          <p:cNvSpPr>
            <a:spLocks noChangeArrowheads="1"/>
          </p:cNvSpPr>
          <p:nvPr/>
        </p:nvSpPr>
        <p:spPr bwMode="auto">
          <a:xfrm>
            <a:off x="228600" y="1537157"/>
            <a:ext cx="8534400"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i="0" dirty="0">
                <a:solidFill>
                  <a:schemeClr val="bg1"/>
                </a:solidFill>
                <a:effectLst>
                  <a:outerShdw blurRad="38100" dist="38100" dir="2700000" algn="tl">
                    <a:srgbClr val="C0C0C0"/>
                  </a:outerShdw>
                </a:effectLst>
                <a:latin typeface="Times New Roman" pitchFamily="18" charset="0"/>
                <a:cs typeface="Times New Roman" pitchFamily="18" charset="0"/>
              </a:rPr>
              <a:t>In this section we briefly review the history of computing and computers. We divide this history into three </a:t>
            </a:r>
            <a:r>
              <a:rPr lang="en-US" altLang="en-US" sz="2800" b="0" i="0" dirty="0" smtClean="0">
                <a:solidFill>
                  <a:schemeClr val="bg1"/>
                </a:solidFill>
                <a:effectLst>
                  <a:outerShdw blurRad="38100" dist="38100" dir="2700000" algn="tl">
                    <a:srgbClr val="C0C0C0"/>
                  </a:outerShdw>
                </a:effectLst>
                <a:latin typeface="Times New Roman" pitchFamily="18" charset="0"/>
                <a:cs typeface="Times New Roman" pitchFamily="18" charset="0"/>
              </a:rPr>
              <a:t>periods</a:t>
            </a:r>
            <a:r>
              <a:rPr lang="en-US" altLang="en-US" sz="2800" dirty="0" smtClean="0">
                <a:solidFill>
                  <a:schemeClr val="bg1"/>
                </a:solidFill>
                <a:effectLst>
                  <a:outerShdw blurRad="38100" dist="38100" dir="2700000" algn="tl">
                    <a:srgbClr val="C0C0C0"/>
                  </a:outerShdw>
                </a:effectLst>
                <a:latin typeface="Times New Roman" pitchFamily="18" charset="0"/>
                <a:cs typeface="Times New Roman" pitchFamily="18" charset="0"/>
              </a:rPr>
              <a:t>:</a:t>
            </a:r>
          </a:p>
          <a:p>
            <a:pPr algn="just" eaLnBrk="1" hangingPunct="1">
              <a:defRPr/>
            </a:pPr>
            <a:endParaRPr lang="en-US" altLang="en-US" sz="2800" dirty="0" smtClean="0">
              <a:solidFill>
                <a:schemeClr val="bg1"/>
              </a:solidFill>
              <a:effectLst>
                <a:outerShdw blurRad="38100" dist="38100" dir="2700000" algn="tl">
                  <a:srgbClr val="C0C0C0"/>
                </a:outerShdw>
              </a:effectLst>
              <a:latin typeface="Times New Roman" pitchFamily="18" charset="0"/>
              <a:cs typeface="Times New Roman" pitchFamily="18" charset="0"/>
            </a:endParaRPr>
          </a:p>
          <a:p>
            <a:pPr algn="just">
              <a:defRPr/>
            </a:pPr>
            <a:r>
              <a:rPr lang="en-US" altLang="en-US" sz="2800" dirty="0" smtClean="0">
                <a:solidFill>
                  <a:schemeClr val="bg1"/>
                </a:solidFill>
                <a:latin typeface="Times New Roman" pitchFamily="18" charset="0"/>
                <a:cs typeface="Times New Roman" pitchFamily="18" charset="0"/>
              </a:rPr>
              <a:t>1- Mechanical machines (before 1930)</a:t>
            </a:r>
          </a:p>
          <a:p>
            <a:pPr algn="just">
              <a:defRPr/>
            </a:pPr>
            <a:r>
              <a:rPr lang="en-US" altLang="en-US" sz="2800" dirty="0" smtClean="0">
                <a:solidFill>
                  <a:schemeClr val="bg1"/>
                </a:solidFill>
                <a:latin typeface="Times New Roman" pitchFamily="18" charset="0"/>
                <a:cs typeface="Times New Roman" pitchFamily="18" charset="0"/>
              </a:rPr>
              <a:t>2- The birth of electronic computers (1930–1950)</a:t>
            </a:r>
          </a:p>
          <a:p>
            <a:pPr algn="just">
              <a:defRPr/>
            </a:pPr>
            <a:r>
              <a:rPr lang="en-US" altLang="en-US" sz="2800" dirty="0" smtClean="0">
                <a:solidFill>
                  <a:schemeClr val="bg1"/>
                </a:solidFill>
                <a:latin typeface="Times New Roman" pitchFamily="18" charset="0"/>
                <a:cs typeface="Times New Roman" pitchFamily="18" charset="0"/>
              </a:rPr>
              <a:t>3- Computer generations (1950–present)</a:t>
            </a:r>
            <a:endParaRPr lang="en-US" altLang="en-US" sz="2800" dirty="0">
              <a:solidFill>
                <a:schemeClr val="bg1"/>
              </a:solidFill>
              <a:effectLst>
                <a:outerShdw blurRad="38100" dist="38100" dir="2700000" algn="tl">
                  <a:srgbClr val="C0C0C0"/>
                </a:outerShdw>
              </a:effectLst>
              <a:latin typeface="Times New Roman" pitchFamily="18" charset="0"/>
              <a:cs typeface="Times New Roman"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b="1" noProof="0"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7</a:t>
            </a: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 Computer History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18</a:t>
            </a:fld>
            <a:endParaRPr kumimoji="0"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i="0">
              <a:latin typeface="Times New Roman"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Computer History…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7" name="Rectangle 10"/>
          <p:cNvSpPr>
            <a:spLocks noChangeArrowheads="1"/>
          </p:cNvSpPr>
          <p:nvPr/>
        </p:nvSpPr>
        <p:spPr bwMode="auto">
          <a:xfrm>
            <a:off x="381000" y="1231642"/>
            <a:ext cx="8458200" cy="5016758"/>
          </a:xfrm>
          <a:prstGeom prst="rect">
            <a:avLst/>
          </a:prstGeom>
          <a:solidFill>
            <a:schemeClr val="bg1"/>
          </a:solidFill>
          <a:ln w="9525">
            <a:noFill/>
            <a:miter lim="800000"/>
            <a:headEnd/>
            <a:tailEnd/>
          </a:ln>
          <a:effectLst/>
        </p:spPr>
        <p:txBody>
          <a:bodyPr wrap="square">
            <a:spAutoFit/>
          </a:bodyPr>
          <a:lstStyle/>
          <a:p>
            <a:pPr algn="just"/>
            <a:r>
              <a:rPr lang="en-US" altLang="en-US" sz="2000" b="1" u="sng" dirty="0" smtClean="0">
                <a:latin typeface="Calibri" pitchFamily="34" charset="0"/>
              </a:rPr>
              <a:t>1- Mechanical machines (before 1930)</a:t>
            </a:r>
            <a:endParaRPr lang="en-US" altLang="en-US" sz="2000" b="1" u="sng" dirty="0" smtClean="0">
              <a:latin typeface="Times New Roman" pitchFamily="18" charset="0"/>
            </a:endParaRPr>
          </a:p>
          <a:p>
            <a:pPr algn="just"/>
            <a:r>
              <a:rPr lang="en-US" altLang="en-US" sz="2000" dirty="0" smtClean="0">
                <a:latin typeface="Times New Roman" pitchFamily="18" charset="0"/>
              </a:rPr>
              <a:t>S</a:t>
            </a:r>
            <a:r>
              <a:rPr lang="en-US" altLang="en-US" sz="2000" b="0" i="0" dirty="0" smtClean="0">
                <a:latin typeface="Times New Roman" pitchFamily="18" charset="0"/>
              </a:rPr>
              <a:t>everal </a:t>
            </a:r>
            <a:r>
              <a:rPr lang="en-US" altLang="en-US" sz="2000" b="0" i="0" dirty="0">
                <a:latin typeface="Times New Roman" pitchFamily="18" charset="0"/>
              </a:rPr>
              <a:t>computing machines were invented that bear little resemblance to the modern concept of a </a:t>
            </a:r>
            <a:r>
              <a:rPr lang="en-US" altLang="en-US" sz="2000" b="0" i="0" dirty="0" smtClean="0">
                <a:latin typeface="Times New Roman" pitchFamily="18" charset="0"/>
              </a:rPr>
              <a:t>computer:</a:t>
            </a:r>
          </a:p>
          <a:p>
            <a:pPr algn="just">
              <a:buFontTx/>
              <a:buChar char="-"/>
            </a:pPr>
            <a:r>
              <a:rPr lang="en-US" altLang="en-US" sz="2000" dirty="0" smtClean="0">
                <a:latin typeface="Times New Roman" pitchFamily="18" charset="0"/>
              </a:rPr>
              <a:t> In the 17th century, </a:t>
            </a:r>
            <a:r>
              <a:rPr lang="en-US" altLang="en-US" sz="2000" dirty="0" err="1" smtClean="0">
                <a:latin typeface="Times New Roman" pitchFamily="18" charset="0"/>
              </a:rPr>
              <a:t>Blaise</a:t>
            </a:r>
            <a:r>
              <a:rPr lang="en-US" altLang="en-US" sz="2000" dirty="0" smtClean="0">
                <a:latin typeface="Times New Roman" pitchFamily="18" charset="0"/>
              </a:rPr>
              <a:t> Pascal, a French mathematician and philosopher, invented </a:t>
            </a:r>
            <a:r>
              <a:rPr lang="en-US" altLang="en-US" sz="2000" dirty="0" err="1" smtClean="0">
                <a:latin typeface="Times New Roman" pitchFamily="18" charset="0"/>
              </a:rPr>
              <a:t>Pascaline</a:t>
            </a:r>
            <a:r>
              <a:rPr lang="en-US" altLang="en-US" sz="2000" dirty="0" smtClean="0">
                <a:latin typeface="Times New Roman" pitchFamily="18" charset="0"/>
              </a:rPr>
              <a:t>. </a:t>
            </a:r>
          </a:p>
          <a:p>
            <a:pPr algn="just">
              <a:buFontTx/>
              <a:buChar char="-"/>
            </a:pPr>
            <a:r>
              <a:rPr lang="en-US" altLang="en-US" sz="2000" dirty="0" smtClean="0">
                <a:latin typeface="Times New Roman" pitchFamily="18" charset="0"/>
              </a:rPr>
              <a:t> In the late 17th century, German mathematician Gottfried Leibnitz invented Leibnitz’ Wheel.</a:t>
            </a:r>
          </a:p>
          <a:p>
            <a:pPr algn="just">
              <a:buFontTx/>
              <a:buChar char="-"/>
            </a:pPr>
            <a:r>
              <a:rPr lang="en-US" altLang="en-US" sz="2000" dirty="0" smtClean="0">
                <a:latin typeface="Times New Roman" pitchFamily="18" charset="0"/>
              </a:rPr>
              <a:t> The first machine that used the idea of storage and programming was the Jacquard loom (ma1y </a:t>
            </a:r>
            <a:r>
              <a:rPr lang="en-US" altLang="en-US" sz="2000" dirty="0" err="1" smtClean="0">
                <a:latin typeface="Times New Roman" pitchFamily="18" charset="0"/>
              </a:rPr>
              <a:t>dệt</a:t>
            </a:r>
            <a:r>
              <a:rPr lang="en-US" altLang="en-US" sz="2000" dirty="0" smtClean="0">
                <a:latin typeface="Times New Roman" pitchFamily="18" charset="0"/>
              </a:rPr>
              <a:t> </a:t>
            </a:r>
            <a:r>
              <a:rPr lang="en-US" altLang="en-US" sz="2000" dirty="0" err="1" smtClean="0">
                <a:latin typeface="Times New Roman" pitchFamily="18" charset="0"/>
              </a:rPr>
              <a:t>khung</a:t>
            </a:r>
            <a:r>
              <a:rPr lang="en-US" altLang="en-US" sz="2000" dirty="0" smtClean="0">
                <a:latin typeface="Times New Roman" pitchFamily="18" charset="0"/>
              </a:rPr>
              <a:t> </a:t>
            </a:r>
            <a:r>
              <a:rPr lang="en-US" altLang="en-US" sz="2000" dirty="0" err="1" smtClean="0">
                <a:latin typeface="Times New Roman" pitchFamily="18" charset="0"/>
              </a:rPr>
              <a:t>cửi</a:t>
            </a:r>
            <a:r>
              <a:rPr lang="en-US" altLang="en-US" sz="2000" dirty="0" smtClean="0">
                <a:latin typeface="Times New Roman" pitchFamily="18" charset="0"/>
              </a:rPr>
              <a:t>), invented by Joseph-Marie Jacquard at the beginning of the 19</a:t>
            </a:r>
            <a:r>
              <a:rPr lang="en-US" altLang="en-US" sz="2000" baseline="30000" dirty="0" smtClean="0">
                <a:latin typeface="Times New Roman" pitchFamily="18" charset="0"/>
              </a:rPr>
              <a:t>th</a:t>
            </a:r>
            <a:r>
              <a:rPr lang="en-US" altLang="en-US" sz="2000" dirty="0" smtClean="0">
                <a:latin typeface="Times New Roman" pitchFamily="18" charset="0"/>
              </a:rPr>
              <a:t> century.</a:t>
            </a:r>
          </a:p>
          <a:p>
            <a:pPr marL="177800" indent="-177800" algn="just">
              <a:buFontTx/>
              <a:buChar char="-"/>
            </a:pPr>
            <a:r>
              <a:rPr lang="en-US" altLang="en-US" sz="2000" dirty="0" smtClean="0">
                <a:latin typeface="Times New Roman" pitchFamily="18" charset="0"/>
              </a:rPr>
              <a:t>In 1823, Charles Babbage invented the Difference Engine. Later,</a:t>
            </a:r>
            <a:br>
              <a:rPr lang="en-US" altLang="en-US" sz="2000" dirty="0" smtClean="0">
                <a:latin typeface="Times New Roman" pitchFamily="18" charset="0"/>
              </a:rPr>
            </a:br>
            <a:r>
              <a:rPr lang="en-US" altLang="en-US" sz="2000" dirty="0" smtClean="0">
                <a:latin typeface="Times New Roman" pitchFamily="18" charset="0"/>
              </a:rPr>
              <a:t>he invented a machine called the Analytical Engine that parallels</a:t>
            </a:r>
            <a:br>
              <a:rPr lang="en-US" altLang="en-US" sz="2000" dirty="0" smtClean="0">
                <a:latin typeface="Times New Roman" pitchFamily="18" charset="0"/>
              </a:rPr>
            </a:br>
            <a:r>
              <a:rPr lang="en-US" altLang="en-US" sz="2000" dirty="0" smtClean="0">
                <a:latin typeface="Times New Roman" pitchFamily="18" charset="0"/>
              </a:rPr>
              <a:t>the idea of modern computers.</a:t>
            </a:r>
          </a:p>
          <a:p>
            <a:pPr marL="177800" indent="-177800" algn="just">
              <a:buFontTx/>
              <a:buChar char="-"/>
            </a:pPr>
            <a:r>
              <a:rPr lang="en-US" altLang="en-US" sz="2000" dirty="0" smtClean="0">
                <a:latin typeface="Times New Roman" pitchFamily="18" charset="0"/>
              </a:rPr>
              <a:t>In 1890, Herman Hollerith, working at the US Census Bureau,</a:t>
            </a:r>
            <a:br>
              <a:rPr lang="en-US" altLang="en-US" sz="2000" dirty="0" smtClean="0">
                <a:latin typeface="Times New Roman" pitchFamily="18" charset="0"/>
              </a:rPr>
            </a:br>
            <a:r>
              <a:rPr lang="en-US" altLang="en-US" sz="2000" dirty="0" smtClean="0">
                <a:latin typeface="Times New Roman" pitchFamily="18" charset="0"/>
              </a:rPr>
              <a:t>designed and built a programmer machine that could automatically read, tally, and sort data stored on punched card.</a:t>
            </a:r>
            <a:endParaRPr lang="en-US" altLang="en-US" sz="2000" b="0" i="0" dirty="0">
              <a:latin typeface="Times New Roman" pitchFamily="18" charset="0"/>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19</a:t>
            </a:fld>
            <a:endParaRPr kumimoji="0"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a:buNone/>
            </a:pPr>
            <a:r>
              <a:rPr lang="en-US" b="1" u="sng" dirty="0" smtClean="0"/>
              <a:t>LO01</a:t>
            </a:r>
            <a:r>
              <a:rPr lang="en-US" dirty="0" smtClean="0"/>
              <a:t>: </a:t>
            </a:r>
            <a:r>
              <a:rPr lang="en-US" b="1" dirty="0" smtClean="0"/>
              <a:t>List the subsystems of a computer and describe the role of these components</a:t>
            </a:r>
          </a:p>
          <a:p>
            <a:r>
              <a:rPr lang="en-US" altLang="en-US" dirty="0" smtClean="0">
                <a:latin typeface="Times New Roman" pitchFamily="18" charset="0"/>
              </a:rPr>
              <a:t>Define the Turing model of a computer.</a:t>
            </a:r>
          </a:p>
          <a:p>
            <a:r>
              <a:rPr lang="en-US" altLang="en-US" dirty="0" smtClean="0">
                <a:latin typeface="Times New Roman" pitchFamily="18" charset="0"/>
              </a:rPr>
              <a:t>Define the von Neumann model of a computer.</a:t>
            </a:r>
          </a:p>
          <a:p>
            <a:r>
              <a:rPr lang="en-US" altLang="en-US" dirty="0" smtClean="0">
                <a:latin typeface="Times New Roman" pitchFamily="18" charset="0"/>
              </a:rPr>
              <a:t>Describe the three components of a computer: hardware, data, and software.</a:t>
            </a:r>
          </a:p>
          <a:p>
            <a:r>
              <a:rPr lang="en-US" altLang="en-US" dirty="0" smtClean="0">
                <a:latin typeface="Times New Roman" pitchFamily="18" charset="0"/>
              </a:rPr>
              <a:t>List topics related to computer hardware.</a:t>
            </a:r>
          </a:p>
          <a:p>
            <a:r>
              <a:rPr lang="en-US" altLang="en-US" dirty="0" smtClean="0">
                <a:latin typeface="Times New Roman" pitchFamily="18" charset="0"/>
              </a:rPr>
              <a:t>Give a short history of computers.</a:t>
            </a:r>
            <a:endParaRPr lang="en-US" b="1"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2</a:t>
            </a:fld>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10"/>
          <p:cNvSpPr>
            <a:spLocks noChangeArrowheads="1"/>
          </p:cNvSpPr>
          <p:nvPr/>
        </p:nvSpPr>
        <p:spPr bwMode="auto">
          <a:xfrm>
            <a:off x="152400" y="2151995"/>
            <a:ext cx="8839200" cy="4401205"/>
          </a:xfrm>
          <a:prstGeom prst="rect">
            <a:avLst/>
          </a:prstGeom>
          <a:solidFill>
            <a:schemeClr val="bg1"/>
          </a:solidFill>
          <a:ln w="9525">
            <a:noFill/>
            <a:miter lim="800000"/>
            <a:headEnd/>
            <a:tailEnd/>
          </a:ln>
          <a:effectLst/>
        </p:spPr>
        <p:txBody>
          <a:bodyPr>
            <a:spAutoFit/>
          </a:bodyPr>
          <a:lstStyle/>
          <a:p>
            <a:pPr algn="just"/>
            <a:r>
              <a:rPr lang="en-US" altLang="en-US" sz="2000" b="1" u="sng" dirty="0" smtClean="0">
                <a:latin typeface="Calibri" pitchFamily="34" charset="0"/>
              </a:rPr>
              <a:t>2- The birth of electronic computers (1930–1950)</a:t>
            </a:r>
            <a:endParaRPr lang="en-US" altLang="en-US" sz="2000" b="1" i="0" u="sng" dirty="0" smtClean="0">
              <a:latin typeface="Times New Roman" pitchFamily="18" charset="0"/>
            </a:endParaRPr>
          </a:p>
          <a:p>
            <a:pPr algn="just"/>
            <a:r>
              <a:rPr lang="en-US" altLang="en-US" sz="2000" b="0" i="0" dirty="0" smtClean="0">
                <a:latin typeface="Times New Roman" pitchFamily="18" charset="0"/>
              </a:rPr>
              <a:t>Between </a:t>
            </a:r>
            <a:r>
              <a:rPr lang="en-US" altLang="en-US" sz="2000" b="0" i="0" dirty="0">
                <a:latin typeface="Times New Roman" pitchFamily="18" charset="0"/>
              </a:rPr>
              <a:t>1930 and 1950, several computers were invented by scientists who could be considered the pioneers of the electronic computer industry</a:t>
            </a:r>
            <a:r>
              <a:rPr lang="en-US" altLang="en-US" sz="2000" b="0" i="0" dirty="0" smtClean="0">
                <a:latin typeface="Times New Roman" pitchFamily="18" charset="0"/>
              </a:rPr>
              <a:t>.</a:t>
            </a:r>
          </a:p>
          <a:p>
            <a:pPr algn="just"/>
            <a:r>
              <a:rPr lang="en-US" altLang="en-US" sz="2000" b="1" u="sng" dirty="0" smtClean="0">
                <a:latin typeface="Times New Roman" pitchFamily="18" charset="0"/>
              </a:rPr>
              <a:t>Early Electronic Computers:: </a:t>
            </a:r>
            <a:r>
              <a:rPr lang="en-US" altLang="en-US" sz="2000" dirty="0" smtClean="0">
                <a:latin typeface="Times New Roman" pitchFamily="18" charset="0"/>
              </a:rPr>
              <a:t>The early computers of this period did not store the program in memory—all were programmed externally, only data are stored in memory, wired connections, external switches were used. Five computers were prominent during these years: ABC, Z1, Mark1, Colossus, </a:t>
            </a:r>
            <a:r>
              <a:rPr lang="en-US" altLang="en-US" sz="2000" dirty="0" err="1" smtClean="0">
                <a:latin typeface="Times New Roman" pitchFamily="18" charset="0"/>
              </a:rPr>
              <a:t>Eniac</a:t>
            </a:r>
            <a:r>
              <a:rPr lang="en-US" altLang="en-US" sz="2000" dirty="0" smtClean="0">
                <a:latin typeface="Times New Roman" pitchFamily="18" charset="0"/>
              </a:rPr>
              <a:t>. That way, every time we use a computer to do a new task, we need only change the program instead of rewiring the machine or turning hundreds of switches on and off.</a:t>
            </a:r>
          </a:p>
          <a:p>
            <a:pPr algn="just"/>
            <a:r>
              <a:rPr lang="en-US" altLang="en-US" sz="2000" b="1" u="sng" dirty="0" smtClean="0">
                <a:latin typeface="Times New Roman" pitchFamily="18" charset="0"/>
              </a:rPr>
              <a:t>Computers based on the von Neumann model</a:t>
            </a:r>
          </a:p>
          <a:p>
            <a:pPr algn="just"/>
            <a:r>
              <a:rPr lang="en-US" altLang="en-US" sz="2000" dirty="0" smtClean="0">
                <a:latin typeface="Times New Roman" pitchFamily="18" charset="0"/>
              </a:rPr>
              <a:t>The first computer based on von Neumann’s ideas was made in 1950 at the University of Pennsylvania and was called EDVAC. At the same time, a similar computer called EDSAC was built by Maurice Wilkes at Cambridge University in England.</a:t>
            </a:r>
            <a:endParaRPr lang="en-US" altLang="en-US" sz="2000" dirty="0" smtClean="0">
              <a:solidFill>
                <a:srgbClr val="FF0000"/>
              </a:solidFill>
              <a:latin typeface="Times New Roman" pitchFamily="18" charset="0"/>
            </a:endParaRPr>
          </a:p>
        </p:txBody>
      </p:sp>
      <p:sp>
        <p:nvSpPr>
          <p:cNvPr id="12" name="Title 1"/>
          <p:cNvSpPr txBox="1">
            <a:spLocks/>
          </p:cNvSpPr>
          <p:nvPr/>
        </p:nvSpPr>
        <p:spPr>
          <a:xfrm>
            <a:off x="457200" y="152400"/>
            <a:ext cx="8229600" cy="639762"/>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Computer History…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pic>
        <p:nvPicPr>
          <p:cNvPr id="26626" name="Picture 2" descr="Chiếc máy tính điện tử đầu tiên trông thế nào, và nó làm được gì?"/>
          <p:cNvPicPr>
            <a:picLocks noChangeAspect="1" noChangeArrowheads="1"/>
          </p:cNvPicPr>
          <p:nvPr/>
        </p:nvPicPr>
        <p:blipFill>
          <a:blip r:embed="rId3" cstate="print"/>
          <a:srcRect/>
          <a:stretch>
            <a:fillRect/>
          </a:stretch>
        </p:blipFill>
        <p:spPr bwMode="auto">
          <a:xfrm>
            <a:off x="6072186" y="111124"/>
            <a:ext cx="2919414" cy="1946276"/>
          </a:xfrm>
          <a:prstGeom prst="rect">
            <a:avLst/>
          </a:prstGeom>
          <a:noFill/>
        </p:spPr>
      </p:pic>
      <p:sp>
        <p:nvSpPr>
          <p:cNvPr id="5" name="Slide Number Placeholder 4"/>
          <p:cNvSpPr>
            <a:spLocks noGrp="1"/>
          </p:cNvSpPr>
          <p:nvPr>
            <p:ph type="sldNum" sz="quarter" idx="12"/>
          </p:nvPr>
        </p:nvSpPr>
        <p:spPr/>
        <p:txBody>
          <a:bodyPr/>
          <a:lstStyle/>
          <a:p>
            <a:fld id="{69E29E33-B620-47F9-BB04-8846C2A5AFCC}" type="slidenum">
              <a:rPr kumimoji="0" lang="en-US" smtClean="0"/>
              <a:pPr/>
              <a:t>20</a:t>
            </a:fld>
            <a:endParaRPr kumimoji="0"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10"/>
          <p:cNvSpPr>
            <a:spLocks noChangeArrowheads="1"/>
          </p:cNvSpPr>
          <p:nvPr/>
        </p:nvSpPr>
        <p:spPr bwMode="auto">
          <a:xfrm>
            <a:off x="304800" y="1905000"/>
            <a:ext cx="8458200" cy="3108543"/>
          </a:xfrm>
          <a:prstGeom prst="rect">
            <a:avLst/>
          </a:prstGeom>
          <a:solidFill>
            <a:schemeClr val="bg1"/>
          </a:solidFill>
          <a:ln w="9525">
            <a:noFill/>
            <a:miter lim="800000"/>
            <a:headEnd/>
            <a:tailEnd/>
          </a:ln>
          <a:effectLst/>
        </p:spPr>
        <p:txBody>
          <a:bodyPr wrap="square">
            <a:spAutoFit/>
          </a:bodyPr>
          <a:lstStyle/>
          <a:p>
            <a:pPr algn="just"/>
            <a:r>
              <a:rPr lang="en-US" altLang="en-US" sz="2800" b="1" u="sng" dirty="0" smtClean="0">
                <a:latin typeface="Calibri" pitchFamily="34" charset="0"/>
              </a:rPr>
              <a:t>3-  Computer generations (1950–present)</a:t>
            </a:r>
            <a:endParaRPr lang="en-US" altLang="en-US" sz="2800" b="1" i="0" u="sng" dirty="0" smtClean="0">
              <a:latin typeface="Times New Roman" pitchFamily="18" charset="0"/>
            </a:endParaRPr>
          </a:p>
          <a:p>
            <a:pPr algn="just"/>
            <a:r>
              <a:rPr lang="en-US" altLang="en-US" sz="2800" b="0" i="0" dirty="0" smtClean="0">
                <a:latin typeface="Times New Roman" pitchFamily="18" charset="0"/>
              </a:rPr>
              <a:t>Computers </a:t>
            </a:r>
            <a:r>
              <a:rPr lang="en-US" altLang="en-US" sz="2800" b="0" i="0" dirty="0">
                <a:latin typeface="Times New Roman" pitchFamily="18" charset="0"/>
              </a:rPr>
              <a:t>built after 1950 more or less follow the von Neumann model. They have become faster, smaller, and cheaper, but the principle is almost the same. Historians divide this period into generations, with each generation witnessing some major change in hardware or software (but not in the model).</a:t>
            </a:r>
          </a:p>
        </p:txBody>
      </p:sp>
      <p:sp>
        <p:nvSpPr>
          <p:cNvPr id="6" name="Title 1"/>
          <p:cNvSpPr txBox="1">
            <a:spLocks/>
          </p:cNvSpPr>
          <p:nvPr/>
        </p:nvSpPr>
        <p:spPr>
          <a:xfrm>
            <a:off x="457200" y="152400"/>
            <a:ext cx="8229600" cy="639762"/>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Computer History…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21</a:t>
            </a:fld>
            <a:endParaRPr kumimoji="0"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639762"/>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Computer History…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aphicFrame>
        <p:nvGraphicFramePr>
          <p:cNvPr id="3" name="Table 2"/>
          <p:cNvGraphicFramePr>
            <a:graphicFrameLocks noGrp="1"/>
          </p:cNvGraphicFramePr>
          <p:nvPr/>
        </p:nvGraphicFramePr>
        <p:xfrm>
          <a:off x="304800" y="1143000"/>
          <a:ext cx="8382001" cy="4399280"/>
        </p:xfrm>
        <a:graphic>
          <a:graphicData uri="http://schemas.openxmlformats.org/drawingml/2006/table">
            <a:tbl>
              <a:tblPr firstRow="1" bandRow="1">
                <a:tableStyleId>{5C22544A-7EE6-4342-B048-85BDC9FD1C3A}</a:tableStyleId>
              </a:tblPr>
              <a:tblGrid>
                <a:gridCol w="1447800"/>
                <a:gridCol w="6934201"/>
              </a:tblGrid>
              <a:tr h="370840">
                <a:tc>
                  <a:txBody>
                    <a:bodyPr/>
                    <a:lstStyle/>
                    <a:p>
                      <a:r>
                        <a:rPr lang="en-US" dirty="0" smtClean="0"/>
                        <a:t>Generation</a:t>
                      </a:r>
                      <a:endParaRPr lang="en-US" dirty="0"/>
                    </a:p>
                  </a:txBody>
                  <a:tcPr/>
                </a:tc>
                <a:tc>
                  <a:txBody>
                    <a:bodyPr/>
                    <a:lstStyle/>
                    <a:p>
                      <a:r>
                        <a:rPr lang="en-US" dirty="0" smtClean="0"/>
                        <a:t>Characteristics</a:t>
                      </a:r>
                      <a:endParaRPr lang="en-US" dirty="0"/>
                    </a:p>
                  </a:txBody>
                  <a:tcPr/>
                </a:tc>
              </a:tr>
              <a:tr h="370840">
                <a:tc>
                  <a:txBody>
                    <a:bodyPr/>
                    <a:lstStyle/>
                    <a:p>
                      <a:r>
                        <a:rPr lang="en-US" dirty="0" smtClean="0"/>
                        <a:t>1</a:t>
                      </a:r>
                      <a:endParaRPr lang="en-US" dirty="0"/>
                    </a:p>
                  </a:txBody>
                  <a:tcPr/>
                </a:tc>
                <a:tc>
                  <a:txBody>
                    <a:bodyPr/>
                    <a:lstStyle/>
                    <a:p>
                      <a:r>
                        <a:rPr lang="en-US" dirty="0" smtClean="0"/>
                        <a:t>1950-1959, using </a:t>
                      </a:r>
                      <a:r>
                        <a:rPr lang="en-US" b="1" dirty="0" smtClean="0"/>
                        <a:t>vacuum tubes</a:t>
                      </a:r>
                      <a:r>
                        <a:rPr lang="en-US" dirty="0" smtClean="0"/>
                        <a:t>, commercial computers</a:t>
                      </a:r>
                      <a:endParaRPr lang="en-US" dirty="0"/>
                    </a:p>
                  </a:txBody>
                  <a:tcPr/>
                </a:tc>
              </a:tr>
              <a:tr h="370840">
                <a:tc>
                  <a:txBody>
                    <a:bodyPr/>
                    <a:lstStyle/>
                    <a:p>
                      <a:r>
                        <a:rPr lang="en-US" dirty="0" smtClean="0"/>
                        <a:t>2</a:t>
                      </a:r>
                      <a:endParaRPr lang="en-US" dirty="0"/>
                    </a:p>
                  </a:txBody>
                  <a:tcPr/>
                </a:tc>
                <a:tc>
                  <a:txBody>
                    <a:bodyPr/>
                    <a:lstStyle/>
                    <a:p>
                      <a:r>
                        <a:rPr lang="en-US" dirty="0" smtClean="0"/>
                        <a:t>1959-1965, using </a:t>
                      </a:r>
                      <a:r>
                        <a:rPr lang="en-US" b="1" dirty="0" smtClean="0"/>
                        <a:t>transistors</a:t>
                      </a:r>
                      <a:r>
                        <a:rPr lang="en-US" dirty="0" smtClean="0"/>
                        <a:t>,  Fortran</a:t>
                      </a:r>
                      <a:r>
                        <a:rPr lang="en-US" baseline="0" dirty="0" smtClean="0"/>
                        <a:t> and Cobol languages were invented and supported.</a:t>
                      </a:r>
                      <a:endParaRPr lang="en-US" dirty="0"/>
                    </a:p>
                  </a:txBody>
                  <a:tcPr/>
                </a:tc>
              </a:tr>
              <a:tr h="370840">
                <a:tc>
                  <a:txBody>
                    <a:bodyPr/>
                    <a:lstStyle/>
                    <a:p>
                      <a:r>
                        <a:rPr lang="en-US" dirty="0" smtClean="0"/>
                        <a:t>3</a:t>
                      </a:r>
                      <a:endParaRPr lang="en-US" dirty="0"/>
                    </a:p>
                  </a:txBody>
                  <a:tcPr/>
                </a:tc>
                <a:tc>
                  <a:txBody>
                    <a:bodyPr/>
                    <a:lstStyle/>
                    <a:p>
                      <a:r>
                        <a:rPr lang="en-US" dirty="0" smtClean="0"/>
                        <a:t>1965-1975, using integrated circuits (IC) including</a:t>
                      </a:r>
                      <a:r>
                        <a:rPr lang="en-US" baseline="0" dirty="0" smtClean="0"/>
                        <a:t> many transistors</a:t>
                      </a:r>
                      <a:r>
                        <a:rPr lang="en-US" dirty="0" smtClean="0"/>
                        <a:t>,</a:t>
                      </a:r>
                      <a:r>
                        <a:rPr lang="en-US" baseline="0" dirty="0" smtClean="0"/>
                        <a:t> for reducing their costs and sizes. Minicomputers appeared. Software packages became available</a:t>
                      </a:r>
                      <a:endParaRPr lang="en-US" dirty="0"/>
                    </a:p>
                  </a:txBody>
                  <a:tcPr/>
                </a:tc>
              </a:tr>
              <a:tr h="370840">
                <a:tc>
                  <a:txBody>
                    <a:bodyPr/>
                    <a:lstStyle/>
                    <a:p>
                      <a:r>
                        <a:rPr lang="en-US" dirty="0" smtClean="0"/>
                        <a:t>4</a:t>
                      </a:r>
                      <a:endParaRPr lang="en-US" dirty="0"/>
                    </a:p>
                  </a:txBody>
                  <a:tcPr/>
                </a:tc>
                <a:tc>
                  <a:txBody>
                    <a:bodyPr/>
                    <a:lstStyle/>
                    <a:p>
                      <a:r>
                        <a:rPr lang="en-US" dirty="0" smtClean="0"/>
                        <a:t>1975-1985,</a:t>
                      </a:r>
                      <a:r>
                        <a:rPr lang="en-US" baseline="0" dirty="0" smtClean="0"/>
                        <a:t> using high integrated ICs, </a:t>
                      </a:r>
                      <a:r>
                        <a:rPr lang="en-US" altLang="en-US" sz="1800" b="0" i="0" dirty="0" smtClean="0">
                          <a:latin typeface="Times New Roman" pitchFamily="18" charset="0"/>
                        </a:rPr>
                        <a:t>microcomputers appeared. The first desktop calculator, the Altair 8800, became available in 1975. This generation also saw the emergence of </a:t>
                      </a:r>
                      <a:r>
                        <a:rPr lang="en-US" altLang="en-US" sz="1800" i="0" dirty="0" smtClean="0">
                          <a:latin typeface="Times New Roman" pitchFamily="18" charset="0"/>
                        </a:rPr>
                        <a:t>computer networks.</a:t>
                      </a:r>
                      <a:endParaRPr lang="en-US" dirty="0"/>
                    </a:p>
                  </a:txBody>
                  <a:tcPr/>
                </a:tc>
              </a:tr>
              <a:tr h="370840">
                <a:tc>
                  <a:txBody>
                    <a:bodyPr/>
                    <a:lstStyle/>
                    <a:p>
                      <a:r>
                        <a:rPr lang="en-US" dirty="0" smtClean="0"/>
                        <a:t>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b="0" i="0" dirty="0" smtClean="0">
                          <a:latin typeface="Times New Roman" pitchFamily="18" charset="0"/>
                        </a:rPr>
                        <a:t>Using extreme</a:t>
                      </a:r>
                      <a:r>
                        <a:rPr lang="en-US" altLang="en-US" sz="1800" b="0" i="0" baseline="0" dirty="0" smtClean="0">
                          <a:latin typeface="Times New Roman" pitchFamily="18" charset="0"/>
                        </a:rPr>
                        <a:t>ly high integrated ICs. </a:t>
                      </a:r>
                      <a:r>
                        <a:rPr lang="en-US" altLang="en-US" sz="1800" b="0" i="0" dirty="0" smtClean="0">
                          <a:latin typeface="Times New Roman" pitchFamily="18" charset="0"/>
                        </a:rPr>
                        <a:t>This open-ended generation started in 1985. It has witnessed the appearance of </a:t>
                      </a:r>
                      <a:r>
                        <a:rPr lang="en-US" altLang="en-US" sz="1800" i="0" dirty="0" smtClean="0">
                          <a:latin typeface="Times New Roman" pitchFamily="18" charset="0"/>
                        </a:rPr>
                        <a:t>laptop</a:t>
                      </a:r>
                      <a:r>
                        <a:rPr lang="en-US" altLang="en-US" sz="1800" b="0" i="0" dirty="0" smtClean="0">
                          <a:latin typeface="Times New Roman" pitchFamily="18" charset="0"/>
                        </a:rPr>
                        <a:t> and </a:t>
                      </a:r>
                      <a:r>
                        <a:rPr lang="en-US" altLang="en-US" sz="1800" i="0" dirty="0" smtClean="0">
                          <a:latin typeface="Times New Roman" pitchFamily="18" charset="0"/>
                        </a:rPr>
                        <a:t>palmtop</a:t>
                      </a:r>
                      <a:r>
                        <a:rPr lang="en-US" altLang="en-US" sz="1800" b="0" i="0" dirty="0" smtClean="0">
                          <a:latin typeface="Times New Roman" pitchFamily="18" charset="0"/>
                        </a:rPr>
                        <a:t> computers, improvements in secondary storage media (</a:t>
                      </a:r>
                      <a:r>
                        <a:rPr lang="en-US" altLang="en-US" sz="1800" i="0" dirty="0" smtClean="0">
                          <a:latin typeface="Times New Roman" pitchFamily="18" charset="0"/>
                        </a:rPr>
                        <a:t>CDROM</a:t>
                      </a:r>
                      <a:r>
                        <a:rPr lang="en-US" altLang="en-US" sz="1800" b="0" i="0" dirty="0" smtClean="0">
                          <a:latin typeface="Times New Roman" pitchFamily="18" charset="0"/>
                        </a:rPr>
                        <a:t>, </a:t>
                      </a:r>
                      <a:r>
                        <a:rPr lang="en-US" altLang="en-US" sz="1800" i="0" dirty="0" smtClean="0">
                          <a:latin typeface="Times New Roman" pitchFamily="18" charset="0"/>
                        </a:rPr>
                        <a:t>DVD</a:t>
                      </a:r>
                      <a:r>
                        <a:rPr lang="en-US" altLang="en-US" sz="1800" b="0" i="0" dirty="0" smtClean="0">
                          <a:latin typeface="Times New Roman" pitchFamily="18" charset="0"/>
                        </a:rPr>
                        <a:t> and so on), the use of multimedia, and the phenomenon of virtual reality.</a:t>
                      </a:r>
                    </a:p>
                  </a:txBody>
                  <a:tcPr/>
                </a:tc>
              </a:tr>
            </a:tbl>
          </a:graphicData>
        </a:graphic>
      </p:graphicFrame>
      <p:sp>
        <p:nvSpPr>
          <p:cNvPr id="4" name="Slide Number Placeholder 3"/>
          <p:cNvSpPr>
            <a:spLocks noGrp="1"/>
          </p:cNvSpPr>
          <p:nvPr>
            <p:ph type="sldNum" sz="quarter" idx="12"/>
          </p:nvPr>
        </p:nvSpPr>
        <p:spPr/>
        <p:txBody>
          <a:bodyPr/>
          <a:lstStyle/>
          <a:p>
            <a:fld id="{69E29E33-B620-47F9-BB04-8846C2A5AFCC}" type="slidenum">
              <a:rPr kumimoji="0" lang="en-US" smtClean="0"/>
              <a:pPr/>
              <a:t>22</a:t>
            </a:fld>
            <a:endParaRPr kumimoji="0"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i="0">
              <a:latin typeface="Times New Roman" pitchFamily="18" charset="0"/>
            </a:endParaRPr>
          </a:p>
        </p:txBody>
      </p:sp>
      <p:sp>
        <p:nvSpPr>
          <p:cNvPr id="984069" name="Rectangle 5"/>
          <p:cNvSpPr>
            <a:spLocks noChangeArrowheads="1"/>
          </p:cNvSpPr>
          <p:nvPr/>
        </p:nvSpPr>
        <p:spPr bwMode="auto">
          <a:xfrm>
            <a:off x="228600" y="1049785"/>
            <a:ext cx="8915400" cy="38472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defRPr/>
            </a:pPr>
            <a:r>
              <a:rPr lang="en-US" sz="2800" b="1" dirty="0" smtClean="0">
                <a:solidFill>
                  <a:schemeClr val="bg1"/>
                </a:solidFill>
                <a:latin typeface="Times New Roman" pitchFamily="18" charset="0"/>
                <a:cs typeface="Times New Roman" pitchFamily="18" charset="0"/>
              </a:rPr>
              <a:t>Computer science</a:t>
            </a:r>
            <a:r>
              <a:rPr lang="en-US" sz="2800" dirty="0" smtClean="0">
                <a:solidFill>
                  <a:schemeClr val="bg1"/>
                </a:solidFill>
                <a:latin typeface="Times New Roman" pitchFamily="18" charset="0"/>
                <a:cs typeface="Times New Roman" pitchFamily="18" charset="0"/>
              </a:rPr>
              <a:t> is the study of </a:t>
            </a:r>
          </a:p>
          <a:p>
            <a:pPr>
              <a:defRPr/>
            </a:pPr>
            <a:r>
              <a:rPr lang="en-US" sz="2800" dirty="0" smtClean="0">
                <a:solidFill>
                  <a:schemeClr val="bg1"/>
                </a:solidFill>
                <a:latin typeface="Times New Roman" pitchFamily="18" charset="0"/>
                <a:cs typeface="Times New Roman" pitchFamily="18" charset="0"/>
              </a:rPr>
              <a:t>	- algorithmic processes and </a:t>
            </a:r>
          </a:p>
          <a:p>
            <a:pPr>
              <a:defRPr/>
            </a:pPr>
            <a:r>
              <a:rPr lang="en-US" sz="2800" dirty="0" smtClean="0">
                <a:solidFill>
                  <a:schemeClr val="bg1"/>
                </a:solidFill>
                <a:latin typeface="Times New Roman" pitchFamily="18" charset="0"/>
                <a:cs typeface="Times New Roman" pitchFamily="18" charset="0"/>
              </a:rPr>
              <a:t>	- computational machines.</a:t>
            </a:r>
            <a:r>
              <a:rPr lang="en-US" sz="2800" baseline="30000" dirty="0" smtClean="0">
                <a:solidFill>
                  <a:schemeClr val="bg1"/>
                </a:solidFill>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
            </a:r>
            <a:br>
              <a:rPr lang="en-US" sz="2000" dirty="0" smtClean="0">
                <a:solidFill>
                  <a:schemeClr val="bg1"/>
                </a:solidFill>
                <a:latin typeface="Times New Roman" pitchFamily="18" charset="0"/>
                <a:cs typeface="Times New Roman" pitchFamily="18" charset="0"/>
              </a:rPr>
            </a:br>
            <a:endParaRPr lang="en-US" sz="2000" dirty="0" smtClean="0">
              <a:solidFill>
                <a:schemeClr val="bg1"/>
              </a:solidFill>
              <a:latin typeface="Times New Roman" pitchFamily="18" charset="0"/>
              <a:cs typeface="Times New Roman" pitchFamily="18" charset="0"/>
            </a:endParaRPr>
          </a:p>
          <a:p>
            <a:pPr>
              <a:defRPr/>
            </a:pPr>
            <a:r>
              <a:rPr lang="en-US" sz="2000" dirty="0" smtClean="0">
                <a:solidFill>
                  <a:schemeClr val="bg1"/>
                </a:solidFill>
                <a:latin typeface="Times New Roman" pitchFamily="18" charset="0"/>
                <a:cs typeface="Times New Roman" pitchFamily="18" charset="0"/>
              </a:rPr>
              <a:t>As a discipline, computer science spans a range of topics from theoretical studies of algorithms, computation and information to the practical issues of implementing computing systems in hardware and software. </a:t>
            </a:r>
          </a:p>
          <a:p>
            <a:pPr>
              <a:defRPr/>
            </a:pPr>
            <a:endParaRPr lang="en-US" sz="2000" dirty="0" smtClean="0">
              <a:solidFill>
                <a:schemeClr val="bg1"/>
              </a:solidFill>
              <a:latin typeface="Times New Roman" pitchFamily="18" charset="0"/>
              <a:cs typeface="Times New Roman" pitchFamily="18" charset="0"/>
            </a:endParaRPr>
          </a:p>
          <a:p>
            <a:pPr>
              <a:defRPr/>
            </a:pPr>
            <a:r>
              <a:rPr lang="en-US" sz="2000" dirty="0" smtClean="0">
                <a:solidFill>
                  <a:schemeClr val="bg1"/>
                </a:solidFill>
                <a:latin typeface="Times New Roman" pitchFamily="18" charset="0"/>
                <a:cs typeface="Times New Roman" pitchFamily="18" charset="0"/>
              </a:rPr>
              <a:t>Computer science addresses any computational problems, especially information processes, such as control, communication,  perception (</a:t>
            </a:r>
            <a:r>
              <a:rPr lang="en-US" sz="2000" dirty="0" err="1" smtClean="0">
                <a:solidFill>
                  <a:schemeClr val="bg1"/>
                </a:solidFill>
                <a:latin typeface="Times New Roman" pitchFamily="18" charset="0"/>
                <a:cs typeface="Times New Roman" pitchFamily="18" charset="0"/>
              </a:rPr>
              <a:t>nhận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thức</a:t>
            </a:r>
            <a:r>
              <a:rPr lang="en-US" sz="2000" dirty="0" smtClean="0">
                <a:solidFill>
                  <a:schemeClr val="bg1"/>
                </a:solidFill>
                <a:latin typeface="Times New Roman" pitchFamily="18" charset="0"/>
                <a:cs typeface="Times New Roman" pitchFamily="18" charset="0"/>
              </a:rPr>
              <a:t>), learning (</a:t>
            </a:r>
            <a:r>
              <a:rPr lang="en-US" sz="2000" dirty="0" err="1" smtClean="0">
                <a:solidFill>
                  <a:schemeClr val="bg1"/>
                </a:solidFill>
                <a:latin typeface="Times New Roman" pitchFamily="18" charset="0"/>
                <a:cs typeface="Times New Roman" pitchFamily="18" charset="0"/>
              </a:rPr>
              <a:t>học</a:t>
            </a:r>
            <a:r>
              <a:rPr lang="en-US" sz="2000" dirty="0" smtClean="0">
                <a:solidFill>
                  <a:schemeClr val="bg1"/>
                </a:solidFill>
                <a:latin typeface="Times New Roman" pitchFamily="18" charset="0"/>
                <a:cs typeface="Times New Roman" pitchFamily="18" charset="0"/>
              </a:rPr>
              <a:t>), and intelligence (</a:t>
            </a:r>
            <a:r>
              <a:rPr lang="en-US" sz="2000" dirty="0" err="1" smtClean="0">
                <a:solidFill>
                  <a:schemeClr val="bg1"/>
                </a:solidFill>
                <a:latin typeface="Times New Roman" pitchFamily="18" charset="0"/>
                <a:cs typeface="Times New Roman" pitchFamily="18" charset="0"/>
              </a:rPr>
              <a:t>trí</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thông</a:t>
            </a:r>
            <a:r>
              <a:rPr lang="en-US" sz="2000" dirty="0" smtClean="0">
                <a:solidFill>
                  <a:schemeClr val="bg1"/>
                </a:solidFill>
                <a:latin typeface="Times New Roman" pitchFamily="18" charset="0"/>
                <a:cs typeface="Times New Roman" pitchFamily="18" charset="0"/>
              </a:rPr>
              <a:t> minh). </a:t>
            </a:r>
          </a:p>
        </p:txBody>
      </p:sp>
      <p:sp>
        <p:nvSpPr>
          <p:cNvPr id="5" name="Title 1"/>
          <p:cNvSpPr txBox="1">
            <a:spLocks/>
          </p:cNvSpPr>
          <p:nvPr/>
        </p:nvSpPr>
        <p:spPr>
          <a:xfrm>
            <a:off x="0" y="152400"/>
            <a:ext cx="91440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b="1" noProof="0"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8</a:t>
            </a:r>
            <a:r>
              <a:rPr kumimoji="0" lang="en-US" sz="36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 Computer Science:  A</a:t>
            </a:r>
            <a:r>
              <a:rPr kumimoji="0" lang="en-US" sz="3600" b="1" i="0" u="none" strike="noStrike" kern="1200" cap="none" spc="0" normalizeH="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 Discipline</a:t>
            </a:r>
            <a:endParaRPr kumimoji="0" lang="en-US" sz="36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Oval 5"/>
          <p:cNvSpPr/>
          <p:nvPr/>
        </p:nvSpPr>
        <p:spPr>
          <a:xfrm>
            <a:off x="1905000" y="5257800"/>
            <a:ext cx="5105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End of session</a:t>
            </a:r>
            <a:endParaRPr lang="en-US" sz="3200" dirty="0"/>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23</a:t>
            </a:fld>
            <a:endParaRPr kumimoji="0"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Revisited</a:t>
            </a:r>
            <a:endParaRPr lang="en-US" dirty="0"/>
          </a:p>
        </p:txBody>
      </p:sp>
      <p:sp>
        <p:nvSpPr>
          <p:cNvPr id="3" name="Content Placeholder 2"/>
          <p:cNvSpPr>
            <a:spLocks noGrp="1"/>
          </p:cNvSpPr>
          <p:nvPr>
            <p:ph idx="1"/>
          </p:nvPr>
        </p:nvSpPr>
        <p:spPr/>
        <p:txBody>
          <a:bodyPr/>
          <a:lstStyle/>
          <a:p>
            <a:pPr>
              <a:buNone/>
            </a:pPr>
            <a:r>
              <a:rPr lang="en-US" b="1" u="sng" dirty="0" smtClean="0"/>
              <a:t>LO01</a:t>
            </a:r>
            <a:r>
              <a:rPr lang="en-US" dirty="0" smtClean="0"/>
              <a:t>: </a:t>
            </a:r>
            <a:r>
              <a:rPr lang="en-US" b="1" dirty="0" smtClean="0"/>
              <a:t>List the subsystems of a computer and describe the role of these components</a:t>
            </a:r>
          </a:p>
          <a:p>
            <a:r>
              <a:rPr lang="en-US" altLang="en-US" dirty="0" smtClean="0">
                <a:latin typeface="Times New Roman" pitchFamily="18" charset="0"/>
              </a:rPr>
              <a:t>Define the Turing model of a computer.</a:t>
            </a:r>
          </a:p>
          <a:p>
            <a:r>
              <a:rPr lang="en-US" altLang="en-US" dirty="0" smtClean="0">
                <a:latin typeface="Times New Roman" pitchFamily="18" charset="0"/>
              </a:rPr>
              <a:t>Define the von Neumann model of a computer.</a:t>
            </a:r>
          </a:p>
          <a:p>
            <a:r>
              <a:rPr lang="en-US" altLang="en-US" dirty="0" smtClean="0">
                <a:latin typeface="Times New Roman" pitchFamily="18" charset="0"/>
              </a:rPr>
              <a:t>Describe the three components of a computer: hardware, data, and software.</a:t>
            </a:r>
          </a:p>
          <a:p>
            <a:r>
              <a:rPr lang="en-US" altLang="en-US" dirty="0" smtClean="0">
                <a:latin typeface="Times New Roman" pitchFamily="18" charset="0"/>
              </a:rPr>
              <a:t>List topics related to computer hardware.</a:t>
            </a:r>
          </a:p>
          <a:p>
            <a:r>
              <a:rPr lang="en-US" altLang="en-US" dirty="0" smtClean="0">
                <a:latin typeface="Times New Roman" pitchFamily="18" charset="0"/>
              </a:rPr>
              <a:t>Give a short history of computers.</a:t>
            </a:r>
            <a:endParaRPr lang="en-US" b="1"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24</a:t>
            </a:fld>
            <a:endParaRPr kumimoji="0"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Use your notebook</a:t>
            </a:r>
            <a:endParaRPr lang="en-US" dirty="0"/>
          </a:p>
        </p:txBody>
      </p:sp>
      <p:sp>
        <p:nvSpPr>
          <p:cNvPr id="3" name="Content Placeholder 2"/>
          <p:cNvSpPr>
            <a:spLocks noGrp="1"/>
          </p:cNvSpPr>
          <p:nvPr>
            <p:ph idx="1"/>
          </p:nvPr>
        </p:nvSpPr>
        <p:spPr>
          <a:xfrm>
            <a:off x="152400" y="929640"/>
            <a:ext cx="8686800" cy="5318760"/>
          </a:xfrm>
        </p:spPr>
        <p:txBody>
          <a:bodyPr>
            <a:noAutofit/>
          </a:bodyPr>
          <a:lstStyle/>
          <a:p>
            <a:pPr>
              <a:buNone/>
            </a:pPr>
            <a:r>
              <a:rPr lang="en-US" sz="2000" dirty="0" smtClean="0"/>
              <a:t>1- What are components of a Turing machine and how they operate?</a:t>
            </a:r>
          </a:p>
          <a:p>
            <a:pPr>
              <a:buNone/>
            </a:pPr>
            <a:r>
              <a:rPr lang="en-US" sz="2000" dirty="0" smtClean="0"/>
              <a:t>2-  Use a picture to demonstrate the John von Neumann model of a computer.</a:t>
            </a:r>
          </a:p>
          <a:p>
            <a:pPr>
              <a:buNone/>
            </a:pPr>
            <a:r>
              <a:rPr lang="en-US" sz="2000" dirty="0" smtClean="0"/>
              <a:t>3- Why the control unit (CU) is needed and what are roles of the control unit in the John von Neumann model?</a:t>
            </a:r>
          </a:p>
          <a:p>
            <a:pPr>
              <a:buNone/>
            </a:pPr>
            <a:r>
              <a:rPr lang="en-US" sz="2000" dirty="0" smtClean="0"/>
              <a:t>4- Fill the table introduced in the slide 11.</a:t>
            </a:r>
          </a:p>
          <a:p>
            <a:pPr>
              <a:buNone/>
            </a:pPr>
            <a:r>
              <a:rPr lang="en-US" sz="2000" dirty="0" smtClean="0"/>
              <a:t>5- Fill the table introduced in the slide 12.</a:t>
            </a:r>
          </a:p>
          <a:p>
            <a:pPr>
              <a:buNone/>
            </a:pPr>
            <a:r>
              <a:rPr lang="en-US" sz="2000" dirty="0" smtClean="0"/>
              <a:t>6- With respect to technical view, what is the main technical invention conducting to each computer generation?</a:t>
            </a:r>
          </a:p>
          <a:p>
            <a:pPr>
              <a:buNone/>
            </a:pPr>
            <a:r>
              <a:rPr lang="en-US" sz="2000" dirty="0" smtClean="0"/>
              <a:t>7- Introduce some your special favorite IO devices.</a:t>
            </a:r>
          </a:p>
          <a:p>
            <a:pPr>
              <a:buNone/>
            </a:pPr>
            <a:r>
              <a:rPr lang="en-US" sz="2000" dirty="0" smtClean="0"/>
              <a:t>8- Introduce another computer architecture which you knew.</a:t>
            </a:r>
          </a:p>
          <a:p>
            <a:pPr>
              <a:buNone/>
            </a:pPr>
            <a:endParaRPr lang="en-US" sz="2000" dirty="0" smtClean="0"/>
          </a:p>
          <a:p>
            <a:pPr>
              <a:buNone/>
            </a:pPr>
            <a:r>
              <a:rPr lang="en-US" sz="2000" b="1" u="sng" dirty="0" smtClean="0"/>
              <a:t>View videos about vacuum tubes and transistors:</a:t>
            </a:r>
          </a:p>
          <a:p>
            <a:pPr>
              <a:buNone/>
            </a:pPr>
            <a:r>
              <a:rPr lang="en-US" sz="2000" dirty="0" smtClean="0"/>
              <a:t>(1) </a:t>
            </a:r>
            <a:r>
              <a:rPr lang="en-US" sz="2000" dirty="0" smtClean="0">
                <a:hlinkClick r:id="rId2"/>
              </a:rPr>
              <a:t>https://www.youtube.co/watch?v=5M6wclkmJ28</a:t>
            </a:r>
            <a:r>
              <a:rPr lang="en-US" sz="2000" dirty="0" smtClean="0"/>
              <a:t> (Vietnamese)</a:t>
            </a:r>
          </a:p>
          <a:p>
            <a:pPr>
              <a:buNone/>
            </a:pPr>
            <a:r>
              <a:rPr lang="en-US" sz="2000" dirty="0" smtClean="0"/>
              <a:t>(2)</a:t>
            </a:r>
            <a:r>
              <a:rPr lang="en-US" sz="2000" dirty="0" smtClean="0">
                <a:hlinkClick r:id="rId3"/>
              </a:rPr>
              <a:t> https://www.youtube.com/watch?v=7ukDKVHnac4</a:t>
            </a:r>
            <a:r>
              <a:rPr lang="en-US" sz="2000" dirty="0" smtClean="0"/>
              <a:t> (English)</a:t>
            </a:r>
            <a:endParaRPr lang="en-US" sz="2000"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25</a:t>
            </a:fld>
            <a:endParaRPr kumimoji="0"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your Presentation</a:t>
            </a:r>
            <a:endParaRPr lang="en-US" dirty="0"/>
          </a:p>
        </p:txBody>
      </p:sp>
      <p:sp>
        <p:nvSpPr>
          <p:cNvPr id="3" name="Content Placeholder 2"/>
          <p:cNvSpPr>
            <a:spLocks noGrp="1"/>
          </p:cNvSpPr>
          <p:nvPr>
            <p:ph idx="1"/>
          </p:nvPr>
        </p:nvSpPr>
        <p:spPr>
          <a:xfrm>
            <a:off x="152400" y="929640"/>
            <a:ext cx="8686800" cy="518160"/>
          </a:xfrm>
        </p:spPr>
        <p:txBody>
          <a:bodyPr>
            <a:noAutofit/>
          </a:bodyPr>
          <a:lstStyle/>
          <a:p>
            <a:pPr>
              <a:buNone/>
            </a:pPr>
            <a:r>
              <a:rPr lang="en-US" sz="2000" dirty="0" smtClean="0"/>
              <a:t>Group: 3 members, &lt; 7 minutes/group</a:t>
            </a:r>
          </a:p>
        </p:txBody>
      </p:sp>
      <p:graphicFrame>
        <p:nvGraphicFramePr>
          <p:cNvPr id="4" name="Table 3"/>
          <p:cNvGraphicFramePr>
            <a:graphicFrameLocks noGrp="1"/>
          </p:cNvGraphicFramePr>
          <p:nvPr/>
        </p:nvGraphicFramePr>
        <p:xfrm>
          <a:off x="380998" y="1518920"/>
          <a:ext cx="8534401" cy="4719320"/>
        </p:xfrm>
        <a:graphic>
          <a:graphicData uri="http://schemas.openxmlformats.org/drawingml/2006/table">
            <a:tbl>
              <a:tblPr firstRow="1" bandRow="1">
                <a:tableStyleId>{5C22544A-7EE6-4342-B048-85BDC9FD1C3A}</a:tableStyleId>
              </a:tblPr>
              <a:tblGrid>
                <a:gridCol w="922640"/>
                <a:gridCol w="3344562"/>
                <a:gridCol w="4267199"/>
              </a:tblGrid>
              <a:tr h="370840">
                <a:tc>
                  <a:txBody>
                    <a:bodyPr/>
                    <a:lstStyle/>
                    <a:p>
                      <a:r>
                        <a:rPr lang="en-US" dirty="0" smtClean="0"/>
                        <a:t>No.</a:t>
                      </a:r>
                      <a:endParaRPr lang="en-US" dirty="0"/>
                    </a:p>
                  </a:txBody>
                  <a:tcPr/>
                </a:tc>
                <a:tc>
                  <a:txBody>
                    <a:bodyPr/>
                    <a:lstStyle/>
                    <a:p>
                      <a:r>
                        <a:rPr lang="en-US" dirty="0" smtClean="0"/>
                        <a:t>Topic</a:t>
                      </a:r>
                      <a:endParaRPr lang="en-US" dirty="0"/>
                    </a:p>
                  </a:txBody>
                  <a:tcPr/>
                </a:tc>
                <a:tc>
                  <a:txBody>
                    <a:bodyPr/>
                    <a:lstStyle/>
                    <a:p>
                      <a:r>
                        <a:rPr lang="en-US" dirty="0" smtClean="0"/>
                        <a:t>Contents</a:t>
                      </a:r>
                      <a:endParaRPr lang="en-US" dirty="0"/>
                    </a:p>
                  </a:txBody>
                  <a:tcPr/>
                </a:tc>
              </a:tr>
              <a:tr h="370840">
                <a:tc>
                  <a:txBody>
                    <a:bodyPr/>
                    <a:lstStyle/>
                    <a:p>
                      <a:r>
                        <a:rPr lang="en-US" dirty="0" smtClean="0"/>
                        <a:t>1</a:t>
                      </a:r>
                      <a:endParaRPr lang="en-US" dirty="0"/>
                    </a:p>
                  </a:txBody>
                  <a:tcPr/>
                </a:tc>
                <a:tc>
                  <a:txBody>
                    <a:bodyPr/>
                    <a:lstStyle/>
                    <a:p>
                      <a:r>
                        <a:rPr lang="en-US" dirty="0" smtClean="0"/>
                        <a:t>Exploit</a:t>
                      </a:r>
                      <a:r>
                        <a:rPr lang="en-US" baseline="0" dirty="0" smtClean="0"/>
                        <a:t>ing a mouse</a:t>
                      </a:r>
                      <a:endParaRPr lang="en-US" dirty="0"/>
                    </a:p>
                  </a:txBody>
                  <a:tcPr/>
                </a:tc>
                <a:tc>
                  <a:txBody>
                    <a:bodyPr/>
                    <a:lstStyle/>
                    <a:p>
                      <a:r>
                        <a:rPr lang="en-US" dirty="0" smtClean="0"/>
                        <a:t>Composition,</a:t>
                      </a:r>
                      <a:r>
                        <a:rPr lang="en-US" baseline="0" dirty="0" smtClean="0"/>
                        <a:t> disassembling, assembling.</a:t>
                      </a:r>
                      <a:endParaRPr lang="en-US" dirty="0"/>
                    </a:p>
                  </a:txBody>
                  <a:tcPr/>
                </a:tc>
              </a:tr>
              <a:tr h="370840">
                <a:tc>
                  <a:txBody>
                    <a:bodyPr/>
                    <a:lstStyle/>
                    <a:p>
                      <a:r>
                        <a:rPr lang="en-US" dirty="0" smtClean="0"/>
                        <a:t>2</a:t>
                      </a:r>
                      <a:endParaRPr lang="en-US" dirty="0"/>
                    </a:p>
                  </a:txBody>
                  <a:tcPr/>
                </a:tc>
                <a:tc>
                  <a:txBody>
                    <a:bodyPr/>
                    <a:lstStyle/>
                    <a:p>
                      <a:r>
                        <a:rPr lang="en-US" dirty="0" smtClean="0"/>
                        <a:t>Keyboard</a:t>
                      </a:r>
                      <a:endParaRPr lang="en-US" dirty="0"/>
                    </a:p>
                  </a:txBody>
                  <a:tcPr/>
                </a:tc>
                <a:tc>
                  <a:txBody>
                    <a:bodyPr/>
                    <a:lstStyle/>
                    <a:p>
                      <a:r>
                        <a:rPr lang="en-US" dirty="0" smtClean="0"/>
                        <a:t>Composition</a:t>
                      </a:r>
                      <a:endParaRPr lang="en-US" dirty="0"/>
                    </a:p>
                  </a:txBody>
                  <a:tcPr/>
                </a:tc>
              </a:tr>
              <a:tr h="370840">
                <a:tc>
                  <a:txBody>
                    <a:bodyPr/>
                    <a:lstStyle/>
                    <a:p>
                      <a:r>
                        <a:rPr lang="en-US" dirty="0" smtClean="0"/>
                        <a:t>3</a:t>
                      </a:r>
                      <a:endParaRPr lang="en-US" dirty="0"/>
                    </a:p>
                  </a:txBody>
                  <a:tcPr/>
                </a:tc>
                <a:tc>
                  <a:txBody>
                    <a:bodyPr/>
                    <a:lstStyle/>
                    <a:p>
                      <a:r>
                        <a:rPr lang="en-US" dirty="0" smtClean="0"/>
                        <a:t>Monitor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Classification</a:t>
                      </a:r>
                      <a:r>
                        <a:rPr lang="en-US" baseline="0" dirty="0" smtClean="0"/>
                        <a:t> and</a:t>
                      </a:r>
                      <a:r>
                        <a:rPr lang="en-US" dirty="0" smtClean="0"/>
                        <a:t> Composition</a:t>
                      </a:r>
                    </a:p>
                  </a:txBody>
                  <a:tcPr/>
                </a:tc>
              </a:tr>
              <a:tr h="370840">
                <a:tc>
                  <a:txBody>
                    <a:bodyPr/>
                    <a:lstStyle/>
                    <a:p>
                      <a:r>
                        <a:rPr lang="en-US" dirty="0" smtClean="0"/>
                        <a:t>4</a:t>
                      </a:r>
                      <a:endParaRPr lang="en-US" dirty="0"/>
                    </a:p>
                  </a:txBody>
                  <a:tcPr/>
                </a:tc>
                <a:tc>
                  <a:txBody>
                    <a:bodyPr/>
                    <a:lstStyle/>
                    <a:p>
                      <a:r>
                        <a:rPr lang="en-US" dirty="0" smtClean="0"/>
                        <a:t>Hard disk</a:t>
                      </a:r>
                      <a:endParaRPr lang="en-US" dirty="0"/>
                    </a:p>
                  </a:txBody>
                  <a:tcPr/>
                </a:tc>
                <a:tc>
                  <a:txBody>
                    <a:bodyPr/>
                    <a:lstStyle/>
                    <a:p>
                      <a:r>
                        <a:rPr lang="en-US" dirty="0" smtClean="0"/>
                        <a:t>Composition</a:t>
                      </a:r>
                      <a:endParaRPr lang="en-US" dirty="0"/>
                    </a:p>
                  </a:txBody>
                  <a:tcPr/>
                </a:tc>
              </a:tr>
              <a:tr h="370840">
                <a:tc>
                  <a:txBody>
                    <a:bodyPr/>
                    <a:lstStyle/>
                    <a:p>
                      <a:r>
                        <a:rPr lang="en-US" dirty="0" smtClean="0"/>
                        <a:t>5</a:t>
                      </a:r>
                      <a:endParaRPr lang="en-US" dirty="0"/>
                    </a:p>
                  </a:txBody>
                  <a:tcPr/>
                </a:tc>
                <a:tc>
                  <a:txBody>
                    <a:bodyPr/>
                    <a:lstStyle/>
                    <a:p>
                      <a:r>
                        <a:rPr lang="en-US" dirty="0" smtClean="0"/>
                        <a:t>USB interfaces</a:t>
                      </a:r>
                      <a:endParaRPr lang="en-US" dirty="0"/>
                    </a:p>
                  </a:txBody>
                  <a:tcPr/>
                </a:tc>
                <a:tc>
                  <a:txBody>
                    <a:bodyPr/>
                    <a:lstStyle/>
                    <a:p>
                      <a:r>
                        <a:rPr lang="en-US" dirty="0" smtClean="0"/>
                        <a:t>Introduction</a:t>
                      </a:r>
                      <a:endParaRPr lang="en-US" dirty="0"/>
                    </a:p>
                  </a:txBody>
                  <a:tcPr/>
                </a:tc>
              </a:tr>
              <a:tr h="370840">
                <a:tc>
                  <a:txBody>
                    <a:bodyPr/>
                    <a:lstStyle/>
                    <a:p>
                      <a:r>
                        <a:rPr lang="en-US" dirty="0" smtClean="0"/>
                        <a:t>6</a:t>
                      </a:r>
                      <a:endParaRPr lang="en-US" dirty="0"/>
                    </a:p>
                  </a:txBody>
                  <a:tcPr/>
                </a:tc>
                <a:tc>
                  <a:txBody>
                    <a:bodyPr/>
                    <a:lstStyle/>
                    <a:p>
                      <a:r>
                        <a:rPr lang="en-US" dirty="0" smtClean="0"/>
                        <a:t>HDMI interface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Introduction</a:t>
                      </a:r>
                    </a:p>
                  </a:txBody>
                  <a:tcPr/>
                </a:tc>
              </a:tr>
              <a:tr h="370840">
                <a:tc>
                  <a:txBody>
                    <a:bodyPr/>
                    <a:lstStyle/>
                    <a:p>
                      <a:r>
                        <a:rPr lang="en-US" dirty="0" smtClean="0"/>
                        <a:t>7</a:t>
                      </a:r>
                      <a:endParaRPr lang="en-US" dirty="0"/>
                    </a:p>
                  </a:txBody>
                  <a:tcPr/>
                </a:tc>
                <a:tc>
                  <a:txBody>
                    <a:bodyPr/>
                    <a:lstStyle/>
                    <a:p>
                      <a:r>
                        <a:rPr lang="en-US" dirty="0" smtClean="0"/>
                        <a:t>Display port interface</a:t>
                      </a:r>
                      <a:endParaRPr lang="en-US" dirty="0"/>
                    </a:p>
                  </a:txBody>
                  <a:tcPr/>
                </a:tc>
                <a:tc>
                  <a:txBody>
                    <a:bodyPr/>
                    <a:lstStyle/>
                    <a:p>
                      <a:r>
                        <a:rPr lang="en-US" dirty="0" smtClean="0"/>
                        <a:t>Introduction</a:t>
                      </a:r>
                      <a:endParaRPr lang="en-US" dirty="0"/>
                    </a:p>
                  </a:txBody>
                  <a:tcPr/>
                </a:tc>
              </a:tr>
              <a:tr h="370840">
                <a:tc>
                  <a:txBody>
                    <a:bodyPr/>
                    <a:lstStyle/>
                    <a:p>
                      <a:r>
                        <a:rPr lang="en-US" dirty="0" smtClean="0"/>
                        <a:t>8</a:t>
                      </a:r>
                      <a:endParaRPr lang="en-US" dirty="0"/>
                    </a:p>
                  </a:txBody>
                  <a:tcPr/>
                </a:tc>
                <a:tc>
                  <a:txBody>
                    <a:bodyPr/>
                    <a:lstStyle/>
                    <a:p>
                      <a:r>
                        <a:rPr lang="en-US" dirty="0" smtClean="0"/>
                        <a:t>Network interface cards</a:t>
                      </a:r>
                      <a:endParaRPr lang="en-US" dirty="0"/>
                    </a:p>
                  </a:txBody>
                  <a:tcPr/>
                </a:tc>
                <a:tc>
                  <a:txBody>
                    <a:bodyPr/>
                    <a:lstStyle/>
                    <a:p>
                      <a:r>
                        <a:rPr lang="en-US" dirty="0" smtClean="0"/>
                        <a:t>Introduction</a:t>
                      </a:r>
                      <a:endParaRPr lang="en-US" dirty="0"/>
                    </a:p>
                  </a:txBody>
                  <a:tcPr/>
                </a:tc>
              </a:tr>
              <a:tr h="370840">
                <a:tc>
                  <a:txBody>
                    <a:bodyPr/>
                    <a:lstStyle/>
                    <a:p>
                      <a:r>
                        <a:rPr lang="en-US" dirty="0" smtClean="0"/>
                        <a:t>9</a:t>
                      </a:r>
                      <a:endParaRPr lang="en-US" dirty="0"/>
                    </a:p>
                  </a:txBody>
                  <a:tcPr/>
                </a:tc>
                <a:tc>
                  <a:txBody>
                    <a:bodyPr/>
                    <a:lstStyle/>
                    <a:p>
                      <a:r>
                        <a:rPr lang="en-US" dirty="0" smtClean="0"/>
                        <a:t>Intel</a:t>
                      </a:r>
                      <a:r>
                        <a:rPr lang="en-US" baseline="0" dirty="0" smtClean="0"/>
                        <a:t> CPU</a:t>
                      </a:r>
                      <a:endParaRPr lang="en-US" dirty="0"/>
                    </a:p>
                  </a:txBody>
                  <a:tcPr/>
                </a:tc>
                <a:tc>
                  <a:txBody>
                    <a:bodyPr/>
                    <a:lstStyle/>
                    <a:p>
                      <a:r>
                        <a:rPr lang="en-US" dirty="0" smtClean="0"/>
                        <a:t>Introduction</a:t>
                      </a:r>
                      <a:endParaRPr lang="en-US" dirty="0"/>
                    </a:p>
                  </a:txBody>
                  <a:tcPr/>
                </a:tc>
              </a:tr>
              <a:tr h="370840">
                <a:tc>
                  <a:txBody>
                    <a:bodyPr/>
                    <a:lstStyle/>
                    <a:p>
                      <a:r>
                        <a:rPr lang="en-US" dirty="0" smtClean="0"/>
                        <a:t>10</a:t>
                      </a:r>
                      <a:endParaRPr lang="en-US" dirty="0"/>
                    </a:p>
                  </a:txBody>
                  <a:tcPr/>
                </a:tc>
                <a:tc>
                  <a:txBody>
                    <a:bodyPr/>
                    <a:lstStyle/>
                    <a:p>
                      <a:r>
                        <a:rPr lang="en-US" dirty="0" smtClean="0"/>
                        <a:t>AMD CPU</a:t>
                      </a:r>
                      <a:endParaRPr lang="en-US" dirty="0"/>
                    </a:p>
                  </a:txBody>
                  <a:tcPr/>
                </a:tc>
                <a:tc>
                  <a:txBody>
                    <a:bodyPr/>
                    <a:lstStyle/>
                    <a:p>
                      <a:r>
                        <a:rPr lang="en-US" dirty="0" smtClean="0"/>
                        <a:t>Introduction</a:t>
                      </a:r>
                      <a:endParaRPr lang="en-US" dirty="0"/>
                    </a:p>
                  </a:txBody>
                  <a:tcPr/>
                </a:tc>
              </a:tr>
              <a:tr h="370840">
                <a:tc>
                  <a:txBody>
                    <a:bodyPr/>
                    <a:lstStyle/>
                    <a:p>
                      <a:r>
                        <a:rPr lang="en-US" dirty="0" smtClean="0"/>
                        <a:t>11</a:t>
                      </a:r>
                      <a:endParaRPr lang="en-US" dirty="0"/>
                    </a:p>
                  </a:txBody>
                  <a:tcPr/>
                </a:tc>
                <a:tc>
                  <a:txBody>
                    <a:bodyPr/>
                    <a:lstStyle/>
                    <a:p>
                      <a:r>
                        <a:rPr lang="en-US" dirty="0" smtClean="0"/>
                        <a:t>Other</a:t>
                      </a:r>
                      <a:r>
                        <a:rPr lang="en-US" baseline="0" dirty="0" smtClean="0"/>
                        <a:t> topic – Register.</a:t>
                      </a:r>
                      <a:endParaRPr lang="en-US" dirty="0"/>
                    </a:p>
                  </a:txBody>
                  <a:tcPr/>
                </a:tc>
                <a:tc>
                  <a:txBody>
                    <a:bodyPr/>
                    <a:lstStyle/>
                    <a:p>
                      <a:endParaRPr lang="en-US" dirty="0"/>
                    </a:p>
                  </a:txBody>
                  <a:tcPr/>
                </a:tc>
              </a:tr>
            </a:tbl>
          </a:graphicData>
        </a:graphic>
      </p:graphicFrame>
      <p:sp>
        <p:nvSpPr>
          <p:cNvPr id="5" name="Slide Number Placeholder 4"/>
          <p:cNvSpPr>
            <a:spLocks noGrp="1"/>
          </p:cNvSpPr>
          <p:nvPr>
            <p:ph type="sldNum" sz="quarter" idx="12"/>
          </p:nvPr>
        </p:nvSpPr>
        <p:spPr/>
        <p:txBody>
          <a:bodyPr/>
          <a:lstStyle/>
          <a:p>
            <a:fld id="{69E29E33-B620-47F9-BB04-8846C2A5AFCC}" type="slidenum">
              <a:rPr kumimoji="0" lang="en-US" smtClean="0"/>
              <a:pPr/>
              <a:t>26</a:t>
            </a:fld>
            <a:endParaRPr kumimoji="0"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639762"/>
          </a:xfrm>
        </p:spPr>
        <p:txBody>
          <a:bodyPr/>
          <a:lstStyle/>
          <a:p>
            <a:r>
              <a:rPr lang="en-US" dirty="0" smtClean="0"/>
              <a:t>Thanks for Following</a:t>
            </a:r>
            <a:br>
              <a:rPr lang="en-US" dirty="0" smtClean="0"/>
            </a:br>
            <a:r>
              <a:rPr lang="en-US" dirty="0" smtClean="0"/>
              <a:t>this lesson</a:t>
            </a:r>
            <a:endParaRPr lang="en-US" dirty="0"/>
          </a:p>
        </p:txBody>
      </p:sp>
      <p:sp>
        <p:nvSpPr>
          <p:cNvPr id="3" name="Slide Number Placeholder 2"/>
          <p:cNvSpPr>
            <a:spLocks noGrp="1"/>
          </p:cNvSpPr>
          <p:nvPr>
            <p:ph type="sldNum" sz="quarter" idx="12"/>
          </p:nvPr>
        </p:nvSpPr>
        <p:spPr/>
        <p:txBody>
          <a:bodyPr/>
          <a:lstStyle/>
          <a:p>
            <a:fld id="{69E29E33-B620-47F9-BB04-8846C2A5AFCC}" type="slidenum">
              <a:rPr kumimoji="0" lang="en-US" smtClean="0"/>
              <a:pPr/>
              <a:t>27</a:t>
            </a:fld>
            <a:endParaRPr kumimoji="0"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1- Turing Model</a:t>
            </a:r>
            <a:endParaRPr lang="en-US" dirty="0"/>
          </a:p>
        </p:txBody>
      </p:sp>
      <p:sp>
        <p:nvSpPr>
          <p:cNvPr id="3" name="Content Placeholder 2"/>
          <p:cNvSpPr>
            <a:spLocks noGrp="1"/>
          </p:cNvSpPr>
          <p:nvPr>
            <p:ph idx="1"/>
          </p:nvPr>
        </p:nvSpPr>
        <p:spPr/>
        <p:txBody>
          <a:bodyPr>
            <a:normAutofit fontScale="92500" lnSpcReduction="20000"/>
          </a:bodyPr>
          <a:lstStyle/>
          <a:p>
            <a:r>
              <a:rPr lang="en-US" altLang="en-US" dirty="0" smtClean="0">
                <a:latin typeface="Times New Roman" panose="02020603050405020304" pitchFamily="18" charset="0"/>
              </a:rPr>
              <a:t>Model-</a:t>
            </a:r>
            <a:r>
              <a:rPr lang="en-US" altLang="en-US" dirty="0" err="1" smtClean="0">
                <a:latin typeface="Times New Roman" panose="02020603050405020304" pitchFamily="18" charset="0"/>
              </a:rPr>
              <a:t>mô</a:t>
            </a:r>
            <a:r>
              <a:rPr lang="en-US" altLang="en-US" dirty="0" smtClean="0">
                <a:latin typeface="Times New Roman" panose="02020603050405020304" pitchFamily="18" charset="0"/>
              </a:rPr>
              <a:t> </a:t>
            </a:r>
            <a:r>
              <a:rPr lang="en-US" altLang="en-US" dirty="0" err="1" smtClean="0">
                <a:latin typeface="Times New Roman" panose="02020603050405020304" pitchFamily="18" charset="0"/>
              </a:rPr>
              <a:t>hình</a:t>
            </a:r>
            <a:r>
              <a:rPr lang="en-US" altLang="en-US" dirty="0" smtClean="0">
                <a:latin typeface="Times New Roman" panose="02020603050405020304" pitchFamily="18" charset="0"/>
              </a:rPr>
              <a:t>: a description for a thing or a mechanism (processing)</a:t>
            </a:r>
          </a:p>
          <a:p>
            <a:r>
              <a:rPr lang="en-US" altLang="en-US" dirty="0" smtClean="0">
                <a:latin typeface="Times New Roman" panose="02020603050405020304" pitchFamily="18" charset="0"/>
              </a:rPr>
              <a:t>The idea of a universal computational device was first described by Alan Turing, an English mathematician, in 1937 </a:t>
            </a:r>
            <a:r>
              <a:rPr lang="en-US" altLang="en-US" dirty="0" smtClean="0">
                <a:latin typeface="Times New Roman" panose="02020603050405020304" pitchFamily="18" charset="0"/>
                <a:sym typeface="Wingdings" pitchFamily="2" charset="2"/>
              </a:rPr>
              <a:t> Ideal Computation Model.</a:t>
            </a:r>
          </a:p>
          <a:p>
            <a:r>
              <a:rPr lang="en-US" altLang="en-US" dirty="0" smtClean="0">
                <a:latin typeface="Times New Roman" panose="02020603050405020304" pitchFamily="18" charset="0"/>
              </a:rPr>
              <a:t>All computation could be performed by a special kind of a machine, now called a Turing machine. He based the model on the actions that people perform when involved in computation. He abstracted these actions into a model for a computational machine that has really changed the world.</a:t>
            </a:r>
          </a:p>
          <a:p>
            <a:r>
              <a:rPr lang="en-US" altLang="en-US" dirty="0" smtClean="0">
                <a:latin typeface="Times New Roman" panose="02020603050405020304" pitchFamily="18" charset="0"/>
              </a:rPr>
              <a:t>System = An assemble of related component in which there exists an operational mechanism.</a:t>
            </a:r>
          </a:p>
          <a:p>
            <a:r>
              <a:rPr lang="en-US" altLang="en-US" dirty="0" smtClean="0">
                <a:latin typeface="Times New Roman" panose="02020603050405020304" pitchFamily="18" charset="0"/>
              </a:rPr>
              <a:t>Turing Model = a system = Components + Mechanism (instruction set)</a:t>
            </a:r>
          </a:p>
          <a:p>
            <a:endParaRPr lang="en-US"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3</a:t>
            </a:fld>
            <a:endParaRPr kumimoji="0"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Turing Model…</a:t>
            </a:r>
            <a:endParaRPr lang="en-US" dirty="0"/>
          </a:p>
        </p:txBody>
      </p:sp>
      <p:pic>
        <p:nvPicPr>
          <p:cNvPr id="5" name="Picture 12"/>
          <p:cNvPicPr>
            <a:picLocks noChangeAspect="1" noChangeArrowheads="1"/>
          </p:cNvPicPr>
          <p:nvPr/>
        </p:nvPicPr>
        <p:blipFill>
          <a:blip r:embed="rId2" cstate="print"/>
          <a:srcRect/>
          <a:stretch>
            <a:fillRect/>
          </a:stretch>
        </p:blipFill>
        <p:spPr bwMode="auto">
          <a:xfrm>
            <a:off x="533400" y="1695450"/>
            <a:ext cx="7870825" cy="819150"/>
          </a:xfrm>
          <a:prstGeom prst="rect">
            <a:avLst/>
          </a:prstGeom>
          <a:noFill/>
          <a:ln w="9525">
            <a:noFill/>
            <a:miter lim="800000"/>
            <a:headEnd/>
            <a:tailEnd/>
          </a:ln>
          <a:effectLst/>
        </p:spPr>
      </p:pic>
      <p:sp>
        <p:nvSpPr>
          <p:cNvPr id="6" name="TextBox 5"/>
          <p:cNvSpPr txBox="1"/>
          <p:nvPr/>
        </p:nvSpPr>
        <p:spPr>
          <a:xfrm>
            <a:off x="5638800" y="838200"/>
            <a:ext cx="3276600" cy="646331"/>
          </a:xfrm>
          <a:prstGeom prst="rect">
            <a:avLst/>
          </a:prstGeom>
          <a:noFill/>
        </p:spPr>
        <p:txBody>
          <a:bodyPr wrap="square" rtlCol="0">
            <a:spAutoFit/>
          </a:bodyPr>
          <a:lstStyle/>
          <a:p>
            <a:r>
              <a:rPr lang="en-US" b="1" dirty="0" smtClean="0">
                <a:solidFill>
                  <a:schemeClr val="bg1"/>
                </a:solidFill>
              </a:rPr>
              <a:t>Normal view: We concern it as a block box. </a:t>
            </a:r>
            <a:endParaRPr lang="en-US" b="1" dirty="0">
              <a:solidFill>
                <a:schemeClr val="bg1"/>
              </a:solidFill>
            </a:endParaRPr>
          </a:p>
        </p:txBody>
      </p:sp>
      <p:cxnSp>
        <p:nvCxnSpPr>
          <p:cNvPr id="8" name="Straight Arrow Connector 7"/>
          <p:cNvCxnSpPr>
            <a:stCxn id="6" idx="1"/>
          </p:cNvCxnSpPr>
          <p:nvPr/>
        </p:nvCxnSpPr>
        <p:spPr>
          <a:xfrm flipH="1">
            <a:off x="5181600" y="1161366"/>
            <a:ext cx="457200" cy="5912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cstate="print">
            <a:lum bright="-15000" contrast="4000"/>
          </a:blip>
          <a:srcRect/>
          <a:stretch>
            <a:fillRect/>
          </a:stretch>
        </p:blipFill>
        <p:spPr bwMode="auto">
          <a:xfrm>
            <a:off x="457200" y="2710788"/>
            <a:ext cx="8229600" cy="1785012"/>
          </a:xfrm>
          <a:prstGeom prst="rect">
            <a:avLst/>
          </a:prstGeom>
          <a:noFill/>
          <a:ln w="9525">
            <a:noFill/>
            <a:miter lim="800000"/>
            <a:headEnd/>
            <a:tailEnd/>
          </a:ln>
        </p:spPr>
      </p:pic>
      <p:sp>
        <p:nvSpPr>
          <p:cNvPr id="10" name="TextBox 9"/>
          <p:cNvSpPr txBox="1"/>
          <p:nvPr/>
        </p:nvSpPr>
        <p:spPr>
          <a:xfrm>
            <a:off x="1981200" y="4583668"/>
            <a:ext cx="5105400" cy="369332"/>
          </a:xfrm>
          <a:prstGeom prst="rect">
            <a:avLst/>
          </a:prstGeom>
          <a:noFill/>
        </p:spPr>
        <p:txBody>
          <a:bodyPr wrap="square" rtlCol="0">
            <a:spAutoFit/>
          </a:bodyPr>
          <a:lstStyle/>
          <a:p>
            <a:pPr algn="ctr"/>
            <a:r>
              <a:rPr lang="en-US" b="1" dirty="0" smtClean="0">
                <a:solidFill>
                  <a:schemeClr val="bg1"/>
                </a:solidFill>
              </a:rPr>
              <a:t>Turing Machine is a state machine (Wikipedia)</a:t>
            </a:r>
            <a:endParaRPr lang="en-US" b="1" dirty="0">
              <a:solidFill>
                <a:schemeClr val="bg1"/>
              </a:solidFill>
            </a:endParaRPr>
          </a:p>
        </p:txBody>
      </p:sp>
      <p:sp>
        <p:nvSpPr>
          <p:cNvPr id="11" name="TextBox 10"/>
          <p:cNvSpPr txBox="1"/>
          <p:nvPr/>
        </p:nvSpPr>
        <p:spPr>
          <a:xfrm>
            <a:off x="457200" y="4800600"/>
            <a:ext cx="8458200" cy="1754326"/>
          </a:xfrm>
          <a:prstGeom prst="rect">
            <a:avLst/>
          </a:prstGeom>
          <a:noFill/>
        </p:spPr>
        <p:txBody>
          <a:bodyPr wrap="square" rtlCol="0">
            <a:spAutoFit/>
          </a:bodyPr>
          <a:lstStyle/>
          <a:p>
            <a:r>
              <a:rPr lang="en-US" b="1" u="sng" dirty="0" smtClean="0">
                <a:solidFill>
                  <a:schemeClr val="bg1"/>
                </a:solidFill>
              </a:rPr>
              <a:t>Components</a:t>
            </a:r>
            <a:r>
              <a:rPr lang="en-US" dirty="0" smtClean="0">
                <a:solidFill>
                  <a:schemeClr val="bg1"/>
                </a:solidFill>
              </a:rPr>
              <a:t>: </a:t>
            </a:r>
          </a:p>
          <a:p>
            <a:pPr>
              <a:buFontTx/>
              <a:buChar char="-"/>
            </a:pPr>
            <a:r>
              <a:rPr lang="en-US" dirty="0" smtClean="0">
                <a:solidFill>
                  <a:schemeClr val="bg1"/>
                </a:solidFill>
              </a:rPr>
              <a:t>Data bank includes storage units </a:t>
            </a:r>
          </a:p>
          <a:p>
            <a:pPr>
              <a:buFontTx/>
              <a:buChar char="-"/>
            </a:pPr>
            <a:r>
              <a:rPr lang="en-US" dirty="0" smtClean="0">
                <a:solidFill>
                  <a:schemeClr val="bg1"/>
                </a:solidFill>
              </a:rPr>
              <a:t>Read/write head (RWH) assigned operations: read/ write/ shift right/ shift left</a:t>
            </a:r>
          </a:p>
          <a:p>
            <a:pPr>
              <a:buFontTx/>
              <a:buChar char="-"/>
            </a:pPr>
            <a:r>
              <a:rPr lang="en-US" dirty="0" smtClean="0">
                <a:solidFill>
                  <a:schemeClr val="bg1"/>
                </a:solidFill>
              </a:rPr>
              <a:t> Set of states in which there is a beginning state and halt state.</a:t>
            </a:r>
          </a:p>
          <a:p>
            <a:r>
              <a:rPr lang="en-US" b="1" u="sng" dirty="0" smtClean="0">
                <a:solidFill>
                  <a:schemeClr val="bg1"/>
                </a:solidFill>
              </a:rPr>
              <a:t>Operation of RWH</a:t>
            </a:r>
            <a:r>
              <a:rPr lang="en-US" dirty="0" smtClean="0">
                <a:solidFill>
                  <a:schemeClr val="bg1"/>
                </a:solidFill>
              </a:rPr>
              <a:t>: At a time, the RWH is located at a data unit, it read data on it then write the output to it then shift (left or right one position).</a:t>
            </a:r>
            <a:endParaRPr lang="en-US" dirty="0">
              <a:solidFill>
                <a:schemeClr val="bg1"/>
              </a:solidFill>
            </a:endParaRPr>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4</a:t>
            </a:fld>
            <a:endParaRPr kumimoji="0"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228600" y="2009775"/>
            <a:ext cx="8229600" cy="2105025"/>
            <a:chOff x="381000" y="4143375"/>
            <a:chExt cx="8229600" cy="2105025"/>
          </a:xfrm>
        </p:grpSpPr>
        <p:pic>
          <p:nvPicPr>
            <p:cNvPr id="13318" name="Picture 7"/>
            <p:cNvPicPr>
              <a:picLocks noChangeAspect="1" noChangeArrowheads="1"/>
            </p:cNvPicPr>
            <p:nvPr/>
          </p:nvPicPr>
          <p:blipFill>
            <a:blip r:embed="rId3" cstate="print"/>
            <a:srcRect/>
            <a:stretch>
              <a:fillRect/>
            </a:stretch>
          </p:blipFill>
          <p:spPr bwMode="auto">
            <a:xfrm>
              <a:off x="411163" y="4143375"/>
              <a:ext cx="8199437" cy="2028825"/>
            </a:xfrm>
            <a:prstGeom prst="rect">
              <a:avLst/>
            </a:prstGeom>
            <a:noFill/>
            <a:ln w="9525">
              <a:noFill/>
              <a:miter lim="800000"/>
              <a:headEnd/>
              <a:tailEnd/>
            </a:ln>
            <a:effectLst/>
          </p:spPr>
        </p:pic>
        <p:cxnSp>
          <p:nvCxnSpPr>
            <p:cNvPr id="13320" name="Straight Connector 9"/>
            <p:cNvCxnSpPr>
              <a:cxnSpLocks noChangeShapeType="1"/>
            </p:cNvCxnSpPr>
            <p:nvPr/>
          </p:nvCxnSpPr>
          <p:spPr bwMode="auto">
            <a:xfrm>
              <a:off x="381000" y="6248400"/>
              <a:ext cx="8023225" cy="0"/>
            </a:xfrm>
            <a:prstGeom prst="line">
              <a:avLst/>
            </a:prstGeom>
            <a:noFill/>
            <a:ln w="9525" algn="ctr">
              <a:solidFill>
                <a:srgbClr val="FF0000"/>
              </a:solidFill>
              <a:round/>
              <a:headEnd/>
              <a:tailEnd/>
            </a:ln>
            <a:effectLst/>
          </p:spPr>
        </p:cxnSp>
      </p:grpSp>
      <p:sp>
        <p:nvSpPr>
          <p:cNvPr id="10" name="Title 1"/>
          <p:cNvSpPr txBox="1">
            <a:spLocks/>
          </p:cNvSpPr>
          <p:nvPr/>
        </p:nvSpPr>
        <p:spPr>
          <a:xfrm>
            <a:off x="457200" y="152400"/>
            <a:ext cx="8229600" cy="639762"/>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Turing Model…</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1" name="TextBox 10"/>
          <p:cNvSpPr txBox="1"/>
          <p:nvPr/>
        </p:nvSpPr>
        <p:spPr>
          <a:xfrm>
            <a:off x="5334000" y="762000"/>
            <a:ext cx="3581400" cy="923330"/>
          </a:xfrm>
          <a:prstGeom prst="rect">
            <a:avLst/>
          </a:prstGeom>
          <a:noFill/>
        </p:spPr>
        <p:txBody>
          <a:bodyPr wrap="square" rtlCol="0">
            <a:spAutoFit/>
          </a:bodyPr>
          <a:lstStyle/>
          <a:p>
            <a:r>
              <a:rPr lang="en-US" b="1" dirty="0" smtClean="0">
                <a:solidFill>
                  <a:schemeClr val="bg1"/>
                </a:solidFill>
              </a:rPr>
              <a:t>Program = Instruction set.</a:t>
            </a:r>
          </a:p>
          <a:p>
            <a:r>
              <a:rPr lang="en-US" dirty="0" smtClean="0">
                <a:solidFill>
                  <a:schemeClr val="bg1"/>
                </a:solidFill>
              </a:rPr>
              <a:t>Turing machine instruction:</a:t>
            </a:r>
          </a:p>
          <a:p>
            <a:r>
              <a:rPr lang="en-US" dirty="0" smtClean="0">
                <a:solidFill>
                  <a:schemeClr val="bg1"/>
                </a:solidFill>
              </a:rPr>
              <a:t>&lt;</a:t>
            </a:r>
            <a:r>
              <a:rPr lang="en-US" dirty="0" smtClean="0">
                <a:solidFill>
                  <a:srgbClr val="0000CC"/>
                </a:solidFill>
              </a:rPr>
              <a:t>S</a:t>
            </a:r>
            <a:r>
              <a:rPr lang="en-US" baseline="-25000" dirty="0" smtClean="0">
                <a:solidFill>
                  <a:srgbClr val="0000CC"/>
                </a:solidFill>
              </a:rPr>
              <a:t>i </a:t>
            </a:r>
            <a:r>
              <a:rPr lang="en-US" dirty="0" smtClean="0">
                <a:solidFill>
                  <a:srgbClr val="0000CC"/>
                </a:solidFill>
              </a:rPr>
              <a:t>, input, output, Shift. S</a:t>
            </a:r>
            <a:r>
              <a:rPr lang="en-US" baseline="-25000" dirty="0" smtClean="0">
                <a:solidFill>
                  <a:srgbClr val="0000CC"/>
                </a:solidFill>
              </a:rPr>
              <a:t>i+1</a:t>
            </a:r>
            <a:r>
              <a:rPr lang="en-US" dirty="0" smtClean="0">
                <a:solidFill>
                  <a:schemeClr val="bg1"/>
                </a:solidFill>
              </a:rPr>
              <a:t>&gt; </a:t>
            </a:r>
            <a:endParaRPr lang="en-US" dirty="0">
              <a:solidFill>
                <a:schemeClr val="bg1"/>
              </a:solidFill>
            </a:endParaRPr>
          </a:p>
        </p:txBody>
      </p:sp>
      <p:cxnSp>
        <p:nvCxnSpPr>
          <p:cNvPr id="13" name="Straight Arrow Connector 12"/>
          <p:cNvCxnSpPr>
            <a:stCxn id="11" idx="1"/>
          </p:cNvCxnSpPr>
          <p:nvPr/>
        </p:nvCxnSpPr>
        <p:spPr>
          <a:xfrm flipH="1">
            <a:off x="4953000" y="1223665"/>
            <a:ext cx="381000" cy="681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4800" y="4699337"/>
            <a:ext cx="8686800" cy="1015663"/>
          </a:xfrm>
          <a:prstGeom prst="rect">
            <a:avLst/>
          </a:prstGeom>
          <a:noFill/>
        </p:spPr>
        <p:txBody>
          <a:bodyPr wrap="square" rtlCol="0">
            <a:spAutoFit/>
          </a:bodyPr>
          <a:lstStyle/>
          <a:p>
            <a:r>
              <a:rPr lang="en-US" sz="2000" b="1" u="sng" dirty="0" smtClean="0">
                <a:solidFill>
                  <a:schemeClr val="bg1"/>
                </a:solidFill>
              </a:rPr>
              <a:t>Turing-Church thesis- </a:t>
            </a:r>
            <a:r>
              <a:rPr lang="en-US" sz="2000" b="1" u="sng" dirty="0" err="1" smtClean="0">
                <a:solidFill>
                  <a:schemeClr val="bg1"/>
                </a:solidFill>
              </a:rPr>
              <a:t>Luận</a:t>
            </a:r>
            <a:r>
              <a:rPr lang="en-US" sz="2000" b="1" u="sng" dirty="0" smtClean="0">
                <a:solidFill>
                  <a:schemeClr val="bg1"/>
                </a:solidFill>
              </a:rPr>
              <a:t> </a:t>
            </a:r>
            <a:r>
              <a:rPr lang="en-US" sz="2000" b="1" u="sng" dirty="0" err="1" smtClean="0">
                <a:solidFill>
                  <a:schemeClr val="bg1"/>
                </a:solidFill>
              </a:rPr>
              <a:t>đề</a:t>
            </a:r>
            <a:r>
              <a:rPr lang="en-US" sz="2000" b="1" u="sng" dirty="0" smtClean="0">
                <a:solidFill>
                  <a:schemeClr val="bg1"/>
                </a:solidFill>
              </a:rPr>
              <a:t> Turing</a:t>
            </a:r>
            <a:r>
              <a:rPr lang="en-US" sz="2000" dirty="0" smtClean="0">
                <a:solidFill>
                  <a:schemeClr val="bg1"/>
                </a:solidFill>
              </a:rPr>
              <a:t>:</a:t>
            </a:r>
          </a:p>
          <a:p>
            <a:r>
              <a:rPr lang="en-US" altLang="en-US" sz="2000" dirty="0" smtClean="0">
                <a:solidFill>
                  <a:schemeClr val="bg1"/>
                </a:solidFill>
                <a:latin typeface="Times New Roman" pitchFamily="18" charset="0"/>
              </a:rPr>
              <a:t>A universal Turing machine is capable of computing anything that is computable.</a:t>
            </a:r>
          </a:p>
          <a:p>
            <a:r>
              <a:rPr lang="en-US" sz="2000" dirty="0" err="1" smtClean="0">
                <a:solidFill>
                  <a:schemeClr val="bg1"/>
                </a:solidFill>
                <a:latin typeface="Times New Roman" pitchFamily="18" charset="0"/>
              </a:rPr>
              <a:t>Bài</a:t>
            </a:r>
            <a:r>
              <a:rPr lang="en-US" sz="2000" dirty="0" smtClean="0">
                <a:solidFill>
                  <a:schemeClr val="bg1"/>
                </a:solidFill>
                <a:latin typeface="Times New Roman" pitchFamily="18" charset="0"/>
              </a:rPr>
              <a:t> </a:t>
            </a:r>
            <a:r>
              <a:rPr lang="en-US" sz="2000" dirty="0" err="1" smtClean="0">
                <a:solidFill>
                  <a:schemeClr val="bg1"/>
                </a:solidFill>
                <a:latin typeface="Times New Roman" pitchFamily="18" charset="0"/>
              </a:rPr>
              <a:t>toán</a:t>
            </a:r>
            <a:r>
              <a:rPr lang="en-US" sz="2000" dirty="0" smtClean="0">
                <a:solidFill>
                  <a:schemeClr val="bg1"/>
                </a:solidFill>
                <a:latin typeface="Times New Roman" pitchFamily="18" charset="0"/>
              </a:rPr>
              <a:t> </a:t>
            </a:r>
            <a:r>
              <a:rPr lang="en-US" sz="2000" dirty="0" err="1" smtClean="0">
                <a:solidFill>
                  <a:schemeClr val="bg1"/>
                </a:solidFill>
                <a:latin typeface="Times New Roman" pitchFamily="18" charset="0"/>
              </a:rPr>
              <a:t>nào</a:t>
            </a:r>
            <a:r>
              <a:rPr lang="en-US" sz="2000" dirty="0" smtClean="0">
                <a:solidFill>
                  <a:schemeClr val="bg1"/>
                </a:solidFill>
                <a:latin typeface="Times New Roman" pitchFamily="18" charset="0"/>
              </a:rPr>
              <a:t> </a:t>
            </a:r>
            <a:r>
              <a:rPr lang="en-US" sz="2000" dirty="0" err="1" smtClean="0">
                <a:solidFill>
                  <a:schemeClr val="bg1"/>
                </a:solidFill>
                <a:latin typeface="Times New Roman" pitchFamily="18" charset="0"/>
              </a:rPr>
              <a:t>mà</a:t>
            </a:r>
            <a:r>
              <a:rPr lang="en-US" sz="2000" dirty="0" smtClean="0">
                <a:solidFill>
                  <a:schemeClr val="bg1"/>
                </a:solidFill>
                <a:latin typeface="Times New Roman" pitchFamily="18" charset="0"/>
              </a:rPr>
              <a:t> con </a:t>
            </a:r>
            <a:r>
              <a:rPr lang="en-US" sz="2000" dirty="0" err="1" smtClean="0">
                <a:solidFill>
                  <a:schemeClr val="bg1"/>
                </a:solidFill>
                <a:latin typeface="Times New Roman" pitchFamily="18" charset="0"/>
              </a:rPr>
              <a:t>người</a:t>
            </a:r>
            <a:r>
              <a:rPr lang="en-US" sz="2000" dirty="0" smtClean="0">
                <a:solidFill>
                  <a:schemeClr val="bg1"/>
                </a:solidFill>
                <a:latin typeface="Times New Roman" pitchFamily="18" charset="0"/>
              </a:rPr>
              <a:t> </a:t>
            </a:r>
            <a:r>
              <a:rPr lang="en-US" sz="2000" dirty="0" err="1" smtClean="0">
                <a:solidFill>
                  <a:schemeClr val="bg1"/>
                </a:solidFill>
                <a:latin typeface="Times New Roman" pitchFamily="18" charset="0"/>
              </a:rPr>
              <a:t>giải</a:t>
            </a:r>
            <a:r>
              <a:rPr lang="en-US" sz="2000" dirty="0" smtClean="0">
                <a:solidFill>
                  <a:schemeClr val="bg1"/>
                </a:solidFill>
                <a:latin typeface="Times New Roman" pitchFamily="18" charset="0"/>
              </a:rPr>
              <a:t> </a:t>
            </a:r>
            <a:r>
              <a:rPr lang="en-US" sz="2000" dirty="0" err="1" smtClean="0">
                <a:solidFill>
                  <a:schemeClr val="bg1"/>
                </a:solidFill>
                <a:latin typeface="Times New Roman" pitchFamily="18" charset="0"/>
              </a:rPr>
              <a:t>được</a:t>
            </a:r>
            <a:r>
              <a:rPr lang="en-US" sz="2000" dirty="0" smtClean="0">
                <a:solidFill>
                  <a:schemeClr val="bg1"/>
                </a:solidFill>
                <a:latin typeface="Times New Roman" pitchFamily="18" charset="0"/>
              </a:rPr>
              <a:t> </a:t>
            </a:r>
            <a:r>
              <a:rPr lang="en-US" sz="2000" dirty="0" err="1" smtClean="0">
                <a:solidFill>
                  <a:schemeClr val="bg1"/>
                </a:solidFill>
                <a:latin typeface="Times New Roman" pitchFamily="18" charset="0"/>
              </a:rPr>
              <a:t>thì</a:t>
            </a:r>
            <a:r>
              <a:rPr lang="en-US" sz="2000" dirty="0" smtClean="0">
                <a:solidFill>
                  <a:schemeClr val="bg1"/>
                </a:solidFill>
                <a:latin typeface="Times New Roman" pitchFamily="18" charset="0"/>
              </a:rPr>
              <a:t> </a:t>
            </a:r>
            <a:r>
              <a:rPr lang="en-US" sz="2000" dirty="0" err="1" smtClean="0">
                <a:solidFill>
                  <a:schemeClr val="bg1"/>
                </a:solidFill>
                <a:latin typeface="Times New Roman" pitchFamily="18" charset="0"/>
              </a:rPr>
              <a:t>máy</a:t>
            </a:r>
            <a:r>
              <a:rPr lang="en-US" sz="2000" dirty="0" smtClean="0">
                <a:solidFill>
                  <a:schemeClr val="bg1"/>
                </a:solidFill>
                <a:latin typeface="Times New Roman" pitchFamily="18" charset="0"/>
              </a:rPr>
              <a:t> Turing </a:t>
            </a:r>
            <a:r>
              <a:rPr lang="en-US" sz="2000" dirty="0" err="1" smtClean="0">
                <a:solidFill>
                  <a:schemeClr val="bg1"/>
                </a:solidFill>
                <a:latin typeface="Times New Roman" pitchFamily="18" charset="0"/>
              </a:rPr>
              <a:t>giải</a:t>
            </a:r>
            <a:r>
              <a:rPr lang="en-US" sz="2000" dirty="0" smtClean="0">
                <a:solidFill>
                  <a:schemeClr val="bg1"/>
                </a:solidFill>
                <a:latin typeface="Times New Roman" pitchFamily="18" charset="0"/>
              </a:rPr>
              <a:t> </a:t>
            </a:r>
            <a:r>
              <a:rPr lang="en-US" sz="2000" dirty="0" err="1" smtClean="0">
                <a:solidFill>
                  <a:schemeClr val="bg1"/>
                </a:solidFill>
                <a:latin typeface="Times New Roman" pitchFamily="18" charset="0"/>
              </a:rPr>
              <a:t>được</a:t>
            </a:r>
            <a:r>
              <a:rPr lang="en-US" sz="2000" dirty="0" smtClean="0">
                <a:solidFill>
                  <a:schemeClr val="bg1"/>
                </a:solidFill>
                <a:latin typeface="Times New Roman" pitchFamily="18" charset="0"/>
              </a:rPr>
              <a:t>.</a:t>
            </a:r>
            <a:endParaRPr lang="en-US" sz="2000" dirty="0">
              <a:solidFill>
                <a:schemeClr val="bg1"/>
              </a:solidFill>
            </a:endParaRPr>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5</a:t>
            </a:fld>
            <a:endParaRPr kumimoji="0"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609600" y="1917700"/>
            <a:ext cx="7947025" cy="4635500"/>
            <a:chOff x="381000" y="1765300"/>
            <a:chExt cx="8023225" cy="4635500"/>
          </a:xfrm>
        </p:grpSpPr>
        <p:pic>
          <p:nvPicPr>
            <p:cNvPr id="15364" name="Picture 4"/>
            <p:cNvPicPr>
              <a:picLocks noChangeAspect="1" noChangeArrowheads="1"/>
            </p:cNvPicPr>
            <p:nvPr/>
          </p:nvPicPr>
          <p:blipFill>
            <a:blip r:embed="rId3" cstate="print"/>
            <a:srcRect/>
            <a:stretch>
              <a:fillRect/>
            </a:stretch>
          </p:blipFill>
          <p:spPr bwMode="auto">
            <a:xfrm>
              <a:off x="1395413" y="1765300"/>
              <a:ext cx="6224587" cy="4025900"/>
            </a:xfrm>
            <a:prstGeom prst="rect">
              <a:avLst/>
            </a:prstGeom>
            <a:noFill/>
            <a:ln w="9525">
              <a:noFill/>
              <a:miter lim="800000"/>
              <a:headEnd/>
              <a:tailEnd/>
            </a:ln>
            <a:effectLst/>
          </p:spPr>
        </p:pic>
        <p:cxnSp>
          <p:nvCxnSpPr>
            <p:cNvPr id="15366" name="Straight Connector 9"/>
            <p:cNvCxnSpPr>
              <a:cxnSpLocks noChangeShapeType="1"/>
            </p:cNvCxnSpPr>
            <p:nvPr/>
          </p:nvCxnSpPr>
          <p:spPr bwMode="auto">
            <a:xfrm>
              <a:off x="381000" y="6400800"/>
              <a:ext cx="8023225" cy="0"/>
            </a:xfrm>
            <a:prstGeom prst="line">
              <a:avLst/>
            </a:prstGeom>
            <a:noFill/>
            <a:ln w="9525" algn="ctr">
              <a:solidFill>
                <a:srgbClr val="FF0000"/>
              </a:solidFill>
              <a:round/>
              <a:headEnd/>
              <a:tailEnd/>
            </a:ln>
            <a:effectLst/>
          </p:spPr>
        </p:cxnSp>
      </p:grpSp>
      <p:sp>
        <p:nvSpPr>
          <p:cNvPr id="8" name="Title 1"/>
          <p:cNvSpPr txBox="1">
            <a:spLocks/>
          </p:cNvSpPr>
          <p:nvPr/>
        </p:nvSpPr>
        <p:spPr>
          <a:xfrm>
            <a:off x="457200" y="152400"/>
            <a:ext cx="8229600" cy="639762"/>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Turing Model…</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TextBox 8"/>
          <p:cNvSpPr txBox="1"/>
          <p:nvPr/>
        </p:nvSpPr>
        <p:spPr>
          <a:xfrm>
            <a:off x="381000" y="1066800"/>
            <a:ext cx="8229600" cy="646331"/>
          </a:xfrm>
          <a:prstGeom prst="rect">
            <a:avLst/>
          </a:prstGeom>
          <a:noFill/>
        </p:spPr>
        <p:txBody>
          <a:bodyPr wrap="square" rtlCol="0">
            <a:spAutoFit/>
          </a:bodyPr>
          <a:lstStyle/>
          <a:p>
            <a:r>
              <a:rPr lang="en-US" b="1" dirty="0" smtClean="0">
                <a:solidFill>
                  <a:schemeClr val="bg1"/>
                </a:solidFill>
              </a:rPr>
              <a:t>With the same input, 2 different programs (2 different purposes) create different outputs.</a:t>
            </a:r>
            <a:endParaRPr lang="en-US" b="1" dirty="0">
              <a:solidFill>
                <a:schemeClr val="bg1"/>
              </a:solidFill>
            </a:endParaRPr>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6</a:t>
            </a:fld>
            <a:endParaRPr kumimoji="0"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044575" y="1000125"/>
            <a:ext cx="8023225" cy="5781675"/>
            <a:chOff x="381000" y="847725"/>
            <a:chExt cx="8023225" cy="5781675"/>
          </a:xfrm>
        </p:grpSpPr>
        <p:pic>
          <p:nvPicPr>
            <p:cNvPr id="17412" name="Picture 3"/>
            <p:cNvPicPr>
              <a:picLocks noChangeAspect="1" noChangeArrowheads="1"/>
            </p:cNvPicPr>
            <p:nvPr/>
          </p:nvPicPr>
          <p:blipFill>
            <a:blip r:embed="rId3" cstate="print"/>
            <a:srcRect/>
            <a:stretch>
              <a:fillRect/>
            </a:stretch>
          </p:blipFill>
          <p:spPr bwMode="auto">
            <a:xfrm>
              <a:off x="1447800" y="847725"/>
              <a:ext cx="5942013" cy="5629275"/>
            </a:xfrm>
            <a:prstGeom prst="rect">
              <a:avLst/>
            </a:prstGeom>
            <a:noFill/>
            <a:ln w="9525">
              <a:noFill/>
              <a:miter lim="800000"/>
              <a:headEnd/>
              <a:tailEnd/>
            </a:ln>
            <a:effectLst/>
          </p:spPr>
        </p:pic>
        <p:cxnSp>
          <p:nvCxnSpPr>
            <p:cNvPr id="17414" name="Straight Connector 9"/>
            <p:cNvCxnSpPr>
              <a:cxnSpLocks noChangeShapeType="1"/>
            </p:cNvCxnSpPr>
            <p:nvPr/>
          </p:nvCxnSpPr>
          <p:spPr bwMode="auto">
            <a:xfrm>
              <a:off x="381000" y="6629400"/>
              <a:ext cx="8023225" cy="0"/>
            </a:xfrm>
            <a:prstGeom prst="line">
              <a:avLst/>
            </a:prstGeom>
            <a:noFill/>
            <a:ln w="9525" algn="ctr">
              <a:solidFill>
                <a:srgbClr val="FF0000"/>
              </a:solidFill>
              <a:round/>
              <a:headEnd/>
              <a:tailEnd/>
            </a:ln>
            <a:effectLst/>
          </p:spPr>
        </p:cxnSp>
      </p:grpSp>
      <p:sp>
        <p:nvSpPr>
          <p:cNvPr id="8" name="Title 1"/>
          <p:cNvSpPr txBox="1">
            <a:spLocks/>
          </p:cNvSpPr>
          <p:nvPr/>
        </p:nvSpPr>
        <p:spPr>
          <a:xfrm>
            <a:off x="457200" y="152400"/>
            <a:ext cx="8229600" cy="639762"/>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Turing Model…</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TextBox 8"/>
          <p:cNvSpPr txBox="1"/>
          <p:nvPr/>
        </p:nvSpPr>
        <p:spPr>
          <a:xfrm>
            <a:off x="152400" y="2685871"/>
            <a:ext cx="1905000" cy="2308324"/>
          </a:xfrm>
          <a:prstGeom prst="rect">
            <a:avLst/>
          </a:prstGeom>
          <a:noFill/>
        </p:spPr>
        <p:txBody>
          <a:bodyPr wrap="square" rtlCol="0">
            <a:spAutoFit/>
          </a:bodyPr>
          <a:lstStyle/>
          <a:p>
            <a:r>
              <a:rPr lang="en-US" sz="2400" b="1" dirty="0" smtClean="0">
                <a:solidFill>
                  <a:srgbClr val="FF0000"/>
                </a:solidFill>
              </a:rPr>
              <a:t>A program is developed based on a pre-defined purpose.</a:t>
            </a:r>
            <a:endParaRPr lang="en-US" sz="2400" b="1" dirty="0">
              <a:solidFill>
                <a:srgbClr val="FF0000"/>
              </a:solidFill>
            </a:endParaRPr>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7</a:t>
            </a:fld>
            <a:endParaRPr kumimoji="0"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Text Box 4"/>
          <p:cNvSpPr txBox="1">
            <a:spLocks noChangeArrowheads="1"/>
          </p:cNvSpPr>
          <p:nvPr/>
        </p:nvSpPr>
        <p:spPr bwMode="auto">
          <a:xfrm>
            <a:off x="8382000" y="5931932"/>
            <a:ext cx="184150" cy="366713"/>
          </a:xfrm>
          <a:prstGeom prst="rect">
            <a:avLst/>
          </a:prstGeom>
          <a:noFill/>
          <a:ln w="9525">
            <a:noFill/>
            <a:miter lim="800000"/>
            <a:headEnd/>
            <a:tailEnd/>
          </a:ln>
          <a:effectLst/>
        </p:spPr>
        <p:txBody>
          <a:bodyPr wrap="none">
            <a:spAutoFit/>
          </a:bodyPr>
          <a:lstStyle/>
          <a:p>
            <a:endParaRPr lang="en-US" altLang="en-US" sz="1800" i="0">
              <a:latin typeface="Times New Roman" pitchFamily="18" charset="0"/>
            </a:endParaRPr>
          </a:p>
        </p:txBody>
      </p:sp>
      <p:sp>
        <p:nvSpPr>
          <p:cNvPr id="975877" name="Rectangle 5"/>
          <p:cNvSpPr>
            <a:spLocks noChangeArrowheads="1"/>
          </p:cNvSpPr>
          <p:nvPr/>
        </p:nvSpPr>
        <p:spPr bwMode="auto">
          <a:xfrm>
            <a:off x="152400" y="914400"/>
            <a:ext cx="8229600"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dirty="0">
                <a:solidFill>
                  <a:schemeClr val="bg1"/>
                </a:solidFill>
                <a:effectLst>
                  <a:outerShdw blurRad="38100" dist="38100" dir="2700000" algn="tl">
                    <a:srgbClr val="C0C0C0"/>
                  </a:outerShdw>
                </a:effectLst>
                <a:latin typeface="Times New Roman" panose="02020603050405020304" pitchFamily="18" charset="0"/>
              </a:rPr>
              <a:t>Computers built on the Turing universal machine store data in their memory. Around 1944–1945, </a:t>
            </a:r>
            <a:r>
              <a:rPr lang="en-US" altLang="en-US" sz="2400" i="0" dirty="0">
                <a:solidFill>
                  <a:schemeClr val="bg1"/>
                </a:solidFill>
                <a:effectLst>
                  <a:outerShdw blurRad="38100" dist="38100" dir="2700000" algn="tl">
                    <a:srgbClr val="C0C0C0"/>
                  </a:outerShdw>
                </a:effectLst>
                <a:latin typeface="Times New Roman" panose="02020603050405020304" pitchFamily="18" charset="0"/>
              </a:rPr>
              <a:t>John von Neumann</a:t>
            </a:r>
            <a:r>
              <a:rPr lang="en-US" altLang="en-US" sz="2400" b="0" i="0" dirty="0">
                <a:solidFill>
                  <a:schemeClr val="bg1"/>
                </a:solidFill>
                <a:effectLst>
                  <a:outerShdw blurRad="38100" dist="38100" dir="2700000" algn="tl">
                    <a:srgbClr val="C0C0C0"/>
                  </a:outerShdw>
                </a:effectLst>
                <a:latin typeface="Times New Roman" panose="02020603050405020304" pitchFamily="18" charset="0"/>
              </a:rPr>
              <a:t> proposed that, since program and data are logically the same, programs should also be stored in the memory of a computer.</a:t>
            </a:r>
          </a:p>
        </p:txBody>
      </p:sp>
      <p:sp>
        <p:nvSpPr>
          <p:cNvPr id="5" name="Title 1"/>
          <p:cNvSpPr txBox="1">
            <a:spLocks/>
          </p:cNvSpPr>
          <p:nvPr/>
        </p:nvSpPr>
        <p:spPr>
          <a:xfrm>
            <a:off x="457200" y="152400"/>
            <a:ext cx="8229600" cy="639762"/>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2</a:t>
            </a: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 John Von Neumann Model</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pic>
        <p:nvPicPr>
          <p:cNvPr id="6" name="Picture 8"/>
          <p:cNvPicPr>
            <a:picLocks noChangeAspect="1" noChangeArrowheads="1"/>
          </p:cNvPicPr>
          <p:nvPr/>
        </p:nvPicPr>
        <p:blipFill>
          <a:blip r:embed="rId3" cstate="print"/>
          <a:srcRect/>
          <a:stretch>
            <a:fillRect/>
          </a:stretch>
        </p:blipFill>
        <p:spPr bwMode="auto">
          <a:xfrm>
            <a:off x="487363" y="2807732"/>
            <a:ext cx="8428037" cy="2989262"/>
          </a:xfrm>
          <a:prstGeom prst="rect">
            <a:avLst/>
          </a:prstGeom>
          <a:noFill/>
          <a:ln w="9525">
            <a:noFill/>
            <a:miter lim="800000"/>
            <a:headEnd/>
            <a:tailEnd/>
          </a:ln>
          <a:effectLst/>
        </p:spPr>
      </p:pic>
      <p:sp>
        <p:nvSpPr>
          <p:cNvPr id="7" name="TextBox 6"/>
          <p:cNvSpPr txBox="1"/>
          <p:nvPr/>
        </p:nvSpPr>
        <p:spPr>
          <a:xfrm>
            <a:off x="6096000" y="2502932"/>
            <a:ext cx="2057400" cy="369332"/>
          </a:xfrm>
          <a:prstGeom prst="rect">
            <a:avLst/>
          </a:prstGeom>
          <a:solidFill>
            <a:srgbClr val="0000CC"/>
          </a:solidFill>
        </p:spPr>
        <p:txBody>
          <a:bodyPr wrap="square" rtlCol="0">
            <a:spAutoFit/>
          </a:bodyPr>
          <a:lstStyle/>
          <a:p>
            <a:pPr algn="ctr"/>
            <a:r>
              <a:rPr lang="en-US" b="1" dirty="0" smtClean="0"/>
              <a:t>4 subsystems</a:t>
            </a:r>
            <a:endParaRPr lang="en-US" b="1" dirty="0"/>
          </a:p>
        </p:txBody>
      </p:sp>
      <p:cxnSp>
        <p:nvCxnSpPr>
          <p:cNvPr id="9" name="Straight Arrow Connector 8"/>
          <p:cNvCxnSpPr/>
          <p:nvPr/>
        </p:nvCxnSpPr>
        <p:spPr>
          <a:xfrm flipH="1">
            <a:off x="4648200" y="2655332"/>
            <a:ext cx="1371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648200" y="2807732"/>
            <a:ext cx="15240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648200" y="2960132"/>
            <a:ext cx="1676400" cy="2438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6096000" y="2960132"/>
            <a:ext cx="11430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6200" y="6135469"/>
            <a:ext cx="3200400" cy="646331"/>
          </a:xfrm>
          <a:prstGeom prst="rect">
            <a:avLst/>
          </a:prstGeom>
          <a:noFill/>
        </p:spPr>
        <p:txBody>
          <a:bodyPr wrap="square" rtlCol="0">
            <a:spAutoFit/>
          </a:bodyPr>
          <a:lstStyle/>
          <a:p>
            <a:r>
              <a:rPr lang="en-US" b="1" dirty="0" smtClean="0">
                <a:solidFill>
                  <a:schemeClr val="bg1"/>
                </a:solidFill>
              </a:rPr>
              <a:t>*** Central Processing Unit - CPU = CU + ALU</a:t>
            </a:r>
            <a:endParaRPr lang="en-US" b="1" dirty="0">
              <a:solidFill>
                <a:schemeClr val="bg1"/>
              </a:solidFill>
            </a:endParaRPr>
          </a:p>
        </p:txBody>
      </p:sp>
      <p:sp>
        <p:nvSpPr>
          <p:cNvPr id="13" name="TextBox 12"/>
          <p:cNvSpPr txBox="1"/>
          <p:nvPr/>
        </p:nvSpPr>
        <p:spPr>
          <a:xfrm>
            <a:off x="3733800" y="5858470"/>
            <a:ext cx="5029200" cy="923330"/>
          </a:xfrm>
          <a:prstGeom prst="rect">
            <a:avLst/>
          </a:prstGeom>
          <a:noFill/>
        </p:spPr>
        <p:txBody>
          <a:bodyPr wrap="square" rtlCol="0">
            <a:spAutoFit/>
          </a:bodyPr>
          <a:lstStyle/>
          <a:p>
            <a:r>
              <a:rPr lang="en-US" b="1" u="sng" dirty="0" smtClean="0">
                <a:solidFill>
                  <a:schemeClr val="bg1"/>
                </a:solidFill>
              </a:rPr>
              <a:t>System busses</a:t>
            </a:r>
            <a:r>
              <a:rPr lang="en-US" dirty="0" smtClean="0">
                <a:solidFill>
                  <a:schemeClr val="bg1"/>
                </a:solidFill>
              </a:rPr>
              <a:t>: Electric wires connecting components. 3 system busses for specific duties: Address bus. Data bus, control bus.</a:t>
            </a:r>
            <a:endParaRPr lang="en-US" dirty="0">
              <a:solidFill>
                <a:schemeClr val="bg1"/>
              </a:solidFill>
            </a:endParaRPr>
          </a:p>
        </p:txBody>
      </p:sp>
      <p:sp>
        <p:nvSpPr>
          <p:cNvPr id="15" name="Slide Number Placeholder 14"/>
          <p:cNvSpPr>
            <a:spLocks noGrp="1"/>
          </p:cNvSpPr>
          <p:nvPr>
            <p:ph type="sldNum" sz="quarter" idx="12"/>
          </p:nvPr>
        </p:nvSpPr>
        <p:spPr/>
        <p:txBody>
          <a:bodyPr/>
          <a:lstStyle/>
          <a:p>
            <a:fld id="{69E29E33-B620-47F9-BB04-8846C2A5AFCC}" type="slidenum">
              <a:rPr kumimoji="0" lang="en-US" smtClean="0"/>
              <a:pPr/>
              <a:t>8</a:t>
            </a:fld>
            <a:endParaRPr kumimoji="0"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ChangeArrowheads="1"/>
          </p:cNvSpPr>
          <p:nvPr/>
        </p:nvSpPr>
        <p:spPr bwMode="auto">
          <a:xfrm>
            <a:off x="152400" y="1263908"/>
            <a:ext cx="6553200" cy="4524315"/>
          </a:xfrm>
          <a:prstGeom prst="rect">
            <a:avLst/>
          </a:prstGeom>
          <a:noFill/>
          <a:ln w="9525">
            <a:noFill/>
            <a:miter lim="800000"/>
            <a:headEnd/>
            <a:tailEnd/>
          </a:ln>
          <a:effectLst/>
        </p:spPr>
        <p:txBody>
          <a:bodyPr wrap="square">
            <a:spAutoFit/>
          </a:bodyPr>
          <a:lstStyle/>
          <a:p>
            <a:pPr algn="just"/>
            <a:r>
              <a:rPr lang="en-US" altLang="en-US" sz="2400" b="0" i="0" dirty="0" smtClean="0">
                <a:solidFill>
                  <a:schemeClr val="bg1"/>
                </a:solidFill>
                <a:latin typeface="Times New Roman" pitchFamily="18" charset="0"/>
              </a:rPr>
              <a:t>- Program includes data and instructions (a finite set) and they must </a:t>
            </a:r>
            <a:r>
              <a:rPr lang="en-US" altLang="en-US" sz="2400" b="0" i="0" dirty="0">
                <a:solidFill>
                  <a:schemeClr val="bg1"/>
                </a:solidFill>
                <a:latin typeface="Times New Roman" pitchFamily="18" charset="0"/>
              </a:rPr>
              <a:t>be stored in </a:t>
            </a:r>
            <a:r>
              <a:rPr lang="en-US" altLang="en-US" sz="2400" b="0" i="0" dirty="0" smtClean="0">
                <a:solidFill>
                  <a:schemeClr val="bg1"/>
                </a:solidFill>
                <a:latin typeface="Times New Roman" pitchFamily="18" charset="0"/>
              </a:rPr>
              <a:t>memory </a:t>
            </a:r>
            <a:r>
              <a:rPr lang="en-US" altLang="en-US" sz="2400" b="0" i="0" dirty="0" smtClean="0">
                <a:solidFill>
                  <a:schemeClr val="bg1"/>
                </a:solidFill>
                <a:latin typeface="Times New Roman" pitchFamily="18" charset="0"/>
                <a:sym typeface="Wingdings" pitchFamily="2" charset="2"/>
              </a:rPr>
              <a:t> (</a:t>
            </a:r>
            <a:r>
              <a:rPr lang="en-US" altLang="en-US" sz="2400" b="0" i="1" dirty="0" smtClean="0">
                <a:solidFill>
                  <a:schemeClr val="bg1"/>
                </a:solidFill>
                <a:latin typeface="Times New Roman" pitchFamily="18" charset="0"/>
                <a:sym typeface="Wingdings" pitchFamily="2" charset="2"/>
              </a:rPr>
              <a:t>Old model: Data are stored in memory only</a:t>
            </a:r>
            <a:r>
              <a:rPr lang="en-US" altLang="en-US" sz="2400" b="0" i="0" dirty="0" smtClean="0">
                <a:solidFill>
                  <a:schemeClr val="bg1"/>
                </a:solidFill>
                <a:latin typeface="Times New Roman" pitchFamily="18" charset="0"/>
                <a:sym typeface="Wingdings" pitchFamily="2" charset="2"/>
              </a:rPr>
              <a:t>).</a:t>
            </a:r>
          </a:p>
          <a:p>
            <a:pPr algn="just">
              <a:buFontTx/>
              <a:buChar char="-"/>
            </a:pPr>
            <a:r>
              <a:rPr lang="en-US" altLang="en-US" sz="2400" b="0" i="0" dirty="0" smtClean="0">
                <a:solidFill>
                  <a:schemeClr val="bg1"/>
                </a:solidFill>
                <a:latin typeface="Times New Roman" pitchFamily="18" charset="0"/>
              </a:rPr>
              <a:t> Both </a:t>
            </a:r>
            <a:r>
              <a:rPr lang="en-US" altLang="en-US" sz="2400" b="0" i="0" dirty="0">
                <a:solidFill>
                  <a:schemeClr val="bg1"/>
                </a:solidFill>
                <a:latin typeface="Times New Roman" pitchFamily="18" charset="0"/>
              </a:rPr>
              <a:t>the data and programs should have the same format</a:t>
            </a:r>
            <a:r>
              <a:rPr lang="en-US" altLang="en-US" sz="2400" b="0" i="0" dirty="0" smtClean="0">
                <a:solidFill>
                  <a:schemeClr val="bg1"/>
                </a:solidFill>
                <a:latin typeface="Times New Roman" pitchFamily="18" charset="0"/>
              </a:rPr>
              <a:t>, they can be stored as binary </a:t>
            </a:r>
            <a:r>
              <a:rPr lang="en-US" altLang="en-US" sz="2400" b="0" i="0" dirty="0">
                <a:solidFill>
                  <a:schemeClr val="bg1"/>
                </a:solidFill>
                <a:latin typeface="Times New Roman" pitchFamily="18" charset="0"/>
              </a:rPr>
              <a:t>patterns in </a:t>
            </a:r>
            <a:r>
              <a:rPr lang="en-US" altLang="en-US" sz="2400" b="0" i="0" dirty="0" smtClean="0">
                <a:solidFill>
                  <a:schemeClr val="bg1"/>
                </a:solidFill>
                <a:latin typeface="Times New Roman" pitchFamily="18" charset="0"/>
              </a:rPr>
              <a:t>electronic memory (</a:t>
            </a:r>
            <a:r>
              <a:rPr lang="en-US" altLang="en-US" sz="2400" i="0" dirty="0" smtClean="0">
                <a:solidFill>
                  <a:schemeClr val="bg1"/>
                </a:solidFill>
                <a:latin typeface="Times New Roman" pitchFamily="18" charset="0"/>
              </a:rPr>
              <a:t>a </a:t>
            </a:r>
            <a:r>
              <a:rPr lang="en-US" altLang="en-US" sz="2400" i="0" dirty="0">
                <a:solidFill>
                  <a:schemeClr val="bg1"/>
                </a:solidFill>
                <a:latin typeface="Times New Roman" pitchFamily="18" charset="0"/>
              </a:rPr>
              <a:t>sequence of 0s and </a:t>
            </a:r>
            <a:r>
              <a:rPr lang="en-US" altLang="en-US" sz="2400" i="0" dirty="0" smtClean="0">
                <a:solidFill>
                  <a:schemeClr val="bg1"/>
                </a:solidFill>
                <a:latin typeface="Times New Roman" pitchFamily="18" charset="0"/>
              </a:rPr>
              <a:t>1s)</a:t>
            </a:r>
            <a:r>
              <a:rPr lang="en-US" altLang="en-US" sz="2400" b="0" i="0" dirty="0" smtClean="0">
                <a:solidFill>
                  <a:schemeClr val="bg1"/>
                </a:solidFill>
                <a:latin typeface="Times New Roman" pitchFamily="18" charset="0"/>
              </a:rPr>
              <a:t>.</a:t>
            </a:r>
          </a:p>
          <a:p>
            <a:pPr algn="just">
              <a:buFontTx/>
              <a:buChar char="-"/>
            </a:pPr>
            <a:r>
              <a:rPr lang="en-US" altLang="en-US" sz="2400" dirty="0" smtClean="0">
                <a:solidFill>
                  <a:schemeClr val="bg1"/>
                </a:solidFill>
                <a:latin typeface="Times New Roman" pitchFamily="18" charset="0"/>
              </a:rPr>
              <a:t> </a:t>
            </a:r>
            <a:r>
              <a:rPr lang="en-US" altLang="en-US" sz="2400" b="1" dirty="0" smtClean="0">
                <a:solidFill>
                  <a:schemeClr val="bg1"/>
                </a:solidFill>
                <a:latin typeface="Times New Roman" pitchFamily="18" charset="0"/>
              </a:rPr>
              <a:t>ALU</a:t>
            </a:r>
            <a:r>
              <a:rPr lang="en-US" altLang="en-US" sz="2400" dirty="0" smtClean="0">
                <a:solidFill>
                  <a:schemeClr val="bg1"/>
                </a:solidFill>
                <a:latin typeface="Times New Roman" pitchFamily="18" charset="0"/>
              </a:rPr>
              <a:t> is executing unit </a:t>
            </a:r>
            <a:r>
              <a:rPr lang="en-US" altLang="en-US" sz="2400" dirty="0" smtClean="0">
                <a:solidFill>
                  <a:schemeClr val="bg1"/>
                </a:solidFill>
                <a:latin typeface="Times New Roman" pitchFamily="18" charset="0"/>
                <a:sym typeface="Wingdings" pitchFamily="2" charset="2"/>
              </a:rPr>
              <a:t> </a:t>
            </a:r>
            <a:r>
              <a:rPr lang="en-US" altLang="en-US" sz="2400" b="1" dirty="0" smtClean="0">
                <a:solidFill>
                  <a:schemeClr val="bg1"/>
                </a:solidFill>
                <a:latin typeface="Times New Roman" pitchFamily="18" charset="0"/>
                <a:sym typeface="Wingdings" pitchFamily="2" charset="2"/>
              </a:rPr>
              <a:t>Control unit</a:t>
            </a:r>
            <a:r>
              <a:rPr lang="en-US" altLang="en-US" sz="2400" dirty="0" smtClean="0">
                <a:solidFill>
                  <a:schemeClr val="bg1"/>
                </a:solidFill>
                <a:latin typeface="Times New Roman" pitchFamily="18" charset="0"/>
                <a:sym typeface="Wingdings" pitchFamily="2" charset="2"/>
              </a:rPr>
              <a:t> (CU) will </a:t>
            </a:r>
            <a:r>
              <a:rPr lang="en-US" altLang="en-US" sz="2400" dirty="0" smtClean="0">
                <a:solidFill>
                  <a:schemeClr val="bg1"/>
                </a:solidFill>
                <a:latin typeface="Times New Roman" pitchFamily="18" charset="0"/>
              </a:rPr>
              <a:t>fetch one instruction from memory, decodes it, then executes it in the ALU.</a:t>
            </a:r>
          </a:p>
          <a:p>
            <a:pPr algn="just">
              <a:buFontTx/>
              <a:buChar char="-"/>
            </a:pPr>
            <a:r>
              <a:rPr lang="en-US" altLang="en-US" sz="2400" dirty="0" smtClean="0">
                <a:solidFill>
                  <a:schemeClr val="bg1"/>
                </a:solidFill>
                <a:latin typeface="Times New Roman" pitchFamily="18" charset="0"/>
              </a:rPr>
              <a:t> </a:t>
            </a:r>
            <a:r>
              <a:rPr lang="en-US" altLang="en-US" sz="2400" b="1" u="sng" dirty="0" smtClean="0">
                <a:solidFill>
                  <a:schemeClr val="bg1"/>
                </a:solidFill>
                <a:latin typeface="Times New Roman" pitchFamily="18" charset="0"/>
              </a:rPr>
              <a:t>Executing mechanism</a:t>
            </a:r>
            <a:r>
              <a:rPr lang="en-US" altLang="en-US" sz="2400" dirty="0" smtClean="0">
                <a:solidFill>
                  <a:schemeClr val="bg1"/>
                </a:solidFill>
                <a:latin typeface="Times New Roman" pitchFamily="18" charset="0"/>
              </a:rPr>
              <a:t>: Instructions are executed consecutively (one after another). If a jump is needed, it is specified.</a:t>
            </a:r>
            <a:endParaRPr lang="en-US" altLang="en-US" sz="2400" b="0" i="0" dirty="0">
              <a:solidFill>
                <a:schemeClr val="bg1"/>
              </a:solidFill>
              <a:latin typeface="Times New Roman" pitchFamily="18" charset="0"/>
            </a:endParaRPr>
          </a:p>
        </p:txBody>
      </p:sp>
      <p:sp>
        <p:nvSpPr>
          <p:cNvPr id="4" name="Title 1"/>
          <p:cNvSpPr txBox="1">
            <a:spLocks/>
          </p:cNvSpPr>
          <p:nvPr/>
        </p:nvSpPr>
        <p:spPr>
          <a:xfrm>
            <a:off x="457200" y="152400"/>
            <a:ext cx="8229600" cy="639762"/>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John Von Neumann Model…</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pSp>
        <p:nvGrpSpPr>
          <p:cNvPr id="10" name="Group 9"/>
          <p:cNvGrpSpPr/>
          <p:nvPr/>
        </p:nvGrpSpPr>
        <p:grpSpPr>
          <a:xfrm>
            <a:off x="7162800" y="1143000"/>
            <a:ext cx="1828800" cy="4636532"/>
            <a:chOff x="7010400" y="2133600"/>
            <a:chExt cx="1828800" cy="4636532"/>
          </a:xfrm>
        </p:grpSpPr>
        <p:sp>
          <p:nvSpPr>
            <p:cNvPr id="5" name="Rectangle 4"/>
            <p:cNvSpPr/>
            <p:nvPr/>
          </p:nvSpPr>
          <p:spPr>
            <a:xfrm>
              <a:off x="7010400" y="2133600"/>
              <a:ext cx="1828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086600" y="2667000"/>
              <a:ext cx="1676400" cy="2438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162800" y="2743200"/>
              <a:ext cx="1524000" cy="1600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Instructions</a:t>
              </a:r>
              <a:endParaRPr lang="en-US" b="1" dirty="0"/>
            </a:p>
          </p:txBody>
        </p:sp>
        <p:sp>
          <p:nvSpPr>
            <p:cNvPr id="8" name="Rectangle 7"/>
            <p:cNvSpPr/>
            <p:nvPr/>
          </p:nvSpPr>
          <p:spPr>
            <a:xfrm>
              <a:off x="7162800" y="4419600"/>
              <a:ext cx="1524000" cy="609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a:t>
              </a:r>
              <a:endParaRPr lang="en-US" b="1" dirty="0"/>
            </a:p>
          </p:txBody>
        </p:sp>
        <p:sp>
          <p:nvSpPr>
            <p:cNvPr id="9" name="TextBox 8"/>
            <p:cNvSpPr txBox="1"/>
            <p:nvPr/>
          </p:nvSpPr>
          <p:spPr>
            <a:xfrm>
              <a:off x="7162800" y="6400800"/>
              <a:ext cx="1600200" cy="369332"/>
            </a:xfrm>
            <a:prstGeom prst="rect">
              <a:avLst/>
            </a:prstGeom>
            <a:noFill/>
          </p:spPr>
          <p:txBody>
            <a:bodyPr wrap="square" rtlCol="0">
              <a:spAutoFit/>
            </a:bodyPr>
            <a:lstStyle/>
            <a:p>
              <a:pPr algn="ctr"/>
              <a:r>
                <a:rPr lang="en-US" b="1" dirty="0" smtClean="0">
                  <a:solidFill>
                    <a:schemeClr val="bg1"/>
                  </a:solidFill>
                </a:rPr>
                <a:t>Memory</a:t>
              </a:r>
              <a:endParaRPr lang="en-US" b="1" dirty="0">
                <a:solidFill>
                  <a:schemeClr val="bg1"/>
                </a:solidFill>
              </a:endParaRPr>
            </a:p>
          </p:txBody>
        </p:sp>
      </p:grpSp>
      <p:sp>
        <p:nvSpPr>
          <p:cNvPr id="11" name="Left Brace 10"/>
          <p:cNvSpPr/>
          <p:nvPr/>
        </p:nvSpPr>
        <p:spPr>
          <a:xfrm>
            <a:off x="6858000" y="1676400"/>
            <a:ext cx="228600" cy="24384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p:cNvCxnSpPr>
            <a:endCxn id="11" idx="1"/>
          </p:cNvCxnSpPr>
          <p:nvPr/>
        </p:nvCxnSpPr>
        <p:spPr>
          <a:xfrm>
            <a:off x="1600200" y="1600200"/>
            <a:ext cx="52578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12"/>
          </p:nvPr>
        </p:nvSpPr>
        <p:spPr/>
        <p:txBody>
          <a:bodyPr/>
          <a:lstStyle/>
          <a:p>
            <a:fld id="{69E29E33-B620-47F9-BB04-8846C2A5AFCC}" type="slidenum">
              <a:rPr kumimoji="0" lang="en-US" smtClean="0"/>
              <a:pPr/>
              <a:t>9</a:t>
            </a:fld>
            <a:endParaRPr kumimoji="0"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416</TotalTime>
  <Words>2111</Words>
  <Application>Microsoft Office PowerPoint</Application>
  <PresentationFormat>On-screen Show (4:3)</PresentationFormat>
  <Paragraphs>319</Paragraphs>
  <Slides>27</Slides>
  <Notes>15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Apex</vt:lpstr>
      <vt:lpstr>lesson 01 Computer organization</vt:lpstr>
      <vt:lpstr>Objectives</vt:lpstr>
      <vt:lpstr>1- Turing Model</vt:lpstr>
      <vt:lpstr>Turing Model…</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5- Input/Output subsystems 6- Different architectures</vt:lpstr>
      <vt:lpstr>Slide 18</vt:lpstr>
      <vt:lpstr>Slide 19</vt:lpstr>
      <vt:lpstr>Slide 20</vt:lpstr>
      <vt:lpstr>Slide 21</vt:lpstr>
      <vt:lpstr>Slide 22</vt:lpstr>
      <vt:lpstr>Slide 23</vt:lpstr>
      <vt:lpstr>Objectives- Revisited</vt:lpstr>
      <vt:lpstr>Exercises- Use your notebook</vt:lpstr>
      <vt:lpstr>Preparing your Presentation</vt:lpstr>
      <vt:lpstr>Thanks for Following this lesson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CSI104 Introduction to Computer Science</dc:title>
  <dc:creator>Azure</dc:creator>
  <cp:lastModifiedBy>Azure</cp:lastModifiedBy>
  <cp:revision>46</cp:revision>
  <dcterms:created xsi:type="dcterms:W3CDTF">2020-11-30T04:14:58Z</dcterms:created>
  <dcterms:modified xsi:type="dcterms:W3CDTF">2020-12-09T08:25:46Z</dcterms:modified>
</cp:coreProperties>
</file>