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64" r:id="rId3"/>
    <p:sldId id="305" r:id="rId4"/>
    <p:sldId id="355" r:id="rId5"/>
    <p:sldId id="359" r:id="rId6"/>
    <p:sldId id="357" r:id="rId7"/>
    <p:sldId id="358" r:id="rId8"/>
    <p:sldId id="356" r:id="rId9"/>
    <p:sldId id="354" r:id="rId10"/>
    <p:sldId id="306" r:id="rId11"/>
    <p:sldId id="308" r:id="rId12"/>
    <p:sldId id="311" r:id="rId13"/>
    <p:sldId id="313" r:id="rId14"/>
    <p:sldId id="360" r:id="rId15"/>
    <p:sldId id="323" r:id="rId16"/>
    <p:sldId id="325" r:id="rId17"/>
    <p:sldId id="361" r:id="rId18"/>
    <p:sldId id="329" r:id="rId19"/>
    <p:sldId id="362" r:id="rId20"/>
    <p:sldId id="335" r:id="rId21"/>
    <p:sldId id="336" r:id="rId22"/>
    <p:sldId id="363" r:id="rId23"/>
    <p:sldId id="339" r:id="rId24"/>
    <p:sldId id="340" r:id="rId25"/>
    <p:sldId id="341" r:id="rId26"/>
    <p:sldId id="344" r:id="rId27"/>
    <p:sldId id="347" r:id="rId28"/>
    <p:sldId id="364" r:id="rId29"/>
    <p:sldId id="348" r:id="rId30"/>
    <p:sldId id="365" r:id="rId31"/>
    <p:sldId id="304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90385-6F09-46F9-B307-5E52398D2F5E}" type="datetimeFigureOut">
              <a:rPr lang="en-US" smtClean="0"/>
              <a:pPr/>
              <a:t>08-Jan-21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AB2B-CE38-47ED-B48F-2CC537AC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AB2B-CE38-47ED-B48F-2CC537ACF8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8D7C15-2D88-4CA8-AE01-3A6AE5E09AC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672047-0D8D-4893-BFC6-1D70EB34883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55849E-8571-4ABE-BDC9-1B36ABBC321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55849E-8571-4ABE-BDC9-1B36ABBC321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8C411A-3C59-4400-84C1-837C7DC50CA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C8FE1C-483C-43D9-A002-71AD2A84338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C8FE1C-483C-43D9-A002-71AD2A84338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8D459C-647A-4085-B2BC-C6DF222011E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8D459C-647A-4085-B2BC-C6DF222011E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993AAD-D399-46D4-B565-42EE090773D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01A90A-AA1E-4CF0-B15C-6F44AE2CDBC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764BF5-3DFF-4D8A-B2BE-1F8EEEF80EF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764BF5-3DFF-4D8A-B2BE-1F8EEEF80EF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344255-51A1-4CB8-9DBD-9B8A234ECEF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52C811-2D46-40F1-A9DE-4D8D6439AE3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4B28EF-2B6D-4AA6-AE90-4CF1AB5122B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3C2E69-A1DA-495D-819E-6C5F5EA7AA7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C142B1-FB88-45A4-A65E-E38C2AC9A58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C142B1-FB88-45A4-A65E-E38C2AC9A58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A3B364-9D08-4245-A885-B65F705E7EF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5EED16-E0BB-4FAF-A904-321B02B3135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5EED16-E0BB-4FAF-A904-321B02B3135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F21992-0EF5-4DDC-9A64-C30ECBF82A8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419D5C-2D2F-43D8-8239-9C68D83A1E8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A3CC81-2F5C-48F1-B68D-D86E8DE4A88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01A90A-AA1E-4CF0-B15C-6F44AE2CDBC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43E205-CC37-4006-BC8E-BB3FB76B0FF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22030" y="838200"/>
            <a:ext cx="8229600" cy="23622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0000CC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CSI104</a:t>
            </a:r>
            <a:br>
              <a:rPr kumimoji="0" lang="en-US" dirty="0"/>
            </a:br>
            <a:r>
              <a:rPr kumimoji="0" lang="en-US" dirty="0"/>
              <a:t>Introduction to Computer Science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80160" cy="304800"/>
          </a:xfrm>
        </p:spPr>
        <p:txBody>
          <a:bodyPr/>
          <a:lstStyle/>
          <a:p>
            <a:fld id="{74423721-0E9F-47EE-AE74-BD8BE8271809}" type="datetime1">
              <a:rPr lang="en-US" smtClean="0"/>
              <a:t>08-Jan-21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3566160" cy="3048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229600" y="6629400"/>
            <a:ext cx="457200" cy="2286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9E29E33-B620-47F9-BB04-8846C2A5AF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6F2-C7B1-4AC9-87BE-56D9EFBF5BF9}" type="datetime1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54A-68EC-49FD-ACEB-128C99C60DDE}" type="datetime1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0" lang="en-US" dirty="0"/>
              <a:t>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18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553E-30A3-4716-B545-BBD08BA5E638}" type="datetime1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2286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9E29E33-B620-47F9-BB04-8846C2A5AF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5D87-70B2-49E8-9916-72CC7FBA3A17}" type="datetime1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787-64DC-4F43-9A74-2E62BCA9FD45}" type="datetime1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057C-13F2-4504-BBB9-761E73E39959}" type="datetime1">
              <a:rPr lang="en-US" smtClean="0"/>
              <a:t>08-Jan-21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F2F-C80E-4A11-9452-9A3E238CF3E6}" type="datetime1">
              <a:rPr lang="en-US" smtClean="0"/>
              <a:t>08-Jan-21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0B8C-5AC1-46D2-A75F-CCCAC745FD85}" type="datetime1">
              <a:rPr lang="en-US" smtClean="0"/>
              <a:t>08-Jan-21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941E-767F-4F2E-ACF2-899288513B7D}" type="datetime1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2570-EC82-442C-9ECE-013BD00C2491}" type="datetime1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EFB8DF-7018-4557-B42C-369F2E0F55AF}" type="datetime1">
              <a:rPr lang="en-US" smtClean="0"/>
              <a:t>08-Jan-21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b="1" kern="1200" cap="none" baseline="0">
          <a:ln w="6350">
            <a:noFill/>
          </a:ln>
          <a:solidFill>
            <a:srgbClr val="0000CC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0000CC"/>
        </a:buClr>
        <a:buSzPct val="65000"/>
        <a:buFont typeface="Wingdings 2"/>
        <a:buChar char=""/>
        <a:defRPr kumimoji="0"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868680" indent="-283464" algn="l" rtl="0" eaLnBrk="1" latinLnBrk="0" hangingPunct="1">
        <a:spcBef>
          <a:spcPct val="20000"/>
        </a:spcBef>
        <a:buClr>
          <a:srgbClr val="0000CC"/>
        </a:buClr>
        <a:buSzPct val="80000"/>
        <a:buFont typeface="Wingdings 2"/>
        <a:buChar char=""/>
        <a:defRPr kumimoji="0"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33856" indent="-228600" algn="l" rtl="0" eaLnBrk="1" latinLnBrk="0" hangingPunct="1">
        <a:spcBef>
          <a:spcPct val="20000"/>
        </a:spcBef>
        <a:buClr>
          <a:srgbClr val="0000CC"/>
        </a:buClr>
        <a:buSzPct val="95000"/>
        <a:buFont typeface="Wingdings"/>
        <a:buChar char=""/>
        <a:defRPr kumimoji="0"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353312" indent="-182880" algn="l" rtl="0" eaLnBrk="1" latinLnBrk="0" hangingPunct="1">
        <a:spcBef>
          <a:spcPct val="20000"/>
        </a:spcBef>
        <a:buClr>
          <a:srgbClr val="0000CC"/>
        </a:buClr>
        <a:buSzPct val="100000"/>
        <a:buFont typeface="Wingdings 3"/>
        <a:buChar char=""/>
        <a:defRPr kumimoji="0"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545336" indent="-182880" algn="l" rtl="0" eaLnBrk="1" latinLnBrk="0" hangingPunct="1">
        <a:spcBef>
          <a:spcPct val="20000"/>
        </a:spcBef>
        <a:buClr>
          <a:srgbClr val="0000CC"/>
        </a:buClr>
        <a:buFont typeface="Wingdings 2"/>
        <a:buChar char=""/>
        <a:defRPr kumimoji="0"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905000"/>
            <a:ext cx="5679830" cy="2362200"/>
          </a:xfrm>
        </p:spPr>
        <p:txBody>
          <a:bodyPr>
            <a:normAutofit/>
          </a:bodyPr>
          <a:lstStyle/>
          <a:p>
            <a:r>
              <a:rPr lang="en-US" dirty="0"/>
              <a:t>lesson 02</a:t>
            </a:r>
            <a:br>
              <a:rPr lang="en-US" dirty="0"/>
            </a:br>
            <a:r>
              <a:rPr lang="en-US" dirty="0"/>
              <a:t>number systems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3" y="92075"/>
            <a:ext cx="2947987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181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System</a:t>
            </a:r>
            <a:r>
              <a:rPr lang="en-US" dirty="0">
                <a:solidFill>
                  <a:schemeClr val="bg1"/>
                </a:solidFill>
              </a:rPr>
              <a:t>: An assemblage of related components in which there exists an operational mechanism.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45720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Textbook: 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i="0"/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95400"/>
            <a:ext cx="4491037" cy="5302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</p:pic>
      <p:sp>
        <p:nvSpPr>
          <p:cNvPr id="1048586" name="Rectangle 10"/>
          <p:cNvSpPr>
            <a:spLocks noChangeArrowheads="1"/>
          </p:cNvSpPr>
          <p:nvPr/>
        </p:nvSpPr>
        <p:spPr bwMode="auto">
          <a:xfrm>
            <a:off x="381000" y="1964829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buFontTx/>
              <a:buChar char="-"/>
              <a:defRPr/>
            </a:pPr>
            <a:r>
              <a:rPr lang="en-US" altLang="en-US" sz="2400" b="0" i="0" dirty="0">
                <a:solidFill>
                  <a:schemeClr val="bg1"/>
                </a:solidFill>
              </a:rPr>
              <a:t> S: Set of symbols/ digits.</a:t>
            </a: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400" dirty="0">
                <a:solidFill>
                  <a:schemeClr val="bg1"/>
                </a:solidFill>
              </a:rPr>
              <a:t> b: base/ radix</a:t>
            </a:r>
            <a:endParaRPr lang="en-US" altLang="en-US" sz="2400" b="0" i="0" dirty="0">
              <a:solidFill>
                <a:schemeClr val="bg1"/>
              </a:solidFill>
            </a:endParaRP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400" dirty="0">
                <a:solidFill>
                  <a:schemeClr val="bg1"/>
                </a:solidFill>
              </a:rPr>
              <a:t> A symbol at it’s position will contribute pre-defined value in the whole value.</a:t>
            </a:r>
            <a:endParaRPr lang="en-US" altLang="en-US" sz="2400" b="0" i="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40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Representing a number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9600" y="3657600"/>
          <a:ext cx="7848599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(d) </a:t>
                      </a:r>
                      <a:r>
                        <a:rPr lang="en-US" dirty="0">
                          <a:sym typeface="Wingdings" pitchFamily="2" charset="2"/>
                        </a:rPr>
                        <a:t>Latin</a:t>
                      </a:r>
                      <a:r>
                        <a:rPr lang="en-US" baseline="0" dirty="0">
                          <a:sym typeface="Wingdings" pitchFamily="2" charset="2"/>
                        </a:rPr>
                        <a:t> root: </a:t>
                      </a:r>
                      <a:r>
                        <a:rPr lang="en-US" b="1" baseline="0" dirty="0" err="1">
                          <a:sym typeface="Wingdings" pitchFamily="2" charset="2"/>
                        </a:rPr>
                        <a:t>decem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="0" baseline="0" dirty="0">
                          <a:sym typeface="Wingdings" pitchFamily="2" charset="2"/>
                        </a:rPr>
                        <a:t>(ten)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0, 1, 2, 3, 4, 5, 6, 7, 8, 9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(b) </a:t>
                      </a:r>
                      <a:r>
                        <a:rPr lang="en-US" dirty="0">
                          <a:sym typeface="Wingdings" pitchFamily="2" charset="2"/>
                        </a:rPr>
                        <a:t> Latin root: </a:t>
                      </a:r>
                      <a:r>
                        <a:rPr lang="en-US" b="1" dirty="0" err="1">
                          <a:sym typeface="Wingdings" pitchFamily="2" charset="2"/>
                        </a:rPr>
                        <a:t>bini</a:t>
                      </a:r>
                      <a:r>
                        <a:rPr lang="en-US" b="0" dirty="0">
                          <a:sym typeface="Wingdings" pitchFamily="2" charset="2"/>
                        </a:rPr>
                        <a:t> (two)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0, 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Octal (q) </a:t>
                      </a:r>
                      <a:r>
                        <a:rPr lang="en-US" dirty="0">
                          <a:sym typeface="Wingdings" pitchFamily="2" charset="2"/>
                        </a:rPr>
                        <a:t> Latin: </a:t>
                      </a:r>
                      <a:r>
                        <a:rPr lang="en-US" dirty="0" err="1">
                          <a:sym typeface="Wingdings" pitchFamily="2" charset="2"/>
                        </a:rPr>
                        <a:t>octo</a:t>
                      </a:r>
                      <a:r>
                        <a:rPr lang="en-US" dirty="0">
                          <a:sym typeface="Wingdings" pitchFamily="2" charset="2"/>
                        </a:rPr>
                        <a:t>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0, 1, 2, 3, 4, 5, 6, 7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 (h) </a:t>
                      </a:r>
                      <a:r>
                        <a:rPr lang="en-US" dirty="0">
                          <a:sym typeface="Wingdings" pitchFamily="2" charset="2"/>
                        </a:rPr>
                        <a:t> Latin: hex(6), </a:t>
                      </a:r>
                      <a:r>
                        <a:rPr lang="en-US" dirty="0" err="1">
                          <a:sym typeface="Wingdings" pitchFamily="2" charset="2"/>
                        </a:rPr>
                        <a:t>decem</a:t>
                      </a:r>
                      <a:r>
                        <a:rPr lang="en-US" dirty="0">
                          <a:sym typeface="Wingdings" pitchFamily="2" charset="2"/>
                        </a:rPr>
                        <a:t>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0, 1, 2, 3, 4, 5, 6, 7, 8, 9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A, B, C, D, E, F 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D8DA47B2-825F-41AF-93B7-D65F8B61C758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2819400"/>
            <a:ext cx="88661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2"/>
          <p:cNvGrpSpPr>
            <a:grpSpLocks noChangeAspect="1"/>
          </p:cNvGrpSpPr>
          <p:nvPr/>
        </p:nvGrpSpPr>
        <p:grpSpPr bwMode="auto">
          <a:xfrm>
            <a:off x="377825" y="2016125"/>
            <a:ext cx="7851775" cy="727075"/>
            <a:chOff x="238" y="624"/>
            <a:chExt cx="4946" cy="458"/>
          </a:xfrm>
        </p:grpSpPr>
        <p:sp>
          <p:nvSpPr>
            <p:cNvPr id="1434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38" y="624"/>
              <a:ext cx="494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4347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8" y="624"/>
              <a:ext cx="495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40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Decimal System: Integers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219200"/>
            <a:ext cx="4491037" cy="5302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286000" y="5029200"/>
            <a:ext cx="41910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 = 1982</a:t>
            </a:r>
          </a:p>
          <a:p>
            <a:r>
              <a:rPr lang="en-US" dirty="0">
                <a:solidFill>
                  <a:schemeClr val="bg1"/>
                </a:solidFill>
              </a:rPr>
              <a:t>    = 1 </a:t>
            </a:r>
            <a:r>
              <a:rPr lang="en-US" dirty="0" err="1">
                <a:solidFill>
                  <a:schemeClr val="bg1"/>
                </a:solidFill>
              </a:rPr>
              <a:t>ngàn</a:t>
            </a:r>
            <a:r>
              <a:rPr lang="en-US" dirty="0">
                <a:solidFill>
                  <a:schemeClr val="bg1"/>
                </a:solidFill>
              </a:rPr>
              <a:t> 9 </a:t>
            </a:r>
            <a:r>
              <a:rPr lang="en-US" dirty="0" err="1">
                <a:solidFill>
                  <a:schemeClr val="bg1"/>
                </a:solidFill>
              </a:rPr>
              <a:t>trăm</a:t>
            </a:r>
            <a:r>
              <a:rPr lang="en-US" dirty="0">
                <a:solidFill>
                  <a:schemeClr val="bg1"/>
                </a:solidFill>
              </a:rPr>
              <a:t> 8 </a:t>
            </a:r>
            <a:r>
              <a:rPr lang="en-US" dirty="0" err="1">
                <a:solidFill>
                  <a:schemeClr val="bg1"/>
                </a:solidFill>
              </a:rPr>
              <a:t>chục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vị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= 1 </a:t>
            </a:r>
            <a:r>
              <a:rPr lang="en-US" dirty="0" err="1">
                <a:solidFill>
                  <a:schemeClr val="bg1"/>
                </a:solidFill>
              </a:rPr>
              <a:t>ngàn</a:t>
            </a:r>
            <a:r>
              <a:rPr lang="en-US" dirty="0">
                <a:solidFill>
                  <a:schemeClr val="bg1"/>
                </a:solidFill>
              </a:rPr>
              <a:t> + 9 </a:t>
            </a:r>
            <a:r>
              <a:rPr lang="en-US" dirty="0" err="1">
                <a:solidFill>
                  <a:schemeClr val="bg1"/>
                </a:solidFill>
              </a:rPr>
              <a:t>trăm</a:t>
            </a:r>
            <a:r>
              <a:rPr lang="en-US" dirty="0">
                <a:solidFill>
                  <a:schemeClr val="bg1"/>
                </a:solidFill>
              </a:rPr>
              <a:t> + 8 </a:t>
            </a:r>
            <a:r>
              <a:rPr lang="en-US" dirty="0" err="1">
                <a:solidFill>
                  <a:schemeClr val="bg1"/>
                </a:solidFill>
              </a:rPr>
              <a:t>chục</a:t>
            </a:r>
            <a:r>
              <a:rPr lang="en-US" dirty="0">
                <a:solidFill>
                  <a:schemeClr val="bg1"/>
                </a:solidFill>
              </a:rPr>
              <a:t> + 2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vị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= 1x10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+ 9x10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+ 8x10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+ 2x10</a:t>
            </a:r>
            <a:r>
              <a:rPr lang="en-US" baseline="30000" dirty="0">
                <a:solidFill>
                  <a:schemeClr val="bg1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8547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40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Decimal System: </a:t>
            </a:r>
            <a:r>
              <a:rPr kumimoji="0" lang="en-US" sz="4000" b="1" i="0" strike="noStrike" kern="1200" cap="none" spc="0" normalizeH="0" baseline="0" noProof="0" dirty="0" err="1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Reals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2819400"/>
            <a:ext cx="75438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 = 1982.034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= 1x10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 + 9x10</a:t>
            </a:r>
            <a:r>
              <a:rPr lang="en-US" sz="2000" baseline="30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+ 8x10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+ 2x10</a:t>
            </a:r>
            <a:r>
              <a:rPr lang="en-US" sz="2000" baseline="30000" dirty="0">
                <a:solidFill>
                  <a:schemeClr val="bg1"/>
                </a:solidFill>
              </a:rPr>
              <a:t>0 </a:t>
            </a:r>
            <a:r>
              <a:rPr lang="en-US" sz="2000" dirty="0">
                <a:solidFill>
                  <a:schemeClr val="bg1"/>
                </a:solidFill>
              </a:rPr>
              <a:t>+ 0x10</a:t>
            </a:r>
            <a:r>
              <a:rPr lang="en-US" sz="2000" baseline="30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+ 2x10</a:t>
            </a:r>
            <a:r>
              <a:rPr lang="en-US" sz="2000" baseline="30000" dirty="0">
                <a:solidFill>
                  <a:schemeClr val="bg1"/>
                </a:solidFill>
              </a:rPr>
              <a:t>-2</a:t>
            </a:r>
            <a:r>
              <a:rPr lang="en-US" sz="2000" dirty="0">
                <a:solidFill>
                  <a:schemeClr val="bg1"/>
                </a:solidFill>
              </a:rPr>
              <a:t> + 4x100</a:t>
            </a:r>
            <a:r>
              <a:rPr lang="en-US" sz="2000" baseline="30000" dirty="0">
                <a:solidFill>
                  <a:schemeClr val="bg1"/>
                </a:solidFill>
              </a:rPr>
              <a:t>-3</a:t>
            </a:r>
            <a:r>
              <a:rPr lang="en-US" sz="2000" dirty="0">
                <a:solidFill>
                  <a:schemeClr val="bg1"/>
                </a:solidFill>
              </a:rPr>
              <a:t>    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25178C72-A303-4284-BB80-FB2A9B2B2E37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38" y="1219200"/>
            <a:ext cx="8894762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838" y="1927225"/>
            <a:ext cx="8894762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40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Binary System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262576"/>
            <a:ext cx="7848600" cy="1528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 = 100110b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= 1x2</a:t>
            </a:r>
            <a:r>
              <a:rPr lang="en-US" sz="2000" baseline="30000" dirty="0">
                <a:solidFill>
                  <a:schemeClr val="bg1"/>
                </a:solidFill>
              </a:rPr>
              <a:t>5</a:t>
            </a:r>
            <a:r>
              <a:rPr lang="en-US" sz="2000" dirty="0">
                <a:solidFill>
                  <a:schemeClr val="bg1"/>
                </a:solidFill>
              </a:rPr>
              <a:t> + 0x2</a:t>
            </a:r>
            <a:r>
              <a:rPr lang="en-US" sz="2000" baseline="30000" dirty="0">
                <a:solidFill>
                  <a:schemeClr val="bg1"/>
                </a:solidFill>
              </a:rPr>
              <a:t>4</a:t>
            </a:r>
            <a:r>
              <a:rPr lang="en-US" sz="2000" dirty="0">
                <a:solidFill>
                  <a:schemeClr val="bg1"/>
                </a:solidFill>
              </a:rPr>
              <a:t>+ 0x2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 + 1x2</a:t>
            </a:r>
            <a:r>
              <a:rPr lang="en-US" sz="2000" baseline="30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+ 1x2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+ 0x2</a:t>
            </a:r>
            <a:r>
              <a:rPr lang="en-US" sz="2000" baseline="30000" dirty="0">
                <a:solidFill>
                  <a:schemeClr val="bg1"/>
                </a:solidFill>
              </a:rPr>
              <a:t>0</a:t>
            </a:r>
          </a:p>
          <a:p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X= 10011.101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= 1x2</a:t>
            </a:r>
            <a:r>
              <a:rPr lang="en-US" sz="2000" baseline="30000" dirty="0">
                <a:solidFill>
                  <a:schemeClr val="bg1"/>
                </a:solidFill>
              </a:rPr>
              <a:t>5</a:t>
            </a:r>
            <a:r>
              <a:rPr lang="en-US" sz="2000" dirty="0">
                <a:solidFill>
                  <a:schemeClr val="bg1"/>
                </a:solidFill>
              </a:rPr>
              <a:t> + 0x2</a:t>
            </a:r>
            <a:r>
              <a:rPr lang="en-US" sz="2000" baseline="30000" dirty="0">
                <a:solidFill>
                  <a:schemeClr val="bg1"/>
                </a:solidFill>
              </a:rPr>
              <a:t>4</a:t>
            </a:r>
            <a:r>
              <a:rPr lang="en-US" sz="2000" dirty="0">
                <a:solidFill>
                  <a:schemeClr val="bg1"/>
                </a:solidFill>
              </a:rPr>
              <a:t>+ 0x2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 + 1x2</a:t>
            </a:r>
            <a:r>
              <a:rPr lang="en-US" sz="2000" baseline="30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+ 1x2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+ 0x2</a:t>
            </a:r>
            <a:r>
              <a:rPr lang="en-US" sz="2000" baseline="30000" dirty="0">
                <a:solidFill>
                  <a:schemeClr val="bg1"/>
                </a:solidFill>
              </a:rPr>
              <a:t>0 </a:t>
            </a:r>
            <a:r>
              <a:rPr lang="en-US" sz="2000" dirty="0">
                <a:solidFill>
                  <a:schemeClr val="bg1"/>
                </a:solidFill>
              </a:rPr>
              <a:t>+ 1x2</a:t>
            </a:r>
            <a:r>
              <a:rPr lang="en-US" sz="2000" baseline="30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+ 0x2</a:t>
            </a:r>
            <a:r>
              <a:rPr lang="en-US" sz="2000" baseline="30000" dirty="0">
                <a:solidFill>
                  <a:schemeClr val="bg1"/>
                </a:solidFill>
              </a:rPr>
              <a:t>-2</a:t>
            </a:r>
            <a:r>
              <a:rPr lang="en-US" sz="2000" dirty="0">
                <a:solidFill>
                  <a:schemeClr val="bg1"/>
                </a:solidFill>
              </a:rPr>
              <a:t> + 1x2</a:t>
            </a:r>
            <a:r>
              <a:rPr lang="en-US" sz="2000" baseline="30000" dirty="0">
                <a:solidFill>
                  <a:schemeClr val="bg1"/>
                </a:solidFill>
              </a:rPr>
              <a:t>-3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25178C72-A303-4284-BB80-FB2A9B2B2E3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40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Octal/ Hexadecimal System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600200"/>
            <a:ext cx="7848600" cy="913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 = 1706.106q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= 1x8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 + 7x8</a:t>
            </a:r>
            <a:r>
              <a:rPr lang="en-US" sz="2000" baseline="30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+ 0x8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+ 6x8</a:t>
            </a:r>
            <a:r>
              <a:rPr lang="en-US" sz="2000" baseline="30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+ 1x8</a:t>
            </a:r>
            <a:r>
              <a:rPr lang="en-US" sz="2000" baseline="30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+ 0x8</a:t>
            </a:r>
            <a:r>
              <a:rPr lang="en-US" sz="2000" baseline="30000" dirty="0">
                <a:solidFill>
                  <a:schemeClr val="bg1"/>
                </a:solidFill>
              </a:rPr>
              <a:t>-2</a:t>
            </a:r>
            <a:r>
              <a:rPr lang="en-US" sz="2000" dirty="0">
                <a:solidFill>
                  <a:schemeClr val="bg1"/>
                </a:solidFill>
              </a:rPr>
              <a:t> + 6x8</a:t>
            </a:r>
            <a:r>
              <a:rPr lang="en-US" sz="2000" baseline="30000" dirty="0">
                <a:solidFill>
                  <a:schemeClr val="bg1"/>
                </a:solidFill>
              </a:rPr>
              <a:t>-3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baseline="30000" dirty="0">
              <a:solidFill>
                <a:schemeClr val="bg1"/>
              </a:solidFill>
            </a:endParaRPr>
          </a:p>
          <a:p>
            <a:endParaRPr lang="en-US" sz="2000" baseline="30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48000"/>
            <a:ext cx="7848600" cy="913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 = 1AB6.D03h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= 1x16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 + 10x16</a:t>
            </a:r>
            <a:r>
              <a:rPr lang="en-US" sz="2000" baseline="30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+ 11x16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+ 6x16</a:t>
            </a:r>
            <a:r>
              <a:rPr lang="en-US" sz="2000" baseline="30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+ 12x16</a:t>
            </a:r>
            <a:r>
              <a:rPr lang="en-US" sz="2000" baseline="30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+ 0x16</a:t>
            </a:r>
            <a:r>
              <a:rPr lang="en-US" sz="2000" baseline="30000" dirty="0">
                <a:solidFill>
                  <a:schemeClr val="bg1"/>
                </a:solidFill>
              </a:rPr>
              <a:t>-2</a:t>
            </a:r>
            <a:r>
              <a:rPr lang="en-US" sz="2000" dirty="0">
                <a:solidFill>
                  <a:schemeClr val="bg1"/>
                </a:solidFill>
              </a:rPr>
              <a:t> + 2x16</a:t>
            </a:r>
            <a:r>
              <a:rPr lang="en-US" sz="2000" baseline="30000" dirty="0">
                <a:solidFill>
                  <a:schemeClr val="bg1"/>
                </a:solidFill>
              </a:rPr>
              <a:t>-3</a:t>
            </a:r>
          </a:p>
          <a:p>
            <a:endParaRPr lang="en-US" sz="2000" baseline="300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3830320"/>
          <a:ext cx="70866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8988" y="942975"/>
            <a:ext cx="4570412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6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4 common Number Systems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19200" y="1981200"/>
            <a:ext cx="0" cy="2819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</a:rPr>
              <a:t>Counting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688" y="1219200"/>
            <a:ext cx="8418512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Any base to Decimal Conversion</a:t>
            </a:r>
            <a:endParaRPr kumimoji="0" 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38" y="4383088"/>
            <a:ext cx="8145462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7200" y="4038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Example: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Any base to Decimal Conversion</a:t>
            </a:r>
            <a:endParaRPr kumimoji="0" 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145462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" y="83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Examples: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953000"/>
            <a:ext cx="74231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200400"/>
            <a:ext cx="6764337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50" name="Straight Connector 6"/>
          <p:cNvCxnSpPr>
            <a:cxnSpLocks noChangeShapeType="1"/>
          </p:cNvCxnSpPr>
          <p:nvPr/>
        </p:nvCxnSpPr>
        <p:spPr bwMode="auto">
          <a:xfrm>
            <a:off x="457200" y="6705600"/>
            <a:ext cx="8023225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8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Decimal to Any base Conversion</a:t>
            </a:r>
            <a:endParaRPr kumimoji="0" 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1916668"/>
            <a:ext cx="793432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7200" y="990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Integral Part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4812268"/>
            <a:ext cx="4343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CC"/>
                </a:solidFill>
              </a:rPr>
              <a:t>Chia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nguyên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cho</a:t>
            </a:r>
            <a:r>
              <a:rPr lang="en-US" dirty="0">
                <a:solidFill>
                  <a:srgbClr val="0000CC"/>
                </a:solidFill>
              </a:rPr>
              <a:t> b </a:t>
            </a:r>
            <a:r>
              <a:rPr lang="en-US" dirty="0" err="1">
                <a:solidFill>
                  <a:srgbClr val="0000CC"/>
                </a:solidFill>
              </a:rPr>
              <a:t>viết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ngược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số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dư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50" name="Straight Connector 6"/>
          <p:cNvCxnSpPr>
            <a:cxnSpLocks noChangeShapeType="1"/>
          </p:cNvCxnSpPr>
          <p:nvPr/>
        </p:nvCxnSpPr>
        <p:spPr bwMode="auto">
          <a:xfrm>
            <a:off x="457200" y="6705600"/>
            <a:ext cx="8023225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8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Decimal to Any </a:t>
            </a:r>
            <a:r>
              <a:rPr lang="en-US" sz="32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</a:t>
            </a:r>
            <a:r>
              <a:rPr kumimoji="0" lang="en-US" sz="3200" b="1" i="0" strike="noStrike" kern="1200" cap="none" spc="0" normalizeH="0" baseline="0" noProof="0" dirty="0" err="1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ase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Conversion</a:t>
            </a:r>
            <a:endParaRPr kumimoji="0" 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762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Integral Part: Demo.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7742237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9550" y="2843212"/>
            <a:ext cx="6183313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4800600"/>
            <a:ext cx="5348287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8077200" y="15240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7543800" y="33528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7086600" y="52578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187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/>
              <a:t>LO02</a:t>
            </a:r>
            <a:r>
              <a:rPr lang="en-US" dirty="0"/>
              <a:t>: </a:t>
            </a:r>
            <a:r>
              <a:rPr lang="en-US" b="1" dirty="0"/>
              <a:t>Convert a number from one base to other base( decimal, binary, octal and hexadecimal)</a:t>
            </a:r>
          </a:p>
          <a:p>
            <a:r>
              <a:rPr lang="en-US" altLang="en-US" dirty="0">
                <a:latin typeface="Times New Roman" pitchFamily="18" charset="0"/>
              </a:rPr>
              <a:t>Explain concepts of number systems.</a:t>
            </a:r>
          </a:p>
          <a:p>
            <a:r>
              <a:rPr lang="en-US" altLang="en-US" dirty="0">
                <a:latin typeface="Times New Roman" pitchFamily="18" charset="0"/>
              </a:rPr>
              <a:t>Distinguish between non-positional and positional number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     systems.</a:t>
            </a:r>
          </a:p>
          <a:p>
            <a:r>
              <a:rPr lang="en-US" altLang="en-US" dirty="0">
                <a:latin typeface="Times New Roman" pitchFamily="18" charset="0"/>
              </a:rPr>
              <a:t>Describe the decimal, binary, hexadecimal, and octal system.  </a:t>
            </a:r>
          </a:p>
          <a:p>
            <a:r>
              <a:rPr lang="en-US" altLang="en-US" dirty="0">
                <a:latin typeface="Times New Roman" pitchFamily="18" charset="0"/>
              </a:rPr>
              <a:t>Convert a number in binary, octal, or hexadecimal to a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     number in the decimal system.</a:t>
            </a:r>
          </a:p>
          <a:p>
            <a:r>
              <a:rPr lang="en-US" altLang="en-US" dirty="0">
                <a:latin typeface="Times New Roman" pitchFamily="18" charset="0"/>
              </a:rPr>
              <a:t>Convert a number in the decimal system to a number in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     binary, octal, and hexadecimal.</a:t>
            </a:r>
          </a:p>
          <a:p>
            <a:r>
              <a:rPr lang="en-US" altLang="en-US" dirty="0">
                <a:latin typeface="Times New Roman" pitchFamily="18" charset="0"/>
              </a:rPr>
              <a:t>Convert a number in binary to octal and vice versa.</a:t>
            </a:r>
          </a:p>
          <a:p>
            <a:r>
              <a:rPr lang="en-US" altLang="en-US" dirty="0">
                <a:latin typeface="Times New Roman" pitchFamily="18" charset="0"/>
              </a:rPr>
              <a:t>Convert a number in binary to hexadecimal and vice versa.</a:t>
            </a:r>
          </a:p>
          <a:p>
            <a:r>
              <a:rPr lang="en-US" altLang="en-US" dirty="0">
                <a:latin typeface="Times New Roman" pitchFamily="18" charset="0"/>
              </a:rPr>
              <a:t>Find the number of digits needed in each system to represent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    a particular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0523A7FA-3176-417D-9B2B-C2C220ECE3D0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9575"/>
            <a:ext cx="7148512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Decimal to Any </a:t>
            </a:r>
            <a:r>
              <a:rPr lang="en-US" sz="32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</a:t>
            </a:r>
            <a:r>
              <a:rPr kumimoji="0" lang="en-US" sz="3200" b="1" i="0" strike="noStrike" kern="1200" cap="none" spc="0" normalizeH="0" baseline="0" noProof="0" dirty="0" err="1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ase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Conversion</a:t>
            </a:r>
            <a:endParaRPr kumimoji="0" 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990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Fraction Part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DCE4DCE9-75F1-4771-A16E-CFE2F6CAB0F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26403" name="Rectangle 3"/>
          <p:cNvSpPr>
            <a:spLocks noChangeArrowheads="1"/>
          </p:cNvSpPr>
          <p:nvPr/>
        </p:nvSpPr>
        <p:spPr bwMode="auto">
          <a:xfrm>
            <a:off x="0" y="1828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Convert the decimal number 0.625 to binary.</a:t>
            </a: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362200"/>
            <a:ext cx="6764337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06" name="Rectangle 6"/>
          <p:cNvSpPr>
            <a:spLocks noChangeArrowheads="1"/>
          </p:cNvSpPr>
          <p:nvPr/>
        </p:nvSpPr>
        <p:spPr bwMode="auto">
          <a:xfrm>
            <a:off x="304800" y="4173964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0" i="0" dirty="0">
                <a:solidFill>
                  <a:schemeClr val="bg1"/>
                </a:solidFill>
              </a:rPr>
              <a:t>Since the number 0.625 = (0.101)</a:t>
            </a:r>
            <a:r>
              <a:rPr lang="en-US" altLang="en-US" sz="2400" b="0" i="0" baseline="-25000" dirty="0">
                <a:solidFill>
                  <a:schemeClr val="bg1"/>
                </a:solidFill>
              </a:rPr>
              <a:t>2</a:t>
            </a:r>
            <a:r>
              <a:rPr lang="en-US" altLang="en-US" sz="2400" b="0" i="0" dirty="0">
                <a:solidFill>
                  <a:schemeClr val="bg1"/>
                </a:solidFill>
              </a:rPr>
              <a:t> has no integral part, the example shows how the fractional part is calculated.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Decimal to Any </a:t>
            </a:r>
            <a:r>
              <a:rPr lang="en-US" sz="32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</a:t>
            </a:r>
            <a:r>
              <a:rPr kumimoji="0" lang="en-US" sz="3200" b="1" i="0" strike="noStrike" kern="1200" cap="none" spc="0" normalizeH="0" baseline="0" noProof="0" dirty="0" err="1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ase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Conversion</a:t>
            </a:r>
            <a:endParaRPr kumimoji="0" 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Fraction Part Demo.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0" y="9906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0.625*</a:t>
            </a:r>
            <a:r>
              <a:rPr lang="en-US" sz="2400" b="1" dirty="0">
                <a:solidFill>
                  <a:srgbClr val="006600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r>
              <a:rPr lang="en-US" sz="2400" b="1" dirty="0">
                <a:solidFill>
                  <a:srgbClr val="0000CC"/>
                </a:solidFill>
              </a:rPr>
              <a:t>25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95800" y="1371600"/>
            <a:ext cx="33528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19800" y="1447800"/>
            <a:ext cx="2133600" cy="1143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DCE4DCE9-75F1-4771-A16E-CFE2F6CAB0F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Decimal to Any </a:t>
            </a:r>
            <a:r>
              <a:rPr lang="en-US" sz="32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</a:t>
            </a:r>
            <a:r>
              <a:rPr kumimoji="0" lang="en-US" sz="3200" b="1" i="0" strike="noStrike" kern="1200" cap="none" spc="0" normalizeH="0" baseline="0" noProof="0" dirty="0" err="1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ase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Conversion</a:t>
            </a:r>
            <a:endParaRPr kumimoji="0" 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Fraction Part Demo.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1752600"/>
            <a:ext cx="7916862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3325" y="3798888"/>
            <a:ext cx="6416675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7696200" y="25908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8</a:t>
            </a:r>
          </a:p>
        </p:txBody>
      </p:sp>
      <p:sp>
        <p:nvSpPr>
          <p:cNvPr id="16" name="Oval 15"/>
          <p:cNvSpPr/>
          <p:nvPr/>
        </p:nvSpPr>
        <p:spPr>
          <a:xfrm>
            <a:off x="7467600" y="4419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5ECA0993-1055-447B-BBC3-78CC723DF20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32547" name="Rectangle 3"/>
          <p:cNvSpPr>
            <a:spLocks noChangeArrowheads="1"/>
          </p:cNvSpPr>
          <p:nvPr/>
        </p:nvSpPr>
        <p:spPr bwMode="auto">
          <a:xfrm>
            <a:off x="76200" y="7620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1" i="0" dirty="0">
                <a:solidFill>
                  <a:srgbClr val="FF0000"/>
                </a:solidFill>
              </a:rPr>
              <a:t>Small decimal integers (usually less than 256):</a:t>
            </a:r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52588"/>
            <a:ext cx="70199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163" y="2795588"/>
            <a:ext cx="84280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Decimal to </a:t>
            </a:r>
            <a:r>
              <a:rPr lang="en-US" sz="32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Binary 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Conversion</a:t>
            </a:r>
            <a:endParaRPr kumimoji="0" 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9661435D-FC84-4BF9-9D91-439E44E1D81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34595" name="Rectangle 3"/>
          <p:cNvSpPr>
            <a:spLocks noChangeArrowheads="1"/>
          </p:cNvSpPr>
          <p:nvPr/>
        </p:nvSpPr>
        <p:spPr bwMode="auto">
          <a:xfrm>
            <a:off x="76200" y="975955"/>
            <a:ext cx="822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000" b="1" i="0" dirty="0">
                <a:solidFill>
                  <a:srgbClr val="FF0000"/>
                </a:solidFill>
              </a:rPr>
              <a:t>A similar method can be used to convert a decimal fraction to binary when the denominator is a power of two:</a:t>
            </a: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75" y="1752600"/>
            <a:ext cx="7477125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743200"/>
            <a:ext cx="769461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038600"/>
            <a:ext cx="7542212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4600" name="Rectangle 8"/>
          <p:cNvSpPr>
            <a:spLocks noChangeArrowheads="1"/>
          </p:cNvSpPr>
          <p:nvPr/>
        </p:nvSpPr>
        <p:spPr bwMode="auto">
          <a:xfrm>
            <a:off x="762000" y="51816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0" i="0" dirty="0">
                <a:solidFill>
                  <a:srgbClr val="FF0000"/>
                </a:solidFill>
              </a:rPr>
              <a:t>The answer is then (0.011011)</a:t>
            </a:r>
            <a:r>
              <a:rPr lang="en-US" altLang="en-US" sz="2400" b="0" i="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Decimal to </a:t>
            </a:r>
            <a:r>
              <a:rPr lang="en-US" sz="32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Binary </a:t>
            </a:r>
            <a:r>
              <a:rPr kumimoji="0" lang="en-US" sz="32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Conversion</a:t>
            </a:r>
            <a:endParaRPr kumimoji="0" 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D88429CE-2E7F-4671-896F-D4E5A2DF219B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7605712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Binary 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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Hexadecimal Conversion</a:t>
            </a:r>
            <a:endParaRPr kumimoji="0" lang="en-US" sz="28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43200" y="3189982"/>
            <a:ext cx="2971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3200" b="0" i="0" dirty="0">
                <a:solidFill>
                  <a:srgbClr val="FF0000"/>
                </a:solidFill>
              </a:rPr>
              <a:t>110</a:t>
            </a:r>
            <a:r>
              <a:rPr lang="en-US" altLang="en-US" sz="3200" b="0" i="0" dirty="0">
                <a:solidFill>
                  <a:srgbClr val="0000CC"/>
                </a:solidFill>
              </a:rPr>
              <a:t>1110</a:t>
            </a:r>
            <a:r>
              <a:rPr lang="en-US" altLang="en-US" sz="3200" b="0" i="0" dirty="0">
                <a:solidFill>
                  <a:srgbClr val="FF0000"/>
                </a:solidFill>
              </a:rPr>
              <a:t>0010 </a:t>
            </a:r>
            <a:r>
              <a:rPr lang="en-US" altLang="en-US" sz="3200" b="0" i="0" dirty="0">
                <a:solidFill>
                  <a:schemeClr val="bg1"/>
                </a:solidFill>
              </a:rPr>
              <a:t>b</a:t>
            </a:r>
          </a:p>
          <a:p>
            <a:pPr algn="just" eaLnBrk="1" hangingPunct="1">
              <a:defRPr/>
            </a:pPr>
            <a:r>
              <a:rPr lang="en-US" altLang="en-US" sz="3200" dirty="0">
                <a:solidFill>
                  <a:srgbClr val="0000CC"/>
                </a:solidFill>
              </a:rPr>
              <a:t>  </a:t>
            </a:r>
            <a:r>
              <a:rPr lang="en-US" altLang="en-US" sz="3200" dirty="0">
                <a:solidFill>
                  <a:srgbClr val="FF0000"/>
                </a:solidFill>
              </a:rPr>
              <a:t> 6    </a:t>
            </a:r>
            <a:r>
              <a:rPr lang="en-US" altLang="en-US" sz="3200" dirty="0">
                <a:solidFill>
                  <a:srgbClr val="0000CC"/>
                </a:solidFill>
              </a:rPr>
              <a:t>E</a:t>
            </a:r>
            <a:r>
              <a:rPr lang="en-US" altLang="en-US" sz="3200" dirty="0">
                <a:solidFill>
                  <a:srgbClr val="006600"/>
                </a:solidFill>
              </a:rPr>
              <a:t>     </a:t>
            </a:r>
            <a:r>
              <a:rPr lang="en-US" altLang="en-US" sz="3200" dirty="0">
                <a:solidFill>
                  <a:srgbClr val="FF0000"/>
                </a:solidFill>
              </a:rPr>
              <a:t>2 </a:t>
            </a:r>
            <a:r>
              <a:rPr lang="en-US" altLang="en-US" sz="3200" dirty="0">
                <a:solidFill>
                  <a:schemeClr val="bg1"/>
                </a:solidFill>
              </a:rPr>
              <a:t>h</a:t>
            </a:r>
            <a:endParaRPr lang="en-US" altLang="en-US" sz="3200" b="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0182AB4B-CF7E-4639-9D86-9FED9C14E10E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7805737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Binary 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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Octal Conversion</a:t>
            </a:r>
            <a:endParaRPr kumimoji="0" lang="en-US" sz="28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43200" y="3494782"/>
            <a:ext cx="2971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3200" b="0" i="0" u="sng" dirty="0">
                <a:solidFill>
                  <a:srgbClr val="0000CC"/>
                </a:solidFill>
              </a:rPr>
              <a:t>11</a:t>
            </a:r>
            <a:r>
              <a:rPr lang="en-US" altLang="en-US" sz="3200" b="0" i="0" u="sng" dirty="0">
                <a:solidFill>
                  <a:srgbClr val="FF0000"/>
                </a:solidFill>
              </a:rPr>
              <a:t>011</a:t>
            </a:r>
            <a:r>
              <a:rPr lang="en-US" altLang="en-US" sz="3200" b="0" i="0" u="sng" dirty="0">
                <a:solidFill>
                  <a:srgbClr val="0000CC"/>
                </a:solidFill>
              </a:rPr>
              <a:t>100</a:t>
            </a:r>
            <a:r>
              <a:rPr lang="en-US" altLang="en-US" sz="3200" b="0" i="0" u="sng" dirty="0">
                <a:solidFill>
                  <a:srgbClr val="FF0000"/>
                </a:solidFill>
              </a:rPr>
              <a:t>010 </a:t>
            </a:r>
            <a:r>
              <a:rPr lang="en-US" altLang="en-US" sz="3200" b="0" i="0" dirty="0">
                <a:solidFill>
                  <a:schemeClr val="bg1"/>
                </a:solidFill>
              </a:rPr>
              <a:t>b</a:t>
            </a:r>
          </a:p>
          <a:p>
            <a:pPr algn="just" eaLnBrk="1" hangingPunct="1">
              <a:defRPr/>
            </a:pPr>
            <a:r>
              <a:rPr lang="en-US" altLang="en-US" sz="3200" dirty="0">
                <a:solidFill>
                  <a:srgbClr val="0000CC"/>
                </a:solidFill>
              </a:rPr>
              <a:t> 3</a:t>
            </a:r>
            <a:r>
              <a:rPr lang="en-US" altLang="en-US" sz="3200" dirty="0">
                <a:solidFill>
                  <a:srgbClr val="FF0000"/>
                </a:solidFill>
              </a:rPr>
              <a:t>   3</a:t>
            </a:r>
            <a:r>
              <a:rPr lang="en-US" altLang="en-US" sz="3200" dirty="0">
                <a:solidFill>
                  <a:srgbClr val="0000CC"/>
                </a:solidFill>
              </a:rPr>
              <a:t>    4    </a:t>
            </a:r>
            <a:r>
              <a:rPr lang="en-US" altLang="en-US" sz="3200" dirty="0">
                <a:solidFill>
                  <a:srgbClr val="FF0000"/>
                </a:solidFill>
              </a:rPr>
              <a:t>2 </a:t>
            </a:r>
            <a:r>
              <a:rPr lang="en-US" altLang="en-US" sz="3200" dirty="0">
                <a:solidFill>
                  <a:schemeClr val="bg1"/>
                </a:solidFill>
              </a:rPr>
              <a:t>q</a:t>
            </a:r>
            <a:endParaRPr lang="en-US" altLang="en-US" sz="3200" b="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1012"/>
            <a:ext cx="7659688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Octal 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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Hexadecimal Conversion</a:t>
            </a:r>
            <a:endParaRPr kumimoji="0" lang="en-US" sz="28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Number of needed digits</a:t>
            </a:r>
            <a:r>
              <a:rPr kumimoji="0" lang="en-US" sz="2800" b="1" i="0" strike="noStrike" kern="1200" cap="none" spc="0" normalizeH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422400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1000…9999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3999" y="990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Decimal system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48201" y="1422400"/>
          <a:ext cx="4267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8…15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199" y="990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Binary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90871"/>
            <a:ext cx="7086600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Number of b2-digits =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é</a:t>
            </a:r>
            <a:r>
              <a:rPr lang="en-US" dirty="0"/>
              <a:t>log</a:t>
            </a:r>
            <a:r>
              <a:rPr lang="en-US" baseline="-25000" dirty="0"/>
              <a:t>b2</a:t>
            </a:r>
            <a:r>
              <a:rPr lang="en-US" dirty="0"/>
              <a:t>(N)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 ù</a:t>
            </a:r>
            <a:endParaRPr lang="en-US" dirty="0"/>
          </a:p>
          <a:p>
            <a:r>
              <a:rPr lang="en-US" dirty="0"/>
              <a:t>                                     =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é</a:t>
            </a:r>
            <a:r>
              <a:rPr lang="en-US" dirty="0"/>
              <a:t>log</a:t>
            </a:r>
            <a:r>
              <a:rPr lang="en-US" baseline="-25000" dirty="0"/>
              <a:t>b1</a:t>
            </a:r>
            <a:r>
              <a:rPr lang="en-US" dirty="0"/>
              <a:t>(N)/log</a:t>
            </a:r>
            <a:r>
              <a:rPr lang="en-US" baseline="-25000" dirty="0"/>
              <a:t>b1</a:t>
            </a:r>
            <a:r>
              <a:rPr lang="en-US" dirty="0"/>
              <a:t>(b2)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ù</a:t>
            </a:r>
            <a:endParaRPr lang="en-US" dirty="0"/>
          </a:p>
          <a:p>
            <a:r>
              <a:rPr lang="en-US" dirty="0"/>
              <a:t>                                     = 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é</a:t>
            </a:r>
            <a:r>
              <a:rPr lang="en-US" dirty="0" err="1"/>
              <a:t>Number</a:t>
            </a:r>
            <a:r>
              <a:rPr lang="en-US" dirty="0"/>
              <a:t> of b1-digits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 </a:t>
            </a:r>
            <a:r>
              <a:rPr lang="en-US" dirty="0"/>
              <a:t>/log</a:t>
            </a:r>
            <a:r>
              <a:rPr lang="en-US" baseline="-25000" dirty="0"/>
              <a:t>b1</a:t>
            </a:r>
            <a:r>
              <a:rPr lang="en-US" dirty="0"/>
              <a:t>(b2)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ù</a:t>
            </a:r>
          </a:p>
          <a:p>
            <a:r>
              <a:rPr lang="en-US" dirty="0"/>
              <a:t>                                     = 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é</a:t>
            </a:r>
            <a:r>
              <a:rPr lang="en-US" dirty="0" err="1"/>
              <a:t>Number</a:t>
            </a:r>
            <a:r>
              <a:rPr lang="en-US" dirty="0"/>
              <a:t> of b1-digits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 * </a:t>
            </a:r>
            <a:r>
              <a:rPr lang="en-US" dirty="0"/>
              <a:t>log</a:t>
            </a:r>
            <a:r>
              <a:rPr lang="en-US" baseline="-25000" dirty="0"/>
              <a:t>10</a:t>
            </a:r>
            <a:r>
              <a:rPr lang="en-US" dirty="0"/>
              <a:t>(b1)/log</a:t>
            </a:r>
            <a:r>
              <a:rPr lang="en-US" baseline="-25000" dirty="0"/>
              <a:t>10</a:t>
            </a:r>
            <a:r>
              <a:rPr lang="en-US" dirty="0"/>
              <a:t>(b2)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ù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8100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Find the minimum number of binary digits ((b2-digits) required to store decimal integers with a maximum of six digits (b1-digits).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2.</a:t>
            </a:r>
            <a:fld id="{8CA5A5BD-8B27-43FB-9BC6-502AC907F984}" type="slidenum">
              <a:rPr lang="en-US" altLang="en-US">
                <a:solidFill>
                  <a:schemeClr val="bg1"/>
                </a:solidFill>
              </a:rPr>
              <a:pPr/>
              <a:t>29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150979" name="Rectangle 3"/>
          <p:cNvSpPr>
            <a:spLocks noChangeArrowheads="1"/>
          </p:cNvSpPr>
          <p:nvPr/>
        </p:nvSpPr>
        <p:spPr bwMode="auto">
          <a:xfrm>
            <a:off x="76200" y="757664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minimum number of binary digits required to store decimal integers with a maximum of six digits.</a:t>
            </a:r>
          </a:p>
        </p:txBody>
      </p:sp>
      <p:sp>
        <p:nvSpPr>
          <p:cNvPr id="1150980" name="Rectangle 4"/>
          <p:cNvSpPr>
            <a:spLocks noChangeArrowheads="1"/>
          </p:cNvSpPr>
          <p:nvPr/>
        </p:nvSpPr>
        <p:spPr bwMode="auto">
          <a:xfrm>
            <a:off x="76200" y="1824464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 sz="2400" b="0" i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en-US" sz="2400" b="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6, b</a:t>
            </a:r>
            <a:r>
              <a:rPr lang="en-US" altLang="en-US" sz="2400" b="0" i="0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400" b="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10, and b</a:t>
            </a:r>
            <a:r>
              <a:rPr lang="en-US" altLang="en-US" sz="2400" b="0" i="0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400" b="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2. Then</a:t>
            </a:r>
          </a:p>
        </p:txBody>
      </p:sp>
      <p:sp>
        <p:nvSpPr>
          <p:cNvPr id="1150983" name="Rectangle 7"/>
          <p:cNvSpPr>
            <a:spLocks noChangeArrowheads="1"/>
          </p:cNvSpPr>
          <p:nvPr/>
        </p:nvSpPr>
        <p:spPr bwMode="auto">
          <a:xfrm>
            <a:off x="1066800" y="2861102"/>
            <a:ext cx="6781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400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é</a:t>
            </a:r>
            <a:r>
              <a:rPr lang="en-US" alt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× (logb</a:t>
            </a:r>
            <a:r>
              <a:rPr lang="en-US" altLang="en-US" sz="2400" i="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/ logb</a:t>
            </a:r>
            <a:r>
              <a:rPr lang="en-US" altLang="en-US" sz="2400" i="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é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 × (1 / 0.30103)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20.  (log</a:t>
            </a:r>
            <a:r>
              <a:rPr lang="en-US" altLang="en-US" sz="2400" i="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= 0.30103)</a:t>
            </a:r>
          </a:p>
        </p:txBody>
      </p:sp>
      <p:sp>
        <p:nvSpPr>
          <p:cNvPr id="1150984" name="Rectangle 8"/>
          <p:cNvSpPr>
            <a:spLocks noChangeArrowheads="1"/>
          </p:cNvSpPr>
          <p:nvPr/>
        </p:nvSpPr>
        <p:spPr bwMode="auto">
          <a:xfrm>
            <a:off x="76200" y="3769192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largest six-digit decimal number is 999,999 and the largest 20-bit binary number is 1,048,575. Note that the largest number that can be represented by a 19-bit number is 524287, which is smaller than 999,999. We definitely need twenty bits.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52400"/>
            <a:ext cx="8991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PNB</a:t>
            </a:r>
            <a:r>
              <a:rPr kumimoji="0" lang="en-US" sz="2800" b="1" i="0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Number of needed digits</a:t>
            </a:r>
            <a:r>
              <a:rPr kumimoji="0" lang="en-US" sz="2800" b="1" i="0" strike="noStrike" kern="1200" cap="none" spc="0" normalizeH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i="0"/>
          </a:p>
        </p:txBody>
      </p:sp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228600" y="990600"/>
            <a:ext cx="8610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</a:rPr>
              <a:t>A number system defines how a number can be represented using distinct symbols. A number can be represented differently in different systems. For example:</a:t>
            </a:r>
            <a:endParaRPr lang="en-US" altLang="en-US" sz="2000" b="0" i="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52400"/>
            <a:ext cx="8686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1- Number System:</a:t>
            </a:r>
            <a:r>
              <a:rPr kumimoji="0" lang="en-US" sz="4000" b="1" i="0" u="none" strike="noStrike" kern="1200" cap="none" spc="0" normalizeH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Introduction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400"/>
            <a:ext cx="2324100" cy="2000250"/>
            <a:chOff x="381000" y="4800600"/>
            <a:chExt cx="2324100" cy="20002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000" y="4800600"/>
              <a:ext cx="11811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4000" y="4800600"/>
              <a:ext cx="11811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000" y="5791200"/>
              <a:ext cx="11811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4000" y="5791200"/>
              <a:ext cx="11811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4114800" y="23622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12</a:t>
            </a:r>
            <a:r>
              <a:rPr lang="en-US" sz="2400" baseline="-25000" dirty="0">
                <a:solidFill>
                  <a:srgbClr val="0000CC"/>
                </a:solidFill>
              </a:rPr>
              <a:t>10</a:t>
            </a:r>
            <a:r>
              <a:rPr lang="en-US" sz="2400" dirty="0">
                <a:solidFill>
                  <a:srgbClr val="0000CC"/>
                </a:solidFill>
              </a:rPr>
              <a:t> = 1100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= 14</a:t>
            </a:r>
            <a:r>
              <a:rPr lang="en-US" sz="2400" baseline="-25000" dirty="0">
                <a:solidFill>
                  <a:srgbClr val="0000CC"/>
                </a:solidFill>
              </a:rPr>
              <a:t>8</a:t>
            </a:r>
            <a:r>
              <a:rPr lang="en-US" sz="2400" dirty="0">
                <a:solidFill>
                  <a:srgbClr val="0000CC"/>
                </a:solidFill>
              </a:rPr>
              <a:t> = C</a:t>
            </a:r>
            <a:r>
              <a:rPr lang="en-US" sz="2400" baseline="-25000" dirty="0">
                <a:solidFill>
                  <a:srgbClr val="0000CC"/>
                </a:solidFill>
              </a:rPr>
              <a:t>16</a:t>
            </a:r>
          </a:p>
          <a:p>
            <a:r>
              <a:rPr lang="en-US" sz="2400" dirty="0">
                <a:solidFill>
                  <a:srgbClr val="0000CC"/>
                </a:solidFill>
              </a:rPr>
              <a:t>12</a:t>
            </a:r>
            <a:r>
              <a:rPr lang="en-US" sz="2400" baseline="-25000" dirty="0">
                <a:solidFill>
                  <a:srgbClr val="0000CC"/>
                </a:solidFill>
              </a:rPr>
              <a:t>d</a:t>
            </a:r>
            <a:r>
              <a:rPr lang="en-US" sz="2400" dirty="0">
                <a:solidFill>
                  <a:srgbClr val="0000CC"/>
                </a:solidFill>
              </a:rPr>
              <a:t> = 1100</a:t>
            </a:r>
            <a:r>
              <a:rPr lang="en-US" sz="2400" baseline="-25000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 = 14</a:t>
            </a:r>
            <a:r>
              <a:rPr lang="en-US" sz="2400" baseline="-25000" dirty="0">
                <a:solidFill>
                  <a:srgbClr val="0000CC"/>
                </a:solidFill>
              </a:rPr>
              <a:t>q</a:t>
            </a:r>
            <a:r>
              <a:rPr lang="en-US" sz="2400" dirty="0">
                <a:solidFill>
                  <a:srgbClr val="0000CC"/>
                </a:solidFill>
              </a:rPr>
              <a:t> = C</a:t>
            </a:r>
            <a:r>
              <a:rPr lang="en-US" sz="2400" baseline="-25000" dirty="0">
                <a:solidFill>
                  <a:srgbClr val="0000CC"/>
                </a:solidFill>
              </a:rPr>
              <a:t>h</a:t>
            </a:r>
          </a:p>
          <a:p>
            <a:endParaRPr 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04800" y="4191000"/>
            <a:ext cx="8610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000" b="1" u="sng" dirty="0">
                <a:solidFill>
                  <a:schemeClr val="bg1"/>
                </a:solidFill>
              </a:rPr>
              <a:t>Classification:</a:t>
            </a:r>
          </a:p>
          <a:p>
            <a:pPr algn="just" eaLnBrk="1" hangingPunct="1">
              <a:defRPr/>
            </a:pPr>
            <a:r>
              <a:rPr lang="en-US" altLang="en-US" sz="2000" b="0" i="0" dirty="0">
                <a:solidFill>
                  <a:schemeClr val="bg1"/>
                </a:solidFill>
              </a:rPr>
              <a:t>Several number systems have been used in the past and can be categorized into two groups: </a:t>
            </a: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</a:rPr>
              <a:t>	</a:t>
            </a:r>
            <a:r>
              <a:rPr lang="en-US" altLang="en-US" sz="2000" b="1" u="sng" dirty="0">
                <a:solidFill>
                  <a:schemeClr val="bg1"/>
                </a:solidFill>
              </a:rPr>
              <a:t>P</a:t>
            </a:r>
            <a:r>
              <a:rPr lang="en-US" altLang="en-US" sz="2000" b="1" i="0" u="sng" dirty="0">
                <a:solidFill>
                  <a:schemeClr val="bg1"/>
                </a:solidFill>
              </a:rPr>
              <a:t>ositional systems </a:t>
            </a:r>
            <a:r>
              <a:rPr lang="en-US" altLang="en-US" sz="2000" i="0" dirty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altLang="en-US" sz="2000" i="0" dirty="0" err="1">
                <a:solidFill>
                  <a:schemeClr val="bg1"/>
                </a:solidFill>
                <a:sym typeface="Wingdings" pitchFamily="2" charset="2"/>
              </a:rPr>
              <a:t>Outr</a:t>
            </a:r>
            <a:r>
              <a:rPr lang="en-US" altLang="en-US" sz="2000" i="0" dirty="0">
                <a:solidFill>
                  <a:schemeClr val="bg1"/>
                </a:solidFill>
                <a:sym typeface="Wingdings" pitchFamily="2" charset="2"/>
              </a:rPr>
              <a:t> goal</a:t>
            </a:r>
            <a:endParaRPr lang="en-US" altLang="en-US" sz="2000" b="1" i="0" u="sng" dirty="0">
              <a:solidFill>
                <a:schemeClr val="bg1"/>
              </a:solidFill>
            </a:endParaRP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chemeClr val="bg1"/>
                </a:solidFill>
              </a:rPr>
              <a:t>	</a:t>
            </a:r>
            <a:r>
              <a:rPr lang="en-US" altLang="en-US" sz="2000" b="1" i="0" u="sng" dirty="0">
                <a:solidFill>
                  <a:schemeClr val="bg1"/>
                </a:solidFill>
              </a:rPr>
              <a:t>Non-positional systems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altLang="en-US" sz="2000" b="0" i="0" dirty="0">
                <a:solidFill>
                  <a:schemeClr val="bg1"/>
                </a:solidFill>
              </a:rPr>
              <a:t>Introduction only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Objectives-Revisited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187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/>
              <a:t>LO02</a:t>
            </a:r>
            <a:r>
              <a:rPr lang="en-US" dirty="0"/>
              <a:t>: </a:t>
            </a:r>
            <a:r>
              <a:rPr lang="en-US" b="1" dirty="0"/>
              <a:t>Convert a number from one base to other base( decimal, binary, octal and hexadecimal)</a:t>
            </a:r>
          </a:p>
          <a:p>
            <a:r>
              <a:rPr lang="en-US" altLang="en-US" dirty="0">
                <a:latin typeface="Times New Roman" pitchFamily="18" charset="0"/>
              </a:rPr>
              <a:t>Explain concepts of number systems.</a:t>
            </a:r>
          </a:p>
          <a:p>
            <a:r>
              <a:rPr lang="en-US" altLang="en-US" dirty="0">
                <a:latin typeface="Times New Roman" pitchFamily="18" charset="0"/>
              </a:rPr>
              <a:t>Distinguish between non-positional and positional number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     systems.</a:t>
            </a:r>
          </a:p>
          <a:p>
            <a:r>
              <a:rPr lang="en-US" altLang="en-US" dirty="0">
                <a:latin typeface="Times New Roman" pitchFamily="18" charset="0"/>
              </a:rPr>
              <a:t>Describe the decimal, binary, hexadecimal, and octal system.  </a:t>
            </a:r>
          </a:p>
          <a:p>
            <a:r>
              <a:rPr lang="en-US" altLang="en-US" dirty="0">
                <a:latin typeface="Times New Roman" pitchFamily="18" charset="0"/>
              </a:rPr>
              <a:t>Convert a number in binary, octal, or hexadecimal to a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     number in the decimal system.</a:t>
            </a:r>
          </a:p>
          <a:p>
            <a:r>
              <a:rPr lang="en-US" altLang="en-US" dirty="0">
                <a:latin typeface="Times New Roman" pitchFamily="18" charset="0"/>
              </a:rPr>
              <a:t>Convert a number in the decimal system to a number in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     binary, octal, and hexadecimal.</a:t>
            </a:r>
          </a:p>
          <a:p>
            <a:r>
              <a:rPr lang="en-US" altLang="en-US" dirty="0">
                <a:latin typeface="Times New Roman" pitchFamily="18" charset="0"/>
              </a:rPr>
              <a:t>Convert a number in binary to octal and vice versa.</a:t>
            </a:r>
          </a:p>
          <a:p>
            <a:r>
              <a:rPr lang="en-US" altLang="en-US" dirty="0">
                <a:latin typeface="Times New Roman" pitchFamily="18" charset="0"/>
              </a:rPr>
              <a:t>Convert a number in binary to hexadecimal and vice versa.</a:t>
            </a:r>
          </a:p>
          <a:p>
            <a:r>
              <a:rPr lang="en-US" altLang="en-US" dirty="0">
                <a:latin typeface="Times New Roman" pitchFamily="18" charset="0"/>
              </a:rPr>
              <a:t>Find the number of digits needed in each system to represent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    a particular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Exercises- Use your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365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Fill the table: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19200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123.567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266440"/>
          <a:ext cx="8153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10011010101.1010 b = ?d = ? q = ?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1001011001.1001</a:t>
                      </a:r>
                      <a:r>
                        <a:rPr lang="en-US" baseline="0" dirty="0"/>
                        <a:t> b = ? d </a:t>
                      </a:r>
                      <a:r>
                        <a:rPr lang="en-US" dirty="0"/>
                        <a:t>= ? q = ?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4AF h = ? b = ? q</a:t>
                      </a:r>
                      <a:r>
                        <a:rPr lang="en-US" baseline="0" dirty="0"/>
                        <a:t> = ? 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27B h = ? b = ? q</a:t>
                      </a:r>
                      <a:r>
                        <a:rPr lang="en-US" baseline="0" dirty="0"/>
                        <a:t> = ? 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number is represent in 8</a:t>
                      </a:r>
                      <a:r>
                        <a:rPr lang="en-US" baseline="0" dirty="0"/>
                        <a:t> decimal </a:t>
                      </a:r>
                      <a:r>
                        <a:rPr lang="en-US" dirty="0"/>
                        <a:t>digits. </a:t>
                      </a:r>
                      <a:r>
                        <a:rPr lang="en-US" altLang="en-US" sz="1800" b="0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Find the minimum number of binary digits required to store this number.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number is represent in 6</a:t>
                      </a:r>
                      <a:r>
                        <a:rPr lang="en-US" baseline="0" dirty="0"/>
                        <a:t> hexadecimal </a:t>
                      </a:r>
                      <a:r>
                        <a:rPr lang="en-US" dirty="0"/>
                        <a:t>digits. </a:t>
                      </a:r>
                      <a:r>
                        <a:rPr lang="en-US" altLang="en-US" sz="1800" b="0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Find the minimum number of decimal digits required to store this number.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639762"/>
          </a:xfrm>
        </p:spPr>
        <p:txBody>
          <a:bodyPr/>
          <a:lstStyle/>
          <a:p>
            <a:r>
              <a:rPr lang="en-US" dirty="0"/>
              <a:t>Thanks for Following</a:t>
            </a:r>
            <a:br>
              <a:rPr lang="en-US" dirty="0"/>
            </a:br>
            <a:r>
              <a:rPr lang="en-US" dirty="0"/>
              <a:t>this lesson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C46604C4-F7B2-4E57-B9B2-F3B9FE34684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i="0"/>
          </a:p>
        </p:txBody>
      </p:sp>
      <p:sp>
        <p:nvSpPr>
          <p:cNvPr id="1050629" name="Rectangle 5"/>
          <p:cNvSpPr>
            <a:spLocks noChangeArrowheads="1"/>
          </p:cNvSpPr>
          <p:nvPr/>
        </p:nvSpPr>
        <p:spPr bwMode="auto">
          <a:xfrm>
            <a:off x="152400" y="1211282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buFontTx/>
              <a:buChar char="-"/>
              <a:defRPr/>
            </a:pPr>
            <a:r>
              <a:rPr lang="en-US" altLang="en-US" sz="2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They are not used in computers.</a:t>
            </a: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non-positional number system still uses a limited number of symbols in which each symbol has a value. However, the position a symbol occupies in the number normally bears no relation to its value—the value of each symbol is fixed. To find the value of a number, we </a:t>
            </a:r>
            <a:r>
              <a:rPr lang="en-US" altLang="en-US" sz="2800" b="1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 </a:t>
            </a:r>
            <a:r>
              <a:rPr lang="en-US" altLang="en-US" sz="2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value of all symbols present in the representation.</a:t>
            </a: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Example: Roman numbers:  XVI </a:t>
            </a:r>
            <a:r>
              <a:rPr lang="en-US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16</a:t>
            </a:r>
            <a:endParaRPr lang="en-US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228600"/>
            <a:ext cx="8686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kumimoji="0" lang="en-US" sz="36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Non-positional Number System</a:t>
            </a:r>
            <a:r>
              <a:rPr lang="en-US" sz="36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C46604C4-F7B2-4E57-B9B2-F3B9FE34684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i="0"/>
          </a:p>
        </p:txBody>
      </p:sp>
      <p:sp>
        <p:nvSpPr>
          <p:cNvPr id="1050629" name="Rectangle 5"/>
          <p:cNvSpPr>
            <a:spLocks noChangeArrowheads="1"/>
          </p:cNvSpPr>
          <p:nvPr/>
        </p:nvSpPr>
        <p:spPr bwMode="auto">
          <a:xfrm>
            <a:off x="152400" y="1211282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buFontTx/>
              <a:buChar char="-"/>
              <a:defRPr/>
            </a:pPr>
            <a:r>
              <a:rPr lang="en-US" altLang="en-US" sz="2800" b="0" i="0" dirty="0">
                <a:solidFill>
                  <a:schemeClr val="bg1"/>
                </a:solidFill>
              </a:rPr>
              <a:t>They are not used in computers.</a:t>
            </a: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b="0" i="0" dirty="0">
                <a:solidFill>
                  <a:schemeClr val="bg1"/>
                </a:solidFill>
              </a:rPr>
              <a:t>A non-positional number system still uses a limited number of symbols in which each symbol has a value. However, the position a symbol occupies in the number normally bears no relation to its value—the value of each symbol is fixed. To find the value of a number, we </a:t>
            </a:r>
            <a:r>
              <a:rPr lang="en-US" altLang="en-US" sz="2800" b="1" i="0" u="sng" dirty="0">
                <a:solidFill>
                  <a:schemeClr val="bg1"/>
                </a:solidFill>
              </a:rPr>
              <a:t>add </a:t>
            </a:r>
            <a:r>
              <a:rPr lang="en-US" altLang="en-US" sz="2800" b="0" i="0" dirty="0">
                <a:solidFill>
                  <a:schemeClr val="bg1"/>
                </a:solidFill>
              </a:rPr>
              <a:t>the value of all symbols present in the representation.</a:t>
            </a: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 Example: Roman number:  XVI </a:t>
            </a:r>
            <a:r>
              <a:rPr lang="en-US" altLang="en-US" sz="2800" dirty="0">
                <a:solidFill>
                  <a:schemeClr val="bg1"/>
                </a:solidFill>
                <a:sym typeface="Wingdings" pitchFamily="2" charset="2"/>
              </a:rPr>
              <a:t> 16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228600"/>
            <a:ext cx="8686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Non-positional Number System</a:t>
            </a:r>
            <a:r>
              <a:rPr lang="en-US" sz="36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s…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1E9D6620-003B-4241-88CA-14C63BBA2D8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54731" name="Rectangle 11"/>
          <p:cNvSpPr>
            <a:spLocks noChangeArrowheads="1"/>
          </p:cNvSpPr>
          <p:nvPr/>
        </p:nvSpPr>
        <p:spPr bwMode="auto">
          <a:xfrm>
            <a:off x="533400" y="1097340"/>
            <a:ext cx="822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0" i="0" dirty="0">
                <a:solidFill>
                  <a:schemeClr val="bg1"/>
                </a:solidFill>
              </a:rPr>
              <a:t>Roman numerals are a good example of a non-positional number system. This number system has a set of symbols </a:t>
            </a:r>
            <a:br>
              <a:rPr lang="en-US" altLang="en-US" sz="2400" b="0" i="0" dirty="0">
                <a:solidFill>
                  <a:schemeClr val="bg1"/>
                </a:solidFill>
              </a:rPr>
            </a:br>
            <a:r>
              <a:rPr lang="en-US" altLang="en-US" sz="2400" b="0" i="0" dirty="0">
                <a:solidFill>
                  <a:schemeClr val="bg1"/>
                </a:solidFill>
              </a:rPr>
              <a:t>S = {I, V, X, L, C, D, M}. The values of each symbol is shown in Table 2.3</a:t>
            </a:r>
          </a:p>
        </p:txBody>
      </p:sp>
      <p:pic>
        <p:nvPicPr>
          <p:cNvPr id="10240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2951163"/>
            <a:ext cx="7910513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734" name="Rectangle 14"/>
          <p:cNvSpPr>
            <a:spLocks noChangeArrowheads="1"/>
          </p:cNvSpPr>
          <p:nvPr/>
        </p:nvSpPr>
        <p:spPr bwMode="auto">
          <a:xfrm>
            <a:off x="2286000" y="5422255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0" i="0" dirty="0">
                <a:solidFill>
                  <a:schemeClr val="bg1"/>
                </a:solidFill>
              </a:rPr>
              <a:t>Example :  XXXVI </a:t>
            </a:r>
            <a:r>
              <a:rPr lang="en-US" altLang="en-US" sz="2400" b="0" i="0" dirty="0">
                <a:solidFill>
                  <a:schemeClr val="bg1"/>
                </a:solidFill>
                <a:sym typeface="Wingdings" pitchFamily="2" charset="2"/>
              </a:rPr>
              <a:t> 36</a:t>
            </a:r>
            <a:endParaRPr lang="en-US" altLang="en-US" sz="2400" b="0" i="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228600"/>
            <a:ext cx="8686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Non-positional Number System</a:t>
            </a:r>
            <a:r>
              <a:rPr lang="en-US" sz="36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s…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2C34C156-DD67-46D4-AC57-477C6A4A057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56773" name="Rectangle 5"/>
          <p:cNvSpPr>
            <a:spLocks noChangeArrowheads="1"/>
          </p:cNvSpPr>
          <p:nvPr/>
        </p:nvSpPr>
        <p:spPr bwMode="auto">
          <a:xfrm>
            <a:off x="228600" y="975211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000" b="0" i="0" dirty="0">
                <a:solidFill>
                  <a:schemeClr val="bg1"/>
                </a:solidFill>
              </a:rPr>
              <a:t>The following shows some Roman numbers and their values:</a:t>
            </a:r>
          </a:p>
        </p:txBody>
      </p:sp>
      <p:pic>
        <p:nvPicPr>
          <p:cNvPr id="10445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8" y="1365250"/>
            <a:ext cx="8631237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" y="46038"/>
            <a:ext cx="8686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Non-positional Number System</a:t>
            </a:r>
            <a:r>
              <a:rPr lang="en-US" sz="36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s…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2.</a:t>
            </a:r>
            <a:fld id="{09EA0AC0-E963-4C01-B2A0-FECFFB345E9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i="0"/>
          </a:p>
        </p:txBody>
      </p:sp>
      <p:sp>
        <p:nvSpPr>
          <p:cNvPr id="1052677" name="Rectangle 5"/>
          <p:cNvSpPr>
            <a:spLocks noChangeArrowheads="1"/>
          </p:cNvSpPr>
          <p:nvPr/>
        </p:nvSpPr>
        <p:spPr bwMode="auto">
          <a:xfrm>
            <a:off x="304800" y="1293345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b="0" i="0" dirty="0">
                <a:solidFill>
                  <a:schemeClr val="bg1"/>
                </a:solidFill>
              </a:rPr>
              <a:t>Way for calculating the value of a Roman number:</a:t>
            </a:r>
          </a:p>
        </p:txBody>
      </p:sp>
      <p:pic>
        <p:nvPicPr>
          <p:cNvPr id="10035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8713" y="1992312"/>
            <a:ext cx="4346575" cy="5222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</p:pic>
      <p:pic>
        <p:nvPicPr>
          <p:cNvPr id="10035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63" y="2743200"/>
            <a:ext cx="8523287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2681" name="Rectangle 9"/>
          <p:cNvSpPr>
            <a:spLocks noChangeArrowheads="1"/>
          </p:cNvSpPr>
          <p:nvPr/>
        </p:nvSpPr>
        <p:spPr bwMode="auto">
          <a:xfrm>
            <a:off x="304800" y="4187022"/>
            <a:ext cx="822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b="0" i="0" dirty="0">
                <a:solidFill>
                  <a:schemeClr val="bg1"/>
                </a:solidFill>
              </a:rPr>
              <a:t>There are some exceptions to the addition rule we just mentioned, as shown in previous examples.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686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Non-positional Number System</a:t>
            </a:r>
            <a:r>
              <a:rPr lang="en-US" sz="36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s…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24400" y="22860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i="0"/>
          </a:p>
        </p:txBody>
      </p:sp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304800" y="990600"/>
            <a:ext cx="8610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000" b="1" i="0" u="sng" dirty="0">
                <a:solidFill>
                  <a:srgbClr val="FF0000"/>
                </a:solidFill>
              </a:rPr>
              <a:t>Number system</a:t>
            </a:r>
            <a:r>
              <a:rPr lang="en-US" altLang="en-US" sz="2000" b="0" i="0" dirty="0">
                <a:solidFill>
                  <a:schemeClr val="bg1"/>
                </a:solidFill>
              </a:rPr>
              <a:t>:</a:t>
            </a: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</a:rPr>
              <a:t>	- Target set: set of numbers</a:t>
            </a: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</a:rPr>
              <a:t>	- Operators: + - * /</a:t>
            </a: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</a:rPr>
              <a:t>	- Base/radix (</a:t>
            </a:r>
            <a:r>
              <a:rPr lang="en-US" altLang="en-US" sz="2000" dirty="0" err="1">
                <a:solidFill>
                  <a:schemeClr val="bg1"/>
                </a:solidFill>
              </a:rPr>
              <a:t>cơ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số</a:t>
            </a:r>
            <a:r>
              <a:rPr lang="en-US" altLang="en-US" sz="2000" dirty="0">
                <a:solidFill>
                  <a:schemeClr val="bg1"/>
                </a:solidFill>
              </a:rPr>
              <a:t>/</a:t>
            </a:r>
            <a:r>
              <a:rPr lang="en-US" altLang="en-US" sz="2000" dirty="0" err="1">
                <a:solidFill>
                  <a:schemeClr val="bg1"/>
                </a:solidFill>
              </a:rPr>
              <a:t>đại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lượng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chục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</a:rPr>
              <a:t>	- Set of digits</a:t>
            </a: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</a:rPr>
              <a:t>	- Operational mechanism: Way for representing a number/ way for performing an operator.</a:t>
            </a: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</a:rPr>
              <a:t> </a:t>
            </a:r>
          </a:p>
          <a:p>
            <a:pPr algn="just">
              <a:defRPr/>
            </a:pP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altLang="en-US" sz="2000" dirty="0">
                <a:solidFill>
                  <a:schemeClr val="bg1"/>
                </a:solidFill>
              </a:rPr>
              <a:t>A number system defines how a number can be represented using distinct symbols. A number can be represented differently in different systems. For example:</a:t>
            </a:r>
            <a:endParaRPr lang="en-US" altLang="en-US" sz="2000" b="0" i="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kumimoji="0" lang="en-US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n-US" sz="40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ositional </a:t>
            </a:r>
            <a:r>
              <a:rPr kumimoji="0" lang="en-US" sz="40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umber </a:t>
            </a:r>
            <a:r>
              <a:rPr kumimoji="0" lang="en-US" sz="4000" b="1" i="0" u="sng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en-US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ystems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381000" y="4572000"/>
            <a:ext cx="2324100" cy="2000250"/>
            <a:chOff x="381000" y="4800600"/>
            <a:chExt cx="2324100" cy="20002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4800600"/>
              <a:ext cx="11811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4800600"/>
              <a:ext cx="11811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5791200"/>
              <a:ext cx="11811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5791200"/>
              <a:ext cx="11811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2743200" y="5029200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12</a:t>
            </a:r>
            <a:r>
              <a:rPr lang="en-US" sz="2400" baseline="-25000" dirty="0">
                <a:solidFill>
                  <a:srgbClr val="0000CC"/>
                </a:solidFill>
              </a:rPr>
              <a:t>10</a:t>
            </a:r>
            <a:r>
              <a:rPr lang="en-US" sz="2400" dirty="0">
                <a:solidFill>
                  <a:srgbClr val="0000CC"/>
                </a:solidFill>
              </a:rPr>
              <a:t> = 1100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= 14</a:t>
            </a:r>
            <a:r>
              <a:rPr lang="en-US" sz="2400" baseline="-25000" dirty="0">
                <a:solidFill>
                  <a:srgbClr val="0000CC"/>
                </a:solidFill>
              </a:rPr>
              <a:t>8</a:t>
            </a:r>
            <a:r>
              <a:rPr lang="en-US" sz="2400" dirty="0">
                <a:solidFill>
                  <a:srgbClr val="0000CC"/>
                </a:solidFill>
              </a:rPr>
              <a:t> = C</a:t>
            </a:r>
            <a:r>
              <a:rPr lang="en-US" sz="2400" baseline="-25000" dirty="0">
                <a:solidFill>
                  <a:srgbClr val="0000CC"/>
                </a:solidFill>
              </a:rPr>
              <a:t>16</a:t>
            </a:r>
          </a:p>
          <a:p>
            <a:r>
              <a:rPr lang="en-US" sz="2400" dirty="0">
                <a:solidFill>
                  <a:srgbClr val="0000CC"/>
                </a:solidFill>
              </a:rPr>
              <a:t>12</a:t>
            </a:r>
            <a:r>
              <a:rPr lang="en-US" sz="2400" baseline="-25000" dirty="0">
                <a:solidFill>
                  <a:srgbClr val="0000CC"/>
                </a:solidFill>
              </a:rPr>
              <a:t>d</a:t>
            </a:r>
            <a:r>
              <a:rPr lang="en-US" sz="2400" dirty="0">
                <a:solidFill>
                  <a:srgbClr val="0000CC"/>
                </a:solidFill>
              </a:rPr>
              <a:t> = 1100</a:t>
            </a:r>
            <a:r>
              <a:rPr lang="en-US" sz="2400" baseline="-25000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 = 14</a:t>
            </a:r>
            <a:r>
              <a:rPr lang="en-US" sz="2400" baseline="-25000" dirty="0">
                <a:solidFill>
                  <a:srgbClr val="0000CC"/>
                </a:solidFill>
              </a:rPr>
              <a:t>q</a:t>
            </a:r>
            <a:r>
              <a:rPr lang="en-US" sz="2400" dirty="0">
                <a:solidFill>
                  <a:srgbClr val="0000CC"/>
                </a:solidFill>
              </a:rPr>
              <a:t> = C</a:t>
            </a:r>
            <a:r>
              <a:rPr lang="en-US" sz="2400" baseline="-25000" dirty="0">
                <a:solidFill>
                  <a:srgbClr val="0000CC"/>
                </a:solidFill>
              </a:rPr>
              <a:t>h</a:t>
            </a:r>
          </a:p>
          <a:p>
            <a:endParaRPr lang="en-US" sz="2400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96000" y="4595446"/>
          <a:ext cx="2743201" cy="165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sz="1400" dirty="0"/>
                        <a:t>Base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Decimal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Binary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Octal (q)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Hexadecimal (h)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710</TotalTime>
  <Words>1753</Words>
  <Application>Microsoft Office PowerPoint</Application>
  <PresentationFormat>On-screen Show (4:3)</PresentationFormat>
  <Paragraphs>303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Book Antiqua</vt:lpstr>
      <vt:lpstr>Calibri</vt:lpstr>
      <vt:lpstr>Lucida Sans</vt:lpstr>
      <vt:lpstr>Symbol</vt:lpstr>
      <vt:lpstr>Times New Roman</vt:lpstr>
      <vt:lpstr>Wingdings</vt:lpstr>
      <vt:lpstr>Wingdings 2</vt:lpstr>
      <vt:lpstr>Wingdings 3</vt:lpstr>
      <vt:lpstr>Apex</vt:lpstr>
      <vt:lpstr>lesson 02 number systems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Objectives-Revisited</vt:lpstr>
      <vt:lpstr>Exercises- Use your notebook</vt:lpstr>
      <vt:lpstr>Thanks for Following this lesson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CSI104 Introduction to Computer Science</dc:title>
  <dc:creator>Azure</dc:creator>
  <cp:lastModifiedBy>Việt Tiến Ngô</cp:lastModifiedBy>
  <cp:revision>72</cp:revision>
  <dcterms:created xsi:type="dcterms:W3CDTF">2020-11-30T04:14:58Z</dcterms:created>
  <dcterms:modified xsi:type="dcterms:W3CDTF">2021-01-08T07:05:38Z</dcterms:modified>
</cp:coreProperties>
</file>