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Default Extension="jpeg" ContentType="image/jpeg"/>
  <Override PartName="/ppt/slideLayouts/slideLayout3.xml" ContentType="application/vnd.openxmlformats-officedocument.presentationml.slideLayout+xml"/>
  <Default Extension="emf" ContentType="image/x-emf"/>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52"/>
  </p:notesMasterIdLst>
  <p:sldIdLst>
    <p:sldId id="256" r:id="rId2"/>
    <p:sldId id="264" r:id="rId3"/>
    <p:sldId id="265" r:id="rId4"/>
    <p:sldId id="266" r:id="rId5"/>
    <p:sldId id="271" r:id="rId6"/>
    <p:sldId id="272" r:id="rId7"/>
    <p:sldId id="267" r:id="rId8"/>
    <p:sldId id="273" r:id="rId9"/>
    <p:sldId id="284" r:id="rId10"/>
    <p:sldId id="285" r:id="rId11"/>
    <p:sldId id="286" r:id="rId12"/>
    <p:sldId id="287" r:id="rId13"/>
    <p:sldId id="288" r:id="rId14"/>
    <p:sldId id="331" r:id="rId15"/>
    <p:sldId id="293" r:id="rId16"/>
    <p:sldId id="289" r:id="rId17"/>
    <p:sldId id="324" r:id="rId18"/>
    <p:sldId id="280" r:id="rId19"/>
    <p:sldId id="281" r:id="rId20"/>
    <p:sldId id="282" r:id="rId21"/>
    <p:sldId id="283" r:id="rId22"/>
    <p:sldId id="294" r:id="rId23"/>
    <p:sldId id="295" r:id="rId24"/>
    <p:sldId id="296" r:id="rId25"/>
    <p:sldId id="302" r:id="rId26"/>
    <p:sldId id="303" r:id="rId27"/>
    <p:sldId id="304" r:id="rId28"/>
    <p:sldId id="305" r:id="rId29"/>
    <p:sldId id="268" r:id="rId30"/>
    <p:sldId id="306" r:id="rId31"/>
    <p:sldId id="269" r:id="rId32"/>
    <p:sldId id="312" r:id="rId33"/>
    <p:sldId id="313" r:id="rId34"/>
    <p:sldId id="314" r:id="rId35"/>
    <p:sldId id="315" r:id="rId36"/>
    <p:sldId id="328" r:id="rId37"/>
    <p:sldId id="316" r:id="rId38"/>
    <p:sldId id="325" r:id="rId39"/>
    <p:sldId id="317" r:id="rId40"/>
    <p:sldId id="318" r:id="rId41"/>
    <p:sldId id="319" r:id="rId42"/>
    <p:sldId id="321" r:id="rId43"/>
    <p:sldId id="326" r:id="rId44"/>
    <p:sldId id="322" r:id="rId45"/>
    <p:sldId id="329" r:id="rId46"/>
    <p:sldId id="323" r:id="rId47"/>
    <p:sldId id="330" r:id="rId48"/>
    <p:sldId id="270" r:id="rId49"/>
    <p:sldId id="327" r:id="rId50"/>
    <p:sldId id="263" r:id="rId5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006600"/>
    <a:srgbClr val="00CC00"/>
    <a:srgbClr val="33CC33"/>
    <a:srgbClr val="FFFFCC"/>
    <a:srgbClr val="FF99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698" autoAdjust="0"/>
  </p:normalViewPr>
  <p:slideViewPr>
    <p:cSldViewPr>
      <p:cViewPr>
        <p:scale>
          <a:sx n="70" d="100"/>
          <a:sy n="70" d="100"/>
        </p:scale>
        <p:origin x="-1080" y="-10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C290385-6F09-46F9-B307-5E52398D2F5E}" type="datetimeFigureOut">
              <a:rPr lang="en-US" smtClean="0"/>
              <a:pPr/>
              <a:t>12/10/2020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9A7AB2B-CE38-47ED-B48F-2CC537ACF856}"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a:ln>
            <a:miter lim="800000"/>
            <a:headEnd/>
            <a:tailEnd/>
          </a:ln>
        </p:spPr>
        <p:txBody>
          <a:bodyPr/>
          <a:lstStyle/>
          <a:p>
            <a:fld id="{AB92E224-BD2F-4CE6-97BF-49A731D2015D}" type="slidenum">
              <a:rPr lang="en-US" altLang="en-US"/>
              <a:pPr/>
              <a:t>25</a:t>
            </a:fld>
            <a:endParaRPr lang="en-US" altLang="en-US"/>
          </a:p>
        </p:txBody>
      </p:sp>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p:cNvSpPr>
            <a:spLocks noGrp="1" noChangeArrowheads="1"/>
          </p:cNvSpPr>
          <p:nvPr>
            <p:ph type="sldNum" sz="quarter" idx="5"/>
          </p:nvPr>
        </p:nvSpPr>
        <p:spPr>
          <a:noFill/>
          <a:ln>
            <a:miter lim="800000"/>
            <a:headEnd/>
            <a:tailEnd/>
          </a:ln>
        </p:spPr>
        <p:txBody>
          <a:bodyPr/>
          <a:lstStyle/>
          <a:p>
            <a:fld id="{3438ED53-F2AE-4096-8CD3-4516BD2D7BE0}" type="slidenum">
              <a:rPr lang="en-US" altLang="en-US"/>
              <a:pPr/>
              <a:t>37</a:t>
            </a:fld>
            <a:endParaRPr lang="en-US" altLang="en-US"/>
          </a:p>
        </p:txBody>
      </p:sp>
      <p:sp>
        <p:nvSpPr>
          <p:cNvPr id="132099" name="Rectangle 2"/>
          <p:cNvSpPr>
            <a:spLocks noGrp="1" noRot="1" noChangeAspect="1" noChangeArrowheads="1" noTextEdit="1"/>
          </p:cNvSpPr>
          <p:nvPr>
            <p:ph type="sldImg"/>
          </p:nvPr>
        </p:nvSpPr>
        <p:spPr>
          <a:ln/>
        </p:spPr>
      </p:sp>
      <p:sp>
        <p:nvSpPr>
          <p:cNvPr id="132100"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p:cNvSpPr>
            <a:spLocks noGrp="1" noChangeArrowheads="1"/>
          </p:cNvSpPr>
          <p:nvPr>
            <p:ph type="sldNum" sz="quarter" idx="5"/>
          </p:nvPr>
        </p:nvSpPr>
        <p:spPr>
          <a:noFill/>
          <a:ln>
            <a:miter lim="800000"/>
            <a:headEnd/>
            <a:tailEnd/>
          </a:ln>
        </p:spPr>
        <p:txBody>
          <a:bodyPr/>
          <a:lstStyle/>
          <a:p>
            <a:fld id="{3438ED53-F2AE-4096-8CD3-4516BD2D7BE0}" type="slidenum">
              <a:rPr lang="en-US" altLang="en-US"/>
              <a:pPr/>
              <a:t>38</a:t>
            </a:fld>
            <a:endParaRPr lang="en-US" altLang="en-US"/>
          </a:p>
        </p:txBody>
      </p:sp>
      <p:sp>
        <p:nvSpPr>
          <p:cNvPr id="132099" name="Rectangle 2"/>
          <p:cNvSpPr>
            <a:spLocks noGrp="1" noRot="1" noChangeAspect="1" noChangeArrowheads="1" noTextEdit="1"/>
          </p:cNvSpPr>
          <p:nvPr>
            <p:ph type="sldImg"/>
          </p:nvPr>
        </p:nvSpPr>
        <p:spPr>
          <a:ln/>
        </p:spPr>
      </p:sp>
      <p:sp>
        <p:nvSpPr>
          <p:cNvPr id="132100"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p:cNvSpPr>
            <a:spLocks noGrp="1" noChangeArrowheads="1"/>
          </p:cNvSpPr>
          <p:nvPr>
            <p:ph type="sldNum" sz="quarter" idx="5"/>
          </p:nvPr>
        </p:nvSpPr>
        <p:spPr>
          <a:noFill/>
          <a:ln>
            <a:miter lim="800000"/>
            <a:headEnd/>
            <a:tailEnd/>
          </a:ln>
        </p:spPr>
        <p:txBody>
          <a:bodyPr/>
          <a:lstStyle/>
          <a:p>
            <a:fld id="{97536998-B0DA-4005-B748-42ADFA6480CF}" type="slidenum">
              <a:rPr lang="en-US" altLang="en-US"/>
              <a:pPr/>
              <a:t>39</a:t>
            </a:fld>
            <a:endParaRPr lang="en-US" altLang="en-US"/>
          </a:p>
        </p:txBody>
      </p:sp>
      <p:sp>
        <p:nvSpPr>
          <p:cNvPr id="134147" name="Rectangle 2"/>
          <p:cNvSpPr>
            <a:spLocks noGrp="1" noRot="1" noChangeAspect="1" noChangeArrowheads="1" noTextEdit="1"/>
          </p:cNvSpPr>
          <p:nvPr>
            <p:ph type="sldImg"/>
          </p:nvPr>
        </p:nvSpPr>
        <p:spPr>
          <a:ln/>
        </p:spPr>
      </p:sp>
      <p:sp>
        <p:nvSpPr>
          <p:cNvPr id="134148"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7"/>
          <p:cNvSpPr>
            <a:spLocks noGrp="1" noChangeArrowheads="1"/>
          </p:cNvSpPr>
          <p:nvPr>
            <p:ph type="sldNum" sz="quarter" idx="5"/>
          </p:nvPr>
        </p:nvSpPr>
        <p:spPr>
          <a:noFill/>
          <a:ln>
            <a:miter lim="800000"/>
            <a:headEnd/>
            <a:tailEnd/>
          </a:ln>
        </p:spPr>
        <p:txBody>
          <a:bodyPr/>
          <a:lstStyle/>
          <a:p>
            <a:fld id="{B63AB20D-EF92-4279-827E-288CE7818163}" type="slidenum">
              <a:rPr lang="en-US" altLang="en-US"/>
              <a:pPr/>
              <a:t>40</a:t>
            </a:fld>
            <a:endParaRPr lang="en-US" altLang="en-US"/>
          </a:p>
        </p:txBody>
      </p:sp>
      <p:sp>
        <p:nvSpPr>
          <p:cNvPr id="136195" name="Rectangle 2"/>
          <p:cNvSpPr>
            <a:spLocks noGrp="1" noRot="1" noChangeAspect="1" noChangeArrowheads="1" noTextEdit="1"/>
          </p:cNvSpPr>
          <p:nvPr>
            <p:ph type="sldImg"/>
          </p:nvPr>
        </p:nvSpPr>
        <p:spPr>
          <a:ln/>
        </p:spPr>
      </p:sp>
      <p:sp>
        <p:nvSpPr>
          <p:cNvPr id="136196"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7"/>
          <p:cNvSpPr>
            <a:spLocks noGrp="1" noChangeArrowheads="1"/>
          </p:cNvSpPr>
          <p:nvPr>
            <p:ph type="sldNum" sz="quarter" idx="5"/>
          </p:nvPr>
        </p:nvSpPr>
        <p:spPr>
          <a:noFill/>
          <a:ln>
            <a:miter lim="800000"/>
            <a:headEnd/>
            <a:tailEnd/>
          </a:ln>
        </p:spPr>
        <p:txBody>
          <a:bodyPr/>
          <a:lstStyle/>
          <a:p>
            <a:fld id="{5869DCD8-57D6-41ED-92E1-6BA93580EA34}" type="slidenum">
              <a:rPr lang="en-US" altLang="en-US"/>
              <a:pPr/>
              <a:t>41</a:t>
            </a:fld>
            <a:endParaRPr lang="en-US" altLang="en-US"/>
          </a:p>
        </p:txBody>
      </p:sp>
      <p:sp>
        <p:nvSpPr>
          <p:cNvPr id="138243" name="Rectangle 2"/>
          <p:cNvSpPr>
            <a:spLocks noGrp="1" noRot="1" noChangeAspect="1" noChangeArrowheads="1" noTextEdit="1"/>
          </p:cNvSpPr>
          <p:nvPr>
            <p:ph type="sldImg"/>
          </p:nvPr>
        </p:nvSpPr>
        <p:spPr>
          <a:ln/>
        </p:spPr>
      </p:sp>
      <p:sp>
        <p:nvSpPr>
          <p:cNvPr id="138244" name="Rectangle 3"/>
          <p:cNvSpPr>
            <a:spLocks noGrp="1" noChangeArrowheads="1"/>
          </p:cNvSpPr>
          <p:nvPr>
            <p:ph type="body" idx="1"/>
          </p:nvPr>
        </p:nvSpPr>
        <p:spPr>
          <a:noFill/>
        </p:spPr>
        <p:txBody>
          <a:bodyPr/>
          <a:lstStyle/>
          <a:p>
            <a:pPr eaLnBrk="1" hangingPunct="1"/>
            <a:endParaRPr lang="en-US" altLang="en-US" dirty="0"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7"/>
          <p:cNvSpPr>
            <a:spLocks noGrp="1" noChangeArrowheads="1"/>
          </p:cNvSpPr>
          <p:nvPr>
            <p:ph type="sldNum" sz="quarter" idx="5"/>
          </p:nvPr>
        </p:nvSpPr>
        <p:spPr>
          <a:noFill/>
          <a:ln>
            <a:miter lim="800000"/>
            <a:headEnd/>
            <a:tailEnd/>
          </a:ln>
        </p:spPr>
        <p:txBody>
          <a:bodyPr/>
          <a:lstStyle/>
          <a:p>
            <a:fld id="{EBB314D0-5CB9-4C9B-B7B6-0CF8E9371F55}" type="slidenum">
              <a:rPr lang="en-US" altLang="en-US"/>
              <a:pPr/>
              <a:t>42</a:t>
            </a:fld>
            <a:endParaRPr lang="en-US" altLang="en-US"/>
          </a:p>
        </p:txBody>
      </p:sp>
      <p:sp>
        <p:nvSpPr>
          <p:cNvPr id="142339" name="Rectangle 2"/>
          <p:cNvSpPr>
            <a:spLocks noGrp="1" noRot="1" noChangeAspect="1" noChangeArrowheads="1" noTextEdit="1"/>
          </p:cNvSpPr>
          <p:nvPr>
            <p:ph type="sldImg"/>
          </p:nvPr>
        </p:nvSpPr>
        <p:spPr>
          <a:ln/>
        </p:spPr>
      </p:sp>
      <p:sp>
        <p:nvSpPr>
          <p:cNvPr id="142340"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7"/>
          <p:cNvSpPr>
            <a:spLocks noGrp="1" noChangeArrowheads="1"/>
          </p:cNvSpPr>
          <p:nvPr>
            <p:ph type="sldNum" sz="quarter" idx="5"/>
          </p:nvPr>
        </p:nvSpPr>
        <p:spPr>
          <a:noFill/>
          <a:ln>
            <a:miter lim="800000"/>
            <a:headEnd/>
            <a:tailEnd/>
          </a:ln>
        </p:spPr>
        <p:txBody>
          <a:bodyPr/>
          <a:lstStyle/>
          <a:p>
            <a:fld id="{EBB314D0-5CB9-4C9B-B7B6-0CF8E9371F55}" type="slidenum">
              <a:rPr lang="en-US" altLang="en-US"/>
              <a:pPr/>
              <a:t>43</a:t>
            </a:fld>
            <a:endParaRPr lang="en-US" altLang="en-US"/>
          </a:p>
        </p:txBody>
      </p:sp>
      <p:sp>
        <p:nvSpPr>
          <p:cNvPr id="142339" name="Rectangle 2"/>
          <p:cNvSpPr>
            <a:spLocks noGrp="1" noRot="1" noChangeAspect="1" noChangeArrowheads="1" noTextEdit="1"/>
          </p:cNvSpPr>
          <p:nvPr>
            <p:ph type="sldImg"/>
          </p:nvPr>
        </p:nvSpPr>
        <p:spPr>
          <a:ln/>
        </p:spPr>
      </p:sp>
      <p:sp>
        <p:nvSpPr>
          <p:cNvPr id="142340"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7"/>
          <p:cNvSpPr>
            <a:spLocks noGrp="1" noChangeArrowheads="1"/>
          </p:cNvSpPr>
          <p:nvPr>
            <p:ph type="sldNum" sz="quarter" idx="5"/>
          </p:nvPr>
        </p:nvSpPr>
        <p:spPr>
          <a:noFill/>
          <a:ln>
            <a:miter lim="800000"/>
            <a:headEnd/>
            <a:tailEnd/>
          </a:ln>
        </p:spPr>
        <p:txBody>
          <a:bodyPr/>
          <a:lstStyle/>
          <a:p>
            <a:fld id="{7AF8F033-A342-42AD-A72A-70CA1ED4DD6F}" type="slidenum">
              <a:rPr lang="en-US" altLang="en-US"/>
              <a:pPr/>
              <a:t>44</a:t>
            </a:fld>
            <a:endParaRPr lang="en-US" altLang="en-US"/>
          </a:p>
        </p:txBody>
      </p:sp>
      <p:sp>
        <p:nvSpPr>
          <p:cNvPr id="144387" name="Rectangle 2"/>
          <p:cNvSpPr>
            <a:spLocks noGrp="1" noRot="1" noChangeAspect="1" noChangeArrowheads="1" noTextEdit="1"/>
          </p:cNvSpPr>
          <p:nvPr>
            <p:ph type="sldImg"/>
          </p:nvPr>
        </p:nvSpPr>
        <p:spPr>
          <a:ln/>
        </p:spPr>
      </p:sp>
      <p:sp>
        <p:nvSpPr>
          <p:cNvPr id="144388"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p:cNvSpPr>
            <a:spLocks noGrp="1" noChangeArrowheads="1"/>
          </p:cNvSpPr>
          <p:nvPr>
            <p:ph type="sldNum" sz="quarter" idx="5"/>
          </p:nvPr>
        </p:nvSpPr>
        <p:spPr>
          <a:noFill/>
          <a:ln>
            <a:miter lim="800000"/>
            <a:headEnd/>
            <a:tailEnd/>
          </a:ln>
        </p:spPr>
        <p:txBody>
          <a:bodyPr/>
          <a:lstStyle/>
          <a:p>
            <a:fld id="{E0C7B84B-7830-43A1-918B-A4976D229EBB}" type="slidenum">
              <a:rPr lang="en-US" altLang="en-US"/>
              <a:pPr/>
              <a:t>45</a:t>
            </a:fld>
            <a:endParaRPr lang="en-US" altLang="en-US"/>
          </a:p>
        </p:txBody>
      </p:sp>
      <p:sp>
        <p:nvSpPr>
          <p:cNvPr id="130051" name="Rectangle 2"/>
          <p:cNvSpPr>
            <a:spLocks noGrp="1" noRot="1" noChangeAspect="1" noChangeArrowheads="1" noTextEdit="1"/>
          </p:cNvSpPr>
          <p:nvPr>
            <p:ph type="sldImg"/>
          </p:nvPr>
        </p:nvSpPr>
        <p:spPr>
          <a:ln/>
        </p:spPr>
      </p:sp>
      <p:sp>
        <p:nvSpPr>
          <p:cNvPr id="130052"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7"/>
          <p:cNvSpPr>
            <a:spLocks noGrp="1" noChangeArrowheads="1"/>
          </p:cNvSpPr>
          <p:nvPr>
            <p:ph type="sldNum" sz="quarter" idx="5"/>
          </p:nvPr>
        </p:nvSpPr>
        <p:spPr>
          <a:noFill/>
          <a:ln>
            <a:miter lim="800000"/>
            <a:headEnd/>
            <a:tailEnd/>
          </a:ln>
        </p:spPr>
        <p:txBody>
          <a:bodyPr/>
          <a:lstStyle/>
          <a:p>
            <a:fld id="{76D0F1A1-C11B-4D9A-8DF5-F37C2213ECC5}" type="slidenum">
              <a:rPr lang="en-US" altLang="en-US"/>
              <a:pPr/>
              <a:t>46</a:t>
            </a:fld>
            <a:endParaRPr lang="en-US" altLang="en-US"/>
          </a:p>
        </p:txBody>
      </p:sp>
      <p:sp>
        <p:nvSpPr>
          <p:cNvPr id="146435" name="Rectangle 2"/>
          <p:cNvSpPr>
            <a:spLocks noGrp="1" noRot="1" noChangeAspect="1" noChangeArrowheads="1" noTextEdit="1"/>
          </p:cNvSpPr>
          <p:nvPr>
            <p:ph type="sldImg"/>
          </p:nvPr>
        </p:nvSpPr>
        <p:spPr>
          <a:ln/>
        </p:spPr>
      </p:sp>
      <p:sp>
        <p:nvSpPr>
          <p:cNvPr id="146436"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a:ln>
            <a:miter lim="800000"/>
            <a:headEnd/>
            <a:tailEnd/>
          </a:ln>
        </p:spPr>
        <p:txBody>
          <a:bodyPr/>
          <a:lstStyle/>
          <a:p>
            <a:fld id="{CDA9CDE4-8161-4E50-9699-963611FB50EA}" type="slidenum">
              <a:rPr lang="en-US" altLang="en-US"/>
              <a:pPr/>
              <a:t>26</a:t>
            </a:fld>
            <a:endParaRPr lang="en-US" altLang="en-US"/>
          </a:p>
        </p:txBody>
      </p:sp>
      <p:sp>
        <p:nvSpPr>
          <p:cNvPr id="105475" name="Rectangle 2"/>
          <p:cNvSpPr>
            <a:spLocks noGrp="1" noRot="1" noChangeAspect="1" noChangeArrowheads="1" noTextEdit="1"/>
          </p:cNvSpPr>
          <p:nvPr>
            <p:ph type="sldImg"/>
          </p:nvPr>
        </p:nvSpPr>
        <p:spPr>
          <a:ln/>
        </p:spPr>
      </p:sp>
      <p:sp>
        <p:nvSpPr>
          <p:cNvPr id="105476"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a:ln>
            <a:miter lim="800000"/>
            <a:headEnd/>
            <a:tailEnd/>
          </a:ln>
        </p:spPr>
        <p:txBody>
          <a:bodyPr/>
          <a:lstStyle/>
          <a:p>
            <a:fld id="{AC467F3A-5851-4456-84B3-D15D0CC9E3CB}" type="slidenum">
              <a:rPr lang="en-US" altLang="en-US"/>
              <a:pPr/>
              <a:t>27</a:t>
            </a:fld>
            <a:endParaRPr lang="en-US" altLang="en-US"/>
          </a:p>
        </p:txBody>
      </p:sp>
      <p:sp>
        <p:nvSpPr>
          <p:cNvPr id="107523" name="Rectangle 2"/>
          <p:cNvSpPr>
            <a:spLocks noGrp="1" noRot="1" noChangeAspect="1" noChangeArrowheads="1" noTextEdit="1"/>
          </p:cNvSpPr>
          <p:nvPr>
            <p:ph type="sldImg"/>
          </p:nvPr>
        </p:nvSpPr>
        <p:spPr>
          <a:ln/>
        </p:spPr>
      </p:sp>
      <p:sp>
        <p:nvSpPr>
          <p:cNvPr id="107524"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a:ln>
            <a:miter lim="800000"/>
            <a:headEnd/>
            <a:tailEnd/>
          </a:ln>
        </p:spPr>
        <p:txBody>
          <a:bodyPr/>
          <a:lstStyle/>
          <a:p>
            <a:fld id="{431B97AA-8A23-43B0-8F4B-7AB350B34E8D}" type="slidenum">
              <a:rPr lang="en-US" altLang="en-US"/>
              <a:pPr/>
              <a:t>28</a:t>
            </a:fld>
            <a:endParaRPr lang="en-US" altLang="en-US"/>
          </a:p>
        </p:txBody>
      </p:sp>
      <p:sp>
        <p:nvSpPr>
          <p:cNvPr id="109571" name="Rectangle 2"/>
          <p:cNvSpPr>
            <a:spLocks noGrp="1" noRot="1" noChangeAspect="1" noChangeArrowheads="1" noTextEdit="1"/>
          </p:cNvSpPr>
          <p:nvPr>
            <p:ph type="sldImg"/>
          </p:nvPr>
        </p:nvSpPr>
        <p:spPr>
          <a:ln/>
        </p:spPr>
      </p:sp>
      <p:sp>
        <p:nvSpPr>
          <p:cNvPr id="109572"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a:ln>
            <a:miter lim="800000"/>
            <a:headEnd/>
            <a:tailEnd/>
          </a:ln>
        </p:spPr>
        <p:txBody>
          <a:bodyPr/>
          <a:lstStyle/>
          <a:p>
            <a:fld id="{4CCF7FDC-622A-43A7-91A4-81731E7B3D8F}" type="slidenum">
              <a:rPr lang="en-US" altLang="en-US"/>
              <a:pPr/>
              <a:t>32</a:t>
            </a:fld>
            <a:endParaRPr lang="en-US" altLang="en-US"/>
          </a:p>
        </p:txBody>
      </p:sp>
      <p:sp>
        <p:nvSpPr>
          <p:cNvPr id="123907" name="Rectangle 2"/>
          <p:cNvSpPr>
            <a:spLocks noGrp="1" noRot="1" noChangeAspect="1" noChangeArrowheads="1" noTextEdit="1"/>
          </p:cNvSpPr>
          <p:nvPr>
            <p:ph type="sldImg"/>
          </p:nvPr>
        </p:nvSpPr>
        <p:spPr>
          <a:ln/>
        </p:spPr>
      </p:sp>
      <p:sp>
        <p:nvSpPr>
          <p:cNvPr id="123908"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a:spLocks noGrp="1" noChangeArrowheads="1"/>
          </p:cNvSpPr>
          <p:nvPr>
            <p:ph type="sldNum" sz="quarter" idx="5"/>
          </p:nvPr>
        </p:nvSpPr>
        <p:spPr>
          <a:noFill/>
          <a:ln>
            <a:miter lim="800000"/>
            <a:headEnd/>
            <a:tailEnd/>
          </a:ln>
        </p:spPr>
        <p:txBody>
          <a:bodyPr/>
          <a:lstStyle/>
          <a:p>
            <a:fld id="{9008F9BF-63B1-47F5-9165-558CF00008FC}" type="slidenum">
              <a:rPr lang="en-US" altLang="en-US"/>
              <a:pPr/>
              <a:t>33</a:t>
            </a:fld>
            <a:endParaRPr lang="en-US" altLang="en-US"/>
          </a:p>
        </p:txBody>
      </p:sp>
      <p:sp>
        <p:nvSpPr>
          <p:cNvPr id="125955" name="Rectangle 2"/>
          <p:cNvSpPr>
            <a:spLocks noGrp="1" noRot="1" noChangeAspect="1" noChangeArrowheads="1" noTextEdit="1"/>
          </p:cNvSpPr>
          <p:nvPr>
            <p:ph type="sldImg"/>
          </p:nvPr>
        </p:nvSpPr>
        <p:spPr>
          <a:ln/>
        </p:spPr>
      </p:sp>
      <p:sp>
        <p:nvSpPr>
          <p:cNvPr id="125956"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p:cNvSpPr>
            <a:spLocks noGrp="1" noChangeArrowheads="1"/>
          </p:cNvSpPr>
          <p:nvPr>
            <p:ph type="sldNum" sz="quarter" idx="5"/>
          </p:nvPr>
        </p:nvSpPr>
        <p:spPr>
          <a:noFill/>
          <a:ln>
            <a:miter lim="800000"/>
            <a:headEnd/>
            <a:tailEnd/>
          </a:ln>
        </p:spPr>
        <p:txBody>
          <a:bodyPr/>
          <a:lstStyle/>
          <a:p>
            <a:fld id="{B596EAA0-D99C-477E-8173-175F94FA50B4}" type="slidenum">
              <a:rPr lang="en-US" altLang="en-US"/>
              <a:pPr/>
              <a:t>34</a:t>
            </a:fld>
            <a:endParaRPr lang="en-US" altLang="en-US"/>
          </a:p>
        </p:txBody>
      </p:sp>
      <p:sp>
        <p:nvSpPr>
          <p:cNvPr id="128003" name="Rectangle 2"/>
          <p:cNvSpPr>
            <a:spLocks noGrp="1" noRot="1" noChangeAspect="1" noChangeArrowheads="1" noTextEdit="1"/>
          </p:cNvSpPr>
          <p:nvPr>
            <p:ph type="sldImg"/>
          </p:nvPr>
        </p:nvSpPr>
        <p:spPr>
          <a:ln/>
        </p:spPr>
      </p:sp>
      <p:sp>
        <p:nvSpPr>
          <p:cNvPr id="128004"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p:cNvSpPr>
            <a:spLocks noGrp="1" noChangeArrowheads="1"/>
          </p:cNvSpPr>
          <p:nvPr>
            <p:ph type="sldNum" sz="quarter" idx="5"/>
          </p:nvPr>
        </p:nvSpPr>
        <p:spPr>
          <a:noFill/>
          <a:ln>
            <a:miter lim="800000"/>
            <a:headEnd/>
            <a:tailEnd/>
          </a:ln>
        </p:spPr>
        <p:txBody>
          <a:bodyPr/>
          <a:lstStyle/>
          <a:p>
            <a:fld id="{E0C7B84B-7830-43A1-918B-A4976D229EBB}" type="slidenum">
              <a:rPr lang="en-US" altLang="en-US"/>
              <a:pPr/>
              <a:t>35</a:t>
            </a:fld>
            <a:endParaRPr lang="en-US" altLang="en-US"/>
          </a:p>
        </p:txBody>
      </p:sp>
      <p:sp>
        <p:nvSpPr>
          <p:cNvPr id="130051" name="Rectangle 2"/>
          <p:cNvSpPr>
            <a:spLocks noGrp="1" noRot="1" noChangeAspect="1" noChangeArrowheads="1" noTextEdit="1"/>
          </p:cNvSpPr>
          <p:nvPr>
            <p:ph type="sldImg"/>
          </p:nvPr>
        </p:nvSpPr>
        <p:spPr>
          <a:ln/>
        </p:spPr>
      </p:sp>
      <p:sp>
        <p:nvSpPr>
          <p:cNvPr id="130052"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p:cNvSpPr>
            <a:spLocks noGrp="1" noChangeArrowheads="1"/>
          </p:cNvSpPr>
          <p:nvPr>
            <p:ph type="sldNum" sz="quarter" idx="5"/>
          </p:nvPr>
        </p:nvSpPr>
        <p:spPr>
          <a:noFill/>
          <a:ln>
            <a:miter lim="800000"/>
            <a:headEnd/>
            <a:tailEnd/>
          </a:ln>
        </p:spPr>
        <p:txBody>
          <a:bodyPr/>
          <a:lstStyle/>
          <a:p>
            <a:fld id="{E0C7B84B-7830-43A1-918B-A4976D229EBB}" type="slidenum">
              <a:rPr lang="en-US" altLang="en-US"/>
              <a:pPr/>
              <a:t>36</a:t>
            </a:fld>
            <a:endParaRPr lang="en-US" altLang="en-US"/>
          </a:p>
        </p:txBody>
      </p:sp>
      <p:sp>
        <p:nvSpPr>
          <p:cNvPr id="130051" name="Rectangle 2"/>
          <p:cNvSpPr>
            <a:spLocks noGrp="1" noRot="1" noChangeAspect="1" noChangeArrowheads="1" noTextEdit="1"/>
          </p:cNvSpPr>
          <p:nvPr>
            <p:ph type="sldImg"/>
          </p:nvPr>
        </p:nvSpPr>
        <p:spPr>
          <a:ln/>
        </p:spPr>
      </p:sp>
      <p:sp>
        <p:nvSpPr>
          <p:cNvPr id="130052"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hasCustomPrompt="1"/>
          </p:nvPr>
        </p:nvSpPr>
        <p:spPr>
          <a:xfrm>
            <a:off x="422030" y="838200"/>
            <a:ext cx="8229600" cy="23622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solidFill>
                  <a:srgbClr val="0000CC"/>
                </a:solidFill>
                <a:effectLst>
                  <a:outerShdw blurRad="127000" dist="200000" dir="2700000" algn="tl" rotWithShape="0">
                    <a:srgbClr val="000000">
                      <a:alpha val="30000"/>
                    </a:srgbClr>
                  </a:outerShdw>
                </a:effectLst>
              </a:defRPr>
            </a:lvl1pPr>
          </a:lstStyle>
          <a:p>
            <a:r>
              <a:rPr kumimoji="0" lang="en-US" dirty="0" smtClean="0"/>
              <a:t>CSI104</a:t>
            </a:r>
            <a:br>
              <a:rPr kumimoji="0" lang="en-US" dirty="0" smtClean="0"/>
            </a:br>
            <a:r>
              <a:rPr kumimoji="0" lang="en-US" dirty="0" smtClean="0"/>
              <a:t>Introduction to Computer Science</a:t>
            </a:r>
            <a:endParaRPr kumimoji="0" lang="en-US" dirty="0"/>
          </a:p>
        </p:txBody>
      </p:sp>
      <p:sp>
        <p:nvSpPr>
          <p:cNvPr id="28" name="Date Placeholder 27"/>
          <p:cNvSpPr>
            <a:spLocks noGrp="1"/>
          </p:cNvSpPr>
          <p:nvPr>
            <p:ph type="dt" sz="half" idx="10"/>
          </p:nvPr>
        </p:nvSpPr>
        <p:spPr>
          <a:xfrm>
            <a:off x="0" y="6553200"/>
            <a:ext cx="1280160" cy="304800"/>
          </a:xfrm>
        </p:spPr>
        <p:txBody>
          <a:bodyPr/>
          <a:lstStyle/>
          <a:p>
            <a:fld id="{340A7C95-BBB7-43C4-8BDE-0A5167CAB740}" type="datetime1">
              <a:rPr lang="en-US" smtClean="0"/>
              <a:pPr/>
              <a:t>12/10/2020</a:t>
            </a:fld>
            <a:endParaRPr lang="en-US" dirty="0"/>
          </a:p>
        </p:txBody>
      </p:sp>
      <p:sp>
        <p:nvSpPr>
          <p:cNvPr id="17" name="Footer Placeholder 16"/>
          <p:cNvSpPr>
            <a:spLocks noGrp="1"/>
          </p:cNvSpPr>
          <p:nvPr>
            <p:ph type="ftr" sz="quarter" idx="11"/>
          </p:nvPr>
        </p:nvSpPr>
        <p:spPr>
          <a:xfrm>
            <a:off x="3124200" y="6553200"/>
            <a:ext cx="3566160" cy="304800"/>
          </a:xfrm>
        </p:spPr>
        <p:txBody>
          <a:bodyPr/>
          <a:lstStyle/>
          <a:p>
            <a:endParaRPr kumimoji="0" lang="en-US" dirty="0"/>
          </a:p>
        </p:txBody>
      </p:sp>
      <p:sp>
        <p:nvSpPr>
          <p:cNvPr id="29" name="Slide Number Placeholder 28"/>
          <p:cNvSpPr>
            <a:spLocks noGrp="1"/>
          </p:cNvSpPr>
          <p:nvPr>
            <p:ph type="sldNum" sz="quarter" idx="12"/>
          </p:nvPr>
        </p:nvSpPr>
        <p:spPr>
          <a:xfrm>
            <a:off x="8229600" y="6629400"/>
            <a:ext cx="457200" cy="228600"/>
          </a:xfrm>
        </p:spPr>
        <p:txBody>
          <a:bodyPr/>
          <a:lstStyle>
            <a:lvl1pPr>
              <a:defRPr>
                <a:solidFill>
                  <a:srgbClr val="FF0000"/>
                </a:solidFill>
              </a:defRPr>
            </a:lvl1pPr>
          </a:lstStyle>
          <a:p>
            <a:fld id="{69E29E33-B620-47F9-BB04-8846C2A5AFCC}" type="slidenum">
              <a:rPr lang="en-US" smtClean="0"/>
              <a:pPr/>
              <a:t>‹#›</a:t>
            </a:fld>
            <a:endParaRPr lang="en-US" dirty="0"/>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B18325E-C039-4B2A-B02F-14C61EE7862A}" type="datetime1">
              <a:rPr lang="en-US" smtClean="0"/>
              <a:pPr/>
              <a:t>12/10/2020</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69E29E33-B620-47F9-BB04-8846C2A5AFCC}" type="slidenum">
              <a:rPr kumimoji="0" lang="en-US" smtClean="0"/>
              <a:pPr/>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BC37091-F84F-465B-B9C9-8EC3B32E02D8}" type="datetime1">
              <a:rPr lang="en-US" smtClean="0"/>
              <a:pPr/>
              <a:t>12/10/2020</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69E29E33-B620-47F9-BB04-8846C2A5AFCC}" type="slidenum">
              <a:rPr kumimoji="0" lang="en-US" smtClean="0"/>
              <a:pPr/>
              <a:t>‹#›</a:t>
            </a:fld>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kumimoji="0" lang="en-US" dirty="0" smtClean="0"/>
              <a:t>Add text</a:t>
            </a:r>
            <a:endParaRPr kumimoji="0" lang="en-US" dirty="0"/>
          </a:p>
        </p:txBody>
      </p:sp>
      <p:sp>
        <p:nvSpPr>
          <p:cNvPr id="3" name="Content Placeholder 2"/>
          <p:cNvSpPr>
            <a:spLocks noGrp="1"/>
          </p:cNvSpPr>
          <p:nvPr>
            <p:ph idx="1"/>
          </p:nvPr>
        </p:nvSpPr>
        <p:spPr>
          <a:xfrm>
            <a:off x="457200" y="990600"/>
            <a:ext cx="8229600" cy="5318760"/>
          </a:xfrm>
        </p:spPr>
        <p:txBody>
          <a:body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4" name="Date Placeholder 3"/>
          <p:cNvSpPr>
            <a:spLocks noGrp="1"/>
          </p:cNvSpPr>
          <p:nvPr>
            <p:ph type="dt" sz="half" idx="10"/>
          </p:nvPr>
        </p:nvSpPr>
        <p:spPr/>
        <p:txBody>
          <a:bodyPr/>
          <a:lstStyle/>
          <a:p>
            <a:fld id="{96FE2BCC-E49B-4784-B261-DFFEBB31414F}" type="datetime1">
              <a:rPr lang="en-US" smtClean="0"/>
              <a:pPr/>
              <a:t>12/10/2020</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69E29E33-B620-47F9-BB04-8846C2A5AFCC}" type="slidenum">
              <a:rPr kumimoji="0" lang="en-US" smtClean="0"/>
              <a:pPr/>
              <a:t>‹#›</a:t>
            </a:fld>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70AF286C-EB18-4C12-B1C4-373394788C7D}" type="datetime1">
              <a:rPr lang="en-US" smtClean="0"/>
              <a:pPr/>
              <a:t>12/10/2020</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a:xfrm>
            <a:off x="7924800" y="6416675"/>
            <a:ext cx="762000" cy="365125"/>
          </a:xfrm>
        </p:spPr>
        <p:txBody>
          <a:bodyPr/>
          <a:lstStyle/>
          <a:p>
            <a:fld id="{69E29E33-B620-47F9-BB04-8846C2A5AFCC}" type="slidenum">
              <a:rPr kumimoji="0" lang="en-US" smtClean="0"/>
              <a:pPr/>
              <a:t>‹#›</a:t>
            </a:fld>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4110435E-F6D2-4DE4-82CA-AEF929E99875}" type="datetime1">
              <a:rPr lang="en-US" smtClean="0"/>
              <a:pPr/>
              <a:t>12/10/2020</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69E29E33-B620-47F9-BB04-8846C2A5AFCC}" type="slidenum">
              <a:rPr kumimoji="0" lang="en-US" smtClean="0"/>
              <a:pPr/>
              <a:t>‹#›</a:t>
            </a:fld>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968AFA63-D282-4465-B6AA-0AD54386B826}" type="datetime1">
              <a:rPr lang="en-US" smtClean="0"/>
              <a:pPr/>
              <a:t>12/10/2020</a:t>
            </a:fld>
            <a:endParaRPr lang="en-US"/>
          </a:p>
        </p:txBody>
      </p:sp>
      <p:sp>
        <p:nvSpPr>
          <p:cNvPr id="8" name="Footer Placeholder 7"/>
          <p:cNvSpPr>
            <a:spLocks noGrp="1"/>
          </p:cNvSpPr>
          <p:nvPr>
            <p:ph type="ftr" sz="quarter" idx="11"/>
          </p:nvPr>
        </p:nvSpPr>
        <p:spPr/>
        <p:txBody>
          <a:bodyPr/>
          <a:lstStyle/>
          <a:p>
            <a:endParaRPr kumimoji="0" lang="en-US"/>
          </a:p>
        </p:txBody>
      </p:sp>
      <p:sp>
        <p:nvSpPr>
          <p:cNvPr id="9" name="Slide Number Placeholder 8"/>
          <p:cNvSpPr>
            <a:spLocks noGrp="1"/>
          </p:cNvSpPr>
          <p:nvPr>
            <p:ph type="sldNum" sz="quarter" idx="12"/>
          </p:nvPr>
        </p:nvSpPr>
        <p:spPr/>
        <p:txBody>
          <a:bodyPr/>
          <a:lstStyle/>
          <a:p>
            <a:fld id="{69E29E33-B620-47F9-BB04-8846C2A5AFCC}" type="slidenum">
              <a:rPr kumimoji="0" lang="en-US" smtClean="0"/>
              <a:pPr/>
              <a:t>‹#›</a:t>
            </a:fld>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E886F1BF-CCC0-47F3-BFE2-B6A893E353C1}" type="datetime1">
              <a:rPr lang="en-US" smtClean="0"/>
              <a:pPr/>
              <a:t>12/10/2020</a:t>
            </a:fld>
            <a:endParaRPr lang="en-US"/>
          </a:p>
        </p:txBody>
      </p:sp>
      <p:sp>
        <p:nvSpPr>
          <p:cNvPr id="4" name="Footer Placeholder 3"/>
          <p:cNvSpPr>
            <a:spLocks noGrp="1"/>
          </p:cNvSpPr>
          <p:nvPr>
            <p:ph type="ftr" sz="quarter" idx="11"/>
          </p:nvPr>
        </p:nvSpPr>
        <p:spPr/>
        <p:txBody>
          <a:bodyPr/>
          <a:lstStyle/>
          <a:p>
            <a:endParaRPr kumimoji="0" lang="en-US"/>
          </a:p>
        </p:txBody>
      </p:sp>
      <p:sp>
        <p:nvSpPr>
          <p:cNvPr id="5" name="Slide Number Placeholder 4"/>
          <p:cNvSpPr>
            <a:spLocks noGrp="1"/>
          </p:cNvSpPr>
          <p:nvPr>
            <p:ph type="sldNum" sz="quarter" idx="12"/>
          </p:nvPr>
        </p:nvSpPr>
        <p:spPr/>
        <p:txBody>
          <a:bodyPr/>
          <a:lstStyle/>
          <a:p>
            <a:fld id="{69E29E33-B620-47F9-BB04-8846C2A5AFCC}" type="slidenum">
              <a:rPr kumimoji="0" lang="en-US" smtClean="0"/>
              <a:pPr/>
              <a:t>‹#›</a:t>
            </a:fld>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CD2669-9305-46C0-958E-8BBF28A2B6B9}" type="datetime1">
              <a:rPr lang="en-US" smtClean="0"/>
              <a:pPr/>
              <a:t>12/10/2020</a:t>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p:txBody>
          <a:bodyPr/>
          <a:lstStyle/>
          <a:p>
            <a:fld id="{69E29E33-B620-47F9-BB04-8846C2A5AFCC}" type="slidenum">
              <a:rPr kumimoji="0" lang="en-US" smtClean="0"/>
              <a:pPr/>
              <a:t>‹#›</a:t>
            </a:fld>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7BD88596-2077-426C-B3CA-B46229FDBB8D}" type="datetime1">
              <a:rPr lang="en-US" smtClean="0"/>
              <a:pPr/>
              <a:t>12/10/2020</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69E29E33-B620-47F9-BB04-8846C2A5AFCC}" type="slidenum">
              <a:rPr kumimoji="0" lang="en-US" smtClean="0"/>
              <a:pPr/>
              <a:t>‹#›</a:t>
            </a:fld>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FA28E03E-95E1-4A0D-A3AD-B9F15EAF9E0C}" type="datetime1">
              <a:rPr lang="en-US" smtClean="0"/>
              <a:pPr/>
              <a:t>12/10/2020</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69E29E33-B620-47F9-BB04-8846C2A5AFCC}" type="slidenum">
              <a:rPr kumimoji="0" lang="en-US" smtClean="0"/>
              <a:pPr/>
              <a:t>‹#›</a:t>
            </a:fld>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srcRect/>
          <a:tile tx="0" ty="0" sx="100000" sy="100000" flip="none" algn="tl"/>
        </a:blipFill>
        <a:effectLst/>
      </p:bgPr>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639762"/>
          </a:xfrm>
          <a:prstGeom prst="rect">
            <a:avLst/>
          </a:prstGeom>
        </p:spPr>
        <p:txBody>
          <a:bodyPr vert="horz" anchor="ctr">
            <a:no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n-US" dirty="0" smtClean="0"/>
              <a:t>Click to edit Master text styles</a:t>
            </a:r>
          </a:p>
          <a:p>
            <a:pPr lvl="1" eaLnBrk="1" latinLnBrk="0" hangingPunct="1"/>
            <a:r>
              <a:rPr kumimoji="0" lang="en-US" dirty="0" smtClean="0"/>
              <a:t>Second level</a:t>
            </a:r>
          </a:p>
          <a:p>
            <a:pPr lvl="2" eaLnBrk="1" latinLnBrk="0" hangingPunct="1"/>
            <a:r>
              <a:rPr kumimoji="0" lang="en-US" dirty="0" smtClean="0"/>
              <a:t>Third level</a:t>
            </a:r>
          </a:p>
          <a:p>
            <a:pPr lvl="3" eaLnBrk="1" latinLnBrk="0" hangingPunct="1"/>
            <a:r>
              <a:rPr kumimoji="0" lang="en-US" dirty="0" smtClean="0"/>
              <a:t>Fourth level</a:t>
            </a:r>
          </a:p>
          <a:p>
            <a:pPr lvl="4" eaLnBrk="1" latinLnBrk="0" hangingPunct="1"/>
            <a:r>
              <a:rPr kumimoji="0" lang="en-US" dirty="0" smtClean="0"/>
              <a:t>Fifth level</a:t>
            </a:r>
            <a:endParaRPr kumimoji="0" lang="en-US" dirty="0"/>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6A2E637C-6B49-4B4A-AC3C-6D2148FE4345}" type="datetime1">
              <a:rPr lang="en-US" smtClean="0"/>
              <a:pPr/>
              <a:t>12/10/2020</a:t>
            </a:fld>
            <a:endParaRPr lang="en-US">
              <a:solidFill>
                <a:schemeClr val="tx1">
                  <a:shade val="50000"/>
                </a:schemeClr>
              </a:solidFill>
            </a:endParaRPr>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kumimoji="0" lang="en-US">
              <a:solidFill>
                <a:schemeClr val="tx1">
                  <a:shade val="50000"/>
                </a:schemeClr>
              </a:solidFill>
            </a:endParaRPr>
          </a:p>
        </p:txBody>
      </p:sp>
      <p:sp>
        <p:nvSpPr>
          <p:cNvPr id="23" name="Slide Number Placeholder 22"/>
          <p:cNvSpPr>
            <a:spLocks noGrp="1"/>
          </p:cNvSpPr>
          <p:nvPr>
            <p:ph type="sldNum" sz="quarter" idx="4"/>
          </p:nvPr>
        </p:nvSpPr>
        <p:spPr>
          <a:xfrm>
            <a:off x="8305800" y="6553200"/>
            <a:ext cx="381000" cy="228600"/>
          </a:xfrm>
          <a:prstGeom prst="rect">
            <a:avLst/>
          </a:prstGeom>
        </p:spPr>
        <p:txBody>
          <a:bodyPr vert="horz" lIns="0" rIns="0" anchor="b"/>
          <a:lstStyle>
            <a:lvl1pPr algn="r" eaLnBrk="1" latinLnBrk="0" hangingPunct="1">
              <a:defRPr kumimoji="0" sz="1200">
                <a:solidFill>
                  <a:srgbClr val="FF0000"/>
                </a:solidFill>
              </a:defRPr>
            </a:lvl1pPr>
          </a:lstStyle>
          <a:p>
            <a:fld id="{69E29E33-B620-47F9-BB04-8846C2A5AFCC}" type="slidenum">
              <a:rPr lang="en-US" smtClean="0"/>
              <a:pPr/>
              <a:t>‹#›</a:t>
            </a:fld>
            <a:endParaRPr lang="en-US" dirty="0"/>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rtl="0" eaLnBrk="1" latinLnBrk="0" hangingPunct="1">
        <a:spcBef>
          <a:spcPct val="0"/>
        </a:spcBef>
        <a:buNone/>
        <a:defRPr kumimoji="0" sz="4000" b="1" kern="1200" cap="none" baseline="0">
          <a:ln w="6350">
            <a:noFill/>
          </a:ln>
          <a:solidFill>
            <a:srgbClr val="0000CC"/>
          </a:soli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rgbClr val="0000CC"/>
        </a:buClr>
        <a:buSzPct val="65000"/>
        <a:buFont typeface="Wingdings 2"/>
        <a:buChar char=""/>
        <a:defRPr kumimoji="0" sz="2800" kern="1200">
          <a:solidFill>
            <a:schemeClr val="bg1"/>
          </a:solidFill>
          <a:latin typeface="Arial" pitchFamily="34" charset="0"/>
          <a:ea typeface="+mn-ea"/>
          <a:cs typeface="Arial" pitchFamily="34" charset="0"/>
        </a:defRPr>
      </a:lvl1pPr>
      <a:lvl2pPr marL="868680" indent="-283464" algn="l" rtl="0" eaLnBrk="1" latinLnBrk="0" hangingPunct="1">
        <a:spcBef>
          <a:spcPct val="20000"/>
        </a:spcBef>
        <a:buClr>
          <a:srgbClr val="0000CC"/>
        </a:buClr>
        <a:buSzPct val="80000"/>
        <a:buFont typeface="Wingdings 2"/>
        <a:buChar char=""/>
        <a:defRPr kumimoji="0" sz="2400" kern="1200">
          <a:solidFill>
            <a:schemeClr val="bg1"/>
          </a:solidFill>
          <a:latin typeface="Arial" pitchFamily="34" charset="0"/>
          <a:ea typeface="+mn-ea"/>
          <a:cs typeface="Arial" pitchFamily="34" charset="0"/>
        </a:defRPr>
      </a:lvl2pPr>
      <a:lvl3pPr marL="1133856" indent="-228600" algn="l" rtl="0" eaLnBrk="1" latinLnBrk="0" hangingPunct="1">
        <a:spcBef>
          <a:spcPct val="20000"/>
        </a:spcBef>
        <a:buClr>
          <a:srgbClr val="0000CC"/>
        </a:buClr>
        <a:buSzPct val="95000"/>
        <a:buFont typeface="Wingdings"/>
        <a:buChar char=""/>
        <a:defRPr kumimoji="0" sz="2200" kern="1200">
          <a:solidFill>
            <a:schemeClr val="bg1"/>
          </a:solidFill>
          <a:latin typeface="Arial" pitchFamily="34" charset="0"/>
          <a:ea typeface="+mn-ea"/>
          <a:cs typeface="Arial" pitchFamily="34" charset="0"/>
        </a:defRPr>
      </a:lvl3pPr>
      <a:lvl4pPr marL="1353312" indent="-182880" algn="l" rtl="0" eaLnBrk="1" latinLnBrk="0" hangingPunct="1">
        <a:spcBef>
          <a:spcPct val="20000"/>
        </a:spcBef>
        <a:buClr>
          <a:srgbClr val="0000CC"/>
        </a:buClr>
        <a:buSzPct val="100000"/>
        <a:buFont typeface="Wingdings 3"/>
        <a:buChar char=""/>
        <a:defRPr kumimoji="0" sz="2000" kern="1200">
          <a:solidFill>
            <a:schemeClr val="bg1"/>
          </a:solidFill>
          <a:latin typeface="Arial" pitchFamily="34" charset="0"/>
          <a:ea typeface="+mn-ea"/>
          <a:cs typeface="Arial" pitchFamily="34" charset="0"/>
        </a:defRPr>
      </a:lvl4pPr>
      <a:lvl5pPr marL="1545336" indent="-182880" algn="l" rtl="0" eaLnBrk="1" latinLnBrk="0" hangingPunct="1">
        <a:spcBef>
          <a:spcPct val="20000"/>
        </a:spcBef>
        <a:buClr>
          <a:srgbClr val="0000CC"/>
        </a:buClr>
        <a:buFont typeface="Wingdings 2"/>
        <a:buChar char=""/>
        <a:defRPr kumimoji="0" sz="2000" kern="1200">
          <a:solidFill>
            <a:schemeClr val="bg1"/>
          </a:solidFill>
          <a:latin typeface="Arial" pitchFamily="34" charset="0"/>
          <a:ea typeface="+mn-ea"/>
          <a:cs typeface="Arial" pitchFamily="34" charset="0"/>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1.wmf"/><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w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en.wikipedia.org/wiki/EBCDIC" TargetMode="External"/><Relationship Id="rId2" Type="http://schemas.openxmlformats.org/officeDocument/2006/relationships/hyperlink" Target="http://www.asciitable.com/" TargetMode="External"/><Relationship Id="rId1" Type="http://schemas.openxmlformats.org/officeDocument/2006/relationships/slideLayout" Target="../slideLayouts/slideLayout2.xml"/><Relationship Id="rId5" Type="http://schemas.openxmlformats.org/officeDocument/2006/relationships/hyperlink" Target="https://en.wikipedia.org/wiki/Character_encoding" TargetMode="External"/><Relationship Id="rId4" Type="http://schemas.openxmlformats.org/officeDocument/2006/relationships/hyperlink" Target="https://en.wikipedia.org/wiki/Unicode" TargetMode="External"/></Relationships>
</file>

<file path=ppt/slides/_rels/slide3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hyperlink" Target="https://en.wikipedia.org/wiki/MPEG-4_Part_14" TargetMode="External"/><Relationship Id="rId2" Type="http://schemas.openxmlformats.org/officeDocument/2006/relationships/hyperlink" Target="https://en.wikipedia.org/wiki/MP3"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971800" y="1905000"/>
            <a:ext cx="5679830" cy="2362200"/>
          </a:xfrm>
        </p:spPr>
        <p:txBody>
          <a:bodyPr>
            <a:normAutofit/>
          </a:bodyPr>
          <a:lstStyle/>
          <a:p>
            <a:r>
              <a:rPr lang="en-US" dirty="0" smtClean="0"/>
              <a:t>lesson 03_A</a:t>
            </a:r>
            <a:br>
              <a:rPr lang="en-US" dirty="0" smtClean="0"/>
            </a:br>
            <a:r>
              <a:rPr lang="en-US" dirty="0" smtClean="0"/>
              <a:t>Data storage</a:t>
            </a:r>
            <a:endParaRPr lang="en-US" dirty="0"/>
          </a:p>
        </p:txBody>
      </p:sp>
      <p:pic>
        <p:nvPicPr>
          <p:cNvPr id="4" name="Picture 1"/>
          <p:cNvPicPr>
            <a:picLocks noChangeAspect="1"/>
          </p:cNvPicPr>
          <p:nvPr/>
        </p:nvPicPr>
        <p:blipFill>
          <a:blip r:embed="rId2" cstate="print"/>
          <a:srcRect/>
          <a:stretch>
            <a:fillRect/>
          </a:stretch>
        </p:blipFill>
        <p:spPr bwMode="auto">
          <a:xfrm>
            <a:off x="100013" y="92075"/>
            <a:ext cx="2947987" cy="3565525"/>
          </a:xfrm>
          <a:prstGeom prst="rect">
            <a:avLst/>
          </a:prstGeom>
          <a:noFill/>
          <a:ln w="9525">
            <a:noFill/>
            <a:miter lim="800000"/>
            <a:headEnd/>
            <a:tailEnd/>
          </a:ln>
        </p:spPr>
      </p:pic>
      <p:sp>
        <p:nvSpPr>
          <p:cNvPr id="5" name="TextBox 5"/>
          <p:cNvSpPr txBox="1"/>
          <p:nvPr/>
        </p:nvSpPr>
        <p:spPr>
          <a:xfrm>
            <a:off x="4343400" y="4572000"/>
            <a:ext cx="2895600"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smtClean="0">
                <a:solidFill>
                  <a:schemeClr val="bg1"/>
                </a:solidFill>
              </a:rPr>
              <a:t>Textbook: Chapter 3</a:t>
            </a:r>
            <a:endParaRPr lang="en-US" dirty="0">
              <a:solidFill>
                <a:schemeClr val="bg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Storing Signed Integers</a:t>
            </a:r>
            <a:endParaRPr lang="en-US" sz="3600" dirty="0"/>
          </a:p>
        </p:txBody>
      </p:sp>
      <p:sp>
        <p:nvSpPr>
          <p:cNvPr id="3" name="Content Placeholder 2"/>
          <p:cNvSpPr>
            <a:spLocks noGrp="1"/>
          </p:cNvSpPr>
          <p:nvPr>
            <p:ph idx="1"/>
          </p:nvPr>
        </p:nvSpPr>
        <p:spPr>
          <a:xfrm>
            <a:off x="457200" y="990600"/>
            <a:ext cx="8229600" cy="2819400"/>
          </a:xfrm>
        </p:spPr>
        <p:txBody>
          <a:bodyPr>
            <a:normAutofit fontScale="92500" lnSpcReduction="10000"/>
          </a:bodyPr>
          <a:lstStyle/>
          <a:p>
            <a:r>
              <a:rPr lang="en-US" altLang="en-US" dirty="0" smtClean="0"/>
              <a:t>Use the </a:t>
            </a:r>
            <a:r>
              <a:rPr lang="en-US" altLang="en-US" b="1" u="sng" dirty="0" smtClean="0"/>
              <a:t>Sign-and-Magnitude method</a:t>
            </a:r>
            <a:r>
              <a:rPr lang="en-US" altLang="en-US" dirty="0" smtClean="0"/>
              <a:t>.</a:t>
            </a:r>
          </a:p>
          <a:p>
            <a:r>
              <a:rPr lang="en-US" altLang="en-US" dirty="0" smtClean="0"/>
              <a:t>The available range for unsigned integers (0 to 2</a:t>
            </a:r>
            <a:r>
              <a:rPr lang="en-US" altLang="en-US" baseline="30000" dirty="0" smtClean="0"/>
              <a:t>n</a:t>
            </a:r>
            <a:r>
              <a:rPr lang="en-US" altLang="en-US" dirty="0" smtClean="0"/>
              <a:t> − 1) is divided into two equal sub-ranges. The first half represents positive integers, the second half, negative integers. A </a:t>
            </a:r>
            <a:r>
              <a:rPr lang="en-US" altLang="en-US" dirty="0" smtClean="0">
                <a:solidFill>
                  <a:schemeClr val="folHlink"/>
                </a:solidFill>
              </a:rPr>
              <a:t>number</a:t>
            </a:r>
            <a:r>
              <a:rPr lang="en-US" altLang="en-US" dirty="0" smtClean="0"/>
              <a:t> is changed to the binary system before being stored in the computer memory.</a:t>
            </a:r>
          </a:p>
          <a:p>
            <a:endParaRPr lang="en-US" dirty="0"/>
          </a:p>
        </p:txBody>
      </p:sp>
      <p:pic>
        <p:nvPicPr>
          <p:cNvPr id="4" name="Picture 7"/>
          <p:cNvPicPr>
            <a:picLocks noChangeAspect="1" noChangeArrowheads="1"/>
          </p:cNvPicPr>
          <p:nvPr/>
        </p:nvPicPr>
        <p:blipFill>
          <a:blip r:embed="rId2" cstate="print"/>
          <a:srcRect/>
          <a:stretch>
            <a:fillRect/>
          </a:stretch>
        </p:blipFill>
        <p:spPr bwMode="auto">
          <a:xfrm>
            <a:off x="795337" y="4186793"/>
            <a:ext cx="7434263" cy="549275"/>
          </a:xfrm>
          <a:prstGeom prst="rect">
            <a:avLst/>
          </a:prstGeom>
          <a:noFill/>
          <a:ln w="9525">
            <a:noFill/>
            <a:miter lim="800000"/>
            <a:headEnd/>
            <a:tailEnd/>
          </a:ln>
          <a:effectLst/>
        </p:spPr>
      </p:pic>
      <p:sp>
        <p:nvSpPr>
          <p:cNvPr id="5" name="TextBox 4"/>
          <p:cNvSpPr txBox="1"/>
          <p:nvPr/>
        </p:nvSpPr>
        <p:spPr>
          <a:xfrm>
            <a:off x="1752600" y="4888468"/>
            <a:ext cx="4724400" cy="369332"/>
          </a:xfrm>
          <a:prstGeom prst="rect">
            <a:avLst/>
          </a:prstGeom>
          <a:noFill/>
        </p:spPr>
        <p:txBody>
          <a:bodyPr wrap="square" rtlCol="0">
            <a:spAutoFit/>
          </a:bodyPr>
          <a:lstStyle/>
          <a:p>
            <a:r>
              <a:rPr lang="en-US" dirty="0" smtClean="0">
                <a:solidFill>
                  <a:schemeClr val="bg1"/>
                </a:solidFill>
              </a:rPr>
              <a:t>Storing signed 4-bit integers </a:t>
            </a:r>
            <a:r>
              <a:rPr lang="en-US" dirty="0" smtClean="0">
                <a:solidFill>
                  <a:schemeClr val="bg1"/>
                </a:solidFill>
                <a:sym typeface="Wingdings" pitchFamily="2" charset="2"/>
              </a:rPr>
              <a:t> Range: [-7, 7] </a:t>
            </a:r>
            <a:endParaRPr lang="en-US" dirty="0">
              <a:solidFill>
                <a:schemeClr val="bg1"/>
              </a:solidFill>
            </a:endParaRPr>
          </a:p>
        </p:txBody>
      </p:sp>
      <p:sp>
        <p:nvSpPr>
          <p:cNvPr id="6" name="TextBox 5"/>
          <p:cNvSpPr txBox="1"/>
          <p:nvPr/>
        </p:nvSpPr>
        <p:spPr>
          <a:xfrm>
            <a:off x="228600" y="5325070"/>
            <a:ext cx="8763000" cy="923330"/>
          </a:xfrm>
          <a:prstGeom prst="rect">
            <a:avLst/>
          </a:prstGeom>
          <a:noFill/>
        </p:spPr>
        <p:txBody>
          <a:bodyPr wrap="square" rtlCol="0">
            <a:spAutoFit/>
          </a:bodyPr>
          <a:lstStyle/>
          <a:p>
            <a:r>
              <a:rPr lang="en-US" dirty="0" smtClean="0">
                <a:solidFill>
                  <a:srgbClr val="0000CC"/>
                </a:solidFill>
              </a:rPr>
              <a:t>Observation:</a:t>
            </a:r>
          </a:p>
          <a:p>
            <a:r>
              <a:rPr lang="en-US" dirty="0" smtClean="0">
                <a:solidFill>
                  <a:srgbClr val="0000CC"/>
                </a:solidFill>
              </a:rPr>
              <a:t>(1) Leftmost bit: sign bit, 0: +, 1: -, remainder specify number’s absolute magnitude. </a:t>
            </a:r>
          </a:p>
          <a:p>
            <a:r>
              <a:rPr lang="en-US" dirty="0" smtClean="0">
                <a:solidFill>
                  <a:srgbClr val="0000CC"/>
                </a:solidFill>
              </a:rPr>
              <a:t>(2) 0 and -0 are the same </a:t>
            </a:r>
            <a:r>
              <a:rPr lang="en-US" dirty="0" smtClean="0">
                <a:solidFill>
                  <a:srgbClr val="0000CC"/>
                </a:solidFill>
                <a:sym typeface="Wingdings" pitchFamily="2" charset="2"/>
              </a:rPr>
              <a:t> redundant</a:t>
            </a:r>
            <a:endParaRPr lang="en-US" dirty="0">
              <a:solidFill>
                <a:srgbClr val="0000CC"/>
              </a:solidFill>
            </a:endParaRPr>
          </a:p>
        </p:txBody>
      </p:sp>
      <p:sp>
        <p:nvSpPr>
          <p:cNvPr id="7" name="Slide Number Placeholder 6"/>
          <p:cNvSpPr>
            <a:spLocks noGrp="1"/>
          </p:cNvSpPr>
          <p:nvPr>
            <p:ph type="sldNum" sz="quarter" idx="12"/>
          </p:nvPr>
        </p:nvSpPr>
        <p:spPr/>
        <p:txBody>
          <a:bodyPr/>
          <a:lstStyle/>
          <a:p>
            <a:fld id="{69E29E33-B620-47F9-BB04-8846C2A5AFCC}" type="slidenum">
              <a:rPr kumimoji="0" lang="en-US" smtClean="0"/>
              <a:pPr/>
              <a:t>10</a:t>
            </a:fld>
            <a:endParaRPr kumimoji="0"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Storing Signed Integers</a:t>
            </a:r>
            <a:endParaRPr lang="en-US" sz="3600" dirty="0"/>
          </a:p>
        </p:txBody>
      </p:sp>
      <p:sp>
        <p:nvSpPr>
          <p:cNvPr id="3" name="Content Placeholder 2"/>
          <p:cNvSpPr>
            <a:spLocks noGrp="1"/>
          </p:cNvSpPr>
          <p:nvPr>
            <p:ph idx="1"/>
          </p:nvPr>
        </p:nvSpPr>
        <p:spPr>
          <a:xfrm>
            <a:off x="457200" y="990600"/>
            <a:ext cx="8229600" cy="1447800"/>
          </a:xfrm>
        </p:spPr>
        <p:txBody>
          <a:bodyPr>
            <a:normAutofit fontScale="85000" lnSpcReduction="20000"/>
          </a:bodyPr>
          <a:lstStyle/>
          <a:p>
            <a:r>
              <a:rPr lang="en-US" altLang="en-US" dirty="0" smtClean="0"/>
              <a:t>Use the Two’s Complement representation (</a:t>
            </a:r>
            <a:r>
              <a:rPr lang="en-US" altLang="en-US" dirty="0" err="1" smtClean="0"/>
              <a:t>bù</a:t>
            </a:r>
            <a:r>
              <a:rPr lang="en-US" altLang="en-US" dirty="0" smtClean="0"/>
              <a:t> 2)</a:t>
            </a:r>
          </a:p>
          <a:p>
            <a:r>
              <a:rPr lang="en-US" altLang="en-US" dirty="0" smtClean="0"/>
              <a:t>Almost all computers use two’s complement representation to store a signed integer in an n-bit memory location.</a:t>
            </a:r>
            <a:endParaRPr lang="en-US" dirty="0" smtClean="0"/>
          </a:p>
        </p:txBody>
      </p:sp>
      <p:pic>
        <p:nvPicPr>
          <p:cNvPr id="7" name="Picture 10"/>
          <p:cNvPicPr>
            <a:picLocks noChangeAspect="1" noChangeArrowheads="1"/>
          </p:cNvPicPr>
          <p:nvPr/>
        </p:nvPicPr>
        <p:blipFill>
          <a:blip r:embed="rId2" cstate="print"/>
          <a:srcRect/>
          <a:stretch>
            <a:fillRect/>
          </a:stretch>
        </p:blipFill>
        <p:spPr bwMode="auto">
          <a:xfrm>
            <a:off x="457200" y="2438400"/>
            <a:ext cx="7954963" cy="1609725"/>
          </a:xfrm>
          <a:prstGeom prst="rect">
            <a:avLst/>
          </a:prstGeom>
          <a:noFill/>
          <a:ln w="9525">
            <a:noFill/>
            <a:miter lim="800000"/>
            <a:headEnd/>
            <a:tailEnd/>
          </a:ln>
          <a:effectLst/>
        </p:spPr>
      </p:pic>
      <p:sp>
        <p:nvSpPr>
          <p:cNvPr id="8" name="Rectangle 7"/>
          <p:cNvSpPr/>
          <p:nvPr/>
        </p:nvSpPr>
        <p:spPr>
          <a:xfrm>
            <a:off x="533400" y="4390072"/>
            <a:ext cx="8382000" cy="1200329"/>
          </a:xfrm>
          <a:prstGeom prst="rect">
            <a:avLst/>
          </a:prstGeom>
        </p:spPr>
        <p:txBody>
          <a:bodyPr wrap="square">
            <a:spAutoFit/>
          </a:bodyPr>
          <a:lstStyle/>
          <a:p>
            <a:pPr marL="4763" lvl="1">
              <a:buFont typeface="Arial" pitchFamily="34" charset="0"/>
              <a:buChar char="•"/>
            </a:pPr>
            <a:r>
              <a:rPr lang="en-US" sz="2400" dirty="0" smtClean="0">
                <a:solidFill>
                  <a:srgbClr val="0000CC"/>
                </a:solidFill>
              </a:rPr>
              <a:t> Leftmost bit is signed bit. 0: positive, 1: negative.</a:t>
            </a:r>
          </a:p>
          <a:p>
            <a:pPr marL="4763" lvl="1">
              <a:buFont typeface="Arial" pitchFamily="34" charset="0"/>
              <a:buChar char="•"/>
            </a:pPr>
            <a:r>
              <a:rPr lang="en-US" sz="2400" dirty="0" smtClean="0">
                <a:solidFill>
                  <a:srgbClr val="0000CC"/>
                </a:solidFill>
              </a:rPr>
              <a:t> Use n-1 bits to store it’s magnitude.</a:t>
            </a:r>
          </a:p>
          <a:p>
            <a:pPr marL="4763" lvl="1">
              <a:buFont typeface="Arial" pitchFamily="34" charset="0"/>
              <a:buChar char="•"/>
            </a:pPr>
            <a:r>
              <a:rPr lang="en-US" sz="2400" dirty="0" smtClean="0">
                <a:solidFill>
                  <a:srgbClr val="0000CC"/>
                </a:solidFill>
              </a:rPr>
              <a:t> Only one represent for 0 and 0 belongs to positive half.</a:t>
            </a:r>
          </a:p>
        </p:txBody>
      </p:sp>
      <p:sp>
        <p:nvSpPr>
          <p:cNvPr id="6" name="Slide Number Placeholder 5"/>
          <p:cNvSpPr>
            <a:spLocks noGrp="1"/>
          </p:cNvSpPr>
          <p:nvPr>
            <p:ph type="sldNum" sz="quarter" idx="12"/>
          </p:nvPr>
        </p:nvSpPr>
        <p:spPr/>
        <p:txBody>
          <a:bodyPr/>
          <a:lstStyle/>
          <a:p>
            <a:fld id="{69E29E33-B620-47F9-BB04-8846C2A5AFCC}" type="slidenum">
              <a:rPr kumimoji="0" lang="en-US" smtClean="0"/>
              <a:pPr/>
              <a:t>11</a:t>
            </a:fld>
            <a:endParaRPr kumimoji="0"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Storing Signed Integers</a:t>
            </a:r>
            <a:endParaRPr lang="en-US" sz="3600" dirty="0"/>
          </a:p>
        </p:txBody>
      </p:sp>
      <p:sp>
        <p:nvSpPr>
          <p:cNvPr id="3" name="Content Placeholder 2"/>
          <p:cNvSpPr>
            <a:spLocks noGrp="1"/>
          </p:cNvSpPr>
          <p:nvPr>
            <p:ph idx="1"/>
          </p:nvPr>
        </p:nvSpPr>
        <p:spPr>
          <a:xfrm>
            <a:off x="457200" y="990600"/>
            <a:ext cx="8229600" cy="609600"/>
          </a:xfrm>
        </p:spPr>
        <p:txBody>
          <a:bodyPr>
            <a:normAutofit/>
          </a:bodyPr>
          <a:lstStyle/>
          <a:p>
            <a:r>
              <a:rPr lang="en-US" dirty="0" smtClean="0"/>
              <a:t>How to find a two’s complement representation</a:t>
            </a:r>
            <a:endParaRPr lang="en-US" dirty="0"/>
          </a:p>
        </p:txBody>
      </p:sp>
      <p:pic>
        <p:nvPicPr>
          <p:cNvPr id="4" name="Picture 10"/>
          <p:cNvPicPr>
            <a:picLocks noChangeAspect="1" noChangeArrowheads="1"/>
          </p:cNvPicPr>
          <p:nvPr/>
        </p:nvPicPr>
        <p:blipFill>
          <a:blip r:embed="rId2" cstate="print"/>
          <a:srcRect/>
          <a:stretch>
            <a:fillRect/>
          </a:stretch>
        </p:blipFill>
        <p:spPr bwMode="auto">
          <a:xfrm>
            <a:off x="457200" y="1752600"/>
            <a:ext cx="7954963" cy="1609725"/>
          </a:xfrm>
          <a:prstGeom prst="rect">
            <a:avLst/>
          </a:prstGeom>
          <a:noFill/>
          <a:ln w="9525">
            <a:noFill/>
            <a:miter lim="800000"/>
            <a:headEnd/>
            <a:tailEnd/>
          </a:ln>
          <a:effectLst/>
        </p:spPr>
      </p:pic>
      <p:sp>
        <p:nvSpPr>
          <p:cNvPr id="5" name="TextBox 4"/>
          <p:cNvSpPr txBox="1"/>
          <p:nvPr/>
        </p:nvSpPr>
        <p:spPr>
          <a:xfrm>
            <a:off x="152400" y="3581400"/>
            <a:ext cx="2895600" cy="1200329"/>
          </a:xfrm>
          <a:prstGeom prst="rect">
            <a:avLst/>
          </a:prstGeom>
          <a:noFill/>
          <a:ln>
            <a:solidFill>
              <a:srgbClr val="0000CC"/>
            </a:solidFill>
          </a:ln>
        </p:spPr>
        <p:txBody>
          <a:bodyPr wrap="square" rtlCol="0">
            <a:spAutoFit/>
          </a:bodyPr>
          <a:lstStyle/>
          <a:p>
            <a:r>
              <a:rPr lang="en-US" dirty="0" smtClean="0">
                <a:solidFill>
                  <a:srgbClr val="0000CC"/>
                </a:solidFill>
              </a:rPr>
              <a:t>7d, 4 bit:               0111</a:t>
            </a:r>
          </a:p>
          <a:p>
            <a:r>
              <a:rPr lang="en-US" dirty="0" smtClean="0">
                <a:solidFill>
                  <a:srgbClr val="0000CC"/>
                </a:solidFill>
              </a:rPr>
              <a:t>1’s complement  1000</a:t>
            </a:r>
          </a:p>
          <a:p>
            <a:r>
              <a:rPr lang="en-US" dirty="0" smtClean="0">
                <a:solidFill>
                  <a:srgbClr val="0000CC"/>
                </a:solidFill>
              </a:rPr>
              <a:t>Add 1:                  </a:t>
            </a:r>
            <a:r>
              <a:rPr lang="en-US" u="sng" dirty="0" smtClean="0">
                <a:solidFill>
                  <a:srgbClr val="0000CC"/>
                </a:solidFill>
              </a:rPr>
              <a:t>  +  1</a:t>
            </a:r>
            <a:endParaRPr lang="en-US" dirty="0" smtClean="0">
              <a:solidFill>
                <a:srgbClr val="0000CC"/>
              </a:solidFill>
            </a:endParaRPr>
          </a:p>
          <a:p>
            <a:r>
              <a:rPr lang="en-US" dirty="0" smtClean="0">
                <a:solidFill>
                  <a:srgbClr val="0000CC"/>
                </a:solidFill>
              </a:rPr>
              <a:t>                              </a:t>
            </a:r>
            <a:r>
              <a:rPr lang="en-US" u="sng" dirty="0" smtClean="0">
                <a:solidFill>
                  <a:srgbClr val="0000CC"/>
                </a:solidFill>
              </a:rPr>
              <a:t>1001</a:t>
            </a:r>
            <a:r>
              <a:rPr lang="en-US" dirty="0" smtClean="0">
                <a:solidFill>
                  <a:srgbClr val="0000CC"/>
                </a:solidFill>
              </a:rPr>
              <a:t> (-7d)</a:t>
            </a:r>
            <a:endParaRPr lang="en-US" dirty="0">
              <a:solidFill>
                <a:srgbClr val="0000CC"/>
              </a:solidFill>
            </a:endParaRPr>
          </a:p>
        </p:txBody>
      </p:sp>
      <p:sp>
        <p:nvSpPr>
          <p:cNvPr id="6" name="TextBox 5"/>
          <p:cNvSpPr txBox="1"/>
          <p:nvPr/>
        </p:nvSpPr>
        <p:spPr>
          <a:xfrm>
            <a:off x="3048000" y="3581400"/>
            <a:ext cx="3048000" cy="1200329"/>
          </a:xfrm>
          <a:prstGeom prst="rect">
            <a:avLst/>
          </a:prstGeom>
          <a:noFill/>
          <a:ln>
            <a:solidFill>
              <a:srgbClr val="0000CC"/>
            </a:solidFill>
          </a:ln>
        </p:spPr>
        <p:txBody>
          <a:bodyPr wrap="square" rtlCol="0">
            <a:spAutoFit/>
          </a:bodyPr>
          <a:lstStyle/>
          <a:p>
            <a:r>
              <a:rPr lang="en-US" dirty="0" smtClean="0">
                <a:solidFill>
                  <a:srgbClr val="0000CC"/>
                </a:solidFill>
              </a:rPr>
              <a:t>-7d, 4 bit:               1001</a:t>
            </a:r>
          </a:p>
          <a:p>
            <a:r>
              <a:rPr lang="en-US" dirty="0" smtClean="0">
                <a:solidFill>
                  <a:srgbClr val="0000CC"/>
                </a:solidFill>
              </a:rPr>
              <a:t>1’s complement    0110</a:t>
            </a:r>
          </a:p>
          <a:p>
            <a:r>
              <a:rPr lang="en-US" dirty="0" smtClean="0">
                <a:solidFill>
                  <a:srgbClr val="0000CC"/>
                </a:solidFill>
              </a:rPr>
              <a:t>Add 1:                  </a:t>
            </a:r>
            <a:r>
              <a:rPr lang="en-US" u="sng" dirty="0" smtClean="0">
                <a:solidFill>
                  <a:srgbClr val="0000CC"/>
                </a:solidFill>
              </a:rPr>
              <a:t>    +  1</a:t>
            </a:r>
            <a:endParaRPr lang="en-US" dirty="0" smtClean="0">
              <a:solidFill>
                <a:srgbClr val="0000CC"/>
              </a:solidFill>
            </a:endParaRPr>
          </a:p>
          <a:p>
            <a:r>
              <a:rPr lang="en-US" dirty="0" smtClean="0">
                <a:solidFill>
                  <a:srgbClr val="0000CC"/>
                </a:solidFill>
              </a:rPr>
              <a:t>                                0111 (7d)</a:t>
            </a:r>
            <a:endParaRPr lang="en-US" dirty="0">
              <a:solidFill>
                <a:srgbClr val="0000CC"/>
              </a:solidFill>
            </a:endParaRPr>
          </a:p>
        </p:txBody>
      </p:sp>
      <p:sp>
        <p:nvSpPr>
          <p:cNvPr id="7" name="TextBox 6"/>
          <p:cNvSpPr txBox="1"/>
          <p:nvPr/>
        </p:nvSpPr>
        <p:spPr>
          <a:xfrm>
            <a:off x="6019800" y="3572470"/>
            <a:ext cx="2971800" cy="923330"/>
          </a:xfrm>
          <a:prstGeom prst="rect">
            <a:avLst/>
          </a:prstGeom>
          <a:solidFill>
            <a:srgbClr val="FFFFCC"/>
          </a:solidFill>
          <a:ln>
            <a:solidFill>
              <a:srgbClr val="FF0000"/>
            </a:solidFill>
          </a:ln>
        </p:spPr>
        <p:txBody>
          <a:bodyPr wrap="square" rtlCol="0">
            <a:spAutoFit/>
          </a:bodyPr>
          <a:lstStyle/>
          <a:p>
            <a:r>
              <a:rPr lang="en-US" dirty="0" smtClean="0">
                <a:solidFill>
                  <a:srgbClr val="FF0000"/>
                </a:solidFill>
              </a:rPr>
              <a:t>Two’s  complement </a:t>
            </a:r>
          </a:p>
          <a:p>
            <a:r>
              <a:rPr lang="en-US" dirty="0" smtClean="0">
                <a:solidFill>
                  <a:srgbClr val="FF0000"/>
                </a:solidFill>
              </a:rPr>
              <a:t>       = 1’s complement then </a:t>
            </a:r>
          </a:p>
          <a:p>
            <a:r>
              <a:rPr lang="en-US" dirty="0" smtClean="0">
                <a:solidFill>
                  <a:srgbClr val="FF0000"/>
                </a:solidFill>
              </a:rPr>
              <a:t>           Adding 1</a:t>
            </a:r>
            <a:endParaRPr lang="en-US" dirty="0">
              <a:solidFill>
                <a:srgbClr val="FF0000"/>
              </a:solidFill>
            </a:endParaRPr>
          </a:p>
        </p:txBody>
      </p:sp>
      <p:sp>
        <p:nvSpPr>
          <p:cNvPr id="8" name="TextBox 7"/>
          <p:cNvSpPr txBox="1"/>
          <p:nvPr/>
        </p:nvSpPr>
        <p:spPr>
          <a:xfrm>
            <a:off x="1219200" y="4953000"/>
            <a:ext cx="6324600" cy="923330"/>
          </a:xfrm>
          <a:prstGeom prst="rect">
            <a:avLst/>
          </a:prstGeom>
          <a:noFill/>
        </p:spPr>
        <p:txBody>
          <a:bodyPr wrap="square" rtlCol="0">
            <a:spAutoFit/>
          </a:bodyPr>
          <a:lstStyle/>
          <a:p>
            <a:r>
              <a:rPr lang="en-US" dirty="0" smtClean="0">
                <a:solidFill>
                  <a:srgbClr val="0000CC"/>
                </a:solidFill>
              </a:rPr>
              <a:t>Two’s complement representation help us:</a:t>
            </a:r>
          </a:p>
          <a:p>
            <a:pPr>
              <a:buFontTx/>
              <a:buChar char="-"/>
            </a:pPr>
            <a:r>
              <a:rPr lang="en-US" dirty="0" smtClean="0">
                <a:solidFill>
                  <a:srgbClr val="0000CC"/>
                </a:solidFill>
              </a:rPr>
              <a:t>Find storing format of a negative integer.</a:t>
            </a:r>
          </a:p>
          <a:p>
            <a:pPr>
              <a:buFontTx/>
              <a:buChar char="-"/>
            </a:pPr>
            <a:r>
              <a:rPr lang="en-US" dirty="0" smtClean="0">
                <a:solidFill>
                  <a:srgbClr val="0000CC"/>
                </a:solidFill>
              </a:rPr>
              <a:t>Find value of a stored representation of a negative integer.</a:t>
            </a:r>
            <a:endParaRPr lang="en-US" dirty="0">
              <a:solidFill>
                <a:srgbClr val="0000CC"/>
              </a:solidFill>
            </a:endParaRPr>
          </a:p>
        </p:txBody>
      </p:sp>
      <p:sp>
        <p:nvSpPr>
          <p:cNvPr id="9" name="Slide Number Placeholder 8"/>
          <p:cNvSpPr>
            <a:spLocks noGrp="1"/>
          </p:cNvSpPr>
          <p:nvPr>
            <p:ph type="sldNum" sz="quarter" idx="12"/>
          </p:nvPr>
        </p:nvSpPr>
        <p:spPr/>
        <p:txBody>
          <a:bodyPr/>
          <a:lstStyle/>
          <a:p>
            <a:fld id="{69E29E33-B620-47F9-BB04-8846C2A5AFCC}" type="slidenum">
              <a:rPr kumimoji="0" lang="en-US" smtClean="0"/>
              <a:pPr/>
              <a:t>12</a:t>
            </a:fld>
            <a:endParaRPr kumimoji="0"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Storing Signed Integers</a:t>
            </a:r>
            <a:endParaRPr lang="en-US" sz="3600" dirty="0"/>
          </a:p>
        </p:txBody>
      </p:sp>
      <p:sp>
        <p:nvSpPr>
          <p:cNvPr id="3" name="Content Placeholder 2"/>
          <p:cNvSpPr>
            <a:spLocks noGrp="1"/>
          </p:cNvSpPr>
          <p:nvPr>
            <p:ph idx="1"/>
          </p:nvPr>
        </p:nvSpPr>
        <p:spPr>
          <a:xfrm>
            <a:off x="457200" y="990600"/>
            <a:ext cx="7848600" cy="533400"/>
          </a:xfrm>
        </p:spPr>
        <p:txBody>
          <a:bodyPr>
            <a:normAutofit/>
          </a:bodyPr>
          <a:lstStyle/>
          <a:p>
            <a:r>
              <a:rPr lang="en-US" dirty="0" smtClean="0"/>
              <a:t>Find storing 8-bit representation of -123. c</a:t>
            </a:r>
            <a:endParaRPr lang="en-US" dirty="0"/>
          </a:p>
        </p:txBody>
      </p:sp>
      <p:graphicFrame>
        <p:nvGraphicFramePr>
          <p:cNvPr id="4" name="Table 3"/>
          <p:cNvGraphicFramePr>
            <a:graphicFrameLocks noGrp="1"/>
          </p:cNvGraphicFramePr>
          <p:nvPr/>
        </p:nvGraphicFramePr>
        <p:xfrm>
          <a:off x="304797" y="1676400"/>
          <a:ext cx="8153406" cy="1854200"/>
        </p:xfrm>
        <a:graphic>
          <a:graphicData uri="http://schemas.openxmlformats.org/drawingml/2006/table">
            <a:tbl>
              <a:tblPr firstRow="1" bandRow="1">
                <a:tableStyleId>{5C22544A-7EE6-4342-B048-85BDC9FD1C3A}</a:tableStyleId>
              </a:tblPr>
              <a:tblGrid>
                <a:gridCol w="2971803"/>
                <a:gridCol w="609600"/>
                <a:gridCol w="609600"/>
                <a:gridCol w="609600"/>
                <a:gridCol w="609600"/>
                <a:gridCol w="685800"/>
                <a:gridCol w="762000"/>
                <a:gridCol w="685800"/>
                <a:gridCol w="609603"/>
              </a:tblGrid>
              <a:tr h="370840">
                <a:tc>
                  <a:txBody>
                    <a:bodyPr/>
                    <a:lstStyle/>
                    <a:p>
                      <a:endParaRPr lang="en-US" dirty="0"/>
                    </a:p>
                  </a:txBody>
                  <a:tcPr/>
                </a:tc>
                <a:tc>
                  <a:txBody>
                    <a:bodyPr/>
                    <a:lstStyle/>
                    <a:p>
                      <a:r>
                        <a:rPr lang="en-US" dirty="0" smtClean="0"/>
                        <a:t>128</a:t>
                      </a:r>
                      <a:endParaRPr lang="en-US" dirty="0"/>
                    </a:p>
                  </a:txBody>
                  <a:tcPr/>
                </a:tc>
                <a:tc>
                  <a:txBody>
                    <a:bodyPr/>
                    <a:lstStyle/>
                    <a:p>
                      <a:r>
                        <a:rPr lang="en-US" dirty="0" smtClean="0"/>
                        <a:t>64</a:t>
                      </a:r>
                      <a:endParaRPr lang="en-US" dirty="0"/>
                    </a:p>
                  </a:txBody>
                  <a:tcPr/>
                </a:tc>
                <a:tc>
                  <a:txBody>
                    <a:bodyPr/>
                    <a:lstStyle/>
                    <a:p>
                      <a:r>
                        <a:rPr lang="en-US" dirty="0" smtClean="0"/>
                        <a:t>32</a:t>
                      </a:r>
                      <a:endParaRPr lang="en-US" dirty="0"/>
                    </a:p>
                  </a:txBody>
                  <a:tcPr/>
                </a:tc>
                <a:tc>
                  <a:txBody>
                    <a:bodyPr/>
                    <a:lstStyle/>
                    <a:p>
                      <a:r>
                        <a:rPr lang="en-US" dirty="0" smtClean="0"/>
                        <a:t>16</a:t>
                      </a:r>
                      <a:endParaRPr lang="en-US" dirty="0"/>
                    </a:p>
                  </a:txBody>
                  <a:tcPr/>
                </a:tc>
                <a:tc>
                  <a:txBody>
                    <a:bodyPr/>
                    <a:lstStyle/>
                    <a:p>
                      <a:r>
                        <a:rPr lang="en-US" dirty="0" smtClean="0"/>
                        <a:t>8</a:t>
                      </a:r>
                      <a:endParaRPr lang="en-US" dirty="0"/>
                    </a:p>
                  </a:txBody>
                  <a:tcPr/>
                </a:tc>
                <a:tc>
                  <a:txBody>
                    <a:bodyPr/>
                    <a:lstStyle/>
                    <a:p>
                      <a:r>
                        <a:rPr lang="en-US" dirty="0" smtClean="0"/>
                        <a:t>4</a:t>
                      </a:r>
                      <a:endParaRPr lang="en-US" dirty="0"/>
                    </a:p>
                  </a:txBody>
                  <a:tcPr/>
                </a:tc>
                <a:tc>
                  <a:txBody>
                    <a:bodyPr/>
                    <a:lstStyle/>
                    <a:p>
                      <a:r>
                        <a:rPr lang="en-US" dirty="0" smtClean="0"/>
                        <a:t>2</a:t>
                      </a:r>
                      <a:endParaRPr lang="en-US" dirty="0"/>
                    </a:p>
                  </a:txBody>
                  <a:tcPr/>
                </a:tc>
                <a:tc>
                  <a:txBody>
                    <a:bodyPr/>
                    <a:lstStyle/>
                    <a:p>
                      <a:r>
                        <a:rPr lang="en-US" dirty="0" smtClean="0"/>
                        <a:t>1</a:t>
                      </a:r>
                      <a:endParaRPr lang="en-US" dirty="0"/>
                    </a:p>
                  </a:txBody>
                  <a:tcPr/>
                </a:tc>
              </a:tr>
              <a:tr h="370840">
                <a:tc>
                  <a:txBody>
                    <a:bodyPr/>
                    <a:lstStyle/>
                    <a:p>
                      <a:r>
                        <a:rPr lang="en-US" dirty="0" smtClean="0"/>
                        <a:t>+123d</a:t>
                      </a:r>
                      <a:endParaRPr lang="en-US" dirty="0"/>
                    </a:p>
                  </a:txBody>
                  <a:tcPr/>
                </a:tc>
                <a:tc>
                  <a:txBody>
                    <a:bodyPr/>
                    <a:lstStyle/>
                    <a:p>
                      <a:r>
                        <a:rPr lang="en-US" dirty="0" smtClean="0"/>
                        <a:t>0</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0</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r>
              <a:tr h="370840">
                <a:tc>
                  <a:txBody>
                    <a:bodyPr/>
                    <a:lstStyle/>
                    <a:p>
                      <a:r>
                        <a:rPr lang="en-US" dirty="0" smtClean="0"/>
                        <a:t>One’s complement</a:t>
                      </a:r>
                      <a:endParaRPr lang="en-US" dirty="0"/>
                    </a:p>
                  </a:txBody>
                  <a:tcPr/>
                </a:tc>
                <a:tc>
                  <a:txBody>
                    <a:bodyPr/>
                    <a:lstStyle/>
                    <a:p>
                      <a:r>
                        <a:rPr lang="en-US" dirty="0" smtClean="0"/>
                        <a:t>1</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1</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r>
              <a:tr h="370840">
                <a:tc>
                  <a:txBody>
                    <a:bodyPr/>
                    <a:lstStyle/>
                    <a:p>
                      <a:r>
                        <a:rPr lang="en-US" dirty="0" smtClean="0"/>
                        <a:t>Add 1</a:t>
                      </a: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r>
                        <a:rPr lang="en-US" dirty="0" smtClean="0"/>
                        <a:t>+</a:t>
                      </a:r>
                      <a:endParaRPr lang="en-US" dirty="0"/>
                    </a:p>
                  </a:txBody>
                  <a:tcPr/>
                </a:tc>
                <a:tc>
                  <a:txBody>
                    <a:bodyPr/>
                    <a:lstStyle/>
                    <a:p>
                      <a:r>
                        <a:rPr lang="en-US" dirty="0" smtClean="0"/>
                        <a:t>1</a:t>
                      </a:r>
                      <a:endParaRPr lang="en-US" dirty="0"/>
                    </a:p>
                  </a:txBody>
                  <a:tcPr/>
                </a:tc>
              </a:tr>
              <a:tr h="370840">
                <a:tc>
                  <a:txBody>
                    <a:bodyPr/>
                    <a:lstStyle/>
                    <a:p>
                      <a:r>
                        <a:rPr lang="en-US" dirty="0" smtClean="0">
                          <a:solidFill>
                            <a:srgbClr val="FF0000"/>
                          </a:solidFill>
                        </a:rPr>
                        <a:t>Result (-123)</a:t>
                      </a:r>
                      <a:endParaRPr lang="en-US" dirty="0">
                        <a:solidFill>
                          <a:srgbClr val="FF0000"/>
                        </a:solidFill>
                      </a:endParaRPr>
                    </a:p>
                  </a:txBody>
                  <a:tcPr/>
                </a:tc>
                <a:tc>
                  <a:txBody>
                    <a:bodyPr/>
                    <a:lstStyle/>
                    <a:p>
                      <a:r>
                        <a:rPr lang="en-US" dirty="0" smtClean="0">
                          <a:solidFill>
                            <a:srgbClr val="FF0000"/>
                          </a:solidFill>
                        </a:rPr>
                        <a:t>1</a:t>
                      </a:r>
                      <a:endParaRPr lang="en-US" dirty="0">
                        <a:solidFill>
                          <a:srgbClr val="FF0000"/>
                        </a:solidFill>
                      </a:endParaRPr>
                    </a:p>
                  </a:txBody>
                  <a:tcPr/>
                </a:tc>
                <a:tc>
                  <a:txBody>
                    <a:bodyPr/>
                    <a:lstStyle/>
                    <a:p>
                      <a:r>
                        <a:rPr lang="en-US" dirty="0" smtClean="0">
                          <a:solidFill>
                            <a:srgbClr val="FF0000"/>
                          </a:solidFill>
                        </a:rPr>
                        <a:t>0</a:t>
                      </a:r>
                      <a:endParaRPr lang="en-US" dirty="0">
                        <a:solidFill>
                          <a:srgbClr val="FF0000"/>
                        </a:solidFill>
                      </a:endParaRPr>
                    </a:p>
                  </a:txBody>
                  <a:tcPr/>
                </a:tc>
                <a:tc>
                  <a:txBody>
                    <a:bodyPr/>
                    <a:lstStyle/>
                    <a:p>
                      <a:r>
                        <a:rPr lang="en-US" dirty="0" smtClean="0">
                          <a:solidFill>
                            <a:srgbClr val="FF0000"/>
                          </a:solidFill>
                        </a:rPr>
                        <a:t>0</a:t>
                      </a:r>
                      <a:endParaRPr lang="en-US" dirty="0">
                        <a:solidFill>
                          <a:srgbClr val="FF0000"/>
                        </a:solidFill>
                      </a:endParaRPr>
                    </a:p>
                  </a:txBody>
                  <a:tcPr/>
                </a:tc>
                <a:tc>
                  <a:txBody>
                    <a:bodyPr/>
                    <a:lstStyle/>
                    <a:p>
                      <a:r>
                        <a:rPr lang="en-US" dirty="0" smtClean="0">
                          <a:solidFill>
                            <a:srgbClr val="FF0000"/>
                          </a:solidFill>
                        </a:rPr>
                        <a:t>0</a:t>
                      </a:r>
                      <a:endParaRPr lang="en-US" dirty="0">
                        <a:solidFill>
                          <a:srgbClr val="FF0000"/>
                        </a:solidFill>
                      </a:endParaRPr>
                    </a:p>
                  </a:txBody>
                  <a:tcPr/>
                </a:tc>
                <a:tc>
                  <a:txBody>
                    <a:bodyPr/>
                    <a:lstStyle/>
                    <a:p>
                      <a:r>
                        <a:rPr lang="en-US" dirty="0" smtClean="0">
                          <a:solidFill>
                            <a:srgbClr val="FF0000"/>
                          </a:solidFill>
                        </a:rPr>
                        <a:t>0</a:t>
                      </a:r>
                      <a:endParaRPr lang="en-US" dirty="0">
                        <a:solidFill>
                          <a:srgbClr val="FF0000"/>
                        </a:solidFill>
                      </a:endParaRPr>
                    </a:p>
                  </a:txBody>
                  <a:tcPr/>
                </a:tc>
                <a:tc>
                  <a:txBody>
                    <a:bodyPr/>
                    <a:lstStyle/>
                    <a:p>
                      <a:r>
                        <a:rPr lang="en-US" dirty="0" smtClean="0">
                          <a:solidFill>
                            <a:srgbClr val="FF0000"/>
                          </a:solidFill>
                        </a:rPr>
                        <a:t>1</a:t>
                      </a:r>
                      <a:endParaRPr lang="en-US" dirty="0">
                        <a:solidFill>
                          <a:srgbClr val="FF0000"/>
                        </a:solidFill>
                      </a:endParaRPr>
                    </a:p>
                  </a:txBody>
                  <a:tcPr/>
                </a:tc>
                <a:tc>
                  <a:txBody>
                    <a:bodyPr/>
                    <a:lstStyle/>
                    <a:p>
                      <a:r>
                        <a:rPr lang="en-US" dirty="0" smtClean="0">
                          <a:solidFill>
                            <a:srgbClr val="FF0000"/>
                          </a:solidFill>
                        </a:rPr>
                        <a:t>0</a:t>
                      </a:r>
                      <a:endParaRPr lang="en-US" dirty="0">
                        <a:solidFill>
                          <a:srgbClr val="FF0000"/>
                        </a:solidFill>
                      </a:endParaRPr>
                    </a:p>
                  </a:txBody>
                  <a:tcPr/>
                </a:tc>
                <a:tc>
                  <a:txBody>
                    <a:bodyPr/>
                    <a:lstStyle/>
                    <a:p>
                      <a:r>
                        <a:rPr lang="en-US" dirty="0" smtClean="0">
                          <a:solidFill>
                            <a:srgbClr val="FF0000"/>
                          </a:solidFill>
                        </a:rPr>
                        <a:t>1</a:t>
                      </a:r>
                      <a:endParaRPr lang="en-US" dirty="0">
                        <a:solidFill>
                          <a:srgbClr val="FF0000"/>
                        </a:solidFill>
                      </a:endParaRPr>
                    </a:p>
                  </a:txBody>
                  <a:tcPr/>
                </a:tc>
              </a:tr>
            </a:tbl>
          </a:graphicData>
        </a:graphic>
      </p:graphicFrame>
      <p:sp>
        <p:nvSpPr>
          <p:cNvPr id="9" name="Content Placeholder 2"/>
          <p:cNvSpPr txBox="1">
            <a:spLocks/>
          </p:cNvSpPr>
          <p:nvPr/>
        </p:nvSpPr>
        <p:spPr>
          <a:xfrm>
            <a:off x="381000" y="3581400"/>
            <a:ext cx="8153400" cy="838200"/>
          </a:xfrm>
          <a:prstGeom prst="rect">
            <a:avLst/>
          </a:prstGeom>
        </p:spPr>
        <p:txBody>
          <a:bodyPr vert="horz">
            <a:noAutofit/>
          </a:bodyPr>
          <a:lstStyle/>
          <a:p>
            <a:pPr marL="548640" marR="0" lvl="0" indent="-411480" algn="l" defTabSz="914400" rtl="0" eaLnBrk="1" fontAlgn="auto" latinLnBrk="0" hangingPunct="1">
              <a:lnSpc>
                <a:spcPct val="100000"/>
              </a:lnSpc>
              <a:spcBef>
                <a:spcPct val="20000"/>
              </a:spcBef>
              <a:spcAft>
                <a:spcPts val="0"/>
              </a:spcAft>
              <a:buClr>
                <a:srgbClr val="0000CC"/>
              </a:buClr>
              <a:buSzPct val="65000"/>
              <a:buFont typeface="Wingdings 2"/>
              <a:buChar char=""/>
              <a:tabLst/>
              <a:defRPr/>
            </a:pPr>
            <a:r>
              <a:rPr kumimoji="0" lang="en-US" sz="2800" i="0" u="none" strike="noStrike" kern="1200" cap="none" spc="0" normalizeH="0" baseline="0" noProof="0" dirty="0" smtClean="0">
                <a:ln>
                  <a:noFill/>
                </a:ln>
                <a:solidFill>
                  <a:schemeClr val="bg1"/>
                </a:solidFill>
                <a:effectLst/>
                <a:uLnTx/>
                <a:uFillTx/>
                <a:latin typeface="Arial" pitchFamily="34" charset="0"/>
                <a:ea typeface="+mn-ea"/>
                <a:cs typeface="Arial" pitchFamily="34" charset="0"/>
              </a:rPr>
              <a:t>Find value of  signed integer having 8-bit representation 00001111</a:t>
            </a:r>
          </a:p>
          <a:p>
            <a:pPr marL="548640" marR="0" lvl="0" indent="-411480" algn="l" defTabSz="914400" rtl="0" eaLnBrk="1" fontAlgn="auto" latinLnBrk="0" hangingPunct="1">
              <a:lnSpc>
                <a:spcPct val="100000"/>
              </a:lnSpc>
              <a:spcBef>
                <a:spcPct val="20000"/>
              </a:spcBef>
              <a:spcAft>
                <a:spcPts val="0"/>
              </a:spcAft>
              <a:buClr>
                <a:srgbClr val="0000CC"/>
              </a:buClr>
              <a:buSzPct val="65000"/>
              <a:buFontTx/>
              <a:buChar char="-"/>
              <a:tabLst/>
              <a:defRPr/>
            </a:pPr>
            <a:r>
              <a:rPr lang="en-US" sz="2800" dirty="0" smtClean="0">
                <a:solidFill>
                  <a:schemeClr val="bg1"/>
                </a:solidFill>
                <a:latin typeface="Arial" pitchFamily="34" charset="0"/>
                <a:cs typeface="Arial" pitchFamily="34" charset="0"/>
              </a:rPr>
              <a:t>Leftmost bit is 0 </a:t>
            </a:r>
            <a:r>
              <a:rPr lang="en-US" sz="2800" dirty="0" smtClean="0">
                <a:solidFill>
                  <a:schemeClr val="bg1"/>
                </a:solidFill>
                <a:latin typeface="Arial" pitchFamily="34" charset="0"/>
                <a:cs typeface="Arial" pitchFamily="34" charset="0"/>
                <a:sym typeface="Wingdings" pitchFamily="2" charset="2"/>
              </a:rPr>
              <a:t> This is the representation of a positive integer. </a:t>
            </a:r>
          </a:p>
          <a:p>
            <a:pPr marL="548640" marR="0" lvl="0" indent="-411480" algn="l" defTabSz="914400" rtl="0" eaLnBrk="1" fontAlgn="auto" latinLnBrk="0" hangingPunct="1">
              <a:lnSpc>
                <a:spcPct val="100000"/>
              </a:lnSpc>
              <a:spcBef>
                <a:spcPct val="20000"/>
              </a:spcBef>
              <a:spcAft>
                <a:spcPts val="0"/>
              </a:spcAft>
              <a:buClr>
                <a:srgbClr val="0000CC"/>
              </a:buClr>
              <a:buSzPct val="65000"/>
              <a:buFontTx/>
              <a:buChar char="-"/>
              <a:tabLst/>
              <a:defRPr/>
            </a:pPr>
            <a:r>
              <a:rPr lang="en-US" sz="2800" dirty="0" smtClean="0">
                <a:solidFill>
                  <a:schemeClr val="bg1"/>
                </a:solidFill>
                <a:latin typeface="Arial" pitchFamily="34" charset="0"/>
                <a:cs typeface="Arial" pitchFamily="34" charset="0"/>
                <a:sym typeface="Wingdings" pitchFamily="2" charset="2"/>
              </a:rPr>
              <a:t>Convert binary to decimal  Result: 15 </a:t>
            </a:r>
            <a:r>
              <a:rPr lang="en-US" sz="2800" dirty="0" smtClean="0">
                <a:solidFill>
                  <a:schemeClr val="bg1"/>
                </a:solidFill>
                <a:latin typeface="Arial" pitchFamily="34" charset="0"/>
                <a:cs typeface="Arial" pitchFamily="34" charset="0"/>
              </a:rPr>
              <a:t> </a:t>
            </a:r>
            <a:endParaRPr kumimoji="0" lang="en-US" sz="2800" i="0" u="none" strike="noStrike" kern="1200" cap="none" spc="0" normalizeH="0" baseline="0" noProof="0" dirty="0">
              <a:ln>
                <a:noFill/>
              </a:ln>
              <a:solidFill>
                <a:schemeClr val="bg1"/>
              </a:solidFill>
              <a:effectLst/>
              <a:uLnTx/>
              <a:uFillTx/>
              <a:latin typeface="Arial" pitchFamily="34" charset="0"/>
              <a:ea typeface="+mn-ea"/>
              <a:cs typeface="Arial" pitchFamily="34" charset="0"/>
            </a:endParaRPr>
          </a:p>
        </p:txBody>
      </p:sp>
      <p:sp>
        <p:nvSpPr>
          <p:cNvPr id="6" name="Slide Number Placeholder 5"/>
          <p:cNvSpPr>
            <a:spLocks noGrp="1"/>
          </p:cNvSpPr>
          <p:nvPr>
            <p:ph type="sldNum" sz="quarter" idx="12"/>
          </p:nvPr>
        </p:nvSpPr>
        <p:spPr/>
        <p:txBody>
          <a:bodyPr/>
          <a:lstStyle/>
          <a:p>
            <a:fld id="{69E29E33-B620-47F9-BB04-8846C2A5AFCC}" type="slidenum">
              <a:rPr kumimoji="0" lang="en-US" smtClean="0"/>
              <a:pPr/>
              <a:t>13</a:t>
            </a:fld>
            <a:endParaRPr kumimoji="0"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Storing Signed Integers</a:t>
            </a:r>
            <a:endParaRPr lang="en-US" sz="3600" dirty="0"/>
          </a:p>
        </p:txBody>
      </p:sp>
      <p:sp>
        <p:nvSpPr>
          <p:cNvPr id="3" name="Content Placeholder 2"/>
          <p:cNvSpPr>
            <a:spLocks noGrp="1"/>
          </p:cNvSpPr>
          <p:nvPr>
            <p:ph idx="1"/>
          </p:nvPr>
        </p:nvSpPr>
        <p:spPr>
          <a:xfrm>
            <a:off x="457200" y="1066800"/>
            <a:ext cx="8458200" cy="533400"/>
          </a:xfrm>
        </p:spPr>
        <p:txBody>
          <a:bodyPr>
            <a:noAutofit/>
          </a:bodyPr>
          <a:lstStyle/>
          <a:p>
            <a:pPr>
              <a:buNone/>
            </a:pPr>
            <a:r>
              <a:rPr lang="en-US" sz="2400" dirty="0" smtClean="0">
                <a:solidFill>
                  <a:srgbClr val="0000CC"/>
                </a:solidFill>
              </a:rPr>
              <a:t>2 methods for </a:t>
            </a:r>
            <a:r>
              <a:rPr lang="en-US" sz="2400" dirty="0" smtClean="0">
                <a:solidFill>
                  <a:srgbClr val="0000CC"/>
                </a:solidFill>
              </a:rPr>
              <a:t>f</a:t>
            </a:r>
            <a:r>
              <a:rPr lang="en-US" sz="2400" dirty="0" smtClean="0">
                <a:solidFill>
                  <a:srgbClr val="0000CC"/>
                </a:solidFill>
              </a:rPr>
              <a:t>inding two’s complement of a binary integers</a:t>
            </a:r>
            <a:r>
              <a:rPr lang="en-US" sz="2400" dirty="0"/>
              <a:t>.</a:t>
            </a:r>
            <a:endParaRPr lang="en-US" sz="2400" dirty="0" smtClean="0">
              <a:solidFill>
                <a:srgbClr val="0000CC"/>
              </a:solidFill>
            </a:endParaRPr>
          </a:p>
        </p:txBody>
      </p:sp>
      <p:graphicFrame>
        <p:nvGraphicFramePr>
          <p:cNvPr id="4" name="Table 3"/>
          <p:cNvGraphicFramePr>
            <a:graphicFrameLocks noGrp="1"/>
          </p:cNvGraphicFramePr>
          <p:nvPr/>
        </p:nvGraphicFramePr>
        <p:xfrm>
          <a:off x="457194" y="2956560"/>
          <a:ext cx="8153406" cy="3291840"/>
        </p:xfrm>
        <a:graphic>
          <a:graphicData uri="http://schemas.openxmlformats.org/drawingml/2006/table">
            <a:tbl>
              <a:tblPr firstRow="1" bandRow="1">
                <a:tableStyleId>{5C22544A-7EE6-4342-B048-85BDC9FD1C3A}</a:tableStyleId>
              </a:tblPr>
              <a:tblGrid>
                <a:gridCol w="2971803"/>
                <a:gridCol w="609600"/>
                <a:gridCol w="609600"/>
                <a:gridCol w="609600"/>
                <a:gridCol w="609600"/>
                <a:gridCol w="685800"/>
                <a:gridCol w="762000"/>
                <a:gridCol w="685800"/>
                <a:gridCol w="609603"/>
              </a:tblGrid>
              <a:tr h="0">
                <a:tc>
                  <a:txBody>
                    <a:bodyPr/>
                    <a:lstStyle/>
                    <a:p>
                      <a:r>
                        <a:rPr lang="en-US" dirty="0" smtClean="0"/>
                        <a:t>Method</a:t>
                      </a:r>
                      <a:r>
                        <a:rPr lang="en-US" baseline="0" dirty="0" smtClean="0"/>
                        <a:t> </a:t>
                      </a:r>
                      <a:r>
                        <a:rPr lang="en-US" dirty="0" smtClean="0"/>
                        <a:t> 1</a:t>
                      </a:r>
                      <a:endParaRPr lang="en-US" dirty="0"/>
                    </a:p>
                  </a:txBody>
                  <a:tcPr>
                    <a:solidFill>
                      <a:schemeClr val="accent2">
                        <a:lumMod val="50000"/>
                      </a:schemeClr>
                    </a:solidFill>
                  </a:tcPr>
                </a:tc>
                <a:tc>
                  <a:txBody>
                    <a:bodyPr/>
                    <a:lstStyle/>
                    <a:p>
                      <a:r>
                        <a:rPr lang="en-US" dirty="0" smtClean="0"/>
                        <a:t>128</a:t>
                      </a:r>
                      <a:endParaRPr lang="en-US" dirty="0"/>
                    </a:p>
                  </a:txBody>
                  <a:tcPr/>
                </a:tc>
                <a:tc>
                  <a:txBody>
                    <a:bodyPr/>
                    <a:lstStyle/>
                    <a:p>
                      <a:r>
                        <a:rPr lang="en-US" dirty="0" smtClean="0"/>
                        <a:t>64</a:t>
                      </a:r>
                      <a:endParaRPr lang="en-US" dirty="0"/>
                    </a:p>
                  </a:txBody>
                  <a:tcPr/>
                </a:tc>
                <a:tc>
                  <a:txBody>
                    <a:bodyPr/>
                    <a:lstStyle/>
                    <a:p>
                      <a:r>
                        <a:rPr lang="en-US" dirty="0" smtClean="0"/>
                        <a:t>32</a:t>
                      </a:r>
                      <a:endParaRPr lang="en-US" dirty="0"/>
                    </a:p>
                  </a:txBody>
                  <a:tcPr/>
                </a:tc>
                <a:tc>
                  <a:txBody>
                    <a:bodyPr/>
                    <a:lstStyle/>
                    <a:p>
                      <a:r>
                        <a:rPr lang="en-US" dirty="0" smtClean="0"/>
                        <a:t>16</a:t>
                      </a:r>
                      <a:endParaRPr lang="en-US" dirty="0"/>
                    </a:p>
                  </a:txBody>
                  <a:tcPr/>
                </a:tc>
                <a:tc>
                  <a:txBody>
                    <a:bodyPr/>
                    <a:lstStyle/>
                    <a:p>
                      <a:r>
                        <a:rPr lang="en-US" dirty="0" smtClean="0"/>
                        <a:t>8</a:t>
                      </a:r>
                      <a:endParaRPr lang="en-US" dirty="0"/>
                    </a:p>
                  </a:txBody>
                  <a:tcPr/>
                </a:tc>
                <a:tc>
                  <a:txBody>
                    <a:bodyPr/>
                    <a:lstStyle/>
                    <a:p>
                      <a:r>
                        <a:rPr lang="en-US" dirty="0" smtClean="0"/>
                        <a:t>4</a:t>
                      </a:r>
                      <a:endParaRPr lang="en-US" dirty="0"/>
                    </a:p>
                  </a:txBody>
                  <a:tcPr/>
                </a:tc>
                <a:tc>
                  <a:txBody>
                    <a:bodyPr/>
                    <a:lstStyle/>
                    <a:p>
                      <a:r>
                        <a:rPr lang="en-US" dirty="0" smtClean="0"/>
                        <a:t>2</a:t>
                      </a:r>
                      <a:endParaRPr lang="en-US" dirty="0"/>
                    </a:p>
                  </a:txBody>
                  <a:tcPr/>
                </a:tc>
                <a:tc>
                  <a:txBody>
                    <a:bodyPr/>
                    <a:lstStyle/>
                    <a:p>
                      <a:r>
                        <a:rPr lang="en-US" dirty="0" smtClean="0"/>
                        <a:t>1</a:t>
                      </a:r>
                      <a:endParaRPr lang="en-US" dirty="0"/>
                    </a:p>
                  </a:txBody>
                  <a:tcPr/>
                </a:tc>
              </a:tr>
              <a:tr h="0">
                <a:tc>
                  <a:txBody>
                    <a:bodyPr/>
                    <a:lstStyle/>
                    <a:p>
                      <a:r>
                        <a:rPr lang="en-US" dirty="0" smtClean="0"/>
                        <a:t>12d</a:t>
                      </a:r>
                      <a:endParaRPr lang="en-US" dirty="0"/>
                    </a:p>
                  </a:txBody>
                  <a:tcPr/>
                </a:tc>
                <a:tc>
                  <a:txBody>
                    <a:bodyPr/>
                    <a:lstStyle/>
                    <a:p>
                      <a:r>
                        <a:rPr lang="en-US" dirty="0" smtClean="0">
                          <a:solidFill>
                            <a:schemeClr val="tx1"/>
                          </a:solidFill>
                        </a:rPr>
                        <a:t>0</a:t>
                      </a:r>
                      <a:endParaRPr lang="en-US" dirty="0">
                        <a:solidFill>
                          <a:schemeClr val="tx1"/>
                        </a:solidFill>
                      </a:endParaRPr>
                    </a:p>
                  </a:txBody>
                  <a:tcPr>
                    <a:solidFill>
                      <a:srgbClr val="0000CC"/>
                    </a:solidFill>
                  </a:tcPr>
                </a:tc>
                <a:tc>
                  <a:txBody>
                    <a:bodyPr/>
                    <a:lstStyle/>
                    <a:p>
                      <a:r>
                        <a:rPr lang="en-US" dirty="0" smtClean="0">
                          <a:solidFill>
                            <a:schemeClr val="tx1"/>
                          </a:solidFill>
                        </a:rPr>
                        <a:t>0</a:t>
                      </a:r>
                      <a:endParaRPr lang="en-US" dirty="0">
                        <a:solidFill>
                          <a:schemeClr val="tx1"/>
                        </a:solidFill>
                      </a:endParaRPr>
                    </a:p>
                  </a:txBody>
                  <a:tcPr>
                    <a:solidFill>
                      <a:srgbClr val="0000CC"/>
                    </a:solidFill>
                  </a:tcPr>
                </a:tc>
                <a:tc>
                  <a:txBody>
                    <a:bodyPr/>
                    <a:lstStyle/>
                    <a:p>
                      <a:r>
                        <a:rPr lang="en-US" dirty="0" smtClean="0">
                          <a:solidFill>
                            <a:schemeClr val="tx1"/>
                          </a:solidFill>
                        </a:rPr>
                        <a:t>0</a:t>
                      </a:r>
                      <a:endParaRPr lang="en-US" dirty="0">
                        <a:solidFill>
                          <a:schemeClr val="tx1"/>
                        </a:solidFill>
                      </a:endParaRPr>
                    </a:p>
                  </a:txBody>
                  <a:tcPr>
                    <a:solidFill>
                      <a:srgbClr val="0000CC"/>
                    </a:solidFill>
                  </a:tcPr>
                </a:tc>
                <a:tc>
                  <a:txBody>
                    <a:bodyPr/>
                    <a:lstStyle/>
                    <a:p>
                      <a:r>
                        <a:rPr lang="en-US" dirty="0" smtClean="0">
                          <a:solidFill>
                            <a:schemeClr val="tx1"/>
                          </a:solidFill>
                        </a:rPr>
                        <a:t>0</a:t>
                      </a:r>
                      <a:endParaRPr lang="en-US" dirty="0">
                        <a:solidFill>
                          <a:schemeClr val="tx1"/>
                        </a:solidFill>
                      </a:endParaRPr>
                    </a:p>
                  </a:txBody>
                  <a:tcPr>
                    <a:solidFill>
                      <a:srgbClr val="0000CC"/>
                    </a:solidFill>
                  </a:tcPr>
                </a:tc>
                <a:tc>
                  <a:txBody>
                    <a:bodyPr/>
                    <a:lstStyle/>
                    <a:p>
                      <a:r>
                        <a:rPr lang="en-US" dirty="0" smtClean="0">
                          <a:solidFill>
                            <a:schemeClr val="tx1"/>
                          </a:solidFill>
                        </a:rPr>
                        <a:t>1</a:t>
                      </a:r>
                      <a:endParaRPr lang="en-US" dirty="0">
                        <a:solidFill>
                          <a:schemeClr val="tx1"/>
                        </a:solidFill>
                      </a:endParaRPr>
                    </a:p>
                  </a:txBody>
                  <a:tcPr>
                    <a:solidFill>
                      <a:srgbClr val="0000CC"/>
                    </a:solidFill>
                  </a:tcPr>
                </a:tc>
                <a:tc>
                  <a:txBody>
                    <a:bodyPr/>
                    <a:lstStyle/>
                    <a:p>
                      <a:r>
                        <a:rPr lang="en-US" dirty="0" smtClean="0">
                          <a:solidFill>
                            <a:schemeClr val="tx1"/>
                          </a:solidFill>
                        </a:rPr>
                        <a:t>1</a:t>
                      </a:r>
                      <a:endParaRPr lang="en-US" dirty="0">
                        <a:solidFill>
                          <a:schemeClr val="tx1"/>
                        </a:solidFill>
                      </a:endParaRPr>
                    </a:p>
                  </a:txBody>
                  <a:tcPr>
                    <a:solidFill>
                      <a:srgbClr val="FF0000"/>
                    </a:solidFill>
                  </a:tcPr>
                </a:tc>
                <a:tc>
                  <a:txBody>
                    <a:bodyPr/>
                    <a:lstStyle/>
                    <a:p>
                      <a:r>
                        <a:rPr lang="en-US" dirty="0" smtClean="0">
                          <a:solidFill>
                            <a:schemeClr val="tx1"/>
                          </a:solidFill>
                        </a:rPr>
                        <a:t>0</a:t>
                      </a:r>
                      <a:endParaRPr lang="en-US" dirty="0">
                        <a:solidFill>
                          <a:schemeClr val="tx1"/>
                        </a:solidFill>
                      </a:endParaRPr>
                    </a:p>
                  </a:txBody>
                  <a:tcPr>
                    <a:solidFill>
                      <a:srgbClr val="FF0000"/>
                    </a:solidFill>
                  </a:tcPr>
                </a:tc>
                <a:tc>
                  <a:txBody>
                    <a:bodyPr/>
                    <a:lstStyle/>
                    <a:p>
                      <a:r>
                        <a:rPr lang="en-US" dirty="0" smtClean="0">
                          <a:solidFill>
                            <a:schemeClr val="tx1"/>
                          </a:solidFill>
                        </a:rPr>
                        <a:t>0</a:t>
                      </a:r>
                      <a:endParaRPr lang="en-US" dirty="0">
                        <a:solidFill>
                          <a:schemeClr val="tx1"/>
                        </a:solidFill>
                      </a:endParaRPr>
                    </a:p>
                  </a:txBody>
                  <a:tcPr>
                    <a:solidFill>
                      <a:srgbClr val="FF0000"/>
                    </a:solidFill>
                  </a:tcPr>
                </a:tc>
              </a:tr>
              <a:tr h="0">
                <a:tc>
                  <a:txBody>
                    <a:bodyPr/>
                    <a:lstStyle/>
                    <a:p>
                      <a:r>
                        <a:rPr lang="en-US" dirty="0" smtClean="0"/>
                        <a:t>Way 1: Two’s </a:t>
                      </a:r>
                      <a:r>
                        <a:rPr lang="en-US" dirty="0" smtClean="0"/>
                        <a:t>complement</a:t>
                      </a:r>
                      <a:endParaRPr lang="en-US" dirty="0"/>
                    </a:p>
                  </a:txBody>
                  <a:tcPr/>
                </a:tc>
                <a:tc>
                  <a:txBody>
                    <a:bodyPr/>
                    <a:lstStyle/>
                    <a:p>
                      <a:r>
                        <a:rPr lang="en-US" b="1" dirty="0" smtClean="0">
                          <a:solidFill>
                            <a:srgbClr val="FF0000"/>
                          </a:solidFill>
                        </a:rPr>
                        <a:t>1</a:t>
                      </a:r>
                      <a:endParaRPr lang="en-US" b="1" dirty="0">
                        <a:solidFill>
                          <a:srgbClr val="FF0000"/>
                        </a:solidFill>
                      </a:endParaRPr>
                    </a:p>
                  </a:txBody>
                  <a:tcPr>
                    <a:noFill/>
                  </a:tcPr>
                </a:tc>
                <a:tc>
                  <a:txBody>
                    <a:bodyPr/>
                    <a:lstStyle/>
                    <a:p>
                      <a:r>
                        <a:rPr lang="en-US" b="1" dirty="0" smtClean="0">
                          <a:solidFill>
                            <a:srgbClr val="FF0000"/>
                          </a:solidFill>
                        </a:rPr>
                        <a:t>1</a:t>
                      </a:r>
                      <a:endParaRPr lang="en-US" b="1" dirty="0">
                        <a:solidFill>
                          <a:srgbClr val="FF0000"/>
                        </a:solidFill>
                      </a:endParaRPr>
                    </a:p>
                  </a:txBody>
                  <a:tcPr>
                    <a:noFill/>
                  </a:tcPr>
                </a:tc>
                <a:tc>
                  <a:txBody>
                    <a:bodyPr/>
                    <a:lstStyle/>
                    <a:p>
                      <a:r>
                        <a:rPr lang="en-US" b="1" dirty="0" smtClean="0">
                          <a:solidFill>
                            <a:srgbClr val="FF0000"/>
                          </a:solidFill>
                        </a:rPr>
                        <a:t>1</a:t>
                      </a:r>
                      <a:endParaRPr lang="en-US" b="1" dirty="0">
                        <a:solidFill>
                          <a:srgbClr val="FF0000"/>
                        </a:solidFill>
                      </a:endParaRPr>
                    </a:p>
                  </a:txBody>
                  <a:tcPr>
                    <a:noFill/>
                  </a:tcPr>
                </a:tc>
                <a:tc>
                  <a:txBody>
                    <a:bodyPr/>
                    <a:lstStyle/>
                    <a:p>
                      <a:r>
                        <a:rPr lang="en-US" b="1" dirty="0" smtClean="0">
                          <a:solidFill>
                            <a:srgbClr val="FF0000"/>
                          </a:solidFill>
                        </a:rPr>
                        <a:t>1</a:t>
                      </a:r>
                      <a:endParaRPr lang="en-US" b="1" dirty="0">
                        <a:solidFill>
                          <a:srgbClr val="FF0000"/>
                        </a:solidFill>
                      </a:endParaRPr>
                    </a:p>
                  </a:txBody>
                  <a:tcPr>
                    <a:noFill/>
                  </a:tcPr>
                </a:tc>
                <a:tc>
                  <a:txBody>
                    <a:bodyPr/>
                    <a:lstStyle/>
                    <a:p>
                      <a:r>
                        <a:rPr lang="en-US" b="1" dirty="0" smtClean="0">
                          <a:solidFill>
                            <a:srgbClr val="FF0000"/>
                          </a:solidFill>
                        </a:rPr>
                        <a:t>0</a:t>
                      </a:r>
                      <a:endParaRPr lang="en-US" b="1" dirty="0">
                        <a:solidFill>
                          <a:srgbClr val="FF0000"/>
                        </a:solidFill>
                      </a:endParaRPr>
                    </a:p>
                  </a:txBody>
                  <a:tcPr>
                    <a:noFill/>
                  </a:tcPr>
                </a:tc>
                <a:tc>
                  <a:txBody>
                    <a:bodyPr/>
                    <a:lstStyle/>
                    <a:p>
                      <a:r>
                        <a:rPr lang="en-US" b="1" dirty="0" smtClean="0">
                          <a:solidFill>
                            <a:srgbClr val="FF0000"/>
                          </a:solidFill>
                        </a:rPr>
                        <a:t>1</a:t>
                      </a:r>
                      <a:endParaRPr lang="en-US" b="1" dirty="0">
                        <a:solidFill>
                          <a:srgbClr val="FF0000"/>
                        </a:solidFill>
                      </a:endParaRPr>
                    </a:p>
                  </a:txBody>
                  <a:tcPr>
                    <a:noFill/>
                  </a:tcPr>
                </a:tc>
                <a:tc>
                  <a:txBody>
                    <a:bodyPr/>
                    <a:lstStyle/>
                    <a:p>
                      <a:r>
                        <a:rPr lang="en-US" b="1" dirty="0" smtClean="0">
                          <a:solidFill>
                            <a:srgbClr val="FF0000"/>
                          </a:solidFill>
                        </a:rPr>
                        <a:t>0</a:t>
                      </a:r>
                      <a:endParaRPr lang="en-US" b="1" dirty="0">
                        <a:solidFill>
                          <a:srgbClr val="FF0000"/>
                        </a:solidFill>
                      </a:endParaRPr>
                    </a:p>
                  </a:txBody>
                  <a:tcPr>
                    <a:noFill/>
                  </a:tcPr>
                </a:tc>
                <a:tc>
                  <a:txBody>
                    <a:bodyPr/>
                    <a:lstStyle/>
                    <a:p>
                      <a:r>
                        <a:rPr lang="en-US" b="1" dirty="0" smtClean="0">
                          <a:solidFill>
                            <a:srgbClr val="FF0000"/>
                          </a:solidFill>
                        </a:rPr>
                        <a:t>0</a:t>
                      </a:r>
                      <a:endParaRPr lang="en-US" b="1" dirty="0">
                        <a:solidFill>
                          <a:srgbClr val="FF0000"/>
                        </a:solidFill>
                      </a:endParaRPr>
                    </a:p>
                  </a:txBody>
                  <a:tcPr>
                    <a:noFill/>
                  </a:tcPr>
                </a:tc>
              </a:tr>
              <a:tr h="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r h="0">
                <a:tc>
                  <a:txBody>
                    <a:bodyPr/>
                    <a:lstStyle/>
                    <a:p>
                      <a:r>
                        <a:rPr lang="en-US" b="1" dirty="0" smtClean="0">
                          <a:solidFill>
                            <a:schemeClr val="tx1"/>
                          </a:solidFill>
                        </a:rPr>
                        <a:t>Method</a:t>
                      </a:r>
                      <a:r>
                        <a:rPr lang="en-US" b="1" baseline="0" dirty="0" smtClean="0">
                          <a:solidFill>
                            <a:schemeClr val="tx1"/>
                          </a:solidFill>
                        </a:rPr>
                        <a:t> </a:t>
                      </a:r>
                      <a:r>
                        <a:rPr lang="en-US" b="1" dirty="0" smtClean="0">
                          <a:solidFill>
                            <a:schemeClr val="tx1"/>
                          </a:solidFill>
                        </a:rPr>
                        <a:t> 2:</a:t>
                      </a:r>
                      <a:endParaRPr lang="en-US" b="1" dirty="0">
                        <a:solidFill>
                          <a:schemeClr val="tx1"/>
                        </a:solidFill>
                      </a:endParaRPr>
                    </a:p>
                  </a:txBody>
                  <a:tcPr>
                    <a:solidFill>
                      <a:schemeClr val="accent2">
                        <a:lumMod val="50000"/>
                      </a:schemeClr>
                    </a:solidFill>
                  </a:tcPr>
                </a:tc>
                <a:tc>
                  <a:txBody>
                    <a:bodyPr/>
                    <a:lstStyle/>
                    <a:p>
                      <a:endParaRPr lang="en-US" dirty="0">
                        <a:solidFill>
                          <a:srgbClr val="FF0000"/>
                        </a:solidFill>
                      </a:endParaRPr>
                    </a:p>
                  </a:txBody>
                  <a:tcPr/>
                </a:tc>
                <a:tc>
                  <a:txBody>
                    <a:bodyPr/>
                    <a:lstStyle/>
                    <a:p>
                      <a:endParaRPr lang="en-US" dirty="0">
                        <a:solidFill>
                          <a:srgbClr val="FF0000"/>
                        </a:solidFill>
                      </a:endParaRPr>
                    </a:p>
                  </a:txBody>
                  <a:tcPr/>
                </a:tc>
                <a:tc>
                  <a:txBody>
                    <a:bodyPr/>
                    <a:lstStyle/>
                    <a:p>
                      <a:endParaRPr lang="en-US" dirty="0">
                        <a:solidFill>
                          <a:srgbClr val="FF0000"/>
                        </a:solidFill>
                      </a:endParaRPr>
                    </a:p>
                  </a:txBody>
                  <a:tcPr/>
                </a:tc>
                <a:tc>
                  <a:txBody>
                    <a:bodyPr/>
                    <a:lstStyle/>
                    <a:p>
                      <a:endParaRPr lang="en-US" dirty="0">
                        <a:solidFill>
                          <a:srgbClr val="FF0000"/>
                        </a:solidFill>
                      </a:endParaRPr>
                    </a:p>
                  </a:txBody>
                  <a:tcPr/>
                </a:tc>
                <a:tc>
                  <a:txBody>
                    <a:bodyPr/>
                    <a:lstStyle/>
                    <a:p>
                      <a:endParaRPr lang="en-US" dirty="0">
                        <a:solidFill>
                          <a:srgbClr val="FF0000"/>
                        </a:solidFill>
                      </a:endParaRPr>
                    </a:p>
                  </a:txBody>
                  <a:tcPr/>
                </a:tc>
                <a:tc>
                  <a:txBody>
                    <a:bodyPr/>
                    <a:lstStyle/>
                    <a:p>
                      <a:endParaRPr lang="en-US" dirty="0">
                        <a:solidFill>
                          <a:srgbClr val="FF0000"/>
                        </a:solidFill>
                      </a:endParaRPr>
                    </a:p>
                  </a:txBody>
                  <a:tcPr/>
                </a:tc>
                <a:tc>
                  <a:txBody>
                    <a:bodyPr/>
                    <a:lstStyle/>
                    <a:p>
                      <a:endParaRPr lang="en-US" dirty="0">
                        <a:solidFill>
                          <a:srgbClr val="FF0000"/>
                        </a:solidFill>
                      </a:endParaRPr>
                    </a:p>
                  </a:txBody>
                  <a:tcPr/>
                </a:tc>
                <a:tc>
                  <a:txBody>
                    <a:bodyPr/>
                    <a:lstStyle/>
                    <a:p>
                      <a:endParaRPr lang="en-US" dirty="0">
                        <a:solidFill>
                          <a:srgbClr val="FF0000"/>
                        </a:solidFill>
                      </a:endParaRPr>
                    </a:p>
                  </a:txBody>
                  <a:tcPr/>
                </a:tc>
              </a:tr>
              <a:tr h="0">
                <a:tc>
                  <a:txBody>
                    <a:bodyPr/>
                    <a:lstStyle/>
                    <a:p>
                      <a:r>
                        <a:rPr lang="en-US" dirty="0" smtClean="0"/>
                        <a:t>12d</a:t>
                      </a:r>
                      <a:endParaRPr lang="en-US" dirty="0"/>
                    </a:p>
                  </a:txBody>
                  <a:tcPr/>
                </a:tc>
                <a:tc>
                  <a:txBody>
                    <a:bodyPr/>
                    <a:lstStyle/>
                    <a:p>
                      <a:r>
                        <a:rPr lang="en-US" dirty="0" smtClean="0">
                          <a:solidFill>
                            <a:schemeClr val="bg1"/>
                          </a:solidFill>
                        </a:rPr>
                        <a:t>0</a:t>
                      </a:r>
                      <a:endParaRPr lang="en-US" dirty="0">
                        <a:solidFill>
                          <a:schemeClr val="bg1"/>
                        </a:solidFill>
                      </a:endParaRPr>
                    </a:p>
                  </a:txBody>
                  <a:tcPr/>
                </a:tc>
                <a:tc>
                  <a:txBody>
                    <a:bodyPr/>
                    <a:lstStyle/>
                    <a:p>
                      <a:r>
                        <a:rPr lang="en-US" dirty="0" smtClean="0">
                          <a:solidFill>
                            <a:schemeClr val="bg1"/>
                          </a:solidFill>
                        </a:rPr>
                        <a:t>0</a:t>
                      </a:r>
                      <a:endParaRPr lang="en-US" dirty="0">
                        <a:solidFill>
                          <a:schemeClr val="bg1"/>
                        </a:solidFill>
                      </a:endParaRPr>
                    </a:p>
                  </a:txBody>
                  <a:tcPr/>
                </a:tc>
                <a:tc>
                  <a:txBody>
                    <a:bodyPr/>
                    <a:lstStyle/>
                    <a:p>
                      <a:r>
                        <a:rPr lang="en-US" dirty="0" smtClean="0">
                          <a:solidFill>
                            <a:schemeClr val="bg1"/>
                          </a:solidFill>
                        </a:rPr>
                        <a:t>0</a:t>
                      </a:r>
                      <a:endParaRPr lang="en-US" dirty="0">
                        <a:solidFill>
                          <a:schemeClr val="bg1"/>
                        </a:solidFill>
                      </a:endParaRPr>
                    </a:p>
                  </a:txBody>
                  <a:tcPr/>
                </a:tc>
                <a:tc>
                  <a:txBody>
                    <a:bodyPr/>
                    <a:lstStyle/>
                    <a:p>
                      <a:r>
                        <a:rPr lang="en-US" dirty="0" smtClean="0">
                          <a:solidFill>
                            <a:schemeClr val="bg1"/>
                          </a:solidFill>
                        </a:rPr>
                        <a:t>0</a:t>
                      </a:r>
                      <a:endParaRPr lang="en-US" dirty="0">
                        <a:solidFill>
                          <a:schemeClr val="bg1"/>
                        </a:solidFill>
                      </a:endParaRPr>
                    </a:p>
                  </a:txBody>
                  <a:tcPr/>
                </a:tc>
                <a:tc>
                  <a:txBody>
                    <a:bodyPr/>
                    <a:lstStyle/>
                    <a:p>
                      <a:r>
                        <a:rPr lang="en-US" dirty="0" smtClean="0">
                          <a:solidFill>
                            <a:schemeClr val="bg1"/>
                          </a:solidFill>
                        </a:rPr>
                        <a:t>1</a:t>
                      </a:r>
                      <a:endParaRPr lang="en-US" dirty="0">
                        <a:solidFill>
                          <a:schemeClr val="bg1"/>
                        </a:solidFill>
                      </a:endParaRPr>
                    </a:p>
                  </a:txBody>
                  <a:tcPr/>
                </a:tc>
                <a:tc>
                  <a:txBody>
                    <a:bodyPr/>
                    <a:lstStyle/>
                    <a:p>
                      <a:r>
                        <a:rPr lang="en-US" dirty="0" smtClean="0">
                          <a:solidFill>
                            <a:schemeClr val="bg1"/>
                          </a:solidFill>
                        </a:rPr>
                        <a:t>1</a:t>
                      </a:r>
                      <a:endParaRPr lang="en-US" dirty="0">
                        <a:solidFill>
                          <a:schemeClr val="bg1"/>
                        </a:solidFill>
                      </a:endParaRPr>
                    </a:p>
                  </a:txBody>
                  <a:tcPr/>
                </a:tc>
                <a:tc>
                  <a:txBody>
                    <a:bodyPr/>
                    <a:lstStyle/>
                    <a:p>
                      <a:r>
                        <a:rPr lang="en-US" dirty="0" smtClean="0">
                          <a:solidFill>
                            <a:schemeClr val="bg1"/>
                          </a:solidFill>
                        </a:rPr>
                        <a:t>0</a:t>
                      </a:r>
                      <a:endParaRPr lang="en-US" dirty="0">
                        <a:solidFill>
                          <a:schemeClr val="bg1"/>
                        </a:solidFill>
                      </a:endParaRPr>
                    </a:p>
                  </a:txBody>
                  <a:tcPr/>
                </a:tc>
                <a:tc>
                  <a:txBody>
                    <a:bodyPr/>
                    <a:lstStyle/>
                    <a:p>
                      <a:r>
                        <a:rPr lang="en-US" dirty="0" smtClean="0">
                          <a:solidFill>
                            <a:schemeClr val="bg1"/>
                          </a:solidFill>
                        </a:rPr>
                        <a:t>0</a:t>
                      </a:r>
                      <a:endParaRPr lang="en-US" dirty="0">
                        <a:solidFill>
                          <a:schemeClr val="bg1"/>
                        </a:solidFill>
                      </a:endParaRPr>
                    </a:p>
                  </a:txBody>
                  <a:tcPr/>
                </a:tc>
              </a:tr>
              <a:tr h="0">
                <a:tc>
                  <a:txBody>
                    <a:bodyPr/>
                    <a:lstStyle/>
                    <a:p>
                      <a:r>
                        <a:rPr lang="en-US" dirty="0" smtClean="0">
                          <a:solidFill>
                            <a:schemeClr val="bg1"/>
                          </a:solidFill>
                        </a:rPr>
                        <a:t>One’2 complement</a:t>
                      </a:r>
                      <a:endParaRPr lang="en-US" dirty="0">
                        <a:solidFill>
                          <a:schemeClr val="bg1"/>
                        </a:solidFill>
                      </a:endParaRPr>
                    </a:p>
                  </a:txBody>
                  <a:tcPr/>
                </a:tc>
                <a:tc>
                  <a:txBody>
                    <a:bodyPr/>
                    <a:lstStyle/>
                    <a:p>
                      <a:r>
                        <a:rPr lang="en-US" dirty="0" smtClean="0">
                          <a:solidFill>
                            <a:schemeClr val="bg1"/>
                          </a:solidFill>
                        </a:rPr>
                        <a:t>1</a:t>
                      </a:r>
                      <a:endParaRPr lang="en-US" dirty="0">
                        <a:solidFill>
                          <a:schemeClr val="bg1"/>
                        </a:solidFill>
                      </a:endParaRPr>
                    </a:p>
                  </a:txBody>
                  <a:tcPr>
                    <a:noFill/>
                  </a:tcPr>
                </a:tc>
                <a:tc>
                  <a:txBody>
                    <a:bodyPr/>
                    <a:lstStyle/>
                    <a:p>
                      <a:r>
                        <a:rPr lang="en-US" dirty="0" smtClean="0">
                          <a:solidFill>
                            <a:schemeClr val="bg1"/>
                          </a:solidFill>
                        </a:rPr>
                        <a:t>1</a:t>
                      </a:r>
                      <a:endParaRPr lang="en-US" dirty="0">
                        <a:solidFill>
                          <a:schemeClr val="bg1"/>
                        </a:solidFill>
                      </a:endParaRPr>
                    </a:p>
                  </a:txBody>
                  <a:tcPr>
                    <a:noFill/>
                  </a:tcPr>
                </a:tc>
                <a:tc>
                  <a:txBody>
                    <a:bodyPr/>
                    <a:lstStyle/>
                    <a:p>
                      <a:r>
                        <a:rPr lang="en-US" dirty="0" smtClean="0">
                          <a:solidFill>
                            <a:schemeClr val="bg1"/>
                          </a:solidFill>
                        </a:rPr>
                        <a:t>1</a:t>
                      </a:r>
                      <a:endParaRPr lang="en-US" dirty="0">
                        <a:solidFill>
                          <a:schemeClr val="bg1"/>
                        </a:solidFill>
                      </a:endParaRPr>
                    </a:p>
                  </a:txBody>
                  <a:tcPr>
                    <a:noFill/>
                  </a:tcPr>
                </a:tc>
                <a:tc>
                  <a:txBody>
                    <a:bodyPr/>
                    <a:lstStyle/>
                    <a:p>
                      <a:r>
                        <a:rPr lang="en-US" dirty="0" smtClean="0">
                          <a:solidFill>
                            <a:schemeClr val="bg1"/>
                          </a:solidFill>
                        </a:rPr>
                        <a:t>1</a:t>
                      </a:r>
                      <a:endParaRPr lang="en-US" dirty="0">
                        <a:solidFill>
                          <a:schemeClr val="bg1"/>
                        </a:solidFill>
                      </a:endParaRPr>
                    </a:p>
                  </a:txBody>
                  <a:tcPr>
                    <a:noFill/>
                  </a:tcPr>
                </a:tc>
                <a:tc>
                  <a:txBody>
                    <a:bodyPr/>
                    <a:lstStyle/>
                    <a:p>
                      <a:r>
                        <a:rPr lang="en-US" dirty="0" smtClean="0">
                          <a:solidFill>
                            <a:schemeClr val="bg1"/>
                          </a:solidFill>
                        </a:rPr>
                        <a:t>0</a:t>
                      </a:r>
                      <a:endParaRPr lang="en-US" dirty="0">
                        <a:solidFill>
                          <a:schemeClr val="bg1"/>
                        </a:solidFill>
                      </a:endParaRPr>
                    </a:p>
                  </a:txBody>
                  <a:tcPr>
                    <a:noFill/>
                  </a:tcPr>
                </a:tc>
                <a:tc>
                  <a:txBody>
                    <a:bodyPr/>
                    <a:lstStyle/>
                    <a:p>
                      <a:r>
                        <a:rPr lang="en-US" dirty="0" smtClean="0">
                          <a:solidFill>
                            <a:schemeClr val="bg1"/>
                          </a:solidFill>
                        </a:rPr>
                        <a:t>0</a:t>
                      </a:r>
                      <a:endParaRPr lang="en-US" dirty="0">
                        <a:solidFill>
                          <a:schemeClr val="bg1"/>
                        </a:solidFill>
                      </a:endParaRPr>
                    </a:p>
                  </a:txBody>
                  <a:tcPr>
                    <a:noFill/>
                  </a:tcPr>
                </a:tc>
                <a:tc>
                  <a:txBody>
                    <a:bodyPr/>
                    <a:lstStyle/>
                    <a:p>
                      <a:r>
                        <a:rPr lang="en-US" dirty="0" smtClean="0">
                          <a:solidFill>
                            <a:schemeClr val="bg1"/>
                          </a:solidFill>
                        </a:rPr>
                        <a:t>1</a:t>
                      </a:r>
                      <a:endParaRPr lang="en-US" dirty="0">
                        <a:solidFill>
                          <a:schemeClr val="bg1"/>
                        </a:solidFill>
                      </a:endParaRPr>
                    </a:p>
                  </a:txBody>
                  <a:tcPr>
                    <a:noFill/>
                  </a:tcPr>
                </a:tc>
                <a:tc>
                  <a:txBody>
                    <a:bodyPr/>
                    <a:lstStyle/>
                    <a:p>
                      <a:r>
                        <a:rPr lang="en-US" dirty="0" smtClean="0">
                          <a:solidFill>
                            <a:schemeClr val="bg1"/>
                          </a:solidFill>
                        </a:rPr>
                        <a:t>1</a:t>
                      </a:r>
                      <a:endParaRPr lang="en-US" dirty="0">
                        <a:solidFill>
                          <a:schemeClr val="bg1"/>
                        </a:solidFill>
                      </a:endParaRPr>
                    </a:p>
                  </a:txBody>
                  <a:tcPr>
                    <a:noFill/>
                  </a:tcPr>
                </a:tc>
              </a:tr>
              <a:tr h="0">
                <a:tc>
                  <a:txBody>
                    <a:bodyPr/>
                    <a:lstStyle/>
                    <a:p>
                      <a:r>
                        <a:rPr lang="en-US" dirty="0" smtClean="0">
                          <a:solidFill>
                            <a:schemeClr val="bg1"/>
                          </a:solidFill>
                        </a:rPr>
                        <a:t>+1</a:t>
                      </a:r>
                      <a:endParaRPr lang="en-US" dirty="0">
                        <a:solidFill>
                          <a:schemeClr val="bg1"/>
                        </a:solidFill>
                      </a:endParaRPr>
                    </a:p>
                  </a:txBody>
                  <a:tcPr/>
                </a:tc>
                <a:tc>
                  <a:txBody>
                    <a:bodyPr/>
                    <a:lstStyle/>
                    <a:p>
                      <a:endParaRPr lang="en-US" dirty="0">
                        <a:solidFill>
                          <a:srgbClr val="FF0000"/>
                        </a:solidFill>
                      </a:endParaRPr>
                    </a:p>
                  </a:txBody>
                  <a:tcPr/>
                </a:tc>
                <a:tc>
                  <a:txBody>
                    <a:bodyPr/>
                    <a:lstStyle/>
                    <a:p>
                      <a:endParaRPr lang="en-US" dirty="0">
                        <a:solidFill>
                          <a:srgbClr val="FF0000"/>
                        </a:solidFill>
                      </a:endParaRPr>
                    </a:p>
                  </a:txBody>
                  <a:tcPr/>
                </a:tc>
                <a:tc>
                  <a:txBody>
                    <a:bodyPr/>
                    <a:lstStyle/>
                    <a:p>
                      <a:endParaRPr lang="en-US" dirty="0">
                        <a:solidFill>
                          <a:srgbClr val="FF0000"/>
                        </a:solidFill>
                      </a:endParaRPr>
                    </a:p>
                  </a:txBody>
                  <a:tcPr/>
                </a:tc>
                <a:tc>
                  <a:txBody>
                    <a:bodyPr/>
                    <a:lstStyle/>
                    <a:p>
                      <a:endParaRPr lang="en-US" dirty="0">
                        <a:solidFill>
                          <a:srgbClr val="FF0000"/>
                        </a:solidFill>
                      </a:endParaRPr>
                    </a:p>
                  </a:txBody>
                  <a:tcPr/>
                </a:tc>
                <a:tc>
                  <a:txBody>
                    <a:bodyPr/>
                    <a:lstStyle/>
                    <a:p>
                      <a:endParaRPr lang="en-US" dirty="0">
                        <a:solidFill>
                          <a:srgbClr val="FF0000"/>
                        </a:solidFill>
                      </a:endParaRPr>
                    </a:p>
                  </a:txBody>
                  <a:tcPr/>
                </a:tc>
                <a:tc>
                  <a:txBody>
                    <a:bodyPr/>
                    <a:lstStyle/>
                    <a:p>
                      <a:endParaRPr lang="en-US" dirty="0">
                        <a:solidFill>
                          <a:srgbClr val="FF0000"/>
                        </a:solidFill>
                      </a:endParaRPr>
                    </a:p>
                  </a:txBody>
                  <a:tcPr/>
                </a:tc>
                <a:tc>
                  <a:txBody>
                    <a:bodyPr/>
                    <a:lstStyle/>
                    <a:p>
                      <a:r>
                        <a:rPr lang="en-US" dirty="0" smtClean="0">
                          <a:solidFill>
                            <a:srgbClr val="FF0000"/>
                          </a:solidFill>
                        </a:rPr>
                        <a:t>+</a:t>
                      </a:r>
                      <a:endParaRPr lang="en-US" dirty="0">
                        <a:solidFill>
                          <a:srgbClr val="FF0000"/>
                        </a:solidFill>
                      </a:endParaRPr>
                    </a:p>
                  </a:txBody>
                  <a:tcPr/>
                </a:tc>
                <a:tc>
                  <a:txBody>
                    <a:bodyPr/>
                    <a:lstStyle/>
                    <a:p>
                      <a:r>
                        <a:rPr lang="en-US" dirty="0" smtClean="0">
                          <a:solidFill>
                            <a:schemeClr val="bg1"/>
                          </a:solidFill>
                        </a:rPr>
                        <a:t>1</a:t>
                      </a:r>
                      <a:endParaRPr lang="en-US" dirty="0">
                        <a:solidFill>
                          <a:schemeClr val="bg1"/>
                        </a:solidFill>
                      </a:endParaRPr>
                    </a:p>
                  </a:txBody>
                  <a:tcPr/>
                </a:tc>
              </a:tr>
              <a:tr h="0">
                <a:tc>
                  <a:txBody>
                    <a:bodyPr/>
                    <a:lstStyle/>
                    <a:p>
                      <a:r>
                        <a:rPr lang="en-US" dirty="0" smtClean="0">
                          <a:solidFill>
                            <a:schemeClr val="bg1"/>
                          </a:solidFill>
                        </a:rPr>
                        <a:t>Two’s complement</a:t>
                      </a:r>
                      <a:endParaRPr lang="en-US" dirty="0">
                        <a:solidFill>
                          <a:schemeClr val="bg1"/>
                        </a:solidFill>
                      </a:endParaRPr>
                    </a:p>
                  </a:txBody>
                  <a:tcPr/>
                </a:tc>
                <a:tc>
                  <a:txBody>
                    <a:bodyPr/>
                    <a:lstStyle/>
                    <a:p>
                      <a:r>
                        <a:rPr lang="en-US" b="1" dirty="0" smtClean="0">
                          <a:solidFill>
                            <a:srgbClr val="FF0000"/>
                          </a:solidFill>
                        </a:rPr>
                        <a:t>1</a:t>
                      </a:r>
                      <a:endParaRPr lang="en-US" b="1" dirty="0">
                        <a:solidFill>
                          <a:srgbClr val="FF0000"/>
                        </a:solidFill>
                      </a:endParaRPr>
                    </a:p>
                  </a:txBody>
                  <a:tcPr/>
                </a:tc>
                <a:tc>
                  <a:txBody>
                    <a:bodyPr/>
                    <a:lstStyle/>
                    <a:p>
                      <a:r>
                        <a:rPr lang="en-US" b="1" dirty="0" smtClean="0">
                          <a:solidFill>
                            <a:srgbClr val="FF0000"/>
                          </a:solidFill>
                        </a:rPr>
                        <a:t>1</a:t>
                      </a:r>
                      <a:endParaRPr lang="en-US" b="1" dirty="0">
                        <a:solidFill>
                          <a:srgbClr val="FF0000"/>
                        </a:solidFill>
                      </a:endParaRPr>
                    </a:p>
                  </a:txBody>
                  <a:tcPr/>
                </a:tc>
                <a:tc>
                  <a:txBody>
                    <a:bodyPr/>
                    <a:lstStyle/>
                    <a:p>
                      <a:r>
                        <a:rPr lang="en-US" b="1" dirty="0" smtClean="0">
                          <a:solidFill>
                            <a:srgbClr val="FF0000"/>
                          </a:solidFill>
                        </a:rPr>
                        <a:t>1</a:t>
                      </a:r>
                      <a:endParaRPr lang="en-US" b="1" dirty="0">
                        <a:solidFill>
                          <a:srgbClr val="FF0000"/>
                        </a:solidFill>
                      </a:endParaRPr>
                    </a:p>
                  </a:txBody>
                  <a:tcPr/>
                </a:tc>
                <a:tc>
                  <a:txBody>
                    <a:bodyPr/>
                    <a:lstStyle/>
                    <a:p>
                      <a:r>
                        <a:rPr lang="en-US" b="1" dirty="0" smtClean="0">
                          <a:solidFill>
                            <a:srgbClr val="FF0000"/>
                          </a:solidFill>
                        </a:rPr>
                        <a:t>1</a:t>
                      </a:r>
                      <a:endParaRPr lang="en-US" b="1" dirty="0">
                        <a:solidFill>
                          <a:srgbClr val="FF0000"/>
                        </a:solidFill>
                      </a:endParaRPr>
                    </a:p>
                  </a:txBody>
                  <a:tcPr/>
                </a:tc>
                <a:tc>
                  <a:txBody>
                    <a:bodyPr/>
                    <a:lstStyle/>
                    <a:p>
                      <a:r>
                        <a:rPr lang="en-US" b="1" dirty="0" smtClean="0">
                          <a:solidFill>
                            <a:srgbClr val="FF0000"/>
                          </a:solidFill>
                        </a:rPr>
                        <a:t>0</a:t>
                      </a:r>
                      <a:endParaRPr lang="en-US" b="1" dirty="0">
                        <a:solidFill>
                          <a:srgbClr val="FF0000"/>
                        </a:solidFill>
                      </a:endParaRPr>
                    </a:p>
                  </a:txBody>
                  <a:tcPr/>
                </a:tc>
                <a:tc>
                  <a:txBody>
                    <a:bodyPr/>
                    <a:lstStyle/>
                    <a:p>
                      <a:r>
                        <a:rPr lang="en-US" b="1" dirty="0" smtClean="0">
                          <a:solidFill>
                            <a:srgbClr val="FF0000"/>
                          </a:solidFill>
                        </a:rPr>
                        <a:t>1</a:t>
                      </a:r>
                      <a:endParaRPr lang="en-US" b="1" dirty="0">
                        <a:solidFill>
                          <a:srgbClr val="FF0000"/>
                        </a:solidFill>
                      </a:endParaRPr>
                    </a:p>
                  </a:txBody>
                  <a:tcPr/>
                </a:tc>
                <a:tc>
                  <a:txBody>
                    <a:bodyPr/>
                    <a:lstStyle/>
                    <a:p>
                      <a:r>
                        <a:rPr lang="en-US" b="1" dirty="0" smtClean="0">
                          <a:solidFill>
                            <a:srgbClr val="FF0000"/>
                          </a:solidFill>
                        </a:rPr>
                        <a:t>0</a:t>
                      </a:r>
                      <a:endParaRPr lang="en-US" b="1" dirty="0">
                        <a:solidFill>
                          <a:srgbClr val="FF0000"/>
                        </a:solidFill>
                      </a:endParaRPr>
                    </a:p>
                  </a:txBody>
                  <a:tcPr/>
                </a:tc>
                <a:tc>
                  <a:txBody>
                    <a:bodyPr/>
                    <a:lstStyle/>
                    <a:p>
                      <a:r>
                        <a:rPr lang="en-US" b="1" dirty="0" smtClean="0">
                          <a:solidFill>
                            <a:srgbClr val="FF0000"/>
                          </a:solidFill>
                        </a:rPr>
                        <a:t>0</a:t>
                      </a:r>
                      <a:endParaRPr lang="en-US" b="1" dirty="0">
                        <a:solidFill>
                          <a:srgbClr val="FF0000"/>
                        </a:solidFill>
                      </a:endParaRPr>
                    </a:p>
                  </a:txBody>
                  <a:tcPr/>
                </a:tc>
              </a:tr>
            </a:tbl>
          </a:graphicData>
        </a:graphic>
      </p:graphicFrame>
      <p:sp>
        <p:nvSpPr>
          <p:cNvPr id="6" name="Slide Number Placeholder 5"/>
          <p:cNvSpPr>
            <a:spLocks noGrp="1"/>
          </p:cNvSpPr>
          <p:nvPr>
            <p:ph type="sldNum" sz="quarter" idx="12"/>
          </p:nvPr>
        </p:nvSpPr>
        <p:spPr/>
        <p:txBody>
          <a:bodyPr/>
          <a:lstStyle/>
          <a:p>
            <a:fld id="{69E29E33-B620-47F9-BB04-8846C2A5AFCC}" type="slidenum">
              <a:rPr kumimoji="0" lang="en-US" smtClean="0"/>
              <a:pPr/>
              <a:t>14</a:t>
            </a:fld>
            <a:endParaRPr kumimoji="0" lang="en-US"/>
          </a:p>
        </p:txBody>
      </p:sp>
      <p:cxnSp>
        <p:nvCxnSpPr>
          <p:cNvPr id="8" name="Straight Arrow Connector 7"/>
          <p:cNvCxnSpPr/>
          <p:nvPr/>
        </p:nvCxnSpPr>
        <p:spPr>
          <a:xfrm flipH="1">
            <a:off x="3505200" y="2804160"/>
            <a:ext cx="5029200" cy="0"/>
          </a:xfrm>
          <a:prstGeom prst="straightConnector1">
            <a:avLst/>
          </a:prstGeom>
          <a:ln w="38100">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6553200" y="2118360"/>
            <a:ext cx="1981200" cy="584775"/>
          </a:xfrm>
          <a:prstGeom prst="rect">
            <a:avLst/>
          </a:prstGeom>
          <a:solidFill>
            <a:srgbClr val="FF0000"/>
          </a:solidFill>
        </p:spPr>
        <p:txBody>
          <a:bodyPr wrap="square" rtlCol="0">
            <a:spAutoFit/>
          </a:bodyPr>
          <a:lstStyle/>
          <a:p>
            <a:r>
              <a:rPr lang="en-US" sz="1600" dirty="0" smtClean="0"/>
              <a:t>(1) Copy until a 1 is copied</a:t>
            </a:r>
            <a:endParaRPr lang="en-US" sz="1600" dirty="0"/>
          </a:p>
        </p:txBody>
      </p:sp>
      <p:sp>
        <p:nvSpPr>
          <p:cNvPr id="11" name="TextBox 10"/>
          <p:cNvSpPr txBox="1"/>
          <p:nvPr/>
        </p:nvSpPr>
        <p:spPr>
          <a:xfrm>
            <a:off x="3429000" y="2118360"/>
            <a:ext cx="3048000" cy="584775"/>
          </a:xfrm>
          <a:prstGeom prst="rect">
            <a:avLst/>
          </a:prstGeom>
          <a:solidFill>
            <a:srgbClr val="0000CC"/>
          </a:solidFill>
        </p:spPr>
        <p:txBody>
          <a:bodyPr wrap="square" rtlCol="0">
            <a:spAutoFit/>
          </a:bodyPr>
          <a:lstStyle/>
          <a:p>
            <a:r>
              <a:rPr lang="en-US" sz="1600" dirty="0" smtClean="0"/>
              <a:t>(2) Flip bits copied</a:t>
            </a:r>
          </a:p>
          <a:p>
            <a:endParaRPr lang="en-US" sz="16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Storing Signed Integers</a:t>
            </a:r>
            <a:endParaRPr lang="en-US" sz="3600" dirty="0"/>
          </a:p>
        </p:txBody>
      </p:sp>
      <p:graphicFrame>
        <p:nvGraphicFramePr>
          <p:cNvPr id="6" name="Table 5"/>
          <p:cNvGraphicFramePr>
            <a:graphicFrameLocks noGrp="1"/>
          </p:cNvGraphicFramePr>
          <p:nvPr/>
        </p:nvGraphicFramePr>
        <p:xfrm>
          <a:off x="609600" y="2971800"/>
          <a:ext cx="8153406" cy="3337560"/>
        </p:xfrm>
        <a:graphic>
          <a:graphicData uri="http://schemas.openxmlformats.org/drawingml/2006/table">
            <a:tbl>
              <a:tblPr firstRow="1" bandRow="1">
                <a:tableStyleId>{5C22544A-7EE6-4342-B048-85BDC9FD1C3A}</a:tableStyleId>
              </a:tblPr>
              <a:tblGrid>
                <a:gridCol w="2971803"/>
                <a:gridCol w="609600"/>
                <a:gridCol w="609600"/>
                <a:gridCol w="609600"/>
                <a:gridCol w="609600"/>
                <a:gridCol w="685800"/>
                <a:gridCol w="762000"/>
                <a:gridCol w="685800"/>
                <a:gridCol w="609603"/>
              </a:tblGrid>
              <a:tr h="370840">
                <a:tc>
                  <a:txBody>
                    <a:bodyPr/>
                    <a:lstStyle/>
                    <a:p>
                      <a:endParaRPr lang="en-US" dirty="0"/>
                    </a:p>
                  </a:txBody>
                  <a:tcPr/>
                </a:tc>
                <a:tc>
                  <a:txBody>
                    <a:bodyPr/>
                    <a:lstStyle/>
                    <a:p>
                      <a:r>
                        <a:rPr lang="en-US" dirty="0" smtClean="0"/>
                        <a:t>128</a:t>
                      </a:r>
                      <a:endParaRPr lang="en-US" dirty="0"/>
                    </a:p>
                  </a:txBody>
                  <a:tcPr/>
                </a:tc>
                <a:tc>
                  <a:txBody>
                    <a:bodyPr/>
                    <a:lstStyle/>
                    <a:p>
                      <a:r>
                        <a:rPr lang="en-US" dirty="0" smtClean="0"/>
                        <a:t>64</a:t>
                      </a:r>
                      <a:endParaRPr lang="en-US" dirty="0"/>
                    </a:p>
                  </a:txBody>
                  <a:tcPr/>
                </a:tc>
                <a:tc>
                  <a:txBody>
                    <a:bodyPr/>
                    <a:lstStyle/>
                    <a:p>
                      <a:r>
                        <a:rPr lang="en-US" dirty="0" smtClean="0"/>
                        <a:t>32</a:t>
                      </a:r>
                      <a:endParaRPr lang="en-US" dirty="0"/>
                    </a:p>
                  </a:txBody>
                  <a:tcPr/>
                </a:tc>
                <a:tc>
                  <a:txBody>
                    <a:bodyPr/>
                    <a:lstStyle/>
                    <a:p>
                      <a:r>
                        <a:rPr lang="en-US" dirty="0" smtClean="0"/>
                        <a:t>16</a:t>
                      </a:r>
                      <a:endParaRPr lang="en-US" dirty="0"/>
                    </a:p>
                  </a:txBody>
                  <a:tcPr/>
                </a:tc>
                <a:tc>
                  <a:txBody>
                    <a:bodyPr/>
                    <a:lstStyle/>
                    <a:p>
                      <a:r>
                        <a:rPr lang="en-US" dirty="0" smtClean="0"/>
                        <a:t>8</a:t>
                      </a:r>
                      <a:endParaRPr lang="en-US" dirty="0"/>
                    </a:p>
                  </a:txBody>
                  <a:tcPr/>
                </a:tc>
                <a:tc>
                  <a:txBody>
                    <a:bodyPr/>
                    <a:lstStyle/>
                    <a:p>
                      <a:r>
                        <a:rPr lang="en-US" dirty="0" smtClean="0"/>
                        <a:t>4</a:t>
                      </a:r>
                      <a:endParaRPr lang="en-US" dirty="0"/>
                    </a:p>
                  </a:txBody>
                  <a:tcPr/>
                </a:tc>
                <a:tc>
                  <a:txBody>
                    <a:bodyPr/>
                    <a:lstStyle/>
                    <a:p>
                      <a:r>
                        <a:rPr lang="en-US" dirty="0" smtClean="0"/>
                        <a:t>2</a:t>
                      </a:r>
                      <a:endParaRPr lang="en-US" dirty="0"/>
                    </a:p>
                  </a:txBody>
                  <a:tcPr/>
                </a:tc>
                <a:tc>
                  <a:txBody>
                    <a:bodyPr/>
                    <a:lstStyle/>
                    <a:p>
                      <a:r>
                        <a:rPr lang="en-US" dirty="0" smtClean="0"/>
                        <a:t>1</a:t>
                      </a:r>
                      <a:endParaRPr lang="en-US" dirty="0"/>
                    </a:p>
                  </a:txBody>
                  <a:tcPr/>
                </a:tc>
              </a:tr>
              <a:tr h="370840">
                <a:tc>
                  <a:txBody>
                    <a:bodyPr/>
                    <a:lstStyle/>
                    <a:p>
                      <a:r>
                        <a:rPr lang="en-US" b="1" dirty="0" smtClean="0"/>
                        <a:t>Method</a:t>
                      </a:r>
                      <a:r>
                        <a:rPr lang="en-US" b="1" baseline="0" dirty="0" smtClean="0"/>
                        <a:t> 1</a:t>
                      </a:r>
                      <a:endParaRPr lang="en-US" b="1" dirty="0"/>
                    </a:p>
                  </a:txBody>
                  <a:tcPr/>
                </a:tc>
                <a:tc>
                  <a:txBody>
                    <a:bodyPr/>
                    <a:lstStyle/>
                    <a:p>
                      <a:r>
                        <a:rPr lang="en-US" dirty="0" smtClean="0"/>
                        <a:t>1</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solidFill>
                            <a:schemeClr val="tx1"/>
                          </a:solidFill>
                        </a:rPr>
                        <a:t>1</a:t>
                      </a:r>
                      <a:endParaRPr lang="en-US" dirty="0">
                        <a:solidFill>
                          <a:schemeClr val="tx1"/>
                        </a:solidFill>
                      </a:endParaRPr>
                    </a:p>
                  </a:txBody>
                  <a:tcPr>
                    <a:solidFill>
                      <a:srgbClr val="FF0000"/>
                    </a:solidFill>
                  </a:tcPr>
                </a:tc>
              </a:tr>
              <a:tr h="370840">
                <a:tc>
                  <a:txBody>
                    <a:bodyPr/>
                    <a:lstStyle/>
                    <a:p>
                      <a:r>
                        <a:rPr lang="en-US" dirty="0" smtClean="0"/>
                        <a:t>Two’s </a:t>
                      </a:r>
                      <a:r>
                        <a:rPr lang="en-US" dirty="0" smtClean="0"/>
                        <a:t>complement</a:t>
                      </a:r>
                      <a:endParaRPr lang="en-US" dirty="0"/>
                    </a:p>
                  </a:txBody>
                  <a:tcPr/>
                </a:tc>
                <a:tc>
                  <a:txBody>
                    <a:bodyPr/>
                    <a:lstStyle/>
                    <a:p>
                      <a:r>
                        <a:rPr lang="en-US" dirty="0" smtClean="0"/>
                        <a:t>0</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solidFill>
                            <a:schemeClr val="tx1"/>
                          </a:solidFill>
                        </a:rPr>
                        <a:t>1</a:t>
                      </a:r>
                      <a:endParaRPr lang="en-US" dirty="0">
                        <a:solidFill>
                          <a:schemeClr val="tx1"/>
                        </a:solidFill>
                      </a:endParaRPr>
                    </a:p>
                  </a:txBody>
                  <a:tcPr>
                    <a:solidFill>
                      <a:srgbClr val="FF0000"/>
                    </a:solidFill>
                  </a:tcPr>
                </a:tc>
              </a:tr>
              <a:tr h="370840">
                <a:tc>
                  <a:txBody>
                    <a:bodyPr/>
                    <a:lstStyle/>
                    <a:p>
                      <a:r>
                        <a:rPr lang="en-US" b="1" u="sng" dirty="0" smtClean="0">
                          <a:solidFill>
                            <a:schemeClr val="bg1"/>
                          </a:solidFill>
                        </a:rPr>
                        <a:t> </a:t>
                      </a:r>
                      <a:r>
                        <a:rPr lang="en-US" b="1" u="sng" dirty="0" smtClean="0">
                          <a:solidFill>
                            <a:schemeClr val="bg1"/>
                          </a:solidFill>
                        </a:rPr>
                        <a:t>Method</a:t>
                      </a:r>
                      <a:r>
                        <a:rPr lang="en-US" b="1" u="sng" baseline="0" dirty="0" smtClean="0">
                          <a:solidFill>
                            <a:schemeClr val="bg1"/>
                          </a:solidFill>
                        </a:rPr>
                        <a:t> 2</a:t>
                      </a:r>
                      <a:endParaRPr lang="en-US" dirty="0">
                        <a:solidFill>
                          <a:schemeClr val="bg1"/>
                        </a:solidFill>
                      </a:endParaRPr>
                    </a:p>
                  </a:txBody>
                  <a:tcPr/>
                </a:tc>
                <a:tc>
                  <a:txBody>
                    <a:bodyPr/>
                    <a:lstStyle/>
                    <a:p>
                      <a:endParaRPr lang="en-US" dirty="0">
                        <a:solidFill>
                          <a:srgbClr val="FF0000"/>
                        </a:solidFill>
                      </a:endParaRPr>
                    </a:p>
                  </a:txBody>
                  <a:tcPr/>
                </a:tc>
                <a:tc>
                  <a:txBody>
                    <a:bodyPr/>
                    <a:lstStyle/>
                    <a:p>
                      <a:endParaRPr lang="en-US" dirty="0">
                        <a:solidFill>
                          <a:srgbClr val="FF0000"/>
                        </a:solidFill>
                      </a:endParaRPr>
                    </a:p>
                  </a:txBody>
                  <a:tcPr/>
                </a:tc>
                <a:tc>
                  <a:txBody>
                    <a:bodyPr/>
                    <a:lstStyle/>
                    <a:p>
                      <a:endParaRPr lang="en-US" dirty="0">
                        <a:solidFill>
                          <a:srgbClr val="FF0000"/>
                        </a:solidFill>
                      </a:endParaRPr>
                    </a:p>
                  </a:txBody>
                  <a:tcPr/>
                </a:tc>
                <a:tc>
                  <a:txBody>
                    <a:bodyPr/>
                    <a:lstStyle/>
                    <a:p>
                      <a:endParaRPr lang="en-US" dirty="0">
                        <a:solidFill>
                          <a:srgbClr val="FF0000"/>
                        </a:solidFill>
                      </a:endParaRPr>
                    </a:p>
                  </a:txBody>
                  <a:tcPr/>
                </a:tc>
                <a:tc>
                  <a:txBody>
                    <a:bodyPr/>
                    <a:lstStyle/>
                    <a:p>
                      <a:endParaRPr lang="en-US" dirty="0">
                        <a:solidFill>
                          <a:srgbClr val="FF0000"/>
                        </a:solidFill>
                      </a:endParaRPr>
                    </a:p>
                  </a:txBody>
                  <a:tcPr/>
                </a:tc>
                <a:tc>
                  <a:txBody>
                    <a:bodyPr/>
                    <a:lstStyle/>
                    <a:p>
                      <a:endParaRPr lang="en-US" dirty="0">
                        <a:solidFill>
                          <a:srgbClr val="FF0000"/>
                        </a:solidFill>
                      </a:endParaRPr>
                    </a:p>
                  </a:txBody>
                  <a:tcPr/>
                </a:tc>
                <a:tc>
                  <a:txBody>
                    <a:bodyPr/>
                    <a:lstStyle/>
                    <a:p>
                      <a:endParaRPr lang="en-US" dirty="0">
                        <a:solidFill>
                          <a:srgbClr val="FF0000"/>
                        </a:solidFill>
                      </a:endParaRPr>
                    </a:p>
                  </a:txBody>
                  <a:tcPr/>
                </a:tc>
                <a:tc>
                  <a:txBody>
                    <a:bodyPr/>
                    <a:lstStyle/>
                    <a:p>
                      <a:endParaRPr lang="en-US" dirty="0">
                        <a:solidFill>
                          <a:srgbClr val="FF0000"/>
                        </a:solidFill>
                      </a:endParaRPr>
                    </a:p>
                  </a:txBody>
                  <a:tcPr/>
                </a:tc>
              </a:tr>
              <a:tr h="370840">
                <a:tc>
                  <a:txBody>
                    <a:bodyPr/>
                    <a:lstStyle/>
                    <a:p>
                      <a:r>
                        <a:rPr lang="en-US" dirty="0" err="1" smtClean="0"/>
                        <a:t>Represenatation</a:t>
                      </a:r>
                      <a:r>
                        <a:rPr lang="en-US" dirty="0" smtClean="0"/>
                        <a:t>:</a:t>
                      </a:r>
                      <a:endParaRPr lang="en-US" dirty="0"/>
                    </a:p>
                  </a:txBody>
                  <a:tcPr/>
                </a:tc>
                <a:tc>
                  <a:txBody>
                    <a:bodyPr/>
                    <a:lstStyle/>
                    <a:p>
                      <a:r>
                        <a:rPr lang="en-US" dirty="0" smtClean="0"/>
                        <a:t>1</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r>
              <a:tr h="370840">
                <a:tc>
                  <a:txBody>
                    <a:bodyPr/>
                    <a:lstStyle/>
                    <a:p>
                      <a:r>
                        <a:rPr lang="en-US" dirty="0" smtClean="0"/>
                        <a:t>One’s complement</a:t>
                      </a:r>
                      <a:endParaRPr lang="en-US" dirty="0"/>
                    </a:p>
                  </a:txBody>
                  <a:tcPr/>
                </a:tc>
                <a:tc>
                  <a:txBody>
                    <a:bodyPr/>
                    <a:lstStyle/>
                    <a:p>
                      <a:r>
                        <a:rPr lang="en-US" dirty="0" smtClean="0"/>
                        <a:t>0</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r>
              <a:tr h="370840">
                <a:tc>
                  <a:txBody>
                    <a:bodyPr/>
                    <a:lstStyle/>
                    <a:p>
                      <a:r>
                        <a:rPr lang="en-US" dirty="0" smtClean="0"/>
                        <a:t>Add 1</a:t>
                      </a: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r>
                        <a:rPr lang="en-US" dirty="0" smtClean="0"/>
                        <a:t>+</a:t>
                      </a:r>
                      <a:endParaRPr lang="en-US" dirty="0"/>
                    </a:p>
                  </a:txBody>
                  <a:tcPr/>
                </a:tc>
                <a:tc>
                  <a:txBody>
                    <a:bodyPr/>
                    <a:lstStyle/>
                    <a:p>
                      <a:r>
                        <a:rPr lang="en-US" dirty="0" smtClean="0"/>
                        <a:t>1</a:t>
                      </a:r>
                      <a:endParaRPr lang="en-US" dirty="0"/>
                    </a:p>
                  </a:txBody>
                  <a:tcPr/>
                </a:tc>
              </a:tr>
              <a:tr h="370840">
                <a:tc>
                  <a:txBody>
                    <a:bodyPr/>
                    <a:lstStyle/>
                    <a:p>
                      <a:r>
                        <a:rPr lang="en-US" b="0" u="none" dirty="0" smtClean="0">
                          <a:solidFill>
                            <a:schemeClr val="bg1"/>
                          </a:solidFill>
                        </a:rPr>
                        <a:t> </a:t>
                      </a:r>
                      <a:r>
                        <a:rPr lang="en-US" b="0" u="none" dirty="0" smtClean="0">
                          <a:solidFill>
                            <a:schemeClr val="bg1"/>
                          </a:solidFill>
                        </a:rPr>
                        <a:t>Two’s complement</a:t>
                      </a:r>
                      <a:endParaRPr lang="en-US" b="0" u="none" dirty="0">
                        <a:solidFill>
                          <a:schemeClr val="bg1"/>
                        </a:solidFill>
                      </a:endParaRPr>
                    </a:p>
                  </a:txBody>
                  <a:tcPr/>
                </a:tc>
                <a:tc>
                  <a:txBody>
                    <a:bodyPr/>
                    <a:lstStyle/>
                    <a:p>
                      <a:r>
                        <a:rPr lang="en-US" dirty="0" smtClean="0">
                          <a:solidFill>
                            <a:srgbClr val="FF0000"/>
                          </a:solidFill>
                        </a:rPr>
                        <a:t>0</a:t>
                      </a:r>
                      <a:endParaRPr lang="en-US" dirty="0">
                        <a:solidFill>
                          <a:srgbClr val="FF0000"/>
                        </a:solidFill>
                      </a:endParaRPr>
                    </a:p>
                  </a:txBody>
                  <a:tcPr/>
                </a:tc>
                <a:tc>
                  <a:txBody>
                    <a:bodyPr/>
                    <a:lstStyle/>
                    <a:p>
                      <a:r>
                        <a:rPr lang="en-US" dirty="0" smtClean="0">
                          <a:solidFill>
                            <a:srgbClr val="FF0000"/>
                          </a:solidFill>
                        </a:rPr>
                        <a:t>1</a:t>
                      </a:r>
                      <a:endParaRPr lang="en-US" dirty="0">
                        <a:solidFill>
                          <a:srgbClr val="FF0000"/>
                        </a:solidFill>
                      </a:endParaRPr>
                    </a:p>
                  </a:txBody>
                  <a:tcPr/>
                </a:tc>
                <a:tc>
                  <a:txBody>
                    <a:bodyPr/>
                    <a:lstStyle/>
                    <a:p>
                      <a:r>
                        <a:rPr lang="en-US" dirty="0" smtClean="0">
                          <a:solidFill>
                            <a:srgbClr val="FF0000"/>
                          </a:solidFill>
                        </a:rPr>
                        <a:t>1</a:t>
                      </a:r>
                      <a:endParaRPr lang="en-US" dirty="0">
                        <a:solidFill>
                          <a:srgbClr val="FF0000"/>
                        </a:solidFill>
                      </a:endParaRPr>
                    </a:p>
                  </a:txBody>
                  <a:tcPr/>
                </a:tc>
                <a:tc>
                  <a:txBody>
                    <a:bodyPr/>
                    <a:lstStyle/>
                    <a:p>
                      <a:r>
                        <a:rPr lang="en-US" dirty="0" smtClean="0">
                          <a:solidFill>
                            <a:srgbClr val="FF0000"/>
                          </a:solidFill>
                        </a:rPr>
                        <a:t>1</a:t>
                      </a:r>
                      <a:endParaRPr lang="en-US" dirty="0">
                        <a:solidFill>
                          <a:srgbClr val="FF0000"/>
                        </a:solidFill>
                      </a:endParaRPr>
                    </a:p>
                  </a:txBody>
                  <a:tcPr/>
                </a:tc>
                <a:tc>
                  <a:txBody>
                    <a:bodyPr/>
                    <a:lstStyle/>
                    <a:p>
                      <a:r>
                        <a:rPr lang="en-US" dirty="0" smtClean="0">
                          <a:solidFill>
                            <a:srgbClr val="FF0000"/>
                          </a:solidFill>
                        </a:rPr>
                        <a:t>0</a:t>
                      </a:r>
                      <a:endParaRPr lang="en-US" dirty="0">
                        <a:solidFill>
                          <a:srgbClr val="FF0000"/>
                        </a:solidFill>
                      </a:endParaRPr>
                    </a:p>
                  </a:txBody>
                  <a:tcPr/>
                </a:tc>
                <a:tc>
                  <a:txBody>
                    <a:bodyPr/>
                    <a:lstStyle/>
                    <a:p>
                      <a:r>
                        <a:rPr lang="en-US" dirty="0" smtClean="0">
                          <a:solidFill>
                            <a:srgbClr val="FF0000"/>
                          </a:solidFill>
                        </a:rPr>
                        <a:t>0</a:t>
                      </a:r>
                      <a:endParaRPr lang="en-US" dirty="0">
                        <a:solidFill>
                          <a:srgbClr val="FF0000"/>
                        </a:solidFill>
                      </a:endParaRPr>
                    </a:p>
                  </a:txBody>
                  <a:tcPr/>
                </a:tc>
                <a:tc>
                  <a:txBody>
                    <a:bodyPr/>
                    <a:lstStyle/>
                    <a:p>
                      <a:r>
                        <a:rPr lang="en-US" dirty="0" smtClean="0">
                          <a:solidFill>
                            <a:srgbClr val="FF0000"/>
                          </a:solidFill>
                        </a:rPr>
                        <a:t>0</a:t>
                      </a:r>
                      <a:endParaRPr lang="en-US" dirty="0">
                        <a:solidFill>
                          <a:srgbClr val="FF0000"/>
                        </a:solidFill>
                      </a:endParaRPr>
                    </a:p>
                  </a:txBody>
                  <a:tcPr/>
                </a:tc>
                <a:tc>
                  <a:txBody>
                    <a:bodyPr/>
                    <a:lstStyle/>
                    <a:p>
                      <a:r>
                        <a:rPr lang="en-US" dirty="0" smtClean="0">
                          <a:solidFill>
                            <a:srgbClr val="FF0000"/>
                          </a:solidFill>
                        </a:rPr>
                        <a:t>1</a:t>
                      </a:r>
                      <a:endParaRPr lang="en-US" dirty="0">
                        <a:solidFill>
                          <a:srgbClr val="FF0000"/>
                        </a:solidFill>
                      </a:endParaRPr>
                    </a:p>
                  </a:txBody>
                  <a:tcPr/>
                </a:tc>
              </a:tr>
              <a:tr h="370840">
                <a:tc gridSpan="9">
                  <a:txBody>
                    <a:bodyPr/>
                    <a:lstStyle/>
                    <a:p>
                      <a:r>
                        <a:rPr lang="en-US" dirty="0" smtClean="0"/>
                        <a:t>Absolute value : + 13 </a:t>
                      </a:r>
                      <a:r>
                        <a:rPr lang="en-US" dirty="0" smtClean="0">
                          <a:sym typeface="Wingdings" pitchFamily="2" charset="2"/>
                        </a:rPr>
                        <a:t> 10001111 is the representation of -13</a:t>
                      </a:r>
                      <a:endParaRPr lang="en-US" dirty="0">
                        <a:solidFill>
                          <a:srgbClr val="FF0000"/>
                        </a:solidFill>
                      </a:endParaRPr>
                    </a:p>
                  </a:txBody>
                  <a:tcPr/>
                </a:tc>
                <a:tc hMerge="1">
                  <a:txBody>
                    <a:bodyPr/>
                    <a:lstStyle/>
                    <a:p>
                      <a:endParaRPr lang="en-US" dirty="0">
                        <a:solidFill>
                          <a:srgbClr val="FF0000"/>
                        </a:solidFill>
                      </a:endParaRPr>
                    </a:p>
                  </a:txBody>
                  <a:tcPr/>
                </a:tc>
                <a:tc hMerge="1">
                  <a:txBody>
                    <a:bodyPr/>
                    <a:lstStyle/>
                    <a:p>
                      <a:endParaRPr lang="en-US" dirty="0">
                        <a:solidFill>
                          <a:srgbClr val="FF0000"/>
                        </a:solidFill>
                      </a:endParaRPr>
                    </a:p>
                  </a:txBody>
                  <a:tcPr/>
                </a:tc>
                <a:tc hMerge="1">
                  <a:txBody>
                    <a:bodyPr/>
                    <a:lstStyle/>
                    <a:p>
                      <a:endParaRPr lang="en-US" dirty="0">
                        <a:solidFill>
                          <a:srgbClr val="FF0000"/>
                        </a:solidFill>
                      </a:endParaRPr>
                    </a:p>
                  </a:txBody>
                  <a:tcPr/>
                </a:tc>
                <a:tc hMerge="1">
                  <a:txBody>
                    <a:bodyPr/>
                    <a:lstStyle/>
                    <a:p>
                      <a:endParaRPr lang="en-US" dirty="0">
                        <a:solidFill>
                          <a:srgbClr val="FF0000"/>
                        </a:solidFill>
                      </a:endParaRPr>
                    </a:p>
                  </a:txBody>
                  <a:tcPr/>
                </a:tc>
                <a:tc hMerge="1">
                  <a:txBody>
                    <a:bodyPr/>
                    <a:lstStyle/>
                    <a:p>
                      <a:endParaRPr lang="en-US" dirty="0">
                        <a:solidFill>
                          <a:srgbClr val="FF0000"/>
                        </a:solidFill>
                      </a:endParaRPr>
                    </a:p>
                  </a:txBody>
                  <a:tcPr/>
                </a:tc>
                <a:tc hMerge="1">
                  <a:txBody>
                    <a:bodyPr/>
                    <a:lstStyle/>
                    <a:p>
                      <a:endParaRPr lang="en-US" dirty="0">
                        <a:solidFill>
                          <a:srgbClr val="FF0000"/>
                        </a:solidFill>
                      </a:endParaRPr>
                    </a:p>
                  </a:txBody>
                  <a:tcPr/>
                </a:tc>
                <a:tc hMerge="1">
                  <a:txBody>
                    <a:bodyPr/>
                    <a:lstStyle/>
                    <a:p>
                      <a:endParaRPr lang="en-US" dirty="0">
                        <a:solidFill>
                          <a:srgbClr val="FF0000"/>
                        </a:solidFill>
                      </a:endParaRPr>
                    </a:p>
                  </a:txBody>
                  <a:tcPr/>
                </a:tc>
                <a:tc hMerge="1">
                  <a:txBody>
                    <a:bodyPr/>
                    <a:lstStyle/>
                    <a:p>
                      <a:endParaRPr lang="en-US" dirty="0">
                        <a:solidFill>
                          <a:srgbClr val="FF0000"/>
                        </a:solidFill>
                      </a:endParaRPr>
                    </a:p>
                  </a:txBody>
                  <a:tcPr/>
                </a:tc>
              </a:tr>
            </a:tbl>
          </a:graphicData>
        </a:graphic>
      </p:graphicFrame>
      <p:sp>
        <p:nvSpPr>
          <p:cNvPr id="9" name="Content Placeholder 2"/>
          <p:cNvSpPr txBox="1">
            <a:spLocks/>
          </p:cNvSpPr>
          <p:nvPr/>
        </p:nvSpPr>
        <p:spPr>
          <a:xfrm>
            <a:off x="381000" y="1219200"/>
            <a:ext cx="8153400" cy="1600200"/>
          </a:xfrm>
          <a:prstGeom prst="rect">
            <a:avLst/>
          </a:prstGeom>
        </p:spPr>
        <p:txBody>
          <a:bodyPr vert="horz">
            <a:noAutofit/>
          </a:bodyPr>
          <a:lstStyle/>
          <a:p>
            <a:pPr marL="548640" marR="0" lvl="0" indent="-411480" algn="l" defTabSz="914400" rtl="0" eaLnBrk="1" fontAlgn="auto" latinLnBrk="0" hangingPunct="1">
              <a:lnSpc>
                <a:spcPct val="100000"/>
              </a:lnSpc>
              <a:spcBef>
                <a:spcPct val="20000"/>
              </a:spcBef>
              <a:spcAft>
                <a:spcPts val="0"/>
              </a:spcAft>
              <a:buClr>
                <a:srgbClr val="0000CC"/>
              </a:buClr>
              <a:buSzPct val="65000"/>
              <a:buFont typeface="Wingdings 2"/>
              <a:buChar char=""/>
              <a:tabLst/>
              <a:defRPr/>
            </a:pPr>
            <a:r>
              <a:rPr kumimoji="0" lang="en-US" sz="2400" b="1" i="0" u="none" strike="noStrike" kern="1200" cap="none" spc="0" normalizeH="0" baseline="0" noProof="0" dirty="0" smtClean="0">
                <a:ln>
                  <a:noFill/>
                </a:ln>
                <a:solidFill>
                  <a:schemeClr val="bg1"/>
                </a:solidFill>
                <a:effectLst/>
                <a:uLnTx/>
                <a:uFillTx/>
                <a:latin typeface="Arial" pitchFamily="34" charset="0"/>
                <a:ea typeface="+mn-ea"/>
                <a:cs typeface="Arial" pitchFamily="34" charset="0"/>
              </a:rPr>
              <a:t>Find value of  signed 8-bit representation 10001111</a:t>
            </a:r>
          </a:p>
          <a:p>
            <a:pPr marL="548640" marR="0" lvl="0" indent="-411480" algn="l" defTabSz="914400" rtl="0" eaLnBrk="1" fontAlgn="auto" latinLnBrk="0" hangingPunct="1">
              <a:lnSpc>
                <a:spcPct val="100000"/>
              </a:lnSpc>
              <a:spcBef>
                <a:spcPct val="20000"/>
              </a:spcBef>
              <a:spcAft>
                <a:spcPts val="0"/>
              </a:spcAft>
              <a:buClr>
                <a:srgbClr val="0000CC"/>
              </a:buClr>
              <a:buSzPct val="65000"/>
              <a:buFontTx/>
              <a:buChar char="-"/>
              <a:tabLst/>
              <a:defRPr/>
            </a:pPr>
            <a:r>
              <a:rPr lang="en-US" sz="2000" b="1" dirty="0" smtClean="0">
                <a:solidFill>
                  <a:schemeClr val="bg1"/>
                </a:solidFill>
                <a:latin typeface="Arial" pitchFamily="34" charset="0"/>
                <a:cs typeface="Arial" pitchFamily="34" charset="0"/>
              </a:rPr>
              <a:t>Leftmost bit is 1 </a:t>
            </a:r>
            <a:r>
              <a:rPr lang="en-US" sz="2000" b="1" dirty="0" smtClean="0">
                <a:solidFill>
                  <a:schemeClr val="bg1"/>
                </a:solidFill>
                <a:latin typeface="Arial" pitchFamily="34" charset="0"/>
                <a:cs typeface="Arial" pitchFamily="34" charset="0"/>
                <a:sym typeface="Wingdings" pitchFamily="2" charset="2"/>
              </a:rPr>
              <a:t> This is the representation of a negative integer. </a:t>
            </a:r>
          </a:p>
          <a:p>
            <a:pPr marL="548640" marR="0" lvl="0" indent="-411480" algn="l" defTabSz="914400" rtl="0" eaLnBrk="1" fontAlgn="auto" latinLnBrk="0" hangingPunct="1">
              <a:lnSpc>
                <a:spcPct val="100000"/>
              </a:lnSpc>
              <a:spcBef>
                <a:spcPct val="20000"/>
              </a:spcBef>
              <a:spcAft>
                <a:spcPts val="0"/>
              </a:spcAft>
              <a:buClr>
                <a:srgbClr val="0000CC"/>
              </a:buClr>
              <a:buSzPct val="65000"/>
              <a:buFontTx/>
              <a:buChar char="-"/>
              <a:tabLst/>
              <a:defRPr/>
            </a:pPr>
            <a:r>
              <a:rPr lang="en-US" sz="2000" b="1" dirty="0" smtClean="0">
                <a:solidFill>
                  <a:schemeClr val="bg1"/>
                </a:solidFill>
                <a:latin typeface="Arial" pitchFamily="34" charset="0"/>
                <a:cs typeface="Arial" pitchFamily="34" charset="0"/>
                <a:sym typeface="Wingdings" pitchFamily="2" charset="2"/>
              </a:rPr>
              <a:t> Use two’s complement operation.</a:t>
            </a:r>
            <a:endParaRPr kumimoji="0" lang="en-US" sz="2000" b="1" i="0" u="none" strike="noStrike" kern="1200" cap="none" spc="0" normalizeH="0" baseline="0" noProof="0" dirty="0">
              <a:ln>
                <a:noFill/>
              </a:ln>
              <a:solidFill>
                <a:schemeClr val="bg1"/>
              </a:solidFill>
              <a:effectLst/>
              <a:uLnTx/>
              <a:uFillTx/>
              <a:latin typeface="Arial" pitchFamily="34" charset="0"/>
              <a:ea typeface="+mn-ea"/>
              <a:cs typeface="Arial" pitchFamily="34" charset="0"/>
            </a:endParaRPr>
          </a:p>
        </p:txBody>
      </p:sp>
      <p:sp>
        <p:nvSpPr>
          <p:cNvPr id="5" name="Slide Number Placeholder 4"/>
          <p:cNvSpPr>
            <a:spLocks noGrp="1"/>
          </p:cNvSpPr>
          <p:nvPr>
            <p:ph type="sldNum" sz="quarter" idx="12"/>
          </p:nvPr>
        </p:nvSpPr>
        <p:spPr/>
        <p:txBody>
          <a:bodyPr/>
          <a:lstStyle/>
          <a:p>
            <a:fld id="{69E29E33-B620-47F9-BB04-8846C2A5AFCC}" type="slidenum">
              <a:rPr kumimoji="0" lang="en-US" smtClean="0"/>
              <a:pPr/>
              <a:t>15</a:t>
            </a:fld>
            <a:endParaRPr kumimoji="0"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Storing Integers: Summary</a:t>
            </a:r>
            <a:endParaRPr lang="en-US" sz="3600" dirty="0"/>
          </a:p>
        </p:txBody>
      </p:sp>
      <p:graphicFrame>
        <p:nvGraphicFramePr>
          <p:cNvPr id="5" name="Table 4"/>
          <p:cNvGraphicFramePr>
            <a:graphicFrameLocks noGrp="1"/>
          </p:cNvGraphicFramePr>
          <p:nvPr/>
        </p:nvGraphicFramePr>
        <p:xfrm>
          <a:off x="304800" y="1397000"/>
          <a:ext cx="8458200" cy="2570480"/>
        </p:xfrm>
        <a:graphic>
          <a:graphicData uri="http://schemas.openxmlformats.org/drawingml/2006/table">
            <a:tbl>
              <a:tblPr firstRow="1" bandRow="1">
                <a:tableStyleId>{5C22544A-7EE6-4342-B048-85BDC9FD1C3A}</a:tableStyleId>
              </a:tblPr>
              <a:tblGrid>
                <a:gridCol w="1600200"/>
                <a:gridCol w="2362200"/>
                <a:gridCol w="4495800"/>
              </a:tblGrid>
              <a:tr h="370840">
                <a:tc>
                  <a:txBody>
                    <a:bodyPr/>
                    <a:lstStyle/>
                    <a:p>
                      <a:r>
                        <a:rPr lang="en-US" dirty="0" smtClean="0"/>
                        <a:t>Type</a:t>
                      </a:r>
                      <a:endParaRPr lang="en-US" dirty="0"/>
                    </a:p>
                  </a:txBody>
                  <a:tcPr/>
                </a:tc>
                <a:tc gridSpan="2">
                  <a:txBody>
                    <a:bodyPr/>
                    <a:lstStyle/>
                    <a:p>
                      <a:r>
                        <a:rPr lang="en-US" dirty="0" smtClean="0"/>
                        <a:t>Method</a:t>
                      </a:r>
                      <a:endParaRPr lang="en-US" dirty="0"/>
                    </a:p>
                  </a:txBody>
                  <a:tcPr/>
                </a:tc>
                <a:tc hMerge="1">
                  <a:txBody>
                    <a:bodyPr/>
                    <a:lstStyle/>
                    <a:p>
                      <a:endParaRPr lang="en-US"/>
                    </a:p>
                  </a:txBody>
                  <a:tcPr/>
                </a:tc>
              </a:tr>
              <a:tr h="370840">
                <a:tc>
                  <a:txBody>
                    <a:bodyPr/>
                    <a:lstStyle/>
                    <a:p>
                      <a:r>
                        <a:rPr lang="en-US" dirty="0" smtClean="0"/>
                        <a:t>Unsigned Int.</a:t>
                      </a:r>
                      <a:endParaRPr lang="en-US" dirty="0"/>
                    </a:p>
                  </a:txBody>
                  <a:tcPr/>
                </a:tc>
                <a:tc gridSpan="2">
                  <a:txBody>
                    <a:bodyPr/>
                    <a:lstStyle/>
                    <a:p>
                      <a:r>
                        <a:rPr lang="en-US" dirty="0" smtClean="0"/>
                        <a:t>Convert value to binary pattern, add</a:t>
                      </a:r>
                      <a:r>
                        <a:rPr lang="en-US" baseline="0" dirty="0" smtClean="0"/>
                        <a:t> 0’s to left side</a:t>
                      </a:r>
                      <a:endParaRPr lang="en-US" dirty="0"/>
                    </a:p>
                  </a:txBody>
                  <a:tcPr/>
                </a:tc>
                <a:tc hMerge="1">
                  <a:txBody>
                    <a:bodyPr/>
                    <a:lstStyle/>
                    <a:p>
                      <a:endParaRPr lang="en-US"/>
                    </a:p>
                  </a:txBody>
                  <a:tcPr/>
                </a:tc>
              </a:tr>
              <a:tr h="370840">
                <a:tc rowSpan="2">
                  <a:txBody>
                    <a:bodyPr/>
                    <a:lstStyle/>
                    <a:p>
                      <a:endParaRPr lang="en-US" dirty="0" smtClean="0"/>
                    </a:p>
                    <a:p>
                      <a:endParaRPr lang="en-US" dirty="0" smtClean="0"/>
                    </a:p>
                    <a:p>
                      <a:endParaRPr lang="en-US" dirty="0" smtClean="0"/>
                    </a:p>
                    <a:p>
                      <a:r>
                        <a:rPr lang="en-US" dirty="0" smtClean="0"/>
                        <a:t>Signed Int.</a:t>
                      </a:r>
                      <a:endParaRPr lang="en-US" dirty="0"/>
                    </a:p>
                  </a:txBody>
                  <a:tcPr/>
                </a:tc>
                <a:tc>
                  <a:txBody>
                    <a:bodyPr/>
                    <a:lstStyle/>
                    <a:p>
                      <a:r>
                        <a:rPr lang="en-US" dirty="0" smtClean="0"/>
                        <a:t>Sign-and-Magnitude</a:t>
                      </a:r>
                      <a:endParaRPr lang="en-US" dirty="0"/>
                    </a:p>
                  </a:txBody>
                  <a:tcPr/>
                </a:tc>
                <a:tc>
                  <a:txBody>
                    <a:bodyPr/>
                    <a:lstStyle/>
                    <a:p>
                      <a:r>
                        <a:rPr lang="en-US" dirty="0" smtClean="0"/>
                        <a:t>Divide set of patterns to 2 parts, one for positive and other for negative numbers. Disadvantage: 2 patterns for +0 and -0</a:t>
                      </a:r>
                      <a:endParaRPr lang="en-US" dirty="0"/>
                    </a:p>
                  </a:txBody>
                  <a:tcPr/>
                </a:tc>
              </a:tr>
              <a:tr h="370840">
                <a:tc vMerge="1">
                  <a:txBody>
                    <a:bodyPr/>
                    <a:lstStyle/>
                    <a:p>
                      <a:endParaRPr lang="en-US" dirty="0"/>
                    </a:p>
                  </a:txBody>
                  <a:tcPr/>
                </a:tc>
                <a:tc>
                  <a:txBody>
                    <a:bodyPr/>
                    <a:lstStyle/>
                    <a:p>
                      <a:r>
                        <a:rPr lang="en-US" dirty="0" smtClean="0"/>
                        <a:t>Two’s</a:t>
                      </a:r>
                      <a:r>
                        <a:rPr lang="en-US" baseline="0" dirty="0" smtClean="0"/>
                        <a:t> complement</a:t>
                      </a:r>
                    </a:p>
                    <a:p>
                      <a:r>
                        <a:rPr lang="en-US" baseline="0" dirty="0" smtClean="0"/>
                        <a:t>(Used in almost all computers)</a:t>
                      </a:r>
                      <a:endParaRPr lang="en-US" dirty="0"/>
                    </a:p>
                  </a:txBody>
                  <a:tcPr/>
                </a:tc>
                <a:tc>
                  <a:txBody>
                    <a:bodyPr/>
                    <a:lstStyle/>
                    <a:p>
                      <a:r>
                        <a:rPr lang="en-US" dirty="0" smtClean="0"/>
                        <a:t>Negative pattern is the two’s complement representation</a:t>
                      </a:r>
                      <a:r>
                        <a:rPr lang="en-US" baseline="0" dirty="0" smtClean="0"/>
                        <a:t> of the corresponding positive pattern.  </a:t>
                      </a:r>
                      <a:endParaRPr lang="en-US" dirty="0"/>
                    </a:p>
                  </a:txBody>
                  <a:tcPr/>
                </a:tc>
              </a:tr>
            </a:tbl>
          </a:graphicData>
        </a:graphic>
      </p:graphicFrame>
      <p:sp>
        <p:nvSpPr>
          <p:cNvPr id="6" name="TextBox 5"/>
          <p:cNvSpPr txBox="1"/>
          <p:nvPr/>
        </p:nvSpPr>
        <p:spPr>
          <a:xfrm>
            <a:off x="304800" y="914400"/>
            <a:ext cx="8382000" cy="369332"/>
          </a:xfrm>
          <a:prstGeom prst="rect">
            <a:avLst/>
          </a:prstGeom>
          <a:noFill/>
        </p:spPr>
        <p:txBody>
          <a:bodyPr wrap="square" rtlCol="0">
            <a:spAutoFit/>
          </a:bodyPr>
          <a:lstStyle/>
          <a:p>
            <a:r>
              <a:rPr lang="en-US" b="1" dirty="0" smtClean="0">
                <a:solidFill>
                  <a:srgbClr val="FF0000"/>
                </a:solidFill>
              </a:rPr>
              <a:t>Number of bits must be specified. If it is insufficient, overflow may occur.</a:t>
            </a:r>
            <a:endParaRPr lang="en-US" b="1" dirty="0">
              <a:solidFill>
                <a:srgbClr val="FF0000"/>
              </a:solidFill>
            </a:endParaRPr>
          </a:p>
        </p:txBody>
      </p:sp>
      <p:sp>
        <p:nvSpPr>
          <p:cNvPr id="7" name="Slide Number Placeholder 6"/>
          <p:cNvSpPr>
            <a:spLocks noGrp="1"/>
          </p:cNvSpPr>
          <p:nvPr>
            <p:ph type="sldNum" sz="quarter" idx="12"/>
          </p:nvPr>
        </p:nvSpPr>
        <p:spPr/>
        <p:txBody>
          <a:bodyPr/>
          <a:lstStyle/>
          <a:p>
            <a:fld id="{69E29E33-B620-47F9-BB04-8846C2A5AFCC}" type="slidenum">
              <a:rPr kumimoji="0" lang="en-US" smtClean="0"/>
              <a:pPr/>
              <a:t>16</a:t>
            </a:fld>
            <a:endParaRPr kumimoji="0" lang="en-US"/>
          </a:p>
        </p:txBody>
      </p:sp>
      <p:sp>
        <p:nvSpPr>
          <p:cNvPr id="8" name="TextBox 7"/>
          <p:cNvSpPr txBox="1"/>
          <p:nvPr/>
        </p:nvSpPr>
        <p:spPr>
          <a:xfrm>
            <a:off x="304800" y="4050268"/>
            <a:ext cx="8382000" cy="369332"/>
          </a:xfrm>
          <a:prstGeom prst="rect">
            <a:avLst/>
          </a:prstGeom>
          <a:noFill/>
        </p:spPr>
        <p:txBody>
          <a:bodyPr wrap="square" rtlCol="0">
            <a:spAutoFit/>
          </a:bodyPr>
          <a:lstStyle/>
          <a:p>
            <a:r>
              <a:rPr lang="en-US" b="1" dirty="0" smtClean="0">
                <a:solidFill>
                  <a:srgbClr val="FF0000"/>
                </a:solidFill>
              </a:rPr>
              <a:t>More on complement operators</a:t>
            </a:r>
            <a:endParaRPr lang="en-US" b="1" dirty="0">
              <a:solidFill>
                <a:srgbClr val="FF0000"/>
              </a:solidFill>
            </a:endParaRPr>
          </a:p>
        </p:txBody>
      </p:sp>
      <p:graphicFrame>
        <p:nvGraphicFramePr>
          <p:cNvPr id="10" name="Table 9"/>
          <p:cNvGraphicFramePr>
            <a:graphicFrameLocks noGrp="1"/>
          </p:cNvGraphicFramePr>
          <p:nvPr/>
        </p:nvGraphicFramePr>
        <p:xfrm>
          <a:off x="381000" y="4419600"/>
          <a:ext cx="8382000" cy="1752600"/>
        </p:xfrm>
        <a:graphic>
          <a:graphicData uri="http://schemas.openxmlformats.org/drawingml/2006/table">
            <a:tbl>
              <a:tblPr firstRow="1" bandRow="1">
                <a:tableStyleId>{5C22544A-7EE6-4342-B048-85BDC9FD1C3A}</a:tableStyleId>
              </a:tblPr>
              <a:tblGrid>
                <a:gridCol w="1143000"/>
                <a:gridCol w="2514600"/>
                <a:gridCol w="4724400"/>
              </a:tblGrid>
              <a:tr h="370840">
                <a:tc>
                  <a:txBody>
                    <a:bodyPr/>
                    <a:lstStyle/>
                    <a:p>
                      <a:r>
                        <a:rPr lang="en-US" dirty="0" smtClean="0"/>
                        <a:t>System</a:t>
                      </a:r>
                      <a:endParaRPr lang="en-US" dirty="0"/>
                    </a:p>
                  </a:txBody>
                  <a:tcPr/>
                </a:tc>
                <a:tc>
                  <a:txBody>
                    <a:bodyPr/>
                    <a:lstStyle/>
                    <a:p>
                      <a:r>
                        <a:rPr lang="en-US" dirty="0" smtClean="0"/>
                        <a:t>Complement (C)</a:t>
                      </a:r>
                      <a:endParaRPr lang="en-US" dirty="0"/>
                    </a:p>
                  </a:txBody>
                  <a:tcPr/>
                </a:tc>
                <a:tc>
                  <a:txBody>
                    <a:bodyPr/>
                    <a:lstStyle/>
                    <a:p>
                      <a:r>
                        <a:rPr lang="en-US" dirty="0" smtClean="0"/>
                        <a:t>Example</a:t>
                      </a:r>
                      <a:endParaRPr lang="en-US" dirty="0"/>
                    </a:p>
                  </a:txBody>
                  <a:tcPr/>
                </a:tc>
              </a:tr>
              <a:tr h="370840">
                <a:tc>
                  <a:txBody>
                    <a:bodyPr/>
                    <a:lstStyle/>
                    <a:p>
                      <a:r>
                        <a:rPr lang="en-US" dirty="0" smtClean="0"/>
                        <a:t>Binary</a:t>
                      </a:r>
                      <a:endParaRPr lang="en-US" dirty="0"/>
                    </a:p>
                  </a:txBody>
                  <a:tcPr/>
                </a:tc>
                <a:tc>
                  <a:txBody>
                    <a:bodyPr/>
                    <a:lstStyle/>
                    <a:p>
                      <a:r>
                        <a:rPr lang="en-US" dirty="0" smtClean="0"/>
                        <a:t>2’s C = 1’s C + 1</a:t>
                      </a:r>
                      <a:endParaRPr lang="en-US" dirty="0"/>
                    </a:p>
                  </a:txBody>
                  <a:tcPr/>
                </a:tc>
                <a:tc>
                  <a:txBody>
                    <a:bodyPr/>
                    <a:lstStyle/>
                    <a:p>
                      <a:r>
                        <a:rPr lang="en-US" dirty="0" smtClean="0"/>
                        <a:t>00001111 </a:t>
                      </a:r>
                      <a:r>
                        <a:rPr lang="en-US" dirty="0" smtClean="0">
                          <a:sym typeface="Wingdings" pitchFamily="2" charset="2"/>
                        </a:rPr>
                        <a:t> 11110000</a:t>
                      </a:r>
                      <a:r>
                        <a:rPr lang="en-US" baseline="0" dirty="0" smtClean="0">
                          <a:sym typeface="Wingdings" pitchFamily="2" charset="2"/>
                        </a:rPr>
                        <a:t> +1 = 11110001</a:t>
                      </a:r>
                      <a:endParaRPr lang="en-US" dirty="0"/>
                    </a:p>
                  </a:txBody>
                  <a:tcPr/>
                </a:tc>
              </a:tr>
              <a:tr h="370840">
                <a:tc>
                  <a:txBody>
                    <a:bodyPr/>
                    <a:lstStyle/>
                    <a:p>
                      <a:r>
                        <a:rPr lang="en-US" dirty="0" smtClean="0"/>
                        <a:t>Decimal</a:t>
                      </a:r>
                      <a:endParaRPr lang="en-US" dirty="0"/>
                    </a:p>
                  </a:txBody>
                  <a:tcPr/>
                </a:tc>
                <a:tc>
                  <a:txBody>
                    <a:bodyPr/>
                    <a:lstStyle/>
                    <a:p>
                      <a:r>
                        <a:rPr lang="en-US" dirty="0" smtClean="0"/>
                        <a:t>10’s</a:t>
                      </a:r>
                      <a:r>
                        <a:rPr lang="en-US" baseline="0" dirty="0" smtClean="0"/>
                        <a:t> C = 9’s C + 1</a:t>
                      </a:r>
                      <a:endParaRPr lang="en-US" dirty="0"/>
                    </a:p>
                  </a:txBody>
                  <a:tcPr/>
                </a:tc>
                <a:tc>
                  <a:txBody>
                    <a:bodyPr/>
                    <a:lstStyle/>
                    <a:p>
                      <a:r>
                        <a:rPr lang="en-US" dirty="0" smtClean="0"/>
                        <a:t>9’s complement of 123 = 999-123= 876</a:t>
                      </a:r>
                    </a:p>
                    <a:p>
                      <a:r>
                        <a:rPr lang="en-US" dirty="0" smtClean="0"/>
                        <a:t>10’s </a:t>
                      </a:r>
                      <a:r>
                        <a:rPr lang="en-US" dirty="0" smtClean="0"/>
                        <a:t>complement of 123 = 977</a:t>
                      </a:r>
                      <a:endParaRPr lang="en-US" dirty="0"/>
                    </a:p>
                  </a:txBody>
                  <a:tcPr/>
                </a:tc>
              </a:tr>
              <a:tr h="370840">
                <a:tc>
                  <a:txBody>
                    <a:bodyPr/>
                    <a:lstStyle/>
                    <a:p>
                      <a:r>
                        <a:rPr lang="en-US" dirty="0" err="1" smtClean="0"/>
                        <a:t>Hexa</a:t>
                      </a:r>
                      <a:r>
                        <a:rPr lang="en-US" dirty="0" smtClean="0"/>
                        <a:t>.</a:t>
                      </a:r>
                      <a:endParaRPr lang="en-US" dirty="0"/>
                    </a:p>
                  </a:txBody>
                  <a:tcPr/>
                </a:tc>
                <a:tc>
                  <a:txBody>
                    <a:bodyPr/>
                    <a:lstStyle/>
                    <a:p>
                      <a:r>
                        <a:rPr lang="en-US" dirty="0" smtClean="0"/>
                        <a:t>16’s</a:t>
                      </a:r>
                      <a:r>
                        <a:rPr lang="en-US" baseline="0" dirty="0" smtClean="0"/>
                        <a:t> C = 15’s C + 1</a:t>
                      </a:r>
                      <a:endParaRPr lang="en-US" dirty="0"/>
                    </a:p>
                  </a:txBody>
                  <a:tcPr/>
                </a:tc>
                <a:tc>
                  <a:txBody>
                    <a:bodyPr/>
                    <a:lstStyle/>
                    <a:p>
                      <a:r>
                        <a:rPr lang="en-US" dirty="0" smtClean="0"/>
                        <a:t>1A3 </a:t>
                      </a:r>
                      <a:r>
                        <a:rPr lang="en-US" dirty="0" smtClean="0">
                          <a:sym typeface="Wingdings" pitchFamily="2" charset="2"/>
                        </a:rPr>
                        <a:t> 15’s C : FFF-1A3</a:t>
                      </a:r>
                      <a:r>
                        <a:rPr lang="en-US" baseline="0" dirty="0" smtClean="0">
                          <a:sym typeface="Wingdings" pitchFamily="2" charset="2"/>
                        </a:rPr>
                        <a:t> = E</a:t>
                      </a:r>
                      <a:r>
                        <a:rPr lang="en-US" dirty="0" smtClean="0">
                          <a:sym typeface="Wingdings" pitchFamily="2" charset="2"/>
                        </a:rPr>
                        <a:t>5C  16’s C: ẸD</a:t>
                      </a:r>
                      <a:endParaRPr lang="en-US" dirty="0"/>
                    </a:p>
                  </a:txBody>
                  <a:tcPr/>
                </a:tc>
              </a:tr>
            </a:tbl>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Storing Integers: Summary </a:t>
            </a:r>
            <a:br>
              <a:rPr lang="en-US" sz="3200" dirty="0" smtClean="0"/>
            </a:br>
            <a:r>
              <a:rPr lang="en-US" sz="3200" dirty="0" smtClean="0"/>
              <a:t>Comparing 3 Systems</a:t>
            </a:r>
            <a:endParaRPr lang="en-US" sz="3200" dirty="0"/>
          </a:p>
        </p:txBody>
      </p:sp>
      <p:pic>
        <p:nvPicPr>
          <p:cNvPr id="1026" name="Picture 2"/>
          <p:cNvPicPr>
            <a:picLocks noChangeAspect="1" noChangeArrowheads="1"/>
          </p:cNvPicPr>
          <p:nvPr/>
        </p:nvPicPr>
        <p:blipFill>
          <a:blip r:embed="rId2" cstate="print"/>
          <a:srcRect/>
          <a:stretch>
            <a:fillRect/>
          </a:stretch>
        </p:blipFill>
        <p:spPr bwMode="auto">
          <a:xfrm>
            <a:off x="1390650" y="1066800"/>
            <a:ext cx="6362700" cy="5600700"/>
          </a:xfrm>
          <a:prstGeom prst="rect">
            <a:avLst/>
          </a:prstGeom>
          <a:noFill/>
          <a:ln w="9525">
            <a:noFill/>
            <a:miter lim="800000"/>
            <a:headEnd/>
            <a:tailEnd/>
          </a:ln>
        </p:spPr>
      </p:pic>
      <p:sp>
        <p:nvSpPr>
          <p:cNvPr id="4" name="Slide Number Placeholder 3"/>
          <p:cNvSpPr>
            <a:spLocks noGrp="1"/>
          </p:cNvSpPr>
          <p:nvPr>
            <p:ph type="sldNum" sz="quarter" idx="12"/>
          </p:nvPr>
        </p:nvSpPr>
        <p:spPr/>
        <p:txBody>
          <a:bodyPr/>
          <a:lstStyle/>
          <a:p>
            <a:fld id="{69E29E33-B620-47F9-BB04-8846C2A5AFCC}" type="slidenum">
              <a:rPr kumimoji="0" lang="en-US" smtClean="0"/>
              <a:pPr/>
              <a:t>17</a:t>
            </a:fld>
            <a:endParaRPr kumimoji="0"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2.2- Storing Numbers: </a:t>
            </a:r>
            <a:r>
              <a:rPr lang="en-US" sz="3600" dirty="0" err="1" smtClean="0"/>
              <a:t>Reals</a:t>
            </a:r>
            <a:endParaRPr lang="en-US" sz="3600" dirty="0"/>
          </a:p>
        </p:txBody>
      </p:sp>
      <p:sp>
        <p:nvSpPr>
          <p:cNvPr id="5" name="Content Placeholder 4"/>
          <p:cNvSpPr>
            <a:spLocks noGrp="1"/>
          </p:cNvSpPr>
          <p:nvPr>
            <p:ph idx="1"/>
          </p:nvPr>
        </p:nvSpPr>
        <p:spPr>
          <a:xfrm>
            <a:off x="457200" y="990600"/>
            <a:ext cx="8229600" cy="2667000"/>
          </a:xfrm>
        </p:spPr>
        <p:txBody>
          <a:bodyPr>
            <a:normAutofit/>
          </a:bodyPr>
          <a:lstStyle/>
          <a:p>
            <a:pPr lvl="0"/>
            <a:r>
              <a:rPr lang="en-US" altLang="en-US" sz="2400" dirty="0" smtClean="0"/>
              <a:t>Real = integral part. fractional part </a:t>
            </a:r>
            <a:r>
              <a:rPr lang="en-US" altLang="en-US" sz="2400" dirty="0" smtClean="0">
                <a:sym typeface="Wingdings" pitchFamily="2" charset="2"/>
              </a:rPr>
              <a:t> 23.7</a:t>
            </a:r>
          </a:p>
          <a:p>
            <a:pPr lvl="0"/>
            <a:r>
              <a:rPr lang="en-US" altLang="en-US" sz="2400" dirty="0" smtClean="0"/>
              <a:t>Fixed-point representation: Low precision </a:t>
            </a:r>
            <a:endParaRPr lang="en-US" altLang="en-US" sz="2400" dirty="0" smtClean="0">
              <a:sym typeface="Wingdings" pitchFamily="2" charset="2"/>
            </a:endParaRPr>
          </a:p>
          <a:p>
            <a:pPr marL="1005840" lvl="1" indent="-411480">
              <a:buSzPct val="65000"/>
              <a:buFont typeface="Wingdings 2"/>
              <a:buChar char=""/>
            </a:pPr>
            <a:r>
              <a:rPr lang="en-US" altLang="en-US" dirty="0" smtClean="0"/>
              <a:t>1.00234 </a:t>
            </a:r>
            <a:r>
              <a:rPr lang="en-US" altLang="en-US" dirty="0" smtClean="0">
                <a:sym typeface="Wingdings" pitchFamily="2" charset="2"/>
              </a:rPr>
              <a:t> 1.00  Truncated</a:t>
            </a:r>
          </a:p>
          <a:p>
            <a:pPr marL="1005840" lvl="1" indent="-411480">
              <a:buSzPct val="65000"/>
              <a:buFont typeface="Wingdings 2"/>
              <a:buChar char=""/>
            </a:pPr>
            <a:r>
              <a:rPr lang="en-US" altLang="en-US" dirty="0" smtClean="0"/>
              <a:t>236154302345.00 </a:t>
            </a:r>
            <a:r>
              <a:rPr lang="en-US" altLang="en-US" dirty="0" smtClean="0">
                <a:sym typeface="Wingdings" pitchFamily="2" charset="2"/>
              </a:rPr>
              <a:t> </a:t>
            </a:r>
            <a:r>
              <a:rPr lang="en-US" altLang="en-US" dirty="0" smtClean="0"/>
              <a:t>6154302345.00 </a:t>
            </a:r>
            <a:r>
              <a:rPr lang="en-US" altLang="en-US" dirty="0" smtClean="0">
                <a:sym typeface="Wingdings" pitchFamily="2" charset="2"/>
              </a:rPr>
              <a:t> Truncated</a:t>
            </a:r>
            <a:endParaRPr lang="en-US" altLang="en-US" dirty="0" smtClean="0"/>
          </a:p>
          <a:p>
            <a:pPr lvl="0"/>
            <a:r>
              <a:rPr lang="en-US" sz="2400" dirty="0" smtClean="0"/>
              <a:t>Using floating-point representation to store real numbers. It is called as scientific notation.</a:t>
            </a:r>
          </a:p>
          <a:p>
            <a:endParaRPr lang="en-US" sz="2400" dirty="0"/>
          </a:p>
        </p:txBody>
      </p:sp>
      <p:pic>
        <p:nvPicPr>
          <p:cNvPr id="6" name="Picture 8"/>
          <p:cNvPicPr>
            <a:picLocks noChangeAspect="1" noChangeArrowheads="1"/>
          </p:cNvPicPr>
          <p:nvPr/>
        </p:nvPicPr>
        <p:blipFill>
          <a:blip r:embed="rId2" cstate="print"/>
          <a:srcRect/>
          <a:stretch>
            <a:fillRect/>
          </a:stretch>
        </p:blipFill>
        <p:spPr bwMode="auto">
          <a:xfrm>
            <a:off x="990600" y="3657600"/>
            <a:ext cx="7397750" cy="1890712"/>
          </a:xfrm>
          <a:prstGeom prst="rect">
            <a:avLst/>
          </a:prstGeom>
          <a:noFill/>
          <a:ln w="9525">
            <a:noFill/>
            <a:miter lim="800000"/>
            <a:headEnd/>
            <a:tailEnd/>
          </a:ln>
          <a:effectLst/>
        </p:spPr>
      </p:pic>
      <p:sp>
        <p:nvSpPr>
          <p:cNvPr id="7" name="Rectangle 6"/>
          <p:cNvSpPr/>
          <p:nvPr/>
        </p:nvSpPr>
        <p:spPr>
          <a:xfrm>
            <a:off x="2057400" y="5638800"/>
            <a:ext cx="4572000" cy="886397"/>
          </a:xfrm>
          <a:prstGeom prst="rect">
            <a:avLst/>
          </a:prstGeom>
        </p:spPr>
        <p:txBody>
          <a:bodyPr>
            <a:spAutoFit/>
          </a:bodyPr>
          <a:lstStyle/>
          <a:p>
            <a:pPr marL="548640" indent="-411480">
              <a:spcBef>
                <a:spcPct val="20000"/>
              </a:spcBef>
              <a:buClr>
                <a:srgbClr val="0000CC"/>
              </a:buClr>
              <a:buSzPct val="65000"/>
              <a:buFont typeface="Wingdings 2"/>
              <a:buChar char=""/>
            </a:pPr>
            <a:r>
              <a:rPr lang="en-US" dirty="0" smtClean="0">
                <a:solidFill>
                  <a:schemeClr val="bg1"/>
                </a:solidFill>
                <a:latin typeface="Arial" pitchFamily="34" charset="0"/>
                <a:cs typeface="Arial" pitchFamily="34" charset="0"/>
              </a:rPr>
              <a:t>Actual number: </a:t>
            </a:r>
            <a:r>
              <a:rPr lang="en-US" altLang="en-US" dirty="0" smtClean="0">
                <a:solidFill>
                  <a:schemeClr val="bg1"/>
                </a:solidFill>
              </a:rPr>
              <a:t>−0.0000000000000232</a:t>
            </a:r>
          </a:p>
          <a:p>
            <a:pPr marL="548640" indent="-411480">
              <a:spcBef>
                <a:spcPct val="20000"/>
              </a:spcBef>
              <a:buClr>
                <a:srgbClr val="0000CC"/>
              </a:buClr>
              <a:buSzPct val="65000"/>
              <a:buFont typeface="Wingdings 2"/>
              <a:buChar char=""/>
            </a:pPr>
            <a:r>
              <a:rPr lang="en-US" altLang="en-US" dirty="0" smtClean="0">
                <a:solidFill>
                  <a:schemeClr val="bg1"/>
                </a:solidFill>
              </a:rPr>
              <a:t>Scientific notation: </a:t>
            </a:r>
            <a:r>
              <a:rPr lang="en-US" altLang="en-US" sz="2800" b="1" dirty="0" smtClean="0">
                <a:solidFill>
                  <a:srgbClr val="FF9900"/>
                </a:solidFill>
              </a:rPr>
              <a:t>-</a:t>
            </a:r>
            <a:r>
              <a:rPr lang="en-US" altLang="en-US" sz="2800" b="1" dirty="0" smtClean="0">
                <a:solidFill>
                  <a:schemeClr val="bg1"/>
                </a:solidFill>
              </a:rPr>
              <a:t> </a:t>
            </a:r>
            <a:r>
              <a:rPr lang="en-US" altLang="en-US" sz="2800" b="1" u="sng" dirty="0" smtClean="0">
                <a:solidFill>
                  <a:schemeClr val="accent6">
                    <a:lumMod val="75000"/>
                  </a:schemeClr>
                </a:solidFill>
              </a:rPr>
              <a:t>2.32</a:t>
            </a:r>
            <a:r>
              <a:rPr lang="en-US" altLang="en-US" sz="2800" b="1" dirty="0" smtClean="0">
                <a:solidFill>
                  <a:schemeClr val="bg1"/>
                </a:solidFill>
              </a:rPr>
              <a:t> x 10</a:t>
            </a:r>
            <a:r>
              <a:rPr lang="en-US" altLang="en-US" sz="2800" b="1" baseline="30000" dirty="0" smtClean="0">
                <a:solidFill>
                  <a:srgbClr val="0070C0"/>
                </a:solidFill>
              </a:rPr>
              <a:t>14</a:t>
            </a:r>
            <a:endParaRPr lang="en-US" altLang="en-US" b="1" baseline="30000" dirty="0" smtClean="0">
              <a:solidFill>
                <a:srgbClr val="0070C0"/>
              </a:solidFill>
            </a:endParaRPr>
          </a:p>
        </p:txBody>
      </p:sp>
      <p:cxnSp>
        <p:nvCxnSpPr>
          <p:cNvPr id="9" name="Straight Arrow Connector 8"/>
          <p:cNvCxnSpPr/>
          <p:nvPr/>
        </p:nvCxnSpPr>
        <p:spPr>
          <a:xfrm>
            <a:off x="2057400" y="4648200"/>
            <a:ext cx="2590800" cy="1600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3657600" y="4572000"/>
            <a:ext cx="2514600" cy="1524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a:off x="5257800" y="4648200"/>
            <a:ext cx="838200" cy="1447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Slide Number Placeholder 10"/>
          <p:cNvSpPr>
            <a:spLocks noGrp="1"/>
          </p:cNvSpPr>
          <p:nvPr>
            <p:ph type="sldNum" sz="quarter" idx="12"/>
          </p:nvPr>
        </p:nvSpPr>
        <p:spPr/>
        <p:txBody>
          <a:bodyPr/>
          <a:lstStyle/>
          <a:p>
            <a:fld id="{69E29E33-B620-47F9-BB04-8846C2A5AFCC}" type="slidenum">
              <a:rPr kumimoji="0" lang="en-US" smtClean="0"/>
              <a:pPr/>
              <a:t>18</a:t>
            </a:fld>
            <a:endParaRPr kumimoji="0"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Storing Numbers: </a:t>
            </a:r>
            <a:r>
              <a:rPr lang="en-US" sz="3600" dirty="0" err="1" smtClean="0"/>
              <a:t>Reals</a:t>
            </a:r>
            <a:r>
              <a:rPr lang="en-US" sz="3600" dirty="0" smtClean="0"/>
              <a:t>…</a:t>
            </a:r>
            <a:endParaRPr lang="en-US" sz="3600" dirty="0"/>
          </a:p>
        </p:txBody>
      </p:sp>
      <p:sp>
        <p:nvSpPr>
          <p:cNvPr id="4" name="Content Placeholder 2"/>
          <p:cNvSpPr txBox="1">
            <a:spLocks/>
          </p:cNvSpPr>
          <p:nvPr/>
        </p:nvSpPr>
        <p:spPr>
          <a:xfrm>
            <a:off x="609600" y="838200"/>
            <a:ext cx="8229600" cy="457200"/>
          </a:xfrm>
          <a:prstGeom prst="rect">
            <a:avLst/>
          </a:prstGeom>
        </p:spPr>
        <p:txBody>
          <a:bodyPr vert="horz">
            <a:normAutofit fontScale="92500" lnSpcReduction="10000"/>
          </a:bodyPr>
          <a:lstStyle/>
          <a:p>
            <a:pPr marL="548640" indent="-411480">
              <a:spcBef>
                <a:spcPct val="20000"/>
              </a:spcBef>
              <a:buClr>
                <a:srgbClr val="0000CC"/>
              </a:buClr>
              <a:buSzPct val="65000"/>
              <a:buFont typeface="Wingdings 2"/>
              <a:buChar char=""/>
            </a:pPr>
            <a:r>
              <a:rPr lang="en-US" sz="2800" dirty="0" smtClean="0">
                <a:solidFill>
                  <a:schemeClr val="bg1"/>
                </a:solidFill>
                <a:latin typeface="Arial" pitchFamily="34" charset="0"/>
                <a:cs typeface="Arial" pitchFamily="34" charset="0"/>
              </a:rPr>
              <a:t>Some examples:</a:t>
            </a:r>
            <a:endParaRPr kumimoji="0" lang="en-US" sz="2800" b="0" i="0" u="none" strike="noStrike" kern="1200" cap="none" spc="0" normalizeH="0" baseline="0" noProof="0" dirty="0">
              <a:ln>
                <a:noFill/>
              </a:ln>
              <a:solidFill>
                <a:schemeClr val="bg1"/>
              </a:solidFill>
              <a:effectLst/>
              <a:uLnTx/>
              <a:uFillTx/>
              <a:latin typeface="Arial" pitchFamily="34" charset="0"/>
              <a:ea typeface="+mn-ea"/>
              <a:cs typeface="Arial" pitchFamily="34" charset="0"/>
            </a:endParaRPr>
          </a:p>
        </p:txBody>
      </p:sp>
      <p:pic>
        <p:nvPicPr>
          <p:cNvPr id="5" name="Picture 11"/>
          <p:cNvPicPr>
            <a:picLocks noChangeAspect="1" noChangeArrowheads="1"/>
          </p:cNvPicPr>
          <p:nvPr/>
        </p:nvPicPr>
        <p:blipFill>
          <a:blip r:embed="rId2" cstate="print"/>
          <a:srcRect/>
          <a:stretch>
            <a:fillRect/>
          </a:stretch>
        </p:blipFill>
        <p:spPr bwMode="auto">
          <a:xfrm>
            <a:off x="285750" y="1219200"/>
            <a:ext cx="8629650" cy="1158875"/>
          </a:xfrm>
          <a:prstGeom prst="rect">
            <a:avLst/>
          </a:prstGeom>
          <a:noFill/>
          <a:ln w="9525">
            <a:noFill/>
            <a:miter lim="800000"/>
            <a:headEnd/>
            <a:tailEnd/>
          </a:ln>
          <a:effectLst/>
        </p:spPr>
      </p:pic>
      <p:pic>
        <p:nvPicPr>
          <p:cNvPr id="6" name="Picture 8"/>
          <p:cNvPicPr>
            <a:picLocks noChangeAspect="1" noChangeArrowheads="1"/>
          </p:cNvPicPr>
          <p:nvPr/>
        </p:nvPicPr>
        <p:blipFill>
          <a:blip r:embed="rId3" cstate="print"/>
          <a:srcRect/>
          <a:stretch>
            <a:fillRect/>
          </a:stretch>
        </p:blipFill>
        <p:spPr bwMode="auto">
          <a:xfrm>
            <a:off x="285750" y="2528888"/>
            <a:ext cx="8629650" cy="1204912"/>
          </a:xfrm>
          <a:prstGeom prst="rect">
            <a:avLst/>
          </a:prstGeom>
          <a:noFill/>
          <a:ln w="9525">
            <a:noFill/>
            <a:miter lim="800000"/>
            <a:headEnd/>
            <a:tailEnd/>
          </a:ln>
          <a:effectLst/>
        </p:spPr>
      </p:pic>
      <p:pic>
        <p:nvPicPr>
          <p:cNvPr id="7" name="Picture 10"/>
          <p:cNvPicPr>
            <a:picLocks noChangeAspect="1" noChangeArrowheads="1"/>
          </p:cNvPicPr>
          <p:nvPr/>
        </p:nvPicPr>
        <p:blipFill>
          <a:blip r:embed="rId4" cstate="print"/>
          <a:srcRect/>
          <a:stretch>
            <a:fillRect/>
          </a:stretch>
        </p:blipFill>
        <p:spPr bwMode="auto">
          <a:xfrm>
            <a:off x="228600" y="4559300"/>
            <a:ext cx="8428037" cy="1231900"/>
          </a:xfrm>
          <a:prstGeom prst="rect">
            <a:avLst/>
          </a:prstGeom>
          <a:noFill/>
          <a:ln w="9525">
            <a:noFill/>
            <a:miter lim="800000"/>
            <a:headEnd/>
            <a:tailEnd/>
          </a:ln>
          <a:effectLst/>
        </p:spPr>
      </p:pic>
      <p:sp>
        <p:nvSpPr>
          <p:cNvPr id="8" name="Rectangle 3"/>
          <p:cNvSpPr>
            <a:spLocks noChangeArrowheads="1"/>
          </p:cNvSpPr>
          <p:nvPr/>
        </p:nvSpPr>
        <p:spPr bwMode="auto">
          <a:xfrm>
            <a:off x="228600" y="4254500"/>
            <a:ext cx="3810000" cy="400110"/>
          </a:xfrm>
          <a:prstGeom prst="rect">
            <a:avLst/>
          </a:prstGeom>
          <a:solidFill>
            <a:srgbClr val="FFFFCC"/>
          </a:solidFill>
          <a:ln w="9525">
            <a:noFill/>
            <a:miter lim="800000"/>
            <a:headEnd/>
            <a:tailEnd/>
          </a:ln>
          <a:effectLst/>
        </p:spPr>
        <p:txBody>
          <a:bodyPr wrap="square">
            <a:spAutoFit/>
          </a:bodyPr>
          <a:lstStyle/>
          <a:p>
            <a:pPr algn="just"/>
            <a:r>
              <a:rPr lang="en-US" altLang="en-US" sz="2000" b="1" i="0" u="sng" baseline="0" dirty="0" smtClean="0">
                <a:solidFill>
                  <a:srgbClr val="FF0000"/>
                </a:solidFill>
              </a:rPr>
              <a:t>Normalizing the fixed part</a:t>
            </a:r>
            <a:r>
              <a:rPr lang="en-US" altLang="en-US" sz="2000" b="0" i="0" baseline="0" dirty="0" smtClean="0">
                <a:solidFill>
                  <a:srgbClr val="FF0000"/>
                </a:solidFill>
              </a:rPr>
              <a:t>:</a:t>
            </a:r>
            <a:endParaRPr lang="en-US" altLang="en-US" sz="2000" b="0" i="0" baseline="0" dirty="0">
              <a:solidFill>
                <a:srgbClr val="FF0000"/>
              </a:solidFill>
            </a:endParaRPr>
          </a:p>
        </p:txBody>
      </p:sp>
      <p:sp>
        <p:nvSpPr>
          <p:cNvPr id="9" name="Slide Number Placeholder 8"/>
          <p:cNvSpPr>
            <a:spLocks noGrp="1"/>
          </p:cNvSpPr>
          <p:nvPr>
            <p:ph type="sldNum" sz="quarter" idx="12"/>
          </p:nvPr>
        </p:nvSpPr>
        <p:spPr/>
        <p:txBody>
          <a:bodyPr/>
          <a:lstStyle/>
          <a:p>
            <a:fld id="{69E29E33-B620-47F9-BB04-8846C2A5AFCC}" type="slidenum">
              <a:rPr kumimoji="0" lang="en-US" smtClean="0"/>
              <a:pPr/>
              <a:t>19</a:t>
            </a:fld>
            <a:endParaRPr kumimoji="0"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Content Placeholder 2"/>
          <p:cNvSpPr>
            <a:spLocks noGrp="1"/>
          </p:cNvSpPr>
          <p:nvPr>
            <p:ph idx="1"/>
          </p:nvPr>
        </p:nvSpPr>
        <p:spPr>
          <a:xfrm>
            <a:off x="228600" y="990600"/>
            <a:ext cx="8686800" cy="5318760"/>
          </a:xfrm>
        </p:spPr>
        <p:txBody>
          <a:bodyPr>
            <a:normAutofit fontScale="77500" lnSpcReduction="20000"/>
          </a:bodyPr>
          <a:lstStyle/>
          <a:p>
            <a:pPr>
              <a:buNone/>
            </a:pPr>
            <a:r>
              <a:rPr lang="en-US" b="1" u="sng" dirty="0" smtClean="0"/>
              <a:t>LO03</a:t>
            </a:r>
            <a:r>
              <a:rPr lang="en-US" dirty="0" smtClean="0"/>
              <a:t>: </a:t>
            </a:r>
            <a:r>
              <a:rPr lang="en-US" b="1" dirty="0" smtClean="0"/>
              <a:t>Describe how different data type is stored inside a computer as bit patterns and operations on data</a:t>
            </a:r>
          </a:p>
          <a:p>
            <a:pPr>
              <a:spcAft>
                <a:spcPct val="25000"/>
              </a:spcAft>
              <a:buFont typeface="Wingdings" pitchFamily="2" charset="2"/>
              <a:buChar char="q"/>
            </a:pPr>
            <a:r>
              <a:rPr lang="en-US" altLang="en-US" dirty="0" smtClean="0"/>
              <a:t>List five different data types used in a computer.</a:t>
            </a:r>
          </a:p>
          <a:p>
            <a:pPr>
              <a:spcAft>
                <a:spcPct val="25000"/>
              </a:spcAft>
              <a:buFont typeface="Wingdings" pitchFamily="2" charset="2"/>
              <a:buChar char="q"/>
            </a:pPr>
            <a:r>
              <a:rPr lang="en-US" altLang="en-US" dirty="0" smtClean="0"/>
              <a:t>Describe how different data is stored inside a computer.</a:t>
            </a:r>
          </a:p>
          <a:p>
            <a:pPr>
              <a:spcAft>
                <a:spcPct val="25000"/>
              </a:spcAft>
              <a:buFont typeface="Wingdings" pitchFamily="2" charset="2"/>
              <a:buChar char="q"/>
            </a:pPr>
            <a:r>
              <a:rPr lang="en-US" altLang="en-US" dirty="0" smtClean="0"/>
              <a:t>Describe how integers are stored in a computer.</a:t>
            </a:r>
          </a:p>
          <a:p>
            <a:pPr>
              <a:spcAft>
                <a:spcPct val="25000"/>
              </a:spcAft>
              <a:buFont typeface="Wingdings" pitchFamily="2" charset="2"/>
              <a:buChar char="q"/>
            </a:pPr>
            <a:r>
              <a:rPr lang="en-US" altLang="en-US" dirty="0" smtClean="0"/>
              <a:t>Describe how real numbers are stored in a computer.</a:t>
            </a:r>
          </a:p>
          <a:p>
            <a:pPr>
              <a:spcAft>
                <a:spcPct val="25000"/>
              </a:spcAft>
              <a:buFont typeface="Wingdings" pitchFamily="2" charset="2"/>
              <a:buChar char="q"/>
            </a:pPr>
            <a:r>
              <a:rPr lang="en-US" altLang="en-US" dirty="0" smtClean="0"/>
              <a:t>Describe how text is stored in a computer using one of the</a:t>
            </a:r>
            <a:br>
              <a:rPr lang="en-US" altLang="en-US" dirty="0" smtClean="0"/>
            </a:br>
            <a:r>
              <a:rPr lang="en-US" altLang="en-US" dirty="0" smtClean="0"/>
              <a:t>     various encoding systems.</a:t>
            </a:r>
          </a:p>
          <a:p>
            <a:pPr>
              <a:spcAft>
                <a:spcPct val="25000"/>
              </a:spcAft>
              <a:buFont typeface="Wingdings" pitchFamily="2" charset="2"/>
              <a:buChar char="q"/>
            </a:pPr>
            <a:r>
              <a:rPr lang="en-US" altLang="en-US" dirty="0" smtClean="0"/>
              <a:t>Describe how audio is stored in a computer using sampling,</a:t>
            </a:r>
            <a:br>
              <a:rPr lang="en-US" altLang="en-US" dirty="0" smtClean="0"/>
            </a:br>
            <a:r>
              <a:rPr lang="en-US" altLang="en-US" dirty="0" smtClean="0"/>
              <a:t>     quantization, and encoding.</a:t>
            </a:r>
          </a:p>
          <a:p>
            <a:pPr>
              <a:spcAft>
                <a:spcPct val="25000"/>
              </a:spcAft>
              <a:buFont typeface="Wingdings" pitchFamily="2" charset="2"/>
              <a:buChar char="q"/>
            </a:pPr>
            <a:r>
              <a:rPr lang="en-US" altLang="en-US" dirty="0" smtClean="0"/>
              <a:t>Describe how images are stored in a computer using raster</a:t>
            </a:r>
            <a:br>
              <a:rPr lang="en-US" altLang="en-US" dirty="0" smtClean="0"/>
            </a:br>
            <a:r>
              <a:rPr lang="en-US" altLang="en-US" dirty="0" smtClean="0"/>
              <a:t>     and vector graphics schemes.</a:t>
            </a:r>
          </a:p>
          <a:p>
            <a:pPr>
              <a:spcAft>
                <a:spcPct val="25000"/>
              </a:spcAft>
              <a:buFont typeface="Wingdings" pitchFamily="2" charset="2"/>
              <a:buChar char="q"/>
            </a:pPr>
            <a:r>
              <a:rPr lang="en-US" altLang="en-US" dirty="0" smtClean="0"/>
              <a:t>Describe how video is stored in a computer as a</a:t>
            </a:r>
            <a:br>
              <a:rPr lang="en-US" altLang="en-US" dirty="0" smtClean="0"/>
            </a:br>
            <a:r>
              <a:rPr lang="en-US" altLang="en-US" dirty="0" smtClean="0"/>
              <a:t>     representation of images changing in time.</a:t>
            </a:r>
            <a:endParaRPr lang="en-US" altLang="en-US" dirty="0"/>
          </a:p>
        </p:txBody>
      </p:sp>
      <p:sp>
        <p:nvSpPr>
          <p:cNvPr id="4" name="Slide Number Placeholder 3"/>
          <p:cNvSpPr>
            <a:spLocks noGrp="1"/>
          </p:cNvSpPr>
          <p:nvPr>
            <p:ph type="sldNum" sz="quarter" idx="12"/>
          </p:nvPr>
        </p:nvSpPr>
        <p:spPr/>
        <p:txBody>
          <a:bodyPr/>
          <a:lstStyle/>
          <a:p>
            <a:fld id="{69E29E33-B620-47F9-BB04-8846C2A5AFCC}" type="slidenum">
              <a:rPr kumimoji="0" lang="en-US" smtClean="0"/>
              <a:pPr/>
              <a:t>2</a:t>
            </a:fld>
            <a:endParaRPr kumimoji="0"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Storing Numbers: </a:t>
            </a:r>
            <a:r>
              <a:rPr lang="en-US" sz="3600" dirty="0" err="1" smtClean="0"/>
              <a:t>Reals</a:t>
            </a:r>
            <a:r>
              <a:rPr lang="en-US" sz="3600" dirty="0" smtClean="0"/>
              <a:t>…</a:t>
            </a:r>
            <a:endParaRPr lang="en-US" sz="3600" dirty="0"/>
          </a:p>
        </p:txBody>
      </p:sp>
      <p:sp>
        <p:nvSpPr>
          <p:cNvPr id="3" name="Content Placeholder 2"/>
          <p:cNvSpPr>
            <a:spLocks noGrp="1"/>
          </p:cNvSpPr>
          <p:nvPr>
            <p:ph idx="1"/>
          </p:nvPr>
        </p:nvSpPr>
        <p:spPr/>
        <p:txBody>
          <a:bodyPr/>
          <a:lstStyle/>
          <a:p>
            <a:pPr lvl="1"/>
            <a:endParaRPr lang="en-US" altLang="en-US" dirty="0" smtClean="0"/>
          </a:p>
          <a:p>
            <a:endParaRPr lang="en-US" dirty="0"/>
          </a:p>
        </p:txBody>
      </p:sp>
      <p:sp>
        <p:nvSpPr>
          <p:cNvPr id="4" name="Content Placeholder 2"/>
          <p:cNvSpPr txBox="1">
            <a:spLocks/>
          </p:cNvSpPr>
          <p:nvPr/>
        </p:nvSpPr>
        <p:spPr>
          <a:xfrm>
            <a:off x="609600" y="1143000"/>
            <a:ext cx="8229600" cy="609600"/>
          </a:xfrm>
          <a:prstGeom prst="rect">
            <a:avLst/>
          </a:prstGeom>
        </p:spPr>
        <p:txBody>
          <a:bodyPr vert="horz">
            <a:normAutofit/>
          </a:bodyPr>
          <a:lstStyle/>
          <a:p>
            <a:pPr marL="548640" marR="0" lvl="0" indent="-411480" algn="l" defTabSz="914400" rtl="0" eaLnBrk="1" fontAlgn="auto" latinLnBrk="0" hangingPunct="1">
              <a:lnSpc>
                <a:spcPct val="100000"/>
              </a:lnSpc>
              <a:spcBef>
                <a:spcPct val="20000"/>
              </a:spcBef>
              <a:spcAft>
                <a:spcPts val="0"/>
              </a:spcAft>
              <a:buClr>
                <a:srgbClr val="0000CC"/>
              </a:buClr>
              <a:buSzPct val="65000"/>
              <a:buFont typeface="Wingdings 2"/>
              <a:buChar char=""/>
              <a:tabLst/>
              <a:defRPr/>
            </a:pPr>
            <a:r>
              <a:rPr lang="en-US" sz="2800" dirty="0" smtClean="0">
                <a:solidFill>
                  <a:schemeClr val="bg1"/>
                </a:solidFill>
                <a:latin typeface="Arial" pitchFamily="34" charset="0"/>
                <a:cs typeface="Arial" pitchFamily="34" charset="0"/>
              </a:rPr>
              <a:t>Stored Parts:</a:t>
            </a:r>
            <a:endParaRPr kumimoji="0" lang="en-US" sz="2800" b="0" i="0" u="none" strike="noStrike" kern="1200" cap="none" spc="0" normalizeH="0" baseline="0" noProof="0" dirty="0">
              <a:ln>
                <a:noFill/>
              </a:ln>
              <a:solidFill>
                <a:schemeClr val="bg1"/>
              </a:solidFill>
              <a:effectLst/>
              <a:uLnTx/>
              <a:uFillTx/>
              <a:latin typeface="Arial" pitchFamily="34" charset="0"/>
              <a:ea typeface="+mn-ea"/>
              <a:cs typeface="Arial" pitchFamily="34" charset="0"/>
            </a:endParaRPr>
          </a:p>
        </p:txBody>
      </p:sp>
      <p:pic>
        <p:nvPicPr>
          <p:cNvPr id="5" name="Picture 5"/>
          <p:cNvPicPr>
            <a:picLocks noChangeAspect="1" noChangeArrowheads="1"/>
          </p:cNvPicPr>
          <p:nvPr/>
        </p:nvPicPr>
        <p:blipFill>
          <a:blip r:embed="rId2" cstate="print"/>
          <a:srcRect/>
          <a:stretch>
            <a:fillRect/>
          </a:stretch>
        </p:blipFill>
        <p:spPr bwMode="auto">
          <a:xfrm>
            <a:off x="457200" y="2676022"/>
            <a:ext cx="6400800" cy="2049392"/>
          </a:xfrm>
          <a:prstGeom prst="rect">
            <a:avLst/>
          </a:prstGeom>
          <a:noFill/>
          <a:ln w="9525">
            <a:noFill/>
            <a:miter lim="800000"/>
            <a:headEnd/>
            <a:tailEnd/>
          </a:ln>
          <a:effectLst/>
        </p:spPr>
      </p:pic>
      <p:sp>
        <p:nvSpPr>
          <p:cNvPr id="6" name="Rectangle 6"/>
          <p:cNvSpPr>
            <a:spLocks noChangeArrowheads="1"/>
          </p:cNvSpPr>
          <p:nvPr/>
        </p:nvSpPr>
        <p:spPr bwMode="auto">
          <a:xfrm>
            <a:off x="4038600" y="1295400"/>
            <a:ext cx="4191000" cy="923330"/>
          </a:xfrm>
          <a:prstGeom prst="rect">
            <a:avLst/>
          </a:prstGeom>
          <a:solidFill>
            <a:srgbClr val="FFFFCC"/>
          </a:solidFill>
          <a:ln w="76200" algn="ctr">
            <a:noFill/>
            <a:miter lim="800000"/>
            <a:headEnd/>
            <a:tailEnd/>
          </a:ln>
          <a:effectLst/>
        </p:spPr>
        <p:txBody>
          <a:bodyPr wrap="square">
            <a:spAutoFit/>
          </a:bodyPr>
          <a:lstStyle/>
          <a:p>
            <a:pPr algn="ctr"/>
            <a:r>
              <a:rPr lang="en-US" altLang="en-US" i="0" baseline="0" dirty="0">
                <a:solidFill>
                  <a:srgbClr val="FF0000"/>
                </a:solidFill>
              </a:rPr>
              <a:t>Note that the point and the bit 1 to the left of the fixed-point section are not stored—they are implicit.</a:t>
            </a:r>
          </a:p>
        </p:txBody>
      </p:sp>
      <p:sp>
        <p:nvSpPr>
          <p:cNvPr id="7" name="Rectangle 10"/>
          <p:cNvSpPr>
            <a:spLocks noChangeArrowheads="1"/>
          </p:cNvSpPr>
          <p:nvPr/>
        </p:nvSpPr>
        <p:spPr bwMode="auto">
          <a:xfrm>
            <a:off x="3581400" y="4667071"/>
            <a:ext cx="5029200" cy="923330"/>
          </a:xfrm>
          <a:prstGeom prst="rect">
            <a:avLst/>
          </a:prstGeom>
          <a:solidFill>
            <a:srgbClr val="FFFFCC"/>
          </a:solidFill>
          <a:ln w="76200" algn="ctr">
            <a:noFill/>
            <a:miter lim="800000"/>
            <a:headEnd/>
            <a:tailEnd/>
          </a:ln>
          <a:effectLst/>
        </p:spPr>
        <p:txBody>
          <a:bodyPr wrap="square">
            <a:spAutoFit/>
          </a:bodyPr>
          <a:lstStyle/>
          <a:p>
            <a:pPr algn="ctr"/>
            <a:r>
              <a:rPr lang="en-US" altLang="en-US" i="0" baseline="0" dirty="0">
                <a:solidFill>
                  <a:srgbClr val="FF0000"/>
                </a:solidFill>
              </a:rPr>
              <a:t>The </a:t>
            </a:r>
            <a:r>
              <a:rPr lang="en-US" altLang="en-US" b="1" i="0" u="sng" baseline="0" dirty="0">
                <a:solidFill>
                  <a:srgbClr val="FF0000"/>
                </a:solidFill>
              </a:rPr>
              <a:t>mantissa</a:t>
            </a:r>
            <a:r>
              <a:rPr lang="en-US" altLang="en-US" i="0" baseline="0" dirty="0">
                <a:solidFill>
                  <a:srgbClr val="FF0000"/>
                </a:solidFill>
              </a:rPr>
              <a:t> is a fractional part that, together with the sign, </a:t>
            </a:r>
            <a:r>
              <a:rPr lang="en-US" altLang="en-US" b="1" i="0" u="sng" baseline="0" dirty="0">
                <a:solidFill>
                  <a:srgbClr val="FF0000"/>
                </a:solidFill>
              </a:rPr>
              <a:t>is treated like an integer</a:t>
            </a:r>
            <a:r>
              <a:rPr lang="en-US" altLang="en-US" i="0" baseline="0" dirty="0">
                <a:solidFill>
                  <a:srgbClr val="FF0000"/>
                </a:solidFill>
              </a:rPr>
              <a:t> stored in sign-and-magnitude representation.</a:t>
            </a:r>
          </a:p>
        </p:txBody>
      </p:sp>
      <p:cxnSp>
        <p:nvCxnSpPr>
          <p:cNvPr id="9" name="Straight Arrow Connector 8"/>
          <p:cNvCxnSpPr/>
          <p:nvPr/>
        </p:nvCxnSpPr>
        <p:spPr>
          <a:xfrm flipH="1">
            <a:off x="4343400" y="2286000"/>
            <a:ext cx="304800" cy="457200"/>
          </a:xfrm>
          <a:prstGeom prst="straightConnector1">
            <a:avLst/>
          </a:prstGeom>
          <a:ln>
            <a:solidFill>
              <a:srgbClr val="0000CC"/>
            </a:solidFill>
            <a:tailEnd type="arrow"/>
          </a:ln>
        </p:spPr>
        <p:style>
          <a:lnRef idx="1">
            <a:schemeClr val="accent1"/>
          </a:lnRef>
          <a:fillRef idx="0">
            <a:schemeClr val="accent1"/>
          </a:fillRef>
          <a:effectRef idx="0">
            <a:schemeClr val="accent1"/>
          </a:effectRef>
          <a:fontRef idx="minor">
            <a:schemeClr val="tx1"/>
          </a:fontRef>
        </p:style>
      </p:cxnSp>
      <p:sp>
        <p:nvSpPr>
          <p:cNvPr id="10" name="Slide Number Placeholder 9"/>
          <p:cNvSpPr>
            <a:spLocks noGrp="1"/>
          </p:cNvSpPr>
          <p:nvPr>
            <p:ph type="sldNum" sz="quarter" idx="12"/>
          </p:nvPr>
        </p:nvSpPr>
        <p:spPr/>
        <p:txBody>
          <a:bodyPr/>
          <a:lstStyle/>
          <a:p>
            <a:fld id="{69E29E33-B620-47F9-BB04-8846C2A5AFCC}" type="slidenum">
              <a:rPr kumimoji="0" lang="en-US" smtClean="0"/>
              <a:pPr/>
              <a:t>20</a:t>
            </a:fld>
            <a:endParaRPr kumimoji="0"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Storing Numbers: </a:t>
            </a:r>
            <a:r>
              <a:rPr lang="en-US" sz="3600" dirty="0" err="1" smtClean="0"/>
              <a:t>Reals</a:t>
            </a:r>
            <a:r>
              <a:rPr lang="en-US" sz="3600" dirty="0" smtClean="0"/>
              <a:t>…</a:t>
            </a:r>
            <a:endParaRPr lang="en-US" sz="3600" dirty="0"/>
          </a:p>
        </p:txBody>
      </p:sp>
      <p:sp>
        <p:nvSpPr>
          <p:cNvPr id="3" name="Content Placeholder 2"/>
          <p:cNvSpPr>
            <a:spLocks noGrp="1"/>
          </p:cNvSpPr>
          <p:nvPr>
            <p:ph idx="1"/>
          </p:nvPr>
        </p:nvSpPr>
        <p:spPr>
          <a:xfrm>
            <a:off x="457200" y="990600"/>
            <a:ext cx="8229600" cy="2133600"/>
          </a:xfrm>
        </p:spPr>
        <p:txBody>
          <a:bodyPr/>
          <a:lstStyle/>
          <a:p>
            <a:pPr lvl="1"/>
            <a:endParaRPr lang="en-US" altLang="en-US" dirty="0" smtClean="0"/>
          </a:p>
          <a:p>
            <a:endParaRPr lang="en-US" dirty="0"/>
          </a:p>
        </p:txBody>
      </p:sp>
      <p:sp>
        <p:nvSpPr>
          <p:cNvPr id="4" name="Content Placeholder 2"/>
          <p:cNvSpPr txBox="1">
            <a:spLocks/>
          </p:cNvSpPr>
          <p:nvPr/>
        </p:nvSpPr>
        <p:spPr>
          <a:xfrm>
            <a:off x="609600" y="1066800"/>
            <a:ext cx="8229600" cy="2667000"/>
          </a:xfrm>
          <a:prstGeom prst="rect">
            <a:avLst/>
          </a:prstGeom>
        </p:spPr>
        <p:txBody>
          <a:bodyPr vert="horz">
            <a:noAutofit/>
          </a:bodyPr>
          <a:lstStyle/>
          <a:p>
            <a:pPr>
              <a:defRPr/>
            </a:pPr>
            <a:r>
              <a:rPr lang="en-US" altLang="en-US" sz="2400" b="1" u="sng" dirty="0" smtClean="0">
                <a:solidFill>
                  <a:srgbClr val="0000CC"/>
                </a:solidFill>
                <a:effectLst>
                  <a:outerShdw blurRad="38100" dist="38100" dir="2700000" algn="tl">
                    <a:srgbClr val="C0C0C0"/>
                  </a:outerShdw>
                </a:effectLst>
              </a:rPr>
              <a:t>Excess system:</a:t>
            </a:r>
          </a:p>
          <a:p>
            <a:pPr>
              <a:defRPr/>
            </a:pPr>
            <a:r>
              <a:rPr lang="en-US" altLang="en-US" sz="2000" dirty="0" smtClean="0">
                <a:solidFill>
                  <a:schemeClr val="bg1"/>
                </a:solidFill>
                <a:effectLst>
                  <a:outerShdw blurRad="38100" dist="38100" dir="2700000" algn="tl">
                    <a:srgbClr val="C0C0C0"/>
                  </a:outerShdw>
                </a:effectLst>
              </a:rPr>
              <a:t>The exponent part is a signed number </a:t>
            </a:r>
            <a:br>
              <a:rPr lang="en-US" altLang="en-US" sz="2000" dirty="0" smtClean="0">
                <a:solidFill>
                  <a:schemeClr val="bg1"/>
                </a:solidFill>
                <a:effectLst>
                  <a:outerShdw blurRad="38100" dist="38100" dir="2700000" algn="tl">
                    <a:srgbClr val="C0C0C0"/>
                  </a:outerShdw>
                </a:effectLst>
              </a:rPr>
            </a:br>
            <a:r>
              <a:rPr lang="en-US" altLang="en-US" sz="2000" dirty="0" smtClean="0">
                <a:solidFill>
                  <a:schemeClr val="bg1"/>
                </a:solidFill>
                <a:effectLst>
                  <a:outerShdw blurRad="38100" dist="38100" dir="2700000" algn="tl">
                    <a:srgbClr val="C0C0C0"/>
                  </a:outerShdw>
                </a:effectLst>
              </a:rPr>
              <a:t>(Method 1): Two’s complement representation</a:t>
            </a:r>
          </a:p>
          <a:p>
            <a:pPr>
              <a:defRPr/>
            </a:pPr>
            <a:r>
              <a:rPr lang="en-US" altLang="en-US" sz="2000" dirty="0" smtClean="0">
                <a:solidFill>
                  <a:schemeClr val="bg1"/>
                </a:solidFill>
                <a:effectLst>
                  <a:outerShdw blurRad="38100" dist="38100" dir="2700000" algn="tl">
                    <a:srgbClr val="C0C0C0"/>
                  </a:outerShdw>
                </a:effectLst>
              </a:rPr>
              <a:t>(Method 2): A bias (</a:t>
            </a:r>
            <a:r>
              <a:rPr lang="en-US" altLang="en-US" sz="2000" dirty="0" err="1" smtClean="0">
                <a:solidFill>
                  <a:schemeClr val="bg1"/>
                </a:solidFill>
                <a:effectLst>
                  <a:outerShdw blurRad="38100" dist="38100" dir="2700000" algn="tl">
                    <a:srgbClr val="C0C0C0"/>
                  </a:outerShdw>
                </a:effectLst>
              </a:rPr>
              <a:t>độ</a:t>
            </a:r>
            <a:r>
              <a:rPr lang="en-US" altLang="en-US" sz="2000" dirty="0" smtClean="0">
                <a:solidFill>
                  <a:schemeClr val="bg1"/>
                </a:solidFill>
                <a:effectLst>
                  <a:outerShdw blurRad="38100" dist="38100" dir="2700000" algn="tl">
                    <a:srgbClr val="C0C0C0"/>
                  </a:outerShdw>
                </a:effectLst>
              </a:rPr>
              <a:t> </a:t>
            </a:r>
            <a:r>
              <a:rPr lang="en-US" altLang="en-US" sz="2000" dirty="0" err="1" smtClean="0">
                <a:solidFill>
                  <a:schemeClr val="bg1"/>
                </a:solidFill>
                <a:effectLst>
                  <a:outerShdw blurRad="38100" dist="38100" dir="2700000" algn="tl">
                    <a:srgbClr val="C0C0C0"/>
                  </a:outerShdw>
                </a:effectLst>
              </a:rPr>
              <a:t>lệch</a:t>
            </a:r>
            <a:r>
              <a:rPr lang="en-US" altLang="en-US" sz="2000" dirty="0" smtClean="0">
                <a:solidFill>
                  <a:schemeClr val="bg1"/>
                </a:solidFill>
                <a:effectLst>
                  <a:outerShdw blurRad="38100" dist="38100" dir="2700000" algn="tl">
                    <a:srgbClr val="C0C0C0"/>
                  </a:outerShdw>
                </a:effectLst>
              </a:rPr>
              <a:t>) is added to it for shifting it to non-negative format. Example: [-127, 127] </a:t>
            </a:r>
            <a:r>
              <a:rPr lang="en-US" altLang="en-US" sz="2000" dirty="0" smtClean="0">
                <a:solidFill>
                  <a:schemeClr val="bg1"/>
                </a:solidFill>
                <a:effectLst>
                  <a:outerShdw blurRad="38100" dist="38100" dir="2700000" algn="tl">
                    <a:srgbClr val="C0C0C0"/>
                  </a:outerShdw>
                </a:effectLst>
                <a:sym typeface="Wingdings" pitchFamily="2" charset="2"/>
              </a:rPr>
              <a:t> (+127)  [0, 254]</a:t>
            </a:r>
            <a:endParaRPr lang="en-US" altLang="en-US" sz="2000" dirty="0" smtClean="0">
              <a:solidFill>
                <a:schemeClr val="bg1"/>
              </a:solidFill>
              <a:effectLst>
                <a:outerShdw blurRad="38100" dist="38100" dir="2700000" algn="tl">
                  <a:srgbClr val="C0C0C0"/>
                </a:outerShdw>
              </a:effectLst>
            </a:endParaRPr>
          </a:p>
          <a:p>
            <a:pPr>
              <a:defRPr/>
            </a:pPr>
            <a:r>
              <a:rPr lang="en-US" altLang="en-US" sz="2000" b="1" u="sng" dirty="0" smtClean="0">
                <a:solidFill>
                  <a:schemeClr val="bg1"/>
                </a:solidFill>
                <a:effectLst>
                  <a:outerShdw blurRad="38100" dist="38100" dir="2700000" algn="tl">
                    <a:srgbClr val="C0C0C0"/>
                  </a:outerShdw>
                </a:effectLst>
              </a:rPr>
              <a:t>Example</a:t>
            </a:r>
            <a:r>
              <a:rPr lang="en-US" altLang="en-US" sz="2000" dirty="0" smtClean="0">
                <a:solidFill>
                  <a:schemeClr val="bg1"/>
                </a:solidFill>
                <a:effectLst>
                  <a:outerShdw blurRad="38100" dist="38100" dir="2700000" algn="tl">
                    <a:srgbClr val="C0C0C0"/>
                  </a:outerShdw>
                </a:effectLst>
              </a:rPr>
              <a:t>: </a:t>
            </a:r>
          </a:p>
          <a:p>
            <a:pPr>
              <a:defRPr/>
            </a:pPr>
            <a:r>
              <a:rPr lang="en-US" altLang="en-US" sz="2000" dirty="0" smtClean="0">
                <a:solidFill>
                  <a:schemeClr val="bg1"/>
                </a:solidFill>
                <a:effectLst>
                  <a:outerShdw blurRad="38100" dist="38100" dir="2700000" algn="tl">
                    <a:srgbClr val="C0C0C0"/>
                  </a:outerShdw>
                </a:effectLst>
              </a:rPr>
              <a:t>Exponent= -10, bias = 127 </a:t>
            </a:r>
            <a:r>
              <a:rPr lang="en-US" altLang="en-US" sz="2000" dirty="0" smtClean="0">
                <a:solidFill>
                  <a:schemeClr val="bg1"/>
                </a:solidFill>
                <a:effectLst>
                  <a:outerShdw blurRad="38100" dist="38100" dir="2700000" algn="tl">
                    <a:srgbClr val="C0C0C0"/>
                  </a:outerShdw>
                </a:effectLst>
                <a:sym typeface="Wingdings" pitchFamily="2" charset="2"/>
              </a:rPr>
              <a:t> -10+127  exponent is stored: 126</a:t>
            </a:r>
          </a:p>
          <a:p>
            <a:pPr>
              <a:defRPr/>
            </a:pPr>
            <a:r>
              <a:rPr lang="en-US" altLang="en-US" sz="2000" dirty="0" smtClean="0">
                <a:solidFill>
                  <a:schemeClr val="bg1"/>
                </a:solidFill>
                <a:effectLst>
                  <a:outerShdw blurRad="38100" dist="38100" dir="2700000" algn="tl">
                    <a:srgbClr val="C0C0C0"/>
                  </a:outerShdw>
                </a:effectLst>
              </a:rPr>
              <a:t>Finding value from the stored value 126:  </a:t>
            </a:r>
            <a:r>
              <a:rPr lang="en-US" altLang="en-US" sz="2000" dirty="0" smtClean="0">
                <a:solidFill>
                  <a:schemeClr val="bg1"/>
                </a:solidFill>
                <a:effectLst>
                  <a:outerShdw blurRad="38100" dist="38100" dir="2700000" algn="tl">
                    <a:srgbClr val="C0C0C0"/>
                  </a:outerShdw>
                </a:effectLst>
                <a:sym typeface="Wingdings" pitchFamily="2" charset="2"/>
              </a:rPr>
              <a:t>126 – 127  value: -10.</a:t>
            </a:r>
            <a:endParaRPr lang="en-US" altLang="en-US" sz="2000" dirty="0" smtClean="0">
              <a:solidFill>
                <a:schemeClr val="bg1"/>
              </a:solidFill>
              <a:effectLst>
                <a:outerShdw blurRad="38100" dist="38100" dir="2700000" algn="tl">
                  <a:srgbClr val="C0C0C0"/>
                </a:outerShdw>
              </a:effectLst>
            </a:endParaRPr>
          </a:p>
        </p:txBody>
      </p:sp>
      <p:sp>
        <p:nvSpPr>
          <p:cNvPr id="5" name="Text Box 2"/>
          <p:cNvSpPr txBox="1">
            <a:spLocks noChangeArrowheads="1"/>
          </p:cNvSpPr>
          <p:nvPr/>
        </p:nvSpPr>
        <p:spPr bwMode="auto">
          <a:xfrm>
            <a:off x="663575" y="3810000"/>
            <a:ext cx="3884397" cy="400110"/>
          </a:xfrm>
          <a:prstGeom prst="rect">
            <a:avLst/>
          </a:prstGeom>
          <a:noFill/>
          <a:ln w="9525">
            <a:noFill/>
            <a:miter lim="800000"/>
            <a:headEnd/>
            <a:tailEnd/>
          </a:ln>
          <a:effectLst/>
        </p:spPr>
        <p:txBody>
          <a:bodyPr wrap="none">
            <a:spAutoFit/>
          </a:bodyPr>
          <a:lstStyle/>
          <a:p>
            <a:r>
              <a:rPr lang="en-US" altLang="en-US" sz="2000" i="0" baseline="0" dirty="0" smtClean="0">
                <a:solidFill>
                  <a:schemeClr val="bg1"/>
                </a:solidFill>
              </a:rPr>
              <a:t>Shifting </a:t>
            </a:r>
            <a:r>
              <a:rPr lang="en-US" altLang="en-US" sz="2000" i="0" baseline="0" dirty="0">
                <a:solidFill>
                  <a:schemeClr val="bg1"/>
                </a:solidFill>
              </a:rPr>
              <a:t>in Excess representation</a:t>
            </a:r>
          </a:p>
        </p:txBody>
      </p:sp>
      <p:pic>
        <p:nvPicPr>
          <p:cNvPr id="6" name="Picture 3"/>
          <p:cNvPicPr>
            <a:picLocks noChangeAspect="1" noChangeArrowheads="1"/>
          </p:cNvPicPr>
          <p:nvPr/>
        </p:nvPicPr>
        <p:blipFill>
          <a:blip r:embed="rId2" cstate="print"/>
          <a:srcRect/>
          <a:stretch>
            <a:fillRect/>
          </a:stretch>
        </p:blipFill>
        <p:spPr bwMode="auto">
          <a:xfrm>
            <a:off x="962025" y="4314885"/>
            <a:ext cx="7315200" cy="1876425"/>
          </a:xfrm>
          <a:prstGeom prst="rect">
            <a:avLst/>
          </a:prstGeom>
          <a:noFill/>
          <a:ln w="9525">
            <a:noFill/>
            <a:miter lim="800000"/>
            <a:headEnd/>
            <a:tailEnd/>
          </a:ln>
          <a:effectLst/>
        </p:spPr>
      </p:pic>
      <p:cxnSp>
        <p:nvCxnSpPr>
          <p:cNvPr id="7" name="Straight Connector 6"/>
          <p:cNvCxnSpPr>
            <a:cxnSpLocks noChangeShapeType="1"/>
          </p:cNvCxnSpPr>
          <p:nvPr/>
        </p:nvCxnSpPr>
        <p:spPr bwMode="auto">
          <a:xfrm>
            <a:off x="739775" y="4210110"/>
            <a:ext cx="8023225" cy="0"/>
          </a:xfrm>
          <a:prstGeom prst="line">
            <a:avLst/>
          </a:prstGeom>
          <a:noFill/>
          <a:ln w="57150" algn="ctr">
            <a:solidFill>
              <a:srgbClr val="FF0000"/>
            </a:solidFill>
            <a:round/>
            <a:headEnd/>
            <a:tailEnd/>
          </a:ln>
          <a:effectLst/>
        </p:spPr>
      </p:cxnSp>
      <p:cxnSp>
        <p:nvCxnSpPr>
          <p:cNvPr id="8" name="Straight Connector 7"/>
          <p:cNvCxnSpPr>
            <a:cxnSpLocks noChangeShapeType="1"/>
          </p:cNvCxnSpPr>
          <p:nvPr/>
        </p:nvCxnSpPr>
        <p:spPr bwMode="auto">
          <a:xfrm>
            <a:off x="892175" y="6343710"/>
            <a:ext cx="8023225" cy="0"/>
          </a:xfrm>
          <a:prstGeom prst="line">
            <a:avLst/>
          </a:prstGeom>
          <a:noFill/>
          <a:ln w="9525" algn="ctr">
            <a:solidFill>
              <a:srgbClr val="FF0000"/>
            </a:solidFill>
            <a:round/>
            <a:headEnd/>
            <a:tailEnd/>
          </a:ln>
          <a:effectLst/>
        </p:spPr>
      </p:cxnSp>
      <p:sp>
        <p:nvSpPr>
          <p:cNvPr id="9" name="Slide Number Placeholder 8"/>
          <p:cNvSpPr>
            <a:spLocks noGrp="1"/>
          </p:cNvSpPr>
          <p:nvPr>
            <p:ph type="sldNum" sz="quarter" idx="12"/>
          </p:nvPr>
        </p:nvSpPr>
        <p:spPr/>
        <p:txBody>
          <a:bodyPr/>
          <a:lstStyle/>
          <a:p>
            <a:fld id="{69E29E33-B620-47F9-BB04-8846C2A5AFCC}" type="slidenum">
              <a:rPr kumimoji="0" lang="en-US" smtClean="0"/>
              <a:pPr/>
              <a:t>21</a:t>
            </a:fld>
            <a:endParaRPr kumimoji="0"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Storing Numbers: </a:t>
            </a:r>
            <a:r>
              <a:rPr lang="en-US" sz="3600" dirty="0" err="1" smtClean="0"/>
              <a:t>Reals</a:t>
            </a:r>
            <a:r>
              <a:rPr lang="en-US" sz="3600" dirty="0" smtClean="0"/>
              <a:t>…</a:t>
            </a:r>
            <a:endParaRPr lang="en-US" sz="3600" dirty="0"/>
          </a:p>
        </p:txBody>
      </p:sp>
      <p:sp>
        <p:nvSpPr>
          <p:cNvPr id="3" name="Content Placeholder 2"/>
          <p:cNvSpPr>
            <a:spLocks noGrp="1"/>
          </p:cNvSpPr>
          <p:nvPr>
            <p:ph idx="1"/>
          </p:nvPr>
        </p:nvSpPr>
        <p:spPr>
          <a:xfrm>
            <a:off x="457200" y="990600"/>
            <a:ext cx="8229600" cy="2133600"/>
          </a:xfrm>
        </p:spPr>
        <p:txBody>
          <a:bodyPr/>
          <a:lstStyle/>
          <a:p>
            <a:pPr lvl="1"/>
            <a:endParaRPr lang="en-US" altLang="en-US" dirty="0" smtClean="0"/>
          </a:p>
          <a:p>
            <a:endParaRPr lang="en-US" dirty="0"/>
          </a:p>
        </p:txBody>
      </p:sp>
      <p:sp>
        <p:nvSpPr>
          <p:cNvPr id="4" name="Content Placeholder 2"/>
          <p:cNvSpPr txBox="1">
            <a:spLocks/>
          </p:cNvSpPr>
          <p:nvPr/>
        </p:nvSpPr>
        <p:spPr>
          <a:xfrm>
            <a:off x="381000" y="1143000"/>
            <a:ext cx="8458200" cy="609600"/>
          </a:xfrm>
          <a:prstGeom prst="rect">
            <a:avLst/>
          </a:prstGeom>
        </p:spPr>
        <p:txBody>
          <a:bodyPr vert="horz">
            <a:normAutofit/>
          </a:bodyPr>
          <a:lstStyle/>
          <a:p>
            <a:pPr marL="548640" marR="0" lvl="0" indent="-411480" algn="l" defTabSz="914400" rtl="0" eaLnBrk="1" fontAlgn="auto" latinLnBrk="0" hangingPunct="1">
              <a:lnSpc>
                <a:spcPct val="100000"/>
              </a:lnSpc>
              <a:spcBef>
                <a:spcPct val="20000"/>
              </a:spcBef>
              <a:spcAft>
                <a:spcPts val="0"/>
              </a:spcAft>
              <a:buClr>
                <a:srgbClr val="0000CC"/>
              </a:buClr>
              <a:buSzPct val="65000"/>
              <a:buFont typeface="Wingdings 2"/>
              <a:buChar char=""/>
              <a:tabLst/>
              <a:defRPr/>
            </a:pPr>
            <a:r>
              <a:rPr lang="en-US" sz="2400" b="1" u="sng" dirty="0" smtClean="0">
                <a:solidFill>
                  <a:schemeClr val="bg1"/>
                </a:solidFill>
                <a:latin typeface="Arial" pitchFamily="34" charset="0"/>
                <a:cs typeface="Arial" pitchFamily="34" charset="0"/>
              </a:rPr>
              <a:t>IEEE standard for floating-point representation</a:t>
            </a:r>
            <a:r>
              <a:rPr lang="en-US" sz="2400" dirty="0" smtClean="0">
                <a:solidFill>
                  <a:schemeClr val="bg1"/>
                </a:solidFill>
                <a:latin typeface="Arial" pitchFamily="34" charset="0"/>
                <a:cs typeface="Arial" pitchFamily="34" charset="0"/>
              </a:rPr>
              <a:t>:</a:t>
            </a:r>
          </a:p>
        </p:txBody>
      </p:sp>
      <p:pic>
        <p:nvPicPr>
          <p:cNvPr id="10" name="Picture 4"/>
          <p:cNvPicPr>
            <a:picLocks noChangeAspect="1" noChangeArrowheads="1"/>
          </p:cNvPicPr>
          <p:nvPr/>
        </p:nvPicPr>
        <p:blipFill>
          <a:blip r:embed="rId2" cstate="print"/>
          <a:srcRect/>
          <a:stretch>
            <a:fillRect/>
          </a:stretch>
        </p:blipFill>
        <p:spPr bwMode="auto">
          <a:xfrm>
            <a:off x="457200" y="2149475"/>
            <a:ext cx="7864475" cy="2803525"/>
          </a:xfrm>
          <a:prstGeom prst="rect">
            <a:avLst/>
          </a:prstGeom>
          <a:noFill/>
          <a:ln w="9525">
            <a:noFill/>
            <a:miter lim="800000"/>
            <a:headEnd/>
            <a:tailEnd/>
          </a:ln>
          <a:effectLst/>
        </p:spPr>
      </p:pic>
      <p:sp>
        <p:nvSpPr>
          <p:cNvPr id="11" name="TextBox 10"/>
          <p:cNvSpPr txBox="1"/>
          <p:nvPr/>
        </p:nvSpPr>
        <p:spPr>
          <a:xfrm>
            <a:off x="304800" y="2743200"/>
            <a:ext cx="1447800" cy="369332"/>
          </a:xfrm>
          <a:prstGeom prst="rect">
            <a:avLst/>
          </a:prstGeom>
          <a:noFill/>
        </p:spPr>
        <p:txBody>
          <a:bodyPr wrap="square" rtlCol="0">
            <a:spAutoFit/>
          </a:bodyPr>
          <a:lstStyle/>
          <a:p>
            <a:pPr algn="ctr"/>
            <a:r>
              <a:rPr lang="en-US" dirty="0" smtClean="0">
                <a:solidFill>
                  <a:srgbClr val="0000CC"/>
                </a:solidFill>
              </a:rPr>
              <a:t>Bias = 127</a:t>
            </a:r>
            <a:endParaRPr lang="en-US" dirty="0">
              <a:solidFill>
                <a:srgbClr val="0000CC"/>
              </a:solidFill>
            </a:endParaRPr>
          </a:p>
        </p:txBody>
      </p:sp>
      <p:sp>
        <p:nvSpPr>
          <p:cNvPr id="12" name="TextBox 11"/>
          <p:cNvSpPr txBox="1"/>
          <p:nvPr/>
        </p:nvSpPr>
        <p:spPr>
          <a:xfrm>
            <a:off x="304800" y="4355068"/>
            <a:ext cx="1447800" cy="369332"/>
          </a:xfrm>
          <a:prstGeom prst="rect">
            <a:avLst/>
          </a:prstGeom>
          <a:noFill/>
        </p:spPr>
        <p:txBody>
          <a:bodyPr wrap="square" rtlCol="0">
            <a:spAutoFit/>
          </a:bodyPr>
          <a:lstStyle/>
          <a:p>
            <a:pPr algn="ctr"/>
            <a:r>
              <a:rPr lang="en-US" dirty="0" smtClean="0">
                <a:solidFill>
                  <a:srgbClr val="0000CC"/>
                </a:solidFill>
              </a:rPr>
              <a:t>Bias = 1023</a:t>
            </a:r>
            <a:endParaRPr lang="en-US" dirty="0">
              <a:solidFill>
                <a:srgbClr val="0000CC"/>
              </a:solidFill>
            </a:endParaRPr>
          </a:p>
        </p:txBody>
      </p:sp>
      <p:sp>
        <p:nvSpPr>
          <p:cNvPr id="8" name="Slide Number Placeholder 7"/>
          <p:cNvSpPr>
            <a:spLocks noGrp="1"/>
          </p:cNvSpPr>
          <p:nvPr>
            <p:ph type="sldNum" sz="quarter" idx="12"/>
          </p:nvPr>
        </p:nvSpPr>
        <p:spPr/>
        <p:txBody>
          <a:bodyPr/>
          <a:lstStyle/>
          <a:p>
            <a:fld id="{69E29E33-B620-47F9-BB04-8846C2A5AFCC}" type="slidenum">
              <a:rPr kumimoji="0" lang="en-US" smtClean="0"/>
              <a:pPr/>
              <a:t>22</a:t>
            </a:fld>
            <a:endParaRPr kumimoji="0"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Storing Numbers: </a:t>
            </a:r>
            <a:r>
              <a:rPr lang="en-US" sz="3600" dirty="0" err="1" smtClean="0"/>
              <a:t>Reals</a:t>
            </a:r>
            <a:r>
              <a:rPr lang="en-US" sz="3600" dirty="0" smtClean="0"/>
              <a:t>…</a:t>
            </a:r>
            <a:endParaRPr lang="en-US" sz="3600" dirty="0"/>
          </a:p>
        </p:txBody>
      </p:sp>
      <p:sp>
        <p:nvSpPr>
          <p:cNvPr id="4" name="Content Placeholder 2"/>
          <p:cNvSpPr txBox="1">
            <a:spLocks/>
          </p:cNvSpPr>
          <p:nvPr/>
        </p:nvSpPr>
        <p:spPr>
          <a:xfrm>
            <a:off x="381000" y="1143000"/>
            <a:ext cx="8458200" cy="609600"/>
          </a:xfrm>
          <a:prstGeom prst="rect">
            <a:avLst/>
          </a:prstGeom>
        </p:spPr>
        <p:txBody>
          <a:bodyPr vert="horz">
            <a:normAutofit/>
          </a:bodyPr>
          <a:lstStyle/>
          <a:p>
            <a:pPr marL="548640" marR="0" lvl="0" indent="-411480" algn="l" defTabSz="914400" rtl="0" eaLnBrk="1" fontAlgn="auto" latinLnBrk="0" hangingPunct="1">
              <a:lnSpc>
                <a:spcPct val="100000"/>
              </a:lnSpc>
              <a:spcBef>
                <a:spcPct val="20000"/>
              </a:spcBef>
              <a:spcAft>
                <a:spcPts val="0"/>
              </a:spcAft>
              <a:buClr>
                <a:srgbClr val="0000CC"/>
              </a:buClr>
              <a:buSzPct val="65000"/>
              <a:buFont typeface="Wingdings 2"/>
              <a:buChar char=""/>
              <a:tabLst/>
              <a:defRPr/>
            </a:pPr>
            <a:r>
              <a:rPr lang="en-US" sz="2400" b="1" u="sng" dirty="0" smtClean="0">
                <a:solidFill>
                  <a:schemeClr val="bg1"/>
                </a:solidFill>
                <a:latin typeface="Arial" pitchFamily="34" charset="0"/>
                <a:cs typeface="Arial" pitchFamily="34" charset="0"/>
              </a:rPr>
              <a:t>IEEE specifications</a:t>
            </a:r>
            <a:r>
              <a:rPr lang="en-US" sz="2400" dirty="0" smtClean="0">
                <a:solidFill>
                  <a:schemeClr val="bg1"/>
                </a:solidFill>
                <a:latin typeface="Arial" pitchFamily="34" charset="0"/>
                <a:cs typeface="Arial" pitchFamily="34" charset="0"/>
              </a:rPr>
              <a:t>:</a:t>
            </a:r>
          </a:p>
        </p:txBody>
      </p:sp>
      <p:pic>
        <p:nvPicPr>
          <p:cNvPr id="6" name="Picture 5"/>
          <p:cNvPicPr>
            <a:picLocks noChangeAspect="1" noChangeArrowheads="1"/>
          </p:cNvPicPr>
          <p:nvPr/>
        </p:nvPicPr>
        <p:blipFill>
          <a:blip r:embed="rId2" cstate="print"/>
          <a:srcRect/>
          <a:stretch>
            <a:fillRect/>
          </a:stretch>
        </p:blipFill>
        <p:spPr bwMode="auto">
          <a:xfrm>
            <a:off x="319088" y="1817687"/>
            <a:ext cx="8520112" cy="3744913"/>
          </a:xfrm>
          <a:prstGeom prst="rect">
            <a:avLst/>
          </a:prstGeom>
          <a:noFill/>
          <a:ln w="9525">
            <a:noFill/>
            <a:miter lim="800000"/>
            <a:headEnd/>
            <a:tailEnd/>
          </a:ln>
          <a:effectLst/>
        </p:spPr>
      </p:pic>
      <p:sp>
        <p:nvSpPr>
          <p:cNvPr id="5" name="Slide Number Placeholder 4"/>
          <p:cNvSpPr>
            <a:spLocks noGrp="1"/>
          </p:cNvSpPr>
          <p:nvPr>
            <p:ph type="sldNum" sz="quarter" idx="12"/>
          </p:nvPr>
        </p:nvSpPr>
        <p:spPr/>
        <p:txBody>
          <a:bodyPr/>
          <a:lstStyle/>
          <a:p>
            <a:fld id="{69E29E33-B620-47F9-BB04-8846C2A5AFCC}" type="slidenum">
              <a:rPr kumimoji="0" lang="en-US" smtClean="0"/>
              <a:pPr/>
              <a:t>23</a:t>
            </a:fld>
            <a:endParaRPr kumimoji="0"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Storing Numbers: </a:t>
            </a:r>
            <a:r>
              <a:rPr lang="en-US" sz="3600" dirty="0" err="1" smtClean="0"/>
              <a:t>Reals</a:t>
            </a:r>
            <a:r>
              <a:rPr lang="en-US" sz="3600" dirty="0" smtClean="0"/>
              <a:t>…</a:t>
            </a:r>
            <a:endParaRPr lang="en-US" sz="3600" dirty="0"/>
          </a:p>
        </p:txBody>
      </p:sp>
      <p:sp>
        <p:nvSpPr>
          <p:cNvPr id="5" name="Rectangle 3"/>
          <p:cNvSpPr>
            <a:spLocks noChangeArrowheads="1"/>
          </p:cNvSpPr>
          <p:nvPr/>
        </p:nvSpPr>
        <p:spPr bwMode="auto">
          <a:xfrm>
            <a:off x="228600" y="1044714"/>
            <a:ext cx="8229600" cy="70788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nchor="ctr">
            <a:spAutoFit/>
          </a:bodyPr>
          <a:lstStyle/>
          <a:p>
            <a:pPr algn="just" eaLnBrk="1" hangingPunct="1">
              <a:defRPr/>
            </a:pPr>
            <a:r>
              <a:rPr lang="en-US" altLang="en-US" sz="2000" b="1" i="0" baseline="0" dirty="0">
                <a:solidFill>
                  <a:srgbClr val="FF0000"/>
                </a:solidFill>
              </a:rPr>
              <a:t>Show the Excess_127 (single precision) representation of the decimal </a:t>
            </a:r>
            <a:r>
              <a:rPr lang="en-US" altLang="en-US" sz="2000" b="1" i="0" baseline="0" dirty="0" smtClean="0">
                <a:solidFill>
                  <a:srgbClr val="FF0000"/>
                </a:solidFill>
              </a:rPr>
              <a:t>number 5.75</a:t>
            </a:r>
            <a:r>
              <a:rPr lang="en-US" altLang="en-US" sz="2000" b="1" i="0" baseline="0" dirty="0">
                <a:solidFill>
                  <a:srgbClr val="FF0000"/>
                </a:solidFill>
              </a:rPr>
              <a:t>.</a:t>
            </a:r>
          </a:p>
        </p:txBody>
      </p:sp>
      <p:sp>
        <p:nvSpPr>
          <p:cNvPr id="8" name="Rectangle 8"/>
          <p:cNvSpPr>
            <a:spLocks noChangeArrowheads="1"/>
          </p:cNvSpPr>
          <p:nvPr/>
        </p:nvSpPr>
        <p:spPr bwMode="auto">
          <a:xfrm>
            <a:off x="304800" y="1958876"/>
            <a:ext cx="8229600" cy="230832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spAutoFit/>
          </a:bodyPr>
          <a:lstStyle>
            <a:lvl1pPr marL="457200" indent="-457200">
              <a:defRPr sz="2400">
                <a:solidFill>
                  <a:schemeClr val="tx1"/>
                </a:solidFill>
                <a:latin typeface="Times New Roman" panose="02020603050405020304" pitchFamily="18" charset="0"/>
              </a:defRPr>
            </a:lvl1pPr>
            <a:lvl2pPr marL="914400" indent="-457200">
              <a:defRPr sz="2400">
                <a:solidFill>
                  <a:schemeClr val="tx1"/>
                </a:solidFill>
                <a:latin typeface="Times New Roman" panose="02020603050405020304" pitchFamily="18" charset="0"/>
              </a:defRPr>
            </a:lvl2pPr>
            <a:lvl3pPr marL="1371600" indent="-457200">
              <a:defRPr sz="2400">
                <a:solidFill>
                  <a:schemeClr val="tx1"/>
                </a:solidFill>
                <a:latin typeface="Times New Roman" panose="02020603050405020304" pitchFamily="18" charset="0"/>
              </a:defRPr>
            </a:lvl3pPr>
            <a:lvl4pPr marL="1828800" indent="-457200">
              <a:defRPr sz="2400">
                <a:solidFill>
                  <a:schemeClr val="tx1"/>
                </a:solidFill>
                <a:latin typeface="Times New Roman" panose="02020603050405020304" pitchFamily="18" charset="0"/>
              </a:defRPr>
            </a:lvl4pPr>
            <a:lvl5pPr marL="2286000" indent="-457200">
              <a:defRPr sz="2400">
                <a:solidFill>
                  <a:schemeClr val="tx1"/>
                </a:solidFill>
                <a:latin typeface="Times New Roman" panose="02020603050405020304" pitchFamily="18" charset="0"/>
              </a:defRPr>
            </a:lvl5pPr>
            <a:lvl6pPr marL="2743200" indent="-457200" fontAlgn="base">
              <a:spcBef>
                <a:spcPct val="0"/>
              </a:spcBef>
              <a:spcAft>
                <a:spcPct val="0"/>
              </a:spcAft>
              <a:defRPr sz="2400">
                <a:solidFill>
                  <a:schemeClr val="tx1"/>
                </a:solidFill>
                <a:latin typeface="Times New Roman" panose="02020603050405020304" pitchFamily="18" charset="0"/>
              </a:defRPr>
            </a:lvl6pPr>
            <a:lvl7pPr marL="3200400" indent="-457200" fontAlgn="base">
              <a:spcBef>
                <a:spcPct val="0"/>
              </a:spcBef>
              <a:spcAft>
                <a:spcPct val="0"/>
              </a:spcAft>
              <a:defRPr sz="2400">
                <a:solidFill>
                  <a:schemeClr val="tx1"/>
                </a:solidFill>
                <a:latin typeface="Times New Roman" panose="02020603050405020304" pitchFamily="18" charset="0"/>
              </a:defRPr>
            </a:lvl7pPr>
            <a:lvl8pPr marL="3657600" indent="-457200" fontAlgn="base">
              <a:spcBef>
                <a:spcPct val="0"/>
              </a:spcBef>
              <a:spcAft>
                <a:spcPct val="0"/>
              </a:spcAft>
              <a:defRPr sz="2400">
                <a:solidFill>
                  <a:schemeClr val="tx1"/>
                </a:solidFill>
                <a:latin typeface="Times New Roman" panose="02020603050405020304" pitchFamily="18" charset="0"/>
              </a:defRPr>
            </a:lvl8pPr>
            <a:lvl9pPr marL="4114800" indent="-457200" fontAlgn="base">
              <a:spcBef>
                <a:spcPct val="0"/>
              </a:spcBef>
              <a:spcAft>
                <a:spcPct val="0"/>
              </a:spcAft>
              <a:defRPr sz="2400">
                <a:solidFill>
                  <a:schemeClr val="tx1"/>
                </a:solidFill>
                <a:latin typeface="Times New Roman" panose="02020603050405020304" pitchFamily="18" charset="0"/>
              </a:defRPr>
            </a:lvl9pPr>
          </a:lstStyle>
          <a:p>
            <a:pPr algn="just" eaLnBrk="1" hangingPunct="1">
              <a:defRPr/>
            </a:pPr>
            <a:r>
              <a:rPr lang="en-US" altLang="en-US" sz="2000" b="1" i="0" u="sng" baseline="0" dirty="0" smtClean="0">
                <a:solidFill>
                  <a:schemeClr val="bg1"/>
                </a:solidFill>
              </a:rPr>
              <a:t>Solution:</a:t>
            </a:r>
          </a:p>
          <a:p>
            <a:pPr algn="just" eaLnBrk="1" hangingPunct="1">
              <a:buFontTx/>
              <a:buAutoNum type="alphaLcPeriod"/>
              <a:defRPr/>
            </a:pPr>
            <a:r>
              <a:rPr lang="en-US" altLang="en-US" sz="2000" b="0" i="0" baseline="0" dirty="0" smtClean="0">
                <a:solidFill>
                  <a:schemeClr val="bg1"/>
                </a:solidFill>
              </a:rPr>
              <a:t>The sign is positive, so S = 0.</a:t>
            </a:r>
          </a:p>
          <a:p>
            <a:pPr algn="just" eaLnBrk="1" hangingPunct="1">
              <a:buFontTx/>
              <a:buAutoNum type="alphaLcPeriod"/>
              <a:defRPr/>
            </a:pPr>
            <a:r>
              <a:rPr lang="en-US" altLang="en-US" sz="2000" b="0" i="0" baseline="0" dirty="0" smtClean="0">
                <a:solidFill>
                  <a:schemeClr val="bg1"/>
                </a:solidFill>
              </a:rPr>
              <a:t>Decimal to binary transformation: 5.75 = (101.11)</a:t>
            </a:r>
            <a:r>
              <a:rPr lang="en-US" altLang="en-US" sz="2000" b="0" i="0" baseline="-25000" dirty="0" smtClean="0">
                <a:solidFill>
                  <a:schemeClr val="bg1"/>
                </a:solidFill>
              </a:rPr>
              <a:t>2</a:t>
            </a:r>
            <a:r>
              <a:rPr lang="en-US" altLang="en-US" sz="2000" b="0" i="0" baseline="0" dirty="0" smtClean="0">
                <a:solidFill>
                  <a:schemeClr val="bg1"/>
                </a:solidFill>
              </a:rPr>
              <a:t>.</a:t>
            </a:r>
          </a:p>
          <a:p>
            <a:pPr algn="just" eaLnBrk="1" hangingPunct="1">
              <a:buFontTx/>
              <a:buAutoNum type="alphaLcPeriod"/>
              <a:defRPr/>
            </a:pPr>
            <a:r>
              <a:rPr lang="en-US" altLang="en-US" sz="2000" b="0" i="0" baseline="0" dirty="0" smtClean="0">
                <a:solidFill>
                  <a:schemeClr val="bg1"/>
                </a:solidFill>
              </a:rPr>
              <a:t>Normalization: (101.11)</a:t>
            </a:r>
            <a:r>
              <a:rPr lang="en-US" altLang="en-US" sz="2000" b="0" i="0" baseline="-25000" dirty="0" smtClean="0">
                <a:solidFill>
                  <a:schemeClr val="bg1"/>
                </a:solidFill>
              </a:rPr>
              <a:t>2</a:t>
            </a:r>
            <a:r>
              <a:rPr lang="en-US" altLang="en-US" sz="2000" b="0" i="0" baseline="0" dirty="0" smtClean="0">
                <a:solidFill>
                  <a:schemeClr val="bg1"/>
                </a:solidFill>
              </a:rPr>
              <a:t> = (1.</a:t>
            </a:r>
            <a:r>
              <a:rPr lang="en-US" altLang="en-US" sz="2000" b="1" i="0" u="sng" baseline="0" dirty="0" smtClean="0">
                <a:solidFill>
                  <a:schemeClr val="bg1"/>
                </a:solidFill>
              </a:rPr>
              <a:t>1011</a:t>
            </a:r>
            <a:r>
              <a:rPr lang="en-US" altLang="en-US" sz="2000" b="0" i="0" baseline="0" dirty="0" smtClean="0">
                <a:solidFill>
                  <a:schemeClr val="bg1"/>
                </a:solidFill>
              </a:rPr>
              <a:t>)</a:t>
            </a:r>
            <a:r>
              <a:rPr lang="en-US" altLang="en-US" sz="2000" b="0" i="0" baseline="-25000" dirty="0" smtClean="0">
                <a:solidFill>
                  <a:schemeClr val="bg1"/>
                </a:solidFill>
              </a:rPr>
              <a:t>2</a:t>
            </a:r>
            <a:r>
              <a:rPr lang="en-US" altLang="en-US" sz="2000" b="0" i="0" baseline="0" dirty="0" smtClean="0">
                <a:solidFill>
                  <a:schemeClr val="bg1"/>
                </a:solidFill>
              </a:rPr>
              <a:t> × 2</a:t>
            </a:r>
            <a:r>
              <a:rPr lang="en-US" altLang="en-US" sz="2000" b="0" i="0" baseline="30000" dirty="0" smtClean="0">
                <a:solidFill>
                  <a:schemeClr val="bg1"/>
                </a:solidFill>
              </a:rPr>
              <a:t>2</a:t>
            </a:r>
            <a:r>
              <a:rPr lang="en-US" altLang="en-US" sz="2000" b="0" i="0" baseline="0" dirty="0" smtClean="0">
                <a:solidFill>
                  <a:schemeClr val="bg1"/>
                </a:solidFill>
              </a:rPr>
              <a:t>.</a:t>
            </a:r>
          </a:p>
          <a:p>
            <a:pPr algn="just" eaLnBrk="1" hangingPunct="1">
              <a:buFontTx/>
              <a:buAutoNum type="alphaLcPeriod"/>
              <a:defRPr/>
            </a:pPr>
            <a:r>
              <a:rPr lang="en-US" altLang="en-US" sz="2000" b="0" i="0" baseline="0" dirty="0" smtClean="0">
                <a:solidFill>
                  <a:schemeClr val="bg1"/>
                </a:solidFill>
              </a:rPr>
              <a:t>E = 2 + 127 = 129 = (10000001)</a:t>
            </a:r>
            <a:r>
              <a:rPr lang="en-US" altLang="en-US" sz="2000" b="0" i="0" baseline="-25000" dirty="0" smtClean="0">
                <a:solidFill>
                  <a:schemeClr val="bg1"/>
                </a:solidFill>
              </a:rPr>
              <a:t>2</a:t>
            </a:r>
            <a:r>
              <a:rPr lang="en-US" altLang="en-US" sz="2000" b="0" i="0" baseline="0" dirty="0" smtClean="0">
                <a:solidFill>
                  <a:schemeClr val="bg1"/>
                </a:solidFill>
              </a:rPr>
              <a:t>, M = </a:t>
            </a:r>
            <a:r>
              <a:rPr lang="en-US" altLang="en-US" sz="2000" b="1" i="0" u="sng" baseline="0" dirty="0" smtClean="0">
                <a:solidFill>
                  <a:schemeClr val="bg1"/>
                </a:solidFill>
              </a:rPr>
              <a:t>1011</a:t>
            </a:r>
            <a:r>
              <a:rPr lang="en-US" altLang="en-US" sz="2000" b="0" i="0" baseline="0" dirty="0" smtClean="0">
                <a:solidFill>
                  <a:schemeClr val="bg1"/>
                </a:solidFill>
              </a:rPr>
              <a:t>. We need to add nineteen zeros at the right of M to make it 23 bits. </a:t>
            </a:r>
          </a:p>
          <a:p>
            <a:pPr algn="just" eaLnBrk="1" hangingPunct="1">
              <a:buFontTx/>
              <a:buAutoNum type="alphaLcPeriod"/>
              <a:defRPr/>
            </a:pPr>
            <a:r>
              <a:rPr lang="en-US" altLang="en-US" sz="2000" b="0" i="0" baseline="0" dirty="0" smtClean="0">
                <a:solidFill>
                  <a:schemeClr val="bg1"/>
                </a:solidFill>
              </a:rPr>
              <a:t>The presentation is shown below:</a:t>
            </a:r>
          </a:p>
        </p:txBody>
      </p:sp>
      <p:pic>
        <p:nvPicPr>
          <p:cNvPr id="9" name="Picture 9"/>
          <p:cNvPicPr>
            <a:picLocks noChangeAspect="1" noChangeArrowheads="1"/>
          </p:cNvPicPr>
          <p:nvPr/>
        </p:nvPicPr>
        <p:blipFill>
          <a:blip r:embed="rId2" cstate="print"/>
          <a:srcRect/>
          <a:stretch>
            <a:fillRect/>
          </a:stretch>
        </p:blipFill>
        <p:spPr bwMode="auto">
          <a:xfrm>
            <a:off x="993775" y="4195762"/>
            <a:ext cx="7154863" cy="1214438"/>
          </a:xfrm>
          <a:prstGeom prst="rect">
            <a:avLst/>
          </a:prstGeom>
          <a:noFill/>
          <a:ln w="9525">
            <a:noFill/>
            <a:miter lim="800000"/>
            <a:headEnd/>
            <a:tailEnd/>
          </a:ln>
          <a:effectLst/>
        </p:spPr>
      </p:pic>
      <p:sp>
        <p:nvSpPr>
          <p:cNvPr id="10" name="Rectangle 10"/>
          <p:cNvSpPr>
            <a:spLocks noChangeArrowheads="1"/>
          </p:cNvSpPr>
          <p:nvPr/>
        </p:nvSpPr>
        <p:spPr bwMode="auto">
          <a:xfrm>
            <a:off x="228600" y="5468908"/>
            <a:ext cx="4800600"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nchor="ctr">
            <a:spAutoFit/>
          </a:bodyPr>
          <a:lstStyle/>
          <a:p>
            <a:pPr algn="just" eaLnBrk="1" hangingPunct="1">
              <a:defRPr/>
            </a:pPr>
            <a:r>
              <a:rPr lang="en-US" altLang="en-US" sz="2000" b="0" i="0" baseline="0" dirty="0">
                <a:solidFill>
                  <a:schemeClr val="bg1"/>
                </a:solidFill>
              </a:rPr>
              <a:t>The number is stored in the computer as</a:t>
            </a:r>
          </a:p>
        </p:txBody>
      </p:sp>
      <p:sp>
        <p:nvSpPr>
          <p:cNvPr id="11" name="Rectangle 11"/>
          <p:cNvSpPr>
            <a:spLocks noChangeArrowheads="1"/>
          </p:cNvSpPr>
          <p:nvPr/>
        </p:nvSpPr>
        <p:spPr bwMode="auto">
          <a:xfrm>
            <a:off x="1676400" y="6017567"/>
            <a:ext cx="5334000" cy="461665"/>
          </a:xfrm>
          <a:prstGeom prst="rect">
            <a:avLst/>
          </a:prstGeom>
          <a:noFill/>
          <a:ln w="38100">
            <a:solidFill>
              <a:schemeClr val="hlink"/>
            </a:solidFill>
            <a:miter lim="800000"/>
            <a:headEnd/>
            <a:tailEnd/>
          </a:ln>
          <a:effectLst/>
        </p:spPr>
        <p:txBody>
          <a:bodyPr anchor="ctr">
            <a:spAutoFit/>
          </a:bodyPr>
          <a:lstStyle/>
          <a:p>
            <a:pPr algn="just" eaLnBrk="1" hangingPunct="1"/>
            <a:r>
              <a:rPr lang="en-US" altLang="en-US" sz="2400" i="0" baseline="0" dirty="0">
                <a:solidFill>
                  <a:srgbClr val="FF0000"/>
                </a:solidFill>
              </a:rPr>
              <a:t>0</a:t>
            </a:r>
            <a:r>
              <a:rPr lang="en-US" altLang="en-US" sz="2400" i="0" u="sng" baseline="0" dirty="0">
                <a:solidFill>
                  <a:srgbClr val="006600"/>
                </a:solidFill>
              </a:rPr>
              <a:t>10000001</a:t>
            </a:r>
            <a:r>
              <a:rPr lang="en-US" altLang="en-US" sz="2400" i="0" baseline="0" dirty="0">
                <a:solidFill>
                  <a:srgbClr val="0000CC"/>
                </a:solidFill>
              </a:rPr>
              <a:t>10110000000000000000000</a:t>
            </a:r>
          </a:p>
        </p:txBody>
      </p:sp>
      <p:grpSp>
        <p:nvGrpSpPr>
          <p:cNvPr id="16" name="Group 15"/>
          <p:cNvGrpSpPr/>
          <p:nvPr/>
        </p:nvGrpSpPr>
        <p:grpSpPr>
          <a:xfrm>
            <a:off x="2209800" y="1524000"/>
            <a:ext cx="6905625" cy="1752600"/>
            <a:chOff x="2209800" y="1524000"/>
            <a:chExt cx="6905625" cy="1752600"/>
          </a:xfrm>
        </p:grpSpPr>
        <p:pic>
          <p:nvPicPr>
            <p:cNvPr id="2050" name="Picture 2"/>
            <p:cNvPicPr>
              <a:picLocks noChangeAspect="1" noChangeArrowheads="1"/>
            </p:cNvPicPr>
            <p:nvPr/>
          </p:nvPicPr>
          <p:blipFill>
            <a:blip r:embed="rId3" cstate="print"/>
            <a:srcRect/>
            <a:stretch>
              <a:fillRect/>
            </a:stretch>
          </p:blipFill>
          <p:spPr bwMode="auto">
            <a:xfrm>
              <a:off x="4191000" y="1524000"/>
              <a:ext cx="4924425" cy="990600"/>
            </a:xfrm>
            <a:prstGeom prst="rect">
              <a:avLst/>
            </a:prstGeom>
            <a:noFill/>
            <a:ln w="9525">
              <a:solidFill>
                <a:srgbClr val="0000CC"/>
              </a:solidFill>
              <a:miter lim="800000"/>
              <a:headEnd/>
              <a:tailEnd/>
            </a:ln>
          </p:spPr>
        </p:pic>
        <p:sp>
          <p:nvSpPr>
            <p:cNvPr id="12" name="TextBox 11"/>
            <p:cNvSpPr txBox="1"/>
            <p:nvPr/>
          </p:nvSpPr>
          <p:spPr>
            <a:xfrm>
              <a:off x="4724400" y="2176046"/>
              <a:ext cx="1295400" cy="338554"/>
            </a:xfrm>
            <a:prstGeom prst="rect">
              <a:avLst/>
            </a:prstGeom>
            <a:noFill/>
          </p:spPr>
          <p:txBody>
            <a:bodyPr wrap="square" rtlCol="0">
              <a:spAutoFit/>
            </a:bodyPr>
            <a:lstStyle/>
            <a:p>
              <a:pPr algn="ctr"/>
              <a:r>
                <a:rPr lang="en-US" sz="1600" dirty="0" smtClean="0">
                  <a:solidFill>
                    <a:srgbClr val="0000CC"/>
                  </a:solidFill>
                </a:rPr>
                <a:t>Bias = 127</a:t>
              </a:r>
              <a:endParaRPr lang="en-US" sz="1600" dirty="0">
                <a:solidFill>
                  <a:srgbClr val="0000CC"/>
                </a:solidFill>
              </a:endParaRPr>
            </a:p>
          </p:txBody>
        </p:sp>
        <p:cxnSp>
          <p:nvCxnSpPr>
            <p:cNvPr id="14" name="Straight Arrow Connector 13"/>
            <p:cNvCxnSpPr>
              <a:stCxn id="12" idx="2"/>
            </p:cNvCxnSpPr>
            <p:nvPr/>
          </p:nvCxnSpPr>
          <p:spPr>
            <a:xfrm flipH="1">
              <a:off x="2209800" y="2514600"/>
              <a:ext cx="3162300" cy="762000"/>
            </a:xfrm>
            <a:prstGeom prst="straightConnector1">
              <a:avLst/>
            </a:prstGeom>
            <a:ln>
              <a:solidFill>
                <a:srgbClr val="0000CC"/>
              </a:solidFill>
              <a:tailEnd type="arrow"/>
            </a:ln>
          </p:spPr>
          <p:style>
            <a:lnRef idx="1">
              <a:schemeClr val="accent1"/>
            </a:lnRef>
            <a:fillRef idx="0">
              <a:schemeClr val="accent1"/>
            </a:fillRef>
            <a:effectRef idx="0">
              <a:schemeClr val="accent1"/>
            </a:effectRef>
            <a:fontRef idx="minor">
              <a:schemeClr val="tx1"/>
            </a:fontRef>
          </p:style>
        </p:cxnSp>
      </p:grpSp>
      <p:sp>
        <p:nvSpPr>
          <p:cNvPr id="13" name="Slide Number Placeholder 12"/>
          <p:cNvSpPr>
            <a:spLocks noGrp="1"/>
          </p:cNvSpPr>
          <p:nvPr>
            <p:ph type="sldNum" sz="quarter" idx="12"/>
          </p:nvPr>
        </p:nvSpPr>
        <p:spPr/>
        <p:txBody>
          <a:bodyPr/>
          <a:lstStyle/>
          <a:p>
            <a:fld id="{69E29E33-B620-47F9-BB04-8846C2A5AFCC}" type="slidenum">
              <a:rPr kumimoji="0" lang="en-US" smtClean="0"/>
              <a:pPr/>
              <a:t>24</a:t>
            </a:fld>
            <a:endParaRPr kumimoji="0"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lide Number Placeholder 1"/>
          <p:cNvSpPr>
            <a:spLocks noGrp="1"/>
          </p:cNvSpPr>
          <p:nvPr>
            <p:ph type="sldNum" sz="quarter" idx="10"/>
          </p:nvPr>
        </p:nvSpPr>
        <p:spPr>
          <a:noFill/>
          <a:ln>
            <a:miter lim="800000"/>
            <a:headEnd/>
            <a:tailEnd/>
          </a:ln>
        </p:spPr>
        <p:txBody>
          <a:bodyPr/>
          <a:lstStyle/>
          <a:p>
            <a:r>
              <a:rPr lang="en-US" altLang="en-US"/>
              <a:t>3.</a:t>
            </a:r>
            <a:fld id="{21D82435-1C6F-4F4D-9765-26A73133AA7D}" type="slidenum">
              <a:rPr lang="en-US" altLang="en-US"/>
              <a:pPr/>
              <a:t>25</a:t>
            </a:fld>
            <a:endParaRPr lang="en-US" altLang="en-US"/>
          </a:p>
        </p:txBody>
      </p:sp>
      <p:sp>
        <p:nvSpPr>
          <p:cNvPr id="1326083" name="Rectangle 3"/>
          <p:cNvSpPr>
            <a:spLocks noChangeArrowheads="1"/>
          </p:cNvSpPr>
          <p:nvPr/>
        </p:nvSpPr>
        <p:spPr bwMode="auto">
          <a:xfrm>
            <a:off x="304800" y="997803"/>
            <a:ext cx="8229600" cy="83099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defRPr/>
            </a:pPr>
            <a:r>
              <a:rPr lang="en-US" altLang="en-US" sz="2400" b="0" i="0" baseline="0" dirty="0">
                <a:solidFill>
                  <a:srgbClr val="FF0000"/>
                </a:solidFill>
              </a:rPr>
              <a:t>Show the Excess_127 (single precision) representation of the decimal number –161.875.</a:t>
            </a:r>
          </a:p>
        </p:txBody>
      </p:sp>
      <p:sp>
        <p:nvSpPr>
          <p:cNvPr id="1326085" name="Rectangle 5"/>
          <p:cNvSpPr>
            <a:spLocks noChangeArrowheads="1"/>
          </p:cNvSpPr>
          <p:nvPr/>
        </p:nvSpPr>
        <p:spPr bwMode="auto">
          <a:xfrm>
            <a:off x="304800" y="1816051"/>
            <a:ext cx="8534400" cy="230832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spAutoFit/>
          </a:bodyPr>
          <a:lstStyle>
            <a:lvl1pPr marL="457200" indent="-457200">
              <a:defRPr sz="2400">
                <a:solidFill>
                  <a:schemeClr val="tx1"/>
                </a:solidFill>
                <a:latin typeface="Times New Roman" panose="02020603050405020304" pitchFamily="18" charset="0"/>
              </a:defRPr>
            </a:lvl1pPr>
            <a:lvl2pPr marL="914400" indent="-457200">
              <a:defRPr sz="2400">
                <a:solidFill>
                  <a:schemeClr val="tx1"/>
                </a:solidFill>
                <a:latin typeface="Times New Roman" panose="02020603050405020304" pitchFamily="18" charset="0"/>
              </a:defRPr>
            </a:lvl2pPr>
            <a:lvl3pPr marL="1371600" indent="-457200">
              <a:defRPr sz="2400">
                <a:solidFill>
                  <a:schemeClr val="tx1"/>
                </a:solidFill>
                <a:latin typeface="Times New Roman" panose="02020603050405020304" pitchFamily="18" charset="0"/>
              </a:defRPr>
            </a:lvl3pPr>
            <a:lvl4pPr marL="1828800" indent="-457200">
              <a:defRPr sz="2400">
                <a:solidFill>
                  <a:schemeClr val="tx1"/>
                </a:solidFill>
                <a:latin typeface="Times New Roman" panose="02020603050405020304" pitchFamily="18" charset="0"/>
              </a:defRPr>
            </a:lvl4pPr>
            <a:lvl5pPr marL="2286000" indent="-457200">
              <a:defRPr sz="2400">
                <a:solidFill>
                  <a:schemeClr val="tx1"/>
                </a:solidFill>
                <a:latin typeface="Times New Roman" panose="02020603050405020304" pitchFamily="18" charset="0"/>
              </a:defRPr>
            </a:lvl5pPr>
            <a:lvl6pPr marL="2743200" indent="-457200" fontAlgn="base">
              <a:spcBef>
                <a:spcPct val="0"/>
              </a:spcBef>
              <a:spcAft>
                <a:spcPct val="0"/>
              </a:spcAft>
              <a:defRPr sz="2400">
                <a:solidFill>
                  <a:schemeClr val="tx1"/>
                </a:solidFill>
                <a:latin typeface="Times New Roman" panose="02020603050405020304" pitchFamily="18" charset="0"/>
              </a:defRPr>
            </a:lvl6pPr>
            <a:lvl7pPr marL="3200400" indent="-457200" fontAlgn="base">
              <a:spcBef>
                <a:spcPct val="0"/>
              </a:spcBef>
              <a:spcAft>
                <a:spcPct val="0"/>
              </a:spcAft>
              <a:defRPr sz="2400">
                <a:solidFill>
                  <a:schemeClr val="tx1"/>
                </a:solidFill>
                <a:latin typeface="Times New Roman" panose="02020603050405020304" pitchFamily="18" charset="0"/>
              </a:defRPr>
            </a:lvl7pPr>
            <a:lvl8pPr marL="3657600" indent="-457200" fontAlgn="base">
              <a:spcBef>
                <a:spcPct val="0"/>
              </a:spcBef>
              <a:spcAft>
                <a:spcPct val="0"/>
              </a:spcAft>
              <a:defRPr sz="2400">
                <a:solidFill>
                  <a:schemeClr val="tx1"/>
                </a:solidFill>
                <a:latin typeface="Times New Roman" panose="02020603050405020304" pitchFamily="18" charset="0"/>
              </a:defRPr>
            </a:lvl8pPr>
            <a:lvl9pPr marL="4114800" indent="-457200" fontAlgn="base">
              <a:spcBef>
                <a:spcPct val="0"/>
              </a:spcBef>
              <a:spcAft>
                <a:spcPct val="0"/>
              </a:spcAft>
              <a:defRPr sz="2400">
                <a:solidFill>
                  <a:schemeClr val="tx1"/>
                </a:solidFill>
                <a:latin typeface="Times New Roman" panose="02020603050405020304" pitchFamily="18" charset="0"/>
              </a:defRPr>
            </a:lvl9pPr>
          </a:lstStyle>
          <a:p>
            <a:pPr algn="just" eaLnBrk="1" hangingPunct="1">
              <a:defRPr/>
            </a:pPr>
            <a:r>
              <a:rPr lang="en-US" altLang="en-US" b="1" i="0" u="sng" baseline="0" dirty="0" smtClean="0">
                <a:solidFill>
                  <a:schemeClr val="bg1"/>
                </a:solidFill>
              </a:rPr>
              <a:t>Solution:</a:t>
            </a:r>
          </a:p>
          <a:p>
            <a:pPr algn="just" eaLnBrk="1" hangingPunct="1">
              <a:buFontTx/>
              <a:buAutoNum type="alphaLcPeriod"/>
              <a:defRPr/>
            </a:pPr>
            <a:r>
              <a:rPr lang="en-US" altLang="en-US" b="0" i="0" baseline="0" dirty="0" smtClean="0">
                <a:solidFill>
                  <a:schemeClr val="bg1"/>
                </a:solidFill>
              </a:rPr>
              <a:t>The sign is negative, so S = 1.</a:t>
            </a:r>
          </a:p>
          <a:p>
            <a:pPr algn="just" eaLnBrk="1" hangingPunct="1">
              <a:buFontTx/>
              <a:buAutoNum type="alphaLcPeriod"/>
              <a:defRPr/>
            </a:pPr>
            <a:r>
              <a:rPr lang="en-US" altLang="en-US" b="0" i="0" baseline="0" dirty="0" smtClean="0">
                <a:solidFill>
                  <a:schemeClr val="bg1"/>
                </a:solidFill>
              </a:rPr>
              <a:t>Decimal to binary transformation: 161.875= (10100001.111)</a:t>
            </a:r>
            <a:r>
              <a:rPr lang="en-US" altLang="en-US" b="0" i="0" baseline="-25000" dirty="0" smtClean="0">
                <a:solidFill>
                  <a:schemeClr val="bg1"/>
                </a:solidFill>
              </a:rPr>
              <a:t>2</a:t>
            </a:r>
            <a:r>
              <a:rPr lang="en-US" altLang="en-US" b="0" i="0" baseline="0" dirty="0" smtClean="0">
                <a:solidFill>
                  <a:schemeClr val="bg1"/>
                </a:solidFill>
              </a:rPr>
              <a:t>.</a:t>
            </a:r>
          </a:p>
          <a:p>
            <a:pPr algn="just" eaLnBrk="1" hangingPunct="1">
              <a:buFontTx/>
              <a:buAutoNum type="alphaLcPeriod"/>
              <a:defRPr/>
            </a:pPr>
            <a:r>
              <a:rPr lang="en-US" altLang="en-US" b="0" i="0" baseline="0" dirty="0" smtClean="0">
                <a:solidFill>
                  <a:schemeClr val="bg1"/>
                </a:solidFill>
              </a:rPr>
              <a:t>Normalization: (10100001.111)</a:t>
            </a:r>
            <a:r>
              <a:rPr lang="en-US" altLang="en-US" b="0" i="0" baseline="-25000" dirty="0" smtClean="0">
                <a:solidFill>
                  <a:schemeClr val="bg1"/>
                </a:solidFill>
              </a:rPr>
              <a:t>2</a:t>
            </a:r>
            <a:r>
              <a:rPr lang="en-US" altLang="en-US" b="0" i="0" baseline="0" dirty="0" smtClean="0">
                <a:solidFill>
                  <a:schemeClr val="bg1"/>
                </a:solidFill>
              </a:rPr>
              <a:t> = (1.</a:t>
            </a:r>
            <a:r>
              <a:rPr lang="en-US" altLang="en-US" b="1" i="0" u="sng" baseline="0" dirty="0" smtClean="0">
                <a:solidFill>
                  <a:schemeClr val="bg1"/>
                </a:solidFill>
              </a:rPr>
              <a:t>0100001111</a:t>
            </a:r>
            <a:r>
              <a:rPr lang="en-US" altLang="en-US" b="0" i="0" baseline="0" dirty="0" smtClean="0">
                <a:solidFill>
                  <a:schemeClr val="bg1"/>
                </a:solidFill>
              </a:rPr>
              <a:t>)</a:t>
            </a:r>
            <a:r>
              <a:rPr lang="en-US" altLang="en-US" b="0" i="0" baseline="-25000" dirty="0" smtClean="0">
                <a:solidFill>
                  <a:schemeClr val="bg1"/>
                </a:solidFill>
              </a:rPr>
              <a:t>2</a:t>
            </a:r>
            <a:r>
              <a:rPr lang="en-US" altLang="en-US" b="0" i="0" baseline="0" dirty="0" smtClean="0">
                <a:solidFill>
                  <a:schemeClr val="bg1"/>
                </a:solidFill>
              </a:rPr>
              <a:t> × 2</a:t>
            </a:r>
            <a:r>
              <a:rPr lang="en-US" altLang="en-US" b="0" i="0" baseline="30000" dirty="0" smtClean="0">
                <a:solidFill>
                  <a:schemeClr val="bg1"/>
                </a:solidFill>
              </a:rPr>
              <a:t>7</a:t>
            </a:r>
            <a:r>
              <a:rPr lang="en-US" altLang="en-US" b="0" i="0" baseline="0" dirty="0" smtClean="0">
                <a:solidFill>
                  <a:schemeClr val="bg1"/>
                </a:solidFill>
              </a:rPr>
              <a:t>.</a:t>
            </a:r>
          </a:p>
          <a:p>
            <a:pPr algn="just" eaLnBrk="1" hangingPunct="1">
              <a:buFontTx/>
              <a:buAutoNum type="alphaLcPeriod"/>
              <a:defRPr/>
            </a:pPr>
            <a:r>
              <a:rPr lang="en-US" altLang="en-US" b="0" i="0" baseline="0" dirty="0" smtClean="0">
                <a:solidFill>
                  <a:schemeClr val="bg1"/>
                </a:solidFill>
              </a:rPr>
              <a:t>E = 7 + 127 = 134 = (10000110)</a:t>
            </a:r>
            <a:r>
              <a:rPr lang="en-US" altLang="en-US" b="0" i="0" baseline="-25000" dirty="0" smtClean="0">
                <a:solidFill>
                  <a:schemeClr val="bg1"/>
                </a:solidFill>
              </a:rPr>
              <a:t>2</a:t>
            </a:r>
            <a:r>
              <a:rPr lang="en-US" altLang="en-US" b="0" i="0" baseline="0" dirty="0" smtClean="0">
                <a:solidFill>
                  <a:schemeClr val="bg1"/>
                </a:solidFill>
              </a:rPr>
              <a:t> and M = (</a:t>
            </a:r>
            <a:r>
              <a:rPr lang="en-US" altLang="en-US" b="1" i="0" u="sng" baseline="0" dirty="0" smtClean="0">
                <a:solidFill>
                  <a:schemeClr val="bg1"/>
                </a:solidFill>
              </a:rPr>
              <a:t>0100001111</a:t>
            </a:r>
            <a:r>
              <a:rPr lang="en-US" altLang="en-US" b="0" i="0" baseline="0" dirty="0" smtClean="0">
                <a:solidFill>
                  <a:schemeClr val="bg1"/>
                </a:solidFill>
              </a:rPr>
              <a:t>)</a:t>
            </a:r>
            <a:r>
              <a:rPr lang="en-US" altLang="en-US" b="0" i="0" baseline="-25000" dirty="0" smtClean="0">
                <a:solidFill>
                  <a:schemeClr val="bg1"/>
                </a:solidFill>
              </a:rPr>
              <a:t>2</a:t>
            </a:r>
            <a:r>
              <a:rPr lang="en-US" altLang="en-US" b="0" i="0" baseline="0" dirty="0" smtClean="0">
                <a:solidFill>
                  <a:schemeClr val="bg1"/>
                </a:solidFill>
              </a:rPr>
              <a:t>.</a:t>
            </a:r>
          </a:p>
          <a:p>
            <a:pPr algn="just" eaLnBrk="1" hangingPunct="1">
              <a:buFontTx/>
              <a:buAutoNum type="alphaLcPeriod"/>
              <a:defRPr/>
            </a:pPr>
            <a:r>
              <a:rPr lang="en-US" altLang="en-US" b="0" i="0" baseline="0" dirty="0" smtClean="0">
                <a:solidFill>
                  <a:schemeClr val="bg1"/>
                </a:solidFill>
              </a:rPr>
              <a:t>Representation:</a:t>
            </a:r>
          </a:p>
        </p:txBody>
      </p:sp>
      <p:sp>
        <p:nvSpPr>
          <p:cNvPr id="1326087" name="Rectangle 7"/>
          <p:cNvSpPr>
            <a:spLocks noChangeArrowheads="1"/>
          </p:cNvSpPr>
          <p:nvPr/>
        </p:nvSpPr>
        <p:spPr bwMode="auto">
          <a:xfrm>
            <a:off x="228600" y="5440363"/>
            <a:ext cx="82296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defRPr/>
            </a:pPr>
            <a:r>
              <a:rPr lang="en-US" altLang="en-US" sz="2400" b="0" i="0" baseline="0" dirty="0">
                <a:solidFill>
                  <a:schemeClr val="bg1"/>
                </a:solidFill>
              </a:rPr>
              <a:t>The number is stored in the computer as</a:t>
            </a:r>
          </a:p>
        </p:txBody>
      </p:sp>
      <p:sp>
        <p:nvSpPr>
          <p:cNvPr id="102408" name="Rectangle 8"/>
          <p:cNvSpPr>
            <a:spLocks noChangeArrowheads="1"/>
          </p:cNvSpPr>
          <p:nvPr/>
        </p:nvSpPr>
        <p:spPr bwMode="auto">
          <a:xfrm>
            <a:off x="2133600" y="6017567"/>
            <a:ext cx="5334000" cy="461665"/>
          </a:xfrm>
          <a:prstGeom prst="rect">
            <a:avLst/>
          </a:prstGeom>
          <a:noFill/>
          <a:ln w="38100">
            <a:solidFill>
              <a:schemeClr val="hlink"/>
            </a:solidFill>
            <a:miter lim="800000"/>
            <a:headEnd/>
            <a:tailEnd/>
          </a:ln>
          <a:effectLst/>
        </p:spPr>
        <p:txBody>
          <a:bodyPr anchor="ctr">
            <a:spAutoFit/>
          </a:bodyPr>
          <a:lstStyle/>
          <a:p>
            <a:pPr algn="just" eaLnBrk="1" hangingPunct="1"/>
            <a:r>
              <a:rPr lang="en-US" altLang="en-US" sz="2400" i="0" baseline="0" dirty="0" smtClean="0">
                <a:solidFill>
                  <a:srgbClr val="FF0000"/>
                </a:solidFill>
              </a:rPr>
              <a:t>1</a:t>
            </a:r>
            <a:r>
              <a:rPr lang="en-US" altLang="en-US" sz="2400" i="0" baseline="0" dirty="0" smtClean="0">
                <a:solidFill>
                  <a:srgbClr val="0000CC"/>
                </a:solidFill>
              </a:rPr>
              <a:t>10000110</a:t>
            </a:r>
            <a:r>
              <a:rPr lang="en-US" altLang="en-US" sz="2400" i="0" baseline="0" dirty="0" smtClean="0">
                <a:solidFill>
                  <a:srgbClr val="FF0000"/>
                </a:solidFill>
              </a:rPr>
              <a:t>01000011110000000000000</a:t>
            </a:r>
            <a:endParaRPr lang="en-US" altLang="en-US" sz="2400" i="0" baseline="0" dirty="0">
              <a:solidFill>
                <a:srgbClr val="FF0000"/>
              </a:solidFill>
            </a:endParaRPr>
          </a:p>
        </p:txBody>
      </p:sp>
      <p:pic>
        <p:nvPicPr>
          <p:cNvPr id="102409" name="Picture 9"/>
          <p:cNvPicPr>
            <a:picLocks noChangeAspect="1" noChangeArrowheads="1"/>
          </p:cNvPicPr>
          <p:nvPr/>
        </p:nvPicPr>
        <p:blipFill>
          <a:blip r:embed="rId3" cstate="print"/>
          <a:srcRect/>
          <a:stretch>
            <a:fillRect/>
          </a:stretch>
        </p:blipFill>
        <p:spPr bwMode="auto">
          <a:xfrm>
            <a:off x="958850" y="4186238"/>
            <a:ext cx="7226300" cy="1223962"/>
          </a:xfrm>
          <a:prstGeom prst="rect">
            <a:avLst/>
          </a:prstGeom>
          <a:noFill/>
          <a:ln w="9525">
            <a:noFill/>
            <a:miter lim="800000"/>
            <a:headEnd/>
            <a:tailEnd/>
          </a:ln>
          <a:effectLst/>
        </p:spPr>
      </p:pic>
      <p:sp>
        <p:nvSpPr>
          <p:cNvPr id="10" name="Title 1"/>
          <p:cNvSpPr txBox="1">
            <a:spLocks/>
          </p:cNvSpPr>
          <p:nvPr/>
        </p:nvSpPr>
        <p:spPr>
          <a:xfrm>
            <a:off x="457200" y="152400"/>
            <a:ext cx="8229600" cy="639762"/>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600" b="1" i="0" u="none" strike="noStrike" kern="1200" cap="none" spc="0" normalizeH="0" baseline="0" noProof="0" smtClean="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rPr>
              <a:t>Storing Numbers: Reals…</a:t>
            </a:r>
            <a:endParaRPr kumimoji="0" lang="en-US" sz="3600" b="1" i="0" u="none" strike="noStrike" kern="1200" cap="none" spc="0" normalizeH="0" baseline="0" noProof="0" dirty="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endParaRPr>
          </a:p>
        </p:txBody>
      </p:sp>
      <p:sp>
        <p:nvSpPr>
          <p:cNvPr id="9" name="Slide Number Placeholder 10"/>
          <p:cNvSpPr>
            <a:spLocks noGrp="1"/>
          </p:cNvSpPr>
          <p:nvPr>
            <p:ph type="sldNum" sz="quarter" idx="12"/>
          </p:nvPr>
        </p:nvSpPr>
        <p:spPr>
          <a:xfrm>
            <a:off x="8305800" y="6553200"/>
            <a:ext cx="381000" cy="228600"/>
          </a:xfrm>
        </p:spPr>
        <p:txBody>
          <a:bodyPr/>
          <a:lstStyle/>
          <a:p>
            <a:fld id="{69E29E33-B620-47F9-BB04-8846C2A5AFCC}" type="slidenum">
              <a:rPr kumimoji="0" lang="en-US" smtClean="0"/>
              <a:pPr/>
              <a:t>25</a:t>
            </a:fld>
            <a:endParaRPr kumimoji="0"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Slide Number Placeholder 1"/>
          <p:cNvSpPr>
            <a:spLocks noGrp="1"/>
          </p:cNvSpPr>
          <p:nvPr>
            <p:ph type="sldNum" sz="quarter" idx="10"/>
          </p:nvPr>
        </p:nvSpPr>
        <p:spPr>
          <a:noFill/>
          <a:ln>
            <a:miter lim="800000"/>
            <a:headEnd/>
            <a:tailEnd/>
          </a:ln>
        </p:spPr>
        <p:txBody>
          <a:bodyPr/>
          <a:lstStyle/>
          <a:p>
            <a:r>
              <a:rPr lang="en-US" altLang="en-US"/>
              <a:t>3.</a:t>
            </a:r>
            <a:fld id="{A7985C61-81D9-4FB7-B062-27360884067B}" type="slidenum">
              <a:rPr lang="en-US" altLang="en-US"/>
              <a:pPr/>
              <a:t>26</a:t>
            </a:fld>
            <a:endParaRPr lang="en-US" altLang="en-US"/>
          </a:p>
        </p:txBody>
      </p:sp>
      <p:sp>
        <p:nvSpPr>
          <p:cNvPr id="1328131" name="Rectangle 3"/>
          <p:cNvSpPr>
            <a:spLocks noChangeArrowheads="1"/>
          </p:cNvSpPr>
          <p:nvPr/>
        </p:nvSpPr>
        <p:spPr bwMode="auto">
          <a:xfrm>
            <a:off x="304800" y="914400"/>
            <a:ext cx="8229600" cy="83099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defRPr/>
            </a:pPr>
            <a:r>
              <a:rPr lang="en-US" altLang="en-US" sz="2400" b="0" i="0" baseline="0" dirty="0">
                <a:solidFill>
                  <a:srgbClr val="FF0000"/>
                </a:solidFill>
              </a:rPr>
              <a:t>Show the Excess_127 (single precision) representation of the decimal number –0.0234375.</a:t>
            </a:r>
          </a:p>
        </p:txBody>
      </p:sp>
      <p:sp>
        <p:nvSpPr>
          <p:cNvPr id="1328133" name="Rectangle 5"/>
          <p:cNvSpPr>
            <a:spLocks noChangeArrowheads="1"/>
          </p:cNvSpPr>
          <p:nvPr/>
        </p:nvSpPr>
        <p:spPr bwMode="auto">
          <a:xfrm>
            <a:off x="304800" y="1816051"/>
            <a:ext cx="8534400" cy="230832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spAutoFit/>
          </a:bodyPr>
          <a:lstStyle>
            <a:lvl1pPr marL="457200" indent="-457200">
              <a:defRPr sz="2400">
                <a:solidFill>
                  <a:schemeClr val="tx1"/>
                </a:solidFill>
                <a:latin typeface="Times New Roman" panose="02020603050405020304" pitchFamily="18" charset="0"/>
              </a:defRPr>
            </a:lvl1pPr>
            <a:lvl2pPr marL="914400" indent="-457200">
              <a:defRPr sz="2400">
                <a:solidFill>
                  <a:schemeClr val="tx1"/>
                </a:solidFill>
                <a:latin typeface="Times New Roman" panose="02020603050405020304" pitchFamily="18" charset="0"/>
              </a:defRPr>
            </a:lvl2pPr>
            <a:lvl3pPr marL="1371600" indent="-457200">
              <a:defRPr sz="2400">
                <a:solidFill>
                  <a:schemeClr val="tx1"/>
                </a:solidFill>
                <a:latin typeface="Times New Roman" panose="02020603050405020304" pitchFamily="18" charset="0"/>
              </a:defRPr>
            </a:lvl3pPr>
            <a:lvl4pPr marL="1828800" indent="-457200">
              <a:defRPr sz="2400">
                <a:solidFill>
                  <a:schemeClr val="tx1"/>
                </a:solidFill>
                <a:latin typeface="Times New Roman" panose="02020603050405020304" pitchFamily="18" charset="0"/>
              </a:defRPr>
            </a:lvl4pPr>
            <a:lvl5pPr marL="2286000" indent="-457200">
              <a:defRPr sz="2400">
                <a:solidFill>
                  <a:schemeClr val="tx1"/>
                </a:solidFill>
                <a:latin typeface="Times New Roman" panose="02020603050405020304" pitchFamily="18" charset="0"/>
              </a:defRPr>
            </a:lvl5pPr>
            <a:lvl6pPr marL="2743200" indent="-457200" fontAlgn="base">
              <a:spcBef>
                <a:spcPct val="0"/>
              </a:spcBef>
              <a:spcAft>
                <a:spcPct val="0"/>
              </a:spcAft>
              <a:defRPr sz="2400">
                <a:solidFill>
                  <a:schemeClr val="tx1"/>
                </a:solidFill>
                <a:latin typeface="Times New Roman" panose="02020603050405020304" pitchFamily="18" charset="0"/>
              </a:defRPr>
            </a:lvl6pPr>
            <a:lvl7pPr marL="3200400" indent="-457200" fontAlgn="base">
              <a:spcBef>
                <a:spcPct val="0"/>
              </a:spcBef>
              <a:spcAft>
                <a:spcPct val="0"/>
              </a:spcAft>
              <a:defRPr sz="2400">
                <a:solidFill>
                  <a:schemeClr val="tx1"/>
                </a:solidFill>
                <a:latin typeface="Times New Roman" panose="02020603050405020304" pitchFamily="18" charset="0"/>
              </a:defRPr>
            </a:lvl7pPr>
            <a:lvl8pPr marL="3657600" indent="-457200" fontAlgn="base">
              <a:spcBef>
                <a:spcPct val="0"/>
              </a:spcBef>
              <a:spcAft>
                <a:spcPct val="0"/>
              </a:spcAft>
              <a:defRPr sz="2400">
                <a:solidFill>
                  <a:schemeClr val="tx1"/>
                </a:solidFill>
                <a:latin typeface="Times New Roman" panose="02020603050405020304" pitchFamily="18" charset="0"/>
              </a:defRPr>
            </a:lvl8pPr>
            <a:lvl9pPr marL="4114800" indent="-457200" fontAlgn="base">
              <a:spcBef>
                <a:spcPct val="0"/>
              </a:spcBef>
              <a:spcAft>
                <a:spcPct val="0"/>
              </a:spcAft>
              <a:defRPr sz="2400">
                <a:solidFill>
                  <a:schemeClr val="tx1"/>
                </a:solidFill>
                <a:latin typeface="Times New Roman" panose="02020603050405020304" pitchFamily="18" charset="0"/>
              </a:defRPr>
            </a:lvl9pPr>
          </a:lstStyle>
          <a:p>
            <a:pPr algn="just" eaLnBrk="1" hangingPunct="1">
              <a:defRPr/>
            </a:pPr>
            <a:r>
              <a:rPr lang="en-US" altLang="en-US" b="1" i="0" u="sng" baseline="0" dirty="0" smtClean="0">
                <a:solidFill>
                  <a:schemeClr val="bg1"/>
                </a:solidFill>
              </a:rPr>
              <a:t>Solution:</a:t>
            </a:r>
          </a:p>
          <a:p>
            <a:pPr algn="just" eaLnBrk="1" hangingPunct="1">
              <a:buFontTx/>
              <a:buAutoNum type="alphaLcPeriod"/>
              <a:defRPr/>
            </a:pPr>
            <a:r>
              <a:rPr lang="en-US" altLang="en-US" b="0" i="0" baseline="0" dirty="0" smtClean="0">
                <a:solidFill>
                  <a:schemeClr val="bg1"/>
                </a:solidFill>
              </a:rPr>
              <a:t>S = 1 (the number is negative).</a:t>
            </a:r>
          </a:p>
          <a:p>
            <a:pPr algn="just" eaLnBrk="1" hangingPunct="1">
              <a:buFontTx/>
              <a:buAutoNum type="alphaLcPeriod"/>
              <a:defRPr/>
            </a:pPr>
            <a:r>
              <a:rPr lang="en-US" altLang="en-US" b="0" i="0" baseline="0" dirty="0" smtClean="0">
                <a:solidFill>
                  <a:schemeClr val="bg1"/>
                </a:solidFill>
              </a:rPr>
              <a:t>Decimal to binary transformation: 0.0234375 = (0.0000011)</a:t>
            </a:r>
            <a:r>
              <a:rPr lang="en-US" altLang="en-US" b="0" i="0" baseline="-25000" dirty="0" smtClean="0">
                <a:solidFill>
                  <a:schemeClr val="bg1"/>
                </a:solidFill>
              </a:rPr>
              <a:t>2</a:t>
            </a:r>
            <a:r>
              <a:rPr lang="en-US" altLang="en-US" b="0" i="0" baseline="0" dirty="0" smtClean="0">
                <a:solidFill>
                  <a:schemeClr val="bg1"/>
                </a:solidFill>
              </a:rPr>
              <a:t>.</a:t>
            </a:r>
          </a:p>
          <a:p>
            <a:pPr algn="just" eaLnBrk="1" hangingPunct="1">
              <a:buFontTx/>
              <a:buAutoNum type="alphaLcPeriod"/>
              <a:defRPr/>
            </a:pPr>
            <a:r>
              <a:rPr lang="en-US" altLang="en-US" b="0" i="0" baseline="0" dirty="0" smtClean="0">
                <a:solidFill>
                  <a:schemeClr val="bg1"/>
                </a:solidFill>
              </a:rPr>
              <a:t>Normalization: (0.0000011)</a:t>
            </a:r>
            <a:r>
              <a:rPr lang="en-US" altLang="en-US" b="0" i="0" baseline="-25000" dirty="0" smtClean="0">
                <a:solidFill>
                  <a:schemeClr val="bg1"/>
                </a:solidFill>
              </a:rPr>
              <a:t>2</a:t>
            </a:r>
            <a:r>
              <a:rPr lang="en-US" altLang="en-US" b="0" i="0" baseline="0" dirty="0" smtClean="0">
                <a:solidFill>
                  <a:schemeClr val="bg1"/>
                </a:solidFill>
              </a:rPr>
              <a:t> = (1.</a:t>
            </a:r>
            <a:r>
              <a:rPr lang="en-US" altLang="en-US" b="1" i="0" u="sng" baseline="0" dirty="0" smtClean="0">
                <a:solidFill>
                  <a:schemeClr val="bg1"/>
                </a:solidFill>
              </a:rPr>
              <a:t>1</a:t>
            </a:r>
            <a:r>
              <a:rPr lang="en-US" altLang="en-US" b="0" i="0" baseline="0" dirty="0" smtClean="0">
                <a:solidFill>
                  <a:schemeClr val="bg1"/>
                </a:solidFill>
              </a:rPr>
              <a:t>)</a:t>
            </a:r>
            <a:r>
              <a:rPr lang="en-US" altLang="en-US" b="0" i="0" baseline="-25000" dirty="0" smtClean="0">
                <a:solidFill>
                  <a:schemeClr val="bg1"/>
                </a:solidFill>
              </a:rPr>
              <a:t>2</a:t>
            </a:r>
            <a:r>
              <a:rPr lang="en-US" altLang="en-US" b="0" i="0" baseline="0" dirty="0" smtClean="0">
                <a:solidFill>
                  <a:schemeClr val="bg1"/>
                </a:solidFill>
              </a:rPr>
              <a:t> × 2</a:t>
            </a:r>
            <a:r>
              <a:rPr lang="en-US" altLang="en-US" b="0" i="0" baseline="30000" dirty="0" smtClean="0">
                <a:solidFill>
                  <a:schemeClr val="bg1"/>
                </a:solidFill>
              </a:rPr>
              <a:t>−6</a:t>
            </a:r>
            <a:r>
              <a:rPr lang="en-US" altLang="en-US" b="0" i="0" baseline="0" dirty="0" smtClean="0">
                <a:solidFill>
                  <a:schemeClr val="bg1"/>
                </a:solidFill>
              </a:rPr>
              <a:t>.</a:t>
            </a:r>
          </a:p>
          <a:p>
            <a:pPr algn="just" eaLnBrk="1" hangingPunct="1">
              <a:buFontTx/>
              <a:buAutoNum type="alphaLcPeriod"/>
              <a:defRPr/>
            </a:pPr>
            <a:r>
              <a:rPr lang="en-US" altLang="en-US" b="0" i="0" baseline="0" dirty="0" smtClean="0">
                <a:solidFill>
                  <a:schemeClr val="bg1"/>
                </a:solidFill>
              </a:rPr>
              <a:t>E = –6 + 127 = 121 = (01111001)</a:t>
            </a:r>
            <a:r>
              <a:rPr lang="en-US" altLang="en-US" b="0" i="0" baseline="-25000" dirty="0" smtClean="0">
                <a:solidFill>
                  <a:schemeClr val="bg1"/>
                </a:solidFill>
              </a:rPr>
              <a:t>2</a:t>
            </a:r>
            <a:r>
              <a:rPr lang="en-US" altLang="en-US" b="0" i="0" baseline="0" dirty="0" smtClean="0">
                <a:solidFill>
                  <a:schemeClr val="bg1"/>
                </a:solidFill>
              </a:rPr>
              <a:t> and M = (</a:t>
            </a:r>
            <a:r>
              <a:rPr lang="en-US" altLang="en-US" b="1" i="0" u="sng" baseline="0" dirty="0" smtClean="0">
                <a:solidFill>
                  <a:schemeClr val="bg1"/>
                </a:solidFill>
              </a:rPr>
              <a:t>1</a:t>
            </a:r>
            <a:r>
              <a:rPr lang="en-US" altLang="en-US" b="0" i="0" baseline="0" dirty="0" smtClean="0">
                <a:solidFill>
                  <a:schemeClr val="bg1"/>
                </a:solidFill>
              </a:rPr>
              <a:t>)</a:t>
            </a:r>
            <a:r>
              <a:rPr lang="en-US" altLang="en-US" b="0" i="0" baseline="-25000" dirty="0" smtClean="0">
                <a:solidFill>
                  <a:schemeClr val="bg1"/>
                </a:solidFill>
              </a:rPr>
              <a:t>2</a:t>
            </a:r>
            <a:r>
              <a:rPr lang="en-US" altLang="en-US" b="0" i="0" baseline="0" dirty="0" smtClean="0">
                <a:solidFill>
                  <a:schemeClr val="bg1"/>
                </a:solidFill>
              </a:rPr>
              <a:t>.</a:t>
            </a:r>
          </a:p>
          <a:p>
            <a:pPr algn="just" eaLnBrk="1" hangingPunct="1">
              <a:buFontTx/>
              <a:buAutoNum type="alphaLcPeriod"/>
              <a:defRPr/>
            </a:pPr>
            <a:r>
              <a:rPr lang="en-US" altLang="en-US" b="0" i="0" baseline="0" dirty="0" smtClean="0">
                <a:solidFill>
                  <a:schemeClr val="bg1"/>
                </a:solidFill>
              </a:rPr>
              <a:t>Representation:</a:t>
            </a:r>
          </a:p>
        </p:txBody>
      </p:sp>
      <p:sp>
        <p:nvSpPr>
          <p:cNvPr id="1328134" name="Rectangle 6"/>
          <p:cNvSpPr>
            <a:spLocks noChangeArrowheads="1"/>
          </p:cNvSpPr>
          <p:nvPr/>
        </p:nvSpPr>
        <p:spPr bwMode="auto">
          <a:xfrm>
            <a:off x="228600" y="5257800"/>
            <a:ext cx="82296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defRPr/>
            </a:pPr>
            <a:r>
              <a:rPr lang="en-US" altLang="en-US" sz="2400" b="0" i="0" baseline="0" dirty="0">
                <a:solidFill>
                  <a:schemeClr val="bg1"/>
                </a:solidFill>
              </a:rPr>
              <a:t>The number is stored in the computer as</a:t>
            </a:r>
          </a:p>
        </p:txBody>
      </p:sp>
      <p:sp>
        <p:nvSpPr>
          <p:cNvPr id="104456" name="Rectangle 7"/>
          <p:cNvSpPr>
            <a:spLocks noChangeArrowheads="1"/>
          </p:cNvSpPr>
          <p:nvPr/>
        </p:nvSpPr>
        <p:spPr bwMode="auto">
          <a:xfrm>
            <a:off x="2133600" y="6005513"/>
            <a:ext cx="5334000" cy="485775"/>
          </a:xfrm>
          <a:prstGeom prst="rect">
            <a:avLst/>
          </a:prstGeom>
          <a:noFill/>
          <a:ln w="28575">
            <a:solidFill>
              <a:schemeClr val="hlink"/>
            </a:solidFill>
            <a:miter lim="800000"/>
            <a:headEnd/>
            <a:tailEnd/>
          </a:ln>
          <a:effectLst/>
        </p:spPr>
        <p:txBody>
          <a:bodyPr anchor="ctr">
            <a:spAutoFit/>
          </a:bodyPr>
          <a:lstStyle/>
          <a:p>
            <a:pPr algn="just" eaLnBrk="1" hangingPunct="1"/>
            <a:r>
              <a:rPr lang="en-US" altLang="en-US" sz="2400" i="0" baseline="0">
                <a:solidFill>
                  <a:schemeClr val="folHlink"/>
                </a:solidFill>
              </a:rPr>
              <a:t>10111100110000000000000000000000</a:t>
            </a:r>
          </a:p>
        </p:txBody>
      </p:sp>
      <p:pic>
        <p:nvPicPr>
          <p:cNvPr id="104457" name="Picture 9"/>
          <p:cNvPicPr>
            <a:picLocks noChangeAspect="1" noChangeArrowheads="1"/>
          </p:cNvPicPr>
          <p:nvPr/>
        </p:nvPicPr>
        <p:blipFill>
          <a:blip r:embed="rId3" cstate="print"/>
          <a:srcRect/>
          <a:stretch>
            <a:fillRect/>
          </a:stretch>
        </p:blipFill>
        <p:spPr bwMode="auto">
          <a:xfrm>
            <a:off x="885825" y="4114800"/>
            <a:ext cx="7370763" cy="1143000"/>
          </a:xfrm>
          <a:prstGeom prst="rect">
            <a:avLst/>
          </a:prstGeom>
          <a:noFill/>
          <a:ln w="9525">
            <a:noFill/>
            <a:miter lim="800000"/>
            <a:headEnd/>
            <a:tailEnd/>
          </a:ln>
          <a:effectLst/>
        </p:spPr>
      </p:pic>
      <p:sp>
        <p:nvSpPr>
          <p:cNvPr id="10" name="Title 1"/>
          <p:cNvSpPr txBox="1">
            <a:spLocks/>
          </p:cNvSpPr>
          <p:nvPr/>
        </p:nvSpPr>
        <p:spPr>
          <a:xfrm>
            <a:off x="457200" y="152400"/>
            <a:ext cx="8229600" cy="639762"/>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600" b="1" i="0" u="none" strike="noStrike" kern="1200" cap="none" spc="0" normalizeH="0" baseline="0" noProof="0" dirty="0" smtClean="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rPr>
              <a:t>Storing Numbers: </a:t>
            </a:r>
            <a:r>
              <a:rPr kumimoji="0" lang="en-US" sz="3600" b="1" i="0" u="none" strike="noStrike" kern="1200" cap="none" spc="0" normalizeH="0" baseline="0" noProof="0" dirty="0" err="1" smtClean="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rPr>
              <a:t>Reals</a:t>
            </a:r>
            <a:r>
              <a:rPr kumimoji="0" lang="en-US" sz="3600" b="1" i="0" u="none" strike="noStrike" kern="1200" cap="none" spc="0" normalizeH="0" baseline="0" noProof="0" dirty="0" smtClean="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rPr>
              <a:t>…</a:t>
            </a:r>
            <a:endParaRPr kumimoji="0" lang="en-US" sz="3600" b="1" i="0" u="none" strike="noStrike" kern="1200" cap="none" spc="0" normalizeH="0" baseline="0" noProof="0" dirty="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endParaRPr>
          </a:p>
        </p:txBody>
      </p:sp>
      <p:sp>
        <p:nvSpPr>
          <p:cNvPr id="9" name="Slide Number Placeholder 10"/>
          <p:cNvSpPr>
            <a:spLocks noGrp="1"/>
          </p:cNvSpPr>
          <p:nvPr>
            <p:ph type="sldNum" sz="quarter" idx="12"/>
          </p:nvPr>
        </p:nvSpPr>
        <p:spPr>
          <a:xfrm>
            <a:off x="8305800" y="6553200"/>
            <a:ext cx="381000" cy="228600"/>
          </a:xfrm>
        </p:spPr>
        <p:txBody>
          <a:bodyPr/>
          <a:lstStyle/>
          <a:p>
            <a:fld id="{69E29E33-B620-47F9-BB04-8846C2A5AFCC}" type="slidenum">
              <a:rPr kumimoji="0" lang="en-US" smtClean="0"/>
              <a:pPr/>
              <a:t>26</a:t>
            </a:fld>
            <a:endParaRPr kumimoji="0"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Slide Number Placeholder 1"/>
          <p:cNvSpPr>
            <a:spLocks noGrp="1"/>
          </p:cNvSpPr>
          <p:nvPr>
            <p:ph type="sldNum" sz="quarter" idx="10"/>
          </p:nvPr>
        </p:nvSpPr>
        <p:spPr>
          <a:noFill/>
          <a:ln>
            <a:miter lim="800000"/>
            <a:headEnd/>
            <a:tailEnd/>
          </a:ln>
        </p:spPr>
        <p:txBody>
          <a:bodyPr/>
          <a:lstStyle/>
          <a:p>
            <a:r>
              <a:rPr lang="en-US" altLang="en-US"/>
              <a:t>3.</a:t>
            </a:r>
            <a:fld id="{BE778CC4-22F1-4B5D-A4AF-F4E4731D83B4}" type="slidenum">
              <a:rPr lang="en-US" altLang="en-US"/>
              <a:pPr/>
              <a:t>27</a:t>
            </a:fld>
            <a:endParaRPr lang="en-US" altLang="en-US"/>
          </a:p>
        </p:txBody>
      </p:sp>
      <p:sp>
        <p:nvSpPr>
          <p:cNvPr id="1330179" name="Rectangle 3"/>
          <p:cNvSpPr>
            <a:spLocks noChangeArrowheads="1"/>
          </p:cNvSpPr>
          <p:nvPr/>
        </p:nvSpPr>
        <p:spPr bwMode="auto">
          <a:xfrm>
            <a:off x="457200" y="849739"/>
            <a:ext cx="8229600" cy="83099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defRPr/>
            </a:pPr>
            <a:r>
              <a:rPr lang="en-US" altLang="en-US" sz="2400" b="0" i="0" baseline="0" dirty="0">
                <a:solidFill>
                  <a:srgbClr val="FF0000"/>
                </a:solidFill>
              </a:rPr>
              <a:t>The bit pattern (1</a:t>
            </a:r>
            <a:r>
              <a:rPr lang="en-US" altLang="en-US" sz="2400" b="0" i="0" baseline="0" dirty="0">
                <a:solidFill>
                  <a:srgbClr val="0000CC"/>
                </a:solidFill>
              </a:rPr>
              <a:t>10010100</a:t>
            </a:r>
            <a:r>
              <a:rPr lang="en-US" altLang="en-US" sz="2400" b="0" i="0" baseline="0" dirty="0">
                <a:solidFill>
                  <a:srgbClr val="FF0000"/>
                </a:solidFill>
              </a:rPr>
              <a:t>00000000111000100001111)</a:t>
            </a:r>
            <a:r>
              <a:rPr lang="en-US" altLang="en-US" sz="2400" b="0" i="0" baseline="-25000" dirty="0">
                <a:solidFill>
                  <a:srgbClr val="FF0000"/>
                </a:solidFill>
              </a:rPr>
              <a:t>2</a:t>
            </a:r>
            <a:r>
              <a:rPr lang="en-US" altLang="en-US" sz="2400" b="0" i="0" baseline="0" dirty="0">
                <a:solidFill>
                  <a:srgbClr val="FF0000"/>
                </a:solidFill>
              </a:rPr>
              <a:t> is stored in Excess_127 format. Show the value in decimal.</a:t>
            </a:r>
          </a:p>
        </p:txBody>
      </p:sp>
      <p:sp>
        <p:nvSpPr>
          <p:cNvPr id="1330180" name="Rectangle 4"/>
          <p:cNvSpPr>
            <a:spLocks noChangeArrowheads="1"/>
          </p:cNvSpPr>
          <p:nvPr/>
        </p:nvSpPr>
        <p:spPr bwMode="auto">
          <a:xfrm>
            <a:off x="228600" y="1676400"/>
            <a:ext cx="82296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defRPr/>
            </a:pPr>
            <a:r>
              <a:rPr lang="en-US" altLang="en-US" sz="2400" i="0" baseline="0" dirty="0">
                <a:solidFill>
                  <a:schemeClr val="folHlink"/>
                </a:solidFill>
                <a:effectLst>
                  <a:outerShdw blurRad="38100" dist="38100" dir="2700000" algn="tl">
                    <a:srgbClr val="C0C0C0"/>
                  </a:outerShdw>
                </a:effectLst>
              </a:rPr>
              <a:t>Solution</a:t>
            </a:r>
            <a:endParaRPr lang="en-US" altLang="en-US" sz="2400" b="0" i="0" baseline="0" dirty="0">
              <a:effectLst>
                <a:outerShdw blurRad="38100" dist="38100" dir="2700000" algn="tl">
                  <a:srgbClr val="C0C0C0"/>
                </a:outerShdw>
              </a:effectLst>
            </a:endParaRPr>
          </a:p>
        </p:txBody>
      </p:sp>
      <p:sp>
        <p:nvSpPr>
          <p:cNvPr id="1330181" name="Rectangle 5"/>
          <p:cNvSpPr>
            <a:spLocks noChangeArrowheads="1"/>
          </p:cNvSpPr>
          <p:nvPr/>
        </p:nvSpPr>
        <p:spPr bwMode="auto">
          <a:xfrm>
            <a:off x="228600" y="2068939"/>
            <a:ext cx="8534400" cy="83099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spAutoFit/>
          </a:bodyPr>
          <a:lstStyle>
            <a:lvl1pPr marL="457200" indent="-457200">
              <a:defRPr sz="2400">
                <a:solidFill>
                  <a:schemeClr val="tx1"/>
                </a:solidFill>
                <a:latin typeface="Times New Roman" panose="02020603050405020304" pitchFamily="18" charset="0"/>
              </a:defRPr>
            </a:lvl1pPr>
            <a:lvl2pPr marL="914400" indent="-457200">
              <a:defRPr sz="2400">
                <a:solidFill>
                  <a:schemeClr val="tx1"/>
                </a:solidFill>
                <a:latin typeface="Times New Roman" panose="02020603050405020304" pitchFamily="18" charset="0"/>
              </a:defRPr>
            </a:lvl2pPr>
            <a:lvl3pPr marL="1371600" indent="-457200">
              <a:defRPr sz="2400">
                <a:solidFill>
                  <a:schemeClr val="tx1"/>
                </a:solidFill>
                <a:latin typeface="Times New Roman" panose="02020603050405020304" pitchFamily="18" charset="0"/>
              </a:defRPr>
            </a:lvl3pPr>
            <a:lvl4pPr marL="1828800" indent="-457200">
              <a:defRPr sz="2400">
                <a:solidFill>
                  <a:schemeClr val="tx1"/>
                </a:solidFill>
                <a:latin typeface="Times New Roman" panose="02020603050405020304" pitchFamily="18" charset="0"/>
              </a:defRPr>
            </a:lvl4pPr>
            <a:lvl5pPr marL="2286000" indent="-457200">
              <a:defRPr sz="2400">
                <a:solidFill>
                  <a:schemeClr val="tx1"/>
                </a:solidFill>
                <a:latin typeface="Times New Roman" panose="02020603050405020304" pitchFamily="18" charset="0"/>
              </a:defRPr>
            </a:lvl5pPr>
            <a:lvl6pPr marL="2743200" indent="-457200" fontAlgn="base">
              <a:spcBef>
                <a:spcPct val="0"/>
              </a:spcBef>
              <a:spcAft>
                <a:spcPct val="0"/>
              </a:spcAft>
              <a:defRPr sz="2400">
                <a:solidFill>
                  <a:schemeClr val="tx1"/>
                </a:solidFill>
                <a:latin typeface="Times New Roman" panose="02020603050405020304" pitchFamily="18" charset="0"/>
              </a:defRPr>
            </a:lvl6pPr>
            <a:lvl7pPr marL="3200400" indent="-457200" fontAlgn="base">
              <a:spcBef>
                <a:spcPct val="0"/>
              </a:spcBef>
              <a:spcAft>
                <a:spcPct val="0"/>
              </a:spcAft>
              <a:defRPr sz="2400">
                <a:solidFill>
                  <a:schemeClr val="tx1"/>
                </a:solidFill>
                <a:latin typeface="Times New Roman" panose="02020603050405020304" pitchFamily="18" charset="0"/>
              </a:defRPr>
            </a:lvl7pPr>
            <a:lvl8pPr marL="3657600" indent="-457200" fontAlgn="base">
              <a:spcBef>
                <a:spcPct val="0"/>
              </a:spcBef>
              <a:spcAft>
                <a:spcPct val="0"/>
              </a:spcAft>
              <a:defRPr sz="2400">
                <a:solidFill>
                  <a:schemeClr val="tx1"/>
                </a:solidFill>
                <a:latin typeface="Times New Roman" panose="02020603050405020304" pitchFamily="18" charset="0"/>
              </a:defRPr>
            </a:lvl8pPr>
            <a:lvl9pPr marL="4114800" indent="-457200" fontAlgn="base">
              <a:spcBef>
                <a:spcPct val="0"/>
              </a:spcBef>
              <a:spcAft>
                <a:spcPct val="0"/>
              </a:spcAft>
              <a:defRPr sz="2400">
                <a:solidFill>
                  <a:schemeClr val="tx1"/>
                </a:solidFill>
                <a:latin typeface="Times New Roman" panose="02020603050405020304" pitchFamily="18" charset="0"/>
              </a:defRPr>
            </a:lvl9pPr>
          </a:lstStyle>
          <a:p>
            <a:pPr algn="just" eaLnBrk="1" hangingPunct="1">
              <a:buFontTx/>
              <a:buAutoNum type="alphaLcPeriod"/>
              <a:defRPr/>
            </a:pPr>
            <a:r>
              <a:rPr lang="en-US" altLang="en-US" b="0" i="0" baseline="0" dirty="0" smtClean="0">
                <a:solidFill>
                  <a:schemeClr val="bg1"/>
                </a:solidFill>
              </a:rPr>
              <a:t>The first bit represents S, the next eight bits, E and the remaining 23 bits, M.</a:t>
            </a:r>
          </a:p>
        </p:txBody>
      </p:sp>
      <p:pic>
        <p:nvPicPr>
          <p:cNvPr id="106503" name="Picture 10"/>
          <p:cNvPicPr>
            <a:picLocks noChangeAspect="1" noChangeArrowheads="1"/>
          </p:cNvPicPr>
          <p:nvPr/>
        </p:nvPicPr>
        <p:blipFill>
          <a:blip r:embed="rId3" cstate="print"/>
          <a:srcRect/>
          <a:stretch>
            <a:fillRect/>
          </a:stretch>
        </p:blipFill>
        <p:spPr bwMode="auto">
          <a:xfrm>
            <a:off x="1403350" y="2927350"/>
            <a:ext cx="5988050" cy="958850"/>
          </a:xfrm>
          <a:prstGeom prst="rect">
            <a:avLst/>
          </a:prstGeom>
          <a:noFill/>
          <a:ln w="9525">
            <a:noFill/>
            <a:miter lim="800000"/>
            <a:headEnd/>
            <a:tailEnd/>
          </a:ln>
          <a:effectLst/>
        </p:spPr>
      </p:pic>
      <p:sp>
        <p:nvSpPr>
          <p:cNvPr id="1330187" name="Rectangle 11"/>
          <p:cNvSpPr>
            <a:spLocks noChangeArrowheads="1"/>
          </p:cNvSpPr>
          <p:nvPr/>
        </p:nvSpPr>
        <p:spPr bwMode="auto">
          <a:xfrm>
            <a:off x="304800" y="3962400"/>
            <a:ext cx="8534400" cy="230832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spAutoFit/>
          </a:bodyPr>
          <a:lstStyle>
            <a:lvl1pPr marL="457200" indent="-457200">
              <a:defRPr sz="2400">
                <a:solidFill>
                  <a:schemeClr val="tx1"/>
                </a:solidFill>
                <a:latin typeface="Times New Roman" panose="02020603050405020304" pitchFamily="18" charset="0"/>
              </a:defRPr>
            </a:lvl1pPr>
            <a:lvl2pPr marL="914400" indent="-457200">
              <a:defRPr sz="2400">
                <a:solidFill>
                  <a:schemeClr val="tx1"/>
                </a:solidFill>
                <a:latin typeface="Times New Roman" panose="02020603050405020304" pitchFamily="18" charset="0"/>
              </a:defRPr>
            </a:lvl2pPr>
            <a:lvl3pPr marL="1371600" indent="-457200">
              <a:defRPr sz="2400">
                <a:solidFill>
                  <a:schemeClr val="tx1"/>
                </a:solidFill>
                <a:latin typeface="Times New Roman" panose="02020603050405020304" pitchFamily="18" charset="0"/>
              </a:defRPr>
            </a:lvl3pPr>
            <a:lvl4pPr marL="1828800" indent="-457200">
              <a:defRPr sz="2400">
                <a:solidFill>
                  <a:schemeClr val="tx1"/>
                </a:solidFill>
                <a:latin typeface="Times New Roman" panose="02020603050405020304" pitchFamily="18" charset="0"/>
              </a:defRPr>
            </a:lvl4pPr>
            <a:lvl5pPr marL="2286000" indent="-457200">
              <a:defRPr sz="2400">
                <a:solidFill>
                  <a:schemeClr val="tx1"/>
                </a:solidFill>
                <a:latin typeface="Times New Roman" panose="02020603050405020304" pitchFamily="18" charset="0"/>
              </a:defRPr>
            </a:lvl5pPr>
            <a:lvl6pPr marL="2743200" indent="-457200" fontAlgn="base">
              <a:spcBef>
                <a:spcPct val="0"/>
              </a:spcBef>
              <a:spcAft>
                <a:spcPct val="0"/>
              </a:spcAft>
              <a:defRPr sz="2400">
                <a:solidFill>
                  <a:schemeClr val="tx1"/>
                </a:solidFill>
                <a:latin typeface="Times New Roman" panose="02020603050405020304" pitchFamily="18" charset="0"/>
              </a:defRPr>
            </a:lvl6pPr>
            <a:lvl7pPr marL="3200400" indent="-457200" fontAlgn="base">
              <a:spcBef>
                <a:spcPct val="0"/>
              </a:spcBef>
              <a:spcAft>
                <a:spcPct val="0"/>
              </a:spcAft>
              <a:defRPr sz="2400">
                <a:solidFill>
                  <a:schemeClr val="tx1"/>
                </a:solidFill>
                <a:latin typeface="Times New Roman" panose="02020603050405020304" pitchFamily="18" charset="0"/>
              </a:defRPr>
            </a:lvl7pPr>
            <a:lvl8pPr marL="3657600" indent="-457200" fontAlgn="base">
              <a:spcBef>
                <a:spcPct val="0"/>
              </a:spcBef>
              <a:spcAft>
                <a:spcPct val="0"/>
              </a:spcAft>
              <a:defRPr sz="2400">
                <a:solidFill>
                  <a:schemeClr val="tx1"/>
                </a:solidFill>
                <a:latin typeface="Times New Roman" panose="02020603050405020304" pitchFamily="18" charset="0"/>
              </a:defRPr>
            </a:lvl8pPr>
            <a:lvl9pPr marL="4114800" indent="-457200" fontAlgn="base">
              <a:spcBef>
                <a:spcPct val="0"/>
              </a:spcBef>
              <a:spcAft>
                <a:spcPct val="0"/>
              </a:spcAft>
              <a:defRPr sz="2400">
                <a:solidFill>
                  <a:schemeClr val="tx1"/>
                </a:solidFill>
                <a:latin typeface="Times New Roman" panose="02020603050405020304" pitchFamily="18" charset="0"/>
              </a:defRPr>
            </a:lvl9pPr>
          </a:lstStyle>
          <a:p>
            <a:pPr algn="just" eaLnBrk="1" hangingPunct="1">
              <a:buFontTx/>
              <a:buAutoNum type="alphaLcPeriod" startAt="2"/>
              <a:defRPr/>
            </a:pPr>
            <a:r>
              <a:rPr lang="en-US" altLang="en-US" b="0" i="0" baseline="0" dirty="0" smtClean="0">
                <a:solidFill>
                  <a:schemeClr val="bg1"/>
                </a:solidFill>
              </a:rPr>
              <a:t>The sign is negative.</a:t>
            </a:r>
          </a:p>
          <a:p>
            <a:pPr algn="just" eaLnBrk="1" hangingPunct="1">
              <a:buFontTx/>
              <a:buAutoNum type="alphaLcPeriod" startAt="2"/>
              <a:defRPr/>
            </a:pPr>
            <a:r>
              <a:rPr lang="en-US" altLang="en-US" b="0" i="0" baseline="0" dirty="0" smtClean="0">
                <a:solidFill>
                  <a:schemeClr val="bg1"/>
                </a:solidFill>
              </a:rPr>
              <a:t>The shifter = E − 127 = 148 − 127 = 21.</a:t>
            </a:r>
          </a:p>
          <a:p>
            <a:pPr algn="just" eaLnBrk="1" hangingPunct="1">
              <a:buFontTx/>
              <a:buAutoNum type="alphaLcPeriod" startAt="2"/>
              <a:defRPr/>
            </a:pPr>
            <a:r>
              <a:rPr lang="en-US" altLang="en-US" b="0" i="0" baseline="0" dirty="0" smtClean="0">
                <a:solidFill>
                  <a:schemeClr val="bg1"/>
                </a:solidFill>
              </a:rPr>
              <a:t>This  gives us (1.00000000111000100001111)</a:t>
            </a:r>
            <a:r>
              <a:rPr lang="en-US" altLang="en-US" b="0" i="0" baseline="-25000" dirty="0" smtClean="0">
                <a:solidFill>
                  <a:schemeClr val="bg1"/>
                </a:solidFill>
              </a:rPr>
              <a:t>2</a:t>
            </a:r>
            <a:r>
              <a:rPr lang="en-US" altLang="en-US" b="0" i="0" baseline="0" dirty="0" smtClean="0">
                <a:solidFill>
                  <a:schemeClr val="bg1"/>
                </a:solidFill>
              </a:rPr>
              <a:t> × 2</a:t>
            </a:r>
            <a:r>
              <a:rPr lang="en-US" altLang="en-US" b="0" i="0" baseline="30000" dirty="0" smtClean="0">
                <a:solidFill>
                  <a:schemeClr val="bg1"/>
                </a:solidFill>
              </a:rPr>
              <a:t>21</a:t>
            </a:r>
            <a:r>
              <a:rPr lang="en-US" altLang="en-US" b="0" i="0" baseline="0" dirty="0" smtClean="0">
                <a:solidFill>
                  <a:schemeClr val="bg1"/>
                </a:solidFill>
              </a:rPr>
              <a:t>.</a:t>
            </a:r>
          </a:p>
          <a:p>
            <a:pPr algn="just" eaLnBrk="1" hangingPunct="1">
              <a:buFontTx/>
              <a:buAutoNum type="alphaLcPeriod" startAt="2"/>
              <a:defRPr/>
            </a:pPr>
            <a:r>
              <a:rPr lang="en-US" altLang="en-US" b="0" i="0" baseline="0" dirty="0" smtClean="0">
                <a:solidFill>
                  <a:schemeClr val="bg1"/>
                </a:solidFill>
              </a:rPr>
              <a:t>The binary number is (1000000001110001000011.11)</a:t>
            </a:r>
            <a:r>
              <a:rPr lang="en-US" altLang="en-US" b="0" i="0" baseline="-25000" dirty="0" smtClean="0">
                <a:solidFill>
                  <a:schemeClr val="bg1"/>
                </a:solidFill>
              </a:rPr>
              <a:t>2</a:t>
            </a:r>
            <a:r>
              <a:rPr lang="en-US" altLang="en-US" b="0" i="0" baseline="0" dirty="0" smtClean="0">
                <a:solidFill>
                  <a:schemeClr val="bg1"/>
                </a:solidFill>
              </a:rPr>
              <a:t>.</a:t>
            </a:r>
          </a:p>
          <a:p>
            <a:pPr algn="just" eaLnBrk="1" hangingPunct="1">
              <a:buFontTx/>
              <a:buAutoNum type="alphaLcPeriod" startAt="2"/>
              <a:defRPr/>
            </a:pPr>
            <a:r>
              <a:rPr lang="en-US" altLang="en-US" b="0" i="0" baseline="0" dirty="0" smtClean="0">
                <a:solidFill>
                  <a:schemeClr val="bg1"/>
                </a:solidFill>
              </a:rPr>
              <a:t>The absolute value is 2,104,378.75.</a:t>
            </a:r>
          </a:p>
          <a:p>
            <a:pPr algn="just" eaLnBrk="1" hangingPunct="1">
              <a:buFontTx/>
              <a:buAutoNum type="alphaLcPeriod" startAt="2"/>
              <a:defRPr/>
            </a:pPr>
            <a:r>
              <a:rPr lang="en-US" altLang="en-US" b="0" i="0" baseline="0" dirty="0" smtClean="0">
                <a:solidFill>
                  <a:schemeClr val="bg1"/>
                </a:solidFill>
              </a:rPr>
              <a:t>The number is </a:t>
            </a:r>
            <a:r>
              <a:rPr lang="en-US" altLang="en-US" b="1" i="0" u="sng" baseline="0" dirty="0" smtClean="0">
                <a:solidFill>
                  <a:schemeClr val="bg1"/>
                </a:solidFill>
              </a:rPr>
              <a:t>−2,104,378.75</a:t>
            </a:r>
            <a:r>
              <a:rPr lang="en-US" altLang="en-US" b="0" i="0" baseline="0" dirty="0" smtClean="0">
                <a:solidFill>
                  <a:schemeClr val="bg1"/>
                </a:solidFill>
              </a:rPr>
              <a:t>.</a:t>
            </a:r>
          </a:p>
        </p:txBody>
      </p:sp>
      <p:sp>
        <p:nvSpPr>
          <p:cNvPr id="9" name="Title 1"/>
          <p:cNvSpPr txBox="1">
            <a:spLocks/>
          </p:cNvSpPr>
          <p:nvPr/>
        </p:nvSpPr>
        <p:spPr>
          <a:xfrm>
            <a:off x="457200" y="152400"/>
            <a:ext cx="8229600" cy="639762"/>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600" b="1" i="0" u="none" strike="noStrike" kern="1200" cap="none" spc="0" normalizeH="0" baseline="0" noProof="0" dirty="0" smtClean="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rPr>
              <a:t>Storing Numbers: </a:t>
            </a:r>
            <a:r>
              <a:rPr kumimoji="0" lang="en-US" sz="3600" b="1" i="0" u="none" strike="noStrike" kern="1200" cap="none" spc="0" normalizeH="0" baseline="0" noProof="0" dirty="0" err="1" smtClean="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rPr>
              <a:t>Reals</a:t>
            </a:r>
            <a:r>
              <a:rPr kumimoji="0" lang="en-US" sz="3600" b="1" i="0" u="none" strike="noStrike" kern="1200" cap="none" spc="0" normalizeH="0" baseline="0" noProof="0" dirty="0" smtClean="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rPr>
              <a:t>…</a:t>
            </a:r>
            <a:endParaRPr kumimoji="0" lang="en-US" sz="3600" b="1" i="0" u="none" strike="noStrike" kern="1200" cap="none" spc="0" normalizeH="0" baseline="0" noProof="0" dirty="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endParaRPr>
          </a:p>
        </p:txBody>
      </p:sp>
      <p:sp>
        <p:nvSpPr>
          <p:cNvPr id="10" name="Slide Number Placeholder 10"/>
          <p:cNvSpPr>
            <a:spLocks noGrp="1"/>
          </p:cNvSpPr>
          <p:nvPr>
            <p:ph type="sldNum" sz="quarter" idx="12"/>
          </p:nvPr>
        </p:nvSpPr>
        <p:spPr>
          <a:xfrm>
            <a:off x="8305800" y="6553200"/>
            <a:ext cx="381000" cy="228600"/>
          </a:xfrm>
        </p:spPr>
        <p:txBody>
          <a:bodyPr/>
          <a:lstStyle/>
          <a:p>
            <a:fld id="{69E29E33-B620-47F9-BB04-8846C2A5AFCC}" type="slidenum">
              <a:rPr kumimoji="0" lang="en-US" smtClean="0"/>
              <a:pPr/>
              <a:t>27</a:t>
            </a:fld>
            <a:endParaRPr kumimoji="0"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Slide Number Placeholder 1"/>
          <p:cNvSpPr>
            <a:spLocks noGrp="1"/>
          </p:cNvSpPr>
          <p:nvPr>
            <p:ph type="sldNum" sz="quarter" idx="10"/>
          </p:nvPr>
        </p:nvSpPr>
        <p:spPr>
          <a:noFill/>
          <a:ln>
            <a:miter lim="800000"/>
            <a:headEnd/>
            <a:tailEnd/>
          </a:ln>
        </p:spPr>
        <p:txBody>
          <a:bodyPr/>
          <a:lstStyle/>
          <a:p>
            <a:r>
              <a:rPr lang="en-US" altLang="en-US"/>
              <a:t>3.</a:t>
            </a:r>
            <a:fld id="{339FAD9F-7CED-4754-95E5-C5668EF96450}" type="slidenum">
              <a:rPr lang="en-US" altLang="en-US"/>
              <a:pPr/>
              <a:t>28</a:t>
            </a:fld>
            <a:endParaRPr lang="en-US" altLang="en-US"/>
          </a:p>
        </p:txBody>
      </p:sp>
      <p:sp>
        <p:nvSpPr>
          <p:cNvPr id="108548" name="Text Box 4"/>
          <p:cNvSpPr txBox="1">
            <a:spLocks noChangeArrowheads="1"/>
          </p:cNvSpPr>
          <p:nvPr/>
        </p:nvSpPr>
        <p:spPr bwMode="auto">
          <a:xfrm>
            <a:off x="228600" y="990600"/>
            <a:ext cx="6705600" cy="461665"/>
          </a:xfrm>
          <a:prstGeom prst="rect">
            <a:avLst/>
          </a:prstGeom>
          <a:noFill/>
          <a:ln w="9525">
            <a:noFill/>
            <a:miter lim="800000"/>
            <a:headEnd/>
            <a:tailEnd/>
          </a:ln>
          <a:effectLst/>
        </p:spPr>
        <p:txBody>
          <a:bodyPr>
            <a:spAutoFit/>
          </a:bodyPr>
          <a:lstStyle/>
          <a:p>
            <a:r>
              <a:rPr lang="en-US" altLang="en-US" sz="2400" b="1" i="0" baseline="0" dirty="0">
                <a:solidFill>
                  <a:srgbClr val="660066"/>
                </a:solidFill>
              </a:rPr>
              <a:t>Overflow and </a:t>
            </a:r>
            <a:r>
              <a:rPr lang="en-US" altLang="en-US" sz="2400" b="1" i="0" baseline="0" dirty="0" smtClean="0">
                <a:solidFill>
                  <a:srgbClr val="660066"/>
                </a:solidFill>
              </a:rPr>
              <a:t>Underflow Situations in </a:t>
            </a:r>
            <a:r>
              <a:rPr lang="en-US" altLang="en-US" sz="2400" b="1" i="0" baseline="0" dirty="0" err="1" smtClean="0">
                <a:solidFill>
                  <a:srgbClr val="660066"/>
                </a:solidFill>
              </a:rPr>
              <a:t>Reals</a:t>
            </a:r>
            <a:r>
              <a:rPr lang="en-US" altLang="en-US" sz="2400" b="1" i="0" baseline="0" dirty="0" smtClean="0">
                <a:solidFill>
                  <a:srgbClr val="660066"/>
                </a:solidFill>
              </a:rPr>
              <a:t>:</a:t>
            </a:r>
            <a:endParaRPr lang="en-US" altLang="en-US" sz="2400" b="1" i="0" baseline="0" dirty="0">
              <a:solidFill>
                <a:srgbClr val="660066"/>
              </a:solidFill>
            </a:endParaRPr>
          </a:p>
        </p:txBody>
      </p:sp>
      <p:pic>
        <p:nvPicPr>
          <p:cNvPr id="108549" name="Picture 5"/>
          <p:cNvPicPr>
            <a:picLocks noChangeAspect="1" noChangeArrowheads="1"/>
          </p:cNvPicPr>
          <p:nvPr/>
        </p:nvPicPr>
        <p:blipFill>
          <a:blip r:embed="rId3" cstate="print"/>
          <a:srcRect/>
          <a:stretch>
            <a:fillRect/>
          </a:stretch>
        </p:blipFill>
        <p:spPr bwMode="auto">
          <a:xfrm>
            <a:off x="239713" y="1506538"/>
            <a:ext cx="8047037" cy="1922462"/>
          </a:xfrm>
          <a:prstGeom prst="rect">
            <a:avLst/>
          </a:prstGeom>
          <a:noFill/>
          <a:ln w="9525">
            <a:noFill/>
            <a:miter lim="800000"/>
            <a:headEnd/>
            <a:tailEnd/>
          </a:ln>
          <a:effectLst/>
        </p:spPr>
      </p:pic>
      <p:sp>
        <p:nvSpPr>
          <p:cNvPr id="1334279" name="Rectangle 7"/>
          <p:cNvSpPr>
            <a:spLocks noChangeArrowheads="1"/>
          </p:cNvSpPr>
          <p:nvPr/>
        </p:nvSpPr>
        <p:spPr bwMode="auto">
          <a:xfrm>
            <a:off x="152400" y="3733800"/>
            <a:ext cx="8229600" cy="19389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defRPr/>
            </a:pPr>
            <a:r>
              <a:rPr lang="en-US" altLang="en-US" sz="2400" b="1" i="0" u="sng" baseline="0" dirty="0" smtClean="0">
                <a:solidFill>
                  <a:schemeClr val="bg1"/>
                </a:solidFill>
                <a:effectLst>
                  <a:outerShdw blurRad="38100" dist="38100" dir="2700000" algn="tl">
                    <a:srgbClr val="C0C0C0"/>
                  </a:outerShdw>
                </a:effectLst>
              </a:rPr>
              <a:t>Storing Zero</a:t>
            </a:r>
            <a:r>
              <a:rPr lang="en-US" altLang="en-US" sz="2400" i="0" baseline="0" dirty="0" smtClean="0">
                <a:solidFill>
                  <a:schemeClr val="bg1"/>
                </a:solidFill>
                <a:effectLst>
                  <a:outerShdw blurRad="38100" dist="38100" dir="2700000" algn="tl">
                    <a:srgbClr val="C0C0C0"/>
                  </a:outerShdw>
                </a:effectLst>
              </a:rPr>
              <a:t>: </a:t>
            </a:r>
            <a:r>
              <a:rPr lang="en-US" altLang="en-US" sz="2400" b="0" i="0" baseline="0" dirty="0" smtClean="0">
                <a:solidFill>
                  <a:schemeClr val="bg1"/>
                </a:solidFill>
                <a:effectLst>
                  <a:outerShdw blurRad="38100" dist="38100" dir="2700000" algn="tl">
                    <a:srgbClr val="C0C0C0"/>
                  </a:outerShdw>
                </a:effectLst>
              </a:rPr>
              <a:t>A </a:t>
            </a:r>
            <a:r>
              <a:rPr lang="en-US" altLang="en-US" sz="2400" b="0" i="0" baseline="0" dirty="0">
                <a:solidFill>
                  <a:schemeClr val="bg1"/>
                </a:solidFill>
                <a:effectLst>
                  <a:outerShdw blurRad="38100" dist="38100" dir="2700000" algn="tl">
                    <a:srgbClr val="C0C0C0"/>
                  </a:outerShdw>
                </a:effectLst>
              </a:rPr>
              <a:t>real number with an integral part and the fractional part set to zero, that is, 0.0, cannot be stored using the steps discussed above. To handle this special case, it is agreed that in this case the </a:t>
            </a:r>
            <a:r>
              <a:rPr lang="en-US" altLang="en-US" sz="2400" b="1" i="0" u="sng" baseline="0" dirty="0">
                <a:solidFill>
                  <a:srgbClr val="0000CC"/>
                </a:solidFill>
                <a:effectLst>
                  <a:outerShdw blurRad="38100" dist="38100" dir="2700000" algn="tl">
                    <a:srgbClr val="C0C0C0"/>
                  </a:outerShdw>
                </a:effectLst>
              </a:rPr>
              <a:t>sign, exponent, and the mantissa are set to 0s</a:t>
            </a:r>
            <a:r>
              <a:rPr lang="en-US" altLang="en-US" sz="2400" b="0" i="0" baseline="0" dirty="0">
                <a:solidFill>
                  <a:schemeClr val="bg1"/>
                </a:solidFill>
                <a:effectLst>
                  <a:outerShdw blurRad="38100" dist="38100" dir="2700000" algn="tl">
                    <a:srgbClr val="C0C0C0"/>
                  </a:outerShdw>
                </a:effectLst>
              </a:rPr>
              <a:t>.</a:t>
            </a:r>
          </a:p>
        </p:txBody>
      </p:sp>
      <p:sp>
        <p:nvSpPr>
          <p:cNvPr id="11" name="Title 1"/>
          <p:cNvSpPr txBox="1">
            <a:spLocks/>
          </p:cNvSpPr>
          <p:nvPr/>
        </p:nvSpPr>
        <p:spPr>
          <a:xfrm>
            <a:off x="457200" y="152400"/>
            <a:ext cx="8229600" cy="639762"/>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600" b="1" i="0" u="none" strike="noStrike" kern="1200" cap="none" spc="0" normalizeH="0" baseline="0" noProof="0" dirty="0" smtClean="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rPr>
              <a:t>Storing Numbers: </a:t>
            </a:r>
            <a:r>
              <a:rPr kumimoji="0" lang="en-US" sz="3600" b="1" i="0" u="none" strike="noStrike" kern="1200" cap="none" spc="0" normalizeH="0" baseline="0" noProof="0" dirty="0" err="1" smtClean="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rPr>
              <a:t>Reals</a:t>
            </a:r>
            <a:r>
              <a:rPr kumimoji="0" lang="en-US" sz="3600" b="1" i="0" u="none" strike="noStrike" kern="1200" cap="none" spc="0" normalizeH="0" baseline="0" noProof="0" dirty="0" smtClean="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rPr>
              <a:t>…</a:t>
            </a:r>
            <a:endParaRPr kumimoji="0" lang="en-US" sz="3600" b="1" i="0" u="none" strike="noStrike" kern="1200" cap="none" spc="0" normalizeH="0" baseline="0" noProof="0" dirty="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endParaRPr>
          </a:p>
        </p:txBody>
      </p:sp>
      <p:sp>
        <p:nvSpPr>
          <p:cNvPr id="7" name="Slide Number Placeholder 10"/>
          <p:cNvSpPr>
            <a:spLocks noGrp="1"/>
          </p:cNvSpPr>
          <p:nvPr>
            <p:ph type="sldNum" sz="quarter" idx="12"/>
          </p:nvPr>
        </p:nvSpPr>
        <p:spPr>
          <a:xfrm>
            <a:off x="8305800" y="6553200"/>
            <a:ext cx="381000" cy="228600"/>
          </a:xfrm>
        </p:spPr>
        <p:txBody>
          <a:bodyPr/>
          <a:lstStyle/>
          <a:p>
            <a:fld id="{69E29E33-B620-47F9-BB04-8846C2A5AFCC}" type="slidenum">
              <a:rPr kumimoji="0" lang="en-US" smtClean="0"/>
              <a:pPr/>
              <a:t>28</a:t>
            </a:fld>
            <a:endParaRPr kumimoji="0"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3- Storing Text</a:t>
            </a:r>
            <a:endParaRPr lang="en-US" sz="3600" dirty="0"/>
          </a:p>
        </p:txBody>
      </p:sp>
      <p:sp>
        <p:nvSpPr>
          <p:cNvPr id="3" name="Content Placeholder 2"/>
          <p:cNvSpPr>
            <a:spLocks noGrp="1"/>
          </p:cNvSpPr>
          <p:nvPr>
            <p:ph idx="1"/>
          </p:nvPr>
        </p:nvSpPr>
        <p:spPr>
          <a:xfrm>
            <a:off x="457200" y="990600"/>
            <a:ext cx="8229600" cy="1600200"/>
          </a:xfrm>
        </p:spPr>
        <p:txBody>
          <a:bodyPr>
            <a:normAutofit lnSpcReduction="10000"/>
          </a:bodyPr>
          <a:lstStyle/>
          <a:p>
            <a:r>
              <a:rPr lang="en-US" altLang="en-US" sz="2400" dirty="0" smtClean="0"/>
              <a:t>Text = sequence of symbols used to represent an idea in a language.</a:t>
            </a:r>
          </a:p>
          <a:p>
            <a:r>
              <a:rPr lang="en-US" sz="2400" dirty="0" smtClean="0"/>
              <a:t>Each symbol (character) is represented as n-bit pattern.</a:t>
            </a:r>
            <a:endParaRPr lang="en-US" sz="2400" dirty="0"/>
          </a:p>
        </p:txBody>
      </p:sp>
      <p:pic>
        <p:nvPicPr>
          <p:cNvPr id="4" name="Picture 5"/>
          <p:cNvPicPr>
            <a:picLocks noChangeAspect="1" noChangeArrowheads="1"/>
          </p:cNvPicPr>
          <p:nvPr/>
        </p:nvPicPr>
        <p:blipFill>
          <a:blip r:embed="rId2" cstate="print"/>
          <a:srcRect/>
          <a:stretch>
            <a:fillRect/>
          </a:stretch>
        </p:blipFill>
        <p:spPr bwMode="auto">
          <a:xfrm>
            <a:off x="908050" y="3733800"/>
            <a:ext cx="7397750" cy="2820636"/>
          </a:xfrm>
          <a:prstGeom prst="rect">
            <a:avLst/>
          </a:prstGeom>
          <a:noFill/>
          <a:ln w="9525">
            <a:noFill/>
            <a:miter lim="800000"/>
            <a:headEnd/>
            <a:tailEnd/>
          </a:ln>
          <a:effectLst/>
        </p:spPr>
      </p:pic>
      <p:pic>
        <p:nvPicPr>
          <p:cNvPr id="5" name="Picture 7"/>
          <p:cNvPicPr>
            <a:picLocks noChangeAspect="1" noChangeArrowheads="1"/>
          </p:cNvPicPr>
          <p:nvPr/>
        </p:nvPicPr>
        <p:blipFill>
          <a:blip r:embed="rId3" cstate="print"/>
          <a:srcRect/>
          <a:stretch>
            <a:fillRect/>
          </a:stretch>
        </p:blipFill>
        <p:spPr bwMode="auto">
          <a:xfrm>
            <a:off x="1676400" y="2573440"/>
            <a:ext cx="5638798" cy="1007960"/>
          </a:xfrm>
          <a:prstGeom prst="rect">
            <a:avLst/>
          </a:prstGeom>
          <a:noFill/>
          <a:ln w="9525">
            <a:noFill/>
            <a:miter lim="800000"/>
            <a:headEnd/>
            <a:tailEnd/>
          </a:ln>
          <a:effectLst/>
        </p:spPr>
      </p:pic>
      <p:sp>
        <p:nvSpPr>
          <p:cNvPr id="6" name="Slide Number Placeholder 5"/>
          <p:cNvSpPr>
            <a:spLocks noGrp="1"/>
          </p:cNvSpPr>
          <p:nvPr>
            <p:ph type="sldNum" sz="quarter" idx="12"/>
          </p:nvPr>
        </p:nvSpPr>
        <p:spPr/>
        <p:txBody>
          <a:bodyPr/>
          <a:lstStyle/>
          <a:p>
            <a:fld id="{69E29E33-B620-47F9-BB04-8846C2A5AFCC}" type="slidenum">
              <a:rPr kumimoji="0" lang="en-US" smtClean="0"/>
              <a:pPr/>
              <a:t>29</a:t>
            </a:fld>
            <a:endParaRPr kumimoji="0"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Contents</a:t>
            </a:r>
            <a:endParaRPr lang="en-US" dirty="0"/>
          </a:p>
        </p:txBody>
      </p:sp>
      <p:sp>
        <p:nvSpPr>
          <p:cNvPr id="3" name="Content Placeholder 2"/>
          <p:cNvSpPr>
            <a:spLocks noGrp="1"/>
          </p:cNvSpPr>
          <p:nvPr>
            <p:ph idx="1"/>
          </p:nvPr>
        </p:nvSpPr>
        <p:spPr>
          <a:xfrm>
            <a:off x="228600" y="990600"/>
            <a:ext cx="8686800" cy="5318760"/>
          </a:xfrm>
        </p:spPr>
        <p:txBody>
          <a:bodyPr>
            <a:normAutofit/>
          </a:bodyPr>
          <a:lstStyle/>
          <a:p>
            <a:pPr>
              <a:spcAft>
                <a:spcPct val="25000"/>
              </a:spcAft>
              <a:buFont typeface="Wingdings" pitchFamily="2" charset="2"/>
              <a:buChar char="q"/>
            </a:pPr>
            <a:r>
              <a:rPr lang="en-US" altLang="en-US" dirty="0" smtClean="0"/>
              <a:t>1- Introduction to data storage</a:t>
            </a:r>
          </a:p>
          <a:p>
            <a:pPr>
              <a:spcAft>
                <a:spcPct val="25000"/>
              </a:spcAft>
              <a:buFont typeface="Wingdings" pitchFamily="2" charset="2"/>
              <a:buChar char="q"/>
            </a:pPr>
            <a:r>
              <a:rPr lang="en-US" altLang="en-US" dirty="0" smtClean="0"/>
              <a:t>2- Storing Numbers</a:t>
            </a:r>
          </a:p>
          <a:p>
            <a:pPr>
              <a:spcAft>
                <a:spcPct val="25000"/>
              </a:spcAft>
              <a:buFont typeface="Wingdings" pitchFamily="2" charset="2"/>
              <a:buChar char="q"/>
            </a:pPr>
            <a:r>
              <a:rPr lang="en-US" altLang="en-US" dirty="0" smtClean="0"/>
              <a:t>3- Storing Text</a:t>
            </a:r>
          </a:p>
          <a:p>
            <a:pPr>
              <a:spcAft>
                <a:spcPct val="25000"/>
              </a:spcAft>
              <a:buFont typeface="Wingdings" pitchFamily="2" charset="2"/>
              <a:buChar char="q"/>
            </a:pPr>
            <a:r>
              <a:rPr lang="en-US" altLang="en-US" dirty="0" smtClean="0"/>
              <a:t>4-Storing Media: Audio, Image, Video</a:t>
            </a:r>
            <a:endParaRPr lang="en-US" altLang="en-US" dirty="0"/>
          </a:p>
        </p:txBody>
      </p:sp>
      <p:sp>
        <p:nvSpPr>
          <p:cNvPr id="4" name="Slide Number Placeholder 3"/>
          <p:cNvSpPr>
            <a:spLocks noGrp="1"/>
          </p:cNvSpPr>
          <p:nvPr>
            <p:ph type="sldNum" sz="quarter" idx="12"/>
          </p:nvPr>
        </p:nvSpPr>
        <p:spPr/>
        <p:txBody>
          <a:bodyPr/>
          <a:lstStyle/>
          <a:p>
            <a:fld id="{69E29E33-B620-47F9-BB04-8846C2A5AFCC}" type="slidenum">
              <a:rPr kumimoji="0" lang="en-US" smtClean="0"/>
              <a:pPr/>
              <a:t>3</a:t>
            </a:fld>
            <a:endParaRPr kumimoji="0"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Storing Text…</a:t>
            </a:r>
            <a:endParaRPr lang="en-US" sz="3600" dirty="0"/>
          </a:p>
        </p:txBody>
      </p:sp>
      <p:sp>
        <p:nvSpPr>
          <p:cNvPr id="3" name="Content Placeholder 2"/>
          <p:cNvSpPr>
            <a:spLocks noGrp="1"/>
          </p:cNvSpPr>
          <p:nvPr>
            <p:ph idx="1"/>
          </p:nvPr>
        </p:nvSpPr>
        <p:spPr>
          <a:xfrm>
            <a:off x="457200" y="990600"/>
            <a:ext cx="8686800" cy="1981200"/>
          </a:xfrm>
        </p:spPr>
        <p:txBody>
          <a:bodyPr>
            <a:normAutofit fontScale="85000" lnSpcReduction="10000"/>
          </a:bodyPr>
          <a:lstStyle/>
          <a:p>
            <a:r>
              <a:rPr lang="en-US" dirty="0" smtClean="0"/>
              <a:t>Standard codes for symbols:</a:t>
            </a:r>
          </a:p>
          <a:p>
            <a:pPr lvl="1"/>
            <a:r>
              <a:rPr lang="en-US" dirty="0" smtClean="0"/>
              <a:t>ASCII (American Standard Codes for Information Interchange) </a:t>
            </a:r>
          </a:p>
          <a:p>
            <a:pPr lvl="1"/>
            <a:r>
              <a:rPr lang="en-US" dirty="0" smtClean="0"/>
              <a:t>EBCDIC (Extended binary coded decimal interchange code)</a:t>
            </a:r>
          </a:p>
          <a:p>
            <a:pPr lvl="1"/>
            <a:r>
              <a:rPr lang="en-US" dirty="0" smtClean="0"/>
              <a:t>UNICODE</a:t>
            </a:r>
          </a:p>
          <a:p>
            <a:pPr lvl="1"/>
            <a:r>
              <a:rPr lang="en-US" dirty="0" smtClean="0"/>
              <a:t>Others</a:t>
            </a:r>
            <a:endParaRPr lang="en-US" dirty="0"/>
          </a:p>
        </p:txBody>
      </p:sp>
      <p:sp>
        <p:nvSpPr>
          <p:cNvPr id="4" name="Rectangle 7"/>
          <p:cNvSpPr>
            <a:spLocks noChangeArrowheads="1"/>
          </p:cNvSpPr>
          <p:nvPr/>
        </p:nvSpPr>
        <p:spPr bwMode="auto">
          <a:xfrm>
            <a:off x="3429000" y="2209800"/>
            <a:ext cx="2743200" cy="369332"/>
          </a:xfrm>
          <a:prstGeom prst="rect">
            <a:avLst/>
          </a:prstGeom>
          <a:solidFill>
            <a:srgbClr val="99FF33"/>
          </a:solidFill>
          <a:ln w="76200" algn="ctr">
            <a:noFill/>
            <a:miter lim="800000"/>
            <a:headEnd/>
            <a:tailEnd/>
          </a:ln>
          <a:effectLst/>
        </p:spPr>
        <p:txBody>
          <a:bodyPr wrap="square">
            <a:spAutoFit/>
          </a:bodyPr>
          <a:lstStyle/>
          <a:p>
            <a:pPr algn="ctr"/>
            <a:r>
              <a:rPr lang="en-US" altLang="en-US" i="0" baseline="0" dirty="0">
                <a:solidFill>
                  <a:srgbClr val="0000CC"/>
                </a:solidFill>
              </a:rPr>
              <a:t>See Appendix </a:t>
            </a:r>
            <a:r>
              <a:rPr lang="en-US" altLang="en-US" i="0" baseline="0" dirty="0" smtClean="0">
                <a:solidFill>
                  <a:srgbClr val="0000CC"/>
                </a:solidFill>
              </a:rPr>
              <a:t>A</a:t>
            </a:r>
            <a:endParaRPr lang="en-US" altLang="en-US" i="0" baseline="0" dirty="0">
              <a:solidFill>
                <a:srgbClr val="0000CC"/>
              </a:solidFill>
            </a:endParaRPr>
          </a:p>
        </p:txBody>
      </p:sp>
      <p:sp>
        <p:nvSpPr>
          <p:cNvPr id="5" name="TextBox 4"/>
          <p:cNvSpPr txBox="1"/>
          <p:nvPr/>
        </p:nvSpPr>
        <p:spPr>
          <a:xfrm>
            <a:off x="1066800" y="3048000"/>
            <a:ext cx="6172200" cy="2031325"/>
          </a:xfrm>
          <a:prstGeom prst="rect">
            <a:avLst/>
          </a:prstGeom>
          <a:noFill/>
        </p:spPr>
        <p:txBody>
          <a:bodyPr wrap="square" rtlCol="0">
            <a:spAutoFit/>
          </a:bodyPr>
          <a:lstStyle/>
          <a:p>
            <a:r>
              <a:rPr lang="en-US" b="1" u="sng" dirty="0" smtClean="0">
                <a:solidFill>
                  <a:srgbClr val="0000CC"/>
                </a:solidFill>
              </a:rPr>
              <a:t>Visit websites for getting more details:</a:t>
            </a:r>
          </a:p>
          <a:p>
            <a:r>
              <a:rPr lang="en-US" dirty="0" smtClean="0">
                <a:solidFill>
                  <a:srgbClr val="0000CC"/>
                </a:solidFill>
                <a:hlinkClick r:id="rId2"/>
              </a:rPr>
              <a:t>http://www.asciitable.com/</a:t>
            </a:r>
            <a:endParaRPr lang="en-US" dirty="0" smtClean="0">
              <a:solidFill>
                <a:srgbClr val="0000CC"/>
              </a:solidFill>
            </a:endParaRPr>
          </a:p>
          <a:p>
            <a:r>
              <a:rPr lang="en-US" dirty="0" smtClean="0">
                <a:solidFill>
                  <a:srgbClr val="0000CC"/>
                </a:solidFill>
                <a:hlinkClick r:id="rId3"/>
              </a:rPr>
              <a:t>https://en.wikipedia.org/wiki/EBCDIC</a:t>
            </a:r>
            <a:endParaRPr lang="en-US" dirty="0" smtClean="0">
              <a:solidFill>
                <a:srgbClr val="0000CC"/>
              </a:solidFill>
            </a:endParaRPr>
          </a:p>
          <a:p>
            <a:r>
              <a:rPr lang="en-US" dirty="0" smtClean="0">
                <a:solidFill>
                  <a:srgbClr val="0000CC"/>
                </a:solidFill>
                <a:hlinkClick r:id="rId4"/>
              </a:rPr>
              <a:t>https://en.wikipedia.org/wiki/Unicode</a:t>
            </a:r>
            <a:endParaRPr lang="en-US" dirty="0" smtClean="0">
              <a:solidFill>
                <a:srgbClr val="0000CC"/>
              </a:solidFill>
            </a:endParaRPr>
          </a:p>
          <a:p>
            <a:r>
              <a:rPr lang="en-US" dirty="0" smtClean="0">
                <a:solidFill>
                  <a:srgbClr val="0000CC"/>
                </a:solidFill>
                <a:hlinkClick r:id="rId5"/>
              </a:rPr>
              <a:t>https://en.wikipedia.org/wiki/Character_encoding</a:t>
            </a:r>
            <a:endParaRPr lang="en-US" dirty="0" smtClean="0">
              <a:solidFill>
                <a:srgbClr val="0000CC"/>
              </a:solidFill>
            </a:endParaRPr>
          </a:p>
          <a:p>
            <a:endParaRPr lang="en-US" dirty="0" smtClean="0">
              <a:solidFill>
                <a:srgbClr val="0000CC"/>
              </a:solidFill>
            </a:endParaRPr>
          </a:p>
          <a:p>
            <a:endParaRPr lang="en-US" dirty="0">
              <a:solidFill>
                <a:srgbClr val="0000CC"/>
              </a:solidFill>
            </a:endParaRPr>
          </a:p>
        </p:txBody>
      </p:sp>
      <p:sp>
        <p:nvSpPr>
          <p:cNvPr id="6" name="Slide Number Placeholder 5"/>
          <p:cNvSpPr>
            <a:spLocks noGrp="1"/>
          </p:cNvSpPr>
          <p:nvPr>
            <p:ph type="sldNum" sz="quarter" idx="12"/>
          </p:nvPr>
        </p:nvSpPr>
        <p:spPr/>
        <p:txBody>
          <a:bodyPr/>
          <a:lstStyle/>
          <a:p>
            <a:fld id="{69E29E33-B620-47F9-BB04-8846C2A5AFCC}" type="slidenum">
              <a:rPr kumimoji="0" lang="en-US" smtClean="0"/>
              <a:pPr/>
              <a:t>30</a:t>
            </a:fld>
            <a:endParaRPr kumimoji="0"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4- Storing Audio</a:t>
            </a:r>
            <a:endParaRPr lang="en-US" sz="3600" dirty="0"/>
          </a:p>
        </p:txBody>
      </p:sp>
      <p:sp>
        <p:nvSpPr>
          <p:cNvPr id="3" name="Content Placeholder 2"/>
          <p:cNvSpPr>
            <a:spLocks noGrp="1"/>
          </p:cNvSpPr>
          <p:nvPr>
            <p:ph idx="1"/>
          </p:nvPr>
        </p:nvSpPr>
        <p:spPr>
          <a:xfrm>
            <a:off x="457200" y="990600"/>
            <a:ext cx="8229600" cy="3581400"/>
          </a:xfrm>
        </p:spPr>
        <p:txBody>
          <a:bodyPr>
            <a:normAutofit lnSpcReduction="10000"/>
          </a:bodyPr>
          <a:lstStyle/>
          <a:p>
            <a:r>
              <a:rPr lang="en-US" altLang="en-US" dirty="0" smtClean="0">
                <a:solidFill>
                  <a:srgbClr val="0000CC"/>
                </a:solidFill>
              </a:rPr>
              <a:t>Audio is a representation of sound or music</a:t>
            </a:r>
            <a:r>
              <a:rPr lang="en-US" altLang="en-US" dirty="0" smtClean="0"/>
              <a:t>.</a:t>
            </a:r>
          </a:p>
          <a:p>
            <a:r>
              <a:rPr lang="en-US" altLang="en-US" dirty="0" smtClean="0">
                <a:solidFill>
                  <a:srgbClr val="0000CC"/>
                </a:solidFill>
              </a:rPr>
              <a:t>Audio, by nature, is different than the numbers or text</a:t>
            </a:r>
            <a:r>
              <a:rPr lang="en-US" altLang="en-US" dirty="0" smtClean="0"/>
              <a:t>. </a:t>
            </a:r>
            <a:r>
              <a:rPr lang="en-US" altLang="en-US" sz="2000" dirty="0" smtClean="0"/>
              <a:t>Text is composed of </a:t>
            </a:r>
            <a:r>
              <a:rPr lang="en-US" altLang="en-US" sz="2000" dirty="0" smtClean="0">
                <a:solidFill>
                  <a:schemeClr val="folHlink"/>
                </a:solidFill>
              </a:rPr>
              <a:t>countable entities</a:t>
            </a:r>
            <a:r>
              <a:rPr lang="en-US" altLang="en-US" sz="2000" dirty="0" smtClean="0"/>
              <a:t> (characters): we can count the number of characters in text. Text is an example of </a:t>
            </a:r>
            <a:r>
              <a:rPr lang="en-US" altLang="en-US" sz="2000" dirty="0" smtClean="0">
                <a:solidFill>
                  <a:schemeClr val="folHlink"/>
                </a:solidFill>
              </a:rPr>
              <a:t>digital data (discrete data)</a:t>
            </a:r>
            <a:r>
              <a:rPr lang="en-US" altLang="en-US" sz="2000" dirty="0" smtClean="0"/>
              <a:t>. In contrast, audio is not countable. </a:t>
            </a:r>
            <a:endParaRPr lang="en-US" altLang="en-US" dirty="0" smtClean="0"/>
          </a:p>
          <a:p>
            <a:r>
              <a:rPr lang="en-US" altLang="en-US" dirty="0" smtClean="0">
                <a:solidFill>
                  <a:srgbClr val="0000CC"/>
                </a:solidFill>
              </a:rPr>
              <a:t>Audio is an example of analog data</a:t>
            </a:r>
            <a:r>
              <a:rPr lang="en-US" altLang="en-US" dirty="0" smtClean="0"/>
              <a:t>. </a:t>
            </a:r>
            <a:r>
              <a:rPr lang="en-US" altLang="en-US" sz="2000" dirty="0" smtClean="0"/>
              <a:t>Even if we are able to measure all its values in a period of time, we cannot store these in the computer’s memory, as we would need infinite number of memory locations</a:t>
            </a:r>
            <a:r>
              <a:rPr lang="en-US" altLang="en-US" dirty="0" smtClean="0"/>
              <a:t>. </a:t>
            </a:r>
          </a:p>
        </p:txBody>
      </p:sp>
      <p:pic>
        <p:nvPicPr>
          <p:cNvPr id="4" name="Picture 11"/>
          <p:cNvPicPr>
            <a:picLocks noChangeAspect="1" noChangeArrowheads="1"/>
          </p:cNvPicPr>
          <p:nvPr/>
        </p:nvPicPr>
        <p:blipFill>
          <a:blip r:embed="rId2" cstate="print"/>
          <a:srcRect/>
          <a:stretch>
            <a:fillRect/>
          </a:stretch>
        </p:blipFill>
        <p:spPr bwMode="auto">
          <a:xfrm>
            <a:off x="1354138" y="4419600"/>
            <a:ext cx="6570662" cy="1757080"/>
          </a:xfrm>
          <a:prstGeom prst="rect">
            <a:avLst/>
          </a:prstGeom>
          <a:noFill/>
          <a:ln w="9525">
            <a:noFill/>
            <a:miter lim="800000"/>
            <a:headEnd/>
            <a:tailEnd/>
          </a:ln>
          <a:effectLst/>
        </p:spPr>
      </p:pic>
      <p:sp>
        <p:nvSpPr>
          <p:cNvPr id="5" name="Slide Number Placeholder 4"/>
          <p:cNvSpPr>
            <a:spLocks noGrp="1"/>
          </p:cNvSpPr>
          <p:nvPr>
            <p:ph type="sldNum" sz="quarter" idx="12"/>
          </p:nvPr>
        </p:nvSpPr>
        <p:spPr/>
        <p:txBody>
          <a:bodyPr/>
          <a:lstStyle/>
          <a:p>
            <a:fld id="{69E29E33-B620-47F9-BB04-8846C2A5AFCC}" type="slidenum">
              <a:rPr kumimoji="0" lang="en-US" smtClean="0"/>
              <a:pPr/>
              <a:t>31</a:t>
            </a:fld>
            <a:endParaRPr kumimoji="0"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Rectangle 3"/>
          <p:cNvSpPr>
            <a:spLocks noChangeArrowheads="1"/>
          </p:cNvSpPr>
          <p:nvPr/>
        </p:nvSpPr>
        <p:spPr bwMode="auto">
          <a:xfrm>
            <a:off x="609600" y="1134070"/>
            <a:ext cx="8077200" cy="2308324"/>
          </a:xfrm>
          <a:prstGeom prst="rect">
            <a:avLst/>
          </a:prstGeom>
          <a:noFill/>
          <a:ln w="9525">
            <a:noFill/>
            <a:miter lim="800000"/>
            <a:headEnd/>
            <a:tailEnd/>
          </a:ln>
          <a:effectLst/>
        </p:spPr>
        <p:txBody>
          <a:bodyPr wrap="square">
            <a:spAutoFit/>
          </a:bodyPr>
          <a:lstStyle/>
          <a:p>
            <a:pPr algn="just"/>
            <a:r>
              <a:rPr lang="en-US" altLang="en-US" sz="2400" b="0" i="0" baseline="0" dirty="0">
                <a:solidFill>
                  <a:schemeClr val="bg1"/>
                </a:solidFill>
              </a:rPr>
              <a:t>If we cannot record all the values of a an audio signal over an interval, we can record some of them. </a:t>
            </a:r>
            <a:r>
              <a:rPr lang="en-US" altLang="en-US" sz="2400" b="0" i="0" baseline="0" dirty="0">
                <a:solidFill>
                  <a:srgbClr val="0000CC"/>
                </a:solidFill>
              </a:rPr>
              <a:t>Sampling means that we select only a finite number of points on the analog signal, measure their </a:t>
            </a:r>
            <a:r>
              <a:rPr lang="en-US" altLang="en-US" sz="2400" b="0" i="0" baseline="0" dirty="0" smtClean="0">
                <a:solidFill>
                  <a:srgbClr val="0000CC"/>
                </a:solidFill>
              </a:rPr>
              <a:t>values (voltage of signal), </a:t>
            </a:r>
            <a:r>
              <a:rPr lang="en-US" altLang="en-US" sz="2400" b="0" i="0" baseline="0" dirty="0">
                <a:solidFill>
                  <a:srgbClr val="0000CC"/>
                </a:solidFill>
              </a:rPr>
              <a:t>and record </a:t>
            </a:r>
            <a:r>
              <a:rPr lang="en-US" altLang="en-US" sz="2400" b="0" i="0" baseline="0" dirty="0" smtClean="0">
                <a:solidFill>
                  <a:srgbClr val="0000CC"/>
                </a:solidFill>
              </a:rPr>
              <a:t>them </a:t>
            </a:r>
            <a:r>
              <a:rPr lang="en-US" altLang="en-US" sz="2400" b="0" i="0" baseline="0" dirty="0" smtClean="0">
                <a:solidFill>
                  <a:schemeClr val="bg1"/>
                </a:solidFill>
              </a:rPr>
              <a:t>(an</a:t>
            </a:r>
            <a:r>
              <a:rPr lang="en-US" altLang="en-US" sz="2400" b="0" i="0" dirty="0" smtClean="0">
                <a:solidFill>
                  <a:schemeClr val="bg1"/>
                </a:solidFill>
              </a:rPr>
              <a:t> hardware is developed to do this) </a:t>
            </a:r>
            <a:r>
              <a:rPr lang="en-US" altLang="en-US" sz="2400" b="0" i="0" dirty="0" smtClean="0">
                <a:solidFill>
                  <a:schemeClr val="bg1"/>
                </a:solidFill>
                <a:sym typeface="Wingdings" pitchFamily="2" charset="2"/>
              </a:rPr>
              <a:t> </a:t>
            </a:r>
            <a:r>
              <a:rPr lang="en-US" altLang="en-US" sz="2400" b="1" i="0" u="sng" dirty="0" smtClean="0">
                <a:solidFill>
                  <a:schemeClr val="bg1"/>
                </a:solidFill>
                <a:sym typeface="Wingdings" pitchFamily="2" charset="2"/>
              </a:rPr>
              <a:t>The result is a list of real numbers</a:t>
            </a:r>
            <a:endParaRPr lang="en-US" altLang="en-US" sz="2400" b="1" i="0" u="sng" baseline="0" dirty="0">
              <a:solidFill>
                <a:schemeClr val="bg1"/>
              </a:solidFill>
            </a:endParaRPr>
          </a:p>
        </p:txBody>
      </p:sp>
      <p:pic>
        <p:nvPicPr>
          <p:cNvPr id="122885" name="Picture 10"/>
          <p:cNvPicPr>
            <a:picLocks noChangeAspect="1" noChangeArrowheads="1"/>
          </p:cNvPicPr>
          <p:nvPr/>
        </p:nvPicPr>
        <p:blipFill>
          <a:blip r:embed="rId3" cstate="print"/>
          <a:srcRect/>
          <a:stretch>
            <a:fillRect/>
          </a:stretch>
        </p:blipFill>
        <p:spPr bwMode="auto">
          <a:xfrm>
            <a:off x="685800" y="3849688"/>
            <a:ext cx="7669212" cy="2093912"/>
          </a:xfrm>
          <a:prstGeom prst="rect">
            <a:avLst/>
          </a:prstGeom>
          <a:noFill/>
          <a:ln w="9525">
            <a:noFill/>
            <a:miter lim="800000"/>
            <a:headEnd/>
            <a:tailEnd/>
          </a:ln>
          <a:effectLst/>
        </p:spPr>
      </p:pic>
      <p:sp>
        <p:nvSpPr>
          <p:cNvPr id="9" name="Title 1"/>
          <p:cNvSpPr txBox="1">
            <a:spLocks/>
          </p:cNvSpPr>
          <p:nvPr/>
        </p:nvSpPr>
        <p:spPr>
          <a:xfrm>
            <a:off x="457200" y="152400"/>
            <a:ext cx="8229600" cy="639762"/>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600" b="1" i="0" u="none" strike="noStrike" kern="1200" cap="none" spc="0" normalizeH="0" baseline="0" noProof="0" dirty="0" smtClean="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rPr>
              <a:t>Storing Audio: Sampling</a:t>
            </a:r>
            <a:endParaRPr kumimoji="0" lang="en-US" sz="3600" b="1" i="0" u="none" strike="noStrike" kern="1200" cap="none" spc="0" normalizeH="0" baseline="0" noProof="0" dirty="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endParaRPr>
          </a:p>
        </p:txBody>
      </p:sp>
      <p:sp>
        <p:nvSpPr>
          <p:cNvPr id="5" name="Slide Number Placeholder 4"/>
          <p:cNvSpPr>
            <a:spLocks noGrp="1"/>
          </p:cNvSpPr>
          <p:nvPr>
            <p:ph type="sldNum" sz="quarter" idx="12"/>
          </p:nvPr>
        </p:nvSpPr>
        <p:spPr/>
        <p:txBody>
          <a:bodyPr/>
          <a:lstStyle/>
          <a:p>
            <a:fld id="{69E29E33-B620-47F9-BB04-8846C2A5AFCC}" type="slidenum">
              <a:rPr kumimoji="0" lang="en-US" smtClean="0"/>
              <a:pPr/>
              <a:t>32</a:t>
            </a:fld>
            <a:endParaRPr kumimoji="0"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Slide Number Placeholder 1"/>
          <p:cNvSpPr>
            <a:spLocks noGrp="1"/>
          </p:cNvSpPr>
          <p:nvPr>
            <p:ph type="sldNum" sz="quarter" idx="10"/>
          </p:nvPr>
        </p:nvSpPr>
        <p:spPr>
          <a:noFill/>
          <a:ln>
            <a:miter lim="800000"/>
            <a:headEnd/>
            <a:tailEnd/>
          </a:ln>
        </p:spPr>
        <p:txBody>
          <a:bodyPr/>
          <a:lstStyle/>
          <a:p>
            <a:r>
              <a:rPr lang="en-US" altLang="en-US"/>
              <a:t>3.</a:t>
            </a:r>
            <a:fld id="{541FCCB6-6E19-4A8A-BF76-27E6F2505CB0}" type="slidenum">
              <a:rPr lang="en-US" altLang="en-US"/>
              <a:pPr/>
              <a:t>33</a:t>
            </a:fld>
            <a:endParaRPr lang="en-US" altLang="en-US"/>
          </a:p>
        </p:txBody>
      </p:sp>
      <p:sp>
        <p:nvSpPr>
          <p:cNvPr id="124932" name="Rectangle 3"/>
          <p:cNvSpPr>
            <a:spLocks noChangeArrowheads="1"/>
          </p:cNvSpPr>
          <p:nvPr/>
        </p:nvSpPr>
        <p:spPr bwMode="auto">
          <a:xfrm>
            <a:off x="533400" y="1342072"/>
            <a:ext cx="8001000" cy="3046988"/>
          </a:xfrm>
          <a:prstGeom prst="rect">
            <a:avLst/>
          </a:prstGeom>
          <a:noFill/>
          <a:ln w="9525">
            <a:noFill/>
            <a:miter lim="800000"/>
            <a:headEnd/>
            <a:tailEnd/>
          </a:ln>
          <a:effectLst/>
        </p:spPr>
        <p:txBody>
          <a:bodyPr wrap="square">
            <a:spAutoFit/>
          </a:bodyPr>
          <a:lstStyle/>
          <a:p>
            <a:pPr algn="just"/>
            <a:r>
              <a:rPr lang="en-US" altLang="en-US" sz="2400" b="0" i="0" baseline="0" dirty="0">
                <a:solidFill>
                  <a:srgbClr val="0000CC"/>
                </a:solidFill>
              </a:rPr>
              <a:t>The value measured for each sample is a real number</a:t>
            </a:r>
            <a:r>
              <a:rPr lang="en-US" altLang="en-US" sz="2400" b="0" i="0" baseline="0" dirty="0">
                <a:solidFill>
                  <a:schemeClr val="bg1"/>
                </a:solidFill>
              </a:rPr>
              <a:t>. This means that we can store 40,000 real values for each one second sample. However, it is simpler to use an unsigned integer (a bit pattern) for each sample. </a:t>
            </a:r>
            <a:r>
              <a:rPr lang="en-US" altLang="en-US" sz="2400" b="1" i="0" baseline="0" dirty="0">
                <a:solidFill>
                  <a:srgbClr val="0000CC"/>
                </a:solidFill>
              </a:rPr>
              <a:t>Quantization refers to a process that rounds the value of a sample to the closest integer value</a:t>
            </a:r>
            <a:r>
              <a:rPr lang="en-US" altLang="en-US" sz="2400" b="0" i="0" baseline="0" dirty="0">
                <a:solidFill>
                  <a:schemeClr val="bg1"/>
                </a:solidFill>
              </a:rPr>
              <a:t>. For example, if the real value is 17.2, it can be rounded down to 17: if the value is 17.7, it can be rounded up to 18.</a:t>
            </a:r>
          </a:p>
        </p:txBody>
      </p:sp>
      <p:sp>
        <p:nvSpPr>
          <p:cNvPr id="5" name="Title 1"/>
          <p:cNvSpPr txBox="1">
            <a:spLocks/>
          </p:cNvSpPr>
          <p:nvPr/>
        </p:nvSpPr>
        <p:spPr>
          <a:xfrm>
            <a:off x="457200" y="152400"/>
            <a:ext cx="8229600" cy="639762"/>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600" b="1" i="0" u="none" strike="noStrike" kern="1200" cap="none" spc="0" normalizeH="0" baseline="0" noProof="0" dirty="0" smtClean="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rPr>
              <a:t>Storing Audio:</a:t>
            </a:r>
            <a:r>
              <a:rPr kumimoji="0" lang="en-US" sz="3600" b="1" i="0" u="none" strike="noStrike" kern="1200" cap="none" spc="0" normalizeH="0" noProof="0" dirty="0" smtClean="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rPr>
              <a:t> Quantization</a:t>
            </a:r>
            <a:endParaRPr kumimoji="0" lang="en-US" sz="3600" b="1" i="0" u="none" strike="noStrike" kern="1200" cap="none" spc="0" normalizeH="0" baseline="0" noProof="0" dirty="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endParaRPr>
          </a:p>
        </p:txBody>
      </p:sp>
      <p:sp>
        <p:nvSpPr>
          <p:cNvPr id="6" name="Slide Number Placeholder 10"/>
          <p:cNvSpPr>
            <a:spLocks noGrp="1"/>
          </p:cNvSpPr>
          <p:nvPr>
            <p:ph type="sldNum" sz="quarter" idx="12"/>
          </p:nvPr>
        </p:nvSpPr>
        <p:spPr>
          <a:xfrm>
            <a:off x="8305800" y="6553200"/>
            <a:ext cx="381000" cy="228600"/>
          </a:xfrm>
        </p:spPr>
        <p:txBody>
          <a:bodyPr/>
          <a:lstStyle/>
          <a:p>
            <a:fld id="{69E29E33-B620-47F9-BB04-8846C2A5AFCC}" type="slidenum">
              <a:rPr kumimoji="0" lang="en-US" smtClean="0"/>
              <a:pPr/>
              <a:t>33</a:t>
            </a:fld>
            <a:endParaRPr kumimoji="0"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Slide Number Placeholder 1"/>
          <p:cNvSpPr>
            <a:spLocks noGrp="1"/>
          </p:cNvSpPr>
          <p:nvPr>
            <p:ph type="sldNum" sz="quarter" idx="10"/>
          </p:nvPr>
        </p:nvSpPr>
        <p:spPr>
          <a:noFill/>
          <a:ln>
            <a:miter lim="800000"/>
            <a:headEnd/>
            <a:tailEnd/>
          </a:ln>
        </p:spPr>
        <p:txBody>
          <a:bodyPr/>
          <a:lstStyle/>
          <a:p>
            <a:r>
              <a:rPr lang="en-US" altLang="en-US"/>
              <a:t>3.</a:t>
            </a:r>
            <a:fld id="{EC98BD3E-4494-4895-9A7A-B062425EA5C5}" type="slidenum">
              <a:rPr lang="en-US" altLang="en-US"/>
              <a:pPr/>
              <a:t>34</a:t>
            </a:fld>
            <a:endParaRPr lang="en-US" altLang="en-US"/>
          </a:p>
        </p:txBody>
      </p:sp>
      <p:sp>
        <p:nvSpPr>
          <p:cNvPr id="126980" name="Rectangle 3"/>
          <p:cNvSpPr>
            <a:spLocks noChangeArrowheads="1"/>
          </p:cNvSpPr>
          <p:nvPr/>
        </p:nvSpPr>
        <p:spPr bwMode="auto">
          <a:xfrm>
            <a:off x="457200" y="1044476"/>
            <a:ext cx="8077200" cy="4893647"/>
          </a:xfrm>
          <a:prstGeom prst="rect">
            <a:avLst/>
          </a:prstGeom>
          <a:noFill/>
          <a:ln w="9525">
            <a:noFill/>
            <a:miter lim="800000"/>
            <a:headEnd/>
            <a:tailEnd/>
          </a:ln>
          <a:effectLst/>
        </p:spPr>
        <p:txBody>
          <a:bodyPr wrap="square">
            <a:spAutoFit/>
          </a:bodyPr>
          <a:lstStyle/>
          <a:p>
            <a:pPr algn="just"/>
            <a:r>
              <a:rPr lang="en-US" altLang="en-US" sz="2400" b="0" i="0" baseline="0" dirty="0">
                <a:solidFill>
                  <a:schemeClr val="bg1"/>
                </a:solidFill>
              </a:rPr>
              <a:t>The quantized sample values need to be encoded as bit patterns. Some systems assign positive and negative values to samples, some just </a:t>
            </a:r>
            <a:r>
              <a:rPr lang="en-US" altLang="en-US" sz="2400" b="0" i="0" baseline="0" dirty="0">
                <a:solidFill>
                  <a:srgbClr val="0000CC"/>
                </a:solidFill>
              </a:rPr>
              <a:t>shift the curve to the positive part and assign only positive values</a:t>
            </a:r>
            <a:r>
              <a:rPr lang="en-US" altLang="en-US" sz="2400" b="0" i="0" baseline="0" dirty="0">
                <a:solidFill>
                  <a:schemeClr val="bg1"/>
                </a:solidFill>
              </a:rPr>
              <a:t>. </a:t>
            </a:r>
          </a:p>
          <a:p>
            <a:pPr algn="just"/>
            <a:endParaRPr lang="en-US" altLang="en-US" sz="2400" b="0" i="0" baseline="0" dirty="0">
              <a:solidFill>
                <a:schemeClr val="bg1"/>
              </a:solidFill>
            </a:endParaRPr>
          </a:p>
          <a:p>
            <a:pPr algn="just"/>
            <a:r>
              <a:rPr lang="en-US" altLang="en-US" sz="2400" b="0" i="0" baseline="0" dirty="0">
                <a:solidFill>
                  <a:schemeClr val="bg1"/>
                </a:solidFill>
              </a:rPr>
              <a:t>If we call the </a:t>
            </a:r>
            <a:r>
              <a:rPr lang="en-US" altLang="en-US" sz="2400" b="1" i="0" u="sng" baseline="0" dirty="0">
                <a:solidFill>
                  <a:schemeClr val="bg1"/>
                </a:solidFill>
              </a:rPr>
              <a:t>bit depth or number of bits per sample B</a:t>
            </a:r>
            <a:r>
              <a:rPr lang="en-US" altLang="en-US" sz="2400" b="0" i="0" baseline="0" dirty="0">
                <a:solidFill>
                  <a:schemeClr val="bg1"/>
                </a:solidFill>
              </a:rPr>
              <a:t>, the </a:t>
            </a:r>
            <a:r>
              <a:rPr lang="en-US" altLang="en-US" sz="2400" b="1" i="0" u="sng" baseline="0" dirty="0">
                <a:solidFill>
                  <a:schemeClr val="bg1"/>
                </a:solidFill>
              </a:rPr>
              <a:t>number of samples per second, S</a:t>
            </a:r>
            <a:r>
              <a:rPr lang="en-US" altLang="en-US" sz="2400" b="0" i="0" baseline="0" dirty="0">
                <a:solidFill>
                  <a:schemeClr val="bg1"/>
                </a:solidFill>
              </a:rPr>
              <a:t>, </a:t>
            </a:r>
            <a:r>
              <a:rPr lang="en-US" altLang="en-US" sz="2400" b="1" i="0" u="sng" baseline="0" dirty="0">
                <a:solidFill>
                  <a:srgbClr val="0000CC"/>
                </a:solidFill>
              </a:rPr>
              <a:t>we need to store S × B bits for each second of audio</a:t>
            </a:r>
            <a:r>
              <a:rPr lang="en-US" altLang="en-US" sz="2400" b="0" i="0" baseline="0" dirty="0">
                <a:solidFill>
                  <a:schemeClr val="bg1"/>
                </a:solidFill>
              </a:rPr>
              <a:t>. This product is sometimes refer to as </a:t>
            </a:r>
            <a:r>
              <a:rPr lang="en-US" altLang="en-US" sz="2400" b="1" i="0" u="sng" baseline="0" dirty="0">
                <a:solidFill>
                  <a:srgbClr val="0000CC"/>
                </a:solidFill>
              </a:rPr>
              <a:t>bit rate, R</a:t>
            </a:r>
            <a:r>
              <a:rPr lang="en-US" altLang="en-US" sz="2400" b="0" i="0" baseline="0" dirty="0">
                <a:solidFill>
                  <a:schemeClr val="bg1"/>
                </a:solidFill>
              </a:rPr>
              <a:t>. </a:t>
            </a:r>
            <a:endParaRPr lang="en-US" altLang="en-US" sz="2400" b="0" i="0" baseline="0" dirty="0" smtClean="0">
              <a:solidFill>
                <a:schemeClr val="bg1"/>
              </a:solidFill>
            </a:endParaRPr>
          </a:p>
          <a:p>
            <a:pPr algn="just"/>
            <a:r>
              <a:rPr lang="en-US" altLang="en-US" sz="2400" b="0" i="0" baseline="0" dirty="0" smtClean="0">
                <a:solidFill>
                  <a:schemeClr val="bg1"/>
                </a:solidFill>
              </a:rPr>
              <a:t>For </a:t>
            </a:r>
            <a:r>
              <a:rPr lang="en-US" altLang="en-US" sz="2400" b="0" i="0" baseline="0" dirty="0">
                <a:solidFill>
                  <a:schemeClr val="bg1"/>
                </a:solidFill>
              </a:rPr>
              <a:t>example, </a:t>
            </a:r>
            <a:endParaRPr lang="en-US" altLang="en-US" sz="2400" b="0" i="0" baseline="0" dirty="0" smtClean="0">
              <a:solidFill>
                <a:schemeClr val="bg1"/>
              </a:solidFill>
            </a:endParaRPr>
          </a:p>
          <a:p>
            <a:pPr algn="just"/>
            <a:r>
              <a:rPr lang="en-US" altLang="en-US" sz="2400" b="0" i="0" baseline="0" dirty="0" smtClean="0">
                <a:solidFill>
                  <a:schemeClr val="bg1"/>
                </a:solidFill>
              </a:rPr>
              <a:t>if </a:t>
            </a:r>
            <a:r>
              <a:rPr lang="en-US" altLang="en-US" sz="2400" b="0" i="0" baseline="0" dirty="0">
                <a:solidFill>
                  <a:schemeClr val="bg1"/>
                </a:solidFill>
              </a:rPr>
              <a:t>we use </a:t>
            </a:r>
            <a:r>
              <a:rPr lang="en-US" altLang="en-US" sz="2400" b="1" i="0" u="sng" baseline="0" dirty="0">
                <a:solidFill>
                  <a:schemeClr val="bg1"/>
                </a:solidFill>
              </a:rPr>
              <a:t>40,000 samples per second</a:t>
            </a:r>
            <a:r>
              <a:rPr lang="en-US" altLang="en-US" sz="2400" b="0" i="0" baseline="0" dirty="0">
                <a:solidFill>
                  <a:schemeClr val="bg1"/>
                </a:solidFill>
              </a:rPr>
              <a:t> and </a:t>
            </a:r>
            <a:r>
              <a:rPr lang="en-US" altLang="en-US" sz="2400" b="1" i="0" u="sng" baseline="0" dirty="0">
                <a:solidFill>
                  <a:schemeClr val="bg1"/>
                </a:solidFill>
              </a:rPr>
              <a:t>16 bits per each sample</a:t>
            </a:r>
            <a:r>
              <a:rPr lang="en-US" altLang="en-US" sz="2400" b="0" i="0" baseline="0" dirty="0">
                <a:solidFill>
                  <a:schemeClr val="bg1"/>
                </a:solidFill>
              </a:rPr>
              <a:t>, the bit rate </a:t>
            </a:r>
            <a:r>
              <a:rPr lang="en-US" altLang="en-US" sz="2400" b="0" i="0" baseline="0" dirty="0" smtClean="0">
                <a:solidFill>
                  <a:schemeClr val="bg1"/>
                </a:solidFill>
              </a:rPr>
              <a:t>is </a:t>
            </a:r>
          </a:p>
          <a:p>
            <a:pPr algn="just"/>
            <a:r>
              <a:rPr lang="en-US" altLang="en-US" sz="2400" dirty="0" smtClean="0">
                <a:solidFill>
                  <a:schemeClr val="bg1"/>
                </a:solidFill>
              </a:rPr>
              <a:t>               </a:t>
            </a:r>
            <a:r>
              <a:rPr lang="en-US" altLang="en-US" sz="2400" b="1" dirty="0" smtClean="0">
                <a:solidFill>
                  <a:srgbClr val="FF0000"/>
                </a:solidFill>
              </a:rPr>
              <a:t>R = 40,000 × 16 = 640,000 bits per second</a:t>
            </a:r>
            <a:r>
              <a:rPr lang="en-US" altLang="en-US" sz="2400" b="0" i="0" baseline="0" dirty="0" smtClean="0">
                <a:solidFill>
                  <a:schemeClr val="bg1"/>
                </a:solidFill>
              </a:rPr>
              <a:t> </a:t>
            </a:r>
            <a:endParaRPr lang="en-US" altLang="en-US" sz="2400" b="0" i="0" baseline="0" dirty="0">
              <a:solidFill>
                <a:schemeClr val="bg1"/>
              </a:solidFill>
            </a:endParaRPr>
          </a:p>
        </p:txBody>
      </p:sp>
      <p:sp>
        <p:nvSpPr>
          <p:cNvPr id="6" name="Title 1"/>
          <p:cNvSpPr txBox="1">
            <a:spLocks/>
          </p:cNvSpPr>
          <p:nvPr/>
        </p:nvSpPr>
        <p:spPr>
          <a:xfrm>
            <a:off x="457200" y="152400"/>
            <a:ext cx="8229600" cy="639762"/>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600" b="1" i="0" u="none" strike="noStrike" kern="1200" cap="none" spc="0" normalizeH="0" baseline="0" noProof="0" dirty="0" smtClean="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rPr>
              <a:t>Storing Audio: Encoding</a:t>
            </a:r>
            <a:endParaRPr kumimoji="0" lang="en-US" sz="3600" b="1" i="0" u="none" strike="noStrike" kern="1200" cap="none" spc="0" normalizeH="0" baseline="0" noProof="0" dirty="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endParaRPr>
          </a:p>
        </p:txBody>
      </p:sp>
      <p:sp>
        <p:nvSpPr>
          <p:cNvPr id="5" name="Slide Number Placeholder 10"/>
          <p:cNvSpPr>
            <a:spLocks noGrp="1"/>
          </p:cNvSpPr>
          <p:nvPr>
            <p:ph type="sldNum" sz="quarter" idx="12"/>
          </p:nvPr>
        </p:nvSpPr>
        <p:spPr>
          <a:xfrm>
            <a:off x="8305800" y="6553200"/>
            <a:ext cx="381000" cy="228600"/>
          </a:xfrm>
        </p:spPr>
        <p:txBody>
          <a:bodyPr/>
          <a:lstStyle/>
          <a:p>
            <a:fld id="{69E29E33-B620-47F9-BB04-8846C2A5AFCC}" type="slidenum">
              <a:rPr kumimoji="0" lang="en-US" smtClean="0"/>
              <a:pPr/>
              <a:t>34</a:t>
            </a:fld>
            <a:endParaRPr kumimoji="0"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Slide Number Placeholder 1"/>
          <p:cNvSpPr>
            <a:spLocks noGrp="1"/>
          </p:cNvSpPr>
          <p:nvPr>
            <p:ph type="sldNum" sz="quarter" idx="10"/>
          </p:nvPr>
        </p:nvSpPr>
        <p:spPr>
          <a:noFill/>
          <a:ln>
            <a:miter lim="800000"/>
            <a:headEnd/>
            <a:tailEnd/>
          </a:ln>
        </p:spPr>
        <p:txBody>
          <a:bodyPr/>
          <a:lstStyle/>
          <a:p>
            <a:r>
              <a:rPr lang="en-US" altLang="en-US"/>
              <a:t>3.</a:t>
            </a:r>
            <a:fld id="{1BEE385B-6204-4845-96D9-DE81BF5E9C05}" type="slidenum">
              <a:rPr lang="en-US" altLang="en-US"/>
              <a:pPr/>
              <a:t>35</a:t>
            </a:fld>
            <a:endParaRPr lang="en-US" altLang="en-US"/>
          </a:p>
        </p:txBody>
      </p:sp>
      <p:sp>
        <p:nvSpPr>
          <p:cNvPr id="129028" name="Rectangle 3"/>
          <p:cNvSpPr>
            <a:spLocks noChangeArrowheads="1"/>
          </p:cNvSpPr>
          <p:nvPr/>
        </p:nvSpPr>
        <p:spPr bwMode="auto">
          <a:xfrm>
            <a:off x="609600" y="1447800"/>
            <a:ext cx="8153400" cy="3908762"/>
          </a:xfrm>
          <a:prstGeom prst="rect">
            <a:avLst/>
          </a:prstGeom>
          <a:noFill/>
          <a:ln w="9525">
            <a:noFill/>
            <a:miter lim="800000"/>
            <a:headEnd/>
            <a:tailEnd/>
          </a:ln>
          <a:effectLst/>
        </p:spPr>
        <p:txBody>
          <a:bodyPr wrap="square">
            <a:spAutoFit/>
          </a:bodyPr>
          <a:lstStyle/>
          <a:p>
            <a:pPr algn="just"/>
            <a:r>
              <a:rPr lang="en-US" altLang="en-US" sz="3200" b="1" u="sng" dirty="0" smtClean="0">
                <a:solidFill>
                  <a:schemeClr val="bg1"/>
                </a:solidFill>
                <a:latin typeface="Calibri" pitchFamily="34" charset="0"/>
              </a:rPr>
              <a:t>MP3, Dominant Standard for sound encoding</a:t>
            </a:r>
            <a:r>
              <a:rPr lang="en-US" altLang="en-US" sz="2400" b="1" u="sng" dirty="0" smtClean="0">
                <a:solidFill>
                  <a:schemeClr val="bg1"/>
                </a:solidFill>
                <a:latin typeface="Calibri" pitchFamily="34" charset="0"/>
              </a:rPr>
              <a:t>:</a:t>
            </a:r>
            <a:endParaRPr lang="en-US" altLang="en-US" sz="2400" b="1" i="0" u="sng" baseline="0" dirty="0" smtClean="0">
              <a:solidFill>
                <a:schemeClr val="bg1"/>
              </a:solidFill>
            </a:endParaRPr>
          </a:p>
          <a:p>
            <a:pPr algn="just">
              <a:buFontTx/>
              <a:buChar char="-"/>
            </a:pPr>
            <a:r>
              <a:rPr lang="en-US" altLang="en-US" sz="2400" b="0" i="0" baseline="0" dirty="0" smtClean="0">
                <a:solidFill>
                  <a:schemeClr val="bg1"/>
                </a:solidFill>
              </a:rPr>
              <a:t>  Short </a:t>
            </a:r>
            <a:r>
              <a:rPr lang="en-US" altLang="en-US" sz="2400" b="0" i="0" baseline="0" dirty="0">
                <a:solidFill>
                  <a:schemeClr val="bg1"/>
                </a:solidFill>
              </a:rPr>
              <a:t>for </a:t>
            </a:r>
            <a:r>
              <a:rPr lang="en-US" altLang="en-US" sz="2400" i="0" baseline="0" dirty="0">
                <a:solidFill>
                  <a:schemeClr val="bg1"/>
                </a:solidFill>
              </a:rPr>
              <a:t>MPEG Layer </a:t>
            </a:r>
            <a:r>
              <a:rPr lang="en-US" altLang="en-US" sz="2400" i="0" baseline="0" dirty="0" smtClean="0">
                <a:solidFill>
                  <a:schemeClr val="bg1"/>
                </a:solidFill>
              </a:rPr>
              <a:t>3</a:t>
            </a:r>
          </a:p>
          <a:p>
            <a:pPr algn="just">
              <a:buFontTx/>
              <a:buChar char="-"/>
            </a:pPr>
            <a:r>
              <a:rPr lang="en-US" altLang="en-US" sz="2400" b="0" i="0" baseline="0" dirty="0" smtClean="0">
                <a:solidFill>
                  <a:schemeClr val="bg1"/>
                </a:solidFill>
              </a:rPr>
              <a:t> A modification </a:t>
            </a:r>
            <a:r>
              <a:rPr lang="en-US" altLang="en-US" sz="2400" b="0" i="0" baseline="0" dirty="0">
                <a:solidFill>
                  <a:schemeClr val="bg1"/>
                </a:solidFill>
              </a:rPr>
              <a:t>of the </a:t>
            </a:r>
            <a:r>
              <a:rPr lang="en-US" altLang="en-US" sz="2400" i="0" baseline="0" dirty="0">
                <a:solidFill>
                  <a:schemeClr val="bg1"/>
                </a:solidFill>
              </a:rPr>
              <a:t>MPEG</a:t>
            </a:r>
            <a:r>
              <a:rPr lang="en-US" altLang="en-US" sz="2400" b="0" i="0" baseline="0" dirty="0">
                <a:solidFill>
                  <a:schemeClr val="bg1"/>
                </a:solidFill>
              </a:rPr>
              <a:t> (</a:t>
            </a:r>
            <a:r>
              <a:rPr lang="en-US" altLang="en-US" sz="2400" i="0" baseline="0" dirty="0">
                <a:solidFill>
                  <a:schemeClr val="bg1"/>
                </a:solidFill>
              </a:rPr>
              <a:t>Motion Picture Experts Group</a:t>
            </a:r>
            <a:r>
              <a:rPr lang="en-US" altLang="en-US" sz="2400" b="0" i="0" baseline="0" dirty="0">
                <a:solidFill>
                  <a:schemeClr val="bg1"/>
                </a:solidFill>
              </a:rPr>
              <a:t>) compression method used for video. </a:t>
            </a:r>
            <a:endParaRPr lang="en-US" altLang="en-US" sz="2400" b="0" i="0" baseline="0" dirty="0" smtClean="0">
              <a:solidFill>
                <a:schemeClr val="bg1"/>
              </a:solidFill>
            </a:endParaRPr>
          </a:p>
          <a:p>
            <a:pPr algn="just">
              <a:buFontTx/>
              <a:buChar char="-"/>
            </a:pPr>
            <a:r>
              <a:rPr lang="en-US" altLang="en-US" sz="2400" dirty="0" smtClean="0">
                <a:solidFill>
                  <a:schemeClr val="bg1"/>
                </a:solidFill>
              </a:rPr>
              <a:t> </a:t>
            </a:r>
            <a:r>
              <a:rPr lang="en-US" altLang="en-US" sz="2400" b="0" i="0" baseline="0" dirty="0" smtClean="0">
                <a:solidFill>
                  <a:schemeClr val="bg1"/>
                </a:solidFill>
              </a:rPr>
              <a:t>It </a:t>
            </a:r>
            <a:r>
              <a:rPr lang="en-US" altLang="en-US" sz="2400" b="0" i="0" baseline="0" dirty="0">
                <a:solidFill>
                  <a:schemeClr val="bg1"/>
                </a:solidFill>
              </a:rPr>
              <a:t>uses </a:t>
            </a:r>
            <a:r>
              <a:rPr lang="en-US" altLang="en-US" sz="2400" b="1" i="0" u="sng" baseline="0" dirty="0">
                <a:solidFill>
                  <a:srgbClr val="0000CC"/>
                </a:solidFill>
              </a:rPr>
              <a:t>44100 samples per second </a:t>
            </a:r>
            <a:r>
              <a:rPr lang="en-US" altLang="en-US" sz="2400" b="0" i="0" baseline="0" dirty="0">
                <a:solidFill>
                  <a:schemeClr val="bg1"/>
                </a:solidFill>
              </a:rPr>
              <a:t>and </a:t>
            </a:r>
            <a:r>
              <a:rPr lang="en-US" altLang="en-US" sz="2400" b="1" i="0" u="sng" baseline="0" dirty="0">
                <a:solidFill>
                  <a:srgbClr val="0000CC"/>
                </a:solidFill>
              </a:rPr>
              <a:t>16 bits per </a:t>
            </a:r>
            <a:r>
              <a:rPr lang="en-US" altLang="en-US" sz="2400" b="1" i="0" u="sng" baseline="0" dirty="0" smtClean="0">
                <a:solidFill>
                  <a:srgbClr val="0000CC"/>
                </a:solidFill>
              </a:rPr>
              <a:t>sample</a:t>
            </a:r>
            <a:r>
              <a:rPr lang="en-US" altLang="en-US" sz="2400" b="0" i="0" baseline="0" dirty="0" smtClean="0">
                <a:solidFill>
                  <a:schemeClr val="bg1"/>
                </a:solidFill>
              </a:rPr>
              <a:t>.</a:t>
            </a:r>
            <a:br>
              <a:rPr lang="en-US" altLang="en-US" sz="2400" b="0" i="0" baseline="0" dirty="0" smtClean="0">
                <a:solidFill>
                  <a:schemeClr val="bg1"/>
                </a:solidFill>
              </a:rPr>
            </a:br>
            <a:r>
              <a:rPr lang="en-US" altLang="en-US" sz="2400" b="0" i="0" baseline="0" dirty="0" smtClean="0">
                <a:solidFill>
                  <a:schemeClr val="bg1"/>
                </a:solidFill>
              </a:rPr>
              <a:t>-</a:t>
            </a:r>
            <a:r>
              <a:rPr lang="en-US" altLang="en-US" sz="2400" b="0" i="0" dirty="0" smtClean="0">
                <a:solidFill>
                  <a:schemeClr val="bg1"/>
                </a:solidFill>
              </a:rPr>
              <a:t> </a:t>
            </a:r>
            <a:r>
              <a:rPr lang="en-US" altLang="en-US" sz="2400" b="0" i="0" baseline="0" dirty="0" smtClean="0">
                <a:solidFill>
                  <a:schemeClr val="bg1"/>
                </a:solidFill>
              </a:rPr>
              <a:t>The </a:t>
            </a:r>
            <a:r>
              <a:rPr lang="en-US" altLang="en-US" sz="2400" b="0" i="0" baseline="0" dirty="0">
                <a:solidFill>
                  <a:schemeClr val="bg1"/>
                </a:solidFill>
              </a:rPr>
              <a:t>result is a signal with a </a:t>
            </a:r>
            <a:r>
              <a:rPr lang="en-US" altLang="en-US" sz="2400" b="1" i="0" u="sng" baseline="0" dirty="0">
                <a:solidFill>
                  <a:srgbClr val="0000CC"/>
                </a:solidFill>
              </a:rPr>
              <a:t>bit rate of 705,600 bits per </a:t>
            </a:r>
            <a:r>
              <a:rPr lang="en-US" altLang="en-US" sz="2400" b="1" i="0" u="sng" baseline="0" dirty="0" smtClean="0">
                <a:solidFill>
                  <a:srgbClr val="0000CC"/>
                </a:solidFill>
              </a:rPr>
              <a:t>second</a:t>
            </a:r>
            <a:r>
              <a:rPr lang="en-US" altLang="en-US" sz="2400" dirty="0">
                <a:solidFill>
                  <a:schemeClr val="bg1"/>
                </a:solidFill>
              </a:rPr>
              <a:t> </a:t>
            </a:r>
            <a:r>
              <a:rPr lang="en-US" altLang="en-US" sz="2400" dirty="0" smtClean="0">
                <a:solidFill>
                  <a:schemeClr val="bg1"/>
                </a:solidFill>
                <a:sym typeface="Wingdings" pitchFamily="2" charset="2"/>
              </a:rPr>
              <a:t> So large</a:t>
            </a:r>
            <a:r>
              <a:rPr lang="en-US" altLang="en-US" sz="2400" b="0" i="0" baseline="0" dirty="0" smtClean="0">
                <a:solidFill>
                  <a:schemeClr val="bg1"/>
                </a:solidFill>
              </a:rPr>
              <a:t> </a:t>
            </a:r>
            <a:r>
              <a:rPr lang="en-US" altLang="en-US" sz="2400" b="0" i="0" baseline="0" dirty="0" smtClean="0">
                <a:solidFill>
                  <a:schemeClr val="bg1"/>
                </a:solidFill>
                <a:sym typeface="Wingdings" pitchFamily="2" charset="2"/>
              </a:rPr>
              <a:t> </a:t>
            </a:r>
            <a:r>
              <a:rPr lang="en-US" altLang="en-US" sz="2400" b="1" dirty="0" smtClean="0">
                <a:solidFill>
                  <a:schemeClr val="bg1"/>
                </a:solidFill>
                <a:sym typeface="Wingdings" pitchFamily="2" charset="2"/>
              </a:rPr>
              <a:t>A</a:t>
            </a:r>
            <a:r>
              <a:rPr lang="en-US" altLang="en-US" sz="2400" b="1" i="0" baseline="0" dirty="0" smtClean="0">
                <a:solidFill>
                  <a:schemeClr val="bg1"/>
                </a:solidFill>
              </a:rPr>
              <a:t> </a:t>
            </a:r>
            <a:r>
              <a:rPr lang="en-US" altLang="en-US" sz="2400" b="1" i="0" baseline="0" dirty="0">
                <a:solidFill>
                  <a:schemeClr val="bg1"/>
                </a:solidFill>
              </a:rPr>
              <a:t>compression method </a:t>
            </a:r>
            <a:r>
              <a:rPr lang="en-US" altLang="en-US" sz="2400" b="1" i="0" baseline="0" dirty="0" smtClean="0">
                <a:solidFill>
                  <a:schemeClr val="bg1"/>
                </a:solidFill>
              </a:rPr>
              <a:t>is applied to </a:t>
            </a:r>
            <a:r>
              <a:rPr lang="en-US" altLang="en-US" sz="2400" b="1" i="0" baseline="0" dirty="0">
                <a:solidFill>
                  <a:schemeClr val="bg1"/>
                </a:solidFill>
              </a:rPr>
              <a:t>discard information that cannot be detected by the human </a:t>
            </a:r>
            <a:r>
              <a:rPr lang="en-US" altLang="en-US" sz="2400" b="1" i="0" baseline="0" dirty="0" smtClean="0">
                <a:solidFill>
                  <a:schemeClr val="bg1"/>
                </a:solidFill>
              </a:rPr>
              <a:t>ear</a:t>
            </a:r>
            <a:r>
              <a:rPr lang="en-US" altLang="en-US" sz="2400" dirty="0" smtClean="0">
                <a:solidFill>
                  <a:schemeClr val="bg1"/>
                </a:solidFill>
              </a:rPr>
              <a:t> </a:t>
            </a:r>
            <a:r>
              <a:rPr lang="en-US" altLang="en-US" sz="2400" dirty="0" smtClean="0">
                <a:solidFill>
                  <a:schemeClr val="bg1"/>
                </a:solidFill>
                <a:sym typeface="Wingdings" pitchFamily="2" charset="2"/>
              </a:rPr>
              <a:t> </a:t>
            </a:r>
            <a:r>
              <a:rPr lang="en-US" altLang="en-US" sz="2400" b="0" i="0" baseline="0" dirty="0" smtClean="0">
                <a:solidFill>
                  <a:schemeClr val="bg1"/>
                </a:solidFill>
              </a:rPr>
              <a:t>This </a:t>
            </a:r>
            <a:r>
              <a:rPr lang="en-US" altLang="en-US" sz="2400" b="0" i="0" baseline="0" dirty="0">
                <a:solidFill>
                  <a:schemeClr val="bg1"/>
                </a:solidFill>
              </a:rPr>
              <a:t>is called </a:t>
            </a:r>
            <a:r>
              <a:rPr lang="en-US" altLang="en-US" sz="2400" b="1" i="0" u="sng" baseline="0" dirty="0" err="1">
                <a:solidFill>
                  <a:srgbClr val="0000CC"/>
                </a:solidFill>
              </a:rPr>
              <a:t>lossy</a:t>
            </a:r>
            <a:r>
              <a:rPr lang="en-US" altLang="en-US" sz="2400" b="1" i="0" u="sng" baseline="0" dirty="0">
                <a:solidFill>
                  <a:srgbClr val="0000CC"/>
                </a:solidFill>
              </a:rPr>
              <a:t> compression</a:t>
            </a:r>
            <a:r>
              <a:rPr lang="en-US" altLang="en-US" sz="2400" b="0" i="0" baseline="0" dirty="0">
                <a:solidFill>
                  <a:schemeClr val="bg1"/>
                </a:solidFill>
              </a:rPr>
              <a:t>, as opposed to lossless compression: </a:t>
            </a:r>
            <a:r>
              <a:rPr lang="en-US" altLang="en-US" sz="2400" i="0" baseline="0" dirty="0">
                <a:solidFill>
                  <a:schemeClr val="bg1"/>
                </a:solidFill>
              </a:rPr>
              <a:t>see Chapter 15</a:t>
            </a:r>
            <a:r>
              <a:rPr lang="en-US" altLang="en-US" sz="2400" b="0" i="0" baseline="0" dirty="0">
                <a:solidFill>
                  <a:schemeClr val="bg1"/>
                </a:solidFill>
              </a:rPr>
              <a:t>.</a:t>
            </a:r>
          </a:p>
        </p:txBody>
      </p:sp>
      <p:sp>
        <p:nvSpPr>
          <p:cNvPr id="5" name="Title 1"/>
          <p:cNvSpPr txBox="1">
            <a:spLocks/>
          </p:cNvSpPr>
          <p:nvPr/>
        </p:nvSpPr>
        <p:spPr>
          <a:xfrm>
            <a:off x="457200" y="152400"/>
            <a:ext cx="8229600" cy="639762"/>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600" b="1" i="0" u="none" strike="noStrike" kern="1200" cap="none" spc="0" normalizeH="0" baseline="0" noProof="0" dirty="0" smtClean="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rPr>
              <a:t>Storing Audio: Encoding…</a:t>
            </a:r>
            <a:endParaRPr kumimoji="0" lang="en-US" sz="3600" b="1" i="0" u="none" strike="noStrike" kern="1200" cap="none" spc="0" normalizeH="0" baseline="0" noProof="0" dirty="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endParaRPr>
          </a:p>
        </p:txBody>
      </p:sp>
      <p:sp>
        <p:nvSpPr>
          <p:cNvPr id="6" name="Slide Number Placeholder 10"/>
          <p:cNvSpPr>
            <a:spLocks noGrp="1"/>
          </p:cNvSpPr>
          <p:nvPr>
            <p:ph type="sldNum" sz="quarter" idx="12"/>
          </p:nvPr>
        </p:nvSpPr>
        <p:spPr>
          <a:xfrm>
            <a:off x="8305800" y="6553200"/>
            <a:ext cx="381000" cy="228600"/>
          </a:xfrm>
        </p:spPr>
        <p:txBody>
          <a:bodyPr/>
          <a:lstStyle/>
          <a:p>
            <a:fld id="{69E29E33-B620-47F9-BB04-8846C2A5AFCC}" type="slidenum">
              <a:rPr kumimoji="0" lang="en-US" smtClean="0"/>
              <a:pPr/>
              <a:t>35</a:t>
            </a:fld>
            <a:endParaRPr kumimoji="0"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Slide Number Placeholder 1"/>
          <p:cNvSpPr>
            <a:spLocks noGrp="1"/>
          </p:cNvSpPr>
          <p:nvPr>
            <p:ph type="sldNum" sz="quarter" idx="10"/>
          </p:nvPr>
        </p:nvSpPr>
        <p:spPr>
          <a:noFill/>
          <a:ln>
            <a:miter lim="800000"/>
            <a:headEnd/>
            <a:tailEnd/>
          </a:ln>
        </p:spPr>
        <p:txBody>
          <a:bodyPr/>
          <a:lstStyle/>
          <a:p>
            <a:r>
              <a:rPr lang="en-US" altLang="en-US"/>
              <a:t>3.</a:t>
            </a:r>
            <a:fld id="{1BEE385B-6204-4845-96D9-DE81BF5E9C05}" type="slidenum">
              <a:rPr lang="en-US" altLang="en-US"/>
              <a:pPr/>
              <a:t>36</a:t>
            </a:fld>
            <a:endParaRPr lang="en-US" altLang="en-US"/>
          </a:p>
        </p:txBody>
      </p:sp>
      <p:sp>
        <p:nvSpPr>
          <p:cNvPr id="5" name="Title 1"/>
          <p:cNvSpPr txBox="1">
            <a:spLocks/>
          </p:cNvSpPr>
          <p:nvPr/>
        </p:nvSpPr>
        <p:spPr>
          <a:xfrm>
            <a:off x="457200" y="152400"/>
            <a:ext cx="8229600" cy="639762"/>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600" b="1" i="0" u="none" strike="noStrike" kern="1200" cap="none" spc="0" normalizeH="0" baseline="0" noProof="0" dirty="0" smtClean="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rPr>
              <a:t>Storing Audio: Bonus</a:t>
            </a:r>
            <a:endParaRPr kumimoji="0" lang="en-US" sz="3600" b="1" i="0" u="none" strike="noStrike" kern="1200" cap="none" spc="0" normalizeH="0" baseline="0" noProof="0" dirty="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endParaRPr>
          </a:p>
        </p:txBody>
      </p:sp>
      <p:graphicFrame>
        <p:nvGraphicFramePr>
          <p:cNvPr id="6" name="Table 5"/>
          <p:cNvGraphicFramePr>
            <a:graphicFrameLocks noGrp="1"/>
          </p:cNvGraphicFramePr>
          <p:nvPr/>
        </p:nvGraphicFramePr>
        <p:xfrm>
          <a:off x="381000" y="1906057"/>
          <a:ext cx="8458200" cy="3885143"/>
        </p:xfrm>
        <a:graphic>
          <a:graphicData uri="http://schemas.openxmlformats.org/drawingml/2006/table">
            <a:tbl>
              <a:tblPr firstRow="1" bandRow="1">
                <a:tableStyleId>{5C22544A-7EE6-4342-B048-85BDC9FD1C3A}</a:tableStyleId>
              </a:tblPr>
              <a:tblGrid>
                <a:gridCol w="2286000"/>
                <a:gridCol w="1752600"/>
                <a:gridCol w="4419600"/>
              </a:tblGrid>
              <a:tr h="548111">
                <a:tc>
                  <a:txBody>
                    <a:bodyPr/>
                    <a:lstStyle/>
                    <a:p>
                      <a:r>
                        <a:rPr lang="en-US" dirty="0" smtClean="0"/>
                        <a:t>Data</a:t>
                      </a:r>
                      <a:endParaRPr lang="en-US" dirty="0"/>
                    </a:p>
                  </a:txBody>
                  <a:tcPr/>
                </a:tc>
                <a:tc>
                  <a:txBody>
                    <a:bodyPr/>
                    <a:lstStyle/>
                    <a:p>
                      <a:r>
                        <a:rPr lang="en-US" dirty="0" smtClean="0"/>
                        <a:t>Step</a:t>
                      </a:r>
                      <a:endParaRPr lang="en-US" dirty="0"/>
                    </a:p>
                  </a:txBody>
                  <a:tcPr/>
                </a:tc>
                <a:tc>
                  <a:txBody>
                    <a:bodyPr/>
                    <a:lstStyle/>
                    <a:p>
                      <a:r>
                        <a:rPr lang="en-US" dirty="0" smtClean="0"/>
                        <a:t>Equipments affect on sound quality</a:t>
                      </a:r>
                      <a:endParaRPr lang="en-US" dirty="0"/>
                    </a:p>
                  </a:txBody>
                  <a:tcPr/>
                </a:tc>
              </a:tr>
              <a:tr h="686330">
                <a:tc>
                  <a:txBody>
                    <a:bodyPr/>
                    <a:lstStyle/>
                    <a:p>
                      <a:r>
                        <a:rPr lang="en-US" dirty="0" smtClean="0"/>
                        <a:t>Natural</a:t>
                      </a:r>
                      <a:r>
                        <a:rPr lang="en-US" baseline="0" dirty="0" smtClean="0"/>
                        <a:t> analog </a:t>
                      </a:r>
                      <a:r>
                        <a:rPr lang="en-US" dirty="0" smtClean="0"/>
                        <a:t>sound</a:t>
                      </a:r>
                      <a:endParaRPr lang="en-US" dirty="0"/>
                    </a:p>
                  </a:txBody>
                  <a:tcPr/>
                </a:tc>
                <a:tc>
                  <a:txBody>
                    <a:bodyPr/>
                    <a:lstStyle/>
                    <a:p>
                      <a:r>
                        <a:rPr lang="en-US" dirty="0" smtClean="0"/>
                        <a:t>Record</a:t>
                      </a:r>
                      <a:endParaRPr lang="en-US" dirty="0"/>
                    </a:p>
                  </a:txBody>
                  <a:tcPr/>
                </a:tc>
                <a:tc>
                  <a:txBody>
                    <a:bodyPr/>
                    <a:lstStyle/>
                    <a:p>
                      <a:r>
                        <a:rPr lang="en-US" dirty="0" smtClean="0"/>
                        <a:t>Microphone, amplifier, CD writer, blank</a:t>
                      </a:r>
                      <a:r>
                        <a:rPr lang="en-US" baseline="0" dirty="0" smtClean="0"/>
                        <a:t> CD, connection wires</a:t>
                      </a:r>
                      <a:endParaRPr lang="en-US" dirty="0"/>
                    </a:p>
                  </a:txBody>
                  <a:tcPr/>
                </a:tc>
              </a:tr>
              <a:tr h="548111">
                <a:tc>
                  <a:txBody>
                    <a:bodyPr/>
                    <a:lstStyle/>
                    <a:p>
                      <a:r>
                        <a:rPr lang="en-US" dirty="0" smtClean="0"/>
                        <a:t>Sound</a:t>
                      </a:r>
                      <a:r>
                        <a:rPr lang="en-US" baseline="0" dirty="0" smtClean="0"/>
                        <a:t> environment (CD, cassette)</a:t>
                      </a:r>
                      <a:endParaRPr lang="en-US" dirty="0"/>
                    </a:p>
                  </a:txBody>
                  <a:tcPr/>
                </a:tc>
                <a:tc>
                  <a:txBody>
                    <a:bodyPr/>
                    <a:lstStyle/>
                    <a:p>
                      <a:r>
                        <a:rPr lang="en-US" dirty="0" smtClean="0"/>
                        <a:t>Digitalize</a:t>
                      </a:r>
                      <a:endParaRPr lang="en-US" dirty="0"/>
                    </a:p>
                  </a:txBody>
                  <a:tcPr/>
                </a:tc>
                <a:tc>
                  <a:txBody>
                    <a:bodyPr/>
                    <a:lstStyle/>
                    <a:p>
                      <a:r>
                        <a:rPr lang="en-US" dirty="0" smtClean="0"/>
                        <a:t>ADC(Analog to Digital Converter: sampling, quantization,</a:t>
                      </a:r>
                      <a:r>
                        <a:rPr lang="en-US" baseline="0" dirty="0" smtClean="0"/>
                        <a:t> </a:t>
                      </a:r>
                      <a:r>
                        <a:rPr lang="en-US" dirty="0" smtClean="0"/>
                        <a:t> encoding, compressing)</a:t>
                      </a:r>
                      <a:endParaRPr lang="en-US" dirty="0"/>
                    </a:p>
                  </a:txBody>
                  <a:tcPr/>
                </a:tc>
              </a:tr>
              <a:tr h="548111">
                <a:tc>
                  <a:txBody>
                    <a:bodyPr/>
                    <a:lstStyle/>
                    <a:p>
                      <a:r>
                        <a:rPr lang="en-US" dirty="0" smtClean="0"/>
                        <a:t>Digital</a:t>
                      </a:r>
                      <a:r>
                        <a:rPr lang="en-US" baseline="0" dirty="0" smtClean="0"/>
                        <a:t> sound</a:t>
                      </a:r>
                      <a:endParaRPr lang="en-US" dirty="0"/>
                    </a:p>
                  </a:txBody>
                  <a:tcPr/>
                </a:tc>
                <a:tc>
                  <a:txBody>
                    <a:bodyPr/>
                    <a:lstStyle/>
                    <a:p>
                      <a:r>
                        <a:rPr lang="en-US" dirty="0" smtClean="0"/>
                        <a:t>Convert to analog</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DAC(Digital to</a:t>
                      </a:r>
                      <a:r>
                        <a:rPr lang="en-US" baseline="0" dirty="0" smtClean="0"/>
                        <a:t> </a:t>
                      </a:r>
                      <a:r>
                        <a:rPr lang="en-US" dirty="0" smtClean="0"/>
                        <a:t>Analog Converter: decompressing, processing signal)</a:t>
                      </a:r>
                      <a:endParaRPr lang="en-US" dirty="0"/>
                    </a:p>
                  </a:txBody>
                  <a:tcPr/>
                </a:tc>
              </a:tr>
              <a:tr h="548111">
                <a:tc>
                  <a:txBody>
                    <a:bodyPr/>
                    <a:lstStyle/>
                    <a:p>
                      <a:r>
                        <a:rPr lang="en-US" dirty="0" smtClean="0"/>
                        <a:t>Weak analog sound</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Play back</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CD</a:t>
                      </a:r>
                      <a:r>
                        <a:rPr lang="en-US" baseline="0" dirty="0" smtClean="0"/>
                        <a:t> </a:t>
                      </a:r>
                      <a:r>
                        <a:rPr lang="en-US" dirty="0" smtClean="0"/>
                        <a:t>player, wires</a:t>
                      </a:r>
                    </a:p>
                  </a:txBody>
                  <a:tcPr/>
                </a:tc>
              </a:tr>
              <a:tr h="54811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Powered sound</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Amplify</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 Amplifier, speakers, wires</a:t>
                      </a:r>
                    </a:p>
                  </a:txBody>
                  <a:tcPr/>
                </a:tc>
              </a:tr>
            </a:tbl>
          </a:graphicData>
        </a:graphic>
      </p:graphicFrame>
      <p:sp>
        <p:nvSpPr>
          <p:cNvPr id="64" name="TextBox 63"/>
          <p:cNvSpPr txBox="1"/>
          <p:nvPr/>
        </p:nvSpPr>
        <p:spPr>
          <a:xfrm>
            <a:off x="228600" y="1219200"/>
            <a:ext cx="5715000" cy="461665"/>
          </a:xfrm>
          <a:prstGeom prst="rect">
            <a:avLst/>
          </a:prstGeom>
          <a:noFill/>
        </p:spPr>
        <p:txBody>
          <a:bodyPr wrap="square" rtlCol="0">
            <a:spAutoFit/>
          </a:bodyPr>
          <a:lstStyle/>
          <a:p>
            <a:r>
              <a:rPr lang="en-US" sz="2400" b="1" dirty="0" smtClean="0">
                <a:solidFill>
                  <a:schemeClr val="bg1"/>
                </a:solidFill>
              </a:rPr>
              <a:t>What will affect on audio quality?</a:t>
            </a:r>
            <a:endParaRPr lang="en-US" sz="2400" b="1" dirty="0">
              <a:solidFill>
                <a:schemeClr val="bg1"/>
              </a:solidFill>
            </a:endParaRPr>
          </a:p>
        </p:txBody>
      </p:sp>
      <p:cxnSp>
        <p:nvCxnSpPr>
          <p:cNvPr id="66" name="Straight Arrow Connector 65"/>
          <p:cNvCxnSpPr/>
          <p:nvPr/>
        </p:nvCxnSpPr>
        <p:spPr>
          <a:xfrm>
            <a:off x="2362200" y="2819400"/>
            <a:ext cx="533400" cy="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flipH="1">
            <a:off x="2133600" y="2971800"/>
            <a:ext cx="609600" cy="2286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p:nvPr/>
        </p:nvCxnSpPr>
        <p:spPr>
          <a:xfrm flipH="1">
            <a:off x="2133600" y="5486400"/>
            <a:ext cx="609600" cy="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p:nvPr/>
        </p:nvCxnSpPr>
        <p:spPr>
          <a:xfrm>
            <a:off x="2362200" y="5029200"/>
            <a:ext cx="381000" cy="2286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flipH="1">
            <a:off x="2514600" y="4953000"/>
            <a:ext cx="228600" cy="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p:nvPr/>
        </p:nvCxnSpPr>
        <p:spPr>
          <a:xfrm>
            <a:off x="2133600" y="4495800"/>
            <a:ext cx="533400" cy="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flipH="1">
            <a:off x="2209800" y="3810000"/>
            <a:ext cx="609600" cy="4572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90" name="Straight Arrow Connector 89"/>
          <p:cNvCxnSpPr/>
          <p:nvPr/>
        </p:nvCxnSpPr>
        <p:spPr>
          <a:xfrm>
            <a:off x="2133600" y="3505200"/>
            <a:ext cx="685800" cy="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4" name="Slide Number Placeholder 10"/>
          <p:cNvSpPr>
            <a:spLocks noGrp="1"/>
          </p:cNvSpPr>
          <p:nvPr>
            <p:ph type="sldNum" sz="quarter" idx="12"/>
          </p:nvPr>
        </p:nvSpPr>
        <p:spPr>
          <a:xfrm>
            <a:off x="8305800" y="6553200"/>
            <a:ext cx="381000" cy="228600"/>
          </a:xfrm>
        </p:spPr>
        <p:txBody>
          <a:bodyPr/>
          <a:lstStyle/>
          <a:p>
            <a:fld id="{69E29E33-B620-47F9-BB04-8846C2A5AFCC}" type="slidenum">
              <a:rPr kumimoji="0" lang="en-US" smtClean="0"/>
              <a:pPr/>
              <a:t>36</a:t>
            </a:fld>
            <a:endParaRPr kumimoji="0"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1074" name="Slide Number Placeholder 1"/>
          <p:cNvSpPr>
            <a:spLocks noGrp="1"/>
          </p:cNvSpPr>
          <p:nvPr>
            <p:ph type="sldNum" sz="quarter" idx="10"/>
          </p:nvPr>
        </p:nvSpPr>
        <p:spPr>
          <a:noFill/>
          <a:ln>
            <a:miter lim="800000"/>
            <a:headEnd/>
            <a:tailEnd/>
          </a:ln>
        </p:spPr>
        <p:txBody>
          <a:bodyPr/>
          <a:lstStyle/>
          <a:p>
            <a:r>
              <a:rPr lang="en-US" altLang="en-US"/>
              <a:t>3.</a:t>
            </a:r>
            <a:fld id="{381D277B-D557-405F-B217-ACF07B075829}" type="slidenum">
              <a:rPr lang="en-US" altLang="en-US"/>
              <a:pPr/>
              <a:t>37</a:t>
            </a:fld>
            <a:endParaRPr lang="en-US" altLang="en-US"/>
          </a:p>
        </p:txBody>
      </p:sp>
      <p:sp>
        <p:nvSpPr>
          <p:cNvPr id="131076" name="Text Box 4"/>
          <p:cNvSpPr txBox="1">
            <a:spLocks noChangeArrowheads="1"/>
          </p:cNvSpPr>
          <p:nvPr/>
        </p:nvSpPr>
        <p:spPr bwMode="auto">
          <a:xfrm>
            <a:off x="8229600" y="6400800"/>
            <a:ext cx="184150" cy="366713"/>
          </a:xfrm>
          <a:prstGeom prst="rect">
            <a:avLst/>
          </a:prstGeom>
          <a:noFill/>
          <a:ln w="9525">
            <a:noFill/>
            <a:miter lim="800000"/>
            <a:headEnd/>
            <a:tailEnd/>
          </a:ln>
          <a:effectLst/>
        </p:spPr>
        <p:txBody>
          <a:bodyPr wrap="none">
            <a:spAutoFit/>
          </a:bodyPr>
          <a:lstStyle/>
          <a:p>
            <a:endParaRPr lang="en-US" altLang="en-US" sz="1800" i="0" baseline="0"/>
          </a:p>
        </p:txBody>
      </p:sp>
      <p:sp>
        <p:nvSpPr>
          <p:cNvPr id="1225733" name="Rectangle 5"/>
          <p:cNvSpPr>
            <a:spLocks noChangeArrowheads="1"/>
          </p:cNvSpPr>
          <p:nvPr/>
        </p:nvSpPr>
        <p:spPr bwMode="auto">
          <a:xfrm>
            <a:off x="609600" y="1407616"/>
            <a:ext cx="8077200" cy="415498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nchor="ctr">
            <a:spAutoFit/>
          </a:bodyPr>
          <a:lstStyle/>
          <a:p>
            <a:pPr algn="just" eaLnBrk="1" hangingPunct="1">
              <a:defRPr/>
            </a:pPr>
            <a:r>
              <a:rPr lang="en-US" altLang="en-US" sz="2400" b="0" i="0" baseline="0" dirty="0">
                <a:solidFill>
                  <a:schemeClr val="bg1"/>
                </a:solidFill>
              </a:rPr>
              <a:t>Images are stored in computers using two different techniques: </a:t>
            </a:r>
            <a:r>
              <a:rPr lang="en-US" altLang="en-US" sz="2400" b="1" i="0" u="sng" baseline="0" dirty="0">
                <a:solidFill>
                  <a:schemeClr val="bg1"/>
                </a:solidFill>
              </a:rPr>
              <a:t>raster graphics </a:t>
            </a:r>
            <a:r>
              <a:rPr lang="en-US" altLang="en-US" sz="2400" b="0" i="0" baseline="0" dirty="0">
                <a:solidFill>
                  <a:schemeClr val="bg1"/>
                </a:solidFill>
              </a:rPr>
              <a:t>and </a:t>
            </a:r>
            <a:r>
              <a:rPr lang="en-US" altLang="en-US" sz="2400" b="1" i="0" u="sng" baseline="0" dirty="0">
                <a:solidFill>
                  <a:schemeClr val="bg1"/>
                </a:solidFill>
              </a:rPr>
              <a:t>vector graphics</a:t>
            </a:r>
            <a:r>
              <a:rPr lang="en-US" altLang="en-US" sz="2400" b="0" i="0" baseline="0" dirty="0" smtClean="0">
                <a:solidFill>
                  <a:schemeClr val="bg1"/>
                </a:solidFill>
              </a:rPr>
              <a:t>.</a:t>
            </a:r>
          </a:p>
          <a:p>
            <a:pPr algn="just" eaLnBrk="1" hangingPunct="1">
              <a:defRPr/>
            </a:pPr>
            <a:endParaRPr lang="en-US" altLang="en-US" sz="2400" b="0" i="0" baseline="0" dirty="0" smtClean="0">
              <a:solidFill>
                <a:schemeClr val="bg1"/>
              </a:solidFill>
            </a:endParaRPr>
          </a:p>
          <a:p>
            <a:pPr algn="just" eaLnBrk="1" hangingPunct="1">
              <a:defRPr/>
            </a:pPr>
            <a:r>
              <a:rPr lang="en-US" altLang="en-US" sz="2400" b="1" u="sng" dirty="0" smtClean="0">
                <a:solidFill>
                  <a:schemeClr val="bg1"/>
                </a:solidFill>
              </a:rPr>
              <a:t>Discussion</a:t>
            </a:r>
            <a:r>
              <a:rPr lang="en-US" altLang="en-US" sz="2400" dirty="0" smtClean="0">
                <a:solidFill>
                  <a:schemeClr val="bg1"/>
                </a:solidFill>
              </a:rPr>
              <a:t>:</a:t>
            </a:r>
          </a:p>
          <a:p>
            <a:pPr algn="just" eaLnBrk="1" hangingPunct="1">
              <a:buFontTx/>
              <a:buChar char="-"/>
              <a:defRPr/>
            </a:pPr>
            <a:r>
              <a:rPr lang="en-US" altLang="en-US" sz="2400" b="0" i="0" baseline="0" dirty="0" smtClean="0">
                <a:solidFill>
                  <a:schemeClr val="bg1"/>
                </a:solidFill>
              </a:rPr>
              <a:t>Raster graphics (</a:t>
            </a:r>
            <a:r>
              <a:rPr lang="en-US" altLang="en-US" sz="2400" dirty="0" err="1" smtClean="0">
                <a:solidFill>
                  <a:schemeClr val="bg1"/>
                </a:solidFill>
              </a:rPr>
              <a:t>ảnh</a:t>
            </a:r>
            <a:r>
              <a:rPr lang="en-US" altLang="en-US" sz="2400" dirty="0" smtClean="0">
                <a:solidFill>
                  <a:schemeClr val="bg1"/>
                </a:solidFill>
              </a:rPr>
              <a:t> </a:t>
            </a:r>
            <a:r>
              <a:rPr lang="en-US" altLang="en-US" sz="2400" dirty="0" err="1" smtClean="0">
                <a:solidFill>
                  <a:schemeClr val="bg1"/>
                </a:solidFill>
              </a:rPr>
              <a:t>dạng</a:t>
            </a:r>
            <a:r>
              <a:rPr lang="en-US" altLang="en-US" sz="2400" dirty="0" smtClean="0">
                <a:solidFill>
                  <a:schemeClr val="bg1"/>
                </a:solidFill>
              </a:rPr>
              <a:t> </a:t>
            </a:r>
            <a:r>
              <a:rPr lang="en-US" altLang="en-US" sz="2400" dirty="0" err="1" smtClean="0">
                <a:solidFill>
                  <a:schemeClr val="bg1"/>
                </a:solidFill>
              </a:rPr>
              <a:t>lưới</a:t>
            </a:r>
            <a:r>
              <a:rPr lang="en-US" altLang="en-US" sz="2400" dirty="0" smtClean="0">
                <a:solidFill>
                  <a:schemeClr val="bg1"/>
                </a:solidFill>
              </a:rPr>
              <a:t> - </a:t>
            </a:r>
            <a:r>
              <a:rPr lang="en-US" altLang="en-US" sz="2400" b="0" i="0" baseline="0" dirty="0" smtClean="0">
                <a:solidFill>
                  <a:schemeClr val="bg1"/>
                </a:solidFill>
              </a:rPr>
              <a:t>bitmap):</a:t>
            </a:r>
          </a:p>
          <a:p>
            <a:pPr lvl="1" algn="just">
              <a:buFontTx/>
              <a:buChar char="-"/>
              <a:defRPr/>
            </a:pPr>
            <a:r>
              <a:rPr lang="en-US" altLang="en-US" sz="2400" dirty="0" smtClean="0">
                <a:solidFill>
                  <a:schemeClr val="bg1"/>
                </a:solidFill>
              </a:rPr>
              <a:t> Resolution – </a:t>
            </a:r>
            <a:r>
              <a:rPr lang="en-US" altLang="en-US" sz="2400" dirty="0" err="1" smtClean="0">
                <a:solidFill>
                  <a:schemeClr val="bg1"/>
                </a:solidFill>
              </a:rPr>
              <a:t>Độ</a:t>
            </a:r>
            <a:r>
              <a:rPr lang="en-US" altLang="en-US" sz="2400" dirty="0" smtClean="0">
                <a:solidFill>
                  <a:schemeClr val="bg1"/>
                </a:solidFill>
              </a:rPr>
              <a:t> </a:t>
            </a:r>
            <a:r>
              <a:rPr lang="en-US" altLang="en-US" sz="2400" dirty="0" err="1" smtClean="0">
                <a:solidFill>
                  <a:schemeClr val="bg1"/>
                </a:solidFill>
              </a:rPr>
              <a:t>phân</a:t>
            </a:r>
            <a:r>
              <a:rPr lang="en-US" altLang="en-US" sz="2400" dirty="0" smtClean="0">
                <a:solidFill>
                  <a:schemeClr val="bg1"/>
                </a:solidFill>
              </a:rPr>
              <a:t> </a:t>
            </a:r>
            <a:r>
              <a:rPr lang="en-US" altLang="en-US" sz="2400" dirty="0" err="1" smtClean="0">
                <a:solidFill>
                  <a:schemeClr val="bg1"/>
                </a:solidFill>
              </a:rPr>
              <a:t>giải</a:t>
            </a:r>
            <a:endParaRPr lang="en-US" altLang="en-US" sz="2400" dirty="0" smtClean="0">
              <a:solidFill>
                <a:schemeClr val="bg1"/>
              </a:solidFill>
            </a:endParaRPr>
          </a:p>
          <a:p>
            <a:pPr lvl="1" algn="just">
              <a:buFontTx/>
              <a:buChar char="-"/>
              <a:defRPr/>
            </a:pPr>
            <a:r>
              <a:rPr lang="en-US" altLang="en-US" sz="2400" b="0" i="0" baseline="0" dirty="0" smtClean="0">
                <a:solidFill>
                  <a:schemeClr val="bg1"/>
                </a:solidFill>
              </a:rPr>
              <a:t> Color depth – </a:t>
            </a:r>
            <a:r>
              <a:rPr lang="en-US" altLang="en-US" sz="2400" b="0" i="0" baseline="0" dirty="0" err="1" smtClean="0">
                <a:solidFill>
                  <a:schemeClr val="bg1"/>
                </a:solidFill>
              </a:rPr>
              <a:t>Độ</a:t>
            </a:r>
            <a:r>
              <a:rPr lang="en-US" altLang="en-US" sz="2400" b="0" i="0" baseline="0" dirty="0" smtClean="0">
                <a:solidFill>
                  <a:schemeClr val="bg1"/>
                </a:solidFill>
              </a:rPr>
              <a:t> </a:t>
            </a:r>
            <a:r>
              <a:rPr lang="en-US" altLang="en-US" sz="2400" b="0" i="0" baseline="0" dirty="0" err="1" smtClean="0">
                <a:solidFill>
                  <a:schemeClr val="bg1"/>
                </a:solidFill>
              </a:rPr>
              <a:t>sâu</a:t>
            </a:r>
            <a:r>
              <a:rPr lang="en-US" altLang="en-US" sz="2400" b="0" i="0" dirty="0" smtClean="0">
                <a:solidFill>
                  <a:schemeClr val="bg1"/>
                </a:solidFill>
              </a:rPr>
              <a:t> </a:t>
            </a:r>
            <a:r>
              <a:rPr lang="en-US" altLang="en-US" sz="2400" b="0" i="0" dirty="0" err="1" smtClean="0">
                <a:solidFill>
                  <a:schemeClr val="bg1"/>
                </a:solidFill>
              </a:rPr>
              <a:t>của</a:t>
            </a:r>
            <a:r>
              <a:rPr lang="en-US" altLang="en-US" sz="2400" b="0" i="0" dirty="0" smtClean="0">
                <a:solidFill>
                  <a:schemeClr val="bg1"/>
                </a:solidFill>
              </a:rPr>
              <a:t> </a:t>
            </a:r>
            <a:r>
              <a:rPr lang="en-US" altLang="en-US" sz="2400" b="0" i="0" dirty="0" err="1" smtClean="0">
                <a:solidFill>
                  <a:schemeClr val="bg1"/>
                </a:solidFill>
              </a:rPr>
              <a:t>mầu</a:t>
            </a:r>
            <a:endParaRPr lang="en-US" altLang="en-US" sz="2400" b="0" i="0" baseline="0" dirty="0" smtClean="0">
              <a:solidFill>
                <a:schemeClr val="bg1"/>
              </a:solidFill>
            </a:endParaRPr>
          </a:p>
          <a:p>
            <a:pPr lvl="1" algn="just">
              <a:buFontTx/>
              <a:buChar char="-"/>
              <a:defRPr/>
            </a:pPr>
            <a:r>
              <a:rPr lang="en-US" altLang="en-US" sz="2400" dirty="0" smtClean="0">
                <a:solidFill>
                  <a:schemeClr val="bg1"/>
                </a:solidFill>
              </a:rPr>
              <a:t> True color – </a:t>
            </a:r>
            <a:r>
              <a:rPr lang="en-US" altLang="en-US" sz="2400" dirty="0" err="1" smtClean="0">
                <a:solidFill>
                  <a:schemeClr val="bg1"/>
                </a:solidFill>
              </a:rPr>
              <a:t>mầu</a:t>
            </a:r>
            <a:r>
              <a:rPr lang="en-US" altLang="en-US" sz="2400" dirty="0" smtClean="0">
                <a:solidFill>
                  <a:schemeClr val="bg1"/>
                </a:solidFill>
              </a:rPr>
              <a:t> </a:t>
            </a:r>
            <a:r>
              <a:rPr lang="en-US" altLang="en-US" sz="2400" dirty="0" err="1" smtClean="0">
                <a:solidFill>
                  <a:schemeClr val="bg1"/>
                </a:solidFill>
              </a:rPr>
              <a:t>thực</a:t>
            </a:r>
            <a:endParaRPr lang="en-US" altLang="en-US" sz="2400" dirty="0" smtClean="0">
              <a:solidFill>
                <a:schemeClr val="bg1"/>
              </a:solidFill>
            </a:endParaRPr>
          </a:p>
          <a:p>
            <a:pPr lvl="1" algn="just">
              <a:buFontTx/>
              <a:buChar char="-"/>
              <a:defRPr/>
            </a:pPr>
            <a:r>
              <a:rPr lang="en-US" altLang="en-US" sz="2400" b="0" i="0" baseline="0" dirty="0" smtClean="0">
                <a:solidFill>
                  <a:schemeClr val="bg1"/>
                </a:solidFill>
              </a:rPr>
              <a:t> Indexed color – </a:t>
            </a:r>
            <a:r>
              <a:rPr lang="en-US" altLang="en-US" sz="2400" b="0" i="0" baseline="0" dirty="0" err="1" smtClean="0">
                <a:solidFill>
                  <a:schemeClr val="bg1"/>
                </a:solidFill>
              </a:rPr>
              <a:t>mầu</a:t>
            </a:r>
            <a:r>
              <a:rPr lang="en-US" altLang="en-US" sz="2400" b="0" i="0" baseline="0" dirty="0" smtClean="0">
                <a:solidFill>
                  <a:schemeClr val="bg1"/>
                </a:solidFill>
              </a:rPr>
              <a:t> </a:t>
            </a:r>
            <a:r>
              <a:rPr lang="en-US" altLang="en-US" sz="2400" b="0" i="0" baseline="0" dirty="0" err="1" smtClean="0">
                <a:solidFill>
                  <a:schemeClr val="bg1"/>
                </a:solidFill>
              </a:rPr>
              <a:t>được</a:t>
            </a:r>
            <a:r>
              <a:rPr lang="en-US" altLang="en-US" sz="2400" b="0" i="0" dirty="0" smtClean="0">
                <a:solidFill>
                  <a:schemeClr val="bg1"/>
                </a:solidFill>
              </a:rPr>
              <a:t> </a:t>
            </a:r>
            <a:r>
              <a:rPr lang="en-US" altLang="en-US" sz="2400" b="0" i="0" dirty="0" err="1" smtClean="0">
                <a:solidFill>
                  <a:schemeClr val="bg1"/>
                </a:solidFill>
              </a:rPr>
              <a:t>đánh</a:t>
            </a:r>
            <a:r>
              <a:rPr lang="en-US" altLang="en-US" sz="2400" b="0" i="0" dirty="0" smtClean="0">
                <a:solidFill>
                  <a:schemeClr val="bg1"/>
                </a:solidFill>
              </a:rPr>
              <a:t> </a:t>
            </a:r>
            <a:r>
              <a:rPr lang="en-US" altLang="en-US" sz="2400" b="0" i="0" dirty="0" err="1" smtClean="0">
                <a:solidFill>
                  <a:schemeClr val="bg1"/>
                </a:solidFill>
              </a:rPr>
              <a:t>chỉ</a:t>
            </a:r>
            <a:r>
              <a:rPr lang="en-US" altLang="en-US" sz="2400" b="0" i="0" dirty="0" smtClean="0">
                <a:solidFill>
                  <a:schemeClr val="bg1"/>
                </a:solidFill>
              </a:rPr>
              <a:t> </a:t>
            </a:r>
            <a:r>
              <a:rPr lang="en-US" altLang="en-US" sz="2400" b="0" i="0" dirty="0" err="1" smtClean="0">
                <a:solidFill>
                  <a:schemeClr val="bg1"/>
                </a:solidFill>
              </a:rPr>
              <a:t>số</a:t>
            </a:r>
            <a:endParaRPr lang="en-US" altLang="en-US" sz="2400" b="0" i="0" baseline="0" dirty="0" smtClean="0">
              <a:solidFill>
                <a:schemeClr val="bg1"/>
              </a:solidFill>
            </a:endParaRPr>
          </a:p>
          <a:p>
            <a:pPr lvl="1" algn="just">
              <a:buFontTx/>
              <a:buChar char="-"/>
              <a:defRPr/>
            </a:pPr>
            <a:r>
              <a:rPr lang="en-US" altLang="en-US" sz="2400" dirty="0" smtClean="0">
                <a:solidFill>
                  <a:schemeClr val="bg1"/>
                </a:solidFill>
              </a:rPr>
              <a:t> </a:t>
            </a:r>
            <a:r>
              <a:rPr lang="en-US" altLang="en-US" sz="2400" dirty="0" smtClean="0">
                <a:solidFill>
                  <a:srgbClr val="660066"/>
                </a:solidFill>
              </a:rPr>
              <a:t>Standards for image encoding – </a:t>
            </a:r>
            <a:r>
              <a:rPr lang="en-US" altLang="en-US" sz="2400" dirty="0" err="1" smtClean="0">
                <a:solidFill>
                  <a:srgbClr val="660066"/>
                </a:solidFill>
              </a:rPr>
              <a:t>chuẩn</a:t>
            </a:r>
            <a:r>
              <a:rPr lang="en-US" altLang="en-US" sz="2400" dirty="0" smtClean="0">
                <a:solidFill>
                  <a:srgbClr val="660066"/>
                </a:solidFill>
              </a:rPr>
              <a:t> </a:t>
            </a:r>
            <a:r>
              <a:rPr lang="en-US" altLang="en-US" sz="2400" dirty="0" err="1" smtClean="0">
                <a:solidFill>
                  <a:srgbClr val="660066"/>
                </a:solidFill>
              </a:rPr>
              <a:t>mã</a:t>
            </a:r>
            <a:r>
              <a:rPr lang="en-US" altLang="en-US" sz="2400" dirty="0" smtClean="0">
                <a:solidFill>
                  <a:srgbClr val="660066"/>
                </a:solidFill>
              </a:rPr>
              <a:t> </a:t>
            </a:r>
            <a:r>
              <a:rPr lang="en-US" altLang="en-US" sz="2400" dirty="0" err="1" smtClean="0">
                <a:solidFill>
                  <a:srgbClr val="660066"/>
                </a:solidFill>
              </a:rPr>
              <a:t>hóa</a:t>
            </a:r>
            <a:r>
              <a:rPr lang="en-US" altLang="en-US" sz="2400" dirty="0" smtClean="0">
                <a:solidFill>
                  <a:srgbClr val="660066"/>
                </a:solidFill>
              </a:rPr>
              <a:t> </a:t>
            </a:r>
            <a:r>
              <a:rPr lang="en-US" altLang="en-US" sz="2400" dirty="0" err="1" smtClean="0">
                <a:solidFill>
                  <a:srgbClr val="660066"/>
                </a:solidFill>
              </a:rPr>
              <a:t>ảnh</a:t>
            </a:r>
            <a:endParaRPr lang="en-US" altLang="en-US" sz="2400" b="0" i="0" baseline="0" dirty="0" smtClean="0">
              <a:solidFill>
                <a:schemeClr val="bg1"/>
              </a:solidFill>
            </a:endParaRPr>
          </a:p>
          <a:p>
            <a:pPr algn="just" eaLnBrk="1" hangingPunct="1">
              <a:buFontTx/>
              <a:buChar char="-"/>
              <a:defRPr/>
            </a:pPr>
            <a:r>
              <a:rPr lang="en-US" altLang="en-US" sz="2400" dirty="0" smtClean="0">
                <a:solidFill>
                  <a:schemeClr val="bg1"/>
                </a:solidFill>
              </a:rPr>
              <a:t>Vector graphics</a:t>
            </a:r>
            <a:endParaRPr lang="en-US" altLang="en-US" sz="2400" b="0" i="0" baseline="0" dirty="0">
              <a:solidFill>
                <a:schemeClr val="bg1"/>
              </a:solidFill>
            </a:endParaRPr>
          </a:p>
        </p:txBody>
      </p:sp>
      <p:sp>
        <p:nvSpPr>
          <p:cNvPr id="8" name="Title 1"/>
          <p:cNvSpPr txBox="1">
            <a:spLocks/>
          </p:cNvSpPr>
          <p:nvPr/>
        </p:nvSpPr>
        <p:spPr>
          <a:xfrm>
            <a:off x="457200" y="152400"/>
            <a:ext cx="8229600" cy="639762"/>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600" b="1" dirty="0" smtClean="0">
                <a:ln w="6350">
                  <a:noFill/>
                </a:ln>
                <a:solidFill>
                  <a:srgbClr val="0000CC"/>
                </a:solidFill>
                <a:effectLst>
                  <a:outerShdw blurRad="114300" dist="101600" dir="2700000" algn="tl" rotWithShape="0">
                    <a:srgbClr val="000000">
                      <a:alpha val="40000"/>
                    </a:srgbClr>
                  </a:outerShdw>
                </a:effectLst>
                <a:latin typeface="+mj-lt"/>
                <a:ea typeface="+mj-ea"/>
                <a:cs typeface="+mj-cs"/>
              </a:rPr>
              <a:t>5</a:t>
            </a:r>
            <a:r>
              <a:rPr kumimoji="0" lang="en-US" sz="3600" b="1" i="0" u="none" strike="noStrike" kern="1200" cap="none" spc="0" normalizeH="0" baseline="0" noProof="0" dirty="0" smtClean="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rPr>
              <a:t>- Storing Images</a:t>
            </a:r>
            <a:endParaRPr kumimoji="0" lang="en-US" sz="3600" b="1" i="0" u="none" strike="noStrike" kern="1200" cap="none" spc="0" normalizeH="0" baseline="0" noProof="0" dirty="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endParaRPr>
          </a:p>
        </p:txBody>
      </p:sp>
      <p:sp>
        <p:nvSpPr>
          <p:cNvPr id="6" name="Slide Number Placeholder 10"/>
          <p:cNvSpPr>
            <a:spLocks noGrp="1"/>
          </p:cNvSpPr>
          <p:nvPr>
            <p:ph type="sldNum" sz="quarter" idx="12"/>
          </p:nvPr>
        </p:nvSpPr>
        <p:spPr>
          <a:xfrm>
            <a:off x="8305800" y="6553200"/>
            <a:ext cx="381000" cy="228600"/>
          </a:xfrm>
        </p:spPr>
        <p:txBody>
          <a:bodyPr/>
          <a:lstStyle/>
          <a:p>
            <a:fld id="{69E29E33-B620-47F9-BB04-8846C2A5AFCC}" type="slidenum">
              <a:rPr kumimoji="0" lang="en-US" smtClean="0"/>
              <a:pPr/>
              <a:t>37</a:t>
            </a:fld>
            <a:endParaRPr kumimoji="0"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1074" name="Slide Number Placeholder 1"/>
          <p:cNvSpPr>
            <a:spLocks noGrp="1"/>
          </p:cNvSpPr>
          <p:nvPr>
            <p:ph type="sldNum" sz="quarter" idx="10"/>
          </p:nvPr>
        </p:nvSpPr>
        <p:spPr>
          <a:noFill/>
          <a:ln>
            <a:miter lim="800000"/>
            <a:headEnd/>
            <a:tailEnd/>
          </a:ln>
        </p:spPr>
        <p:txBody>
          <a:bodyPr/>
          <a:lstStyle/>
          <a:p>
            <a:r>
              <a:rPr lang="en-US" altLang="en-US"/>
              <a:t>3.</a:t>
            </a:r>
            <a:fld id="{381D277B-D557-405F-B217-ACF07B075829}" type="slidenum">
              <a:rPr lang="en-US" altLang="en-US"/>
              <a:pPr/>
              <a:t>38</a:t>
            </a:fld>
            <a:endParaRPr lang="en-US" altLang="en-US"/>
          </a:p>
        </p:txBody>
      </p:sp>
      <p:sp>
        <p:nvSpPr>
          <p:cNvPr id="131076" name="Text Box 4"/>
          <p:cNvSpPr txBox="1">
            <a:spLocks noChangeArrowheads="1"/>
          </p:cNvSpPr>
          <p:nvPr/>
        </p:nvSpPr>
        <p:spPr bwMode="auto">
          <a:xfrm>
            <a:off x="8229600" y="6400800"/>
            <a:ext cx="184150" cy="366713"/>
          </a:xfrm>
          <a:prstGeom prst="rect">
            <a:avLst/>
          </a:prstGeom>
          <a:noFill/>
          <a:ln w="9525">
            <a:noFill/>
            <a:miter lim="800000"/>
            <a:headEnd/>
            <a:tailEnd/>
          </a:ln>
          <a:effectLst/>
        </p:spPr>
        <p:txBody>
          <a:bodyPr wrap="none">
            <a:spAutoFit/>
          </a:bodyPr>
          <a:lstStyle/>
          <a:p>
            <a:endParaRPr lang="en-US" altLang="en-US" sz="1800" i="0" baseline="0"/>
          </a:p>
        </p:txBody>
      </p:sp>
      <p:sp>
        <p:nvSpPr>
          <p:cNvPr id="131079" name="Rectangle 7"/>
          <p:cNvSpPr>
            <a:spLocks noChangeArrowheads="1"/>
          </p:cNvSpPr>
          <p:nvPr/>
        </p:nvSpPr>
        <p:spPr bwMode="auto">
          <a:xfrm>
            <a:off x="381000" y="1472148"/>
            <a:ext cx="8382000" cy="3785652"/>
          </a:xfrm>
          <a:prstGeom prst="rect">
            <a:avLst/>
          </a:prstGeom>
          <a:noFill/>
          <a:ln w="9525">
            <a:noFill/>
            <a:miter lim="800000"/>
            <a:headEnd/>
            <a:tailEnd/>
          </a:ln>
          <a:effectLst/>
        </p:spPr>
        <p:txBody>
          <a:bodyPr wrap="square">
            <a:spAutoFit/>
          </a:bodyPr>
          <a:lstStyle/>
          <a:p>
            <a:pPr algn="just">
              <a:buFontTx/>
              <a:buChar char="-"/>
            </a:pPr>
            <a:r>
              <a:rPr lang="en-US" altLang="en-US" sz="2400" i="0" baseline="0" dirty="0" smtClean="0">
                <a:solidFill>
                  <a:schemeClr val="bg1"/>
                </a:solidFill>
              </a:rPr>
              <a:t> </a:t>
            </a:r>
            <a:r>
              <a:rPr lang="en-US" altLang="en-US" sz="2400" b="1" i="0" baseline="0" dirty="0" smtClean="0">
                <a:solidFill>
                  <a:schemeClr val="bg1"/>
                </a:solidFill>
              </a:rPr>
              <a:t>Raster </a:t>
            </a:r>
            <a:r>
              <a:rPr lang="en-US" altLang="en-US" sz="2400" b="1" i="0" baseline="0" dirty="0">
                <a:solidFill>
                  <a:schemeClr val="bg1"/>
                </a:solidFill>
              </a:rPr>
              <a:t>graphics </a:t>
            </a:r>
            <a:r>
              <a:rPr lang="en-US" altLang="en-US" sz="2400" b="0" i="0" baseline="0" dirty="0">
                <a:solidFill>
                  <a:schemeClr val="bg1"/>
                </a:solidFill>
              </a:rPr>
              <a:t>(or </a:t>
            </a:r>
            <a:r>
              <a:rPr lang="en-US" altLang="en-US" sz="2400" b="1" i="0" baseline="0" dirty="0">
                <a:solidFill>
                  <a:schemeClr val="bg1"/>
                </a:solidFill>
              </a:rPr>
              <a:t>bitmap graphics</a:t>
            </a:r>
            <a:r>
              <a:rPr lang="en-US" altLang="en-US" sz="2400" b="0" i="0" baseline="0" dirty="0">
                <a:solidFill>
                  <a:schemeClr val="bg1"/>
                </a:solidFill>
              </a:rPr>
              <a:t>) is used when we need to store an analog image such as a photograph</a:t>
            </a:r>
            <a:r>
              <a:rPr lang="en-US" altLang="en-US" sz="2400" b="0" i="0" baseline="0" dirty="0" smtClean="0">
                <a:solidFill>
                  <a:schemeClr val="bg1"/>
                </a:solidFill>
              </a:rPr>
              <a:t>.</a:t>
            </a:r>
          </a:p>
          <a:p>
            <a:pPr algn="just">
              <a:buFontTx/>
              <a:buChar char="-"/>
            </a:pPr>
            <a:r>
              <a:rPr lang="en-US" altLang="en-US" sz="2400" b="0" i="0" baseline="0" dirty="0" smtClean="0">
                <a:solidFill>
                  <a:schemeClr val="bg1"/>
                </a:solidFill>
              </a:rPr>
              <a:t> </a:t>
            </a:r>
            <a:r>
              <a:rPr lang="en-US" altLang="en-US" sz="2400" b="0" i="0" baseline="0" dirty="0">
                <a:solidFill>
                  <a:schemeClr val="bg1"/>
                </a:solidFill>
              </a:rPr>
              <a:t>A photograph consists of analog data, similarly to audio information: the difference is that the intensity (color) of data varies in space instead of in time. </a:t>
            </a:r>
            <a:endParaRPr lang="en-US" altLang="en-US" sz="2400" b="0" i="0" baseline="0" dirty="0" smtClean="0">
              <a:solidFill>
                <a:schemeClr val="bg1"/>
              </a:solidFill>
            </a:endParaRPr>
          </a:p>
          <a:p>
            <a:pPr algn="just">
              <a:buFontTx/>
              <a:buChar char="-"/>
            </a:pPr>
            <a:r>
              <a:rPr lang="en-US" altLang="en-US" sz="2400" dirty="0" smtClean="0">
                <a:solidFill>
                  <a:schemeClr val="bg1"/>
                </a:solidFill>
              </a:rPr>
              <a:t> To convert an analog photograph to raster </a:t>
            </a:r>
            <a:r>
              <a:rPr lang="en-US" altLang="en-US" sz="2400" dirty="0" err="1" smtClean="0">
                <a:solidFill>
                  <a:schemeClr val="bg1"/>
                </a:solidFill>
              </a:rPr>
              <a:t>phaphics</a:t>
            </a:r>
            <a:r>
              <a:rPr lang="en-US" altLang="en-US" sz="2400" dirty="0" smtClean="0">
                <a:solidFill>
                  <a:schemeClr val="bg1"/>
                </a:solidFill>
              </a:rPr>
              <a:t>:</a:t>
            </a:r>
          </a:p>
          <a:p>
            <a:pPr lvl="1" algn="just"/>
            <a:r>
              <a:rPr lang="en-US" altLang="en-US" sz="2400" b="0" i="0" baseline="0" dirty="0" smtClean="0">
                <a:solidFill>
                  <a:schemeClr val="bg1"/>
                </a:solidFill>
              </a:rPr>
              <a:t>This </a:t>
            </a:r>
            <a:r>
              <a:rPr lang="en-US" altLang="en-US" sz="2400" b="0" i="0" baseline="0" dirty="0">
                <a:solidFill>
                  <a:schemeClr val="bg1"/>
                </a:solidFill>
              </a:rPr>
              <a:t>means that data must be sampled. However, sampling in this case is normally called </a:t>
            </a:r>
            <a:r>
              <a:rPr lang="en-US" altLang="en-US" sz="2400" b="1" i="0" u="sng" baseline="0" dirty="0">
                <a:solidFill>
                  <a:schemeClr val="bg1"/>
                </a:solidFill>
              </a:rPr>
              <a:t>scanning</a:t>
            </a:r>
            <a:r>
              <a:rPr lang="en-US" altLang="en-US" sz="2400" b="0" i="0" baseline="0" dirty="0">
                <a:solidFill>
                  <a:schemeClr val="bg1"/>
                </a:solidFill>
              </a:rPr>
              <a:t>. The samples are called </a:t>
            </a:r>
            <a:r>
              <a:rPr lang="en-US" altLang="en-US" sz="2400" b="1" i="0" u="sng" baseline="0" dirty="0">
                <a:solidFill>
                  <a:schemeClr val="bg1"/>
                </a:solidFill>
              </a:rPr>
              <a:t>pixels</a:t>
            </a:r>
            <a:r>
              <a:rPr lang="en-US" altLang="en-US" sz="2400" b="0" i="0" baseline="0" dirty="0">
                <a:solidFill>
                  <a:schemeClr val="bg1"/>
                </a:solidFill>
              </a:rPr>
              <a:t> (picture elements). </a:t>
            </a:r>
            <a:endParaRPr lang="en-US" altLang="en-US" sz="2400" b="0" i="0" baseline="0" dirty="0" smtClean="0">
              <a:solidFill>
                <a:schemeClr val="bg1"/>
              </a:solidFill>
            </a:endParaRPr>
          </a:p>
          <a:p>
            <a:pPr algn="just"/>
            <a:r>
              <a:rPr lang="en-US" altLang="en-US" sz="2400" dirty="0" smtClean="0">
                <a:solidFill>
                  <a:schemeClr val="bg1"/>
                </a:solidFill>
              </a:rPr>
              <a:t>- </a:t>
            </a:r>
            <a:r>
              <a:rPr lang="en-US" altLang="en-US" sz="2400" b="1" dirty="0" smtClean="0">
                <a:solidFill>
                  <a:srgbClr val="0000CC"/>
                </a:solidFill>
              </a:rPr>
              <a:t>A raster image is a grid of color pixels </a:t>
            </a:r>
            <a:r>
              <a:rPr lang="en-US" altLang="en-US" sz="2400" b="1" dirty="0" smtClean="0">
                <a:solidFill>
                  <a:srgbClr val="0000CC"/>
                </a:solidFill>
                <a:sym typeface="Wingdings" pitchFamily="2" charset="2"/>
              </a:rPr>
              <a:t> bitmap</a:t>
            </a:r>
            <a:endParaRPr lang="en-US" altLang="en-US" sz="2400" b="1" i="0" baseline="0" dirty="0">
              <a:solidFill>
                <a:srgbClr val="0000CC"/>
              </a:solidFill>
            </a:endParaRPr>
          </a:p>
        </p:txBody>
      </p:sp>
      <p:sp>
        <p:nvSpPr>
          <p:cNvPr id="8" name="Title 1"/>
          <p:cNvSpPr txBox="1">
            <a:spLocks/>
          </p:cNvSpPr>
          <p:nvPr/>
        </p:nvSpPr>
        <p:spPr>
          <a:xfrm>
            <a:off x="457200" y="152400"/>
            <a:ext cx="8229600" cy="639762"/>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600" b="1" i="0" u="none" strike="noStrike" kern="1200" cap="none" spc="0" normalizeH="0" baseline="0" noProof="0" dirty="0" smtClean="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rPr>
              <a:t>Storing Images: Raster Graphics</a:t>
            </a:r>
            <a:endParaRPr kumimoji="0" lang="en-US" sz="3600" b="1" i="0" u="none" strike="noStrike" kern="1200" cap="none" spc="0" normalizeH="0" baseline="0" noProof="0" dirty="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endParaRPr>
          </a:p>
        </p:txBody>
      </p:sp>
      <p:sp>
        <p:nvSpPr>
          <p:cNvPr id="6" name="Slide Number Placeholder 10"/>
          <p:cNvSpPr>
            <a:spLocks noGrp="1"/>
          </p:cNvSpPr>
          <p:nvPr>
            <p:ph type="sldNum" sz="quarter" idx="12"/>
          </p:nvPr>
        </p:nvSpPr>
        <p:spPr>
          <a:xfrm>
            <a:off x="8305800" y="6553200"/>
            <a:ext cx="381000" cy="228600"/>
          </a:xfrm>
        </p:spPr>
        <p:txBody>
          <a:bodyPr/>
          <a:lstStyle/>
          <a:p>
            <a:fld id="{69E29E33-B620-47F9-BB04-8846C2A5AFCC}" type="slidenum">
              <a:rPr kumimoji="0" lang="en-US" smtClean="0"/>
              <a:pPr/>
              <a:t>38</a:t>
            </a:fld>
            <a:endParaRPr kumimoji="0" 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Slide Number Placeholder 1"/>
          <p:cNvSpPr>
            <a:spLocks noGrp="1"/>
          </p:cNvSpPr>
          <p:nvPr>
            <p:ph type="sldNum" sz="quarter" idx="10"/>
          </p:nvPr>
        </p:nvSpPr>
        <p:spPr>
          <a:noFill/>
          <a:ln>
            <a:miter lim="800000"/>
            <a:headEnd/>
            <a:tailEnd/>
          </a:ln>
        </p:spPr>
        <p:txBody>
          <a:bodyPr/>
          <a:lstStyle/>
          <a:p>
            <a:r>
              <a:rPr lang="en-US" altLang="en-US"/>
              <a:t>3.</a:t>
            </a:r>
            <a:fld id="{A0DB9E01-B817-441F-BE87-CB210A8A07A3}" type="slidenum">
              <a:rPr lang="en-US" altLang="en-US"/>
              <a:pPr/>
              <a:t>39</a:t>
            </a:fld>
            <a:endParaRPr lang="en-US" altLang="en-US"/>
          </a:p>
        </p:txBody>
      </p:sp>
      <p:sp>
        <p:nvSpPr>
          <p:cNvPr id="133124" name="Rectangle 3"/>
          <p:cNvSpPr>
            <a:spLocks noChangeArrowheads="1"/>
          </p:cNvSpPr>
          <p:nvPr/>
        </p:nvSpPr>
        <p:spPr bwMode="auto">
          <a:xfrm>
            <a:off x="533400" y="1143000"/>
            <a:ext cx="8458200" cy="2246769"/>
          </a:xfrm>
          <a:prstGeom prst="rect">
            <a:avLst/>
          </a:prstGeom>
          <a:noFill/>
          <a:ln w="9525">
            <a:noFill/>
            <a:miter lim="800000"/>
            <a:headEnd/>
            <a:tailEnd/>
          </a:ln>
          <a:effectLst/>
        </p:spPr>
        <p:txBody>
          <a:bodyPr wrap="square">
            <a:spAutoFit/>
          </a:bodyPr>
          <a:lstStyle/>
          <a:p>
            <a:pPr algn="just"/>
            <a:r>
              <a:rPr lang="en-US" altLang="en-US" sz="2000" b="1" i="0" u="sng" baseline="0" dirty="0" smtClean="0">
                <a:solidFill>
                  <a:srgbClr val="0000CC"/>
                </a:solidFill>
              </a:rPr>
              <a:t>Resolution</a:t>
            </a:r>
            <a:r>
              <a:rPr lang="en-US" altLang="en-US" sz="2000" dirty="0" smtClean="0">
                <a:solidFill>
                  <a:schemeClr val="bg1"/>
                </a:solidFill>
              </a:rPr>
              <a:t>: </a:t>
            </a:r>
            <a:r>
              <a:rPr lang="en-US" altLang="en-US" sz="2000" b="1" dirty="0" smtClean="0">
                <a:solidFill>
                  <a:schemeClr val="bg1"/>
                </a:solidFill>
              </a:rPr>
              <a:t>Scanning rate in image processing</a:t>
            </a:r>
            <a:endParaRPr lang="en-US" altLang="en-US" sz="2000" dirty="0" smtClean="0">
              <a:solidFill>
                <a:schemeClr val="bg1"/>
              </a:solidFill>
            </a:endParaRPr>
          </a:p>
          <a:p>
            <a:pPr algn="just"/>
            <a:r>
              <a:rPr lang="en-US" altLang="en-US" sz="2000" dirty="0" smtClean="0">
                <a:solidFill>
                  <a:schemeClr val="bg1"/>
                </a:solidFill>
              </a:rPr>
              <a:t>To gain good picture, the resolution is sufficiently high, the human eye cannot recognize the discontinuity in reproduced images.</a:t>
            </a:r>
          </a:p>
          <a:p>
            <a:pPr algn="just"/>
            <a:r>
              <a:rPr lang="en-US" altLang="en-US" sz="2000" b="1" i="0" u="sng" baseline="0" dirty="0" smtClean="0">
                <a:solidFill>
                  <a:schemeClr val="bg1"/>
                </a:solidFill>
              </a:rPr>
              <a:t>Unit</a:t>
            </a:r>
            <a:r>
              <a:rPr lang="en-US" altLang="en-US" sz="2000" b="0" i="0" baseline="0" dirty="0" smtClean="0">
                <a:solidFill>
                  <a:schemeClr val="bg1"/>
                </a:solidFill>
              </a:rPr>
              <a:t>:</a:t>
            </a:r>
          </a:p>
          <a:p>
            <a:pPr lvl="1" algn="just">
              <a:buFontTx/>
              <a:buChar char="-"/>
            </a:pPr>
            <a:r>
              <a:rPr lang="en-US" altLang="en-US" sz="2000" b="0" i="0" baseline="0" dirty="0" smtClean="0">
                <a:solidFill>
                  <a:schemeClr val="bg1"/>
                </a:solidFill>
              </a:rPr>
              <a:t> Number of pixel in a </a:t>
            </a:r>
            <a:r>
              <a:rPr lang="en-US" altLang="en-US" sz="2000" b="0" i="0" baseline="0" dirty="0">
                <a:solidFill>
                  <a:schemeClr val="bg1"/>
                </a:solidFill>
              </a:rPr>
              <a:t>square or linear </a:t>
            </a:r>
            <a:r>
              <a:rPr lang="en-US" altLang="en-US" sz="2000" b="0" i="0" baseline="0" dirty="0" smtClean="0">
                <a:solidFill>
                  <a:schemeClr val="bg1"/>
                </a:solidFill>
              </a:rPr>
              <a:t>inch (pixel/inch</a:t>
            </a:r>
            <a:r>
              <a:rPr lang="en-US" altLang="en-US" sz="2000" b="0" i="0" baseline="30000" dirty="0" smtClean="0">
                <a:solidFill>
                  <a:schemeClr val="bg1"/>
                </a:solidFill>
              </a:rPr>
              <a:t>2</a:t>
            </a:r>
            <a:r>
              <a:rPr lang="en-US" altLang="en-US" sz="2000" b="0" i="0" baseline="0" dirty="0" smtClean="0">
                <a:solidFill>
                  <a:schemeClr val="bg1"/>
                </a:solidFill>
              </a:rPr>
              <a:t>). </a:t>
            </a:r>
          </a:p>
          <a:p>
            <a:pPr lvl="1" algn="just">
              <a:buFontTx/>
              <a:buChar char="-"/>
            </a:pPr>
            <a:r>
              <a:rPr lang="en-US" altLang="en-US" sz="2000" dirty="0" smtClean="0">
                <a:solidFill>
                  <a:schemeClr val="bg1"/>
                </a:solidFill>
              </a:rPr>
              <a:t> Number of pixel in a linear inch (pixel/inch).</a:t>
            </a:r>
          </a:p>
          <a:p>
            <a:pPr lvl="1" algn="just">
              <a:buFontTx/>
              <a:buChar char="-"/>
            </a:pPr>
            <a:r>
              <a:rPr lang="en-US" altLang="en-US" sz="2000" dirty="0" smtClean="0">
                <a:solidFill>
                  <a:schemeClr val="bg1"/>
                </a:solidFill>
              </a:rPr>
              <a:t> In commerce: 1024x768 </a:t>
            </a:r>
            <a:r>
              <a:rPr lang="en-US" altLang="en-US" sz="2000" dirty="0" smtClean="0">
                <a:solidFill>
                  <a:schemeClr val="bg1"/>
                </a:solidFill>
                <a:sym typeface="Wingdings" pitchFamily="2" charset="2"/>
              </a:rPr>
              <a:t> pixels in </a:t>
            </a:r>
            <a:r>
              <a:rPr lang="en-US" altLang="en-US" sz="2000" dirty="0" smtClean="0">
                <a:solidFill>
                  <a:schemeClr val="bg1"/>
                </a:solidFill>
              </a:rPr>
              <a:t>length x pixels in height</a:t>
            </a:r>
            <a:r>
              <a:rPr lang="en-US" altLang="en-US" sz="2000" dirty="0">
                <a:solidFill>
                  <a:schemeClr val="bg1"/>
                </a:solidFill>
              </a:rPr>
              <a:t>.</a:t>
            </a:r>
            <a:endParaRPr lang="en-US" altLang="en-US" sz="2000" dirty="0" smtClean="0">
              <a:solidFill>
                <a:schemeClr val="bg1"/>
              </a:solidFill>
            </a:endParaRPr>
          </a:p>
        </p:txBody>
      </p:sp>
      <p:sp>
        <p:nvSpPr>
          <p:cNvPr id="133126" name="Rectangle 5"/>
          <p:cNvSpPr>
            <a:spLocks noChangeArrowheads="1"/>
          </p:cNvSpPr>
          <p:nvPr/>
        </p:nvSpPr>
        <p:spPr bwMode="auto">
          <a:xfrm>
            <a:off x="533400" y="3733800"/>
            <a:ext cx="8534400" cy="2293441"/>
          </a:xfrm>
          <a:prstGeom prst="rect">
            <a:avLst/>
          </a:prstGeom>
          <a:noFill/>
          <a:ln w="9525">
            <a:noFill/>
            <a:miter lim="800000"/>
            <a:headEnd/>
            <a:tailEnd/>
          </a:ln>
          <a:effectLst/>
        </p:spPr>
        <p:txBody>
          <a:bodyPr wrap="square">
            <a:spAutoFit/>
          </a:bodyPr>
          <a:lstStyle/>
          <a:p>
            <a:pPr algn="just"/>
            <a:r>
              <a:rPr lang="en-US" altLang="en-US" sz="2000" b="1" u="sng" dirty="0" smtClean="0">
                <a:solidFill>
                  <a:srgbClr val="0000CC"/>
                </a:solidFill>
              </a:rPr>
              <a:t>Color depth</a:t>
            </a:r>
            <a:r>
              <a:rPr lang="en-US" altLang="en-US" sz="2000" dirty="0" smtClean="0">
                <a:solidFill>
                  <a:schemeClr val="bg1"/>
                </a:solidFill>
              </a:rPr>
              <a:t>: </a:t>
            </a:r>
            <a:r>
              <a:rPr lang="en-US" altLang="en-US" sz="2000" b="1" i="0" baseline="0" dirty="0" smtClean="0">
                <a:solidFill>
                  <a:schemeClr val="bg1"/>
                </a:solidFill>
              </a:rPr>
              <a:t>The </a:t>
            </a:r>
            <a:r>
              <a:rPr lang="en-US" altLang="en-US" sz="2000" b="1" i="0" baseline="0" dirty="0">
                <a:solidFill>
                  <a:schemeClr val="bg1"/>
                </a:solidFill>
              </a:rPr>
              <a:t>number of bits used to represent a </a:t>
            </a:r>
            <a:r>
              <a:rPr lang="en-US" altLang="en-US" sz="2000" b="1" i="0" baseline="0" dirty="0" smtClean="0">
                <a:solidFill>
                  <a:schemeClr val="bg1"/>
                </a:solidFill>
              </a:rPr>
              <a:t>pixel</a:t>
            </a:r>
            <a:r>
              <a:rPr lang="en-US" altLang="en-US" sz="2000" i="0" baseline="0" dirty="0" smtClean="0">
                <a:solidFill>
                  <a:schemeClr val="bg1"/>
                </a:solidFill>
              </a:rPr>
              <a:t>, it depends </a:t>
            </a:r>
            <a:r>
              <a:rPr lang="en-US" altLang="en-US" sz="2000" i="0" baseline="0" dirty="0">
                <a:solidFill>
                  <a:schemeClr val="bg1"/>
                </a:solidFill>
              </a:rPr>
              <a:t>on how the pixel’s color is handled by different encoding techniques. </a:t>
            </a:r>
            <a:endParaRPr lang="en-US" altLang="en-US" sz="2000" i="0" baseline="0" dirty="0" smtClean="0">
              <a:solidFill>
                <a:schemeClr val="bg1"/>
              </a:solidFill>
            </a:endParaRPr>
          </a:p>
          <a:p>
            <a:pPr algn="just"/>
            <a:endParaRPr lang="en-US" altLang="en-US" sz="2000" dirty="0" smtClean="0">
              <a:solidFill>
                <a:schemeClr val="bg1"/>
              </a:solidFill>
            </a:endParaRPr>
          </a:p>
          <a:p>
            <a:pPr algn="just"/>
            <a:r>
              <a:rPr lang="en-US" altLang="en-US" sz="2000" b="0" i="0" baseline="0" dirty="0" smtClean="0">
                <a:solidFill>
                  <a:schemeClr val="bg1"/>
                </a:solidFill>
              </a:rPr>
              <a:t>The perception (</a:t>
            </a:r>
            <a:r>
              <a:rPr lang="en-US" altLang="en-US" sz="2000" b="0" i="0" baseline="0" dirty="0" err="1" smtClean="0">
                <a:solidFill>
                  <a:schemeClr val="bg1"/>
                </a:solidFill>
              </a:rPr>
              <a:t>nhận</a:t>
            </a:r>
            <a:r>
              <a:rPr lang="en-US" altLang="en-US" sz="2000" b="0" i="0" dirty="0" smtClean="0">
                <a:solidFill>
                  <a:schemeClr val="bg1"/>
                </a:solidFill>
              </a:rPr>
              <a:t> </a:t>
            </a:r>
            <a:r>
              <a:rPr lang="en-US" altLang="en-US" sz="2000" b="0" i="0" dirty="0" err="1" smtClean="0">
                <a:solidFill>
                  <a:schemeClr val="bg1"/>
                </a:solidFill>
              </a:rPr>
              <a:t>thức</a:t>
            </a:r>
            <a:r>
              <a:rPr lang="en-US" altLang="en-US" sz="2000" b="0" i="0" dirty="0" smtClean="0">
                <a:solidFill>
                  <a:schemeClr val="bg1"/>
                </a:solidFill>
              </a:rPr>
              <a:t>)</a:t>
            </a:r>
            <a:r>
              <a:rPr lang="en-US" altLang="en-US" sz="2000" b="0" i="0" baseline="0" dirty="0" smtClean="0">
                <a:solidFill>
                  <a:schemeClr val="bg1"/>
                </a:solidFill>
              </a:rPr>
              <a:t> </a:t>
            </a:r>
            <a:r>
              <a:rPr lang="en-US" altLang="en-US" sz="2000" b="0" i="0" baseline="0" dirty="0">
                <a:solidFill>
                  <a:schemeClr val="bg1"/>
                </a:solidFill>
              </a:rPr>
              <a:t>of color is how our eyes respond to a </a:t>
            </a:r>
            <a:r>
              <a:rPr lang="en-US" altLang="en-US" sz="2000" dirty="0" smtClean="0">
                <a:solidFill>
                  <a:schemeClr val="bg1"/>
                </a:solidFill>
              </a:rPr>
              <a:t>beam of light (</a:t>
            </a:r>
            <a:r>
              <a:rPr lang="en-US" altLang="en-US" sz="2000" dirty="0" err="1" smtClean="0">
                <a:solidFill>
                  <a:schemeClr val="bg1"/>
                </a:solidFill>
              </a:rPr>
              <a:t>tia</a:t>
            </a:r>
            <a:r>
              <a:rPr lang="en-US" altLang="en-US" sz="2000" dirty="0" smtClean="0">
                <a:solidFill>
                  <a:schemeClr val="bg1"/>
                </a:solidFill>
              </a:rPr>
              <a:t> </a:t>
            </a:r>
            <a:r>
              <a:rPr lang="en-US" altLang="en-US" sz="2000" dirty="0" err="1" smtClean="0">
                <a:solidFill>
                  <a:schemeClr val="bg1"/>
                </a:solidFill>
              </a:rPr>
              <a:t>sáng</a:t>
            </a:r>
            <a:r>
              <a:rPr lang="en-US" altLang="en-US" sz="2000" dirty="0" smtClean="0">
                <a:solidFill>
                  <a:schemeClr val="bg1"/>
                </a:solidFill>
              </a:rPr>
              <a:t>)</a:t>
            </a:r>
            <a:r>
              <a:rPr lang="en-US" altLang="en-US" sz="2000" b="0" i="0" baseline="0" dirty="0" smtClean="0">
                <a:solidFill>
                  <a:schemeClr val="bg1"/>
                </a:solidFill>
              </a:rPr>
              <a:t>. </a:t>
            </a:r>
            <a:r>
              <a:rPr lang="en-US" altLang="en-US" sz="2000" b="0" i="0" baseline="0" dirty="0">
                <a:solidFill>
                  <a:schemeClr val="bg1"/>
                </a:solidFill>
              </a:rPr>
              <a:t>Our eyes have different types of photoreceptor cells: some respond to the three primary colors red, green, and blue (often called </a:t>
            </a:r>
            <a:r>
              <a:rPr lang="en-US" altLang="en-US" sz="2000" i="0" baseline="0" dirty="0">
                <a:solidFill>
                  <a:schemeClr val="bg1"/>
                </a:solidFill>
              </a:rPr>
              <a:t>RGB</a:t>
            </a:r>
            <a:r>
              <a:rPr lang="en-US" altLang="en-US" sz="2000" b="0" i="0" baseline="0" dirty="0">
                <a:solidFill>
                  <a:schemeClr val="bg1"/>
                </a:solidFill>
              </a:rPr>
              <a:t>), while others merely respond to the intensity of light.</a:t>
            </a:r>
          </a:p>
        </p:txBody>
      </p:sp>
      <p:sp>
        <p:nvSpPr>
          <p:cNvPr id="7" name="Title 1"/>
          <p:cNvSpPr txBox="1">
            <a:spLocks/>
          </p:cNvSpPr>
          <p:nvPr/>
        </p:nvSpPr>
        <p:spPr>
          <a:xfrm>
            <a:off x="457200" y="152400"/>
            <a:ext cx="8229600" cy="639762"/>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600" b="1" i="0" u="none" strike="noStrike" kern="1200" cap="none" spc="0" normalizeH="0" baseline="0" noProof="0" dirty="0" smtClean="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rPr>
              <a:t>Storing Images: Raster Graphics…</a:t>
            </a:r>
            <a:endParaRPr kumimoji="0" lang="en-US" sz="3600" b="1" i="0" u="none" strike="noStrike" kern="1200" cap="none" spc="0" normalizeH="0" baseline="0" noProof="0" dirty="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endParaRPr>
          </a:p>
        </p:txBody>
      </p:sp>
      <p:sp>
        <p:nvSpPr>
          <p:cNvPr id="6" name="Slide Number Placeholder 10"/>
          <p:cNvSpPr>
            <a:spLocks noGrp="1"/>
          </p:cNvSpPr>
          <p:nvPr>
            <p:ph type="sldNum" sz="quarter" idx="12"/>
          </p:nvPr>
        </p:nvSpPr>
        <p:spPr>
          <a:xfrm>
            <a:off x="8305800" y="6553200"/>
            <a:ext cx="381000" cy="228600"/>
          </a:xfrm>
        </p:spPr>
        <p:txBody>
          <a:bodyPr/>
          <a:lstStyle/>
          <a:p>
            <a:fld id="{69E29E33-B620-47F9-BB04-8846C2A5AFCC}" type="slidenum">
              <a:rPr kumimoji="0" lang="en-US" smtClean="0"/>
              <a:pPr/>
              <a:t>39</a:t>
            </a:fld>
            <a:endParaRPr kumimoji="0"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914400" y="1295400"/>
            <a:ext cx="6562725" cy="1323975"/>
          </a:xfrm>
          <a:prstGeom prst="rect">
            <a:avLst/>
          </a:prstGeom>
          <a:noFill/>
          <a:ln w="9525">
            <a:noFill/>
            <a:miter lim="800000"/>
            <a:headEnd/>
            <a:tailEnd/>
          </a:ln>
        </p:spPr>
      </p:pic>
      <p:sp>
        <p:nvSpPr>
          <p:cNvPr id="2" name="Title 1"/>
          <p:cNvSpPr>
            <a:spLocks noGrp="1"/>
          </p:cNvSpPr>
          <p:nvPr>
            <p:ph type="title"/>
          </p:nvPr>
        </p:nvSpPr>
        <p:spPr/>
        <p:txBody>
          <a:bodyPr/>
          <a:lstStyle/>
          <a:p>
            <a:r>
              <a:rPr lang="en-US" sz="3600" dirty="0" smtClean="0"/>
              <a:t>1- Introduction to Data Storage</a:t>
            </a:r>
            <a:endParaRPr lang="en-US" sz="3600" dirty="0"/>
          </a:p>
        </p:txBody>
      </p:sp>
      <p:sp>
        <p:nvSpPr>
          <p:cNvPr id="5" name="Rectangle 4"/>
          <p:cNvSpPr/>
          <p:nvPr/>
        </p:nvSpPr>
        <p:spPr>
          <a:xfrm>
            <a:off x="2438400" y="2667000"/>
            <a:ext cx="3733800" cy="369332"/>
          </a:xfrm>
          <a:prstGeom prst="rect">
            <a:avLst/>
          </a:prstGeom>
        </p:spPr>
        <p:txBody>
          <a:bodyPr wrap="square">
            <a:spAutoFit/>
          </a:bodyPr>
          <a:lstStyle/>
          <a:p>
            <a:pPr algn="ctr"/>
            <a:r>
              <a:rPr lang="en-US" altLang="en-US" b="1" dirty="0" smtClean="0">
                <a:solidFill>
                  <a:schemeClr val="bg1"/>
                </a:solidFill>
              </a:rPr>
              <a:t>Data types in computer</a:t>
            </a:r>
            <a:endParaRPr lang="en-US" b="1" dirty="0">
              <a:solidFill>
                <a:schemeClr val="bg1"/>
              </a:solidFill>
            </a:endParaRPr>
          </a:p>
        </p:txBody>
      </p:sp>
      <p:sp>
        <p:nvSpPr>
          <p:cNvPr id="6" name="Rectangle 11"/>
          <p:cNvSpPr>
            <a:spLocks noChangeArrowheads="1"/>
          </p:cNvSpPr>
          <p:nvPr/>
        </p:nvSpPr>
        <p:spPr bwMode="auto">
          <a:xfrm>
            <a:off x="685800" y="3276600"/>
            <a:ext cx="7924800" cy="646331"/>
          </a:xfrm>
          <a:prstGeom prst="rect">
            <a:avLst/>
          </a:prstGeom>
          <a:solidFill>
            <a:srgbClr val="0000CC"/>
          </a:solidFill>
          <a:ln w="76200" algn="ctr">
            <a:noFill/>
            <a:miter lim="800000"/>
            <a:headEnd/>
            <a:tailEnd/>
          </a:ln>
          <a:effectLst/>
        </p:spPr>
        <p:txBody>
          <a:bodyPr wrap="square">
            <a:spAutoFit/>
          </a:bodyPr>
          <a:lstStyle/>
          <a:p>
            <a:pPr algn="ctr"/>
            <a:r>
              <a:rPr lang="en-US" altLang="en-US" i="0" baseline="0" dirty="0" smtClean="0"/>
              <a:t>The term “multimedia</a:t>
            </a:r>
            <a:r>
              <a:rPr lang="en-US" altLang="en-US" i="0" baseline="0" dirty="0"/>
              <a:t>” </a:t>
            </a:r>
            <a:r>
              <a:rPr lang="en-US" altLang="en-US" i="0" baseline="0" dirty="0" smtClean="0"/>
              <a:t>means that information </a:t>
            </a:r>
            <a:r>
              <a:rPr lang="en-US" altLang="en-US" i="0" baseline="0" dirty="0"/>
              <a:t>that contains </a:t>
            </a:r>
            <a:r>
              <a:rPr lang="en-US" altLang="en-US" i="0" baseline="0" dirty="0" smtClean="0"/>
              <a:t>association of numbers</a:t>
            </a:r>
            <a:r>
              <a:rPr lang="en-US" altLang="en-US" i="0" baseline="0" dirty="0"/>
              <a:t>, </a:t>
            </a:r>
            <a:r>
              <a:rPr lang="en-US" altLang="en-US" i="0" baseline="0" dirty="0" smtClean="0"/>
              <a:t>text</a:t>
            </a:r>
            <a:r>
              <a:rPr lang="en-US" altLang="en-US" i="0" baseline="0" dirty="0"/>
              <a:t>, images, audio, and video.</a:t>
            </a:r>
          </a:p>
        </p:txBody>
      </p:sp>
      <p:sp>
        <p:nvSpPr>
          <p:cNvPr id="7" name="TextBox 6"/>
          <p:cNvSpPr txBox="1"/>
          <p:nvPr/>
        </p:nvSpPr>
        <p:spPr>
          <a:xfrm>
            <a:off x="304800" y="4191000"/>
            <a:ext cx="8153400" cy="1569660"/>
          </a:xfrm>
          <a:prstGeom prst="rect">
            <a:avLst/>
          </a:prstGeom>
          <a:noFill/>
        </p:spPr>
        <p:txBody>
          <a:bodyPr wrap="square" rtlCol="0">
            <a:spAutoFit/>
          </a:bodyPr>
          <a:lstStyle/>
          <a:p>
            <a:r>
              <a:rPr lang="en-US" sz="2400" b="1" u="sng" dirty="0" smtClean="0">
                <a:solidFill>
                  <a:srgbClr val="0000CC"/>
                </a:solidFill>
              </a:rPr>
              <a:t>Questions:</a:t>
            </a:r>
          </a:p>
          <a:p>
            <a:r>
              <a:rPr lang="en-US" sz="2400" dirty="0" smtClean="0">
                <a:solidFill>
                  <a:schemeClr val="bg1"/>
                </a:solidFill>
              </a:rPr>
              <a:t>1- What format is used to store Data inside the computer?</a:t>
            </a:r>
          </a:p>
          <a:p>
            <a:r>
              <a:rPr lang="en-US" sz="2400" dirty="0" smtClean="0">
                <a:solidFill>
                  <a:schemeClr val="bg1"/>
                </a:solidFill>
              </a:rPr>
              <a:t>2- How to reduce storing space?</a:t>
            </a:r>
          </a:p>
          <a:p>
            <a:r>
              <a:rPr lang="en-US" sz="2400" dirty="0" smtClean="0">
                <a:solidFill>
                  <a:schemeClr val="bg1"/>
                </a:solidFill>
              </a:rPr>
              <a:t>3- Are stored Data in computer confident?</a:t>
            </a:r>
            <a:endParaRPr lang="en-US" sz="2400" dirty="0">
              <a:solidFill>
                <a:schemeClr val="bg1"/>
              </a:solidFill>
            </a:endParaRPr>
          </a:p>
        </p:txBody>
      </p:sp>
      <p:sp>
        <p:nvSpPr>
          <p:cNvPr id="8" name="Slide Number Placeholder 7"/>
          <p:cNvSpPr>
            <a:spLocks noGrp="1"/>
          </p:cNvSpPr>
          <p:nvPr>
            <p:ph type="sldNum" sz="quarter" idx="12"/>
          </p:nvPr>
        </p:nvSpPr>
        <p:spPr/>
        <p:txBody>
          <a:bodyPr/>
          <a:lstStyle/>
          <a:p>
            <a:fld id="{69E29E33-B620-47F9-BB04-8846C2A5AFCC}" type="slidenum">
              <a:rPr kumimoji="0" lang="en-US" smtClean="0"/>
              <a:pPr/>
              <a:t>4</a:t>
            </a:fld>
            <a:endParaRPr kumimoji="0" 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Slide Number Placeholder 1"/>
          <p:cNvSpPr>
            <a:spLocks noGrp="1"/>
          </p:cNvSpPr>
          <p:nvPr>
            <p:ph type="sldNum" sz="quarter" idx="10"/>
          </p:nvPr>
        </p:nvSpPr>
        <p:spPr>
          <a:noFill/>
          <a:ln>
            <a:miter lim="800000"/>
            <a:headEnd/>
            <a:tailEnd/>
          </a:ln>
        </p:spPr>
        <p:txBody>
          <a:bodyPr/>
          <a:lstStyle/>
          <a:p>
            <a:r>
              <a:rPr lang="en-US" altLang="en-US"/>
              <a:t>3.</a:t>
            </a:r>
            <a:fld id="{033874CD-68F3-431E-B617-05F805DDD15B}" type="slidenum">
              <a:rPr lang="en-US" altLang="en-US"/>
              <a:pPr/>
              <a:t>40</a:t>
            </a:fld>
            <a:endParaRPr lang="en-US" altLang="en-US"/>
          </a:p>
        </p:txBody>
      </p:sp>
      <p:sp>
        <p:nvSpPr>
          <p:cNvPr id="135172" name="Rectangle 3"/>
          <p:cNvSpPr>
            <a:spLocks noChangeArrowheads="1"/>
          </p:cNvSpPr>
          <p:nvPr/>
        </p:nvSpPr>
        <p:spPr bwMode="auto">
          <a:xfrm>
            <a:off x="381000" y="1143000"/>
            <a:ext cx="8153400" cy="1692771"/>
          </a:xfrm>
          <a:prstGeom prst="rect">
            <a:avLst/>
          </a:prstGeom>
          <a:noFill/>
          <a:ln w="9525">
            <a:noFill/>
            <a:miter lim="800000"/>
            <a:headEnd/>
            <a:tailEnd/>
          </a:ln>
          <a:effectLst/>
        </p:spPr>
        <p:txBody>
          <a:bodyPr wrap="square">
            <a:spAutoFit/>
          </a:bodyPr>
          <a:lstStyle/>
          <a:p>
            <a:pPr algn="just"/>
            <a:r>
              <a:rPr lang="en-US" altLang="en-US" sz="2400" b="1" i="0" u="sng" baseline="0" dirty="0" smtClean="0">
                <a:solidFill>
                  <a:srgbClr val="0000CC"/>
                </a:solidFill>
              </a:rPr>
              <a:t>True color</a:t>
            </a:r>
            <a:r>
              <a:rPr lang="en-US" altLang="en-US" sz="2000" b="0" i="0" baseline="0" dirty="0" smtClean="0">
                <a:solidFill>
                  <a:schemeClr val="bg1"/>
                </a:solidFill>
              </a:rPr>
              <a:t>:</a:t>
            </a:r>
            <a:r>
              <a:rPr lang="en-US" altLang="en-US" sz="2000" b="0" i="0" dirty="0" smtClean="0">
                <a:solidFill>
                  <a:schemeClr val="bg1"/>
                </a:solidFill>
              </a:rPr>
              <a:t> </a:t>
            </a:r>
            <a:r>
              <a:rPr lang="en-US" altLang="en-US" sz="2000" b="0" i="0" baseline="0" dirty="0" smtClean="0">
                <a:solidFill>
                  <a:schemeClr val="bg1"/>
                </a:solidFill>
              </a:rPr>
              <a:t>One </a:t>
            </a:r>
            <a:r>
              <a:rPr lang="en-US" altLang="en-US" sz="2000" b="0" i="0" baseline="0" dirty="0">
                <a:solidFill>
                  <a:schemeClr val="bg1"/>
                </a:solidFill>
              </a:rPr>
              <a:t>of the techniques used to encode a pixel is called True-Color, which uses </a:t>
            </a:r>
            <a:r>
              <a:rPr lang="en-US" altLang="en-US" sz="2000" i="0" baseline="0" dirty="0">
                <a:solidFill>
                  <a:schemeClr val="bg1"/>
                </a:solidFill>
              </a:rPr>
              <a:t>24</a:t>
            </a:r>
            <a:r>
              <a:rPr lang="en-US" altLang="en-US" sz="2000" b="0" i="0" baseline="0" dirty="0">
                <a:solidFill>
                  <a:schemeClr val="bg1"/>
                </a:solidFill>
              </a:rPr>
              <a:t> bits to encode a pixel</a:t>
            </a:r>
            <a:r>
              <a:rPr lang="en-US" altLang="en-US" sz="2000" b="0" i="0" baseline="0" dirty="0" smtClean="0">
                <a:solidFill>
                  <a:schemeClr val="bg1"/>
                </a:solidFill>
              </a:rPr>
              <a:t>.</a:t>
            </a:r>
          </a:p>
          <a:p>
            <a:pPr algn="just">
              <a:buFontTx/>
              <a:buChar char="-"/>
            </a:pPr>
            <a:r>
              <a:rPr lang="en-US" altLang="en-US" sz="2000" dirty="0" smtClean="0">
                <a:solidFill>
                  <a:schemeClr val="bg1"/>
                </a:solidFill>
              </a:rPr>
              <a:t> 1 byte for RED, 256 levels ( 0..255)</a:t>
            </a:r>
          </a:p>
          <a:p>
            <a:pPr algn="just">
              <a:buFontTx/>
              <a:buChar char="-"/>
            </a:pPr>
            <a:r>
              <a:rPr lang="en-US" altLang="en-US" sz="2000" dirty="0" smtClean="0">
                <a:solidFill>
                  <a:schemeClr val="bg1"/>
                </a:solidFill>
              </a:rPr>
              <a:t> 1 byte for GREEN, 256 levels ( 0..255)</a:t>
            </a:r>
          </a:p>
          <a:p>
            <a:pPr algn="just">
              <a:buFontTx/>
              <a:buChar char="-"/>
            </a:pPr>
            <a:r>
              <a:rPr lang="en-US" altLang="en-US" sz="2000" dirty="0" smtClean="0">
                <a:solidFill>
                  <a:schemeClr val="bg1"/>
                </a:solidFill>
              </a:rPr>
              <a:t> 1 byte for BLUE, 256 levels ( 0..255)</a:t>
            </a:r>
            <a:endParaRPr lang="en-US" altLang="en-US" sz="2000" b="0" i="0" baseline="0" dirty="0">
              <a:solidFill>
                <a:schemeClr val="bg1"/>
              </a:solidFill>
            </a:endParaRPr>
          </a:p>
        </p:txBody>
      </p:sp>
      <p:pic>
        <p:nvPicPr>
          <p:cNvPr id="135173" name="Picture 6"/>
          <p:cNvPicPr>
            <a:picLocks noChangeAspect="1" noChangeArrowheads="1"/>
          </p:cNvPicPr>
          <p:nvPr/>
        </p:nvPicPr>
        <p:blipFill>
          <a:blip r:embed="rId3" cstate="print"/>
          <a:srcRect/>
          <a:stretch>
            <a:fillRect/>
          </a:stretch>
        </p:blipFill>
        <p:spPr bwMode="auto">
          <a:xfrm>
            <a:off x="654050" y="3124200"/>
            <a:ext cx="7423150" cy="3132137"/>
          </a:xfrm>
          <a:prstGeom prst="rect">
            <a:avLst/>
          </a:prstGeom>
          <a:noFill/>
          <a:ln w="9525">
            <a:noFill/>
            <a:miter lim="800000"/>
            <a:headEnd/>
            <a:tailEnd/>
          </a:ln>
          <a:effectLst/>
        </p:spPr>
      </p:pic>
      <p:sp>
        <p:nvSpPr>
          <p:cNvPr id="6" name="Title 1"/>
          <p:cNvSpPr txBox="1">
            <a:spLocks/>
          </p:cNvSpPr>
          <p:nvPr/>
        </p:nvSpPr>
        <p:spPr>
          <a:xfrm>
            <a:off x="457200" y="152400"/>
            <a:ext cx="8229600" cy="639762"/>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600" b="1" i="0" u="none" strike="noStrike" kern="1200" cap="none" spc="0" normalizeH="0" baseline="0" noProof="0" dirty="0" smtClean="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rPr>
              <a:t>Storing Images: Raster Graphics…</a:t>
            </a:r>
            <a:endParaRPr kumimoji="0" lang="en-US" sz="3600" b="1" i="0" u="none" strike="noStrike" kern="1200" cap="none" spc="0" normalizeH="0" baseline="0" noProof="0" dirty="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endParaRPr>
          </a:p>
        </p:txBody>
      </p:sp>
      <p:sp>
        <p:nvSpPr>
          <p:cNvPr id="7" name="Slide Number Placeholder 10"/>
          <p:cNvSpPr>
            <a:spLocks noGrp="1"/>
          </p:cNvSpPr>
          <p:nvPr>
            <p:ph type="sldNum" sz="quarter" idx="12"/>
          </p:nvPr>
        </p:nvSpPr>
        <p:spPr>
          <a:xfrm>
            <a:off x="8305800" y="6553200"/>
            <a:ext cx="381000" cy="228600"/>
          </a:xfrm>
        </p:spPr>
        <p:txBody>
          <a:bodyPr/>
          <a:lstStyle/>
          <a:p>
            <a:fld id="{69E29E33-B620-47F9-BB04-8846C2A5AFCC}" type="slidenum">
              <a:rPr kumimoji="0" lang="en-US" smtClean="0"/>
              <a:pPr/>
              <a:t>40</a:t>
            </a:fld>
            <a:endParaRPr kumimoji="0" 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9" name="Rectangle 3"/>
          <p:cNvSpPr>
            <a:spLocks noChangeArrowheads="1"/>
          </p:cNvSpPr>
          <p:nvPr/>
        </p:nvSpPr>
        <p:spPr bwMode="auto">
          <a:xfrm>
            <a:off x="381000" y="990600"/>
            <a:ext cx="7924800" cy="830997"/>
          </a:xfrm>
          <a:prstGeom prst="rect">
            <a:avLst/>
          </a:prstGeom>
          <a:noFill/>
          <a:ln w="9525">
            <a:noFill/>
            <a:miter lim="800000"/>
            <a:headEnd/>
            <a:tailEnd/>
          </a:ln>
          <a:effectLst/>
        </p:spPr>
        <p:txBody>
          <a:bodyPr wrap="square">
            <a:spAutoFit/>
          </a:bodyPr>
          <a:lstStyle/>
          <a:p>
            <a:pPr algn="just"/>
            <a:r>
              <a:rPr lang="en-US" altLang="en-US" sz="2400" b="1" u="sng" dirty="0" smtClean="0">
                <a:solidFill>
                  <a:srgbClr val="0000CC"/>
                </a:solidFill>
              </a:rPr>
              <a:t>I</a:t>
            </a:r>
            <a:r>
              <a:rPr lang="en-US" altLang="en-US" sz="2400" b="1" i="0" u="sng" baseline="0" dirty="0" smtClean="0">
                <a:solidFill>
                  <a:srgbClr val="0000CC"/>
                </a:solidFill>
              </a:rPr>
              <a:t>ndexed color (or palette color)</a:t>
            </a:r>
            <a:r>
              <a:rPr lang="en-US" altLang="en-US" sz="2400" dirty="0" smtClean="0">
                <a:solidFill>
                  <a:schemeClr val="bg1"/>
                </a:solidFill>
              </a:rPr>
              <a:t>: S</a:t>
            </a:r>
            <a:r>
              <a:rPr lang="en-US" altLang="en-US" sz="2400" b="0" i="0" baseline="0" dirty="0" smtClean="0">
                <a:solidFill>
                  <a:schemeClr val="bg1"/>
                </a:solidFill>
              </a:rPr>
              <a:t>cheme </a:t>
            </a:r>
            <a:r>
              <a:rPr lang="en-US" altLang="en-US" sz="2400" b="0" i="0" baseline="0" dirty="0">
                <a:solidFill>
                  <a:schemeClr val="bg1"/>
                </a:solidFill>
              </a:rPr>
              <a:t>uses only a portion of </a:t>
            </a:r>
            <a:r>
              <a:rPr lang="en-US" altLang="en-US" sz="2400" b="0" i="0" baseline="0" dirty="0" smtClean="0">
                <a:solidFill>
                  <a:schemeClr val="bg1"/>
                </a:solidFill>
              </a:rPr>
              <a:t>true</a:t>
            </a:r>
            <a:r>
              <a:rPr lang="en-US" altLang="en-US" sz="2400" b="0" i="0" dirty="0" smtClean="0">
                <a:solidFill>
                  <a:schemeClr val="bg1"/>
                </a:solidFill>
              </a:rPr>
              <a:t> </a:t>
            </a:r>
            <a:r>
              <a:rPr lang="en-US" altLang="en-US" sz="2400" b="0" i="0" baseline="0" dirty="0" smtClean="0">
                <a:solidFill>
                  <a:schemeClr val="bg1"/>
                </a:solidFill>
              </a:rPr>
              <a:t>colors. It is used to reduce image</a:t>
            </a:r>
            <a:r>
              <a:rPr lang="en-US" altLang="en-US" sz="2400" b="0" i="0" dirty="0" smtClean="0">
                <a:solidFill>
                  <a:schemeClr val="bg1"/>
                </a:solidFill>
              </a:rPr>
              <a:t> size.</a:t>
            </a:r>
            <a:endParaRPr lang="en-US" altLang="en-US" sz="2400" b="0" i="0" baseline="0" dirty="0">
              <a:solidFill>
                <a:schemeClr val="bg1"/>
              </a:solidFill>
            </a:endParaRPr>
          </a:p>
        </p:txBody>
      </p:sp>
      <p:sp>
        <p:nvSpPr>
          <p:cNvPr id="137220" name="Text Box 5"/>
          <p:cNvSpPr txBox="1">
            <a:spLocks noChangeArrowheads="1"/>
          </p:cNvSpPr>
          <p:nvPr/>
        </p:nvSpPr>
        <p:spPr bwMode="auto">
          <a:xfrm>
            <a:off x="152400" y="5638800"/>
            <a:ext cx="3505200" cy="707886"/>
          </a:xfrm>
          <a:prstGeom prst="rect">
            <a:avLst/>
          </a:prstGeom>
          <a:noFill/>
          <a:ln w="9525">
            <a:noFill/>
            <a:miter lim="800000"/>
            <a:headEnd/>
            <a:tailEnd/>
          </a:ln>
          <a:effectLst/>
        </p:spPr>
        <p:txBody>
          <a:bodyPr wrap="square">
            <a:spAutoFit/>
          </a:bodyPr>
          <a:lstStyle/>
          <a:p>
            <a:pPr algn="ctr"/>
            <a:r>
              <a:rPr lang="en-US" altLang="en-US" sz="2000" i="1" baseline="0" dirty="0" smtClean="0">
                <a:solidFill>
                  <a:schemeClr val="bg1"/>
                </a:solidFill>
              </a:rPr>
              <a:t>Relationship </a:t>
            </a:r>
            <a:r>
              <a:rPr lang="en-US" altLang="en-US" sz="2000" i="1" baseline="0" dirty="0">
                <a:solidFill>
                  <a:schemeClr val="bg1"/>
                </a:solidFill>
              </a:rPr>
              <a:t>of the indexed color to the True-Color</a:t>
            </a:r>
          </a:p>
        </p:txBody>
      </p:sp>
      <p:sp>
        <p:nvSpPr>
          <p:cNvPr id="9" name="Title 1"/>
          <p:cNvSpPr txBox="1">
            <a:spLocks/>
          </p:cNvSpPr>
          <p:nvPr/>
        </p:nvSpPr>
        <p:spPr>
          <a:xfrm>
            <a:off x="457200" y="152400"/>
            <a:ext cx="8229600" cy="639762"/>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600" b="1" i="0" u="none" strike="noStrike" kern="1200" cap="none" spc="0" normalizeH="0" baseline="0" noProof="0" dirty="0" smtClean="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rPr>
              <a:t>Storing Images: Raster Graphics…</a:t>
            </a:r>
            <a:endParaRPr kumimoji="0" lang="en-US" sz="3600" b="1" i="0" u="none" strike="noStrike" kern="1200" cap="none" spc="0" normalizeH="0" baseline="0" noProof="0" dirty="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endParaRPr>
          </a:p>
        </p:txBody>
      </p:sp>
      <p:sp>
        <p:nvSpPr>
          <p:cNvPr id="10" name="Rectangle 3"/>
          <p:cNvSpPr>
            <a:spLocks noChangeArrowheads="1"/>
          </p:cNvSpPr>
          <p:nvPr/>
        </p:nvSpPr>
        <p:spPr bwMode="auto">
          <a:xfrm>
            <a:off x="2895600" y="2286000"/>
            <a:ext cx="6096000" cy="2246769"/>
          </a:xfrm>
          <a:prstGeom prst="rect">
            <a:avLst/>
          </a:prstGeom>
          <a:noFill/>
          <a:ln w="9525">
            <a:noFill/>
            <a:miter lim="800000"/>
            <a:headEnd/>
            <a:tailEnd/>
          </a:ln>
          <a:effectLst/>
        </p:spPr>
        <p:txBody>
          <a:bodyPr wrap="square">
            <a:spAutoFit/>
          </a:bodyPr>
          <a:lstStyle/>
          <a:p>
            <a:pPr algn="just"/>
            <a:r>
              <a:rPr lang="en-US" altLang="en-US" sz="2000" b="1" dirty="0" smtClean="0">
                <a:solidFill>
                  <a:srgbClr val="0000CC"/>
                </a:solidFill>
              </a:rPr>
              <a:t>Each pixel is represented by one index number</a:t>
            </a:r>
            <a:r>
              <a:rPr lang="en-US" altLang="en-US" sz="2000" dirty="0" smtClean="0">
                <a:solidFill>
                  <a:schemeClr val="bg1"/>
                </a:solidFill>
              </a:rPr>
              <a:t>.</a:t>
            </a:r>
          </a:p>
          <a:p>
            <a:pPr algn="just"/>
            <a:r>
              <a:rPr lang="en-US" altLang="en-US" sz="2000" b="1" u="sng" dirty="0" smtClean="0">
                <a:solidFill>
                  <a:schemeClr val="bg1"/>
                </a:solidFill>
              </a:rPr>
              <a:t>E</a:t>
            </a:r>
            <a:r>
              <a:rPr lang="en-US" altLang="en-US" sz="2000" b="1" i="0" u="sng" baseline="0" dirty="0" smtClean="0">
                <a:solidFill>
                  <a:schemeClr val="bg1"/>
                </a:solidFill>
              </a:rPr>
              <a:t>xample</a:t>
            </a:r>
            <a:r>
              <a:rPr lang="en-US" altLang="en-US" sz="2000" dirty="0">
                <a:solidFill>
                  <a:schemeClr val="bg1"/>
                </a:solidFill>
              </a:rPr>
              <a:t>:</a:t>
            </a:r>
            <a:r>
              <a:rPr lang="en-US" altLang="en-US" sz="2000" b="0" i="0" baseline="0" dirty="0" smtClean="0">
                <a:solidFill>
                  <a:schemeClr val="bg1"/>
                </a:solidFill>
              </a:rPr>
              <a:t> </a:t>
            </a:r>
            <a:r>
              <a:rPr lang="en-US" altLang="en-US" sz="2000" dirty="0">
                <a:solidFill>
                  <a:schemeClr val="bg1"/>
                </a:solidFill>
              </a:rPr>
              <a:t>A</a:t>
            </a:r>
            <a:r>
              <a:rPr lang="en-US" altLang="en-US" sz="2000" b="0" i="0" baseline="0" dirty="0" smtClean="0">
                <a:solidFill>
                  <a:schemeClr val="bg1"/>
                </a:solidFill>
              </a:rPr>
              <a:t> </a:t>
            </a:r>
            <a:r>
              <a:rPr lang="en-US" altLang="en-US" sz="2000" b="0" i="0" baseline="0" dirty="0">
                <a:solidFill>
                  <a:schemeClr val="bg1"/>
                </a:solidFill>
              </a:rPr>
              <a:t>high-quality digital camera uses almost three million pixels for a 3 × 5 inch photo. The following shows the number of bits that need to be stored using each scheme</a:t>
            </a:r>
            <a:r>
              <a:rPr lang="en-US" altLang="en-US" sz="2000" b="0" i="0" baseline="0" dirty="0" smtClean="0">
                <a:solidFill>
                  <a:schemeClr val="bg1"/>
                </a:solidFill>
              </a:rPr>
              <a:t>:</a:t>
            </a:r>
          </a:p>
          <a:p>
            <a:pPr algn="just"/>
            <a:r>
              <a:rPr lang="en-US" altLang="en-US" sz="2000" b="1" u="sng" dirty="0" smtClean="0">
                <a:solidFill>
                  <a:schemeClr val="bg1"/>
                </a:solidFill>
              </a:rPr>
              <a:t>True-color</a:t>
            </a:r>
            <a:r>
              <a:rPr lang="en-US" altLang="en-US" sz="2000" dirty="0" smtClean="0">
                <a:solidFill>
                  <a:schemeClr val="bg1"/>
                </a:solidFill>
              </a:rPr>
              <a:t>:        3,000,000 x 24 = 72,000,000</a:t>
            </a:r>
          </a:p>
          <a:p>
            <a:pPr algn="just"/>
            <a:r>
              <a:rPr lang="en-US" altLang="en-US" sz="2000" b="1" i="0" baseline="0" dirty="0" smtClean="0">
                <a:solidFill>
                  <a:schemeClr val="bg1"/>
                </a:solidFill>
              </a:rPr>
              <a:t>Indexed color</a:t>
            </a:r>
            <a:r>
              <a:rPr lang="en-US" altLang="en-US" sz="2000" b="0" i="0" baseline="0" dirty="0" smtClean="0">
                <a:solidFill>
                  <a:schemeClr val="bg1"/>
                </a:solidFill>
              </a:rPr>
              <a:t>:  </a:t>
            </a:r>
            <a:r>
              <a:rPr lang="en-US" altLang="en-US" sz="2000" dirty="0" smtClean="0">
                <a:solidFill>
                  <a:schemeClr val="bg1"/>
                </a:solidFill>
              </a:rPr>
              <a:t>3,000,000 x </a:t>
            </a:r>
            <a:r>
              <a:rPr lang="en-US" altLang="en-US" sz="2000" b="1" u="sng" dirty="0" smtClean="0">
                <a:solidFill>
                  <a:srgbClr val="0000CC"/>
                </a:solidFill>
              </a:rPr>
              <a:t>8</a:t>
            </a:r>
            <a:r>
              <a:rPr lang="en-US" altLang="en-US" sz="2000" dirty="0" smtClean="0">
                <a:solidFill>
                  <a:schemeClr val="bg1"/>
                </a:solidFill>
              </a:rPr>
              <a:t>= 24,000,000</a:t>
            </a:r>
            <a:endParaRPr lang="en-US" altLang="en-US" sz="2000" b="0" i="0" baseline="0" dirty="0">
              <a:solidFill>
                <a:schemeClr val="bg1"/>
              </a:solidFill>
            </a:endParaRPr>
          </a:p>
        </p:txBody>
      </p:sp>
      <p:pic>
        <p:nvPicPr>
          <p:cNvPr id="2050" name="Picture 2"/>
          <p:cNvPicPr>
            <a:picLocks noChangeAspect="1" noChangeArrowheads="1"/>
          </p:cNvPicPr>
          <p:nvPr/>
        </p:nvPicPr>
        <p:blipFill>
          <a:blip r:embed="rId3" cstate="print"/>
          <a:srcRect/>
          <a:stretch>
            <a:fillRect/>
          </a:stretch>
        </p:blipFill>
        <p:spPr bwMode="auto">
          <a:xfrm>
            <a:off x="646312" y="1905000"/>
            <a:ext cx="2020688" cy="3657600"/>
          </a:xfrm>
          <a:prstGeom prst="rect">
            <a:avLst/>
          </a:prstGeom>
          <a:noFill/>
          <a:ln w="9525">
            <a:noFill/>
            <a:miter lim="800000"/>
            <a:headEnd/>
            <a:tailEnd/>
          </a:ln>
        </p:spPr>
      </p:pic>
      <p:cxnSp>
        <p:nvCxnSpPr>
          <p:cNvPr id="15" name="Straight Arrow Connector 14"/>
          <p:cNvCxnSpPr/>
          <p:nvPr/>
        </p:nvCxnSpPr>
        <p:spPr>
          <a:xfrm flipH="1">
            <a:off x="1219200" y="2514600"/>
            <a:ext cx="1676400" cy="762000"/>
          </a:xfrm>
          <a:prstGeom prst="straightConnector1">
            <a:avLst/>
          </a:prstGeom>
          <a:ln>
            <a:solidFill>
              <a:srgbClr val="0000CC"/>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flipV="1">
            <a:off x="1219200" y="3352800"/>
            <a:ext cx="4724400" cy="914400"/>
          </a:xfrm>
          <a:prstGeom prst="straightConnector1">
            <a:avLst/>
          </a:prstGeom>
          <a:ln>
            <a:solidFill>
              <a:srgbClr val="0000CC"/>
            </a:solidFill>
            <a:tailEnd type="arrow"/>
          </a:ln>
        </p:spPr>
        <p:style>
          <a:lnRef idx="1">
            <a:schemeClr val="accent1"/>
          </a:lnRef>
          <a:fillRef idx="0">
            <a:schemeClr val="accent1"/>
          </a:fillRef>
          <a:effectRef idx="0">
            <a:schemeClr val="accent1"/>
          </a:effectRef>
          <a:fontRef idx="minor">
            <a:schemeClr val="tx1"/>
          </a:fontRef>
        </p:style>
      </p:cxnSp>
      <p:sp>
        <p:nvSpPr>
          <p:cNvPr id="11" name="Slide Number Placeholder 10"/>
          <p:cNvSpPr>
            <a:spLocks noGrp="1"/>
          </p:cNvSpPr>
          <p:nvPr>
            <p:ph type="sldNum" sz="quarter" idx="12"/>
          </p:nvPr>
        </p:nvSpPr>
        <p:spPr/>
        <p:txBody>
          <a:bodyPr/>
          <a:lstStyle/>
          <a:p>
            <a:fld id="{69E29E33-B620-47F9-BB04-8846C2A5AFCC}" type="slidenum">
              <a:rPr kumimoji="0" lang="en-US" smtClean="0"/>
              <a:pPr/>
              <a:t>41</a:t>
            </a:fld>
            <a:endParaRPr kumimoji="0" 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Slide Number Placeholder 1"/>
          <p:cNvSpPr>
            <a:spLocks noGrp="1"/>
          </p:cNvSpPr>
          <p:nvPr>
            <p:ph type="sldNum" sz="quarter" idx="10"/>
          </p:nvPr>
        </p:nvSpPr>
        <p:spPr>
          <a:noFill/>
          <a:ln>
            <a:miter lim="800000"/>
            <a:headEnd/>
            <a:tailEnd/>
          </a:ln>
        </p:spPr>
        <p:txBody>
          <a:bodyPr/>
          <a:lstStyle/>
          <a:p>
            <a:r>
              <a:rPr lang="en-US" altLang="en-US"/>
              <a:t>3.</a:t>
            </a:r>
            <a:fld id="{6F10E4FD-250C-4745-BC52-2E7B357D53B8}" type="slidenum">
              <a:rPr lang="en-US" altLang="en-US"/>
              <a:pPr/>
              <a:t>42</a:t>
            </a:fld>
            <a:endParaRPr lang="en-US" altLang="en-US"/>
          </a:p>
        </p:txBody>
      </p:sp>
      <p:sp>
        <p:nvSpPr>
          <p:cNvPr id="141316" name="Rectangle 3"/>
          <p:cNvSpPr>
            <a:spLocks noChangeArrowheads="1"/>
          </p:cNvSpPr>
          <p:nvPr/>
        </p:nvSpPr>
        <p:spPr bwMode="auto">
          <a:xfrm>
            <a:off x="457200" y="1371600"/>
            <a:ext cx="8153400" cy="3539430"/>
          </a:xfrm>
          <a:prstGeom prst="rect">
            <a:avLst/>
          </a:prstGeom>
          <a:noFill/>
          <a:ln w="9525">
            <a:noFill/>
            <a:miter lim="800000"/>
            <a:headEnd/>
            <a:tailEnd/>
          </a:ln>
          <a:effectLst/>
        </p:spPr>
        <p:txBody>
          <a:bodyPr wrap="square">
            <a:spAutoFit/>
          </a:bodyPr>
          <a:lstStyle/>
          <a:p>
            <a:pPr algn="just"/>
            <a:r>
              <a:rPr lang="en-US" altLang="en-US" sz="2800" b="1" u="sng" dirty="0" smtClean="0">
                <a:solidFill>
                  <a:srgbClr val="0000CC"/>
                </a:solidFill>
              </a:rPr>
              <a:t>Standards for image encoding</a:t>
            </a:r>
            <a:r>
              <a:rPr lang="en-US" altLang="en-US" sz="2800" dirty="0" smtClean="0">
                <a:solidFill>
                  <a:srgbClr val="0000CC"/>
                </a:solidFill>
              </a:rPr>
              <a:t>:</a:t>
            </a:r>
          </a:p>
          <a:p>
            <a:pPr algn="just"/>
            <a:r>
              <a:rPr lang="en-US" altLang="en-US" sz="2800" b="0" i="0" baseline="0" dirty="0" smtClean="0">
                <a:solidFill>
                  <a:schemeClr val="bg1"/>
                </a:solidFill>
              </a:rPr>
              <a:t>Several </a:t>
            </a:r>
            <a:r>
              <a:rPr lang="en-US" altLang="en-US" sz="2800" b="0" i="0" baseline="0" dirty="0">
                <a:solidFill>
                  <a:schemeClr val="bg1"/>
                </a:solidFill>
              </a:rPr>
              <a:t>de </a:t>
            </a:r>
            <a:r>
              <a:rPr lang="en-US" altLang="en-US" sz="2800" b="0" i="0" baseline="0" dirty="0" smtClean="0">
                <a:solidFill>
                  <a:schemeClr val="bg1"/>
                </a:solidFill>
              </a:rPr>
              <a:t>facto (in practice) </a:t>
            </a:r>
            <a:r>
              <a:rPr lang="en-US" altLang="en-US" sz="2800" b="0" i="0" baseline="0" dirty="0">
                <a:solidFill>
                  <a:schemeClr val="bg1"/>
                </a:solidFill>
              </a:rPr>
              <a:t>standards for image encoding are in </a:t>
            </a:r>
            <a:r>
              <a:rPr lang="en-US" altLang="en-US" sz="2800" b="0" i="0" baseline="0" dirty="0" smtClean="0">
                <a:solidFill>
                  <a:schemeClr val="bg1"/>
                </a:solidFill>
              </a:rPr>
              <a:t>use:</a:t>
            </a:r>
          </a:p>
          <a:p>
            <a:pPr algn="just">
              <a:buFontTx/>
              <a:buChar char="-"/>
            </a:pPr>
            <a:r>
              <a:rPr lang="en-US" altLang="en-US" sz="2800" i="0" baseline="0" dirty="0" smtClean="0">
                <a:solidFill>
                  <a:schemeClr val="bg1"/>
                </a:solidFill>
              </a:rPr>
              <a:t> </a:t>
            </a:r>
            <a:r>
              <a:rPr lang="en-US" altLang="en-US" sz="2800" b="1" i="0" u="sng" baseline="0" dirty="0" smtClean="0">
                <a:solidFill>
                  <a:srgbClr val="FF0000"/>
                </a:solidFill>
              </a:rPr>
              <a:t>JPEG</a:t>
            </a:r>
            <a:r>
              <a:rPr lang="en-US" altLang="en-US" sz="2800" b="0" i="0" baseline="0" dirty="0" smtClean="0">
                <a:solidFill>
                  <a:schemeClr val="bg1"/>
                </a:solidFill>
              </a:rPr>
              <a:t> </a:t>
            </a:r>
            <a:r>
              <a:rPr lang="en-US" altLang="en-US" sz="2800" b="0" i="0" baseline="0" dirty="0">
                <a:solidFill>
                  <a:schemeClr val="bg1"/>
                </a:solidFill>
              </a:rPr>
              <a:t>(</a:t>
            </a:r>
            <a:r>
              <a:rPr lang="en-US" altLang="en-US" sz="2800" i="0" baseline="0" dirty="0">
                <a:solidFill>
                  <a:schemeClr val="bg1"/>
                </a:solidFill>
              </a:rPr>
              <a:t>Joint Photographic Experts Group</a:t>
            </a:r>
            <a:r>
              <a:rPr lang="en-US" altLang="en-US" sz="2800" b="0" i="0" baseline="0" dirty="0">
                <a:solidFill>
                  <a:schemeClr val="bg1"/>
                </a:solidFill>
              </a:rPr>
              <a:t>) uses the </a:t>
            </a:r>
            <a:r>
              <a:rPr lang="en-US" altLang="en-US" sz="2800" b="0" i="0" baseline="0" dirty="0">
                <a:solidFill>
                  <a:srgbClr val="FF0000"/>
                </a:solidFill>
              </a:rPr>
              <a:t>True-Color</a:t>
            </a:r>
            <a:r>
              <a:rPr lang="en-US" altLang="en-US" sz="2800" b="0" i="0" baseline="0" dirty="0">
                <a:solidFill>
                  <a:schemeClr val="bg1"/>
                </a:solidFill>
              </a:rPr>
              <a:t> scheme, but </a:t>
            </a:r>
            <a:r>
              <a:rPr lang="en-US" altLang="en-US" sz="2800" b="0" i="0" baseline="0" dirty="0">
                <a:solidFill>
                  <a:srgbClr val="FF0000"/>
                </a:solidFill>
              </a:rPr>
              <a:t>compresses</a:t>
            </a:r>
            <a:r>
              <a:rPr lang="en-US" altLang="en-US" sz="2800" b="0" i="0" baseline="0" dirty="0">
                <a:solidFill>
                  <a:schemeClr val="bg1"/>
                </a:solidFill>
              </a:rPr>
              <a:t> the image to reduce the number of bits (see Chapter 15). </a:t>
            </a:r>
            <a:endParaRPr lang="en-US" altLang="en-US" sz="2800" b="0" i="0" baseline="0" dirty="0" smtClean="0">
              <a:solidFill>
                <a:schemeClr val="bg1"/>
              </a:solidFill>
            </a:endParaRPr>
          </a:p>
          <a:p>
            <a:pPr algn="just">
              <a:buFontTx/>
              <a:buChar char="-"/>
            </a:pPr>
            <a:r>
              <a:rPr lang="en-US" altLang="en-US" sz="2800" dirty="0" smtClean="0">
                <a:solidFill>
                  <a:schemeClr val="bg1"/>
                </a:solidFill>
              </a:rPr>
              <a:t> </a:t>
            </a:r>
            <a:r>
              <a:rPr lang="en-US" altLang="en-US" sz="2800" b="1" i="0" baseline="0" dirty="0" smtClean="0">
                <a:solidFill>
                  <a:srgbClr val="006600"/>
                </a:solidFill>
              </a:rPr>
              <a:t>GIF</a:t>
            </a:r>
            <a:r>
              <a:rPr lang="en-US" altLang="en-US" sz="2800" b="0" i="0" baseline="0" dirty="0" smtClean="0">
                <a:solidFill>
                  <a:schemeClr val="bg1"/>
                </a:solidFill>
              </a:rPr>
              <a:t> </a:t>
            </a:r>
            <a:r>
              <a:rPr lang="en-US" altLang="en-US" sz="2800" b="0" i="0" baseline="0" dirty="0">
                <a:solidFill>
                  <a:schemeClr val="bg1"/>
                </a:solidFill>
              </a:rPr>
              <a:t>(</a:t>
            </a:r>
            <a:r>
              <a:rPr lang="en-US" altLang="en-US" sz="2800" i="0" baseline="0" dirty="0">
                <a:solidFill>
                  <a:schemeClr val="bg1"/>
                </a:solidFill>
              </a:rPr>
              <a:t>Graphic Interchange Format</a:t>
            </a:r>
            <a:r>
              <a:rPr lang="en-US" altLang="en-US" sz="2800" b="0" i="0" baseline="0" dirty="0">
                <a:solidFill>
                  <a:schemeClr val="bg1"/>
                </a:solidFill>
              </a:rPr>
              <a:t>), on the other hand, uses the </a:t>
            </a:r>
            <a:r>
              <a:rPr lang="en-US" altLang="en-US" sz="2800" b="0" i="0" baseline="0" dirty="0">
                <a:solidFill>
                  <a:srgbClr val="006600"/>
                </a:solidFill>
              </a:rPr>
              <a:t>indexed color </a:t>
            </a:r>
            <a:r>
              <a:rPr lang="en-US" altLang="en-US" sz="2800" b="0" i="0" baseline="0" dirty="0">
                <a:solidFill>
                  <a:schemeClr val="bg1"/>
                </a:solidFill>
              </a:rPr>
              <a:t>scheme.</a:t>
            </a:r>
          </a:p>
        </p:txBody>
      </p:sp>
      <p:sp>
        <p:nvSpPr>
          <p:cNvPr id="5" name="Title 1"/>
          <p:cNvSpPr txBox="1">
            <a:spLocks/>
          </p:cNvSpPr>
          <p:nvPr/>
        </p:nvSpPr>
        <p:spPr>
          <a:xfrm>
            <a:off x="457200" y="152400"/>
            <a:ext cx="8229600" cy="639762"/>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600" b="1" i="0" u="none" strike="noStrike" kern="1200" cap="none" spc="0" normalizeH="0" baseline="0" noProof="0" dirty="0" smtClean="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rPr>
              <a:t>Storing Images: Raster Graphics…</a:t>
            </a:r>
            <a:endParaRPr kumimoji="0" lang="en-US" sz="3600" b="1" i="0" u="none" strike="noStrike" kern="1200" cap="none" spc="0" normalizeH="0" baseline="0" noProof="0" dirty="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endParaRPr>
          </a:p>
        </p:txBody>
      </p:sp>
      <p:sp>
        <p:nvSpPr>
          <p:cNvPr id="6" name="Slide Number Placeholder 10"/>
          <p:cNvSpPr>
            <a:spLocks noGrp="1"/>
          </p:cNvSpPr>
          <p:nvPr>
            <p:ph type="sldNum" sz="quarter" idx="12"/>
          </p:nvPr>
        </p:nvSpPr>
        <p:spPr>
          <a:xfrm>
            <a:off x="8305800" y="6553200"/>
            <a:ext cx="381000" cy="228600"/>
          </a:xfrm>
        </p:spPr>
        <p:txBody>
          <a:bodyPr/>
          <a:lstStyle/>
          <a:p>
            <a:fld id="{69E29E33-B620-47F9-BB04-8846C2A5AFCC}" type="slidenum">
              <a:rPr kumimoji="0" lang="en-US" smtClean="0"/>
              <a:pPr/>
              <a:t>42</a:t>
            </a:fld>
            <a:endParaRPr kumimoji="0" lang="en-US"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Slide Number Placeholder 1"/>
          <p:cNvSpPr>
            <a:spLocks noGrp="1"/>
          </p:cNvSpPr>
          <p:nvPr>
            <p:ph type="sldNum" sz="quarter" idx="10"/>
          </p:nvPr>
        </p:nvSpPr>
        <p:spPr>
          <a:noFill/>
          <a:ln>
            <a:miter lim="800000"/>
            <a:headEnd/>
            <a:tailEnd/>
          </a:ln>
        </p:spPr>
        <p:txBody>
          <a:bodyPr/>
          <a:lstStyle/>
          <a:p>
            <a:r>
              <a:rPr lang="en-US" altLang="en-US"/>
              <a:t>3.</a:t>
            </a:r>
            <a:fld id="{6F10E4FD-250C-4745-BC52-2E7B357D53B8}" type="slidenum">
              <a:rPr lang="en-US" altLang="en-US"/>
              <a:pPr/>
              <a:t>43</a:t>
            </a:fld>
            <a:endParaRPr lang="en-US" altLang="en-US"/>
          </a:p>
        </p:txBody>
      </p:sp>
      <p:sp>
        <p:nvSpPr>
          <p:cNvPr id="141316" name="Rectangle 3"/>
          <p:cNvSpPr>
            <a:spLocks noChangeArrowheads="1"/>
          </p:cNvSpPr>
          <p:nvPr/>
        </p:nvSpPr>
        <p:spPr bwMode="auto">
          <a:xfrm>
            <a:off x="457200" y="1371600"/>
            <a:ext cx="8153400" cy="1815882"/>
          </a:xfrm>
          <a:prstGeom prst="rect">
            <a:avLst/>
          </a:prstGeom>
          <a:noFill/>
          <a:ln w="9525">
            <a:noFill/>
            <a:miter lim="800000"/>
            <a:headEnd/>
            <a:tailEnd/>
          </a:ln>
          <a:effectLst/>
        </p:spPr>
        <p:txBody>
          <a:bodyPr wrap="square">
            <a:spAutoFit/>
          </a:bodyPr>
          <a:lstStyle/>
          <a:p>
            <a:pPr algn="just"/>
            <a:r>
              <a:rPr lang="en-US" altLang="en-US" sz="2800" b="1" u="sng" dirty="0" smtClean="0">
                <a:solidFill>
                  <a:schemeClr val="bg1"/>
                </a:solidFill>
                <a:latin typeface="Times New Roman" pitchFamily="18" charset="0"/>
                <a:cs typeface="Times New Roman" pitchFamily="18" charset="0"/>
              </a:rPr>
              <a:t>Troublesome issues – </a:t>
            </a:r>
            <a:r>
              <a:rPr lang="en-US" altLang="en-US" sz="2800" b="1" u="sng" dirty="0" err="1" smtClean="0">
                <a:solidFill>
                  <a:schemeClr val="bg1"/>
                </a:solidFill>
                <a:latin typeface="Times New Roman" pitchFamily="18" charset="0"/>
                <a:cs typeface="Times New Roman" pitchFamily="18" charset="0"/>
              </a:rPr>
              <a:t>Điều</a:t>
            </a:r>
            <a:r>
              <a:rPr lang="en-US" altLang="en-US" sz="2800" b="1" u="sng" dirty="0" smtClean="0">
                <a:solidFill>
                  <a:schemeClr val="bg1"/>
                </a:solidFill>
                <a:latin typeface="Times New Roman" pitchFamily="18" charset="0"/>
                <a:cs typeface="Times New Roman" pitchFamily="18" charset="0"/>
              </a:rPr>
              <a:t> </a:t>
            </a:r>
            <a:r>
              <a:rPr lang="en-US" altLang="en-US" sz="2800" b="1" u="sng" dirty="0" err="1" smtClean="0">
                <a:solidFill>
                  <a:schemeClr val="bg1"/>
                </a:solidFill>
                <a:latin typeface="Times New Roman" pitchFamily="18" charset="0"/>
                <a:cs typeface="Times New Roman" pitchFamily="18" charset="0"/>
              </a:rPr>
              <a:t>phiền</a:t>
            </a:r>
            <a:r>
              <a:rPr lang="en-US" altLang="en-US" sz="2800" b="1" u="sng" dirty="0" smtClean="0">
                <a:solidFill>
                  <a:schemeClr val="bg1"/>
                </a:solidFill>
                <a:latin typeface="Times New Roman" pitchFamily="18" charset="0"/>
                <a:cs typeface="Times New Roman" pitchFamily="18" charset="0"/>
              </a:rPr>
              <a:t> </a:t>
            </a:r>
            <a:r>
              <a:rPr lang="en-US" altLang="en-US" sz="2800" b="1" u="sng" dirty="0" err="1" smtClean="0">
                <a:solidFill>
                  <a:schemeClr val="bg1"/>
                </a:solidFill>
                <a:latin typeface="Times New Roman" pitchFamily="18" charset="0"/>
                <a:cs typeface="Times New Roman" pitchFamily="18" charset="0"/>
              </a:rPr>
              <a:t>toán</a:t>
            </a:r>
            <a:r>
              <a:rPr lang="en-US" altLang="en-US" sz="2800" dirty="0" smtClean="0">
                <a:solidFill>
                  <a:schemeClr val="bg1"/>
                </a:solidFill>
                <a:latin typeface="Times New Roman" pitchFamily="18" charset="0"/>
                <a:cs typeface="Times New Roman" pitchFamily="18" charset="0"/>
              </a:rPr>
              <a:t>:</a:t>
            </a:r>
          </a:p>
          <a:p>
            <a:pPr algn="just"/>
            <a:r>
              <a:rPr lang="en-US" altLang="en-US" sz="2800" b="0" i="0" baseline="0" dirty="0" smtClean="0">
                <a:solidFill>
                  <a:schemeClr val="bg1"/>
                </a:solidFill>
                <a:latin typeface="Times New Roman" pitchFamily="18" charset="0"/>
                <a:cs typeface="Times New Roman" pitchFamily="18" charset="0"/>
              </a:rPr>
              <a:t> </a:t>
            </a:r>
            <a:r>
              <a:rPr lang="en-US" altLang="en-US" sz="2800" dirty="0" smtClean="0">
                <a:solidFill>
                  <a:schemeClr val="bg1"/>
                </a:solidFill>
                <a:latin typeface="Times New Roman" pitchFamily="18" charset="0"/>
                <a:cs typeface="Times New Roman" pitchFamily="18" charset="0"/>
              </a:rPr>
              <a:t>(1) File size is big </a:t>
            </a:r>
            <a:r>
              <a:rPr lang="en-US" altLang="en-US" sz="2800" dirty="0" smtClean="0">
                <a:solidFill>
                  <a:schemeClr val="bg1"/>
                </a:solidFill>
                <a:latin typeface="Times New Roman" pitchFamily="18" charset="0"/>
                <a:cs typeface="Times New Roman" pitchFamily="18" charset="0"/>
                <a:sym typeface="Wingdings" pitchFamily="2" charset="2"/>
              </a:rPr>
              <a:t> </a:t>
            </a:r>
            <a:r>
              <a:rPr lang="en-US" altLang="en-US" sz="2800" dirty="0" smtClean="0">
                <a:solidFill>
                  <a:schemeClr val="bg1"/>
                </a:solidFill>
                <a:latin typeface="Times New Roman" pitchFamily="18" charset="0"/>
                <a:cs typeface="Times New Roman" pitchFamily="18" charset="0"/>
              </a:rPr>
              <a:t> large amount data</a:t>
            </a:r>
          </a:p>
          <a:p>
            <a:pPr algn="just"/>
            <a:r>
              <a:rPr lang="en-US" altLang="en-US" sz="2800" dirty="0" smtClean="0">
                <a:solidFill>
                  <a:schemeClr val="bg1"/>
                </a:solidFill>
                <a:latin typeface="Times New Roman" pitchFamily="18" charset="0"/>
                <a:cs typeface="Times New Roman" pitchFamily="18" charset="0"/>
              </a:rPr>
              <a:t> (2) When rescaling is needed </a:t>
            </a:r>
            <a:r>
              <a:rPr lang="en-US" altLang="en-US" sz="2800" dirty="0" smtClean="0">
                <a:solidFill>
                  <a:schemeClr val="bg1"/>
                </a:solidFill>
                <a:latin typeface="Times New Roman" pitchFamily="18" charset="0"/>
                <a:cs typeface="Times New Roman" pitchFamily="18" charset="0"/>
                <a:sym typeface="Wingdings" pitchFamily="2" charset="2"/>
              </a:rPr>
              <a:t> </a:t>
            </a:r>
            <a:r>
              <a:rPr lang="en-US" altLang="en-US" sz="2800" dirty="0" smtClean="0">
                <a:solidFill>
                  <a:schemeClr val="bg1"/>
                </a:solidFill>
                <a:latin typeface="Times New Roman" pitchFamily="18" charset="0"/>
                <a:cs typeface="Times New Roman" pitchFamily="18" charset="0"/>
              </a:rPr>
              <a:t>enlarging the pixels </a:t>
            </a:r>
            <a:r>
              <a:rPr lang="en-US" altLang="en-US" sz="2800" dirty="0" smtClean="0">
                <a:solidFill>
                  <a:schemeClr val="bg1"/>
                </a:solidFill>
                <a:latin typeface="Times New Roman" pitchFamily="18" charset="0"/>
                <a:cs typeface="Times New Roman" pitchFamily="18" charset="0"/>
                <a:sym typeface="Wingdings" pitchFamily="2" charset="2"/>
              </a:rPr>
              <a:t> </a:t>
            </a:r>
            <a:r>
              <a:rPr lang="en-US" altLang="en-US" sz="2800" dirty="0" smtClean="0">
                <a:solidFill>
                  <a:schemeClr val="bg1"/>
                </a:solidFill>
                <a:latin typeface="Times New Roman" pitchFamily="18" charset="0"/>
                <a:cs typeface="Times New Roman" pitchFamily="18" charset="0"/>
              </a:rPr>
              <a:t>the image looks ragged</a:t>
            </a:r>
            <a:endParaRPr lang="en-US" altLang="en-US" sz="2800" b="0" i="0" baseline="0" dirty="0">
              <a:solidFill>
                <a:schemeClr val="bg1"/>
              </a:solidFill>
              <a:latin typeface="Times New Roman" pitchFamily="18" charset="0"/>
              <a:cs typeface="Times New Roman" pitchFamily="18" charset="0"/>
            </a:endParaRPr>
          </a:p>
        </p:txBody>
      </p:sp>
      <p:sp>
        <p:nvSpPr>
          <p:cNvPr id="5" name="Title 1"/>
          <p:cNvSpPr txBox="1">
            <a:spLocks/>
          </p:cNvSpPr>
          <p:nvPr/>
        </p:nvSpPr>
        <p:spPr>
          <a:xfrm>
            <a:off x="457200" y="152400"/>
            <a:ext cx="8229600" cy="639762"/>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600" b="1" i="0" u="none" strike="noStrike" kern="1200" cap="none" spc="0" normalizeH="0" baseline="0" noProof="0" dirty="0" smtClean="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rPr>
              <a:t>Storing Images: Raster Graphics…</a:t>
            </a:r>
            <a:endParaRPr kumimoji="0" lang="en-US" sz="3600" b="1" i="0" u="none" strike="noStrike" kern="1200" cap="none" spc="0" normalizeH="0" baseline="0" noProof="0" dirty="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endParaRPr>
          </a:p>
        </p:txBody>
      </p:sp>
      <p:sp>
        <p:nvSpPr>
          <p:cNvPr id="6" name="Slide Number Placeholder 10"/>
          <p:cNvSpPr>
            <a:spLocks noGrp="1"/>
          </p:cNvSpPr>
          <p:nvPr>
            <p:ph type="sldNum" sz="quarter" idx="12"/>
          </p:nvPr>
        </p:nvSpPr>
        <p:spPr>
          <a:xfrm>
            <a:off x="8305800" y="6553200"/>
            <a:ext cx="381000" cy="228600"/>
          </a:xfrm>
        </p:spPr>
        <p:txBody>
          <a:bodyPr/>
          <a:lstStyle/>
          <a:p>
            <a:fld id="{69E29E33-B620-47F9-BB04-8846C2A5AFCC}" type="slidenum">
              <a:rPr kumimoji="0" lang="en-US" smtClean="0"/>
              <a:pPr/>
              <a:t>43</a:t>
            </a:fld>
            <a:endParaRPr kumimoji="0" lang="en-US"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Slide Number Placeholder 1"/>
          <p:cNvSpPr>
            <a:spLocks noGrp="1"/>
          </p:cNvSpPr>
          <p:nvPr>
            <p:ph type="sldNum" sz="quarter" idx="10"/>
          </p:nvPr>
        </p:nvSpPr>
        <p:spPr>
          <a:noFill/>
          <a:ln>
            <a:miter lim="800000"/>
            <a:headEnd/>
            <a:tailEnd/>
          </a:ln>
        </p:spPr>
        <p:txBody>
          <a:bodyPr/>
          <a:lstStyle/>
          <a:p>
            <a:r>
              <a:rPr lang="en-US" altLang="en-US"/>
              <a:t>3.</a:t>
            </a:r>
            <a:fld id="{AA061F5F-61B1-4804-8FCD-F190BC6F8483}" type="slidenum">
              <a:rPr lang="en-US" altLang="en-US"/>
              <a:pPr/>
              <a:t>44</a:t>
            </a:fld>
            <a:endParaRPr lang="en-US" altLang="en-US"/>
          </a:p>
        </p:txBody>
      </p:sp>
      <p:sp>
        <p:nvSpPr>
          <p:cNvPr id="143364" name="Rectangle 3"/>
          <p:cNvSpPr>
            <a:spLocks noChangeArrowheads="1"/>
          </p:cNvSpPr>
          <p:nvPr/>
        </p:nvSpPr>
        <p:spPr bwMode="auto">
          <a:xfrm>
            <a:off x="533400" y="1066800"/>
            <a:ext cx="8077200" cy="4893647"/>
          </a:xfrm>
          <a:prstGeom prst="rect">
            <a:avLst/>
          </a:prstGeom>
          <a:noFill/>
          <a:ln w="9525">
            <a:noFill/>
            <a:miter lim="800000"/>
            <a:headEnd/>
            <a:tailEnd/>
          </a:ln>
          <a:effectLst/>
        </p:spPr>
        <p:txBody>
          <a:bodyPr wrap="square">
            <a:spAutoFit/>
          </a:bodyPr>
          <a:lstStyle/>
          <a:p>
            <a:pPr algn="just"/>
            <a:r>
              <a:rPr lang="en-US" altLang="en-US" sz="2400" dirty="0" smtClean="0">
                <a:solidFill>
                  <a:schemeClr val="bg1"/>
                </a:solidFill>
              </a:rPr>
              <a:t>Vector = a group of data.</a:t>
            </a:r>
          </a:p>
          <a:p>
            <a:pPr algn="just"/>
            <a:endParaRPr lang="en-US" altLang="en-US" sz="2400" dirty="0" smtClean="0">
              <a:solidFill>
                <a:schemeClr val="bg1"/>
              </a:solidFill>
            </a:endParaRPr>
          </a:p>
          <a:p>
            <a:pPr algn="just"/>
            <a:r>
              <a:rPr lang="en-US" altLang="en-US" sz="2400" b="1" u="sng" dirty="0" smtClean="0">
                <a:solidFill>
                  <a:srgbClr val="0000CC"/>
                </a:solidFill>
              </a:rPr>
              <a:t>V</a:t>
            </a:r>
            <a:r>
              <a:rPr lang="en-US" altLang="en-US" sz="2400" b="1" i="0" u="sng" baseline="0" dirty="0" smtClean="0">
                <a:solidFill>
                  <a:srgbClr val="0000CC"/>
                </a:solidFill>
              </a:rPr>
              <a:t>ector graphics</a:t>
            </a:r>
            <a:r>
              <a:rPr lang="en-US" altLang="en-US" sz="2400" i="0" baseline="0" dirty="0" smtClean="0">
                <a:solidFill>
                  <a:schemeClr val="bg1"/>
                </a:solidFill>
              </a:rPr>
              <a:t>: </a:t>
            </a:r>
            <a:r>
              <a:rPr lang="en-US" altLang="en-US" sz="2400" b="0" i="0" baseline="0" dirty="0" smtClean="0">
                <a:solidFill>
                  <a:schemeClr val="bg1"/>
                </a:solidFill>
              </a:rPr>
              <a:t>An </a:t>
            </a:r>
            <a:r>
              <a:rPr lang="en-US" altLang="en-US" sz="2400" b="0" i="0" baseline="0" dirty="0">
                <a:solidFill>
                  <a:schemeClr val="bg1"/>
                </a:solidFill>
              </a:rPr>
              <a:t>image is decomposed into a combination of geometrical shapes such as lines, squares, or </a:t>
            </a:r>
            <a:r>
              <a:rPr lang="en-US" altLang="en-US" sz="2400" b="0" i="0" baseline="0" dirty="0" smtClean="0">
                <a:solidFill>
                  <a:schemeClr val="bg1"/>
                </a:solidFill>
              </a:rPr>
              <a:t>circles</a:t>
            </a:r>
            <a:r>
              <a:rPr lang="en-US" altLang="en-US" sz="2400" dirty="0" smtClean="0">
                <a:solidFill>
                  <a:schemeClr val="bg1"/>
                </a:solidFill>
              </a:rPr>
              <a:t>.</a:t>
            </a:r>
          </a:p>
          <a:p>
            <a:pPr algn="just"/>
            <a:r>
              <a:rPr lang="en-US" altLang="en-US" sz="2400" b="0" i="0" baseline="0" dirty="0" smtClean="0">
                <a:solidFill>
                  <a:schemeClr val="bg1"/>
                </a:solidFill>
              </a:rPr>
              <a:t>An</a:t>
            </a:r>
            <a:r>
              <a:rPr lang="en-US" altLang="en-US" sz="2400" b="0" i="0" dirty="0" smtClean="0">
                <a:solidFill>
                  <a:schemeClr val="bg1"/>
                </a:solidFill>
              </a:rPr>
              <a:t> image = a list of component’s descriptions</a:t>
            </a:r>
            <a:endParaRPr lang="en-US" altLang="en-US" sz="2400" b="0" i="0" baseline="0" dirty="0" smtClean="0">
              <a:solidFill>
                <a:schemeClr val="bg1"/>
              </a:solidFill>
            </a:endParaRPr>
          </a:p>
          <a:p>
            <a:pPr algn="just"/>
            <a:endParaRPr lang="en-US" altLang="en-US" sz="2400" b="0" i="0" baseline="0" dirty="0">
              <a:solidFill>
                <a:schemeClr val="bg1"/>
              </a:solidFill>
            </a:endParaRPr>
          </a:p>
          <a:p>
            <a:pPr algn="just"/>
            <a:r>
              <a:rPr lang="en-US" altLang="en-US" sz="2400" b="1" i="0" baseline="0" dirty="0" smtClean="0">
                <a:solidFill>
                  <a:schemeClr val="bg1"/>
                </a:solidFill>
              </a:rPr>
              <a:t>Example</a:t>
            </a:r>
            <a:r>
              <a:rPr lang="en-US" altLang="en-US" sz="2400" b="0" i="0" baseline="0" dirty="0" smtClean="0">
                <a:solidFill>
                  <a:schemeClr val="bg1"/>
                </a:solidFill>
              </a:rPr>
              <a:t>: </a:t>
            </a:r>
            <a:r>
              <a:rPr lang="en-US" altLang="en-US" sz="2400" dirty="0">
                <a:solidFill>
                  <a:schemeClr val="bg1"/>
                </a:solidFill>
              </a:rPr>
              <a:t>C</a:t>
            </a:r>
            <a:r>
              <a:rPr lang="en-US" altLang="en-US" sz="2400" b="0" i="0" baseline="0" dirty="0" smtClean="0">
                <a:solidFill>
                  <a:schemeClr val="bg1"/>
                </a:solidFill>
              </a:rPr>
              <a:t>onsider </a:t>
            </a:r>
            <a:r>
              <a:rPr lang="en-US" altLang="en-US" sz="2400" b="0" i="0" baseline="0" dirty="0">
                <a:solidFill>
                  <a:schemeClr val="bg1"/>
                </a:solidFill>
              </a:rPr>
              <a:t>a circle of radius r. The main pieces of information a program needs to draw this circle are:</a:t>
            </a:r>
          </a:p>
          <a:p>
            <a:pPr algn="just"/>
            <a:r>
              <a:rPr lang="en-US" altLang="en-US" sz="2400" i="0" baseline="0" dirty="0">
                <a:solidFill>
                  <a:schemeClr val="bg1"/>
                </a:solidFill>
              </a:rPr>
              <a:t>1. The radius </a:t>
            </a:r>
            <a:r>
              <a:rPr lang="en-US" altLang="en-US" sz="2400" baseline="0" dirty="0">
                <a:solidFill>
                  <a:schemeClr val="bg1"/>
                </a:solidFill>
              </a:rPr>
              <a:t>r</a:t>
            </a:r>
            <a:r>
              <a:rPr lang="en-US" altLang="en-US" sz="2400" i="0" baseline="0" dirty="0">
                <a:solidFill>
                  <a:schemeClr val="bg1"/>
                </a:solidFill>
              </a:rPr>
              <a:t> and equation of a circle.</a:t>
            </a:r>
          </a:p>
          <a:p>
            <a:pPr algn="just"/>
            <a:r>
              <a:rPr lang="en-US" altLang="en-US" sz="2400" i="0" baseline="0" dirty="0">
                <a:solidFill>
                  <a:schemeClr val="bg1"/>
                </a:solidFill>
              </a:rPr>
              <a:t>2. The location of the center point of the circle.</a:t>
            </a:r>
          </a:p>
          <a:p>
            <a:pPr algn="just"/>
            <a:r>
              <a:rPr lang="en-US" altLang="en-US" sz="2400" i="0" baseline="0" dirty="0">
                <a:solidFill>
                  <a:schemeClr val="bg1"/>
                </a:solidFill>
              </a:rPr>
              <a:t>3. The stroke line style and color.</a:t>
            </a:r>
          </a:p>
          <a:p>
            <a:pPr algn="just"/>
            <a:r>
              <a:rPr lang="en-US" altLang="en-US" sz="2400" i="0" baseline="0" dirty="0">
                <a:solidFill>
                  <a:schemeClr val="bg1"/>
                </a:solidFill>
              </a:rPr>
              <a:t>4. The fill style and color.</a:t>
            </a:r>
            <a:r>
              <a:rPr lang="en-US" altLang="en-US" sz="2400" b="0" i="0" baseline="0" dirty="0">
                <a:solidFill>
                  <a:schemeClr val="bg1"/>
                </a:solidFill>
              </a:rPr>
              <a:t> </a:t>
            </a:r>
          </a:p>
        </p:txBody>
      </p:sp>
      <p:sp>
        <p:nvSpPr>
          <p:cNvPr id="5" name="Title 1"/>
          <p:cNvSpPr txBox="1">
            <a:spLocks/>
          </p:cNvSpPr>
          <p:nvPr/>
        </p:nvSpPr>
        <p:spPr>
          <a:xfrm>
            <a:off x="457200" y="152400"/>
            <a:ext cx="8229600" cy="639762"/>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600" b="1" i="0" u="none" strike="noStrike" kern="1200" cap="none" spc="0" normalizeH="0" baseline="0" noProof="0" dirty="0" smtClean="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rPr>
              <a:t>Storing Images: Vector Graphics</a:t>
            </a:r>
            <a:endParaRPr kumimoji="0" lang="en-US" sz="3600" b="1" i="0" u="none" strike="noStrike" kern="1200" cap="none" spc="0" normalizeH="0" baseline="0" noProof="0" dirty="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endParaRPr>
          </a:p>
        </p:txBody>
      </p:sp>
      <p:sp>
        <p:nvSpPr>
          <p:cNvPr id="6" name="Slide Number Placeholder 10"/>
          <p:cNvSpPr>
            <a:spLocks noGrp="1"/>
          </p:cNvSpPr>
          <p:nvPr>
            <p:ph type="sldNum" sz="quarter" idx="12"/>
          </p:nvPr>
        </p:nvSpPr>
        <p:spPr>
          <a:xfrm>
            <a:off x="8305800" y="6553200"/>
            <a:ext cx="381000" cy="228600"/>
          </a:xfrm>
        </p:spPr>
        <p:txBody>
          <a:bodyPr/>
          <a:lstStyle/>
          <a:p>
            <a:fld id="{69E29E33-B620-47F9-BB04-8846C2A5AFCC}" type="slidenum">
              <a:rPr kumimoji="0" lang="en-US" smtClean="0"/>
              <a:pPr/>
              <a:t>44</a:t>
            </a:fld>
            <a:endParaRPr kumimoji="0" lang="en-US"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Slide Number Placeholder 1"/>
          <p:cNvSpPr>
            <a:spLocks noGrp="1"/>
          </p:cNvSpPr>
          <p:nvPr>
            <p:ph type="sldNum" sz="quarter" idx="10"/>
          </p:nvPr>
        </p:nvSpPr>
        <p:spPr>
          <a:noFill/>
          <a:ln>
            <a:miter lim="800000"/>
            <a:headEnd/>
            <a:tailEnd/>
          </a:ln>
        </p:spPr>
        <p:txBody>
          <a:bodyPr/>
          <a:lstStyle/>
          <a:p>
            <a:r>
              <a:rPr lang="en-US" altLang="en-US"/>
              <a:t>3.</a:t>
            </a:r>
            <a:fld id="{1BEE385B-6204-4845-96D9-DE81BF5E9C05}" type="slidenum">
              <a:rPr lang="en-US" altLang="en-US"/>
              <a:pPr/>
              <a:t>45</a:t>
            </a:fld>
            <a:endParaRPr lang="en-US" altLang="en-US"/>
          </a:p>
        </p:txBody>
      </p:sp>
      <p:sp>
        <p:nvSpPr>
          <p:cNvPr id="5" name="Title 1"/>
          <p:cNvSpPr txBox="1">
            <a:spLocks/>
          </p:cNvSpPr>
          <p:nvPr/>
        </p:nvSpPr>
        <p:spPr>
          <a:xfrm>
            <a:off x="457200" y="152400"/>
            <a:ext cx="8229600" cy="639762"/>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600" b="1" i="0" u="none" strike="noStrike" kern="1200" cap="none" spc="0" normalizeH="0" baseline="0" noProof="0" dirty="0" smtClean="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rPr>
              <a:t>Storing Image: Bonus</a:t>
            </a:r>
            <a:endParaRPr kumimoji="0" lang="en-US" sz="3600" b="1" i="0" u="none" strike="noStrike" kern="1200" cap="none" spc="0" normalizeH="0" baseline="0" noProof="0" dirty="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endParaRPr>
          </a:p>
        </p:txBody>
      </p:sp>
      <p:graphicFrame>
        <p:nvGraphicFramePr>
          <p:cNvPr id="6" name="Table 5"/>
          <p:cNvGraphicFramePr>
            <a:graphicFrameLocks noGrp="1"/>
          </p:cNvGraphicFramePr>
          <p:nvPr/>
        </p:nvGraphicFramePr>
        <p:xfrm>
          <a:off x="457200" y="1935479"/>
          <a:ext cx="8458200" cy="2788921"/>
        </p:xfrm>
        <a:graphic>
          <a:graphicData uri="http://schemas.openxmlformats.org/drawingml/2006/table">
            <a:tbl>
              <a:tblPr firstRow="1" bandRow="1">
                <a:tableStyleId>{5C22544A-7EE6-4342-B048-85BDC9FD1C3A}</a:tableStyleId>
              </a:tblPr>
              <a:tblGrid>
                <a:gridCol w="2362200"/>
                <a:gridCol w="1219200"/>
                <a:gridCol w="4876800"/>
              </a:tblGrid>
              <a:tr h="548111">
                <a:tc>
                  <a:txBody>
                    <a:bodyPr/>
                    <a:lstStyle/>
                    <a:p>
                      <a:r>
                        <a:rPr lang="en-US" dirty="0" smtClean="0"/>
                        <a:t>Data</a:t>
                      </a:r>
                      <a:endParaRPr lang="en-US" dirty="0"/>
                    </a:p>
                  </a:txBody>
                  <a:tcPr/>
                </a:tc>
                <a:tc>
                  <a:txBody>
                    <a:bodyPr/>
                    <a:lstStyle/>
                    <a:p>
                      <a:r>
                        <a:rPr lang="en-US" dirty="0" smtClean="0"/>
                        <a:t>Step</a:t>
                      </a:r>
                      <a:endParaRPr lang="en-US" dirty="0"/>
                    </a:p>
                  </a:txBody>
                  <a:tcPr/>
                </a:tc>
                <a:tc>
                  <a:txBody>
                    <a:bodyPr/>
                    <a:lstStyle/>
                    <a:p>
                      <a:r>
                        <a:rPr lang="en-US" dirty="0" smtClean="0"/>
                        <a:t>Equipments</a:t>
                      </a:r>
                      <a:r>
                        <a:rPr lang="en-US" baseline="0" dirty="0" smtClean="0"/>
                        <a:t> affect on image quality</a:t>
                      </a:r>
                      <a:endParaRPr lang="en-US" dirty="0"/>
                    </a:p>
                  </a:txBody>
                  <a:tcPr/>
                </a:tc>
              </a:tr>
              <a:tr h="686330">
                <a:tc>
                  <a:txBody>
                    <a:bodyPr/>
                    <a:lstStyle/>
                    <a:p>
                      <a:r>
                        <a:rPr lang="en-US" dirty="0" smtClean="0"/>
                        <a:t>Natural</a:t>
                      </a:r>
                      <a:r>
                        <a:rPr lang="en-US" baseline="0" dirty="0" smtClean="0"/>
                        <a:t> environment</a:t>
                      </a:r>
                      <a:endParaRPr lang="en-US" dirty="0"/>
                    </a:p>
                  </a:txBody>
                  <a:tcPr/>
                </a:tc>
                <a:tc>
                  <a:txBody>
                    <a:bodyPr/>
                    <a:lstStyle/>
                    <a:p>
                      <a:r>
                        <a:rPr lang="en-US" dirty="0" smtClean="0"/>
                        <a:t>capture</a:t>
                      </a:r>
                      <a:endParaRPr lang="en-US" dirty="0"/>
                    </a:p>
                  </a:txBody>
                  <a:tcPr/>
                </a:tc>
                <a:tc>
                  <a:txBody>
                    <a:bodyPr/>
                    <a:lstStyle/>
                    <a:p>
                      <a:r>
                        <a:rPr lang="en-US" dirty="0" smtClean="0"/>
                        <a:t>Camera (hardware)</a:t>
                      </a:r>
                      <a:endParaRPr lang="en-US" dirty="0"/>
                    </a:p>
                  </a:txBody>
                  <a:tcPr/>
                </a:tc>
              </a:tr>
              <a:tr h="54811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Compressed Digital</a:t>
                      </a:r>
                      <a:r>
                        <a:rPr lang="en-US" baseline="0" dirty="0" smtClean="0"/>
                        <a:t> photo</a:t>
                      </a:r>
                      <a:endParaRPr lang="en-US" dirty="0" smtClean="0"/>
                    </a:p>
                  </a:txBody>
                  <a:tcPr/>
                </a:tc>
                <a:tc>
                  <a:txBody>
                    <a:bodyPr/>
                    <a:lstStyle/>
                    <a:p>
                      <a:r>
                        <a:rPr lang="en-US" dirty="0" smtClean="0"/>
                        <a:t>Digitalize</a:t>
                      </a:r>
                      <a:endParaRPr lang="en-US" dirty="0"/>
                    </a:p>
                  </a:txBody>
                  <a:tcPr/>
                </a:tc>
                <a:tc>
                  <a:txBody>
                    <a:bodyPr/>
                    <a:lstStyle/>
                    <a:p>
                      <a:r>
                        <a:rPr lang="en-US" dirty="0" smtClean="0"/>
                        <a:t>Scanner including compressor</a:t>
                      </a:r>
                      <a:r>
                        <a:rPr lang="en-US" baseline="0" dirty="0" smtClean="0"/>
                        <a:t> </a:t>
                      </a:r>
                      <a:r>
                        <a:rPr lang="en-US" baseline="0" dirty="0" smtClean="0">
                          <a:sym typeface="Wingdings" pitchFamily="2" charset="2"/>
                        </a:rPr>
                        <a:t> </a:t>
                      </a:r>
                      <a:r>
                        <a:rPr lang="en-US" dirty="0" smtClean="0"/>
                        <a:t>resolution, color table, compression method</a:t>
                      </a:r>
                      <a:endParaRPr lang="en-US" dirty="0"/>
                    </a:p>
                  </a:txBody>
                  <a:tcPr/>
                </a:tc>
              </a:tr>
              <a:tr h="54811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Result</a:t>
                      </a:r>
                      <a:r>
                        <a:rPr lang="en-US" baseline="0" dirty="0" smtClean="0"/>
                        <a:t> photo</a:t>
                      </a:r>
                      <a:endParaRPr lang="en-US" dirty="0" smtClean="0"/>
                    </a:p>
                  </a:txBody>
                  <a:tcPr/>
                </a:tc>
                <a:tc>
                  <a:txBody>
                    <a:bodyPr/>
                    <a:lstStyle/>
                    <a:p>
                      <a:r>
                        <a:rPr lang="en-US" dirty="0" smtClean="0"/>
                        <a:t>View</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De-compressor </a:t>
                      </a:r>
                      <a:r>
                        <a:rPr lang="en-US" baseline="0" dirty="0" smtClean="0">
                          <a:sym typeface="Wingdings" pitchFamily="2" charset="2"/>
                        </a:rPr>
                        <a:t> </a:t>
                      </a:r>
                      <a:r>
                        <a:rPr lang="en-US" dirty="0" smtClean="0"/>
                        <a:t>resolution, color table, compression method</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Monitor/ Printer + Photo</a:t>
                      </a:r>
                      <a:r>
                        <a:rPr lang="en-US" baseline="0" dirty="0" smtClean="0"/>
                        <a:t> paper</a:t>
                      </a:r>
                      <a:endParaRPr lang="en-US" dirty="0" smtClean="0"/>
                    </a:p>
                  </a:txBody>
                  <a:tcPr/>
                </a:tc>
              </a:tr>
            </a:tbl>
          </a:graphicData>
        </a:graphic>
      </p:graphicFrame>
      <p:cxnSp>
        <p:nvCxnSpPr>
          <p:cNvPr id="16" name="Straight Arrow Connector 15"/>
          <p:cNvCxnSpPr/>
          <p:nvPr/>
        </p:nvCxnSpPr>
        <p:spPr>
          <a:xfrm>
            <a:off x="2590800" y="2848822"/>
            <a:ext cx="685800" cy="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3276600" y="2925022"/>
            <a:ext cx="0" cy="3048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H="1">
            <a:off x="2667000" y="3534622"/>
            <a:ext cx="457200" cy="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2514600" y="3687022"/>
            <a:ext cx="457200" cy="2286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H="1">
            <a:off x="2514600" y="4220422"/>
            <a:ext cx="533400" cy="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457200" y="1295400"/>
            <a:ext cx="5867400" cy="461665"/>
          </a:xfrm>
          <a:prstGeom prst="rect">
            <a:avLst/>
          </a:prstGeom>
          <a:noFill/>
        </p:spPr>
        <p:txBody>
          <a:bodyPr wrap="square" rtlCol="0">
            <a:spAutoFit/>
          </a:bodyPr>
          <a:lstStyle/>
          <a:p>
            <a:r>
              <a:rPr lang="en-US" sz="2400" b="1" dirty="0" smtClean="0">
                <a:solidFill>
                  <a:schemeClr val="bg1"/>
                </a:solidFill>
              </a:rPr>
              <a:t>What will affect on image quality?</a:t>
            </a:r>
            <a:endParaRPr lang="en-US" sz="2400" b="1" dirty="0">
              <a:solidFill>
                <a:schemeClr val="bg1"/>
              </a:solidFill>
            </a:endParaRPr>
          </a:p>
        </p:txBody>
      </p:sp>
      <p:sp>
        <p:nvSpPr>
          <p:cNvPr id="11" name="Slide Number Placeholder 10"/>
          <p:cNvSpPr>
            <a:spLocks noGrp="1"/>
          </p:cNvSpPr>
          <p:nvPr>
            <p:ph type="sldNum" sz="quarter" idx="12"/>
          </p:nvPr>
        </p:nvSpPr>
        <p:spPr>
          <a:xfrm>
            <a:off x="8305800" y="6553200"/>
            <a:ext cx="381000" cy="228600"/>
          </a:xfrm>
        </p:spPr>
        <p:txBody>
          <a:bodyPr/>
          <a:lstStyle/>
          <a:p>
            <a:fld id="{69E29E33-B620-47F9-BB04-8846C2A5AFCC}" type="slidenum">
              <a:rPr kumimoji="0" lang="en-US" smtClean="0"/>
              <a:pPr/>
              <a:t>45</a:t>
            </a:fld>
            <a:endParaRPr kumimoji="0" lang="en-US"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5410" name="Slide Number Placeholder 1"/>
          <p:cNvSpPr>
            <a:spLocks noGrp="1"/>
          </p:cNvSpPr>
          <p:nvPr>
            <p:ph type="sldNum" sz="quarter" idx="10"/>
          </p:nvPr>
        </p:nvSpPr>
        <p:spPr>
          <a:noFill/>
          <a:ln>
            <a:miter lim="800000"/>
            <a:headEnd/>
            <a:tailEnd/>
          </a:ln>
        </p:spPr>
        <p:txBody>
          <a:bodyPr/>
          <a:lstStyle/>
          <a:p>
            <a:r>
              <a:rPr lang="en-US" altLang="en-US"/>
              <a:t>3.</a:t>
            </a:r>
            <a:fld id="{52EB61AE-E3AE-40CB-8DE7-2C053310D022}" type="slidenum">
              <a:rPr lang="en-US" altLang="en-US"/>
              <a:pPr/>
              <a:t>46</a:t>
            </a:fld>
            <a:endParaRPr lang="en-US" altLang="en-US"/>
          </a:p>
        </p:txBody>
      </p:sp>
      <p:sp>
        <p:nvSpPr>
          <p:cNvPr id="145412" name="Text Box 4"/>
          <p:cNvSpPr txBox="1">
            <a:spLocks noChangeArrowheads="1"/>
          </p:cNvSpPr>
          <p:nvPr/>
        </p:nvSpPr>
        <p:spPr bwMode="auto">
          <a:xfrm>
            <a:off x="8229600" y="6400800"/>
            <a:ext cx="184150" cy="366713"/>
          </a:xfrm>
          <a:prstGeom prst="rect">
            <a:avLst/>
          </a:prstGeom>
          <a:noFill/>
          <a:ln w="9525">
            <a:noFill/>
            <a:miter lim="800000"/>
            <a:headEnd/>
            <a:tailEnd/>
          </a:ln>
          <a:effectLst/>
        </p:spPr>
        <p:txBody>
          <a:bodyPr wrap="none">
            <a:spAutoFit/>
          </a:bodyPr>
          <a:lstStyle/>
          <a:p>
            <a:endParaRPr lang="en-US" altLang="en-US" sz="1800" i="0" baseline="0"/>
          </a:p>
        </p:txBody>
      </p:sp>
      <p:sp>
        <p:nvSpPr>
          <p:cNvPr id="1227781" name="Rectangle 5"/>
          <p:cNvSpPr>
            <a:spLocks noChangeArrowheads="1"/>
          </p:cNvSpPr>
          <p:nvPr/>
        </p:nvSpPr>
        <p:spPr bwMode="auto">
          <a:xfrm>
            <a:off x="609600" y="1339334"/>
            <a:ext cx="8077200" cy="378565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nchor="ctr">
            <a:spAutoFit/>
          </a:bodyPr>
          <a:lstStyle/>
          <a:p>
            <a:pPr algn="just" eaLnBrk="1" hangingPunct="1">
              <a:buFont typeface="Arial" pitchFamily="34" charset="0"/>
              <a:buChar char="•"/>
              <a:defRPr/>
            </a:pPr>
            <a:r>
              <a:rPr lang="en-US" altLang="en-US" sz="2400" i="0" baseline="0" dirty="0" smtClean="0">
                <a:solidFill>
                  <a:schemeClr val="bg1"/>
                </a:solidFill>
              </a:rPr>
              <a:t> </a:t>
            </a:r>
            <a:r>
              <a:rPr lang="en-US" altLang="en-US" sz="2400" i="0" baseline="0" dirty="0" smtClean="0">
                <a:solidFill>
                  <a:srgbClr val="0000CC"/>
                </a:solidFill>
              </a:rPr>
              <a:t>Video</a:t>
            </a:r>
            <a:r>
              <a:rPr lang="en-US" altLang="en-US" sz="2400" b="0" i="0" baseline="0" dirty="0" smtClean="0">
                <a:solidFill>
                  <a:srgbClr val="0000CC"/>
                </a:solidFill>
              </a:rPr>
              <a:t> </a:t>
            </a:r>
            <a:r>
              <a:rPr lang="en-US" altLang="en-US" sz="2400" b="0" i="0" baseline="0" dirty="0">
                <a:solidFill>
                  <a:srgbClr val="0000CC"/>
                </a:solidFill>
              </a:rPr>
              <a:t>is a representation of images</a:t>
            </a:r>
            <a:r>
              <a:rPr lang="en-US" altLang="en-US" sz="2400" b="0" i="0" baseline="0" dirty="0">
                <a:solidFill>
                  <a:schemeClr val="bg1"/>
                </a:solidFill>
              </a:rPr>
              <a:t> (called </a:t>
            </a:r>
            <a:r>
              <a:rPr lang="en-US" altLang="en-US" sz="2400" i="0" baseline="0" dirty="0">
                <a:solidFill>
                  <a:schemeClr val="bg1"/>
                </a:solidFill>
              </a:rPr>
              <a:t>frames</a:t>
            </a:r>
            <a:r>
              <a:rPr lang="en-US" altLang="en-US" sz="2400" b="0" i="0" baseline="0" dirty="0">
                <a:solidFill>
                  <a:schemeClr val="bg1"/>
                </a:solidFill>
              </a:rPr>
              <a:t>) over time. </a:t>
            </a:r>
            <a:r>
              <a:rPr lang="en-US" altLang="en-US" sz="2400" b="0" i="0" baseline="0" dirty="0" smtClean="0">
                <a:solidFill>
                  <a:schemeClr val="bg1"/>
                </a:solidFill>
              </a:rPr>
              <a:t>A </a:t>
            </a:r>
            <a:r>
              <a:rPr lang="en-US" altLang="en-US" sz="2400" b="0" i="0" baseline="0" dirty="0">
                <a:solidFill>
                  <a:schemeClr val="bg1"/>
                </a:solidFill>
              </a:rPr>
              <a:t>movie consists of a series of frames shown one after </a:t>
            </a:r>
            <a:r>
              <a:rPr lang="en-US" altLang="en-US" sz="2400" b="0" i="0" baseline="0" dirty="0" smtClean="0">
                <a:solidFill>
                  <a:schemeClr val="bg1"/>
                </a:solidFill>
              </a:rPr>
              <a:t>another</a:t>
            </a:r>
            <a:r>
              <a:rPr lang="en-US" altLang="en-US" sz="2400" b="0" i="0" dirty="0" smtClean="0">
                <a:solidFill>
                  <a:schemeClr val="bg1"/>
                </a:solidFill>
              </a:rPr>
              <a:t> (video software)</a:t>
            </a:r>
            <a:r>
              <a:rPr lang="en-US" altLang="en-US" sz="2400" b="0" i="0" baseline="0" dirty="0" smtClean="0">
                <a:solidFill>
                  <a:schemeClr val="bg1"/>
                </a:solidFill>
              </a:rPr>
              <a:t>. </a:t>
            </a:r>
          </a:p>
          <a:p>
            <a:pPr algn="just" eaLnBrk="1" hangingPunct="1">
              <a:buFont typeface="Arial" pitchFamily="34" charset="0"/>
              <a:buChar char="•"/>
              <a:defRPr/>
            </a:pPr>
            <a:r>
              <a:rPr lang="en-US" altLang="en-US" sz="2400" b="0" i="0" baseline="0" dirty="0" smtClean="0">
                <a:solidFill>
                  <a:schemeClr val="bg1"/>
                </a:solidFill>
              </a:rPr>
              <a:t> In other </a:t>
            </a:r>
            <a:r>
              <a:rPr lang="en-US" altLang="en-US" sz="2400" b="0" i="0" baseline="0" dirty="0">
                <a:solidFill>
                  <a:schemeClr val="bg1"/>
                </a:solidFill>
              </a:rPr>
              <a:t>words, video is the representation of information that changes in space and in time. So, if we know how to store an image inside a computer, we also know how to store video: each image or frame is transformed into a set of bit patterns and stored. The combination of the images then represents the video. </a:t>
            </a:r>
            <a:endParaRPr lang="en-US" altLang="en-US" sz="2400" b="0" i="0" baseline="0" dirty="0" smtClean="0">
              <a:solidFill>
                <a:schemeClr val="bg1"/>
              </a:solidFill>
            </a:endParaRPr>
          </a:p>
          <a:p>
            <a:pPr algn="just" eaLnBrk="1" hangingPunct="1">
              <a:defRPr/>
            </a:pPr>
            <a:r>
              <a:rPr lang="en-US" altLang="en-US" sz="2400" b="1" i="1" dirty="0" smtClean="0">
                <a:solidFill>
                  <a:schemeClr val="bg1"/>
                </a:solidFill>
              </a:rPr>
              <a:t>See the chapter 15 for video compression.</a:t>
            </a:r>
            <a:endParaRPr lang="en-US" altLang="en-US" sz="2400" b="1" i="1" baseline="0" dirty="0">
              <a:solidFill>
                <a:schemeClr val="bg1"/>
              </a:solidFill>
            </a:endParaRPr>
          </a:p>
        </p:txBody>
      </p:sp>
      <p:sp>
        <p:nvSpPr>
          <p:cNvPr id="10" name="Title 1"/>
          <p:cNvSpPr txBox="1">
            <a:spLocks/>
          </p:cNvSpPr>
          <p:nvPr/>
        </p:nvSpPr>
        <p:spPr>
          <a:xfrm>
            <a:off x="457200" y="152400"/>
            <a:ext cx="8229600" cy="639762"/>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600" b="1" i="0" u="none" strike="noStrike" kern="1200" cap="none" spc="0" normalizeH="0" baseline="0" noProof="0" dirty="0" smtClean="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rPr>
              <a:t>6- Storing Video</a:t>
            </a:r>
            <a:endParaRPr kumimoji="0" lang="en-US" sz="3600" b="1" i="0" u="none" strike="noStrike" kern="1200" cap="none" spc="0" normalizeH="0" baseline="0" noProof="0" dirty="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endParaRPr>
          </a:p>
        </p:txBody>
      </p:sp>
      <p:sp>
        <p:nvSpPr>
          <p:cNvPr id="6" name="Slide Number Placeholder 10"/>
          <p:cNvSpPr>
            <a:spLocks noGrp="1"/>
          </p:cNvSpPr>
          <p:nvPr>
            <p:ph type="sldNum" sz="quarter" idx="12"/>
          </p:nvPr>
        </p:nvSpPr>
        <p:spPr>
          <a:xfrm>
            <a:off x="8305800" y="6553200"/>
            <a:ext cx="381000" cy="228600"/>
          </a:xfrm>
        </p:spPr>
        <p:txBody>
          <a:bodyPr/>
          <a:lstStyle/>
          <a:p>
            <a:fld id="{69E29E33-B620-47F9-BB04-8846C2A5AFCC}" type="slidenum">
              <a:rPr kumimoji="0" lang="en-US" smtClean="0"/>
              <a:pPr/>
              <a:t>46</a:t>
            </a:fld>
            <a:endParaRPr kumimoji="0" lang="en-US"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Objectives-Revisited</a:t>
            </a:r>
            <a:endParaRPr lang="en-US" dirty="0"/>
          </a:p>
        </p:txBody>
      </p:sp>
      <p:sp>
        <p:nvSpPr>
          <p:cNvPr id="3" name="Content Placeholder 2"/>
          <p:cNvSpPr>
            <a:spLocks noGrp="1"/>
          </p:cNvSpPr>
          <p:nvPr>
            <p:ph idx="1"/>
          </p:nvPr>
        </p:nvSpPr>
        <p:spPr>
          <a:xfrm>
            <a:off x="228600" y="990600"/>
            <a:ext cx="8686800" cy="5318760"/>
          </a:xfrm>
        </p:spPr>
        <p:txBody>
          <a:bodyPr>
            <a:normAutofit fontScale="77500" lnSpcReduction="20000"/>
          </a:bodyPr>
          <a:lstStyle/>
          <a:p>
            <a:pPr>
              <a:buNone/>
            </a:pPr>
            <a:r>
              <a:rPr lang="en-US" b="1" u="sng" dirty="0" smtClean="0"/>
              <a:t>LO03</a:t>
            </a:r>
            <a:r>
              <a:rPr lang="en-US" dirty="0" smtClean="0"/>
              <a:t>: </a:t>
            </a:r>
            <a:r>
              <a:rPr lang="en-US" b="1" dirty="0" smtClean="0"/>
              <a:t>Describe how different data type is stored inside a computer as bit patterns and operations on data</a:t>
            </a:r>
          </a:p>
          <a:p>
            <a:pPr>
              <a:spcAft>
                <a:spcPct val="25000"/>
              </a:spcAft>
              <a:buFont typeface="Wingdings" pitchFamily="2" charset="2"/>
              <a:buChar char="q"/>
            </a:pPr>
            <a:r>
              <a:rPr lang="en-US" altLang="en-US" dirty="0" smtClean="0"/>
              <a:t>List five different data types used in a computer.</a:t>
            </a:r>
          </a:p>
          <a:p>
            <a:pPr>
              <a:spcAft>
                <a:spcPct val="25000"/>
              </a:spcAft>
              <a:buFont typeface="Wingdings" pitchFamily="2" charset="2"/>
              <a:buChar char="q"/>
            </a:pPr>
            <a:r>
              <a:rPr lang="en-US" altLang="en-US" dirty="0" smtClean="0"/>
              <a:t>Describe how different data is stored inside a computer.</a:t>
            </a:r>
          </a:p>
          <a:p>
            <a:pPr>
              <a:spcAft>
                <a:spcPct val="25000"/>
              </a:spcAft>
              <a:buFont typeface="Wingdings" pitchFamily="2" charset="2"/>
              <a:buChar char="q"/>
            </a:pPr>
            <a:r>
              <a:rPr lang="en-US" altLang="en-US" dirty="0" smtClean="0"/>
              <a:t>Describe how integers are stored in a computer.</a:t>
            </a:r>
          </a:p>
          <a:p>
            <a:pPr>
              <a:spcAft>
                <a:spcPct val="25000"/>
              </a:spcAft>
              <a:buFont typeface="Wingdings" pitchFamily="2" charset="2"/>
              <a:buChar char="q"/>
            </a:pPr>
            <a:r>
              <a:rPr lang="en-US" altLang="en-US" dirty="0" smtClean="0"/>
              <a:t>Describe how real numbers are stored in a computer.</a:t>
            </a:r>
          </a:p>
          <a:p>
            <a:pPr>
              <a:spcAft>
                <a:spcPct val="25000"/>
              </a:spcAft>
              <a:buFont typeface="Wingdings" pitchFamily="2" charset="2"/>
              <a:buChar char="q"/>
            </a:pPr>
            <a:r>
              <a:rPr lang="en-US" altLang="en-US" dirty="0" smtClean="0"/>
              <a:t>Describe how text is stored in a computer using one of the</a:t>
            </a:r>
            <a:br>
              <a:rPr lang="en-US" altLang="en-US" dirty="0" smtClean="0"/>
            </a:br>
            <a:r>
              <a:rPr lang="en-US" altLang="en-US" dirty="0" smtClean="0"/>
              <a:t>     various encoding systems.</a:t>
            </a:r>
          </a:p>
          <a:p>
            <a:pPr>
              <a:spcAft>
                <a:spcPct val="25000"/>
              </a:spcAft>
              <a:buFont typeface="Wingdings" pitchFamily="2" charset="2"/>
              <a:buChar char="q"/>
            </a:pPr>
            <a:r>
              <a:rPr lang="en-US" altLang="en-US" dirty="0" smtClean="0"/>
              <a:t>Describe how audio is stored in a computer using sampling,</a:t>
            </a:r>
            <a:br>
              <a:rPr lang="en-US" altLang="en-US" dirty="0" smtClean="0"/>
            </a:br>
            <a:r>
              <a:rPr lang="en-US" altLang="en-US" dirty="0" smtClean="0"/>
              <a:t>     quantization, and encoding.</a:t>
            </a:r>
          </a:p>
          <a:p>
            <a:pPr>
              <a:spcAft>
                <a:spcPct val="25000"/>
              </a:spcAft>
              <a:buFont typeface="Wingdings" pitchFamily="2" charset="2"/>
              <a:buChar char="q"/>
            </a:pPr>
            <a:r>
              <a:rPr lang="en-US" altLang="en-US" dirty="0" smtClean="0"/>
              <a:t>Describe how images are stored in a computer using raster</a:t>
            </a:r>
            <a:br>
              <a:rPr lang="en-US" altLang="en-US" dirty="0" smtClean="0"/>
            </a:br>
            <a:r>
              <a:rPr lang="en-US" altLang="en-US" dirty="0" smtClean="0"/>
              <a:t>     and vector graphics schemes.</a:t>
            </a:r>
          </a:p>
          <a:p>
            <a:pPr>
              <a:spcAft>
                <a:spcPct val="25000"/>
              </a:spcAft>
              <a:buFont typeface="Wingdings" pitchFamily="2" charset="2"/>
              <a:buChar char="q"/>
            </a:pPr>
            <a:r>
              <a:rPr lang="en-US" altLang="en-US" dirty="0" smtClean="0"/>
              <a:t>Describe how video is stored in a computer as a</a:t>
            </a:r>
            <a:br>
              <a:rPr lang="en-US" altLang="en-US" dirty="0" smtClean="0"/>
            </a:br>
            <a:r>
              <a:rPr lang="en-US" altLang="en-US" dirty="0" smtClean="0"/>
              <a:t>     representation of images changing in time.</a:t>
            </a:r>
            <a:endParaRPr lang="en-US" altLang="en-US" dirty="0"/>
          </a:p>
        </p:txBody>
      </p:sp>
      <p:sp>
        <p:nvSpPr>
          <p:cNvPr id="4" name="Slide Number Placeholder 3"/>
          <p:cNvSpPr>
            <a:spLocks noGrp="1"/>
          </p:cNvSpPr>
          <p:nvPr>
            <p:ph type="sldNum" sz="quarter" idx="12"/>
          </p:nvPr>
        </p:nvSpPr>
        <p:spPr/>
        <p:txBody>
          <a:bodyPr/>
          <a:lstStyle/>
          <a:p>
            <a:fld id="{69E29E33-B620-47F9-BB04-8846C2A5AFCC}" type="slidenum">
              <a:rPr kumimoji="0" lang="en-US" smtClean="0"/>
              <a:pPr/>
              <a:t>47</a:t>
            </a:fld>
            <a:endParaRPr kumimoji="0" lang="en-US"/>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Exercises- Use your notebook</a:t>
            </a:r>
            <a:endParaRPr lang="en-US" sz="3600" dirty="0"/>
          </a:p>
        </p:txBody>
      </p:sp>
      <p:graphicFrame>
        <p:nvGraphicFramePr>
          <p:cNvPr id="4" name="Table 3"/>
          <p:cNvGraphicFramePr>
            <a:graphicFrameLocks noGrp="1"/>
          </p:cNvGraphicFramePr>
          <p:nvPr/>
        </p:nvGraphicFramePr>
        <p:xfrm>
          <a:off x="1524000" y="1397000"/>
          <a:ext cx="6096000" cy="2225040"/>
        </p:xfrm>
        <a:graphic>
          <a:graphicData uri="http://schemas.openxmlformats.org/drawingml/2006/table">
            <a:tbl>
              <a:tblPr firstRow="1" bandRow="1">
                <a:tableStyleId>{5C22544A-7EE6-4342-B048-85BDC9FD1C3A}</a:tableStyleId>
              </a:tblPr>
              <a:tblGrid>
                <a:gridCol w="762000"/>
                <a:gridCol w="2057400"/>
                <a:gridCol w="3276600"/>
              </a:tblGrid>
              <a:tr h="370840">
                <a:tc>
                  <a:txBody>
                    <a:bodyPr/>
                    <a:lstStyle/>
                    <a:p>
                      <a:r>
                        <a:rPr lang="en-US" dirty="0" smtClean="0"/>
                        <a:t>No.</a:t>
                      </a:r>
                      <a:endParaRPr lang="en-US" dirty="0"/>
                    </a:p>
                  </a:txBody>
                  <a:tcPr/>
                </a:tc>
                <a:tc>
                  <a:txBody>
                    <a:bodyPr/>
                    <a:lstStyle/>
                    <a:p>
                      <a:r>
                        <a:rPr lang="en-US" dirty="0" smtClean="0"/>
                        <a:t>Decimal integer</a:t>
                      </a:r>
                      <a:endParaRPr lang="en-US" dirty="0"/>
                    </a:p>
                  </a:txBody>
                  <a:tcPr/>
                </a:tc>
                <a:tc>
                  <a:txBody>
                    <a:bodyPr/>
                    <a:lstStyle/>
                    <a:p>
                      <a:r>
                        <a:rPr lang="en-US" dirty="0" smtClean="0"/>
                        <a:t>8-bit</a:t>
                      </a:r>
                      <a:r>
                        <a:rPr lang="en-US" baseline="0" dirty="0" smtClean="0"/>
                        <a:t> stored pattern</a:t>
                      </a:r>
                      <a:endParaRPr lang="en-US" dirty="0"/>
                    </a:p>
                  </a:txBody>
                  <a:tcPr/>
                </a:tc>
              </a:tr>
              <a:tr h="370840">
                <a:tc>
                  <a:txBody>
                    <a:bodyPr/>
                    <a:lstStyle/>
                    <a:p>
                      <a:r>
                        <a:rPr lang="en-US" dirty="0" smtClean="0"/>
                        <a:t>10</a:t>
                      </a:r>
                      <a:endParaRPr lang="en-US" dirty="0"/>
                    </a:p>
                  </a:txBody>
                  <a:tcPr/>
                </a:tc>
                <a:tc>
                  <a:txBody>
                    <a:bodyPr/>
                    <a:lstStyle/>
                    <a:p>
                      <a:r>
                        <a:rPr lang="en-US" dirty="0" smtClean="0"/>
                        <a:t>00110001</a:t>
                      </a:r>
                      <a:endParaRPr lang="en-US" dirty="0"/>
                    </a:p>
                  </a:txBody>
                  <a:tcPr/>
                </a:tc>
                <a:tc>
                  <a:txBody>
                    <a:bodyPr/>
                    <a:lstStyle/>
                    <a:p>
                      <a:endParaRPr lang="en-US"/>
                    </a:p>
                  </a:txBody>
                  <a:tcPr/>
                </a:tc>
              </a:tr>
              <a:tr h="370840">
                <a:tc>
                  <a:txBody>
                    <a:bodyPr/>
                    <a:lstStyle/>
                    <a:p>
                      <a:r>
                        <a:rPr lang="en-US" dirty="0" smtClean="0"/>
                        <a:t>11</a:t>
                      </a:r>
                      <a:endParaRPr lang="en-US" dirty="0"/>
                    </a:p>
                  </a:txBody>
                  <a:tcPr/>
                </a:tc>
                <a:tc>
                  <a:txBody>
                    <a:bodyPr/>
                    <a:lstStyle/>
                    <a:p>
                      <a:r>
                        <a:rPr lang="en-US" dirty="0" smtClean="0"/>
                        <a:t>10101010</a:t>
                      </a:r>
                      <a:endParaRPr lang="en-US" dirty="0"/>
                    </a:p>
                  </a:txBody>
                  <a:tcPr/>
                </a:tc>
                <a:tc>
                  <a:txBody>
                    <a:bodyPr/>
                    <a:lstStyle/>
                    <a:p>
                      <a:endParaRPr lang="en-US"/>
                    </a:p>
                  </a:txBody>
                  <a:tcPr/>
                </a:tc>
              </a:tr>
              <a:tr h="370840">
                <a:tc>
                  <a:txBody>
                    <a:bodyPr/>
                    <a:lstStyle/>
                    <a:p>
                      <a:r>
                        <a:rPr lang="en-US" dirty="0" smtClean="0"/>
                        <a:t>12</a:t>
                      </a:r>
                      <a:endParaRPr lang="en-US" dirty="0"/>
                    </a:p>
                  </a:txBody>
                  <a:tcPr/>
                </a:tc>
                <a:tc>
                  <a:txBody>
                    <a:bodyPr/>
                    <a:lstStyle/>
                    <a:p>
                      <a:r>
                        <a:rPr lang="en-US" dirty="0" smtClean="0"/>
                        <a:t>01001110</a:t>
                      </a:r>
                      <a:endParaRPr lang="en-US" dirty="0"/>
                    </a:p>
                  </a:txBody>
                  <a:tcPr/>
                </a:tc>
                <a:tc>
                  <a:txBody>
                    <a:bodyPr/>
                    <a:lstStyle/>
                    <a:p>
                      <a:endParaRPr lang="en-US"/>
                    </a:p>
                  </a:txBody>
                  <a:tcPr/>
                </a:tc>
              </a:tr>
              <a:tr h="370840">
                <a:tc>
                  <a:txBody>
                    <a:bodyPr/>
                    <a:lstStyle/>
                    <a:p>
                      <a:r>
                        <a:rPr lang="en-US" dirty="0" smtClean="0"/>
                        <a:t>13</a:t>
                      </a:r>
                      <a:endParaRPr lang="en-US" dirty="0"/>
                    </a:p>
                  </a:txBody>
                  <a:tcPr/>
                </a:tc>
                <a:tc>
                  <a:txBody>
                    <a:bodyPr/>
                    <a:lstStyle/>
                    <a:p>
                      <a:r>
                        <a:rPr lang="en-US" dirty="0" smtClean="0"/>
                        <a:t>11110000</a:t>
                      </a:r>
                      <a:endParaRPr lang="en-US" dirty="0"/>
                    </a:p>
                  </a:txBody>
                  <a:tcPr/>
                </a:tc>
                <a:tc>
                  <a:txBody>
                    <a:bodyPr/>
                    <a:lstStyle/>
                    <a:p>
                      <a:endParaRPr lang="en-US"/>
                    </a:p>
                  </a:txBody>
                  <a:tcPr/>
                </a:tc>
              </a:tr>
              <a:tr h="370840">
                <a:tc>
                  <a:txBody>
                    <a:bodyPr/>
                    <a:lstStyle/>
                    <a:p>
                      <a:r>
                        <a:rPr lang="en-US" dirty="0" smtClean="0"/>
                        <a:t>14</a:t>
                      </a:r>
                      <a:endParaRPr lang="en-US" dirty="0"/>
                    </a:p>
                  </a:txBody>
                  <a:tcPr/>
                </a:tc>
                <a:tc>
                  <a:txBody>
                    <a:bodyPr/>
                    <a:lstStyle/>
                    <a:p>
                      <a:r>
                        <a:rPr lang="en-US" dirty="0" smtClean="0"/>
                        <a:t>11111111</a:t>
                      </a:r>
                      <a:endParaRPr lang="en-US" dirty="0"/>
                    </a:p>
                  </a:txBody>
                  <a:tcPr/>
                </a:tc>
                <a:tc>
                  <a:txBody>
                    <a:bodyPr/>
                    <a:lstStyle/>
                    <a:p>
                      <a:endParaRPr lang="en-US" dirty="0"/>
                    </a:p>
                  </a:txBody>
                  <a:tcPr/>
                </a:tc>
              </a:tr>
            </a:tbl>
          </a:graphicData>
        </a:graphic>
      </p:graphicFrame>
      <p:sp>
        <p:nvSpPr>
          <p:cNvPr id="5" name="TextBox 4"/>
          <p:cNvSpPr txBox="1"/>
          <p:nvPr/>
        </p:nvSpPr>
        <p:spPr>
          <a:xfrm>
            <a:off x="685800" y="3810000"/>
            <a:ext cx="7772400" cy="646331"/>
          </a:xfrm>
          <a:prstGeom prst="rect">
            <a:avLst/>
          </a:prstGeom>
          <a:noFill/>
        </p:spPr>
        <p:txBody>
          <a:bodyPr wrap="square" rtlCol="0">
            <a:spAutoFit/>
          </a:bodyPr>
          <a:lstStyle/>
          <a:p>
            <a:r>
              <a:rPr lang="en-US" dirty="0" smtClean="0">
                <a:solidFill>
                  <a:srgbClr val="0000CC"/>
                </a:solidFill>
              </a:rPr>
              <a:t>With respect to the standard IEEE Excess_127 for storing single precision real number: </a:t>
            </a:r>
            <a:endParaRPr lang="en-US" dirty="0">
              <a:solidFill>
                <a:srgbClr val="0000CC"/>
              </a:solidFill>
            </a:endParaRPr>
          </a:p>
        </p:txBody>
      </p:sp>
      <p:sp>
        <p:nvSpPr>
          <p:cNvPr id="8" name="Rectangle 3"/>
          <p:cNvSpPr>
            <a:spLocks noChangeArrowheads="1"/>
          </p:cNvSpPr>
          <p:nvPr/>
        </p:nvSpPr>
        <p:spPr bwMode="auto">
          <a:xfrm>
            <a:off x="609600" y="5181600"/>
            <a:ext cx="8229600" cy="70788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nchor="ctr">
            <a:spAutoFit/>
          </a:bodyPr>
          <a:lstStyle/>
          <a:p>
            <a:pPr algn="just" eaLnBrk="1" hangingPunct="1">
              <a:defRPr/>
            </a:pPr>
            <a:r>
              <a:rPr lang="en-US" altLang="en-US" sz="2000" i="0" baseline="0" dirty="0" smtClean="0">
                <a:solidFill>
                  <a:schemeClr val="bg1"/>
                </a:solidFill>
              </a:rPr>
              <a:t>15- Show </a:t>
            </a:r>
            <a:r>
              <a:rPr lang="en-US" altLang="en-US" sz="2000" i="0" baseline="0" dirty="0">
                <a:solidFill>
                  <a:schemeClr val="bg1"/>
                </a:solidFill>
              </a:rPr>
              <a:t>the </a:t>
            </a:r>
            <a:r>
              <a:rPr lang="en-US" altLang="en-US" sz="2000" i="0" baseline="0" dirty="0" smtClean="0">
                <a:solidFill>
                  <a:schemeClr val="bg1"/>
                </a:solidFill>
              </a:rPr>
              <a:t>representation </a:t>
            </a:r>
            <a:r>
              <a:rPr lang="en-US" altLang="en-US" sz="2000" i="0" baseline="0" dirty="0">
                <a:solidFill>
                  <a:schemeClr val="bg1"/>
                </a:solidFill>
              </a:rPr>
              <a:t>of the decimal </a:t>
            </a:r>
            <a:r>
              <a:rPr lang="en-US" altLang="en-US" sz="2000" i="0" baseline="0" dirty="0" smtClean="0">
                <a:solidFill>
                  <a:schemeClr val="bg1"/>
                </a:solidFill>
              </a:rPr>
              <a:t>number </a:t>
            </a:r>
            <a:r>
              <a:rPr lang="en-US" altLang="en-US" sz="2000" dirty="0" smtClean="0">
                <a:solidFill>
                  <a:schemeClr val="bg1"/>
                </a:solidFill>
              </a:rPr>
              <a:t>3.5</a:t>
            </a:r>
          </a:p>
          <a:p>
            <a:pPr algn="just">
              <a:defRPr/>
            </a:pPr>
            <a:r>
              <a:rPr lang="en-US" altLang="en-US" sz="2000" dirty="0" smtClean="0">
                <a:solidFill>
                  <a:schemeClr val="bg1"/>
                </a:solidFill>
              </a:rPr>
              <a:t>16- Show the representation of the decimal number -1.6</a:t>
            </a:r>
          </a:p>
        </p:txBody>
      </p:sp>
      <p:grpSp>
        <p:nvGrpSpPr>
          <p:cNvPr id="11" name="Group 10"/>
          <p:cNvGrpSpPr/>
          <p:nvPr/>
        </p:nvGrpSpPr>
        <p:grpSpPr>
          <a:xfrm>
            <a:off x="2133600" y="4191000"/>
            <a:ext cx="4924425" cy="990600"/>
            <a:chOff x="4191000" y="4267200"/>
            <a:chExt cx="4924425" cy="990600"/>
          </a:xfrm>
        </p:grpSpPr>
        <p:pic>
          <p:nvPicPr>
            <p:cNvPr id="9" name="Picture 2"/>
            <p:cNvPicPr>
              <a:picLocks noChangeAspect="1" noChangeArrowheads="1"/>
            </p:cNvPicPr>
            <p:nvPr/>
          </p:nvPicPr>
          <p:blipFill>
            <a:blip r:embed="rId2" cstate="print"/>
            <a:srcRect/>
            <a:stretch>
              <a:fillRect/>
            </a:stretch>
          </p:blipFill>
          <p:spPr bwMode="auto">
            <a:xfrm>
              <a:off x="4191000" y="4267200"/>
              <a:ext cx="4924425" cy="990600"/>
            </a:xfrm>
            <a:prstGeom prst="rect">
              <a:avLst/>
            </a:prstGeom>
            <a:noFill/>
            <a:ln w="9525">
              <a:solidFill>
                <a:srgbClr val="0000CC"/>
              </a:solidFill>
              <a:miter lim="800000"/>
              <a:headEnd/>
              <a:tailEnd/>
            </a:ln>
          </p:spPr>
        </p:pic>
        <p:sp>
          <p:nvSpPr>
            <p:cNvPr id="10" name="TextBox 9"/>
            <p:cNvSpPr txBox="1"/>
            <p:nvPr/>
          </p:nvSpPr>
          <p:spPr>
            <a:xfrm>
              <a:off x="4724400" y="4919246"/>
              <a:ext cx="1295400" cy="338554"/>
            </a:xfrm>
            <a:prstGeom prst="rect">
              <a:avLst/>
            </a:prstGeom>
            <a:noFill/>
          </p:spPr>
          <p:txBody>
            <a:bodyPr wrap="square" rtlCol="0">
              <a:spAutoFit/>
            </a:bodyPr>
            <a:lstStyle/>
            <a:p>
              <a:pPr algn="ctr"/>
              <a:r>
                <a:rPr lang="en-US" sz="1600" dirty="0" smtClean="0">
                  <a:solidFill>
                    <a:srgbClr val="0000CC"/>
                  </a:solidFill>
                </a:rPr>
                <a:t>Bias = 127</a:t>
              </a:r>
              <a:endParaRPr lang="en-US" sz="1600" dirty="0">
                <a:solidFill>
                  <a:srgbClr val="0000CC"/>
                </a:solidFill>
              </a:endParaRPr>
            </a:p>
          </p:txBody>
        </p:sp>
      </p:grpSp>
      <p:sp>
        <p:nvSpPr>
          <p:cNvPr id="12" name="TextBox 11"/>
          <p:cNvSpPr txBox="1"/>
          <p:nvPr/>
        </p:nvSpPr>
        <p:spPr>
          <a:xfrm>
            <a:off x="762000" y="990600"/>
            <a:ext cx="7772400" cy="369332"/>
          </a:xfrm>
          <a:prstGeom prst="rect">
            <a:avLst/>
          </a:prstGeom>
          <a:noFill/>
        </p:spPr>
        <p:txBody>
          <a:bodyPr wrap="square" rtlCol="0">
            <a:spAutoFit/>
          </a:bodyPr>
          <a:lstStyle/>
          <a:p>
            <a:r>
              <a:rPr lang="en-US" dirty="0" smtClean="0">
                <a:solidFill>
                  <a:srgbClr val="0000CC"/>
                </a:solidFill>
              </a:rPr>
              <a:t>With respect to two’s complement representation, fill the tables. </a:t>
            </a:r>
            <a:endParaRPr lang="en-US" dirty="0">
              <a:solidFill>
                <a:srgbClr val="0000CC"/>
              </a:solidFill>
            </a:endParaRPr>
          </a:p>
        </p:txBody>
      </p:sp>
      <p:sp>
        <p:nvSpPr>
          <p:cNvPr id="13" name="Slide Number Placeholder 12"/>
          <p:cNvSpPr>
            <a:spLocks noGrp="1"/>
          </p:cNvSpPr>
          <p:nvPr>
            <p:ph type="sldNum" sz="quarter" idx="12"/>
          </p:nvPr>
        </p:nvSpPr>
        <p:spPr/>
        <p:txBody>
          <a:bodyPr/>
          <a:lstStyle/>
          <a:p>
            <a:fld id="{69E29E33-B620-47F9-BB04-8846C2A5AFCC}" type="slidenum">
              <a:rPr kumimoji="0" lang="en-US" smtClean="0"/>
              <a:pPr/>
              <a:t>48</a:t>
            </a:fld>
            <a:endParaRPr kumimoji="0" lang="en-US"/>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Exercises- Use your notebook</a:t>
            </a:r>
            <a:endParaRPr lang="en-US" sz="3600" dirty="0"/>
          </a:p>
        </p:txBody>
      </p:sp>
      <p:sp>
        <p:nvSpPr>
          <p:cNvPr id="5" name="TextBox 4"/>
          <p:cNvSpPr txBox="1"/>
          <p:nvPr/>
        </p:nvSpPr>
        <p:spPr>
          <a:xfrm>
            <a:off x="762000" y="990600"/>
            <a:ext cx="7772400" cy="2862322"/>
          </a:xfrm>
          <a:prstGeom prst="rect">
            <a:avLst/>
          </a:prstGeom>
          <a:noFill/>
        </p:spPr>
        <p:txBody>
          <a:bodyPr wrap="square" rtlCol="0">
            <a:spAutoFit/>
          </a:bodyPr>
          <a:lstStyle/>
          <a:p>
            <a:r>
              <a:rPr lang="en-US" sz="2000" b="1" u="sng" dirty="0" smtClean="0">
                <a:solidFill>
                  <a:schemeClr val="bg1"/>
                </a:solidFill>
              </a:rPr>
              <a:t>Give your answers</a:t>
            </a:r>
            <a:r>
              <a:rPr lang="en-US" sz="2000" dirty="0" smtClean="0">
                <a:solidFill>
                  <a:schemeClr val="bg1"/>
                </a:solidFill>
              </a:rPr>
              <a:t>.</a:t>
            </a:r>
          </a:p>
          <a:p>
            <a:endParaRPr lang="en-US" sz="2000" dirty="0" smtClean="0">
              <a:solidFill>
                <a:schemeClr val="bg1"/>
              </a:solidFill>
            </a:endParaRPr>
          </a:p>
          <a:p>
            <a:pPr marL="463550" indent="-463550"/>
            <a:r>
              <a:rPr lang="en-US" sz="2000" dirty="0" smtClean="0">
                <a:solidFill>
                  <a:schemeClr val="bg1"/>
                </a:solidFill>
              </a:rPr>
              <a:t>17-  Refer to ASCII, give bit pattern for the text “LOVE”.</a:t>
            </a:r>
          </a:p>
          <a:p>
            <a:pPr marL="463550" indent="-463550"/>
            <a:r>
              <a:rPr lang="en-US" sz="2000" dirty="0" smtClean="0">
                <a:solidFill>
                  <a:schemeClr val="bg1"/>
                </a:solidFill>
              </a:rPr>
              <a:t>18-  Propose steps for encoding a song from CD to MP3 file.</a:t>
            </a:r>
          </a:p>
          <a:p>
            <a:pPr marL="463550" indent="-463550"/>
            <a:r>
              <a:rPr lang="en-US" sz="2000" dirty="0" smtClean="0">
                <a:solidFill>
                  <a:schemeClr val="bg1"/>
                </a:solidFill>
              </a:rPr>
              <a:t>19-  Visit the site </a:t>
            </a:r>
            <a:r>
              <a:rPr lang="en-US" sz="2000" dirty="0" smtClean="0">
                <a:solidFill>
                  <a:schemeClr val="bg1"/>
                </a:solidFill>
                <a:hlinkClick r:id="rId2"/>
              </a:rPr>
              <a:t>https://en.wikipedia.org/wiki/MP3#Bit_rate</a:t>
            </a:r>
            <a:r>
              <a:rPr lang="en-US" sz="2000" dirty="0" smtClean="0">
                <a:solidFill>
                  <a:schemeClr val="bg1"/>
                </a:solidFill>
              </a:rPr>
              <a:t> then give your opinion about quality of music MP3 files.</a:t>
            </a:r>
          </a:p>
          <a:p>
            <a:pPr marL="463550" indent="-463550"/>
            <a:r>
              <a:rPr lang="en-US" sz="2000" dirty="0" smtClean="0">
                <a:solidFill>
                  <a:schemeClr val="bg1"/>
                </a:solidFill>
              </a:rPr>
              <a:t>20-  </a:t>
            </a:r>
            <a:r>
              <a:rPr lang="en-US" sz="2000" dirty="0" err="1" smtClean="0">
                <a:solidFill>
                  <a:schemeClr val="bg1"/>
                </a:solidFill>
              </a:rPr>
              <a:t>Viste</a:t>
            </a:r>
            <a:r>
              <a:rPr lang="en-US" sz="2000" dirty="0" smtClean="0">
                <a:solidFill>
                  <a:schemeClr val="bg1"/>
                </a:solidFill>
              </a:rPr>
              <a:t> the site </a:t>
            </a:r>
            <a:r>
              <a:rPr lang="en-US" sz="2000" dirty="0" smtClean="0">
                <a:solidFill>
                  <a:schemeClr val="bg1"/>
                </a:solidFill>
                <a:hlinkClick r:id="rId3"/>
              </a:rPr>
              <a:t>https://en.wikipedia.org/wiki/MPEG-4_Part_14</a:t>
            </a:r>
            <a:r>
              <a:rPr lang="en-US" sz="2000" dirty="0" smtClean="0">
                <a:solidFill>
                  <a:schemeClr val="bg1"/>
                </a:solidFill>
              </a:rPr>
              <a:t> then give a short definition of MP4 file format. </a:t>
            </a:r>
          </a:p>
          <a:p>
            <a:endParaRPr lang="en-US" sz="2000" dirty="0">
              <a:solidFill>
                <a:schemeClr val="bg1"/>
              </a:solidFill>
            </a:endParaRPr>
          </a:p>
        </p:txBody>
      </p:sp>
      <p:sp>
        <p:nvSpPr>
          <p:cNvPr id="4" name="Slide Number Placeholder 3"/>
          <p:cNvSpPr>
            <a:spLocks noGrp="1"/>
          </p:cNvSpPr>
          <p:nvPr>
            <p:ph type="sldNum" sz="quarter" idx="12"/>
          </p:nvPr>
        </p:nvSpPr>
        <p:spPr/>
        <p:txBody>
          <a:bodyPr/>
          <a:lstStyle/>
          <a:p>
            <a:fld id="{69E29E33-B620-47F9-BB04-8846C2A5AFCC}" type="slidenum">
              <a:rPr kumimoji="0" lang="en-US" smtClean="0"/>
              <a:pPr/>
              <a:t>49</a:t>
            </a:fld>
            <a:endParaRPr kumimoji="0"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Introduction to Data Storage…</a:t>
            </a:r>
            <a:endParaRPr lang="en-US" sz="3600" dirty="0"/>
          </a:p>
        </p:txBody>
      </p:sp>
      <p:sp>
        <p:nvSpPr>
          <p:cNvPr id="7" name="TextBox 6"/>
          <p:cNvSpPr txBox="1"/>
          <p:nvPr/>
        </p:nvSpPr>
        <p:spPr>
          <a:xfrm>
            <a:off x="381000" y="1066800"/>
            <a:ext cx="8534400" cy="707886"/>
          </a:xfrm>
          <a:prstGeom prst="rect">
            <a:avLst/>
          </a:prstGeom>
          <a:noFill/>
        </p:spPr>
        <p:txBody>
          <a:bodyPr wrap="square" rtlCol="0">
            <a:spAutoFit/>
          </a:bodyPr>
          <a:lstStyle/>
          <a:p>
            <a:r>
              <a:rPr lang="en-US" sz="2000" b="1" u="sng" dirty="0" smtClean="0">
                <a:solidFill>
                  <a:srgbClr val="0000CC"/>
                </a:solidFill>
              </a:rPr>
              <a:t>1- Data inside the computer</a:t>
            </a:r>
            <a:r>
              <a:rPr lang="en-US" sz="2000" b="1" dirty="0" smtClean="0">
                <a:solidFill>
                  <a:srgbClr val="0000CC"/>
                </a:solidFill>
              </a:rPr>
              <a:t>: </a:t>
            </a:r>
          </a:p>
          <a:p>
            <a:pPr algn="ctr"/>
            <a:r>
              <a:rPr lang="en-US" sz="2000" b="1" dirty="0" smtClean="0">
                <a:solidFill>
                  <a:srgbClr val="0000CC"/>
                </a:solidFill>
              </a:rPr>
              <a:t>Bit pattern</a:t>
            </a:r>
            <a:r>
              <a:rPr lang="en-US" sz="2000" dirty="0" smtClean="0">
                <a:solidFill>
                  <a:schemeClr val="bg1"/>
                </a:solidFill>
              </a:rPr>
              <a:t> is used as universal representation</a:t>
            </a:r>
            <a:endParaRPr lang="en-US" sz="2000" dirty="0">
              <a:solidFill>
                <a:schemeClr val="bg1"/>
              </a:solidFill>
            </a:endParaRPr>
          </a:p>
        </p:txBody>
      </p:sp>
      <p:pic>
        <p:nvPicPr>
          <p:cNvPr id="10" name="Picture 6"/>
          <p:cNvPicPr>
            <a:picLocks noChangeAspect="1" noChangeArrowheads="1"/>
          </p:cNvPicPr>
          <p:nvPr/>
        </p:nvPicPr>
        <p:blipFill>
          <a:blip r:embed="rId2" cstate="print"/>
          <a:srcRect/>
          <a:stretch>
            <a:fillRect/>
          </a:stretch>
        </p:blipFill>
        <p:spPr bwMode="auto">
          <a:xfrm>
            <a:off x="1200150" y="1949450"/>
            <a:ext cx="6800850" cy="4375150"/>
          </a:xfrm>
          <a:prstGeom prst="rect">
            <a:avLst/>
          </a:prstGeom>
          <a:noFill/>
          <a:ln w="9525">
            <a:noFill/>
            <a:miter lim="800000"/>
            <a:headEnd/>
            <a:tailEnd/>
          </a:ln>
          <a:effectLst/>
        </p:spPr>
      </p:pic>
      <p:sp>
        <p:nvSpPr>
          <p:cNvPr id="5" name="Slide Number Placeholder 4"/>
          <p:cNvSpPr>
            <a:spLocks noGrp="1"/>
          </p:cNvSpPr>
          <p:nvPr>
            <p:ph type="sldNum" sz="quarter" idx="12"/>
          </p:nvPr>
        </p:nvSpPr>
        <p:spPr/>
        <p:txBody>
          <a:bodyPr/>
          <a:lstStyle/>
          <a:p>
            <a:fld id="{69E29E33-B620-47F9-BB04-8846C2A5AFCC}" type="slidenum">
              <a:rPr kumimoji="0" lang="en-US" smtClean="0"/>
              <a:pPr/>
              <a:t>5</a:t>
            </a:fld>
            <a:endParaRPr kumimoji="0" lang="en-US"/>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95600"/>
            <a:ext cx="8229600" cy="639762"/>
          </a:xfrm>
        </p:spPr>
        <p:txBody>
          <a:bodyPr/>
          <a:lstStyle/>
          <a:p>
            <a:r>
              <a:rPr lang="en-US" dirty="0" smtClean="0"/>
              <a:t>Thanks for Following</a:t>
            </a:r>
            <a:br>
              <a:rPr lang="en-US" dirty="0" smtClean="0"/>
            </a:br>
            <a:r>
              <a:rPr lang="en-US" dirty="0" smtClean="0"/>
              <a:t>this lesson</a:t>
            </a:r>
            <a:endParaRPr lang="en-US" dirty="0"/>
          </a:p>
        </p:txBody>
      </p:sp>
      <p:sp>
        <p:nvSpPr>
          <p:cNvPr id="3" name="Slide Number Placeholder 2"/>
          <p:cNvSpPr>
            <a:spLocks noGrp="1"/>
          </p:cNvSpPr>
          <p:nvPr>
            <p:ph type="sldNum" sz="quarter" idx="12"/>
          </p:nvPr>
        </p:nvSpPr>
        <p:spPr/>
        <p:txBody>
          <a:bodyPr/>
          <a:lstStyle/>
          <a:p>
            <a:fld id="{69E29E33-B620-47F9-BB04-8846C2A5AFCC}" type="slidenum">
              <a:rPr kumimoji="0" lang="en-US" smtClean="0"/>
              <a:pPr/>
              <a:t>50</a:t>
            </a:fld>
            <a:endParaRPr kumimoji="0"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Introduction to Data Storage…</a:t>
            </a:r>
            <a:endParaRPr lang="en-US" sz="3600" dirty="0"/>
          </a:p>
        </p:txBody>
      </p:sp>
      <p:sp>
        <p:nvSpPr>
          <p:cNvPr id="7" name="TextBox 6"/>
          <p:cNvSpPr txBox="1"/>
          <p:nvPr/>
        </p:nvSpPr>
        <p:spPr>
          <a:xfrm>
            <a:off x="381000" y="1797784"/>
            <a:ext cx="8534400" cy="2308324"/>
          </a:xfrm>
          <a:prstGeom prst="rect">
            <a:avLst/>
          </a:prstGeom>
          <a:noFill/>
        </p:spPr>
        <p:txBody>
          <a:bodyPr wrap="square" rtlCol="0">
            <a:spAutoFit/>
          </a:bodyPr>
          <a:lstStyle/>
          <a:p>
            <a:r>
              <a:rPr lang="en-US" sz="2400" dirty="0" smtClean="0">
                <a:solidFill>
                  <a:schemeClr val="bg1"/>
                </a:solidFill>
              </a:rPr>
              <a:t>2- </a:t>
            </a:r>
            <a:r>
              <a:rPr lang="en-US" sz="2400" b="1" dirty="0" smtClean="0">
                <a:solidFill>
                  <a:schemeClr val="bg1"/>
                </a:solidFill>
              </a:rPr>
              <a:t>How to reduce storing space?</a:t>
            </a:r>
            <a:r>
              <a:rPr lang="en-US" sz="2400" b="1" dirty="0" smtClean="0">
                <a:solidFill>
                  <a:srgbClr val="0000CC"/>
                </a:solidFill>
              </a:rPr>
              <a:t> </a:t>
            </a:r>
          </a:p>
          <a:p>
            <a:r>
              <a:rPr lang="en-US" sz="2400" b="1" dirty="0" smtClean="0">
                <a:solidFill>
                  <a:srgbClr val="0000CC"/>
                </a:solidFill>
              </a:rPr>
              <a:t>    </a:t>
            </a:r>
            <a:r>
              <a:rPr lang="en-US" sz="2400" b="1" dirty="0" smtClean="0">
                <a:solidFill>
                  <a:srgbClr val="0000CC"/>
                </a:solidFill>
                <a:sym typeface="Wingdings" pitchFamily="2" charset="2"/>
              </a:rPr>
              <a:t> </a:t>
            </a:r>
            <a:r>
              <a:rPr lang="en-US" sz="2400" b="1" dirty="0" smtClean="0">
                <a:solidFill>
                  <a:srgbClr val="0000CC"/>
                </a:solidFill>
              </a:rPr>
              <a:t>Using compressing technique </a:t>
            </a:r>
          </a:p>
          <a:p>
            <a:r>
              <a:rPr lang="en-US" sz="2400" b="1" dirty="0" smtClean="0">
                <a:solidFill>
                  <a:srgbClr val="0000CC"/>
                </a:solidFill>
                <a:sym typeface="Wingdings" pitchFamily="2" charset="2"/>
              </a:rPr>
              <a:t>	</a:t>
            </a:r>
            <a:r>
              <a:rPr lang="en-US" sz="2400" b="1" dirty="0" smtClean="0">
                <a:solidFill>
                  <a:schemeClr val="bg1"/>
                </a:solidFill>
                <a:sym typeface="Wingdings" pitchFamily="2" charset="2"/>
              </a:rPr>
              <a:t>For more details: Read the chapter 15</a:t>
            </a:r>
          </a:p>
          <a:p>
            <a:r>
              <a:rPr lang="en-US" sz="2400" dirty="0" smtClean="0">
                <a:solidFill>
                  <a:schemeClr val="bg1"/>
                </a:solidFill>
              </a:rPr>
              <a:t>3- </a:t>
            </a:r>
            <a:r>
              <a:rPr lang="en-US" sz="2400" b="1" dirty="0" smtClean="0">
                <a:solidFill>
                  <a:schemeClr val="bg1"/>
                </a:solidFill>
              </a:rPr>
              <a:t>Are stored Data in computer confident?</a:t>
            </a:r>
          </a:p>
          <a:p>
            <a:r>
              <a:rPr lang="en-US" sz="2400" b="1" dirty="0" smtClean="0">
                <a:solidFill>
                  <a:schemeClr val="bg1"/>
                </a:solidFill>
                <a:sym typeface="Wingdings" pitchFamily="2" charset="2"/>
              </a:rPr>
              <a:t>    </a:t>
            </a:r>
            <a:r>
              <a:rPr lang="en-US" sz="2400" b="1" dirty="0" smtClean="0">
                <a:solidFill>
                  <a:srgbClr val="0000CC"/>
                </a:solidFill>
                <a:sym typeface="Wingdings" pitchFamily="2" charset="2"/>
              </a:rPr>
              <a:t></a:t>
            </a:r>
            <a:r>
              <a:rPr lang="en-US" sz="2400" b="1" dirty="0" smtClean="0">
                <a:solidFill>
                  <a:srgbClr val="0000CC"/>
                </a:solidFill>
              </a:rPr>
              <a:t>Use techniques for error detecting and correction </a:t>
            </a:r>
          </a:p>
          <a:p>
            <a:r>
              <a:rPr lang="en-US" sz="2400" b="1" dirty="0" smtClean="0">
                <a:solidFill>
                  <a:srgbClr val="0000CC"/>
                </a:solidFill>
                <a:sym typeface="Wingdings" pitchFamily="2" charset="2"/>
              </a:rPr>
              <a:t>	</a:t>
            </a:r>
            <a:r>
              <a:rPr lang="en-US" sz="2400" b="1" dirty="0" smtClean="0">
                <a:solidFill>
                  <a:schemeClr val="bg1"/>
                </a:solidFill>
                <a:sym typeface="Wingdings" pitchFamily="2" charset="2"/>
              </a:rPr>
              <a:t>For more details:  Read the Appendix H</a:t>
            </a:r>
            <a:endParaRPr lang="en-US" sz="2400" b="1" dirty="0" smtClean="0">
              <a:solidFill>
                <a:schemeClr val="bg1"/>
              </a:solidFill>
            </a:endParaRPr>
          </a:p>
        </p:txBody>
      </p:sp>
      <p:sp>
        <p:nvSpPr>
          <p:cNvPr id="4" name="Slide Number Placeholder 3"/>
          <p:cNvSpPr>
            <a:spLocks noGrp="1"/>
          </p:cNvSpPr>
          <p:nvPr>
            <p:ph type="sldNum" sz="quarter" idx="12"/>
          </p:nvPr>
        </p:nvSpPr>
        <p:spPr/>
        <p:txBody>
          <a:bodyPr/>
          <a:lstStyle/>
          <a:p>
            <a:fld id="{69E29E33-B620-47F9-BB04-8846C2A5AFCC}" type="slidenum">
              <a:rPr kumimoji="0" lang="en-US" smtClean="0"/>
              <a:pPr/>
              <a:t>6</a:t>
            </a:fld>
            <a:endParaRPr kumimoji="0"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2- Storing Numbers</a:t>
            </a:r>
            <a:endParaRPr lang="en-US" sz="3600" dirty="0"/>
          </a:p>
        </p:txBody>
      </p:sp>
      <p:sp>
        <p:nvSpPr>
          <p:cNvPr id="3" name="Content Placeholder 2"/>
          <p:cNvSpPr>
            <a:spLocks noGrp="1"/>
          </p:cNvSpPr>
          <p:nvPr>
            <p:ph idx="1"/>
          </p:nvPr>
        </p:nvSpPr>
        <p:spPr/>
        <p:txBody>
          <a:bodyPr/>
          <a:lstStyle/>
          <a:p>
            <a:r>
              <a:rPr lang="en-US" altLang="en-US" dirty="0" smtClean="0"/>
              <a:t>A </a:t>
            </a:r>
            <a:r>
              <a:rPr lang="en-US" altLang="en-US" dirty="0" smtClean="0">
                <a:solidFill>
                  <a:schemeClr val="folHlink"/>
                </a:solidFill>
              </a:rPr>
              <a:t>number</a:t>
            </a:r>
            <a:r>
              <a:rPr lang="en-US" altLang="en-US" dirty="0" smtClean="0"/>
              <a:t> is changed to the binary system before being stored in the computer memory.</a:t>
            </a:r>
          </a:p>
          <a:p>
            <a:r>
              <a:rPr lang="en-US" altLang="en-US" dirty="0" smtClean="0"/>
              <a:t>Issues that need to be handled:</a:t>
            </a:r>
          </a:p>
          <a:p>
            <a:pPr lvl="1" algn="just">
              <a:buNone/>
              <a:defRPr/>
            </a:pPr>
            <a:r>
              <a:rPr lang="en-US" altLang="en-US" dirty="0" smtClean="0"/>
              <a:t>How to store the sign of the number.</a:t>
            </a:r>
          </a:p>
          <a:p>
            <a:pPr lvl="1" algn="just">
              <a:buNone/>
              <a:defRPr/>
            </a:pPr>
            <a:r>
              <a:rPr lang="en-US" altLang="en-US" dirty="0" smtClean="0"/>
              <a:t>How to show the decimal point.</a:t>
            </a:r>
          </a:p>
          <a:p>
            <a:pPr algn="just">
              <a:defRPr/>
            </a:pPr>
            <a:r>
              <a:rPr lang="en-US" altLang="en-US" dirty="0" smtClean="0"/>
              <a:t>Discussions:</a:t>
            </a:r>
          </a:p>
          <a:p>
            <a:pPr lvl="1" algn="just">
              <a:defRPr/>
            </a:pPr>
            <a:r>
              <a:rPr lang="en-US" altLang="en-US" dirty="0" smtClean="0"/>
              <a:t>Storing integers</a:t>
            </a:r>
          </a:p>
          <a:p>
            <a:pPr lvl="1" algn="just">
              <a:defRPr/>
            </a:pPr>
            <a:r>
              <a:rPr lang="en-US" altLang="en-US" dirty="0" smtClean="0"/>
              <a:t>Storing real numbers</a:t>
            </a:r>
          </a:p>
          <a:p>
            <a:pPr lvl="1"/>
            <a:endParaRPr lang="en-US" altLang="en-US" dirty="0" smtClean="0"/>
          </a:p>
          <a:p>
            <a:endParaRPr lang="en-US" dirty="0"/>
          </a:p>
        </p:txBody>
      </p:sp>
      <p:sp>
        <p:nvSpPr>
          <p:cNvPr id="4" name="Slide Number Placeholder 3"/>
          <p:cNvSpPr>
            <a:spLocks noGrp="1"/>
          </p:cNvSpPr>
          <p:nvPr>
            <p:ph type="sldNum" sz="quarter" idx="12"/>
          </p:nvPr>
        </p:nvSpPr>
        <p:spPr/>
        <p:txBody>
          <a:bodyPr/>
          <a:lstStyle/>
          <a:p>
            <a:fld id="{69E29E33-B620-47F9-BB04-8846C2A5AFCC}" type="slidenum">
              <a:rPr kumimoji="0" lang="en-US" smtClean="0"/>
              <a:pPr/>
              <a:t>7</a:t>
            </a:fld>
            <a:endParaRPr kumimoji="0"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2.1- Storing Unsigned Integers</a:t>
            </a:r>
            <a:endParaRPr lang="en-US" sz="3600" dirty="0"/>
          </a:p>
        </p:txBody>
      </p:sp>
      <p:sp>
        <p:nvSpPr>
          <p:cNvPr id="5" name="Content Placeholder 4"/>
          <p:cNvSpPr>
            <a:spLocks noGrp="1"/>
          </p:cNvSpPr>
          <p:nvPr>
            <p:ph idx="1"/>
          </p:nvPr>
        </p:nvSpPr>
        <p:spPr>
          <a:xfrm>
            <a:off x="457200" y="1066800"/>
            <a:ext cx="8229600" cy="1752600"/>
          </a:xfrm>
        </p:spPr>
        <p:txBody>
          <a:bodyPr>
            <a:normAutofit fontScale="85000" lnSpcReduction="10000"/>
          </a:bodyPr>
          <a:lstStyle/>
          <a:p>
            <a:r>
              <a:rPr lang="en-US" altLang="en-US" dirty="0" smtClean="0"/>
              <a:t>Unsigned integers: integer &gt;= 0.</a:t>
            </a:r>
          </a:p>
          <a:p>
            <a:r>
              <a:rPr lang="en-US" altLang="en-US" dirty="0" smtClean="0"/>
              <a:t>An integer is normally stored in memory with </a:t>
            </a:r>
            <a:r>
              <a:rPr lang="en-US" altLang="en-US" b="1" u="sng" dirty="0" smtClean="0"/>
              <a:t>pre-defined size</a:t>
            </a:r>
            <a:r>
              <a:rPr lang="en-US" altLang="en-US" dirty="0" smtClean="0"/>
              <a:t> using default fixed-point representation. It means that </a:t>
            </a:r>
            <a:r>
              <a:rPr lang="en-US" altLang="en-US" b="1" u="sng" dirty="0" smtClean="0"/>
              <a:t>the decimal point is not stored.</a:t>
            </a:r>
          </a:p>
          <a:p>
            <a:endParaRPr lang="en-US" dirty="0"/>
          </a:p>
        </p:txBody>
      </p:sp>
      <p:pic>
        <p:nvPicPr>
          <p:cNvPr id="6" name="Picture 5"/>
          <p:cNvPicPr>
            <a:picLocks noChangeAspect="1" noChangeArrowheads="1"/>
          </p:cNvPicPr>
          <p:nvPr/>
        </p:nvPicPr>
        <p:blipFill>
          <a:blip r:embed="rId2" cstate="print"/>
          <a:srcRect/>
          <a:stretch>
            <a:fillRect/>
          </a:stretch>
        </p:blipFill>
        <p:spPr bwMode="auto">
          <a:xfrm>
            <a:off x="838200" y="2819400"/>
            <a:ext cx="7907337" cy="1347787"/>
          </a:xfrm>
          <a:prstGeom prst="rect">
            <a:avLst/>
          </a:prstGeom>
          <a:noFill/>
          <a:ln w="9525">
            <a:noFill/>
            <a:miter lim="800000"/>
            <a:headEnd/>
            <a:tailEnd/>
          </a:ln>
          <a:effectLst/>
        </p:spPr>
      </p:pic>
      <p:sp>
        <p:nvSpPr>
          <p:cNvPr id="8" name="TextBox 7"/>
          <p:cNvSpPr txBox="1"/>
          <p:nvPr/>
        </p:nvSpPr>
        <p:spPr>
          <a:xfrm>
            <a:off x="990600" y="3657600"/>
            <a:ext cx="2667000" cy="381000"/>
          </a:xfrm>
          <a:prstGeom prst="rect">
            <a:avLst/>
          </a:prstGeom>
          <a:noFill/>
        </p:spPr>
        <p:txBody>
          <a:bodyPr wrap="square" rtlCol="0">
            <a:spAutoFit/>
          </a:bodyPr>
          <a:lstStyle/>
          <a:p>
            <a:r>
              <a:rPr lang="en-US" dirty="0" smtClean="0">
                <a:solidFill>
                  <a:schemeClr val="bg1"/>
                </a:solidFill>
              </a:rPr>
              <a:t>Memory size: 16 bit</a:t>
            </a:r>
            <a:endParaRPr lang="en-US" dirty="0">
              <a:solidFill>
                <a:schemeClr val="bg1"/>
              </a:solidFill>
            </a:endParaRPr>
          </a:p>
        </p:txBody>
      </p:sp>
      <p:sp>
        <p:nvSpPr>
          <p:cNvPr id="9" name="Content Placeholder 4"/>
          <p:cNvSpPr txBox="1">
            <a:spLocks/>
          </p:cNvSpPr>
          <p:nvPr/>
        </p:nvSpPr>
        <p:spPr>
          <a:xfrm>
            <a:off x="609600" y="4267200"/>
            <a:ext cx="8229600" cy="1752600"/>
          </a:xfrm>
          <a:prstGeom prst="rect">
            <a:avLst/>
          </a:prstGeom>
        </p:spPr>
        <p:txBody>
          <a:bodyPr vert="horz">
            <a:normAutofit fontScale="92500" lnSpcReduction="20000"/>
          </a:bodyPr>
          <a:lstStyle/>
          <a:p>
            <a:pPr marL="548640" marR="0" lvl="0" indent="-411480" algn="l" defTabSz="914400" rtl="0" eaLnBrk="1" fontAlgn="auto" latinLnBrk="0" hangingPunct="1">
              <a:lnSpc>
                <a:spcPct val="100000"/>
              </a:lnSpc>
              <a:spcBef>
                <a:spcPct val="20000"/>
              </a:spcBef>
              <a:spcAft>
                <a:spcPts val="0"/>
              </a:spcAft>
              <a:buClr>
                <a:srgbClr val="0000CC"/>
              </a:buClr>
              <a:buSzPct val="65000"/>
              <a:buFont typeface="Wingdings 2"/>
              <a:buChar char=""/>
              <a:tabLst/>
              <a:defRPr/>
            </a:pPr>
            <a:r>
              <a:rPr kumimoji="0" lang="en-US" altLang="en-US" sz="2800" b="0" i="0" u="none" strike="noStrike" kern="1200" cap="none" spc="0" normalizeH="0" baseline="0" noProof="0" dirty="0" smtClean="0">
                <a:ln>
                  <a:noFill/>
                </a:ln>
                <a:solidFill>
                  <a:schemeClr val="bg1"/>
                </a:solidFill>
                <a:effectLst/>
                <a:uLnTx/>
                <a:uFillTx/>
                <a:latin typeface="Arial" pitchFamily="34" charset="0"/>
                <a:ea typeface="+mn-ea"/>
                <a:cs typeface="Arial" pitchFamily="34" charset="0"/>
              </a:rPr>
              <a:t>Store 65 in 16 bits?</a:t>
            </a:r>
          </a:p>
          <a:p>
            <a:pPr marL="1108710" lvl="1" indent="-514350">
              <a:spcBef>
                <a:spcPct val="20000"/>
              </a:spcBef>
              <a:buClr>
                <a:srgbClr val="0000CC"/>
              </a:buClr>
              <a:buSzPct val="65000"/>
              <a:buFont typeface="+mj-lt"/>
              <a:buAutoNum type="arabicPeriod"/>
            </a:pPr>
            <a:r>
              <a:rPr lang="en-US" altLang="en-US" sz="2800" dirty="0" smtClean="0">
                <a:solidFill>
                  <a:schemeClr val="bg1"/>
                </a:solidFill>
                <a:latin typeface="Arial" pitchFamily="34" charset="0"/>
                <a:cs typeface="Arial" pitchFamily="34" charset="0"/>
              </a:rPr>
              <a:t>Convert 123 to binary format</a:t>
            </a:r>
          </a:p>
          <a:p>
            <a:pPr marL="1108710" lvl="1" indent="-514350">
              <a:spcBef>
                <a:spcPct val="20000"/>
              </a:spcBef>
              <a:buClr>
                <a:srgbClr val="0000CC"/>
              </a:buClr>
              <a:buSzPct val="65000"/>
              <a:buFont typeface="+mj-lt"/>
              <a:buAutoNum type="arabicPeriod"/>
            </a:pPr>
            <a:r>
              <a:rPr kumimoji="0" lang="en-US" altLang="en-US" sz="2800" i="0" strike="noStrike" kern="1200" cap="none" spc="0" normalizeH="0" baseline="0" noProof="0" dirty="0" smtClean="0">
                <a:ln>
                  <a:noFill/>
                </a:ln>
                <a:solidFill>
                  <a:schemeClr val="bg1"/>
                </a:solidFill>
                <a:effectLst/>
                <a:uLnTx/>
                <a:uFillTx/>
                <a:latin typeface="Arial" pitchFamily="34" charset="0"/>
                <a:ea typeface="+mn-ea"/>
                <a:cs typeface="Arial" pitchFamily="34" charset="0"/>
              </a:rPr>
              <a:t>Add 0’s to the left side until number of bits is 16</a:t>
            </a:r>
          </a:p>
          <a:p>
            <a:pPr marL="1108710" lvl="1" indent="-514350">
              <a:spcBef>
                <a:spcPct val="20000"/>
              </a:spcBef>
              <a:buClr>
                <a:srgbClr val="0000CC"/>
              </a:buClr>
              <a:buSzPct val="65000"/>
              <a:buFont typeface="+mj-lt"/>
              <a:buAutoNum type="arabicPeriod"/>
            </a:pPr>
            <a:r>
              <a:rPr lang="en-US" altLang="en-US" sz="2800" dirty="0" smtClean="0">
                <a:solidFill>
                  <a:schemeClr val="bg1"/>
                </a:solidFill>
                <a:latin typeface="Arial" pitchFamily="34" charset="0"/>
                <a:cs typeface="Arial" pitchFamily="34" charset="0"/>
              </a:rPr>
              <a:t>Result: 0000 0000 0100 0001</a:t>
            </a:r>
            <a:endParaRPr kumimoji="0" lang="en-US" altLang="en-US" sz="2800" i="0" strike="noStrike" kern="1200" cap="none" spc="0" normalizeH="0" baseline="0" noProof="0" dirty="0" smtClean="0">
              <a:ln>
                <a:noFill/>
              </a:ln>
              <a:solidFill>
                <a:schemeClr val="bg1"/>
              </a:solidFill>
              <a:effectLst/>
              <a:uLnTx/>
              <a:uFillTx/>
              <a:latin typeface="Arial" pitchFamily="34" charset="0"/>
              <a:ea typeface="+mn-ea"/>
              <a:cs typeface="Arial" pitchFamily="34" charset="0"/>
            </a:endParaRPr>
          </a:p>
          <a:p>
            <a:pPr marL="548640" marR="0" lvl="0" indent="-411480" algn="l" defTabSz="914400" rtl="0" eaLnBrk="1" fontAlgn="auto" latinLnBrk="0" hangingPunct="1">
              <a:lnSpc>
                <a:spcPct val="100000"/>
              </a:lnSpc>
              <a:spcBef>
                <a:spcPct val="20000"/>
              </a:spcBef>
              <a:spcAft>
                <a:spcPts val="0"/>
              </a:spcAft>
              <a:buClr>
                <a:srgbClr val="0000CC"/>
              </a:buClr>
              <a:buSzPct val="65000"/>
              <a:buFont typeface="Wingdings 2"/>
              <a:buChar char=""/>
              <a:tabLst/>
              <a:defRPr/>
            </a:pPr>
            <a:endParaRPr kumimoji="0" lang="en-US" sz="2800" b="0" i="0" u="none" strike="noStrike" kern="1200" cap="none" spc="0" normalizeH="0" baseline="0" noProof="0" dirty="0">
              <a:ln>
                <a:noFill/>
              </a:ln>
              <a:solidFill>
                <a:schemeClr val="bg1"/>
              </a:solidFill>
              <a:effectLst/>
              <a:uLnTx/>
              <a:uFillTx/>
              <a:latin typeface="Arial" pitchFamily="34" charset="0"/>
              <a:ea typeface="+mn-ea"/>
              <a:cs typeface="Arial" pitchFamily="34" charset="0"/>
            </a:endParaRPr>
          </a:p>
        </p:txBody>
      </p:sp>
      <p:sp>
        <p:nvSpPr>
          <p:cNvPr id="7" name="Slide Number Placeholder 6"/>
          <p:cNvSpPr>
            <a:spLocks noGrp="1"/>
          </p:cNvSpPr>
          <p:nvPr>
            <p:ph type="sldNum" sz="quarter" idx="12"/>
          </p:nvPr>
        </p:nvSpPr>
        <p:spPr/>
        <p:txBody>
          <a:bodyPr/>
          <a:lstStyle/>
          <a:p>
            <a:fld id="{69E29E33-B620-47F9-BB04-8846C2A5AFCC}" type="slidenum">
              <a:rPr kumimoji="0" lang="en-US" smtClean="0"/>
              <a:pPr/>
              <a:t>8</a:t>
            </a:fld>
            <a:endParaRPr kumimoji="0"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Storing Unsigned Integers…</a:t>
            </a:r>
            <a:endParaRPr lang="en-US" sz="3600" dirty="0"/>
          </a:p>
        </p:txBody>
      </p:sp>
      <p:sp>
        <p:nvSpPr>
          <p:cNvPr id="9" name="Content Placeholder 4"/>
          <p:cNvSpPr txBox="1">
            <a:spLocks/>
          </p:cNvSpPr>
          <p:nvPr/>
        </p:nvSpPr>
        <p:spPr>
          <a:xfrm>
            <a:off x="381000" y="990600"/>
            <a:ext cx="8458200" cy="3810000"/>
          </a:xfrm>
          <a:prstGeom prst="rect">
            <a:avLst/>
          </a:prstGeom>
        </p:spPr>
        <p:txBody>
          <a:bodyPr vert="horz">
            <a:normAutofit lnSpcReduction="10000"/>
          </a:bodyPr>
          <a:lstStyle/>
          <a:p>
            <a:pPr marL="548640" marR="0" lvl="0" indent="-411480" algn="l" defTabSz="914400" rtl="0" eaLnBrk="1" fontAlgn="auto" latinLnBrk="0" hangingPunct="1">
              <a:lnSpc>
                <a:spcPct val="100000"/>
              </a:lnSpc>
              <a:spcBef>
                <a:spcPct val="20000"/>
              </a:spcBef>
              <a:spcAft>
                <a:spcPts val="0"/>
              </a:spcAft>
              <a:buClr>
                <a:srgbClr val="0000CC"/>
              </a:buClr>
              <a:buSzPct val="65000"/>
              <a:buFont typeface="Wingdings 2"/>
              <a:buChar char=""/>
              <a:tabLst/>
              <a:defRPr/>
            </a:pPr>
            <a:r>
              <a:rPr kumimoji="0" lang="en-US" altLang="en-US" sz="2400" b="0" i="0" u="none" strike="noStrike" kern="1200" cap="none" spc="0" normalizeH="0" baseline="0" noProof="0" dirty="0" smtClean="0">
                <a:ln>
                  <a:noFill/>
                </a:ln>
                <a:solidFill>
                  <a:schemeClr val="bg1"/>
                </a:solidFill>
                <a:effectLst/>
                <a:uLnTx/>
                <a:uFillTx/>
                <a:latin typeface="Arial" pitchFamily="34" charset="0"/>
                <a:ea typeface="+mn-ea"/>
                <a:cs typeface="Arial" pitchFamily="34" charset="0"/>
              </a:rPr>
              <a:t>Store 65 in 16 bits?</a:t>
            </a:r>
          </a:p>
          <a:p>
            <a:pPr marL="1108710" lvl="1" indent="-514350">
              <a:spcBef>
                <a:spcPct val="20000"/>
              </a:spcBef>
              <a:buClr>
                <a:srgbClr val="0000CC"/>
              </a:buClr>
              <a:buSzPct val="65000"/>
              <a:buFont typeface="+mj-lt"/>
              <a:buAutoNum type="arabicPeriod"/>
            </a:pPr>
            <a:r>
              <a:rPr lang="en-US" altLang="en-US" sz="2400" dirty="0" smtClean="0">
                <a:solidFill>
                  <a:schemeClr val="bg1"/>
                </a:solidFill>
                <a:latin typeface="Arial" pitchFamily="34" charset="0"/>
                <a:cs typeface="Arial" pitchFamily="34" charset="0"/>
              </a:rPr>
              <a:t>Convert 65 to binary format: 65 d </a:t>
            </a:r>
            <a:r>
              <a:rPr lang="en-US" altLang="en-US" sz="2400" dirty="0" smtClean="0">
                <a:solidFill>
                  <a:schemeClr val="bg1"/>
                </a:solidFill>
                <a:latin typeface="Arial" pitchFamily="34" charset="0"/>
                <a:cs typeface="Arial" pitchFamily="34" charset="0"/>
                <a:sym typeface="Wingdings" pitchFamily="2" charset="2"/>
              </a:rPr>
              <a:t> 100 0001</a:t>
            </a:r>
            <a:endParaRPr lang="en-US" altLang="en-US" sz="2400" dirty="0" smtClean="0">
              <a:solidFill>
                <a:schemeClr val="bg1"/>
              </a:solidFill>
              <a:latin typeface="Arial" pitchFamily="34" charset="0"/>
              <a:cs typeface="Arial" pitchFamily="34" charset="0"/>
            </a:endParaRPr>
          </a:p>
          <a:p>
            <a:pPr marL="1108710" lvl="1" indent="-514350">
              <a:spcBef>
                <a:spcPct val="20000"/>
              </a:spcBef>
              <a:buClr>
                <a:srgbClr val="0000CC"/>
              </a:buClr>
              <a:buSzPct val="65000"/>
              <a:buFont typeface="+mj-lt"/>
              <a:buAutoNum type="arabicPeriod"/>
            </a:pPr>
            <a:r>
              <a:rPr kumimoji="0" lang="en-US" altLang="en-US" sz="2400" i="0" strike="noStrike" kern="1200" cap="none" spc="0" normalizeH="0" baseline="0" noProof="0" dirty="0" smtClean="0">
                <a:ln>
                  <a:noFill/>
                </a:ln>
                <a:solidFill>
                  <a:schemeClr val="bg1"/>
                </a:solidFill>
                <a:effectLst/>
                <a:uLnTx/>
                <a:uFillTx/>
                <a:latin typeface="Arial" pitchFamily="34" charset="0"/>
                <a:ea typeface="+mn-ea"/>
                <a:cs typeface="Arial" pitchFamily="34" charset="0"/>
              </a:rPr>
              <a:t>Add 0’s to the left side until number of bits is 16</a:t>
            </a:r>
          </a:p>
          <a:p>
            <a:pPr marL="1108710" lvl="1" indent="-514350">
              <a:spcBef>
                <a:spcPct val="20000"/>
              </a:spcBef>
              <a:buClr>
                <a:srgbClr val="0000CC"/>
              </a:buClr>
              <a:buSzPct val="65000"/>
              <a:buFont typeface="+mj-lt"/>
              <a:buAutoNum type="arabicPeriod"/>
            </a:pPr>
            <a:r>
              <a:rPr lang="en-US" altLang="en-US" sz="2400" dirty="0" smtClean="0">
                <a:solidFill>
                  <a:schemeClr val="bg1"/>
                </a:solidFill>
                <a:latin typeface="Arial" pitchFamily="34" charset="0"/>
                <a:cs typeface="Arial" pitchFamily="34" charset="0"/>
              </a:rPr>
              <a:t>Result: 0000 0000 0100 0001</a:t>
            </a:r>
            <a:endParaRPr kumimoji="0" lang="en-US" altLang="en-US" sz="2400" i="0" strike="noStrike" kern="1200" cap="none" spc="0" normalizeH="0" baseline="0" noProof="0" dirty="0" smtClean="0">
              <a:ln>
                <a:noFill/>
              </a:ln>
              <a:solidFill>
                <a:schemeClr val="bg1"/>
              </a:solidFill>
              <a:effectLst/>
              <a:uLnTx/>
              <a:uFillTx/>
              <a:latin typeface="Arial" pitchFamily="34" charset="0"/>
              <a:ea typeface="+mn-ea"/>
              <a:cs typeface="Arial" pitchFamily="34" charset="0"/>
            </a:endParaRPr>
          </a:p>
          <a:p>
            <a:pPr marL="548640" indent="-411480">
              <a:spcBef>
                <a:spcPct val="20000"/>
              </a:spcBef>
              <a:buClr>
                <a:srgbClr val="0000CC"/>
              </a:buClr>
              <a:buSzPct val="65000"/>
              <a:buFont typeface="Wingdings 2"/>
              <a:buChar char=""/>
            </a:pPr>
            <a:r>
              <a:rPr lang="en-US" altLang="en-US" sz="2400" dirty="0" smtClean="0">
                <a:solidFill>
                  <a:schemeClr val="bg1"/>
                </a:solidFill>
                <a:latin typeface="Arial" pitchFamily="34" charset="0"/>
                <a:cs typeface="Arial" pitchFamily="34" charset="0"/>
              </a:rPr>
              <a:t>8-bit value in memory 00110000. What was the decimal value stored?</a:t>
            </a:r>
          </a:p>
          <a:p>
            <a:pPr marL="1005840" lvl="1" indent="-411480">
              <a:spcBef>
                <a:spcPct val="20000"/>
              </a:spcBef>
              <a:buClr>
                <a:srgbClr val="0000CC"/>
              </a:buClr>
              <a:buSzPct val="65000"/>
              <a:buFont typeface="Wingdings 2"/>
              <a:buChar char=""/>
            </a:pPr>
            <a:r>
              <a:rPr lang="en-US" altLang="en-US" sz="2400" dirty="0" smtClean="0">
                <a:solidFill>
                  <a:schemeClr val="bg1"/>
                </a:solidFill>
                <a:latin typeface="Arial" pitchFamily="34" charset="0"/>
                <a:cs typeface="Arial" pitchFamily="34" charset="0"/>
              </a:rPr>
              <a:t>Convert 00110000(b) to decimal </a:t>
            </a:r>
            <a:r>
              <a:rPr lang="en-US" altLang="en-US" sz="2400" dirty="0" smtClean="0">
                <a:solidFill>
                  <a:schemeClr val="bg1"/>
                </a:solidFill>
                <a:latin typeface="Arial" pitchFamily="34" charset="0"/>
                <a:cs typeface="Arial" pitchFamily="34" charset="0"/>
                <a:sym typeface="Wingdings" pitchFamily="2" charset="2"/>
              </a:rPr>
              <a:t> Result: </a:t>
            </a:r>
            <a:r>
              <a:rPr lang="en-US" altLang="en-US" sz="2400" dirty="0" smtClean="0">
                <a:solidFill>
                  <a:schemeClr val="bg1"/>
                </a:solidFill>
                <a:latin typeface="Arial" pitchFamily="34" charset="0"/>
                <a:cs typeface="Arial" pitchFamily="34" charset="0"/>
              </a:rPr>
              <a:t>48 </a:t>
            </a:r>
          </a:p>
          <a:p>
            <a:pPr marL="548640" indent="-411480">
              <a:spcBef>
                <a:spcPct val="20000"/>
              </a:spcBef>
              <a:buClr>
                <a:srgbClr val="0000CC"/>
              </a:buClr>
              <a:buSzPct val="65000"/>
              <a:buFont typeface="Wingdings 2"/>
              <a:buChar char=""/>
            </a:pPr>
            <a:r>
              <a:rPr lang="en-US" altLang="en-US" sz="2400" b="1" u="sng" dirty="0" smtClean="0">
                <a:solidFill>
                  <a:srgbClr val="FF0000"/>
                </a:solidFill>
                <a:latin typeface="Arial" pitchFamily="34" charset="0"/>
                <a:cs typeface="Arial" pitchFamily="34" charset="0"/>
              </a:rPr>
              <a:t>Overflow in unsigned integers</a:t>
            </a:r>
            <a:r>
              <a:rPr lang="en-US" altLang="en-US" sz="2400" dirty="0" smtClean="0">
                <a:solidFill>
                  <a:srgbClr val="FF0000"/>
                </a:solidFill>
                <a:latin typeface="Arial" pitchFamily="34" charset="0"/>
                <a:cs typeface="Arial" pitchFamily="34" charset="0"/>
              </a:rPr>
              <a:t> </a:t>
            </a:r>
          </a:p>
          <a:p>
            <a:pPr marL="1005840" lvl="1" indent="-411480">
              <a:spcBef>
                <a:spcPct val="20000"/>
              </a:spcBef>
              <a:buClr>
                <a:srgbClr val="0000CC"/>
              </a:buClr>
              <a:buSzPct val="65000"/>
            </a:pPr>
            <a:r>
              <a:rPr kumimoji="0" lang="en-US" sz="2400" b="0" i="0" u="none" strike="noStrike" kern="1200" cap="none" spc="0" normalizeH="0" baseline="0" noProof="0" dirty="0" smtClean="0">
                <a:ln>
                  <a:noFill/>
                </a:ln>
                <a:solidFill>
                  <a:schemeClr val="bg1"/>
                </a:solidFill>
                <a:effectLst/>
                <a:uLnTx/>
                <a:uFillTx/>
                <a:latin typeface="Arial" pitchFamily="34" charset="0"/>
                <a:ea typeface="+mn-ea"/>
                <a:cs typeface="Arial" pitchFamily="34" charset="0"/>
              </a:rPr>
              <a:t>Use 8 bit to store</a:t>
            </a:r>
            <a:r>
              <a:rPr kumimoji="0" lang="en-US" sz="2400" b="0" i="0" u="none" strike="noStrike" kern="1200" cap="none" spc="0" normalizeH="0" noProof="0" dirty="0" smtClean="0">
                <a:ln>
                  <a:noFill/>
                </a:ln>
                <a:solidFill>
                  <a:schemeClr val="bg1"/>
                </a:solidFill>
                <a:effectLst/>
                <a:uLnTx/>
                <a:uFillTx/>
                <a:latin typeface="Arial" pitchFamily="34" charset="0"/>
                <a:ea typeface="+mn-ea"/>
                <a:cs typeface="Arial" pitchFamily="34" charset="0"/>
              </a:rPr>
              <a:t> 514d.</a:t>
            </a:r>
          </a:p>
        </p:txBody>
      </p:sp>
      <p:graphicFrame>
        <p:nvGraphicFramePr>
          <p:cNvPr id="10" name="Table 9"/>
          <p:cNvGraphicFramePr>
            <a:graphicFrameLocks noGrp="1"/>
          </p:cNvGraphicFramePr>
          <p:nvPr/>
        </p:nvGraphicFramePr>
        <p:xfrm>
          <a:off x="1600200" y="4973320"/>
          <a:ext cx="6096000" cy="741680"/>
        </p:xfrm>
        <a:graphic>
          <a:graphicData uri="http://schemas.openxmlformats.org/drawingml/2006/table">
            <a:tbl>
              <a:tblPr firstRow="1" bandRow="1">
                <a:tableStyleId>{5C22544A-7EE6-4342-B048-85BDC9FD1C3A}</a:tableStyleId>
              </a:tblPr>
              <a:tblGrid>
                <a:gridCol w="609600"/>
                <a:gridCol w="609600"/>
                <a:gridCol w="609600"/>
                <a:gridCol w="609600"/>
                <a:gridCol w="609600"/>
                <a:gridCol w="609600"/>
                <a:gridCol w="609600"/>
                <a:gridCol w="609600"/>
                <a:gridCol w="609600"/>
                <a:gridCol w="609600"/>
              </a:tblGrid>
              <a:tr h="370840">
                <a:tc>
                  <a:txBody>
                    <a:bodyPr/>
                    <a:lstStyle/>
                    <a:p>
                      <a:pPr algn="ctr"/>
                      <a:r>
                        <a:rPr lang="en-US" dirty="0" smtClean="0"/>
                        <a:t>512</a:t>
                      </a:r>
                      <a:endParaRPr lang="en-US" dirty="0"/>
                    </a:p>
                  </a:txBody>
                  <a:tcPr/>
                </a:tc>
                <a:tc>
                  <a:txBody>
                    <a:bodyPr/>
                    <a:lstStyle/>
                    <a:p>
                      <a:pPr algn="ctr"/>
                      <a:r>
                        <a:rPr lang="en-US" dirty="0" smtClean="0"/>
                        <a:t>256</a:t>
                      </a:r>
                      <a:endParaRPr lang="en-US" dirty="0"/>
                    </a:p>
                  </a:txBody>
                  <a:tcPr/>
                </a:tc>
                <a:tc>
                  <a:txBody>
                    <a:bodyPr/>
                    <a:lstStyle/>
                    <a:p>
                      <a:pPr algn="ctr"/>
                      <a:r>
                        <a:rPr lang="en-US" dirty="0" smtClean="0"/>
                        <a:t>128</a:t>
                      </a:r>
                      <a:endParaRPr lang="en-US" dirty="0"/>
                    </a:p>
                  </a:txBody>
                  <a:tcPr/>
                </a:tc>
                <a:tc>
                  <a:txBody>
                    <a:bodyPr/>
                    <a:lstStyle/>
                    <a:p>
                      <a:pPr algn="ctr"/>
                      <a:r>
                        <a:rPr lang="en-US" dirty="0" smtClean="0"/>
                        <a:t>64</a:t>
                      </a:r>
                      <a:endParaRPr lang="en-US" dirty="0"/>
                    </a:p>
                  </a:txBody>
                  <a:tcPr/>
                </a:tc>
                <a:tc>
                  <a:txBody>
                    <a:bodyPr/>
                    <a:lstStyle/>
                    <a:p>
                      <a:pPr algn="ctr"/>
                      <a:r>
                        <a:rPr lang="en-US" dirty="0" smtClean="0"/>
                        <a:t>32</a:t>
                      </a:r>
                      <a:endParaRPr lang="en-US" dirty="0"/>
                    </a:p>
                  </a:txBody>
                  <a:tcPr/>
                </a:tc>
                <a:tc>
                  <a:txBody>
                    <a:bodyPr/>
                    <a:lstStyle/>
                    <a:p>
                      <a:pPr algn="ctr"/>
                      <a:r>
                        <a:rPr lang="en-US" dirty="0" smtClean="0"/>
                        <a:t>16</a:t>
                      </a:r>
                      <a:endParaRPr lang="en-US" dirty="0"/>
                    </a:p>
                  </a:txBody>
                  <a:tcPr/>
                </a:tc>
                <a:tc>
                  <a:txBody>
                    <a:bodyPr/>
                    <a:lstStyle/>
                    <a:p>
                      <a:pPr algn="ctr"/>
                      <a:r>
                        <a:rPr lang="en-US" dirty="0" smtClean="0"/>
                        <a:t>8</a:t>
                      </a:r>
                      <a:endParaRPr lang="en-US" dirty="0"/>
                    </a:p>
                  </a:txBody>
                  <a:tcPr/>
                </a:tc>
                <a:tc>
                  <a:txBody>
                    <a:bodyPr/>
                    <a:lstStyle/>
                    <a:p>
                      <a:pPr algn="ctr"/>
                      <a:r>
                        <a:rPr lang="en-US" dirty="0" smtClean="0"/>
                        <a:t>4</a:t>
                      </a:r>
                      <a:endParaRPr lang="en-US" dirty="0"/>
                    </a:p>
                  </a:txBody>
                  <a:tcPr/>
                </a:tc>
                <a:tc>
                  <a:txBody>
                    <a:bodyPr/>
                    <a:lstStyle/>
                    <a:p>
                      <a:pPr algn="ctr"/>
                      <a:r>
                        <a:rPr lang="en-US" dirty="0" smtClean="0"/>
                        <a:t>2</a:t>
                      </a:r>
                      <a:endParaRPr lang="en-US" dirty="0"/>
                    </a:p>
                  </a:txBody>
                  <a:tcPr/>
                </a:tc>
                <a:tc>
                  <a:txBody>
                    <a:bodyPr/>
                    <a:lstStyle/>
                    <a:p>
                      <a:pPr algn="ctr"/>
                      <a:r>
                        <a:rPr lang="en-US" dirty="0" smtClean="0"/>
                        <a:t>1</a:t>
                      </a:r>
                      <a:endParaRPr lang="en-US" dirty="0"/>
                    </a:p>
                  </a:txBody>
                  <a:tcPr/>
                </a:tc>
              </a:tr>
              <a:tr h="370840">
                <a:tc>
                  <a:txBody>
                    <a:bodyPr/>
                    <a:lstStyle/>
                    <a:p>
                      <a:pPr algn="ctr"/>
                      <a:r>
                        <a:rPr lang="en-US" b="1" dirty="0" smtClean="0">
                          <a:solidFill>
                            <a:srgbClr val="FF0000"/>
                          </a:solidFill>
                        </a:rPr>
                        <a:t>1</a:t>
                      </a:r>
                      <a:endParaRPr lang="en-US" b="1" dirty="0">
                        <a:solidFill>
                          <a:srgbClr val="FF0000"/>
                        </a:solidFill>
                      </a:endParaRPr>
                    </a:p>
                  </a:txBody>
                  <a:tcPr/>
                </a:tc>
                <a:tc>
                  <a:txBody>
                    <a:bodyPr/>
                    <a:lstStyle/>
                    <a:p>
                      <a:pPr algn="ctr"/>
                      <a:r>
                        <a:rPr lang="en-US" b="1" dirty="0" smtClean="0">
                          <a:solidFill>
                            <a:srgbClr val="FF0000"/>
                          </a:solidFill>
                        </a:rPr>
                        <a:t>0</a:t>
                      </a:r>
                      <a:endParaRPr lang="en-US" b="1" dirty="0">
                        <a:solidFill>
                          <a:srgbClr val="FF0000"/>
                        </a:solidFill>
                      </a:endParaRPr>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0</a:t>
                      </a:r>
                      <a:endParaRPr lang="en-US" dirty="0"/>
                    </a:p>
                  </a:txBody>
                  <a:tcPr/>
                </a:tc>
              </a:tr>
            </a:tbl>
          </a:graphicData>
        </a:graphic>
      </p:graphicFrame>
      <p:sp>
        <p:nvSpPr>
          <p:cNvPr id="13" name="Rectangle 12"/>
          <p:cNvSpPr/>
          <p:nvPr/>
        </p:nvSpPr>
        <p:spPr>
          <a:xfrm>
            <a:off x="1600200" y="4953000"/>
            <a:ext cx="1219200" cy="762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Arrow Connector 14"/>
          <p:cNvCxnSpPr/>
          <p:nvPr/>
        </p:nvCxnSpPr>
        <p:spPr>
          <a:xfrm flipH="1">
            <a:off x="2209800" y="4038600"/>
            <a:ext cx="457200" cy="8382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5943600" y="3886200"/>
            <a:ext cx="2514600" cy="646331"/>
          </a:xfrm>
          <a:prstGeom prst="rect">
            <a:avLst/>
          </a:prstGeom>
          <a:noFill/>
        </p:spPr>
        <p:txBody>
          <a:bodyPr wrap="square" rtlCol="0">
            <a:spAutoFit/>
          </a:bodyPr>
          <a:lstStyle/>
          <a:p>
            <a:r>
              <a:rPr lang="en-US" b="1" dirty="0" smtClean="0">
                <a:solidFill>
                  <a:srgbClr val="0000CC"/>
                </a:solidFill>
              </a:rPr>
              <a:t>Capacity: 2</a:t>
            </a:r>
            <a:r>
              <a:rPr lang="en-US" b="1" baseline="30000" dirty="0" smtClean="0">
                <a:solidFill>
                  <a:srgbClr val="0000CC"/>
                </a:solidFill>
              </a:rPr>
              <a:t>n</a:t>
            </a:r>
            <a:r>
              <a:rPr lang="en-US" b="1" dirty="0" smtClean="0">
                <a:solidFill>
                  <a:srgbClr val="0000CC"/>
                </a:solidFill>
              </a:rPr>
              <a:t> – 1, </a:t>
            </a:r>
          </a:p>
          <a:p>
            <a:r>
              <a:rPr lang="en-US" b="1" dirty="0" smtClean="0">
                <a:solidFill>
                  <a:srgbClr val="0000CC"/>
                </a:solidFill>
              </a:rPr>
              <a:t>n: number of bits </a:t>
            </a:r>
            <a:endParaRPr lang="en-US" b="1" dirty="0">
              <a:solidFill>
                <a:srgbClr val="0000CC"/>
              </a:solidFill>
            </a:endParaRPr>
          </a:p>
        </p:txBody>
      </p:sp>
      <p:sp>
        <p:nvSpPr>
          <p:cNvPr id="17" name="TextBox 16"/>
          <p:cNvSpPr txBox="1"/>
          <p:nvPr/>
        </p:nvSpPr>
        <p:spPr>
          <a:xfrm>
            <a:off x="1447800" y="6019800"/>
            <a:ext cx="7086600" cy="369332"/>
          </a:xfrm>
          <a:prstGeom prst="rect">
            <a:avLst/>
          </a:prstGeom>
          <a:noFill/>
        </p:spPr>
        <p:txBody>
          <a:bodyPr wrap="square" rtlCol="0">
            <a:spAutoFit/>
          </a:bodyPr>
          <a:lstStyle/>
          <a:p>
            <a:r>
              <a:rPr lang="en-US" b="1" dirty="0" smtClean="0">
                <a:solidFill>
                  <a:srgbClr val="0000CC"/>
                </a:solidFill>
              </a:rPr>
              <a:t>Large magnitude of the number may cause overflow in storing.  </a:t>
            </a:r>
            <a:endParaRPr lang="en-US" b="1" dirty="0">
              <a:solidFill>
                <a:srgbClr val="0000CC"/>
              </a:solidFill>
            </a:endParaRPr>
          </a:p>
        </p:txBody>
      </p:sp>
      <p:sp>
        <p:nvSpPr>
          <p:cNvPr id="11" name="Slide Number Placeholder 10"/>
          <p:cNvSpPr>
            <a:spLocks noGrp="1"/>
          </p:cNvSpPr>
          <p:nvPr>
            <p:ph type="sldNum" sz="quarter" idx="12"/>
          </p:nvPr>
        </p:nvSpPr>
        <p:spPr/>
        <p:txBody>
          <a:bodyPr/>
          <a:lstStyle/>
          <a:p>
            <a:fld id="{69E29E33-B620-47F9-BB04-8846C2A5AFCC}" type="slidenum">
              <a:rPr kumimoji="0" lang="en-US" smtClean="0"/>
              <a:pPr/>
              <a:t>9</a:t>
            </a:fld>
            <a:endParaRPr kumimoji="0" lang="en-US"/>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1097</TotalTime>
  <Words>3527</Words>
  <Application>Microsoft Office PowerPoint</Application>
  <PresentationFormat>On-screen Show (4:3)</PresentationFormat>
  <Paragraphs>636</Paragraphs>
  <Slides>50</Slides>
  <Notes>19</Notes>
  <HiddenSlides>0</HiddenSlides>
  <MMClips>0</MMClips>
  <ScaleCrop>false</ScaleCrop>
  <HeadingPairs>
    <vt:vector size="4" baseType="variant">
      <vt:variant>
        <vt:lpstr>Theme</vt:lpstr>
      </vt:variant>
      <vt:variant>
        <vt:i4>1</vt:i4>
      </vt:variant>
      <vt:variant>
        <vt:lpstr>Slide Titles</vt:lpstr>
      </vt:variant>
      <vt:variant>
        <vt:i4>50</vt:i4>
      </vt:variant>
    </vt:vector>
  </HeadingPairs>
  <TitlesOfParts>
    <vt:vector size="51" baseType="lpstr">
      <vt:lpstr>Apex</vt:lpstr>
      <vt:lpstr>lesson 03_A Data storage</vt:lpstr>
      <vt:lpstr>Objectives</vt:lpstr>
      <vt:lpstr>Contents</vt:lpstr>
      <vt:lpstr>1- Introduction to Data Storage</vt:lpstr>
      <vt:lpstr>Introduction to Data Storage…</vt:lpstr>
      <vt:lpstr>Introduction to Data Storage…</vt:lpstr>
      <vt:lpstr>2- Storing Numbers</vt:lpstr>
      <vt:lpstr>2.1- Storing Unsigned Integers</vt:lpstr>
      <vt:lpstr>Storing Unsigned Integers…</vt:lpstr>
      <vt:lpstr>Storing Signed Integers</vt:lpstr>
      <vt:lpstr>Storing Signed Integers</vt:lpstr>
      <vt:lpstr>Storing Signed Integers</vt:lpstr>
      <vt:lpstr>Storing Signed Integers</vt:lpstr>
      <vt:lpstr>Storing Signed Integers</vt:lpstr>
      <vt:lpstr>Storing Signed Integers</vt:lpstr>
      <vt:lpstr>Storing Integers: Summary</vt:lpstr>
      <vt:lpstr>Storing Integers: Summary  Comparing 3 Systems</vt:lpstr>
      <vt:lpstr>2.2- Storing Numbers: Reals</vt:lpstr>
      <vt:lpstr>Storing Numbers: Reals…</vt:lpstr>
      <vt:lpstr>Storing Numbers: Reals…</vt:lpstr>
      <vt:lpstr>Storing Numbers: Reals…</vt:lpstr>
      <vt:lpstr>Storing Numbers: Reals…</vt:lpstr>
      <vt:lpstr>Storing Numbers: Reals…</vt:lpstr>
      <vt:lpstr>Storing Numbers: Reals…</vt:lpstr>
      <vt:lpstr>Slide 25</vt:lpstr>
      <vt:lpstr>Slide 26</vt:lpstr>
      <vt:lpstr>Slide 27</vt:lpstr>
      <vt:lpstr>Slide 28</vt:lpstr>
      <vt:lpstr>3- Storing Text</vt:lpstr>
      <vt:lpstr>Storing Text…</vt:lpstr>
      <vt:lpstr>4- Storing Audio</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Objectives-Revisited</vt:lpstr>
      <vt:lpstr>Exercises- Use your notebook</vt:lpstr>
      <vt:lpstr>Exercises- Use your notebook</vt:lpstr>
      <vt:lpstr>Thanks for Following this lesson</vt:lpstr>
    </vt:vector>
  </TitlesOfParts>
  <Company>Grizli777</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CSI104 Introduction to Computer Science</dc:title>
  <dc:creator>Azure</dc:creator>
  <cp:lastModifiedBy>Azure</cp:lastModifiedBy>
  <cp:revision>100</cp:revision>
  <dcterms:created xsi:type="dcterms:W3CDTF">2020-11-30T04:14:58Z</dcterms:created>
  <dcterms:modified xsi:type="dcterms:W3CDTF">2020-12-10T02:40:10Z</dcterms:modified>
</cp:coreProperties>
</file>