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64" r:id="rId3"/>
    <p:sldId id="265" r:id="rId4"/>
    <p:sldId id="328" r:id="rId5"/>
    <p:sldId id="332" r:id="rId6"/>
    <p:sldId id="333" r:id="rId7"/>
    <p:sldId id="334" r:id="rId8"/>
    <p:sldId id="335" r:id="rId9"/>
    <p:sldId id="330" r:id="rId10"/>
    <p:sldId id="339" r:id="rId11"/>
    <p:sldId id="340" r:id="rId12"/>
    <p:sldId id="341" r:id="rId13"/>
    <p:sldId id="352" r:id="rId14"/>
    <p:sldId id="351" r:id="rId15"/>
    <p:sldId id="331" r:id="rId16"/>
    <p:sldId id="345" r:id="rId17"/>
    <p:sldId id="346" r:id="rId18"/>
    <p:sldId id="347" r:id="rId19"/>
    <p:sldId id="353" r:id="rId20"/>
    <p:sldId id="354" r:id="rId21"/>
    <p:sldId id="348" r:id="rId22"/>
    <p:sldId id="349" r:id="rId23"/>
    <p:sldId id="355" r:id="rId24"/>
    <p:sldId id="356" r:id="rId25"/>
    <p:sldId id="357" r:id="rId26"/>
    <p:sldId id="350" r:id="rId27"/>
    <p:sldId id="358" r:id="rId28"/>
    <p:sldId id="359" r:id="rId29"/>
    <p:sldId id="360" r:id="rId30"/>
    <p:sldId id="327" r:id="rId31"/>
    <p:sldId id="26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CC00"/>
    <a:srgbClr val="33CC33"/>
    <a:srgbClr val="FFFFCC"/>
    <a:srgbClr val="FF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8" autoAdjust="0"/>
  </p:normalViewPr>
  <p:slideViewPr>
    <p:cSldViewPr>
      <p:cViewPr>
        <p:scale>
          <a:sx n="70" d="100"/>
          <a:sy n="70" d="100"/>
        </p:scale>
        <p:origin x="-10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0C6D84EA-D697-479C-9A89-BF9DA52DD5E4}"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2970E6-8109-41BA-BD67-354AAA134E0B}"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09CE24-C94D-4555-9DF1-D02F0D45360C}"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A44465A-9E90-4298-A59F-43BE7338AE3C}"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C2B290-2E31-49AC-886B-8FF26B453CA4}"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3A4363-2E81-428E-BFA0-83FFB9E465BD}"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F0EEE7-024A-436A-BDA7-29F01F210FB5}"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9B4BA4-6D11-45F9-B429-90C18F984CB0}"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170B0-9782-49CC-A75B-4067048E0D71}"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D6595C-69B4-48DA-BF23-A6A3AC422615}"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97B647-551E-4A00-B007-6537B6F1228A}"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991C555-67E9-4E33-B38D-83076C514C16}"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153400" y="6553200"/>
            <a:ext cx="533400" cy="228600"/>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03_B</a:t>
            </a:r>
            <a:br>
              <a:rPr lang="en-US" dirty="0" smtClean="0"/>
            </a:br>
            <a:r>
              <a:rPr lang="en-US" dirty="0" smtClean="0"/>
              <a:t>operations on data</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114800" y="4583668"/>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Operations: L. Shifts</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533400" y="1292225"/>
            <a:ext cx="8047037" cy="114617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85800" y="3212068"/>
          <a:ext cx="7543800" cy="1854200"/>
        </p:xfrm>
        <a:graphic>
          <a:graphicData uri="http://schemas.openxmlformats.org/drawingml/2006/table">
            <a:tbl>
              <a:tblPr firstRow="1" bandRow="1">
                <a:tableStyleId>{5C22544A-7EE6-4342-B048-85BDC9FD1C3A}</a:tableStyleId>
              </a:tblPr>
              <a:tblGrid>
                <a:gridCol w="1885950"/>
                <a:gridCol w="1885950"/>
                <a:gridCol w="1885950"/>
                <a:gridCol w="1885950"/>
              </a:tblGrid>
              <a:tr h="370840">
                <a:tc>
                  <a:txBody>
                    <a:bodyPr/>
                    <a:lstStyle/>
                    <a:p>
                      <a:r>
                        <a:rPr lang="en-US" dirty="0" smtClean="0"/>
                        <a:t>Initial</a:t>
                      </a:r>
                      <a:endParaRPr lang="en-US" dirty="0"/>
                    </a:p>
                  </a:txBody>
                  <a:tcPr/>
                </a:tc>
                <a:tc>
                  <a:txBody>
                    <a:bodyPr/>
                    <a:lstStyle/>
                    <a:p>
                      <a:r>
                        <a:rPr lang="en-US" dirty="0" smtClean="0"/>
                        <a:t>00001111 (15)</a:t>
                      </a:r>
                      <a:endParaRPr lang="en-US" dirty="0"/>
                    </a:p>
                  </a:txBody>
                  <a:tcPr/>
                </a:tc>
                <a:tc>
                  <a:txBody>
                    <a:bodyPr/>
                    <a:lstStyle/>
                    <a:p>
                      <a:r>
                        <a:rPr lang="en-US" dirty="0" smtClean="0"/>
                        <a:t>01111000</a:t>
                      </a:r>
                      <a:r>
                        <a:rPr lang="en-US" baseline="0" dirty="0" smtClean="0"/>
                        <a:t> (120)</a:t>
                      </a:r>
                      <a:endParaRPr lang="en-US" dirty="0"/>
                    </a:p>
                  </a:txBody>
                  <a:tcPr/>
                </a:tc>
                <a:tc>
                  <a:txBody>
                    <a:bodyPr/>
                    <a:lstStyle/>
                    <a:p>
                      <a:r>
                        <a:rPr lang="en-US" dirty="0" smtClean="0"/>
                        <a:t>Initial</a:t>
                      </a:r>
                      <a:endParaRPr lang="en-US" dirty="0"/>
                    </a:p>
                  </a:txBody>
                  <a:tcPr/>
                </a:tc>
              </a:tr>
              <a:tr h="370840">
                <a:tc>
                  <a:txBody>
                    <a:bodyPr/>
                    <a:lstStyle/>
                    <a:p>
                      <a:r>
                        <a:rPr lang="en-US" dirty="0" smtClean="0"/>
                        <a:t>Left shift 1 bit</a:t>
                      </a:r>
                      <a:endParaRPr lang="en-US" dirty="0"/>
                    </a:p>
                  </a:txBody>
                  <a:tcPr/>
                </a:tc>
                <a:tc>
                  <a:txBody>
                    <a:bodyPr/>
                    <a:lstStyle/>
                    <a:p>
                      <a:r>
                        <a:rPr lang="en-US" dirty="0" smtClean="0"/>
                        <a:t>00011110 (30)</a:t>
                      </a:r>
                      <a:endParaRPr lang="en-US" dirty="0"/>
                    </a:p>
                  </a:txBody>
                  <a:tcPr/>
                </a:tc>
                <a:tc>
                  <a:txBody>
                    <a:bodyPr/>
                    <a:lstStyle/>
                    <a:p>
                      <a:r>
                        <a:rPr lang="en-US" dirty="0" smtClean="0"/>
                        <a:t>00111100 (60)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a:t>
                      </a:r>
                      <a:r>
                        <a:rPr lang="en-US" dirty="0" smtClean="0"/>
                        <a:t>shift 1 bit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shift 2 bit</a:t>
                      </a:r>
                    </a:p>
                  </a:txBody>
                  <a:tcPr/>
                </a:tc>
                <a:tc>
                  <a:txBody>
                    <a:bodyPr/>
                    <a:lstStyle/>
                    <a:p>
                      <a:r>
                        <a:rPr lang="en-US" dirty="0" smtClean="0"/>
                        <a:t>00111100 (60)</a:t>
                      </a:r>
                      <a:endParaRPr lang="en-US" dirty="0"/>
                    </a:p>
                  </a:txBody>
                  <a:tcPr/>
                </a:tc>
                <a:tc>
                  <a:txBody>
                    <a:bodyPr/>
                    <a:lstStyle/>
                    <a:p>
                      <a:r>
                        <a:rPr lang="en-US" dirty="0" smtClean="0"/>
                        <a:t>00011110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a:t>
                      </a:r>
                      <a:r>
                        <a:rPr lang="en-US" dirty="0" smtClean="0"/>
                        <a:t>shift 2 bit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shift 3 bit</a:t>
                      </a:r>
                    </a:p>
                  </a:txBody>
                  <a:tcPr/>
                </a:tc>
                <a:tc>
                  <a:txBody>
                    <a:bodyPr/>
                    <a:lstStyle/>
                    <a:p>
                      <a:r>
                        <a:rPr lang="en-US" dirty="0" smtClean="0"/>
                        <a:t>01111000 (120)</a:t>
                      </a:r>
                      <a:endParaRPr lang="en-US" dirty="0"/>
                    </a:p>
                  </a:txBody>
                  <a:tcPr/>
                </a:tc>
                <a:tc>
                  <a:txBody>
                    <a:bodyPr/>
                    <a:lstStyle/>
                    <a:p>
                      <a:r>
                        <a:rPr lang="en-US" dirty="0" smtClean="0"/>
                        <a:t>00001111 (15)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a:t>
                      </a:r>
                      <a:r>
                        <a:rPr lang="en-US" dirty="0" smtClean="0"/>
                        <a:t>shift 3 bit</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6" name="Oval 5"/>
          <p:cNvSpPr/>
          <p:nvPr/>
        </p:nvSpPr>
        <p:spPr>
          <a:xfrm>
            <a:off x="2819400" y="5257800"/>
            <a:ext cx="32766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Your conclusion: ?</a:t>
            </a:r>
            <a:endParaRPr lang="en-US" b="1" u="sng" dirty="0"/>
          </a:p>
        </p:txBody>
      </p:sp>
      <p:sp>
        <p:nvSpPr>
          <p:cNvPr id="7" name="TextBox 6"/>
          <p:cNvSpPr txBox="1"/>
          <p:nvPr/>
        </p:nvSpPr>
        <p:spPr>
          <a:xfrm>
            <a:off x="5638800" y="2667000"/>
            <a:ext cx="2743200" cy="369332"/>
          </a:xfrm>
          <a:prstGeom prst="rect">
            <a:avLst/>
          </a:prstGeom>
          <a:noFill/>
        </p:spPr>
        <p:txBody>
          <a:bodyPr wrap="square" rtlCol="0">
            <a:spAutoFit/>
          </a:bodyPr>
          <a:lstStyle/>
          <a:p>
            <a:r>
              <a:rPr lang="en-US" b="1" u="sng" dirty="0" smtClean="0">
                <a:solidFill>
                  <a:srgbClr val="0000CC"/>
                </a:solidFill>
              </a:rPr>
              <a:t>If input is a number:</a:t>
            </a:r>
            <a:endParaRPr lang="en-US" b="1" u="sng" dirty="0">
              <a:solidFill>
                <a:srgbClr val="0000CC"/>
              </a:solidFill>
            </a:endParaRPr>
          </a:p>
        </p:txBody>
      </p:sp>
      <p:cxnSp>
        <p:nvCxnSpPr>
          <p:cNvPr id="9" name="Straight Arrow Connector 8"/>
          <p:cNvCxnSpPr/>
          <p:nvPr/>
        </p:nvCxnSpPr>
        <p:spPr>
          <a:xfrm flipH="1">
            <a:off x="4114800" y="2971800"/>
            <a:ext cx="15240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Operations: Rotations</a:t>
            </a:r>
            <a:endParaRPr lang="en-US" dirty="0"/>
          </a:p>
        </p:txBody>
      </p:sp>
      <p:graphicFrame>
        <p:nvGraphicFramePr>
          <p:cNvPr id="6" name="Table 5"/>
          <p:cNvGraphicFramePr>
            <a:graphicFrameLocks noGrp="1"/>
          </p:cNvGraphicFramePr>
          <p:nvPr/>
        </p:nvGraphicFramePr>
        <p:xfrm>
          <a:off x="304800" y="3251200"/>
          <a:ext cx="8458200" cy="185420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r>
                        <a:rPr lang="en-US" dirty="0" smtClean="0"/>
                        <a:t>Initial</a:t>
                      </a:r>
                      <a:endParaRPr lang="en-US" dirty="0"/>
                    </a:p>
                  </a:txBody>
                  <a:tcPr/>
                </a:tc>
                <a:tc>
                  <a:txBody>
                    <a:bodyPr/>
                    <a:lstStyle/>
                    <a:p>
                      <a:r>
                        <a:rPr lang="en-US" dirty="0" smtClean="0"/>
                        <a:t>00001111 (15)</a:t>
                      </a:r>
                      <a:endParaRPr lang="en-US" dirty="0"/>
                    </a:p>
                  </a:txBody>
                  <a:tcPr/>
                </a:tc>
                <a:tc>
                  <a:txBody>
                    <a:bodyPr/>
                    <a:lstStyle/>
                    <a:p>
                      <a:r>
                        <a:rPr lang="en-US" dirty="0" smtClean="0"/>
                        <a:t>01111000</a:t>
                      </a:r>
                      <a:r>
                        <a:rPr lang="en-US" baseline="0" dirty="0" smtClean="0"/>
                        <a:t> (120)</a:t>
                      </a:r>
                      <a:endParaRPr lang="en-US" dirty="0"/>
                    </a:p>
                  </a:txBody>
                  <a:tcPr/>
                </a:tc>
                <a:tc>
                  <a:txBody>
                    <a:bodyPr/>
                    <a:lstStyle/>
                    <a:p>
                      <a:r>
                        <a:rPr lang="en-US" dirty="0" smtClean="0"/>
                        <a:t>Initial</a:t>
                      </a:r>
                      <a:endParaRPr lang="en-US" dirty="0"/>
                    </a:p>
                  </a:txBody>
                  <a:tcPr/>
                </a:tc>
              </a:tr>
              <a:tr h="370840">
                <a:tc>
                  <a:txBody>
                    <a:bodyPr/>
                    <a:lstStyle/>
                    <a:p>
                      <a:r>
                        <a:rPr lang="en-US" dirty="0" smtClean="0"/>
                        <a:t>Left rotation 1 bit</a:t>
                      </a:r>
                      <a:endParaRPr lang="en-US" dirty="0"/>
                    </a:p>
                  </a:txBody>
                  <a:tcPr/>
                </a:tc>
                <a:tc>
                  <a:txBody>
                    <a:bodyPr/>
                    <a:lstStyle/>
                    <a:p>
                      <a:r>
                        <a:rPr lang="en-US" dirty="0" smtClean="0"/>
                        <a:t>00011110  (30)</a:t>
                      </a:r>
                      <a:endParaRPr lang="en-US" dirty="0"/>
                    </a:p>
                  </a:txBody>
                  <a:tcPr/>
                </a:tc>
                <a:tc>
                  <a:txBody>
                    <a:bodyPr/>
                    <a:lstStyle/>
                    <a:p>
                      <a:r>
                        <a:rPr lang="en-US" dirty="0" smtClean="0"/>
                        <a:t>00111100 (60)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rotation</a:t>
                      </a:r>
                      <a:r>
                        <a:rPr lang="en-US" dirty="0" smtClean="0"/>
                        <a:t> 1 bit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rotation 2 bit</a:t>
                      </a:r>
                    </a:p>
                  </a:txBody>
                  <a:tcPr/>
                </a:tc>
                <a:tc>
                  <a:txBody>
                    <a:bodyPr/>
                    <a:lstStyle/>
                    <a:p>
                      <a:r>
                        <a:rPr lang="en-US" dirty="0" smtClean="0"/>
                        <a:t>00111100 (60)</a:t>
                      </a:r>
                      <a:endParaRPr lang="en-US" dirty="0"/>
                    </a:p>
                  </a:txBody>
                  <a:tcPr/>
                </a:tc>
                <a:tc>
                  <a:txBody>
                    <a:bodyPr/>
                    <a:lstStyle/>
                    <a:p>
                      <a:r>
                        <a:rPr lang="en-US" dirty="0" smtClean="0"/>
                        <a:t>00011110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rotation</a:t>
                      </a:r>
                      <a:r>
                        <a:rPr lang="en-US" dirty="0" smtClean="0"/>
                        <a:t> 2 bit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rotation 3 bit</a:t>
                      </a:r>
                    </a:p>
                  </a:txBody>
                  <a:tcPr/>
                </a:tc>
                <a:tc>
                  <a:txBody>
                    <a:bodyPr/>
                    <a:lstStyle/>
                    <a:p>
                      <a:r>
                        <a:rPr lang="en-US" dirty="0" smtClean="0"/>
                        <a:t>01111000 (120)</a:t>
                      </a:r>
                      <a:endParaRPr lang="en-US" dirty="0"/>
                    </a:p>
                  </a:txBody>
                  <a:tcPr/>
                </a:tc>
                <a:tc>
                  <a:txBody>
                    <a:bodyPr/>
                    <a:lstStyle/>
                    <a:p>
                      <a:r>
                        <a:rPr lang="en-US" dirty="0" smtClean="0"/>
                        <a:t>00001111 (15)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rotation</a:t>
                      </a:r>
                      <a:r>
                        <a:rPr lang="en-US" dirty="0" smtClean="0"/>
                        <a:t> 3 bit</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pic>
        <p:nvPicPr>
          <p:cNvPr id="2050" name="Picture 2"/>
          <p:cNvPicPr>
            <a:picLocks noChangeAspect="1" noChangeArrowheads="1"/>
          </p:cNvPicPr>
          <p:nvPr/>
        </p:nvPicPr>
        <p:blipFill>
          <a:blip r:embed="rId2" cstate="print"/>
          <a:srcRect/>
          <a:stretch>
            <a:fillRect/>
          </a:stretch>
        </p:blipFill>
        <p:spPr bwMode="auto">
          <a:xfrm>
            <a:off x="914400" y="1857375"/>
            <a:ext cx="7153275" cy="1190625"/>
          </a:xfrm>
          <a:prstGeom prst="rect">
            <a:avLst/>
          </a:prstGeom>
          <a:noFill/>
          <a:ln w="9525">
            <a:noFill/>
            <a:miter lim="800000"/>
            <a:headEnd/>
            <a:tailEnd/>
          </a:ln>
        </p:spPr>
      </p:pic>
      <p:sp>
        <p:nvSpPr>
          <p:cNvPr id="8" name="TextBox 7"/>
          <p:cNvSpPr txBox="1"/>
          <p:nvPr/>
        </p:nvSpPr>
        <p:spPr>
          <a:xfrm>
            <a:off x="2514600" y="1154668"/>
            <a:ext cx="3352800" cy="400110"/>
          </a:xfrm>
          <a:prstGeom prst="rect">
            <a:avLst/>
          </a:prstGeom>
          <a:noFill/>
        </p:spPr>
        <p:txBody>
          <a:bodyPr wrap="square" rtlCol="0">
            <a:spAutoFit/>
          </a:bodyPr>
          <a:lstStyle/>
          <a:p>
            <a:pPr algn="ctr"/>
            <a:r>
              <a:rPr lang="en-US" sz="2000" dirty="0" smtClean="0">
                <a:solidFill>
                  <a:srgbClr val="0000CC"/>
                </a:solidFill>
              </a:rPr>
              <a:t>Circular shift = Rotation</a:t>
            </a:r>
            <a:endParaRPr lang="en-US" sz="2000" dirty="0">
              <a:solidFill>
                <a:srgbClr val="0000CC"/>
              </a:solidFill>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Shift Operations: Arithmetic shifts</a:t>
            </a:r>
            <a:endParaRPr lang="en-US" sz="3200" dirty="0"/>
          </a:p>
        </p:txBody>
      </p:sp>
      <p:sp>
        <p:nvSpPr>
          <p:cNvPr id="3" name="Content Placeholder 2"/>
          <p:cNvSpPr>
            <a:spLocks noGrp="1"/>
          </p:cNvSpPr>
          <p:nvPr>
            <p:ph idx="1"/>
          </p:nvPr>
        </p:nvSpPr>
        <p:spPr>
          <a:xfrm>
            <a:off x="457200" y="990600"/>
            <a:ext cx="8229600" cy="2438400"/>
          </a:xfrm>
        </p:spPr>
        <p:txBody>
          <a:bodyPr>
            <a:normAutofit lnSpcReduction="10000"/>
          </a:bodyPr>
          <a:lstStyle/>
          <a:p>
            <a:r>
              <a:rPr lang="en-US" altLang="en-US" dirty="0" smtClean="0"/>
              <a:t>Arithmetic shift operations assume that the bit pattern is a </a:t>
            </a:r>
            <a:r>
              <a:rPr lang="en-US" altLang="en-US" b="1" u="sng" dirty="0" smtClean="0"/>
              <a:t>signed integer</a:t>
            </a:r>
            <a:r>
              <a:rPr lang="en-US" altLang="en-US" dirty="0" smtClean="0"/>
              <a:t> in two’s complement format. </a:t>
            </a:r>
            <a:r>
              <a:rPr lang="en-US" altLang="en-US" dirty="0" smtClean="0">
                <a:solidFill>
                  <a:srgbClr val="FF0000"/>
                </a:solidFill>
              </a:rPr>
              <a:t>Arithmetic right shift is used to divide an integer by two</a:t>
            </a:r>
            <a:r>
              <a:rPr lang="en-US" altLang="en-US" dirty="0" smtClean="0"/>
              <a:t>, while </a:t>
            </a:r>
            <a:r>
              <a:rPr lang="en-US" altLang="en-US" dirty="0" smtClean="0">
                <a:solidFill>
                  <a:srgbClr val="0000CC"/>
                </a:solidFill>
              </a:rPr>
              <a:t>arithmetic left shift is used to multiply an integer by two</a:t>
            </a:r>
            <a:r>
              <a:rPr lang="en-US" altLang="en-US" dirty="0" smtClean="0"/>
              <a:t>.</a:t>
            </a:r>
          </a:p>
          <a:p>
            <a:endParaRPr lang="en-US" dirty="0"/>
          </a:p>
        </p:txBody>
      </p:sp>
      <p:graphicFrame>
        <p:nvGraphicFramePr>
          <p:cNvPr id="5" name="Table 4"/>
          <p:cNvGraphicFramePr>
            <a:graphicFrameLocks noGrp="1"/>
          </p:cNvGraphicFramePr>
          <p:nvPr/>
        </p:nvGraphicFramePr>
        <p:xfrm>
          <a:off x="914400" y="4876800"/>
          <a:ext cx="7543800" cy="1483360"/>
        </p:xfrm>
        <a:graphic>
          <a:graphicData uri="http://schemas.openxmlformats.org/drawingml/2006/table">
            <a:tbl>
              <a:tblPr firstRow="1" bandRow="1">
                <a:tableStyleId>{5C22544A-7EE6-4342-B048-85BDC9FD1C3A}</a:tableStyleId>
              </a:tblPr>
              <a:tblGrid>
                <a:gridCol w="1885950"/>
                <a:gridCol w="1885950"/>
                <a:gridCol w="1885950"/>
                <a:gridCol w="1885950"/>
              </a:tblGrid>
              <a:tr h="370840">
                <a:tc>
                  <a:txBody>
                    <a:bodyPr/>
                    <a:lstStyle/>
                    <a:p>
                      <a:r>
                        <a:rPr lang="en-US" dirty="0" smtClean="0"/>
                        <a:t>Initial</a:t>
                      </a:r>
                      <a:endParaRPr lang="en-US" dirty="0"/>
                    </a:p>
                  </a:txBody>
                  <a:tcPr/>
                </a:tc>
                <a:tc>
                  <a:txBody>
                    <a:bodyPr/>
                    <a:lstStyle/>
                    <a:p>
                      <a:r>
                        <a:rPr lang="en-US" dirty="0" smtClean="0"/>
                        <a:t>00001111 (15)</a:t>
                      </a:r>
                      <a:endParaRPr lang="en-US" dirty="0"/>
                    </a:p>
                  </a:txBody>
                  <a:tcPr/>
                </a:tc>
                <a:tc>
                  <a:txBody>
                    <a:bodyPr/>
                    <a:lstStyle/>
                    <a:p>
                      <a:r>
                        <a:rPr lang="en-US" dirty="0" smtClean="0"/>
                        <a:t>11110001</a:t>
                      </a:r>
                      <a:r>
                        <a:rPr lang="en-US" baseline="0" dirty="0" smtClean="0"/>
                        <a:t>0(-16)</a:t>
                      </a:r>
                      <a:endParaRPr lang="en-US" dirty="0"/>
                    </a:p>
                  </a:txBody>
                  <a:tcPr/>
                </a:tc>
                <a:tc>
                  <a:txBody>
                    <a:bodyPr/>
                    <a:lstStyle/>
                    <a:p>
                      <a:r>
                        <a:rPr lang="en-US" dirty="0" smtClean="0"/>
                        <a:t>Initial</a:t>
                      </a:r>
                      <a:endParaRPr lang="en-US" dirty="0"/>
                    </a:p>
                  </a:txBody>
                  <a:tcPr/>
                </a:tc>
              </a:tr>
              <a:tr h="370840">
                <a:tc>
                  <a:txBody>
                    <a:bodyPr/>
                    <a:lstStyle/>
                    <a:p>
                      <a:r>
                        <a:rPr lang="en-US" dirty="0" smtClean="0"/>
                        <a:t>A.</a:t>
                      </a:r>
                      <a:r>
                        <a:rPr lang="en-US" baseline="0" dirty="0" smtClean="0"/>
                        <a:t> LS</a:t>
                      </a:r>
                      <a:r>
                        <a:rPr lang="en-US" dirty="0" smtClean="0"/>
                        <a:t> 1 bit</a:t>
                      </a:r>
                      <a:endParaRPr lang="en-US" dirty="0"/>
                    </a:p>
                  </a:txBody>
                  <a:tcPr/>
                </a:tc>
                <a:tc>
                  <a:txBody>
                    <a:bodyPr/>
                    <a:lstStyle/>
                    <a:p>
                      <a:r>
                        <a:rPr lang="en-US" dirty="0" smtClean="0"/>
                        <a:t>00011110 (30)</a:t>
                      </a:r>
                      <a:endParaRPr lang="en-US" dirty="0"/>
                    </a:p>
                  </a:txBody>
                  <a:tcPr/>
                </a:tc>
                <a:tc>
                  <a:txBody>
                    <a:bodyPr/>
                    <a:lstStyle/>
                    <a:p>
                      <a:r>
                        <a:rPr lang="en-US" dirty="0" smtClean="0"/>
                        <a:t>11111000 (-8)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A.R.S 1 bit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 2 bit</a:t>
                      </a:r>
                    </a:p>
                  </a:txBody>
                  <a:tcPr/>
                </a:tc>
                <a:tc>
                  <a:txBody>
                    <a:bodyPr/>
                    <a:lstStyle/>
                    <a:p>
                      <a:r>
                        <a:rPr lang="en-US" dirty="0" smtClean="0"/>
                        <a:t>00111100 (60)</a:t>
                      </a:r>
                      <a:endParaRPr lang="en-US" dirty="0"/>
                    </a:p>
                  </a:txBody>
                  <a:tcPr/>
                </a:tc>
                <a:tc>
                  <a:txBody>
                    <a:bodyPr/>
                    <a:lstStyle/>
                    <a:p>
                      <a:r>
                        <a:rPr lang="en-US" dirty="0" smtClean="0"/>
                        <a:t>11111100 (-4)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A.R.S 2 bit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 3 bit</a:t>
                      </a:r>
                    </a:p>
                  </a:txBody>
                  <a:tcPr/>
                </a:tc>
                <a:tc>
                  <a:txBody>
                    <a:bodyPr/>
                    <a:lstStyle/>
                    <a:p>
                      <a:r>
                        <a:rPr lang="en-US" dirty="0" smtClean="0"/>
                        <a:t>01111000 (120)</a:t>
                      </a:r>
                      <a:endParaRPr lang="en-US" dirty="0"/>
                    </a:p>
                  </a:txBody>
                  <a:tcPr/>
                </a:tc>
                <a:tc>
                  <a:txBody>
                    <a:bodyPr/>
                    <a:lstStyle/>
                    <a:p>
                      <a:r>
                        <a:rPr lang="en-US" dirty="0" smtClean="0"/>
                        <a:t>11111110</a:t>
                      </a:r>
                      <a:r>
                        <a:rPr lang="en-US" baseline="0" dirty="0" smtClean="0"/>
                        <a:t> </a:t>
                      </a: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A.R.S 3 bit</a:t>
                      </a:r>
                    </a:p>
                  </a:txBody>
                  <a:tcPr/>
                </a:tc>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828675" y="3457575"/>
            <a:ext cx="7486650" cy="12668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sz="3600" dirty="0" smtClean="0"/>
              <a:t>Arithmetic Shift Operations: Attention !!!</a:t>
            </a:r>
            <a:endParaRPr lang="en-US" sz="3600" dirty="0"/>
          </a:p>
        </p:txBody>
      </p:sp>
      <p:graphicFrame>
        <p:nvGraphicFramePr>
          <p:cNvPr id="6" name="Table 5"/>
          <p:cNvGraphicFramePr>
            <a:graphicFrameLocks noGrp="1"/>
          </p:cNvGraphicFramePr>
          <p:nvPr/>
        </p:nvGraphicFramePr>
        <p:xfrm>
          <a:off x="381000" y="2133600"/>
          <a:ext cx="8153401" cy="1595511"/>
        </p:xfrm>
        <a:graphic>
          <a:graphicData uri="http://schemas.openxmlformats.org/drawingml/2006/table">
            <a:tbl>
              <a:tblPr firstRow="1" bandRow="1">
                <a:tableStyleId>{5C22544A-7EE6-4342-B048-85BDC9FD1C3A}</a:tableStyleId>
              </a:tblPr>
              <a:tblGrid>
                <a:gridCol w="3087209"/>
                <a:gridCol w="633274"/>
                <a:gridCol w="633274"/>
                <a:gridCol w="633274"/>
                <a:gridCol w="633274"/>
                <a:gridCol w="633274"/>
                <a:gridCol w="633274"/>
                <a:gridCol w="633274"/>
                <a:gridCol w="633274"/>
              </a:tblGrid>
              <a:tr h="239151">
                <a:tc>
                  <a:txBody>
                    <a:bodyPr/>
                    <a:lstStyle/>
                    <a:p>
                      <a:r>
                        <a:rPr lang="en-US" dirty="0" smtClean="0"/>
                        <a:t>Data</a:t>
                      </a:r>
                      <a:r>
                        <a:rPr lang="en-US" baseline="0" dirty="0" smtClean="0"/>
                        <a:t> (-1decimal)</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259080">
                <a:tc>
                  <a:txBody>
                    <a:bodyPr/>
                    <a:lstStyle/>
                    <a:p>
                      <a:r>
                        <a:rPr lang="en-US" dirty="0" smtClean="0"/>
                        <a:t>Arithmetic  R. Shift 1 bit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298938">
                <a:tc>
                  <a:txBody>
                    <a:bodyPr/>
                    <a:lstStyle/>
                    <a:p>
                      <a:r>
                        <a:rPr lang="en-US" dirty="0" smtClean="0"/>
                        <a:t>Arithmetic  R. Shift 2 bit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98231">
                <a:tc>
                  <a:txBody>
                    <a:bodyPr/>
                    <a:lstStyle/>
                    <a:p>
                      <a:r>
                        <a:rPr lang="en-US" dirty="0" smtClean="0"/>
                        <a:t>Arithmetic  R. Shift n bit (-1)</a:t>
                      </a:r>
                      <a:endParaRPr lang="en-US"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r>
            </a:tbl>
          </a:graphicData>
        </a:graphic>
      </p:graphicFrame>
      <p:graphicFrame>
        <p:nvGraphicFramePr>
          <p:cNvPr id="4" name="Table 3"/>
          <p:cNvGraphicFramePr>
            <a:graphicFrameLocks noGrp="1"/>
          </p:cNvGraphicFramePr>
          <p:nvPr/>
        </p:nvGraphicFramePr>
        <p:xfrm>
          <a:off x="381004" y="4114800"/>
          <a:ext cx="8229597" cy="1595511"/>
        </p:xfrm>
        <a:graphic>
          <a:graphicData uri="http://schemas.openxmlformats.org/drawingml/2006/table">
            <a:tbl>
              <a:tblPr firstRow="1" bandRow="1">
                <a:tableStyleId>{5C22544A-7EE6-4342-B048-85BDC9FD1C3A}</a:tableStyleId>
              </a:tblPr>
              <a:tblGrid>
                <a:gridCol w="3116061"/>
                <a:gridCol w="639192"/>
                <a:gridCol w="639192"/>
                <a:gridCol w="639192"/>
                <a:gridCol w="639192"/>
                <a:gridCol w="639192"/>
                <a:gridCol w="639192"/>
                <a:gridCol w="639192"/>
                <a:gridCol w="639192"/>
              </a:tblGrid>
              <a:tr h="239151">
                <a:tc>
                  <a:txBody>
                    <a:bodyPr/>
                    <a:lstStyle/>
                    <a:p>
                      <a:r>
                        <a:rPr lang="en-US" dirty="0" smtClean="0"/>
                        <a:t>Data</a:t>
                      </a:r>
                      <a:r>
                        <a:rPr lang="en-US" baseline="0" dirty="0" smtClean="0"/>
                        <a:t> (-1decimal)</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259080">
                <a:tc>
                  <a:txBody>
                    <a:bodyPr/>
                    <a:lstStyle/>
                    <a:p>
                      <a:r>
                        <a:rPr lang="en-US" dirty="0" smtClean="0"/>
                        <a:t>Arithmetic  L. Shift 1 bit (-2)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298938">
                <a:tc>
                  <a:txBody>
                    <a:bodyPr/>
                    <a:lstStyle/>
                    <a:p>
                      <a:r>
                        <a:rPr lang="en-US" dirty="0" smtClean="0"/>
                        <a:t>Arithmetic  L. Shift 2 bit (-4)</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98231">
                <a:tc>
                  <a:txBody>
                    <a:bodyPr/>
                    <a:lstStyle/>
                    <a:p>
                      <a:r>
                        <a:rPr lang="en-US" dirty="0" smtClean="0"/>
                        <a:t>Arithmetic  L. Shift n bit (-8)</a:t>
                      </a:r>
                      <a:endParaRPr lang="en-US"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r>
            </a:tbl>
          </a:graphicData>
        </a:graphic>
      </p:graphicFrame>
      <p:sp>
        <p:nvSpPr>
          <p:cNvPr id="5" name="Rectangle 4"/>
          <p:cNvSpPr/>
          <p:nvPr/>
        </p:nvSpPr>
        <p:spPr>
          <a:xfrm>
            <a:off x="304800" y="1905000"/>
            <a:ext cx="83058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Shift Operations: An application</a:t>
            </a:r>
            <a:endParaRPr lang="en-US" sz="3600" dirty="0"/>
          </a:p>
        </p:txBody>
      </p:sp>
      <p:sp>
        <p:nvSpPr>
          <p:cNvPr id="3" name="Content Placeholder 2"/>
          <p:cNvSpPr>
            <a:spLocks noGrp="1"/>
          </p:cNvSpPr>
          <p:nvPr>
            <p:ph idx="1"/>
          </p:nvPr>
        </p:nvSpPr>
        <p:spPr>
          <a:xfrm>
            <a:off x="457200" y="990600"/>
            <a:ext cx="8229600" cy="609600"/>
          </a:xfrm>
        </p:spPr>
        <p:txBody>
          <a:bodyPr/>
          <a:lstStyle/>
          <a:p>
            <a:r>
              <a:rPr lang="en-US" dirty="0" smtClean="0"/>
              <a:t>We like to know value of the 4</a:t>
            </a:r>
            <a:r>
              <a:rPr lang="en-US" baseline="30000" dirty="0" smtClean="0"/>
              <a:t>rd</a:t>
            </a:r>
            <a:r>
              <a:rPr lang="en-US" dirty="0" smtClean="0"/>
              <a:t> bit of data.</a:t>
            </a:r>
            <a:endParaRPr lang="en-US" dirty="0"/>
          </a:p>
        </p:txBody>
      </p:sp>
      <p:graphicFrame>
        <p:nvGraphicFramePr>
          <p:cNvPr id="4" name="Table 3"/>
          <p:cNvGraphicFramePr>
            <a:graphicFrameLocks noGrp="1"/>
          </p:cNvGraphicFramePr>
          <p:nvPr/>
        </p:nvGraphicFramePr>
        <p:xfrm>
          <a:off x="533403" y="1752600"/>
          <a:ext cx="7848597" cy="1854200"/>
        </p:xfrm>
        <a:graphic>
          <a:graphicData uri="http://schemas.openxmlformats.org/drawingml/2006/table">
            <a:tbl>
              <a:tblPr firstRow="1" bandRow="1">
                <a:tableStyleId>{5C22544A-7EE6-4342-B048-85BDC9FD1C3A}</a:tableStyleId>
              </a:tblPr>
              <a:tblGrid>
                <a:gridCol w="2354578"/>
                <a:gridCol w="713509"/>
                <a:gridCol w="642158"/>
                <a:gridCol w="713509"/>
                <a:gridCol w="642158"/>
                <a:gridCol w="642158"/>
                <a:gridCol w="713509"/>
                <a:gridCol w="713509"/>
                <a:gridCol w="713509"/>
              </a:tblGrid>
              <a:tr h="370840">
                <a:tc>
                  <a:txBody>
                    <a:bodyPr/>
                    <a:lstStyle/>
                    <a:p>
                      <a:r>
                        <a:rPr lang="en-US" dirty="0" smtClean="0"/>
                        <a:t>Position</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r>
                        <a:rPr lang="en-US" dirty="0" smtClean="0"/>
                        <a:t>Data (bit value)</a:t>
                      </a:r>
                      <a:endParaRPr lang="en-US" dirty="0"/>
                    </a:p>
                  </a:txBody>
                  <a:tcPr/>
                </a:tc>
                <a:tc>
                  <a:txBody>
                    <a:bodyPr/>
                    <a:lstStyle/>
                    <a:p>
                      <a:pPr algn="ctr"/>
                      <a:r>
                        <a:rPr lang="en-US" dirty="0" smtClean="0"/>
                        <a:t>h</a:t>
                      </a:r>
                      <a:endParaRPr lang="en-US" dirty="0"/>
                    </a:p>
                  </a:txBody>
                  <a:tcPr/>
                </a:tc>
                <a:tc>
                  <a:txBody>
                    <a:bodyPr/>
                    <a:lstStyle/>
                    <a:p>
                      <a:pPr algn="ctr"/>
                      <a:r>
                        <a:rPr lang="en-US" dirty="0" smtClean="0"/>
                        <a:t>g</a:t>
                      </a:r>
                      <a:endParaRPr lang="en-US" dirty="0"/>
                    </a:p>
                  </a:txBody>
                  <a:tcPr/>
                </a:tc>
                <a:tc>
                  <a:txBody>
                    <a:bodyPr/>
                    <a:lstStyle/>
                    <a:p>
                      <a:pPr algn="ctr"/>
                      <a:r>
                        <a:rPr lang="en-US" dirty="0" smtClean="0"/>
                        <a:t>f</a:t>
                      </a:r>
                      <a:endParaRPr lang="en-US" dirty="0"/>
                    </a:p>
                  </a:txBody>
                  <a:tcPr/>
                </a:tc>
                <a:tc>
                  <a:txBody>
                    <a:bodyPr/>
                    <a:lstStyle/>
                    <a:p>
                      <a:pPr algn="ctr"/>
                      <a:r>
                        <a:rPr lang="en-US" dirty="0" smtClean="0">
                          <a:solidFill>
                            <a:schemeClr val="tx1"/>
                          </a:solidFill>
                        </a:rPr>
                        <a:t>e</a:t>
                      </a:r>
                      <a:endParaRPr lang="en-US" dirty="0">
                        <a:solidFill>
                          <a:schemeClr val="tx1"/>
                        </a:solidFill>
                      </a:endParaRPr>
                    </a:p>
                  </a:txBody>
                  <a:tcPr>
                    <a:solidFill>
                      <a:srgbClr val="FF0000"/>
                    </a:solidFill>
                  </a:tcPr>
                </a:tc>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r>
              <a:tr h="370840">
                <a:tc>
                  <a:txBody>
                    <a:bodyPr/>
                    <a:lstStyle/>
                    <a:p>
                      <a:r>
                        <a:rPr lang="en-US" dirty="0" smtClean="0"/>
                        <a:t>Right shift 3 bit</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h</a:t>
                      </a:r>
                      <a:endParaRPr lang="en-US" dirty="0"/>
                    </a:p>
                  </a:txBody>
                  <a:tcPr/>
                </a:tc>
                <a:tc>
                  <a:txBody>
                    <a:bodyPr/>
                    <a:lstStyle/>
                    <a:p>
                      <a:pPr algn="ctr"/>
                      <a:r>
                        <a:rPr lang="en-US" dirty="0" smtClean="0"/>
                        <a:t>g</a:t>
                      </a:r>
                      <a:endParaRPr lang="en-US" dirty="0"/>
                    </a:p>
                  </a:txBody>
                  <a:tcPr/>
                </a:tc>
                <a:tc>
                  <a:txBody>
                    <a:bodyPr/>
                    <a:lstStyle/>
                    <a:p>
                      <a:pPr algn="ctr"/>
                      <a:r>
                        <a:rPr lang="en-US" dirty="0" smtClean="0"/>
                        <a:t>f</a:t>
                      </a:r>
                      <a:endParaRPr lang="en-US" dirty="0"/>
                    </a:p>
                  </a:txBody>
                  <a:tcPr/>
                </a:tc>
                <a:tc>
                  <a:txBody>
                    <a:bodyPr/>
                    <a:lstStyle/>
                    <a:p>
                      <a:pPr algn="ctr"/>
                      <a:r>
                        <a:rPr lang="en-US" dirty="0" smtClean="0">
                          <a:solidFill>
                            <a:schemeClr val="tx1"/>
                          </a:solidFill>
                        </a:rPr>
                        <a:t>e</a:t>
                      </a:r>
                      <a:endParaRPr lang="en-US" dirty="0">
                        <a:solidFill>
                          <a:schemeClr val="tx1"/>
                        </a:solidFill>
                      </a:endParaRPr>
                    </a:p>
                  </a:txBody>
                  <a:tcPr>
                    <a:solidFill>
                      <a:srgbClr val="FF0000"/>
                    </a:solidFill>
                  </a:tcPr>
                </a:tc>
              </a:tr>
              <a:tr h="370840">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AND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e</a:t>
                      </a:r>
                    </a:p>
                  </a:txBody>
                  <a:tcPr>
                    <a:solidFill>
                      <a:srgbClr val="FF0000"/>
                    </a:solidFill>
                  </a:tcPr>
                </a:tc>
              </a:tr>
            </a:tbl>
          </a:graphicData>
        </a:graphic>
      </p:graphicFrame>
      <p:sp>
        <p:nvSpPr>
          <p:cNvPr id="5" name="TextBox 4"/>
          <p:cNvSpPr txBox="1"/>
          <p:nvPr/>
        </p:nvSpPr>
        <p:spPr>
          <a:xfrm>
            <a:off x="1981200" y="4038600"/>
            <a:ext cx="5410200" cy="1015663"/>
          </a:xfrm>
          <a:prstGeom prst="rect">
            <a:avLst/>
          </a:prstGeom>
          <a:noFill/>
        </p:spPr>
        <p:txBody>
          <a:bodyPr wrap="square" rtlCol="0">
            <a:spAutoFit/>
          </a:bodyPr>
          <a:lstStyle/>
          <a:p>
            <a:r>
              <a:rPr lang="en-US" sz="2000" b="1" dirty="0" smtClean="0">
                <a:solidFill>
                  <a:srgbClr val="0000CC"/>
                </a:solidFill>
              </a:rPr>
              <a:t>Result = (data RIGHT_SHIFT 4) AND 1;</a:t>
            </a:r>
          </a:p>
          <a:p>
            <a:r>
              <a:rPr lang="en-US" sz="2000" b="1" dirty="0" smtClean="0">
                <a:solidFill>
                  <a:srgbClr val="0000CC"/>
                </a:solidFill>
              </a:rPr>
              <a:t>If (result =1) then the 4</a:t>
            </a:r>
            <a:r>
              <a:rPr lang="en-US" sz="2000" b="1" baseline="30000" dirty="0" smtClean="0">
                <a:solidFill>
                  <a:srgbClr val="0000CC"/>
                </a:solidFill>
              </a:rPr>
              <a:t>rd</a:t>
            </a:r>
            <a:r>
              <a:rPr lang="en-US" sz="2000" b="1" dirty="0" smtClean="0">
                <a:solidFill>
                  <a:srgbClr val="0000CC"/>
                </a:solidFill>
              </a:rPr>
              <a:t> bit is 1 </a:t>
            </a:r>
          </a:p>
          <a:p>
            <a:r>
              <a:rPr lang="en-US" sz="2000" b="1" dirty="0" smtClean="0">
                <a:solidFill>
                  <a:srgbClr val="0000CC"/>
                </a:solidFill>
              </a:rPr>
              <a:t>Else it is 0. </a:t>
            </a:r>
            <a:endParaRPr lang="en-US" sz="2000" b="1"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Arithmetic Operations</a:t>
            </a:r>
            <a:endParaRPr lang="en-US" dirty="0"/>
          </a:p>
        </p:txBody>
      </p:sp>
      <p:sp>
        <p:nvSpPr>
          <p:cNvPr id="3" name="Content Placeholder 2"/>
          <p:cNvSpPr>
            <a:spLocks noGrp="1"/>
          </p:cNvSpPr>
          <p:nvPr>
            <p:ph idx="1"/>
          </p:nvPr>
        </p:nvSpPr>
        <p:spPr/>
        <p:txBody>
          <a:bodyPr/>
          <a:lstStyle/>
          <a:p>
            <a:r>
              <a:rPr lang="en-US" altLang="en-US" dirty="0" smtClean="0"/>
              <a:t>Arithmetic operations involve adding, subtracting, multiplying, and dividing. </a:t>
            </a:r>
          </a:p>
          <a:p>
            <a:r>
              <a:rPr lang="en-US" altLang="en-US" dirty="0" smtClean="0"/>
              <a:t>We can apply these operations to integers and floating-point numbers.</a:t>
            </a:r>
          </a:p>
          <a:p>
            <a:r>
              <a:rPr lang="en-US" altLang="en-US" dirty="0" smtClean="0"/>
              <a:t>There are more efficient procedures for multiplication and division, such as </a:t>
            </a:r>
            <a:r>
              <a:rPr lang="en-US" altLang="en-US" dirty="0" smtClean="0">
                <a:solidFill>
                  <a:schemeClr val="folHlink"/>
                </a:solidFill>
              </a:rPr>
              <a:t>Booth</a:t>
            </a:r>
            <a:r>
              <a:rPr lang="en-US" altLang="en-US" dirty="0" smtClean="0"/>
              <a:t> </a:t>
            </a:r>
            <a:r>
              <a:rPr lang="en-US" altLang="en-US" dirty="0" smtClean="0">
                <a:solidFill>
                  <a:schemeClr val="folHlink"/>
                </a:solidFill>
              </a:rPr>
              <a:t>procedures</a:t>
            </a:r>
            <a:r>
              <a:rPr lang="en-US" altLang="en-US" dirty="0" smtClean="0"/>
              <a:t>, but these are beyond the scope of this book. For this reason, we only discuss addition and subtraction of integers here.</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Adding</a:t>
            </a:r>
            <a:endParaRPr lang="en-US" dirty="0"/>
          </a:p>
        </p:txBody>
      </p:sp>
      <p:sp>
        <p:nvSpPr>
          <p:cNvPr id="3" name="Content Placeholder 2"/>
          <p:cNvSpPr>
            <a:spLocks noGrp="1"/>
          </p:cNvSpPr>
          <p:nvPr>
            <p:ph idx="1"/>
          </p:nvPr>
        </p:nvSpPr>
        <p:spPr>
          <a:xfrm>
            <a:off x="457200" y="1371600"/>
            <a:ext cx="8229600" cy="457200"/>
          </a:xfrm>
        </p:spPr>
        <p:txBody>
          <a:bodyPr>
            <a:normAutofit fontScale="92500" lnSpcReduction="10000"/>
          </a:bodyPr>
          <a:lstStyle/>
          <a:p>
            <a:r>
              <a:rPr lang="en-US" dirty="0" smtClean="0"/>
              <a:t>Adding 2 binary numbers by yourself.</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1752600"/>
            <a:ext cx="7426346" cy="2286000"/>
          </a:xfrm>
          <a:prstGeom prst="rect">
            <a:avLst/>
          </a:prstGeom>
          <a:noFill/>
          <a:ln w="9525">
            <a:noFill/>
            <a:miter lim="800000"/>
            <a:headEnd/>
            <a:tailEnd/>
          </a:ln>
        </p:spPr>
      </p:pic>
      <p:sp>
        <p:nvSpPr>
          <p:cNvPr id="12" name="TextBox 11"/>
          <p:cNvSpPr txBox="1"/>
          <p:nvPr/>
        </p:nvSpPr>
        <p:spPr>
          <a:xfrm>
            <a:off x="6172200" y="5257800"/>
            <a:ext cx="2514600" cy="923330"/>
          </a:xfrm>
          <a:prstGeom prst="rect">
            <a:avLst/>
          </a:prstGeom>
          <a:noFill/>
        </p:spPr>
        <p:txBody>
          <a:bodyPr wrap="square" rtlCol="0">
            <a:spAutoFit/>
          </a:bodyPr>
          <a:lstStyle/>
          <a:p>
            <a:r>
              <a:rPr lang="en-US" b="1" dirty="0" smtClean="0">
                <a:solidFill>
                  <a:schemeClr val="bg1"/>
                </a:solidFill>
              </a:rPr>
              <a:t>Add by yourself:</a:t>
            </a:r>
          </a:p>
          <a:p>
            <a:r>
              <a:rPr lang="en-US" dirty="0" smtClean="0">
                <a:solidFill>
                  <a:schemeClr val="bg1"/>
                </a:solidFill>
              </a:rPr>
              <a:t>    0010 1001 1011 0111</a:t>
            </a:r>
          </a:p>
          <a:p>
            <a:r>
              <a:rPr lang="en-US" dirty="0" smtClean="0">
                <a:solidFill>
                  <a:schemeClr val="bg1"/>
                </a:solidFill>
              </a:rPr>
              <a:t>    0001 1011 0111 1110</a:t>
            </a:r>
            <a:endParaRPr lang="en-US" dirty="0">
              <a:solidFill>
                <a:schemeClr val="bg1"/>
              </a:solidFill>
            </a:endParaRPr>
          </a:p>
        </p:txBody>
      </p:sp>
      <p:sp>
        <p:nvSpPr>
          <p:cNvPr id="13" name="TextBox 12"/>
          <p:cNvSpPr txBox="1"/>
          <p:nvPr/>
        </p:nvSpPr>
        <p:spPr>
          <a:xfrm>
            <a:off x="6172200" y="4267200"/>
            <a:ext cx="2514600" cy="923330"/>
          </a:xfrm>
          <a:prstGeom prst="rect">
            <a:avLst/>
          </a:prstGeom>
          <a:noFill/>
        </p:spPr>
        <p:txBody>
          <a:bodyPr wrap="square" rtlCol="0">
            <a:spAutoFit/>
          </a:bodyPr>
          <a:lstStyle/>
          <a:p>
            <a:r>
              <a:rPr lang="en-US" b="1" dirty="0" smtClean="0">
                <a:solidFill>
                  <a:schemeClr val="bg1"/>
                </a:solidFill>
              </a:rPr>
              <a:t>Add by yourself:</a:t>
            </a:r>
          </a:p>
          <a:p>
            <a:r>
              <a:rPr lang="en-US" dirty="0" smtClean="0">
                <a:solidFill>
                  <a:schemeClr val="bg1"/>
                </a:solidFill>
              </a:rPr>
              <a:t>    0111 1001 1011 0111</a:t>
            </a:r>
          </a:p>
          <a:p>
            <a:r>
              <a:rPr lang="en-US" dirty="0" smtClean="0">
                <a:solidFill>
                  <a:schemeClr val="bg1"/>
                </a:solidFill>
              </a:rPr>
              <a:t>    0001 1111 1101 0101</a:t>
            </a:r>
            <a:endParaRPr lang="en-US" dirty="0">
              <a:solidFill>
                <a:schemeClr val="bg1"/>
              </a:solidFill>
            </a:endParaRPr>
          </a:p>
        </p:txBody>
      </p:sp>
      <p:sp>
        <p:nvSpPr>
          <p:cNvPr id="15" name="TextBox 14"/>
          <p:cNvSpPr txBox="1"/>
          <p:nvPr/>
        </p:nvSpPr>
        <p:spPr>
          <a:xfrm>
            <a:off x="304800" y="3974068"/>
            <a:ext cx="2819400" cy="369332"/>
          </a:xfrm>
          <a:prstGeom prst="rect">
            <a:avLst/>
          </a:prstGeom>
          <a:noFill/>
        </p:spPr>
        <p:txBody>
          <a:bodyPr wrap="square" rtlCol="0">
            <a:spAutoFit/>
          </a:bodyPr>
          <a:lstStyle/>
          <a:p>
            <a:pPr algn="ctr"/>
            <a:r>
              <a:rPr lang="en-US" b="1" dirty="0" smtClean="0">
                <a:solidFill>
                  <a:srgbClr val="FF0000"/>
                </a:solidFill>
              </a:rPr>
              <a:t>1 byte + 1 byte </a:t>
            </a:r>
            <a:r>
              <a:rPr lang="en-US" b="1" dirty="0" smtClean="0">
                <a:solidFill>
                  <a:srgbClr val="FF0000"/>
                </a:solidFill>
                <a:sym typeface="Wingdings" pitchFamily="2" charset="2"/>
              </a:rPr>
              <a:t> 1 byte</a:t>
            </a:r>
            <a:endParaRPr lang="en-US" b="1" dirty="0">
              <a:solidFill>
                <a:srgbClr val="FF0000"/>
              </a:solidFill>
            </a:endParaRPr>
          </a:p>
        </p:txBody>
      </p:sp>
      <p:pic>
        <p:nvPicPr>
          <p:cNvPr id="2051" name="Picture 3"/>
          <p:cNvPicPr>
            <a:picLocks noChangeAspect="1" noChangeArrowheads="1"/>
          </p:cNvPicPr>
          <p:nvPr/>
        </p:nvPicPr>
        <p:blipFill>
          <a:blip r:embed="rId3" cstate="print"/>
          <a:srcRect/>
          <a:stretch>
            <a:fillRect/>
          </a:stretch>
        </p:blipFill>
        <p:spPr bwMode="auto">
          <a:xfrm>
            <a:off x="304800" y="4410074"/>
            <a:ext cx="4803010" cy="1457326"/>
          </a:xfrm>
          <a:prstGeom prst="rect">
            <a:avLst/>
          </a:prstGeom>
          <a:noFill/>
          <a:ln w="9525">
            <a:solidFill>
              <a:srgbClr val="0000CC"/>
            </a:solidFill>
            <a:miter lim="800000"/>
            <a:headEnd/>
            <a:tailEnd/>
          </a:ln>
        </p:spPr>
      </p:pic>
      <p:sp>
        <p:nvSpPr>
          <p:cNvPr id="17" name="TextBox 16"/>
          <p:cNvSpPr txBox="1"/>
          <p:nvPr/>
        </p:nvSpPr>
        <p:spPr>
          <a:xfrm>
            <a:off x="609600" y="5943600"/>
            <a:ext cx="4800600" cy="400110"/>
          </a:xfrm>
          <a:prstGeom prst="rect">
            <a:avLst/>
          </a:prstGeom>
          <a:noFill/>
        </p:spPr>
        <p:txBody>
          <a:bodyPr wrap="square" rtlCol="0">
            <a:spAutoFit/>
          </a:bodyPr>
          <a:lstStyle/>
          <a:p>
            <a:r>
              <a:rPr lang="en-US" sz="2000" b="1" dirty="0" smtClean="0">
                <a:solidFill>
                  <a:schemeClr val="bg1"/>
                </a:solidFill>
              </a:rPr>
              <a:t>Add by yourself: (-20d) + 25d (8 bits)</a:t>
            </a:r>
            <a:endParaRPr lang="en-US" sz="2000" b="1" dirty="0">
              <a:solidFill>
                <a:schemeClr val="bg1"/>
              </a:solidFill>
            </a:endParaRPr>
          </a:p>
        </p:txBody>
      </p:sp>
      <p:sp>
        <p:nvSpPr>
          <p:cNvPr id="18" name="TextBox 17"/>
          <p:cNvSpPr txBox="1"/>
          <p:nvPr/>
        </p:nvSpPr>
        <p:spPr>
          <a:xfrm>
            <a:off x="3962400" y="757535"/>
            <a:ext cx="5029200" cy="461665"/>
          </a:xfrm>
          <a:prstGeom prst="rect">
            <a:avLst/>
          </a:prstGeom>
          <a:noFill/>
        </p:spPr>
        <p:txBody>
          <a:bodyPr wrap="square" rtlCol="0">
            <a:spAutoFit/>
          </a:bodyPr>
          <a:lstStyle/>
          <a:p>
            <a:pPr algn="ctr"/>
            <a:r>
              <a:rPr lang="en-US" sz="2400" b="1" dirty="0" smtClean="0">
                <a:solidFill>
                  <a:srgbClr val="FF0000"/>
                </a:solidFill>
              </a:rPr>
              <a:t>2’s complement-based system</a:t>
            </a:r>
            <a:endParaRPr lang="en-US" sz="2400" b="1" dirty="0">
              <a:solidFill>
                <a:srgbClr val="FF0000"/>
              </a:solidFill>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39762"/>
          </a:xfrm>
        </p:spPr>
        <p:txBody>
          <a:bodyPr/>
          <a:lstStyle/>
          <a:p>
            <a:r>
              <a:rPr lang="en-US" sz="3600" dirty="0" smtClean="0"/>
              <a:t>Arithmetic Operations: Subtraction</a:t>
            </a:r>
            <a:endParaRPr lang="en-US" sz="3600" dirty="0"/>
          </a:p>
        </p:txBody>
      </p:sp>
      <p:pic>
        <p:nvPicPr>
          <p:cNvPr id="3074" name="Picture 2"/>
          <p:cNvPicPr>
            <a:picLocks noChangeAspect="1" noChangeArrowheads="1"/>
          </p:cNvPicPr>
          <p:nvPr/>
        </p:nvPicPr>
        <p:blipFill>
          <a:blip r:embed="rId2" cstate="print"/>
          <a:srcRect/>
          <a:stretch>
            <a:fillRect/>
          </a:stretch>
        </p:blipFill>
        <p:spPr bwMode="auto">
          <a:xfrm>
            <a:off x="2009774" y="1485948"/>
            <a:ext cx="5153026" cy="1866852"/>
          </a:xfrm>
          <a:prstGeom prst="rect">
            <a:avLst/>
          </a:prstGeom>
          <a:noFill/>
          <a:ln w="9525">
            <a:noFill/>
            <a:miter lim="800000"/>
            <a:headEnd/>
            <a:tailEnd/>
          </a:ln>
        </p:spPr>
      </p:pic>
      <p:graphicFrame>
        <p:nvGraphicFramePr>
          <p:cNvPr id="11" name="Table 10"/>
          <p:cNvGraphicFramePr>
            <a:graphicFrameLocks noGrp="1"/>
          </p:cNvGraphicFramePr>
          <p:nvPr/>
        </p:nvGraphicFramePr>
        <p:xfrm>
          <a:off x="1524003" y="4038600"/>
          <a:ext cx="6476991" cy="1483360"/>
        </p:xfrm>
        <a:graphic>
          <a:graphicData uri="http://schemas.openxmlformats.org/drawingml/2006/table">
            <a:tbl>
              <a:tblPr firstRow="1" bandRow="1">
                <a:tableStyleId>{5C22544A-7EE6-4342-B048-85BDC9FD1C3A}</a:tableStyleId>
              </a:tblPr>
              <a:tblGrid>
                <a:gridCol w="1689649"/>
                <a:gridCol w="492815"/>
                <a:gridCol w="492815"/>
                <a:gridCol w="563217"/>
                <a:gridCol w="563217"/>
                <a:gridCol w="563217"/>
                <a:gridCol w="563217"/>
                <a:gridCol w="563217"/>
                <a:gridCol w="492815"/>
                <a:gridCol w="492812"/>
              </a:tblGrid>
              <a:tr h="370840">
                <a:tc>
                  <a:txBody>
                    <a:bodyPr/>
                    <a:lstStyle/>
                    <a:p>
                      <a:r>
                        <a:rPr lang="en-US" dirty="0" smtClean="0"/>
                        <a:t>Cary</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r>
                        <a:rPr lang="en-US" baseline="0" dirty="0" smtClean="0"/>
                        <a:t>65d</a:t>
                      </a:r>
                      <a:endParaRPr lang="en-US" dirty="0"/>
                    </a:p>
                  </a:txBody>
                  <a:tcPr/>
                </a:tc>
                <a:tc>
                  <a:txBody>
                    <a:bodyPr/>
                    <a:lstStyle/>
                    <a:p>
                      <a:pPr algn="ct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-13d</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r>
                        <a:rPr lang="en-US" dirty="0" smtClean="0"/>
                        <a:t>65-13</a:t>
                      </a:r>
                      <a:r>
                        <a:rPr lang="en-US" dirty="0" smtClean="0">
                          <a:sym typeface="Wingdings" pitchFamily="2" charset="2"/>
                        </a:rPr>
                        <a:t> 52d</a:t>
                      </a:r>
                      <a:endParaRPr lang="en-US" dirty="0"/>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0000CC"/>
                          </a:solidFill>
                        </a:rPr>
                        <a:t>0</a:t>
                      </a:r>
                      <a:endParaRPr lang="en-US" b="1" dirty="0">
                        <a:solidFill>
                          <a:srgbClr val="0000CC"/>
                        </a:solidFill>
                      </a:endParaRPr>
                    </a:p>
                  </a:txBody>
                  <a:tcPr/>
                </a:tc>
                <a:tc>
                  <a:txBody>
                    <a:bodyPr/>
                    <a:lstStyle/>
                    <a:p>
                      <a:pPr algn="ctr"/>
                      <a:r>
                        <a:rPr lang="en-US" b="1" dirty="0" smtClean="0">
                          <a:solidFill>
                            <a:srgbClr val="0000CC"/>
                          </a:solidFill>
                        </a:rPr>
                        <a:t>0</a:t>
                      </a:r>
                      <a:endParaRPr lang="en-US" b="1" dirty="0">
                        <a:solidFill>
                          <a:srgbClr val="0000CC"/>
                        </a:solidFill>
                      </a:endParaRPr>
                    </a:p>
                  </a:txBody>
                  <a:tcPr/>
                </a:tc>
                <a:tc>
                  <a:txBody>
                    <a:bodyPr/>
                    <a:lstStyle/>
                    <a:p>
                      <a:pPr algn="ctr"/>
                      <a:r>
                        <a:rPr lang="en-US" b="1" dirty="0" smtClean="0">
                          <a:solidFill>
                            <a:srgbClr val="0000CC"/>
                          </a:solidFill>
                        </a:rPr>
                        <a:t>1</a:t>
                      </a:r>
                      <a:endParaRPr lang="en-US" b="1" dirty="0">
                        <a:solidFill>
                          <a:srgbClr val="0000CC"/>
                        </a:solidFill>
                      </a:endParaRPr>
                    </a:p>
                  </a:txBody>
                  <a:tcPr/>
                </a:tc>
                <a:tc>
                  <a:txBody>
                    <a:bodyPr/>
                    <a:lstStyle/>
                    <a:p>
                      <a:pPr algn="ctr"/>
                      <a:r>
                        <a:rPr lang="en-US" b="1" dirty="0" smtClean="0">
                          <a:solidFill>
                            <a:srgbClr val="0000CC"/>
                          </a:solidFill>
                        </a:rPr>
                        <a:t>1</a:t>
                      </a:r>
                      <a:endParaRPr lang="en-US" b="1" dirty="0">
                        <a:solidFill>
                          <a:srgbClr val="0000CC"/>
                        </a:solidFill>
                      </a:endParaRPr>
                    </a:p>
                  </a:txBody>
                  <a:tcPr/>
                </a:tc>
                <a:tc>
                  <a:txBody>
                    <a:bodyPr/>
                    <a:lstStyle/>
                    <a:p>
                      <a:pPr algn="ctr"/>
                      <a:r>
                        <a:rPr lang="en-US" b="1" dirty="0" smtClean="0">
                          <a:solidFill>
                            <a:srgbClr val="0000CC"/>
                          </a:solidFill>
                        </a:rPr>
                        <a:t>0</a:t>
                      </a:r>
                      <a:endParaRPr lang="en-US" b="1" dirty="0">
                        <a:solidFill>
                          <a:srgbClr val="0000CC"/>
                        </a:solidFill>
                      </a:endParaRPr>
                    </a:p>
                  </a:txBody>
                  <a:tcPr/>
                </a:tc>
                <a:tc>
                  <a:txBody>
                    <a:bodyPr/>
                    <a:lstStyle/>
                    <a:p>
                      <a:pPr algn="ctr"/>
                      <a:r>
                        <a:rPr lang="en-US" b="1" dirty="0" smtClean="0">
                          <a:solidFill>
                            <a:srgbClr val="0000CC"/>
                          </a:solidFill>
                        </a:rPr>
                        <a:t>1</a:t>
                      </a:r>
                      <a:endParaRPr lang="en-US" b="1" dirty="0">
                        <a:solidFill>
                          <a:srgbClr val="0000CC"/>
                        </a:solidFill>
                      </a:endParaRPr>
                    </a:p>
                  </a:txBody>
                  <a:tcPr/>
                </a:tc>
                <a:tc>
                  <a:txBody>
                    <a:bodyPr/>
                    <a:lstStyle/>
                    <a:p>
                      <a:pPr algn="ctr"/>
                      <a:r>
                        <a:rPr lang="en-US" b="1" dirty="0" smtClean="0">
                          <a:solidFill>
                            <a:srgbClr val="0000CC"/>
                          </a:solidFill>
                        </a:rPr>
                        <a:t>0</a:t>
                      </a:r>
                      <a:endParaRPr lang="en-US" b="1" dirty="0">
                        <a:solidFill>
                          <a:srgbClr val="0000CC"/>
                        </a:solidFill>
                      </a:endParaRPr>
                    </a:p>
                  </a:txBody>
                  <a:tcPr/>
                </a:tc>
                <a:tc>
                  <a:txBody>
                    <a:bodyPr/>
                    <a:lstStyle/>
                    <a:p>
                      <a:pPr algn="ctr"/>
                      <a:r>
                        <a:rPr lang="en-US" b="1" dirty="0" smtClean="0">
                          <a:solidFill>
                            <a:srgbClr val="0000CC"/>
                          </a:solidFill>
                        </a:rPr>
                        <a:t>0</a:t>
                      </a:r>
                      <a:endParaRPr lang="en-US" b="1" dirty="0">
                        <a:solidFill>
                          <a:srgbClr val="0000CC"/>
                        </a:solidFill>
                      </a:endParaRPr>
                    </a:p>
                  </a:txBody>
                  <a:tcPr/>
                </a:tc>
              </a:tr>
            </a:tbl>
          </a:graphicData>
        </a:graphic>
      </p:graphicFrame>
      <p:sp>
        <p:nvSpPr>
          <p:cNvPr id="12" name="TextBox 11"/>
          <p:cNvSpPr txBox="1"/>
          <p:nvPr/>
        </p:nvSpPr>
        <p:spPr>
          <a:xfrm>
            <a:off x="1524000" y="3593068"/>
            <a:ext cx="6477000" cy="369332"/>
          </a:xfrm>
          <a:prstGeom prst="rect">
            <a:avLst/>
          </a:prstGeom>
          <a:noFill/>
        </p:spPr>
        <p:txBody>
          <a:bodyPr wrap="square" rtlCol="0">
            <a:spAutoFit/>
          </a:bodyPr>
          <a:lstStyle/>
          <a:p>
            <a:pPr algn="ctr"/>
            <a:r>
              <a:rPr lang="en-US" dirty="0" smtClean="0">
                <a:solidFill>
                  <a:schemeClr val="bg1"/>
                </a:solidFill>
              </a:rPr>
              <a:t>13 d = 0000 1101 b </a:t>
            </a:r>
            <a:r>
              <a:rPr lang="en-US" dirty="0" smtClean="0">
                <a:solidFill>
                  <a:schemeClr val="bg1"/>
                </a:solidFill>
                <a:sym typeface="Wingdings" pitchFamily="2" charset="2"/>
              </a:rPr>
              <a:t> 2’s complement of 13d: 1111 0011 b</a:t>
            </a:r>
            <a:r>
              <a:rPr lang="en-US" dirty="0" smtClean="0">
                <a:solidFill>
                  <a:schemeClr val="bg1"/>
                </a:solidFill>
              </a:rPr>
              <a:t> </a:t>
            </a:r>
            <a:endParaRPr lang="en-US" dirty="0">
              <a:solidFill>
                <a:schemeClr val="bg1"/>
              </a:solidFill>
            </a:endParaRPr>
          </a:p>
        </p:txBody>
      </p:sp>
      <p:sp>
        <p:nvSpPr>
          <p:cNvPr id="13" name="TextBox 12"/>
          <p:cNvSpPr txBox="1"/>
          <p:nvPr/>
        </p:nvSpPr>
        <p:spPr>
          <a:xfrm>
            <a:off x="990600" y="5848290"/>
            <a:ext cx="7315200" cy="400110"/>
          </a:xfrm>
          <a:prstGeom prst="rect">
            <a:avLst/>
          </a:prstGeom>
          <a:noFill/>
        </p:spPr>
        <p:txBody>
          <a:bodyPr wrap="square" rtlCol="0">
            <a:spAutoFit/>
          </a:bodyPr>
          <a:lstStyle/>
          <a:p>
            <a:r>
              <a:rPr lang="en-US" sz="2000" b="1" dirty="0" smtClean="0">
                <a:solidFill>
                  <a:schemeClr val="bg1"/>
                </a:solidFill>
              </a:rPr>
              <a:t>Do yourself:    121 d- 33 d ( 8 bits),    260 d- 162 d(16 bits) </a:t>
            </a:r>
            <a:endParaRPr lang="en-US" sz="2000" b="1" dirty="0">
              <a:solidFill>
                <a:schemeClr val="bg1"/>
              </a:solidFill>
            </a:endParaRPr>
          </a:p>
        </p:txBody>
      </p:sp>
      <p:sp>
        <p:nvSpPr>
          <p:cNvPr id="14" name="TextBox 13"/>
          <p:cNvSpPr txBox="1"/>
          <p:nvPr/>
        </p:nvSpPr>
        <p:spPr>
          <a:xfrm>
            <a:off x="3962400" y="757535"/>
            <a:ext cx="5029200" cy="461665"/>
          </a:xfrm>
          <a:prstGeom prst="rect">
            <a:avLst/>
          </a:prstGeom>
          <a:noFill/>
        </p:spPr>
        <p:txBody>
          <a:bodyPr wrap="square" rtlCol="0">
            <a:spAutoFit/>
          </a:bodyPr>
          <a:lstStyle/>
          <a:p>
            <a:pPr algn="ctr"/>
            <a:r>
              <a:rPr lang="en-US" sz="2400" b="1" dirty="0" smtClean="0">
                <a:solidFill>
                  <a:srgbClr val="FF0000"/>
                </a:solidFill>
              </a:rPr>
              <a:t>2’s complement-based system</a:t>
            </a:r>
            <a:endParaRPr lang="en-US" sz="2400" b="1" dirty="0">
              <a:solidFill>
                <a:srgbClr val="FF0000"/>
              </a:solidFill>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3" name="Content Placeholder 2"/>
          <p:cNvSpPr>
            <a:spLocks noGrp="1"/>
          </p:cNvSpPr>
          <p:nvPr>
            <p:ph idx="1"/>
          </p:nvPr>
        </p:nvSpPr>
        <p:spPr>
          <a:xfrm>
            <a:off x="228600" y="3048000"/>
            <a:ext cx="3200400" cy="2895600"/>
          </a:xfrm>
        </p:spPr>
        <p:txBody>
          <a:bodyPr>
            <a:normAutofit fontScale="92500" lnSpcReduction="10000"/>
          </a:bodyPr>
          <a:lstStyle/>
          <a:p>
            <a:r>
              <a:rPr lang="en-US" altLang="en-US" sz="2400" b="1" dirty="0" smtClean="0"/>
              <a:t>It is rather complex:</a:t>
            </a:r>
          </a:p>
          <a:p>
            <a:pPr lvl="1"/>
            <a:r>
              <a:rPr lang="en-US" altLang="en-US" sz="2000" b="1" dirty="0" smtClean="0"/>
              <a:t>4 combinations of 2 signs ( ++, +-, -+, --)</a:t>
            </a:r>
          </a:p>
          <a:p>
            <a:pPr lvl="1"/>
            <a:r>
              <a:rPr lang="en-US" altLang="en-US" sz="2000" b="1" dirty="0" smtClean="0"/>
              <a:t>However, if we first check the signs, we can reduce these cases.</a:t>
            </a:r>
            <a:endParaRPr lang="en-US" sz="2000" dirty="0"/>
          </a:p>
        </p:txBody>
      </p:sp>
      <p:sp>
        <p:nvSpPr>
          <p:cNvPr id="6" name="TextBox 5"/>
          <p:cNvSpPr txBox="1"/>
          <p:nvPr/>
        </p:nvSpPr>
        <p:spPr>
          <a:xfrm>
            <a:off x="3962400" y="757535"/>
            <a:ext cx="5029200" cy="461665"/>
          </a:xfrm>
          <a:prstGeom prst="rect">
            <a:avLst/>
          </a:prstGeom>
          <a:noFill/>
        </p:spPr>
        <p:txBody>
          <a:bodyPr wrap="square" rtlCol="0">
            <a:spAutoFit/>
          </a:bodyPr>
          <a:lstStyle/>
          <a:p>
            <a:pPr algn="ctr"/>
            <a:r>
              <a:rPr lang="en-US" sz="2400" b="1" dirty="0" smtClean="0">
                <a:solidFill>
                  <a:srgbClr val="FF0000"/>
                </a:solidFill>
              </a:rPr>
              <a:t>Sign-and-magnitude system</a:t>
            </a:r>
            <a:endParaRPr lang="en-US" sz="2400" b="1" dirty="0">
              <a:solidFill>
                <a:srgbClr val="FF0000"/>
              </a:solidFill>
            </a:endParaRPr>
          </a:p>
        </p:txBody>
      </p:sp>
      <p:graphicFrame>
        <p:nvGraphicFramePr>
          <p:cNvPr id="8" name="Table 7"/>
          <p:cNvGraphicFramePr>
            <a:graphicFrameLocks noGrp="1"/>
          </p:cNvGraphicFramePr>
          <p:nvPr/>
        </p:nvGraphicFramePr>
        <p:xfrm>
          <a:off x="3581400" y="3276600"/>
          <a:ext cx="5333999" cy="2595880"/>
        </p:xfrm>
        <a:graphic>
          <a:graphicData uri="http://schemas.openxmlformats.org/drawingml/2006/table">
            <a:tbl>
              <a:tblPr firstRow="1" bandRow="1">
                <a:tableStyleId>{5C22544A-7EE6-4342-B048-85BDC9FD1C3A}</a:tableStyleId>
              </a:tblPr>
              <a:tblGrid>
                <a:gridCol w="2059769"/>
                <a:gridCol w="1637115"/>
                <a:gridCol w="1637115"/>
              </a:tblGrid>
              <a:tr h="370840">
                <a:tc>
                  <a:txBody>
                    <a:bodyPr/>
                    <a:lstStyle/>
                    <a:p>
                      <a:r>
                        <a:rPr lang="en-US" sz="1600" dirty="0" smtClean="0"/>
                        <a:t>A</a:t>
                      </a:r>
                      <a:r>
                        <a:rPr lang="en-US" sz="1600" baseline="0" dirty="0" smtClean="0"/>
                        <a:t> + B</a:t>
                      </a:r>
                      <a:endParaRPr lang="en-US" sz="1600" dirty="0"/>
                    </a:p>
                  </a:txBody>
                  <a:tcPr/>
                </a:tc>
                <a:tc>
                  <a:txBody>
                    <a:bodyPr/>
                    <a:lstStyle/>
                    <a:p>
                      <a:r>
                        <a:rPr lang="en-US" sz="1600" dirty="0" smtClean="0"/>
                        <a:t>XOR 2 signs</a:t>
                      </a:r>
                      <a:endParaRPr lang="en-US" sz="1600" dirty="0"/>
                    </a:p>
                  </a:txBody>
                  <a:tcPr/>
                </a:tc>
                <a:tc>
                  <a:txBody>
                    <a:bodyPr/>
                    <a:lstStyle/>
                    <a:p>
                      <a:r>
                        <a:rPr lang="en-US" sz="1600" dirty="0" smtClean="0"/>
                        <a:t>Result’s sign</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(+20) + (+10) </a:t>
                      </a:r>
                      <a:r>
                        <a:rPr lang="en-US" sz="1600" dirty="0" smtClean="0">
                          <a:solidFill>
                            <a:schemeClr val="bg1"/>
                          </a:solidFill>
                          <a:sym typeface="Wingdings" pitchFamily="2" charset="2"/>
                        </a:rPr>
                        <a:t> + 30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0 XOR 0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(+20) + (-10) </a:t>
                      </a:r>
                      <a:r>
                        <a:rPr lang="en-US" sz="1600" dirty="0" smtClean="0">
                          <a:solidFill>
                            <a:schemeClr val="bg1"/>
                          </a:solidFill>
                          <a:sym typeface="Wingdings" pitchFamily="2" charset="2"/>
                        </a:rPr>
                        <a:t> + 10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0 XOR 1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A</a:t>
                      </a:r>
                    </a:p>
                  </a:txBody>
                  <a:tcPr/>
                </a:tc>
              </a:tr>
              <a:tr h="370840">
                <a:tc>
                  <a:txBody>
                    <a:bodyPr/>
                    <a:lstStyle/>
                    <a:p>
                      <a:r>
                        <a:rPr lang="en-US" sz="1600" dirty="0" smtClean="0">
                          <a:solidFill>
                            <a:schemeClr val="bg1"/>
                          </a:solidFill>
                        </a:rPr>
                        <a:t>(+20) + (-30)  </a:t>
                      </a:r>
                      <a:r>
                        <a:rPr lang="en-US" sz="1600" dirty="0" smtClean="0">
                          <a:solidFill>
                            <a:schemeClr val="bg1"/>
                          </a:solidFill>
                          <a:sym typeface="Wingdings" pitchFamily="2" charset="2"/>
                        </a:rPr>
                        <a:t> -10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0 XOR 1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B</a:t>
                      </a:r>
                    </a:p>
                  </a:txBody>
                  <a:tcPr/>
                </a:tc>
              </a:tr>
              <a:tr h="370840">
                <a:tc>
                  <a:txBody>
                    <a:bodyPr/>
                    <a:lstStyle/>
                    <a:p>
                      <a:r>
                        <a:rPr lang="en-US" sz="1600" dirty="0" smtClean="0">
                          <a:solidFill>
                            <a:schemeClr val="bg1"/>
                          </a:solidFill>
                        </a:rPr>
                        <a:t>(-20) + (-10) </a:t>
                      </a:r>
                      <a:r>
                        <a:rPr lang="en-US" sz="1600" dirty="0" smtClean="0">
                          <a:solidFill>
                            <a:schemeClr val="bg1"/>
                          </a:solidFill>
                          <a:sym typeface="Wingdings" pitchFamily="2" charset="2"/>
                        </a:rPr>
                        <a:t> - 30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0 XOR 0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A</a:t>
                      </a:r>
                    </a:p>
                  </a:txBody>
                  <a:tcPr/>
                </a:tc>
              </a:tr>
              <a:tr h="370840">
                <a:tc>
                  <a:txBody>
                    <a:bodyPr/>
                    <a:lstStyle/>
                    <a:p>
                      <a:r>
                        <a:rPr lang="en-US" sz="1600" dirty="0" smtClean="0">
                          <a:solidFill>
                            <a:schemeClr val="bg1"/>
                          </a:solidFill>
                        </a:rPr>
                        <a:t>(-20) + (+30)  </a:t>
                      </a:r>
                      <a:r>
                        <a:rPr lang="en-US" sz="1600" dirty="0" smtClean="0">
                          <a:solidFill>
                            <a:schemeClr val="bg1"/>
                          </a:solidFill>
                          <a:sym typeface="Wingdings" pitchFamily="2" charset="2"/>
                        </a:rPr>
                        <a:t> +10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1 XOR 0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B</a:t>
                      </a:r>
                    </a:p>
                  </a:txBody>
                  <a:tcPr/>
                </a:tc>
              </a:tr>
              <a:tr h="370840">
                <a:tc>
                  <a:txBody>
                    <a:bodyPr/>
                    <a:lstStyle/>
                    <a:p>
                      <a:r>
                        <a:rPr lang="en-US" sz="1600" dirty="0" smtClean="0">
                          <a:solidFill>
                            <a:schemeClr val="bg1"/>
                          </a:solidFill>
                        </a:rPr>
                        <a:t>(-20) + (+10)  </a:t>
                      </a:r>
                      <a:r>
                        <a:rPr lang="en-US" sz="1600" dirty="0" smtClean="0">
                          <a:solidFill>
                            <a:schemeClr val="bg1"/>
                          </a:solidFill>
                          <a:sym typeface="Wingdings" pitchFamily="2" charset="2"/>
                        </a:rPr>
                        <a:t> -10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1 XOR 0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sym typeface="Wingdings" pitchFamily="2" charset="2"/>
                        </a:rPr>
                        <a:t>A</a:t>
                      </a:r>
                    </a:p>
                  </a:txBody>
                  <a:tcPr/>
                </a:tc>
              </a:tr>
            </a:tbl>
          </a:graphicData>
        </a:graphic>
      </p:graphicFrame>
      <p:pic>
        <p:nvPicPr>
          <p:cNvPr id="9" name="Picture 7"/>
          <p:cNvPicPr>
            <a:picLocks noChangeAspect="1" noChangeArrowheads="1"/>
          </p:cNvPicPr>
          <p:nvPr/>
        </p:nvPicPr>
        <p:blipFill>
          <a:blip r:embed="rId2" cstate="print"/>
          <a:srcRect/>
          <a:stretch>
            <a:fillRect/>
          </a:stretch>
        </p:blipFill>
        <p:spPr bwMode="auto">
          <a:xfrm>
            <a:off x="685800" y="1905000"/>
            <a:ext cx="7434263" cy="549275"/>
          </a:xfrm>
          <a:prstGeom prst="rect">
            <a:avLst/>
          </a:prstGeom>
          <a:noFill/>
          <a:ln w="9525">
            <a:noFill/>
            <a:miter lim="800000"/>
            <a:headEnd/>
            <a:tailEnd/>
          </a:ln>
          <a:effectLst/>
        </p:spPr>
      </p:pic>
      <p:sp>
        <p:nvSpPr>
          <p:cNvPr id="10" name="Rectangle 6"/>
          <p:cNvSpPr>
            <a:spLocks noChangeArrowheads="1"/>
          </p:cNvSpPr>
          <p:nvPr/>
        </p:nvSpPr>
        <p:spPr bwMode="auto">
          <a:xfrm>
            <a:off x="1524000" y="2571690"/>
            <a:ext cx="5715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defRPr/>
            </a:pPr>
            <a:r>
              <a:rPr lang="pt-BR" altLang="en-US" sz="2000" baseline="0" dirty="0" smtClean="0">
                <a:solidFill>
                  <a:schemeClr val="bg1"/>
                </a:solidFill>
                <a:effectLst>
                  <a:outerShdw blurRad="38100" dist="38100" dir="2700000" algn="tl">
                    <a:srgbClr val="C0C0C0"/>
                  </a:outerShdw>
                </a:effectLst>
              </a:rPr>
              <a:t>A (17d) </a:t>
            </a:r>
            <a:r>
              <a:rPr lang="pt-BR" altLang="en-US" sz="2000" baseline="0" dirty="0">
                <a:solidFill>
                  <a:schemeClr val="bg1"/>
                </a:solidFill>
                <a:effectLst>
                  <a:outerShdw blurRad="38100" dist="38100" dir="2700000" algn="tl">
                    <a:srgbClr val="C0C0C0"/>
                  </a:outerShdw>
                </a:effectLst>
              </a:rPr>
              <a:t>= (</a:t>
            </a:r>
            <a:r>
              <a:rPr lang="pt-BR" altLang="en-US" sz="2000" b="1" baseline="0" dirty="0">
                <a:solidFill>
                  <a:srgbClr val="FF0000"/>
                </a:solidFill>
                <a:effectLst>
                  <a:outerShdw blurRad="38100" dist="38100" dir="2700000" algn="tl">
                    <a:srgbClr val="C0C0C0"/>
                  </a:outerShdw>
                </a:effectLst>
              </a:rPr>
              <a:t>0</a:t>
            </a:r>
            <a:r>
              <a:rPr lang="pt-BR" altLang="en-US" sz="2000" baseline="0" dirty="0">
                <a:solidFill>
                  <a:schemeClr val="bg1"/>
                </a:solidFill>
                <a:effectLst>
                  <a:outerShdw blurRad="38100" dist="38100" dir="2700000" algn="tl">
                    <a:srgbClr val="C0C0C0"/>
                  </a:outerShdw>
                </a:effectLst>
              </a:rPr>
              <a:t> 0010001)</a:t>
            </a:r>
            <a:r>
              <a:rPr lang="pt-BR" altLang="en-US" sz="2000" baseline="-25000" dirty="0">
                <a:solidFill>
                  <a:schemeClr val="bg1"/>
                </a:solidFill>
                <a:effectLst>
                  <a:outerShdw blurRad="38100" dist="38100" dir="2700000" algn="tl">
                    <a:srgbClr val="C0C0C0"/>
                  </a:outerShdw>
                </a:effectLst>
              </a:rPr>
              <a:t>2</a:t>
            </a:r>
            <a:r>
              <a:rPr lang="pt-BR" altLang="en-US" sz="2000" baseline="0" dirty="0">
                <a:solidFill>
                  <a:schemeClr val="bg1"/>
                </a:solidFill>
                <a:effectLst>
                  <a:outerShdw blurRad="38100" dist="38100" dir="2700000" algn="tl">
                    <a:srgbClr val="C0C0C0"/>
                  </a:outerShdw>
                </a:effectLst>
              </a:rPr>
              <a:t>        </a:t>
            </a:r>
            <a:r>
              <a:rPr lang="pt-BR" altLang="en-US" sz="2000" baseline="0" dirty="0" smtClean="0">
                <a:solidFill>
                  <a:schemeClr val="bg1"/>
                </a:solidFill>
                <a:effectLst>
                  <a:outerShdw blurRad="38100" dist="38100" dir="2700000" algn="tl">
                    <a:srgbClr val="C0C0C0"/>
                  </a:outerShdw>
                </a:effectLst>
              </a:rPr>
              <a:t>B (-22d) </a:t>
            </a:r>
            <a:r>
              <a:rPr lang="pt-BR" altLang="en-US" sz="2000" baseline="0" dirty="0">
                <a:solidFill>
                  <a:schemeClr val="bg1"/>
                </a:solidFill>
                <a:effectLst>
                  <a:outerShdw blurRad="38100" dist="38100" dir="2700000" algn="tl">
                    <a:srgbClr val="C0C0C0"/>
                  </a:outerShdw>
                </a:effectLst>
              </a:rPr>
              <a:t>= (</a:t>
            </a:r>
            <a:r>
              <a:rPr lang="pt-BR" altLang="en-US" sz="2000" b="1" baseline="0" dirty="0">
                <a:solidFill>
                  <a:srgbClr val="0000CC"/>
                </a:solidFill>
                <a:effectLst>
                  <a:outerShdw blurRad="38100" dist="38100" dir="2700000" algn="tl">
                    <a:srgbClr val="C0C0C0"/>
                  </a:outerShdw>
                </a:effectLst>
              </a:rPr>
              <a:t>1</a:t>
            </a:r>
            <a:r>
              <a:rPr lang="pt-BR" altLang="en-US" sz="2000" baseline="0" dirty="0">
                <a:solidFill>
                  <a:schemeClr val="bg1"/>
                </a:solidFill>
                <a:effectLst>
                  <a:outerShdw blurRad="38100" dist="38100" dir="2700000" algn="tl">
                    <a:srgbClr val="C0C0C0"/>
                  </a:outerShdw>
                </a:effectLst>
              </a:rPr>
              <a:t> </a:t>
            </a:r>
            <a:r>
              <a:rPr lang="pt-BR" altLang="en-US" sz="2000" baseline="0" dirty="0" smtClean="0">
                <a:solidFill>
                  <a:schemeClr val="bg1"/>
                </a:solidFill>
                <a:effectLst>
                  <a:outerShdw blurRad="38100" dist="38100" dir="2700000" algn="tl">
                    <a:srgbClr val="C0C0C0"/>
                  </a:outerShdw>
                </a:effectLst>
              </a:rPr>
              <a:t>0010110)</a:t>
            </a:r>
            <a:r>
              <a:rPr lang="pt-BR" altLang="en-US" sz="2000" baseline="-25000" dirty="0" smtClean="0">
                <a:solidFill>
                  <a:schemeClr val="bg1"/>
                </a:solidFill>
                <a:effectLst>
                  <a:outerShdw blurRad="38100" dist="38100" dir="2700000" algn="tl">
                    <a:srgbClr val="C0C0C0"/>
                  </a:outerShdw>
                </a:effectLst>
              </a:rPr>
              <a:t>2    </a:t>
            </a:r>
            <a:endParaRPr lang="en-US" altLang="en-US" sz="2000" baseline="-25000" dirty="0">
              <a:solidFill>
                <a:schemeClr val="bg1"/>
              </a:solidFill>
              <a:effectLst>
                <a:outerShdw blurRad="38100" dist="38100" dir="2700000" algn="tl">
                  <a:srgbClr val="C0C0C0"/>
                </a:outerShdw>
              </a:effectLst>
            </a:endParaRPr>
          </a:p>
        </p:txBody>
      </p:sp>
      <p:sp>
        <p:nvSpPr>
          <p:cNvPr id="11" name="Rectangle 10"/>
          <p:cNvSpPr/>
          <p:nvPr/>
        </p:nvSpPr>
        <p:spPr>
          <a:xfrm>
            <a:off x="381000" y="1371600"/>
            <a:ext cx="8534400" cy="369332"/>
          </a:xfrm>
          <a:prstGeom prst="rect">
            <a:avLst/>
          </a:prstGeom>
          <a:solidFill>
            <a:srgbClr val="FFFF00"/>
          </a:solidFill>
        </p:spPr>
        <p:txBody>
          <a:bodyPr wrap="square">
            <a:spAutoFit/>
          </a:bodyPr>
          <a:lstStyle/>
          <a:p>
            <a:r>
              <a:rPr lang="en-US" dirty="0" smtClean="0">
                <a:solidFill>
                  <a:srgbClr val="0000CC"/>
                </a:solidFill>
              </a:rPr>
              <a:t>Leftmost bit: sign bit, 0: +, 1: -, remainder specify number’s absolute magnitude. </a:t>
            </a:r>
            <a:endParaRPr lang="en-US" dirty="0"/>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Adding</a:t>
            </a:r>
            <a:endParaRPr lang="en-US" dirty="0"/>
          </a:p>
        </p:txBody>
      </p:sp>
      <p:sp>
        <p:nvSpPr>
          <p:cNvPr id="4" name="Rectangle 6"/>
          <p:cNvSpPr>
            <a:spLocks noChangeArrowheads="1"/>
          </p:cNvSpPr>
          <p:nvPr/>
        </p:nvSpPr>
        <p:spPr bwMode="auto">
          <a:xfrm>
            <a:off x="381000" y="1600200"/>
            <a:ext cx="83058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defRPr/>
            </a:pPr>
            <a:r>
              <a:rPr lang="pt-BR" altLang="en-US" sz="2000" baseline="0" dirty="0" smtClean="0">
                <a:solidFill>
                  <a:schemeClr val="bg1"/>
                </a:solidFill>
                <a:effectLst>
                  <a:outerShdw blurRad="38100" dist="38100" dir="2700000" algn="tl">
                    <a:srgbClr val="C0C0C0"/>
                  </a:outerShdw>
                </a:effectLst>
              </a:rPr>
              <a:t>Calculate R = A + B, A (17d) </a:t>
            </a:r>
            <a:r>
              <a:rPr lang="pt-BR" altLang="en-US" sz="2000" baseline="0" dirty="0">
                <a:solidFill>
                  <a:schemeClr val="bg1"/>
                </a:solidFill>
                <a:effectLst>
                  <a:outerShdw blurRad="38100" dist="38100" dir="2700000" algn="tl">
                    <a:srgbClr val="C0C0C0"/>
                  </a:outerShdw>
                </a:effectLst>
              </a:rPr>
              <a:t>= (</a:t>
            </a:r>
            <a:r>
              <a:rPr lang="pt-BR" altLang="en-US" sz="2000" b="1" baseline="0" dirty="0">
                <a:solidFill>
                  <a:srgbClr val="FF0000"/>
                </a:solidFill>
                <a:effectLst>
                  <a:outerShdw blurRad="38100" dist="38100" dir="2700000" algn="tl">
                    <a:srgbClr val="C0C0C0"/>
                  </a:outerShdw>
                </a:effectLst>
              </a:rPr>
              <a:t>0</a:t>
            </a:r>
            <a:r>
              <a:rPr lang="pt-BR" altLang="en-US" sz="2000" baseline="0" dirty="0">
                <a:solidFill>
                  <a:schemeClr val="bg1"/>
                </a:solidFill>
                <a:effectLst>
                  <a:outerShdw blurRad="38100" dist="38100" dir="2700000" algn="tl">
                    <a:srgbClr val="C0C0C0"/>
                  </a:outerShdw>
                </a:effectLst>
              </a:rPr>
              <a:t> </a:t>
            </a:r>
            <a:r>
              <a:rPr lang="pt-BR" altLang="en-US" sz="2000" u="sng" baseline="0" dirty="0">
                <a:solidFill>
                  <a:schemeClr val="bg1"/>
                </a:solidFill>
                <a:effectLst>
                  <a:outerShdw blurRad="38100" dist="38100" dir="2700000" algn="tl">
                    <a:srgbClr val="C0C0C0"/>
                  </a:outerShdw>
                </a:effectLst>
              </a:rPr>
              <a:t>0010001</a:t>
            </a:r>
            <a:r>
              <a:rPr lang="pt-BR" altLang="en-US" sz="2000" baseline="0" dirty="0">
                <a:solidFill>
                  <a:schemeClr val="bg1"/>
                </a:solidFill>
                <a:effectLst>
                  <a:outerShdw blurRad="38100" dist="38100" dir="2700000" algn="tl">
                    <a:srgbClr val="C0C0C0"/>
                  </a:outerShdw>
                </a:effectLst>
              </a:rPr>
              <a:t>)</a:t>
            </a:r>
            <a:r>
              <a:rPr lang="pt-BR" altLang="en-US" sz="2000" baseline="-25000" dirty="0">
                <a:solidFill>
                  <a:schemeClr val="bg1"/>
                </a:solidFill>
                <a:effectLst>
                  <a:outerShdw blurRad="38100" dist="38100" dir="2700000" algn="tl">
                    <a:srgbClr val="C0C0C0"/>
                  </a:outerShdw>
                </a:effectLst>
              </a:rPr>
              <a:t>2</a:t>
            </a:r>
            <a:r>
              <a:rPr lang="pt-BR" altLang="en-US" sz="2000" baseline="0" dirty="0">
                <a:solidFill>
                  <a:schemeClr val="bg1"/>
                </a:solidFill>
                <a:effectLst>
                  <a:outerShdw blurRad="38100" dist="38100" dir="2700000" algn="tl">
                    <a:srgbClr val="C0C0C0"/>
                  </a:outerShdw>
                </a:effectLst>
              </a:rPr>
              <a:t>        </a:t>
            </a:r>
            <a:r>
              <a:rPr lang="pt-BR" altLang="en-US" sz="2000" baseline="0" dirty="0" smtClean="0">
                <a:solidFill>
                  <a:schemeClr val="bg1"/>
                </a:solidFill>
                <a:effectLst>
                  <a:outerShdw blurRad="38100" dist="38100" dir="2700000" algn="tl">
                    <a:srgbClr val="C0C0C0"/>
                  </a:outerShdw>
                </a:effectLst>
              </a:rPr>
              <a:t>B (-22d) </a:t>
            </a:r>
            <a:r>
              <a:rPr lang="pt-BR" altLang="en-US" sz="2000" baseline="0" dirty="0">
                <a:solidFill>
                  <a:schemeClr val="bg1"/>
                </a:solidFill>
                <a:effectLst>
                  <a:outerShdw blurRad="38100" dist="38100" dir="2700000" algn="tl">
                    <a:srgbClr val="C0C0C0"/>
                  </a:outerShdw>
                </a:effectLst>
              </a:rPr>
              <a:t>= (</a:t>
            </a:r>
            <a:r>
              <a:rPr lang="pt-BR" altLang="en-US" sz="2000" b="1" baseline="0" dirty="0">
                <a:solidFill>
                  <a:srgbClr val="0000CC"/>
                </a:solidFill>
                <a:effectLst>
                  <a:outerShdw blurRad="38100" dist="38100" dir="2700000" algn="tl">
                    <a:srgbClr val="C0C0C0"/>
                  </a:outerShdw>
                </a:effectLst>
              </a:rPr>
              <a:t>1</a:t>
            </a:r>
            <a:r>
              <a:rPr lang="pt-BR" altLang="en-US" sz="2000" baseline="0" dirty="0">
                <a:solidFill>
                  <a:schemeClr val="bg1"/>
                </a:solidFill>
                <a:effectLst>
                  <a:outerShdw blurRad="38100" dist="38100" dir="2700000" algn="tl">
                    <a:srgbClr val="C0C0C0"/>
                  </a:outerShdw>
                </a:effectLst>
              </a:rPr>
              <a:t> </a:t>
            </a:r>
            <a:r>
              <a:rPr lang="pt-BR" altLang="en-US" sz="2000" u="sng" baseline="0" dirty="0" smtClean="0">
                <a:solidFill>
                  <a:schemeClr val="bg1"/>
                </a:solidFill>
                <a:effectLst>
                  <a:outerShdw blurRad="38100" dist="38100" dir="2700000" algn="tl">
                    <a:srgbClr val="C0C0C0"/>
                  </a:outerShdw>
                </a:effectLst>
              </a:rPr>
              <a:t>0010110</a:t>
            </a:r>
            <a:r>
              <a:rPr lang="pt-BR" altLang="en-US" sz="2000" baseline="0" dirty="0" smtClean="0">
                <a:solidFill>
                  <a:schemeClr val="bg1"/>
                </a:solidFill>
                <a:effectLst>
                  <a:outerShdw blurRad="38100" dist="38100" dir="2700000" algn="tl">
                    <a:srgbClr val="C0C0C0"/>
                  </a:outerShdw>
                </a:effectLst>
              </a:rPr>
              <a:t>)</a:t>
            </a:r>
            <a:r>
              <a:rPr lang="pt-BR" altLang="en-US" sz="2000" baseline="-25000" dirty="0" smtClean="0">
                <a:solidFill>
                  <a:schemeClr val="bg1"/>
                </a:solidFill>
                <a:effectLst>
                  <a:outerShdw blurRad="38100" dist="38100" dir="2700000" algn="tl">
                    <a:srgbClr val="C0C0C0"/>
                  </a:outerShdw>
                </a:effectLst>
              </a:rPr>
              <a:t>2    </a:t>
            </a:r>
            <a:endParaRPr lang="en-US" altLang="en-US" sz="2000" baseline="-25000" dirty="0">
              <a:solidFill>
                <a:schemeClr val="bg1"/>
              </a:solidFill>
              <a:effectLst>
                <a:outerShdw blurRad="38100" dist="38100" dir="2700000" algn="tl">
                  <a:srgbClr val="C0C0C0"/>
                </a:outerShdw>
              </a:effectLst>
            </a:endParaRPr>
          </a:p>
        </p:txBody>
      </p:sp>
      <p:sp>
        <p:nvSpPr>
          <p:cNvPr id="5" name="Rectangle 4"/>
          <p:cNvSpPr>
            <a:spLocks noChangeArrowheads="1"/>
          </p:cNvSpPr>
          <p:nvPr/>
        </p:nvSpPr>
        <p:spPr bwMode="auto">
          <a:xfrm>
            <a:off x="152400" y="1906177"/>
            <a:ext cx="82296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b="1" u="sng" baseline="0" dirty="0" smtClean="0">
                <a:solidFill>
                  <a:schemeClr val="bg1"/>
                </a:solidFill>
              </a:rPr>
              <a:t>Solution:</a:t>
            </a:r>
            <a:endParaRPr lang="en-US" altLang="en-US" b="1" u="sng" baseline="0" dirty="0">
              <a:solidFill>
                <a:schemeClr val="bg1"/>
              </a:solidFill>
            </a:endParaRPr>
          </a:p>
          <a:p>
            <a:pPr algn="just">
              <a:defRPr/>
            </a:pPr>
            <a:r>
              <a:rPr lang="en-US" altLang="en-US" dirty="0" smtClean="0">
                <a:solidFill>
                  <a:schemeClr val="bg1"/>
                </a:solidFill>
              </a:rPr>
              <a:t>The operation is adding </a:t>
            </a:r>
            <a:r>
              <a:rPr lang="en-US" altLang="en-US" dirty="0" smtClean="0">
                <a:solidFill>
                  <a:schemeClr val="bg1"/>
                </a:solidFill>
                <a:sym typeface="Wingdings" pitchFamily="2" charset="2"/>
              </a:rPr>
              <a:t></a:t>
            </a:r>
            <a:r>
              <a:rPr lang="en-US" altLang="en-US" dirty="0" smtClean="0">
                <a:solidFill>
                  <a:schemeClr val="bg1"/>
                </a:solidFill>
              </a:rPr>
              <a:t> the sign of B is not changed</a:t>
            </a:r>
          </a:p>
          <a:p>
            <a:pPr algn="just">
              <a:defRPr/>
            </a:pPr>
            <a:r>
              <a:rPr lang="en-US" altLang="en-US" dirty="0" smtClean="0">
                <a:solidFill>
                  <a:schemeClr val="bg1"/>
                </a:solidFill>
              </a:rPr>
              <a:t>Checking signs: S = A</a:t>
            </a:r>
            <a:r>
              <a:rPr lang="en-US" altLang="en-US" baseline="-25000" dirty="0" smtClean="0">
                <a:solidFill>
                  <a:schemeClr val="bg1"/>
                </a:solidFill>
              </a:rPr>
              <a:t>S</a:t>
            </a:r>
            <a:r>
              <a:rPr lang="en-US" altLang="en-US" dirty="0" smtClean="0">
                <a:solidFill>
                  <a:schemeClr val="bg1"/>
                </a:solidFill>
              </a:rPr>
              <a:t> XOR B</a:t>
            </a:r>
            <a:r>
              <a:rPr lang="en-US" altLang="en-US" baseline="-25000" dirty="0" smtClean="0">
                <a:solidFill>
                  <a:schemeClr val="bg1"/>
                </a:solidFill>
              </a:rPr>
              <a:t>S</a:t>
            </a:r>
            <a:r>
              <a:rPr lang="en-US" altLang="en-US" dirty="0" smtClean="0">
                <a:solidFill>
                  <a:schemeClr val="bg1"/>
                </a:solidFill>
              </a:rPr>
              <a:t> = 0 XOR 1 = 1 </a:t>
            </a:r>
            <a:r>
              <a:rPr lang="en-US" altLang="en-US" dirty="0" smtClean="0">
                <a:solidFill>
                  <a:schemeClr val="bg1"/>
                </a:solidFill>
                <a:sym typeface="Wingdings" pitchFamily="2" charset="2"/>
              </a:rPr>
              <a:t>   Must be choose result’s sign</a:t>
            </a:r>
            <a:endParaRPr lang="en-US" altLang="en-US" dirty="0" smtClean="0">
              <a:solidFill>
                <a:schemeClr val="bg1"/>
              </a:solidFill>
            </a:endParaRPr>
          </a:p>
          <a:p>
            <a:pPr algn="just" eaLnBrk="1" hangingPunct="1">
              <a:defRPr/>
            </a:pPr>
            <a:r>
              <a:rPr lang="en-US" altLang="en-US" dirty="0" smtClean="0">
                <a:solidFill>
                  <a:schemeClr val="bg1"/>
                </a:solidFill>
              </a:rPr>
              <a:t>Calculate magnitude: </a:t>
            </a:r>
            <a:r>
              <a:rPr lang="en-US" altLang="en-US" b="0" baseline="0" dirty="0" smtClean="0">
                <a:solidFill>
                  <a:schemeClr val="bg1"/>
                </a:solidFill>
              </a:rPr>
              <a:t>R</a:t>
            </a:r>
            <a:r>
              <a:rPr lang="en-US" altLang="en-US" b="0" baseline="-25000" dirty="0" smtClean="0">
                <a:solidFill>
                  <a:schemeClr val="bg1"/>
                </a:solidFill>
              </a:rPr>
              <a:t>M</a:t>
            </a:r>
            <a:r>
              <a:rPr lang="en-US" altLang="en-US" b="0" baseline="0" dirty="0" smtClean="0">
                <a:solidFill>
                  <a:schemeClr val="bg1"/>
                </a:solidFill>
              </a:rPr>
              <a:t> </a:t>
            </a:r>
            <a:r>
              <a:rPr lang="en-US" altLang="en-US" b="0" baseline="0" dirty="0">
                <a:solidFill>
                  <a:schemeClr val="bg1"/>
                </a:solidFill>
              </a:rPr>
              <a:t>= A</a:t>
            </a:r>
            <a:r>
              <a:rPr lang="en-US" altLang="en-US" b="0" baseline="-25000" dirty="0">
                <a:solidFill>
                  <a:schemeClr val="bg1"/>
                </a:solidFill>
              </a:rPr>
              <a:t>M</a:t>
            </a:r>
            <a:r>
              <a:rPr lang="en-US" altLang="en-US" b="0" baseline="0" dirty="0">
                <a:solidFill>
                  <a:schemeClr val="bg1"/>
                </a:solidFill>
              </a:rPr>
              <a:t> + (B</a:t>
            </a:r>
            <a:r>
              <a:rPr lang="en-US" altLang="en-US" b="0" baseline="-25000" dirty="0">
                <a:solidFill>
                  <a:schemeClr val="bg1"/>
                </a:solidFill>
              </a:rPr>
              <a:t>M</a:t>
            </a:r>
            <a:r>
              <a:rPr lang="en-US" altLang="en-US" b="0" baseline="0" dirty="0">
                <a:solidFill>
                  <a:schemeClr val="bg1"/>
                </a:solidFill>
              </a:rPr>
              <a:t> +1). </a:t>
            </a:r>
            <a:endParaRPr lang="en-US" altLang="en-US" b="0" baseline="0" dirty="0" smtClean="0">
              <a:solidFill>
                <a:schemeClr val="bg1"/>
              </a:solidFill>
            </a:endParaRPr>
          </a:p>
          <a:p>
            <a:pPr algn="just">
              <a:defRPr/>
            </a:pPr>
            <a:r>
              <a:rPr lang="en-US" altLang="en-US" b="0" baseline="0" dirty="0" smtClean="0">
                <a:solidFill>
                  <a:schemeClr val="bg1"/>
                </a:solidFill>
              </a:rPr>
              <a:t>Since </a:t>
            </a:r>
            <a:r>
              <a:rPr lang="en-US" altLang="en-US" b="0" baseline="0" dirty="0">
                <a:solidFill>
                  <a:schemeClr val="bg1"/>
                </a:solidFill>
              </a:rPr>
              <a:t>there is no </a:t>
            </a:r>
            <a:r>
              <a:rPr lang="en-US" altLang="en-US" b="0" baseline="0" dirty="0" smtClean="0">
                <a:solidFill>
                  <a:schemeClr val="bg1"/>
                </a:solidFill>
              </a:rPr>
              <a:t>overflow, </a:t>
            </a:r>
            <a:r>
              <a:rPr lang="en-US" altLang="en-US" dirty="0" smtClean="0">
                <a:solidFill>
                  <a:schemeClr val="bg1"/>
                </a:solidFill>
                <a:effectLst>
                  <a:outerShdw blurRad="38100" dist="38100" dir="2700000" algn="tl">
                    <a:srgbClr val="C0C0C0"/>
                  </a:outerShdw>
                </a:effectLst>
              </a:rPr>
              <a:t>we need to take the two’s complement of R</a:t>
            </a:r>
            <a:r>
              <a:rPr lang="en-US" altLang="en-US" baseline="-25000" dirty="0" smtClean="0">
                <a:solidFill>
                  <a:schemeClr val="bg1"/>
                </a:solidFill>
                <a:effectLst>
                  <a:outerShdw blurRad="38100" dist="38100" dir="2700000" algn="tl">
                    <a:srgbClr val="C0C0C0"/>
                  </a:outerShdw>
                </a:effectLst>
              </a:rPr>
              <a:t>M</a:t>
            </a:r>
            <a:r>
              <a:rPr lang="en-US" altLang="en-US" dirty="0" smtClean="0">
                <a:solidFill>
                  <a:schemeClr val="bg1"/>
                </a:solidFill>
                <a:effectLst>
                  <a:outerShdw blurRad="38100" dist="38100" dir="2700000" algn="tl">
                    <a:srgbClr val="C0C0C0"/>
                  </a:outerShdw>
                </a:effectLst>
              </a:rPr>
              <a:t> and the sign of R is the sign of B</a:t>
            </a:r>
            <a:r>
              <a:rPr lang="en-US" altLang="en-US" b="0" baseline="0" dirty="0" smtClean="0">
                <a:solidFill>
                  <a:schemeClr val="bg1"/>
                </a:solidFill>
              </a:rPr>
              <a:t> </a:t>
            </a:r>
            <a:r>
              <a:rPr lang="en-US" altLang="en-US" b="0" baseline="0" dirty="0" smtClean="0">
                <a:solidFill>
                  <a:schemeClr val="bg1"/>
                </a:solidFill>
                <a:sym typeface="Wingdings" pitchFamily="2" charset="2"/>
              </a:rPr>
              <a:t> S</a:t>
            </a:r>
            <a:r>
              <a:rPr lang="en-US" altLang="en-US" b="0" baseline="-25000" dirty="0" smtClean="0">
                <a:solidFill>
                  <a:schemeClr val="bg1"/>
                </a:solidFill>
                <a:sym typeface="Wingdings" pitchFamily="2" charset="2"/>
              </a:rPr>
              <a:t>R</a:t>
            </a:r>
            <a:r>
              <a:rPr lang="en-US" altLang="en-US" b="0" baseline="0" dirty="0" smtClean="0">
                <a:solidFill>
                  <a:schemeClr val="bg1"/>
                </a:solidFill>
                <a:sym typeface="Wingdings" pitchFamily="2" charset="2"/>
              </a:rPr>
              <a:t> = </a:t>
            </a:r>
            <a:r>
              <a:rPr lang="en-US" altLang="en-US" dirty="0" smtClean="0">
                <a:solidFill>
                  <a:schemeClr val="bg1"/>
                </a:solidFill>
                <a:sym typeface="Wingdings" pitchFamily="2" charset="2"/>
              </a:rPr>
              <a:t>S</a:t>
            </a:r>
            <a:r>
              <a:rPr lang="en-US" altLang="en-US" baseline="-25000" dirty="0" smtClean="0">
                <a:solidFill>
                  <a:schemeClr val="bg1"/>
                </a:solidFill>
                <a:sym typeface="Wingdings" pitchFamily="2" charset="2"/>
              </a:rPr>
              <a:t>B</a:t>
            </a:r>
          </a:p>
          <a:p>
            <a:pPr algn="just" eaLnBrk="1" hangingPunct="1">
              <a:defRPr/>
            </a:pPr>
            <a:r>
              <a:rPr lang="en-US" altLang="en-US" b="0" baseline="0" dirty="0" smtClean="0">
                <a:solidFill>
                  <a:schemeClr val="bg1"/>
                </a:solidFill>
              </a:rPr>
              <a:t>(+</a:t>
            </a:r>
            <a:r>
              <a:rPr lang="en-US" altLang="en-US" b="0" baseline="0" dirty="0">
                <a:solidFill>
                  <a:schemeClr val="bg1"/>
                </a:solidFill>
              </a:rPr>
              <a:t>17) + ( −22) = (−5</a:t>
            </a:r>
            <a:r>
              <a:rPr lang="en-US" altLang="en-US" b="0" baseline="0" dirty="0" smtClean="0">
                <a:solidFill>
                  <a:schemeClr val="bg1"/>
                </a:solidFill>
              </a:rPr>
              <a:t>)</a:t>
            </a:r>
            <a:r>
              <a:rPr lang="en-US" altLang="en-US" b="0" dirty="0" smtClean="0">
                <a:solidFill>
                  <a:schemeClr val="bg1"/>
                </a:solidFill>
              </a:rPr>
              <a:t> </a:t>
            </a:r>
            <a:r>
              <a:rPr lang="en-US" altLang="en-US" b="0" dirty="0" smtClean="0">
                <a:solidFill>
                  <a:schemeClr val="bg1"/>
                </a:solidFill>
                <a:sym typeface="Wingdings" pitchFamily="2" charset="2"/>
              </a:rPr>
              <a:t> Result = (</a:t>
            </a:r>
            <a:r>
              <a:rPr lang="en-US" altLang="en-US" b="1" dirty="0" smtClean="0">
                <a:solidFill>
                  <a:schemeClr val="bg1"/>
                </a:solidFill>
                <a:sym typeface="Wingdings" pitchFamily="2" charset="2"/>
              </a:rPr>
              <a:t>10000101)</a:t>
            </a:r>
            <a:r>
              <a:rPr lang="en-US" altLang="en-US" b="1" baseline="-25000" dirty="0" smtClean="0">
                <a:solidFill>
                  <a:schemeClr val="bg1"/>
                </a:solidFill>
                <a:sym typeface="Wingdings" pitchFamily="2" charset="2"/>
              </a:rPr>
              <a:t>2</a:t>
            </a:r>
            <a:endParaRPr lang="en-US" altLang="en-US" b="0" baseline="-25000" dirty="0">
              <a:solidFill>
                <a:schemeClr val="bg1"/>
              </a:solidFill>
            </a:endParaRPr>
          </a:p>
        </p:txBody>
      </p:sp>
      <p:sp>
        <p:nvSpPr>
          <p:cNvPr id="6" name="TextBox 5"/>
          <p:cNvSpPr txBox="1"/>
          <p:nvPr/>
        </p:nvSpPr>
        <p:spPr>
          <a:xfrm>
            <a:off x="3962400" y="757535"/>
            <a:ext cx="5029200" cy="461665"/>
          </a:xfrm>
          <a:prstGeom prst="rect">
            <a:avLst/>
          </a:prstGeom>
          <a:noFill/>
        </p:spPr>
        <p:txBody>
          <a:bodyPr wrap="square" rtlCol="0">
            <a:spAutoFit/>
          </a:bodyPr>
          <a:lstStyle/>
          <a:p>
            <a:pPr algn="ctr"/>
            <a:r>
              <a:rPr lang="en-US" sz="2400" b="1" dirty="0" smtClean="0">
                <a:solidFill>
                  <a:srgbClr val="FF0000"/>
                </a:solidFill>
              </a:rPr>
              <a:t>Sign-and-magnitude system</a:t>
            </a:r>
            <a:endParaRPr lang="en-US" sz="2400" b="1" dirty="0">
              <a:solidFill>
                <a:srgbClr val="FF0000"/>
              </a:solidFill>
            </a:endParaRPr>
          </a:p>
        </p:txBody>
      </p:sp>
      <p:pic>
        <p:nvPicPr>
          <p:cNvPr id="4099" name="Picture 3"/>
          <p:cNvPicPr>
            <a:picLocks noChangeAspect="1" noChangeArrowheads="1"/>
          </p:cNvPicPr>
          <p:nvPr/>
        </p:nvPicPr>
        <p:blipFill>
          <a:blip r:embed="rId2" cstate="print"/>
          <a:srcRect/>
          <a:stretch>
            <a:fillRect/>
          </a:stretch>
        </p:blipFill>
        <p:spPr bwMode="auto">
          <a:xfrm>
            <a:off x="971550" y="4066056"/>
            <a:ext cx="6267450" cy="2029944"/>
          </a:xfrm>
          <a:prstGeom prst="rect">
            <a:avLst/>
          </a:prstGeom>
          <a:noFill/>
          <a:ln w="9525">
            <a:noFill/>
            <a:miter lim="800000"/>
            <a:headEnd/>
            <a:tailEnd/>
          </a:ln>
        </p:spPr>
      </p:pic>
      <p:cxnSp>
        <p:nvCxnSpPr>
          <p:cNvPr id="14" name="Straight Arrow Connector 13"/>
          <p:cNvCxnSpPr>
            <a:stCxn id="4" idx="2"/>
          </p:cNvCxnSpPr>
          <p:nvPr/>
        </p:nvCxnSpPr>
        <p:spPr>
          <a:xfrm>
            <a:off x="4533900" y="2000310"/>
            <a:ext cx="1409700" cy="2571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400800" y="1905000"/>
            <a:ext cx="1219200" cy="3048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58000" y="3352800"/>
            <a:ext cx="533400" cy="2362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914400"/>
          </a:xfrm>
        </p:spPr>
        <p:txBody>
          <a:bodyPr>
            <a:normAutofit/>
          </a:bodyPr>
          <a:lstStyle/>
          <a:p>
            <a:pPr>
              <a:buNone/>
            </a:pPr>
            <a:r>
              <a:rPr lang="en-US" sz="2400" b="1" u="sng" dirty="0" smtClean="0"/>
              <a:t>LO03</a:t>
            </a:r>
            <a:r>
              <a:rPr lang="en-US" sz="2400" dirty="0" smtClean="0"/>
              <a:t>: </a:t>
            </a:r>
            <a:r>
              <a:rPr lang="en-US" sz="2400" b="1" dirty="0" smtClean="0"/>
              <a:t>Describe how different data type is stored inside a computer as bit patterns and </a:t>
            </a:r>
            <a:r>
              <a:rPr lang="en-US" sz="2400" b="1" u="sng" dirty="0" smtClean="0">
                <a:solidFill>
                  <a:srgbClr val="FF0000"/>
                </a:solidFill>
              </a:rPr>
              <a:t>operations on data</a:t>
            </a:r>
          </a:p>
        </p:txBody>
      </p:sp>
      <p:sp>
        <p:nvSpPr>
          <p:cNvPr id="4" name="Rectangle 3"/>
          <p:cNvSpPr/>
          <p:nvPr/>
        </p:nvSpPr>
        <p:spPr>
          <a:xfrm>
            <a:off x="228600" y="1905000"/>
            <a:ext cx="8610600" cy="3693319"/>
          </a:xfrm>
          <a:prstGeom prst="rect">
            <a:avLst/>
          </a:prstGeom>
        </p:spPr>
        <p:txBody>
          <a:bodyPr wrap="square">
            <a:spAutoFit/>
          </a:bodyPr>
          <a:lstStyle/>
          <a:p>
            <a:pPr marL="225425" indent="-225425" algn="just">
              <a:spcAft>
                <a:spcPct val="50000"/>
              </a:spcAft>
              <a:buFont typeface="Wingdings" pitchFamily="2" charset="2"/>
              <a:buChar char="q"/>
            </a:pPr>
            <a:r>
              <a:rPr lang="en-US" altLang="en-US" dirty="0" smtClean="0">
                <a:solidFill>
                  <a:schemeClr val="bg1"/>
                </a:solidFill>
              </a:rPr>
              <a:t> List the three categories of operations performed on data.</a:t>
            </a:r>
          </a:p>
          <a:p>
            <a:pPr marL="225425" indent="-225425" algn="just">
              <a:spcAft>
                <a:spcPct val="50000"/>
              </a:spcAft>
              <a:buFont typeface="Wingdings" pitchFamily="2" charset="2"/>
              <a:buChar char="q"/>
            </a:pPr>
            <a:r>
              <a:rPr lang="en-US" altLang="en-US" dirty="0" smtClean="0">
                <a:solidFill>
                  <a:schemeClr val="bg1"/>
                </a:solidFill>
              </a:rPr>
              <a:t> Perform unary and binary logic operations on bit patterns.</a:t>
            </a:r>
          </a:p>
          <a:p>
            <a:pPr marL="225425" indent="-225425" algn="just">
              <a:spcAft>
                <a:spcPct val="50000"/>
              </a:spcAft>
              <a:buFont typeface="Wingdings" pitchFamily="2" charset="2"/>
              <a:buChar char="q"/>
            </a:pPr>
            <a:r>
              <a:rPr lang="en-US" altLang="en-US" dirty="0" smtClean="0">
                <a:solidFill>
                  <a:schemeClr val="bg1"/>
                </a:solidFill>
              </a:rPr>
              <a:t> Distinguish between logic shift operations and arithmetic shift operations</a:t>
            </a:r>
          </a:p>
          <a:p>
            <a:pPr marL="225425" indent="-225425" algn="just">
              <a:spcAft>
                <a:spcPct val="50000"/>
              </a:spcAft>
              <a:buFont typeface="Wingdings" pitchFamily="2" charset="2"/>
              <a:buChar char="q"/>
            </a:pPr>
            <a:r>
              <a:rPr lang="en-US" altLang="en-US" dirty="0" smtClean="0">
                <a:solidFill>
                  <a:schemeClr val="bg1"/>
                </a:solidFill>
              </a:rPr>
              <a:t> Perform logic shift operations on bit patterns.</a:t>
            </a:r>
          </a:p>
          <a:p>
            <a:pPr marL="225425" indent="-225425" algn="just">
              <a:spcAft>
                <a:spcPct val="50000"/>
              </a:spcAft>
              <a:buFont typeface="Wingdings" pitchFamily="2" charset="2"/>
              <a:buChar char="q"/>
            </a:pPr>
            <a:r>
              <a:rPr lang="en-US" altLang="en-US" dirty="0" smtClean="0">
                <a:solidFill>
                  <a:schemeClr val="bg1"/>
                </a:solidFill>
              </a:rPr>
              <a:t> Understand some applications of logic and shift operations such as setting, unsetting, and flipping bits</a:t>
            </a:r>
          </a:p>
          <a:p>
            <a:pPr marL="225425" indent="-225425" algn="just">
              <a:spcAft>
                <a:spcPct val="50000"/>
              </a:spcAft>
              <a:buFont typeface="Wingdings" pitchFamily="2" charset="2"/>
              <a:buChar char="q"/>
            </a:pPr>
            <a:r>
              <a:rPr lang="en-US" altLang="en-US" dirty="0" smtClean="0">
                <a:solidFill>
                  <a:schemeClr val="bg1"/>
                </a:solidFill>
              </a:rPr>
              <a:t> Perform arithmetic shift operation on integers whey they are stored in two’s  complement format.</a:t>
            </a:r>
          </a:p>
          <a:p>
            <a:pPr marL="225425" indent="-225425" algn="just">
              <a:spcAft>
                <a:spcPct val="50000"/>
              </a:spcAft>
              <a:buFont typeface="Wingdings" pitchFamily="2" charset="2"/>
              <a:buChar char="q"/>
            </a:pPr>
            <a:r>
              <a:rPr lang="en-US" altLang="en-US" dirty="0" smtClean="0">
                <a:solidFill>
                  <a:schemeClr val="bg1"/>
                </a:solidFill>
              </a:rPr>
              <a:t> Perform addition and subtraction operations on </a:t>
            </a:r>
            <a:r>
              <a:rPr lang="en-US" altLang="en-US" dirty="0" err="1" smtClean="0">
                <a:solidFill>
                  <a:schemeClr val="bg1"/>
                </a:solidFill>
              </a:rPr>
              <a:t>reals</a:t>
            </a:r>
            <a:r>
              <a:rPr lang="en-US" altLang="en-US" dirty="0" smtClean="0">
                <a:solidFill>
                  <a:schemeClr val="bg1"/>
                </a:solidFill>
              </a:rPr>
              <a:t> when they are stored in sign and magnitude format</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Adding</a:t>
            </a:r>
            <a:endParaRPr lang="en-US" dirty="0"/>
          </a:p>
        </p:txBody>
      </p:sp>
      <p:sp>
        <p:nvSpPr>
          <p:cNvPr id="4" name="Rectangle 6"/>
          <p:cNvSpPr>
            <a:spLocks noChangeArrowheads="1"/>
          </p:cNvSpPr>
          <p:nvPr/>
        </p:nvSpPr>
        <p:spPr bwMode="auto">
          <a:xfrm>
            <a:off x="381000" y="1600200"/>
            <a:ext cx="83058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a:defRPr/>
            </a:pPr>
            <a:r>
              <a:rPr lang="pt-BR" altLang="en-US" sz="2000" baseline="0" dirty="0" smtClean="0">
                <a:solidFill>
                  <a:schemeClr val="bg1"/>
                </a:solidFill>
                <a:effectLst>
                  <a:outerShdw blurRad="38100" dist="38100" dir="2700000" algn="tl">
                    <a:srgbClr val="C0C0C0"/>
                  </a:outerShdw>
                </a:effectLst>
              </a:rPr>
              <a:t>Calculate R = A - B, </a:t>
            </a:r>
            <a:r>
              <a:rPr lang="pt-BR" altLang="en-US" sz="2000" dirty="0" smtClean="0">
                <a:solidFill>
                  <a:schemeClr val="bg1"/>
                </a:solidFill>
                <a:effectLst>
                  <a:outerShdw blurRad="38100" dist="38100" dir="2700000" algn="tl">
                    <a:srgbClr val="C0C0C0"/>
                  </a:outerShdw>
                </a:effectLst>
              </a:rPr>
              <a:t>A (-81d) = (1 1010001)</a:t>
            </a:r>
            <a:r>
              <a:rPr lang="pt-BR" altLang="en-US" sz="2000" baseline="-25000" dirty="0" smtClean="0">
                <a:solidFill>
                  <a:schemeClr val="bg1"/>
                </a:solidFill>
                <a:effectLst>
                  <a:outerShdw blurRad="38100" dist="38100" dir="2700000" algn="tl">
                    <a:srgbClr val="C0C0C0"/>
                  </a:outerShdw>
                </a:effectLst>
              </a:rPr>
              <a:t>2</a:t>
            </a:r>
            <a:r>
              <a:rPr lang="pt-BR" altLang="en-US" sz="2000" dirty="0" smtClean="0">
                <a:solidFill>
                  <a:schemeClr val="bg1"/>
                </a:solidFill>
                <a:effectLst>
                  <a:outerShdw blurRad="38100" dist="38100" dir="2700000" algn="tl">
                    <a:srgbClr val="C0C0C0"/>
                  </a:outerShdw>
                </a:effectLst>
              </a:rPr>
              <a:t>   B (-22d) = (1 0010110)</a:t>
            </a:r>
            <a:r>
              <a:rPr lang="pt-BR" altLang="en-US" sz="2000" baseline="-25000" dirty="0" smtClean="0">
                <a:solidFill>
                  <a:schemeClr val="bg1"/>
                </a:solidFill>
                <a:effectLst>
                  <a:outerShdw blurRad="38100" dist="38100" dir="2700000" algn="tl">
                    <a:srgbClr val="C0C0C0"/>
                  </a:outerShdw>
                </a:effectLst>
              </a:rPr>
              <a:t>2</a:t>
            </a:r>
            <a:endParaRPr lang="en-US" altLang="en-US" sz="2000" baseline="-25000" dirty="0" smtClean="0">
              <a:solidFill>
                <a:schemeClr val="bg1"/>
              </a:solidFill>
              <a:effectLst>
                <a:outerShdw blurRad="38100" dist="38100" dir="2700000" algn="tl">
                  <a:srgbClr val="C0C0C0"/>
                </a:outerShdw>
              </a:effectLst>
            </a:endParaRPr>
          </a:p>
        </p:txBody>
      </p:sp>
      <p:sp>
        <p:nvSpPr>
          <p:cNvPr id="5" name="Rectangle 4"/>
          <p:cNvSpPr>
            <a:spLocks noChangeArrowheads="1"/>
          </p:cNvSpPr>
          <p:nvPr/>
        </p:nvSpPr>
        <p:spPr bwMode="auto">
          <a:xfrm>
            <a:off x="152400" y="2035076"/>
            <a:ext cx="82296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400" b="1" u="sng" baseline="0" dirty="0" smtClean="0">
                <a:solidFill>
                  <a:schemeClr val="bg1"/>
                </a:solidFill>
              </a:rPr>
              <a:t>Solution: </a:t>
            </a:r>
            <a:endParaRPr lang="en-US" altLang="en-US" sz="2400" b="1" u="sng" baseline="0" dirty="0">
              <a:solidFill>
                <a:schemeClr val="bg1"/>
              </a:solidFill>
            </a:endParaRPr>
          </a:p>
          <a:p>
            <a:pPr algn="just">
              <a:defRPr/>
            </a:pPr>
            <a:r>
              <a:rPr lang="en-US" altLang="en-US" sz="2400" dirty="0" smtClean="0">
                <a:solidFill>
                  <a:schemeClr val="bg1"/>
                </a:solidFill>
              </a:rPr>
              <a:t>The operation is subtracting </a:t>
            </a:r>
            <a:r>
              <a:rPr lang="en-US" altLang="en-US" sz="2400" dirty="0" smtClean="0">
                <a:solidFill>
                  <a:schemeClr val="bg1"/>
                </a:solidFill>
                <a:sym typeface="Wingdings" pitchFamily="2" charset="2"/>
              </a:rPr>
              <a:t> </a:t>
            </a:r>
            <a:r>
              <a:rPr lang="en-US" altLang="en-US" sz="2400" dirty="0" smtClean="0">
                <a:solidFill>
                  <a:schemeClr val="bg1"/>
                </a:solidFill>
              </a:rPr>
              <a:t> S</a:t>
            </a:r>
            <a:r>
              <a:rPr lang="en-US" altLang="en-US" sz="2400" baseline="-25000" dirty="0" smtClean="0">
                <a:solidFill>
                  <a:schemeClr val="bg1"/>
                </a:solidFill>
              </a:rPr>
              <a:t>B</a:t>
            </a:r>
            <a:r>
              <a:rPr lang="en-US" altLang="en-US" sz="2400" dirty="0" smtClean="0">
                <a:solidFill>
                  <a:schemeClr val="bg1"/>
                </a:solidFill>
              </a:rPr>
              <a:t> = Not S</a:t>
            </a:r>
            <a:r>
              <a:rPr lang="en-US" altLang="en-US" sz="2400" baseline="-25000" dirty="0" smtClean="0">
                <a:solidFill>
                  <a:schemeClr val="bg1"/>
                </a:solidFill>
              </a:rPr>
              <a:t>B </a:t>
            </a:r>
            <a:r>
              <a:rPr lang="en-US" altLang="en-US" sz="2400" dirty="0" smtClean="0">
                <a:solidFill>
                  <a:schemeClr val="bg1"/>
                </a:solidFill>
              </a:rPr>
              <a:t>= 0</a:t>
            </a:r>
          </a:p>
          <a:p>
            <a:pPr algn="just">
              <a:defRPr/>
            </a:pPr>
            <a:r>
              <a:rPr lang="en-US" altLang="en-US" sz="2400" dirty="0" smtClean="0">
                <a:solidFill>
                  <a:schemeClr val="bg1"/>
                </a:solidFill>
              </a:rPr>
              <a:t>Checking signs: S = A</a:t>
            </a:r>
            <a:r>
              <a:rPr lang="en-US" altLang="en-US" sz="2400" baseline="-25000" dirty="0" smtClean="0">
                <a:solidFill>
                  <a:schemeClr val="bg1"/>
                </a:solidFill>
              </a:rPr>
              <a:t>S</a:t>
            </a:r>
            <a:r>
              <a:rPr lang="en-US" altLang="en-US" sz="2400" dirty="0" smtClean="0">
                <a:solidFill>
                  <a:schemeClr val="bg1"/>
                </a:solidFill>
              </a:rPr>
              <a:t> XOR B</a:t>
            </a:r>
            <a:r>
              <a:rPr lang="en-US" altLang="en-US" sz="2400" baseline="-25000" dirty="0" smtClean="0">
                <a:solidFill>
                  <a:schemeClr val="bg1"/>
                </a:solidFill>
              </a:rPr>
              <a:t>S</a:t>
            </a:r>
            <a:r>
              <a:rPr lang="en-US" altLang="en-US" sz="2400" dirty="0" smtClean="0">
                <a:solidFill>
                  <a:schemeClr val="bg1"/>
                </a:solidFill>
              </a:rPr>
              <a:t> = 1 XOR 0 = 1, </a:t>
            </a:r>
          </a:p>
          <a:p>
            <a:pPr algn="just">
              <a:defRPr/>
            </a:pPr>
            <a:r>
              <a:rPr lang="en-US" altLang="en-US" sz="2400" dirty="0" smtClean="0">
                <a:solidFill>
                  <a:schemeClr val="bg1"/>
                </a:solidFill>
              </a:rPr>
              <a:t>Calculate magnify: R</a:t>
            </a:r>
            <a:r>
              <a:rPr lang="en-US" altLang="en-US" sz="2400" baseline="-25000" dirty="0" smtClean="0">
                <a:solidFill>
                  <a:schemeClr val="bg1"/>
                </a:solidFill>
              </a:rPr>
              <a:t>M</a:t>
            </a:r>
            <a:r>
              <a:rPr lang="en-US" altLang="en-US" sz="2400" dirty="0" smtClean="0">
                <a:solidFill>
                  <a:schemeClr val="bg1"/>
                </a:solidFill>
              </a:rPr>
              <a:t> = A</a:t>
            </a:r>
            <a:r>
              <a:rPr lang="en-US" altLang="en-US" sz="2400" baseline="-25000" dirty="0" smtClean="0">
                <a:solidFill>
                  <a:schemeClr val="bg1"/>
                </a:solidFill>
              </a:rPr>
              <a:t>M</a:t>
            </a:r>
            <a:r>
              <a:rPr lang="en-US" altLang="en-US" sz="2400" dirty="0" smtClean="0">
                <a:solidFill>
                  <a:schemeClr val="bg1"/>
                </a:solidFill>
              </a:rPr>
              <a:t> + (B</a:t>
            </a:r>
            <a:r>
              <a:rPr lang="en-US" altLang="en-US" sz="2400" baseline="-25000" dirty="0" smtClean="0">
                <a:solidFill>
                  <a:schemeClr val="bg1"/>
                </a:solidFill>
              </a:rPr>
              <a:t>M</a:t>
            </a:r>
            <a:r>
              <a:rPr lang="en-US" altLang="en-US" sz="2400" dirty="0" smtClean="0">
                <a:solidFill>
                  <a:schemeClr val="bg1"/>
                </a:solidFill>
              </a:rPr>
              <a:t> +1). </a:t>
            </a:r>
          </a:p>
          <a:p>
            <a:pPr algn="just">
              <a:defRPr/>
            </a:pPr>
            <a:r>
              <a:rPr lang="en-US" altLang="en-US" sz="2400" dirty="0" smtClean="0">
                <a:solidFill>
                  <a:schemeClr val="bg1"/>
                </a:solidFill>
              </a:rPr>
              <a:t>Since there is an overflow, the value of R</a:t>
            </a:r>
            <a:r>
              <a:rPr lang="en-US" altLang="en-US" sz="2400" baseline="-25000" dirty="0" smtClean="0">
                <a:solidFill>
                  <a:schemeClr val="bg1"/>
                </a:solidFill>
              </a:rPr>
              <a:t>M</a:t>
            </a:r>
            <a:r>
              <a:rPr lang="en-US" altLang="en-US" sz="2400" dirty="0" smtClean="0">
                <a:solidFill>
                  <a:schemeClr val="bg1"/>
                </a:solidFill>
              </a:rPr>
              <a:t> is final. The sign of R is the sign of A. (−81) − (−22) = (−59) </a:t>
            </a:r>
            <a:r>
              <a:rPr lang="en-US" altLang="en-US" sz="2400" dirty="0" smtClean="0">
                <a:solidFill>
                  <a:schemeClr val="bg1"/>
                </a:solidFill>
                <a:sym typeface="Wingdings" pitchFamily="2" charset="2"/>
              </a:rPr>
              <a:t> (10111011)</a:t>
            </a:r>
            <a:r>
              <a:rPr lang="en-US" altLang="en-US" sz="2400" baseline="-25000" dirty="0" smtClean="0">
                <a:solidFill>
                  <a:schemeClr val="bg1"/>
                </a:solidFill>
                <a:sym typeface="Wingdings" pitchFamily="2" charset="2"/>
              </a:rPr>
              <a:t>2</a:t>
            </a:r>
            <a:endParaRPr lang="en-US" altLang="en-US" sz="2400" b="0" baseline="-25000" dirty="0">
              <a:solidFill>
                <a:schemeClr val="bg1"/>
              </a:solidFill>
            </a:endParaRPr>
          </a:p>
        </p:txBody>
      </p:sp>
      <p:sp>
        <p:nvSpPr>
          <p:cNvPr id="6" name="TextBox 5"/>
          <p:cNvSpPr txBox="1"/>
          <p:nvPr/>
        </p:nvSpPr>
        <p:spPr>
          <a:xfrm>
            <a:off x="3962400" y="757535"/>
            <a:ext cx="5029200" cy="461665"/>
          </a:xfrm>
          <a:prstGeom prst="rect">
            <a:avLst/>
          </a:prstGeom>
          <a:noFill/>
        </p:spPr>
        <p:txBody>
          <a:bodyPr wrap="square" rtlCol="0">
            <a:spAutoFit/>
          </a:bodyPr>
          <a:lstStyle/>
          <a:p>
            <a:pPr algn="ctr"/>
            <a:r>
              <a:rPr lang="en-US" sz="2400" b="1" dirty="0" smtClean="0">
                <a:solidFill>
                  <a:srgbClr val="FF0000"/>
                </a:solidFill>
              </a:rPr>
              <a:t>Sign-and-magnitude system</a:t>
            </a:r>
            <a:endParaRPr lang="en-US" sz="2400" b="1"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1200150" y="4648200"/>
            <a:ext cx="6743700" cy="1676400"/>
          </a:xfrm>
          <a:prstGeom prst="rect">
            <a:avLst/>
          </a:prstGeom>
          <a:noFill/>
          <a:ln w="9525">
            <a:noFill/>
            <a:miter lim="800000"/>
            <a:headEnd/>
            <a:tailEnd/>
          </a:ln>
        </p:spPr>
      </p:pic>
      <p:cxnSp>
        <p:nvCxnSpPr>
          <p:cNvPr id="11" name="Straight Arrow Connector 10"/>
          <p:cNvCxnSpPr/>
          <p:nvPr/>
        </p:nvCxnSpPr>
        <p:spPr>
          <a:xfrm flipH="1">
            <a:off x="2819400" y="3886200"/>
            <a:ext cx="228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72200" y="3810000"/>
            <a:ext cx="8382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39762"/>
          </a:xfrm>
        </p:spPr>
        <p:txBody>
          <a:bodyPr/>
          <a:lstStyle/>
          <a:p>
            <a:r>
              <a:rPr lang="en-US" dirty="0" smtClean="0"/>
              <a:t>Arithmetic Operations on </a:t>
            </a:r>
            <a:r>
              <a:rPr lang="en-US" dirty="0" err="1" smtClean="0"/>
              <a:t>Reals</a:t>
            </a:r>
            <a:endParaRPr lang="en-US" dirty="0"/>
          </a:p>
        </p:txBody>
      </p:sp>
      <p:sp>
        <p:nvSpPr>
          <p:cNvPr id="3" name="Content Placeholder 2"/>
          <p:cNvSpPr>
            <a:spLocks noGrp="1"/>
          </p:cNvSpPr>
          <p:nvPr>
            <p:ph idx="1"/>
          </p:nvPr>
        </p:nvSpPr>
        <p:spPr/>
        <p:txBody>
          <a:bodyPr>
            <a:normAutofit fontScale="92500"/>
          </a:bodyPr>
          <a:lstStyle/>
          <a:p>
            <a:r>
              <a:rPr lang="en-US" altLang="en-US" dirty="0" smtClean="0"/>
              <a:t>All arithmetic operations can be applied to </a:t>
            </a:r>
            <a:r>
              <a:rPr lang="en-US" altLang="en-US" dirty="0" err="1" smtClean="0"/>
              <a:t>reals</a:t>
            </a:r>
            <a:r>
              <a:rPr lang="en-US" altLang="en-US" dirty="0" smtClean="0"/>
              <a:t> stored in floating-point format.</a:t>
            </a:r>
          </a:p>
          <a:p>
            <a:r>
              <a:rPr lang="en-US" altLang="en-US" dirty="0" smtClean="0"/>
              <a:t>Multiplication of two </a:t>
            </a:r>
            <a:r>
              <a:rPr lang="en-US" altLang="en-US" dirty="0" err="1" smtClean="0"/>
              <a:t>reals</a:t>
            </a:r>
            <a:r>
              <a:rPr lang="en-US" altLang="en-US" dirty="0" smtClean="0"/>
              <a:t> involves multiplication of two integers in sign-and-magnitude representation.</a:t>
            </a:r>
          </a:p>
          <a:p>
            <a:r>
              <a:rPr lang="en-US" altLang="en-US" dirty="0" smtClean="0"/>
              <a:t>Division of two </a:t>
            </a:r>
            <a:r>
              <a:rPr lang="en-US" altLang="en-US" dirty="0" err="1" smtClean="0"/>
              <a:t>reals</a:t>
            </a:r>
            <a:r>
              <a:rPr lang="en-US" altLang="en-US" dirty="0" smtClean="0"/>
              <a:t> involves division of two integers in sign-and-magnitude representations.</a:t>
            </a:r>
          </a:p>
          <a:p>
            <a:r>
              <a:rPr lang="en-US" altLang="en-US" dirty="0" smtClean="0"/>
              <a:t>Since we did not discuss the multiplication or division of integers in sign-and magnitude representation, we will not discuss the multiplication and division of </a:t>
            </a:r>
            <a:r>
              <a:rPr lang="en-US" altLang="en-US" dirty="0" err="1" smtClean="0"/>
              <a:t>reals</a:t>
            </a:r>
            <a:r>
              <a:rPr lang="en-US" altLang="en-US" dirty="0" smtClean="0"/>
              <a:t>, and </a:t>
            </a:r>
            <a:r>
              <a:rPr lang="en-US" altLang="en-US" b="1" u="sng" dirty="0" smtClean="0"/>
              <a:t>only show addition and subtractions for </a:t>
            </a:r>
            <a:r>
              <a:rPr lang="en-US" altLang="en-US" b="1" u="sng" dirty="0" err="1" smtClean="0"/>
              <a:t>reals</a:t>
            </a:r>
            <a:r>
              <a:rPr lang="en-US" altLang="en-US" b="1" u="sng" dirty="0" smtClean="0"/>
              <a:t>.</a:t>
            </a:r>
          </a:p>
          <a:p>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endParaRPr lang="en-US" dirty="0"/>
          </a:p>
        </p:txBody>
      </p:sp>
      <p:sp>
        <p:nvSpPr>
          <p:cNvPr id="3" name="Content Placeholder 2"/>
          <p:cNvSpPr>
            <a:spLocks noGrp="1"/>
          </p:cNvSpPr>
          <p:nvPr>
            <p:ph idx="1"/>
          </p:nvPr>
        </p:nvSpPr>
        <p:spPr>
          <a:xfrm>
            <a:off x="457200" y="990600"/>
            <a:ext cx="8229600" cy="990600"/>
          </a:xfrm>
        </p:spPr>
        <p:txBody>
          <a:bodyPr/>
          <a:lstStyle/>
          <a:p>
            <a:r>
              <a:rPr lang="en-US" altLang="en-US" dirty="0" smtClean="0"/>
              <a:t>Show how the computer finds the result of (+5.75) + (+161.875) = (+167.625).</a:t>
            </a:r>
          </a:p>
        </p:txBody>
      </p:sp>
      <p:sp>
        <p:nvSpPr>
          <p:cNvPr id="4" name="Rectangle 4"/>
          <p:cNvSpPr>
            <a:spLocks noChangeArrowheads="1"/>
          </p:cNvSpPr>
          <p:nvPr/>
        </p:nvSpPr>
        <p:spPr bwMode="auto">
          <a:xfrm>
            <a:off x="152400" y="2089666"/>
            <a:ext cx="82296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aseline="0" dirty="0" smtClean="0">
                <a:solidFill>
                  <a:schemeClr val="bg1"/>
                </a:solidFill>
                <a:effectLst>
                  <a:outerShdw blurRad="38100" dist="38100" dir="2700000" algn="tl">
                    <a:srgbClr val="C0C0C0"/>
                  </a:outerShdw>
                </a:effectLst>
              </a:rPr>
              <a:t>Review:</a:t>
            </a:r>
          </a:p>
          <a:p>
            <a:pPr algn="just" eaLnBrk="1" hangingPunct="1">
              <a:defRPr/>
            </a:pPr>
            <a:r>
              <a:rPr lang="en-US" altLang="en-US" sz="2400" dirty="0" smtClean="0">
                <a:solidFill>
                  <a:schemeClr val="bg1"/>
                </a:solidFill>
                <a:effectLst>
                  <a:outerShdw blurRad="38100" dist="38100" dir="2700000" algn="tl">
                    <a:srgbClr val="C0C0C0"/>
                  </a:outerShdw>
                </a:effectLst>
              </a:rPr>
              <a:t>T</a:t>
            </a:r>
            <a:r>
              <a:rPr lang="en-US" altLang="en-US" sz="2400" b="0" baseline="0" dirty="0" smtClean="0">
                <a:solidFill>
                  <a:schemeClr val="bg1"/>
                </a:solidFill>
                <a:effectLst>
                  <a:outerShdw blurRad="38100" dist="38100" dir="2700000" algn="tl">
                    <a:srgbClr val="C0C0C0"/>
                  </a:outerShdw>
                </a:effectLst>
              </a:rPr>
              <a:t>wo </a:t>
            </a:r>
            <a:r>
              <a:rPr lang="en-US" altLang="en-US" sz="2400" b="0" baseline="0" dirty="0">
                <a:solidFill>
                  <a:schemeClr val="bg1"/>
                </a:solidFill>
                <a:effectLst>
                  <a:outerShdw blurRad="38100" dist="38100" dir="2700000" algn="tl">
                    <a:srgbClr val="C0C0C0"/>
                  </a:outerShdw>
                </a:effectLst>
              </a:rPr>
              <a:t>numbers are stored in floating-point format, as shown below, but we need to remember that each number has a hidden 1 (which is not stored, but assumed).</a:t>
            </a:r>
          </a:p>
        </p:txBody>
      </p:sp>
      <p:pic>
        <p:nvPicPr>
          <p:cNvPr id="5" name="Picture 10"/>
          <p:cNvPicPr>
            <a:picLocks noChangeAspect="1" noChangeArrowheads="1"/>
          </p:cNvPicPr>
          <p:nvPr/>
        </p:nvPicPr>
        <p:blipFill>
          <a:blip r:embed="rId2" cstate="print"/>
          <a:srcRect/>
          <a:stretch>
            <a:fillRect/>
          </a:stretch>
        </p:blipFill>
        <p:spPr bwMode="auto">
          <a:xfrm>
            <a:off x="152400" y="4308007"/>
            <a:ext cx="8559800" cy="1763713"/>
          </a:xfrm>
          <a:prstGeom prst="rect">
            <a:avLst/>
          </a:prstGeom>
          <a:noFill/>
          <a:ln w="9525">
            <a:noFill/>
            <a:miter lim="800000"/>
            <a:headEnd/>
            <a:tailEnd/>
          </a:ln>
          <a:effectLst/>
        </p:spPr>
      </p:pic>
      <p:cxnSp>
        <p:nvCxnSpPr>
          <p:cNvPr id="7" name="Straight Arrow Connector 6"/>
          <p:cNvCxnSpPr>
            <a:stCxn id="4" idx="2"/>
          </p:cNvCxnSpPr>
          <p:nvPr/>
        </p:nvCxnSpPr>
        <p:spPr>
          <a:xfrm>
            <a:off x="4267200" y="3659326"/>
            <a:ext cx="152400" cy="1293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endParaRPr lang="en-US" dirty="0"/>
          </a:p>
        </p:txBody>
      </p:sp>
      <p:sp>
        <p:nvSpPr>
          <p:cNvPr id="3" name="Content Placeholder 2"/>
          <p:cNvSpPr>
            <a:spLocks noGrp="1"/>
          </p:cNvSpPr>
          <p:nvPr>
            <p:ph idx="1"/>
          </p:nvPr>
        </p:nvSpPr>
        <p:spPr>
          <a:xfrm>
            <a:off x="457200" y="990600"/>
            <a:ext cx="8229600" cy="4343400"/>
          </a:xfrm>
        </p:spPr>
        <p:txBody>
          <a:bodyPr>
            <a:normAutofit lnSpcReduction="10000"/>
          </a:bodyPr>
          <a:lstStyle/>
          <a:p>
            <a:r>
              <a:rPr lang="en-US" altLang="en-US" dirty="0" smtClean="0"/>
              <a:t>Using Excess_127, show how the computer finds the result of (+5.75) + (+161.875) = (+167.625).</a:t>
            </a:r>
          </a:p>
          <a:p>
            <a:pPr>
              <a:buNone/>
            </a:pPr>
            <a:r>
              <a:rPr lang="en-US" altLang="en-US" b="1" u="sng" dirty="0" smtClean="0"/>
              <a:t>Adding in decimal system</a:t>
            </a:r>
            <a:r>
              <a:rPr lang="en-US" altLang="en-US" dirty="0" smtClean="0"/>
              <a:t>:</a:t>
            </a:r>
          </a:p>
          <a:p>
            <a:r>
              <a:rPr lang="en-US" altLang="en-US" dirty="0" smtClean="0"/>
              <a:t>R= (+5.75 *10</a:t>
            </a:r>
            <a:r>
              <a:rPr lang="en-US" altLang="en-US" baseline="30000" dirty="0" smtClean="0"/>
              <a:t>0</a:t>
            </a:r>
            <a:r>
              <a:rPr lang="en-US" altLang="en-US" dirty="0" smtClean="0"/>
              <a:t>) + (+1.61875 *10</a:t>
            </a:r>
            <a:r>
              <a:rPr lang="en-US" altLang="en-US" baseline="30000" dirty="0" smtClean="0"/>
              <a:t>2</a:t>
            </a:r>
            <a:r>
              <a:rPr lang="en-US" altLang="en-US" dirty="0" smtClean="0"/>
              <a:t>)</a:t>
            </a:r>
          </a:p>
          <a:p>
            <a:r>
              <a:rPr lang="en-US" altLang="en-US" dirty="0" smtClean="0"/>
              <a:t>R= (+0.0575 *10</a:t>
            </a:r>
            <a:r>
              <a:rPr lang="en-US" altLang="en-US" baseline="30000" dirty="0" smtClean="0"/>
              <a:t>2</a:t>
            </a:r>
            <a:r>
              <a:rPr lang="en-US" altLang="en-US" dirty="0" smtClean="0"/>
              <a:t>) + (+1.61875 * 10</a:t>
            </a:r>
            <a:r>
              <a:rPr lang="en-US" altLang="en-US" baseline="30000" dirty="0" smtClean="0"/>
              <a:t>2</a:t>
            </a:r>
            <a:r>
              <a:rPr lang="en-US" altLang="en-US" dirty="0" smtClean="0"/>
              <a:t>)</a:t>
            </a:r>
          </a:p>
          <a:p>
            <a:r>
              <a:rPr lang="en-US" altLang="en-US" dirty="0" smtClean="0"/>
              <a:t>R = (+1.67625 *10</a:t>
            </a:r>
            <a:r>
              <a:rPr lang="en-US" altLang="en-US" baseline="30000" dirty="0" smtClean="0"/>
              <a:t>2</a:t>
            </a:r>
            <a:r>
              <a:rPr lang="en-US" altLang="en-US" dirty="0" smtClean="0"/>
              <a:t>)</a:t>
            </a:r>
          </a:p>
          <a:p>
            <a:pPr>
              <a:buNone/>
            </a:pPr>
            <a:r>
              <a:rPr lang="en-US" altLang="en-US" dirty="0" smtClean="0"/>
              <a:t>The method for adding 2 real numbers in the Binary Excess_127 system is the same.</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66800" y="4876800"/>
            <a:ext cx="7400925" cy="1428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Arithmetic: Adding on </a:t>
            </a:r>
            <a:r>
              <a:rPr lang="en-US" dirty="0" err="1" smtClean="0"/>
              <a:t>Reals</a:t>
            </a:r>
            <a:endParaRPr lang="en-US" dirty="0"/>
          </a:p>
        </p:txBody>
      </p:sp>
      <p:sp>
        <p:nvSpPr>
          <p:cNvPr id="3" name="Content Placeholder 2"/>
          <p:cNvSpPr>
            <a:spLocks noGrp="1"/>
          </p:cNvSpPr>
          <p:nvPr>
            <p:ph idx="1"/>
          </p:nvPr>
        </p:nvSpPr>
        <p:spPr>
          <a:xfrm>
            <a:off x="457200" y="990600"/>
            <a:ext cx="8229600" cy="685800"/>
          </a:xfrm>
        </p:spPr>
        <p:txBody>
          <a:bodyPr>
            <a:normAutofit lnSpcReduction="10000"/>
          </a:bodyPr>
          <a:lstStyle/>
          <a:p>
            <a:r>
              <a:rPr lang="en-US" altLang="en-US" sz="2000" dirty="0" smtClean="0">
                <a:solidFill>
                  <a:srgbClr val="FF0000"/>
                </a:solidFill>
              </a:rPr>
              <a:t>Using Excess_127, show how the computer finds the result of (+5.75) + (+161.875) = (+167.625).</a:t>
            </a:r>
          </a:p>
        </p:txBody>
      </p:sp>
      <p:pic>
        <p:nvPicPr>
          <p:cNvPr id="5" name="Picture 10"/>
          <p:cNvPicPr>
            <a:picLocks noChangeAspect="1" noChangeArrowheads="1"/>
          </p:cNvPicPr>
          <p:nvPr/>
        </p:nvPicPr>
        <p:blipFill>
          <a:blip r:embed="rId3" cstate="print"/>
          <a:srcRect/>
          <a:stretch>
            <a:fillRect/>
          </a:stretch>
        </p:blipFill>
        <p:spPr bwMode="auto">
          <a:xfrm>
            <a:off x="635000" y="2209800"/>
            <a:ext cx="8051800" cy="1659040"/>
          </a:xfrm>
          <a:prstGeom prst="rect">
            <a:avLst/>
          </a:prstGeom>
          <a:noFill/>
          <a:ln w="9525">
            <a:noFill/>
            <a:miter lim="800000"/>
            <a:headEnd/>
            <a:tailEnd/>
          </a:ln>
          <a:effectLst/>
        </p:spPr>
      </p:pic>
      <p:sp>
        <p:nvSpPr>
          <p:cNvPr id="9" name="Rectangle 8"/>
          <p:cNvSpPr/>
          <p:nvPr/>
        </p:nvSpPr>
        <p:spPr>
          <a:xfrm>
            <a:off x="685800" y="3886200"/>
            <a:ext cx="8153400" cy="707886"/>
          </a:xfrm>
          <a:prstGeom prst="rect">
            <a:avLst/>
          </a:prstGeom>
        </p:spPr>
        <p:txBody>
          <a:bodyPr wrap="square">
            <a:spAutoFit/>
          </a:bodyPr>
          <a:lstStyle/>
          <a:p>
            <a:r>
              <a:rPr lang="en-US" altLang="en-US" sz="2000" dirty="0" smtClean="0">
                <a:solidFill>
                  <a:schemeClr val="bg1"/>
                </a:solidFill>
              </a:rPr>
              <a:t>De-normalizing both mantissas to 24 bits by adding 1 to the their left side, these 1’s are hidden as default in mantissas.</a:t>
            </a:r>
            <a:endParaRPr lang="en-US" sz="2000" dirty="0">
              <a:solidFill>
                <a:schemeClr val="bg1"/>
              </a:solidFill>
            </a:endParaRPr>
          </a:p>
        </p:txBody>
      </p:sp>
      <p:sp>
        <p:nvSpPr>
          <p:cNvPr id="10" name="TextBox 9"/>
          <p:cNvSpPr txBox="1"/>
          <p:nvPr/>
        </p:nvSpPr>
        <p:spPr>
          <a:xfrm>
            <a:off x="6553200" y="2209800"/>
            <a:ext cx="1066800" cy="369332"/>
          </a:xfrm>
          <a:prstGeom prst="rect">
            <a:avLst/>
          </a:prstGeom>
          <a:noFill/>
        </p:spPr>
        <p:txBody>
          <a:bodyPr wrap="square" rtlCol="0">
            <a:spAutoFit/>
          </a:bodyPr>
          <a:lstStyle/>
          <a:p>
            <a:r>
              <a:rPr lang="en-US" b="1" dirty="0" smtClean="0">
                <a:solidFill>
                  <a:srgbClr val="FF0000"/>
                </a:solidFill>
              </a:rPr>
              <a:t>23 bits</a:t>
            </a:r>
            <a:endParaRPr lang="en-US" b="1" dirty="0">
              <a:solidFill>
                <a:srgbClr val="FF0000"/>
              </a:solidFill>
            </a:endParaRPr>
          </a:p>
        </p:txBody>
      </p:sp>
      <p:sp>
        <p:nvSpPr>
          <p:cNvPr id="11" name="TextBox 10"/>
          <p:cNvSpPr txBox="1"/>
          <p:nvPr/>
        </p:nvSpPr>
        <p:spPr>
          <a:xfrm>
            <a:off x="7620000" y="4953000"/>
            <a:ext cx="1066800" cy="369332"/>
          </a:xfrm>
          <a:prstGeom prst="rect">
            <a:avLst/>
          </a:prstGeom>
          <a:noFill/>
        </p:spPr>
        <p:txBody>
          <a:bodyPr wrap="square" rtlCol="0">
            <a:spAutoFit/>
          </a:bodyPr>
          <a:lstStyle/>
          <a:p>
            <a:r>
              <a:rPr lang="en-US" b="1" dirty="0" smtClean="0">
                <a:solidFill>
                  <a:srgbClr val="FF0000"/>
                </a:solidFill>
              </a:rPr>
              <a:t>24 bits</a:t>
            </a:r>
            <a:endParaRPr lang="en-US" b="1" dirty="0">
              <a:solidFill>
                <a:srgbClr val="FF0000"/>
              </a:solidFill>
            </a:endParaRPr>
          </a:p>
        </p:txBody>
      </p:sp>
      <p:sp>
        <p:nvSpPr>
          <p:cNvPr id="12" name="Rectangle 11"/>
          <p:cNvSpPr/>
          <p:nvPr/>
        </p:nvSpPr>
        <p:spPr>
          <a:xfrm>
            <a:off x="609600" y="1752600"/>
            <a:ext cx="4235455" cy="400110"/>
          </a:xfrm>
          <a:prstGeom prst="rect">
            <a:avLst/>
          </a:prstGeom>
        </p:spPr>
        <p:txBody>
          <a:bodyPr wrap="none">
            <a:spAutoFit/>
          </a:bodyPr>
          <a:lstStyle/>
          <a:p>
            <a:r>
              <a:rPr lang="en-US" altLang="en-US" sz="2000" dirty="0" smtClean="0">
                <a:solidFill>
                  <a:schemeClr val="bg1"/>
                </a:solidFill>
              </a:rPr>
              <a:t>Numbers in the Excess_127 pattern </a:t>
            </a:r>
            <a:endParaRPr lang="en-US" sz="2000" dirty="0"/>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endParaRPr lang="en-US" dirty="0"/>
          </a:p>
        </p:txBody>
      </p:sp>
      <p:graphicFrame>
        <p:nvGraphicFramePr>
          <p:cNvPr id="14" name="Table 13"/>
          <p:cNvGraphicFramePr>
            <a:graphicFrameLocks noGrp="1"/>
          </p:cNvGraphicFramePr>
          <p:nvPr/>
        </p:nvGraphicFramePr>
        <p:xfrm>
          <a:off x="228601" y="2362200"/>
          <a:ext cx="8686800" cy="2966720"/>
        </p:xfrm>
        <a:graphic>
          <a:graphicData uri="http://schemas.openxmlformats.org/drawingml/2006/table">
            <a:tbl>
              <a:tblPr firstRow="1" bandRow="1">
                <a:tableStyleId>{5C22544A-7EE6-4342-B048-85BDC9FD1C3A}</a:tableStyleId>
              </a:tblPr>
              <a:tblGrid>
                <a:gridCol w="762000"/>
                <a:gridCol w="457199"/>
                <a:gridCol w="1219200"/>
                <a:gridCol w="3429000"/>
                <a:gridCol w="2819401"/>
              </a:tblGrid>
              <a:tr h="370840">
                <a:tc>
                  <a:txBody>
                    <a:bodyPr/>
                    <a:lstStyle/>
                    <a:p>
                      <a:r>
                        <a:rPr lang="en-US" dirty="0" smtClean="0"/>
                        <a:t>No.</a:t>
                      </a:r>
                      <a:endParaRPr lang="en-US" dirty="0"/>
                    </a:p>
                  </a:txBody>
                  <a:tcPr/>
                </a:tc>
                <a:tc>
                  <a:txBody>
                    <a:bodyPr/>
                    <a:lstStyle/>
                    <a:p>
                      <a:r>
                        <a:rPr lang="en-US" dirty="0" smtClean="0"/>
                        <a:t>S</a:t>
                      </a:r>
                      <a:endParaRPr lang="en-US" dirty="0"/>
                    </a:p>
                  </a:txBody>
                  <a:tcPr/>
                </a:tc>
                <a:tc>
                  <a:txBody>
                    <a:bodyPr/>
                    <a:lstStyle/>
                    <a:p>
                      <a:r>
                        <a:rPr lang="en-US" dirty="0" smtClean="0"/>
                        <a:t>E</a:t>
                      </a:r>
                      <a:endParaRPr lang="en-US" dirty="0"/>
                    </a:p>
                  </a:txBody>
                  <a:tcPr/>
                </a:tc>
                <a:tc>
                  <a:txBody>
                    <a:bodyPr/>
                    <a:lstStyle/>
                    <a:p>
                      <a:r>
                        <a:rPr lang="en-US" dirty="0" smtClean="0"/>
                        <a:t>M (24 bits)</a:t>
                      </a:r>
                      <a:endParaRPr lang="en-US" dirty="0"/>
                    </a:p>
                  </a:txBody>
                  <a:tcPr/>
                </a:tc>
                <a:tc>
                  <a:txBody>
                    <a:bodyPr/>
                    <a:lstStyle/>
                    <a:p>
                      <a:endParaRPr lang="en-US" dirty="0"/>
                    </a:p>
                  </a:txBody>
                  <a:tcPr/>
                </a:tc>
              </a:tr>
              <a:tr h="37084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b="1" dirty="0" smtClean="0"/>
                        <a:t>1000 00</a:t>
                      </a:r>
                      <a:r>
                        <a:rPr lang="en-US" b="1" u="sng" dirty="0" smtClean="0"/>
                        <a:t>10</a:t>
                      </a:r>
                      <a:endParaRPr lang="en-US" b="1" u="sng" dirty="0"/>
                    </a:p>
                  </a:txBody>
                  <a:tcPr/>
                </a:tc>
                <a:tc>
                  <a:txBody>
                    <a:bodyPr/>
                    <a:lstStyle/>
                    <a:p>
                      <a:r>
                        <a:rPr lang="en-US" dirty="0" smtClean="0"/>
                        <a:t>1011 1000 0000 0000 0000 0000</a:t>
                      </a:r>
                      <a:endParaRPr lang="en-US" dirty="0"/>
                    </a:p>
                  </a:txBody>
                  <a:tcPr/>
                </a:tc>
                <a:tc>
                  <a:txBody>
                    <a:bodyPr/>
                    <a:lstStyle/>
                    <a:p>
                      <a:r>
                        <a:rPr lang="en-US" dirty="0" smtClean="0"/>
                        <a:t>1</a:t>
                      </a:r>
                      <a:r>
                        <a:rPr lang="en-US" baseline="0" dirty="0" smtClean="0"/>
                        <a:t> added to M’s left side</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1000 0111</a:t>
                      </a:r>
                      <a:endParaRPr lang="en-US" dirty="0"/>
                    </a:p>
                  </a:txBody>
                  <a:tcPr/>
                </a:tc>
                <a:tc>
                  <a:txBody>
                    <a:bodyPr/>
                    <a:lstStyle/>
                    <a:p>
                      <a:r>
                        <a:rPr lang="en-US" dirty="0" smtClean="0"/>
                        <a:t>1010 0001 1110 0000 0000 0000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added to M’s left side</a:t>
                      </a:r>
                      <a:endParaRPr lang="en-US" dirty="0" smtClean="0"/>
                    </a:p>
                  </a:txBody>
                  <a:tcPr/>
                </a:tc>
              </a:tr>
              <a:tr h="37084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1000 0</a:t>
                      </a:r>
                      <a:r>
                        <a:rPr lang="en-US" b="1" u="sng" dirty="0" smtClean="0"/>
                        <a:t>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0000 0</a:t>
                      </a:r>
                      <a:r>
                        <a:rPr lang="en-US" dirty="0" smtClean="0"/>
                        <a:t>101 1100 0000 0000 0000</a:t>
                      </a:r>
                    </a:p>
                  </a:txBody>
                  <a:tcPr/>
                </a:tc>
                <a:tc>
                  <a:txBody>
                    <a:bodyPr/>
                    <a:lstStyle/>
                    <a:p>
                      <a:r>
                        <a:rPr lang="en-US" dirty="0" smtClean="0"/>
                        <a:t>Normalize E: increase 5</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1000 0111</a:t>
                      </a:r>
                      <a:endParaRPr lang="en-US" dirty="0"/>
                    </a:p>
                  </a:txBody>
                  <a:tcPr/>
                </a:tc>
                <a:tc>
                  <a:txBody>
                    <a:bodyPr/>
                    <a:lstStyle/>
                    <a:p>
                      <a:r>
                        <a:rPr lang="en-US" dirty="0" smtClean="0"/>
                        <a:t>1010 0001 1110 0000 0000 0000</a:t>
                      </a:r>
                      <a:endParaRPr lang="en-US" dirty="0"/>
                    </a:p>
                  </a:txBody>
                  <a:tcPr/>
                </a:tc>
                <a:tc>
                  <a:txBody>
                    <a:bodyPr/>
                    <a:lstStyle/>
                    <a:p>
                      <a:endParaRPr lang="en-US" baseline="-25000" dirty="0"/>
                    </a:p>
                  </a:txBody>
                  <a:tcPr/>
                </a:tc>
              </a:tr>
              <a:tr h="370840">
                <a:tc>
                  <a:txBody>
                    <a:bodyPr/>
                    <a:lstStyle/>
                    <a:p>
                      <a:r>
                        <a:rPr lang="en-US" dirty="0" smtClean="0"/>
                        <a:t>R</a:t>
                      </a:r>
                      <a:endParaRPr lang="en-US" dirty="0"/>
                    </a:p>
                  </a:txBody>
                  <a:tcPr/>
                </a:tc>
                <a:tc>
                  <a:txBody>
                    <a:bodyPr/>
                    <a:lstStyle/>
                    <a:p>
                      <a:r>
                        <a:rPr lang="en-US" dirty="0" smtClean="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1000 0111</a:t>
                      </a:r>
                    </a:p>
                  </a:txBody>
                  <a:tcPr/>
                </a:tc>
                <a:tc>
                  <a:txBody>
                    <a:bodyPr/>
                    <a:lstStyle/>
                    <a:p>
                      <a:pPr algn="l"/>
                      <a:r>
                        <a:rPr lang="en-US" dirty="0" smtClean="0">
                          <a:solidFill>
                            <a:srgbClr val="FF0000"/>
                          </a:solidFill>
                        </a:rPr>
                        <a:t>1</a:t>
                      </a:r>
                      <a:r>
                        <a:rPr lang="en-US" dirty="0" smtClean="0"/>
                        <a:t>010 0111 1010 0000 0000 0000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Calculate</a:t>
                      </a:r>
                      <a:r>
                        <a:rPr lang="en-US" baseline="0" dirty="0" smtClean="0"/>
                        <a:t> R= </a:t>
                      </a:r>
                      <a:r>
                        <a:rPr lang="en-US" dirty="0" smtClean="0"/>
                        <a:t>M</a:t>
                      </a:r>
                      <a:r>
                        <a:rPr lang="en-US" baseline="-25000" dirty="0" smtClean="0"/>
                        <a:t>A</a:t>
                      </a:r>
                      <a:r>
                        <a:rPr lang="en-US" baseline="0" dirty="0" smtClean="0"/>
                        <a:t> + M</a:t>
                      </a:r>
                      <a:r>
                        <a:rPr lang="en-US" baseline="-25000" dirty="0" smtClean="0"/>
                        <a:t>B</a:t>
                      </a:r>
                    </a:p>
                  </a:txBody>
                  <a:tcPr/>
                </a:tc>
              </a:tr>
              <a:tr h="370840">
                <a:tc>
                  <a:txBody>
                    <a:bodyPr/>
                    <a:lstStyle/>
                    <a:p>
                      <a:r>
                        <a:rPr lang="en-US" dirty="0" smtClean="0"/>
                        <a:t>R</a:t>
                      </a:r>
                      <a:endParaRPr lang="en-US" dirty="0"/>
                    </a:p>
                  </a:txBody>
                  <a:tcPr/>
                </a:tc>
                <a:tc>
                  <a:txBody>
                    <a:bodyPr/>
                    <a:lstStyle/>
                    <a:p>
                      <a:r>
                        <a:rPr lang="en-US" dirty="0" smtClean="0"/>
                        <a:t>0</a:t>
                      </a:r>
                      <a:endParaRPr lang="en-US" dirty="0"/>
                    </a:p>
                  </a:txBody>
                  <a:tcPr/>
                </a:tc>
                <a:tc>
                  <a:txBody>
                    <a:bodyPr/>
                    <a:lstStyle/>
                    <a:p>
                      <a:r>
                        <a:rPr lang="en-US" dirty="0" smtClean="0"/>
                        <a:t>1000 0110</a:t>
                      </a:r>
                      <a:endParaRPr lang="en-US" dirty="0"/>
                    </a:p>
                  </a:txBody>
                  <a:tcPr/>
                </a:tc>
                <a:tc>
                  <a:txBody>
                    <a:bodyPr/>
                    <a:lstStyle/>
                    <a:p>
                      <a:r>
                        <a:rPr lang="en-US" dirty="0" smtClean="0">
                          <a:solidFill>
                            <a:srgbClr val="FF0000"/>
                          </a:solidFill>
                        </a:rPr>
                        <a:t>  </a:t>
                      </a:r>
                      <a:r>
                        <a:rPr lang="en-US" dirty="0" smtClean="0"/>
                        <a:t>010 0111 1010 0000 0000 0000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Normalize R</a:t>
                      </a:r>
                      <a:r>
                        <a:rPr lang="en-US" dirty="0" smtClean="0">
                          <a:sym typeface="Wingdings" pitchFamily="2" charset="2"/>
                        </a:rPr>
                        <a:t> 23 bit</a:t>
                      </a:r>
                      <a:endParaRPr lang="en-US" baseline="-25000"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r>
                        <a:rPr lang="en-US" sz="1600" baseline="0" dirty="0" smtClean="0">
                          <a:solidFill>
                            <a:srgbClr val="FF0000"/>
                          </a:solidFill>
                          <a:sym typeface="Wingdings" pitchFamily="2" charset="2"/>
                        </a:rPr>
                        <a:t>Left shift M 1 bit (x2)  decrease E 1, remove rightmost bit in M</a:t>
                      </a:r>
                      <a:r>
                        <a:rPr lang="en-US" sz="1600" baseline="-25000" dirty="0" smtClean="0">
                          <a:solidFill>
                            <a:srgbClr val="FF0000"/>
                          </a:solidFill>
                          <a:sym typeface="Wingdings" pitchFamily="2" charset="2"/>
                        </a:rPr>
                        <a:t>R</a:t>
                      </a:r>
                      <a:endParaRPr lang="en-US"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a:p>
                  </a:txBody>
                  <a:tcPr/>
                </a:tc>
              </a:tr>
            </a:tbl>
          </a:graphicData>
        </a:graphic>
      </p:graphicFrame>
      <p:sp>
        <p:nvSpPr>
          <p:cNvPr id="15" name="Rectangle 14"/>
          <p:cNvSpPr/>
          <p:nvPr/>
        </p:nvSpPr>
        <p:spPr>
          <a:xfrm>
            <a:off x="152400" y="914400"/>
            <a:ext cx="4572000" cy="1477328"/>
          </a:xfrm>
          <a:prstGeom prst="rect">
            <a:avLst/>
          </a:prstGeom>
        </p:spPr>
        <p:txBody>
          <a:bodyPr>
            <a:spAutoFit/>
          </a:bodyPr>
          <a:lstStyle/>
          <a:p>
            <a:r>
              <a:rPr lang="en-US" altLang="en-US" dirty="0" smtClean="0">
                <a:solidFill>
                  <a:schemeClr val="bg1"/>
                </a:solidFill>
              </a:rPr>
              <a:t>- Normalizing exponents.</a:t>
            </a:r>
          </a:p>
          <a:p>
            <a:r>
              <a:rPr lang="en-US" altLang="en-US" dirty="0" smtClean="0">
                <a:solidFill>
                  <a:schemeClr val="bg1"/>
                </a:solidFill>
              </a:rPr>
              <a:t>- Doing sign-and-magnitude addition, treating the sign and the mantissa of each number as one integer stored in sign-and-magnitude representation</a:t>
            </a:r>
            <a:endParaRPr lang="en-US" dirty="0">
              <a:solidFill>
                <a:schemeClr val="bg1"/>
              </a:solidFill>
            </a:endParaRPr>
          </a:p>
        </p:txBody>
      </p:sp>
      <p:sp>
        <p:nvSpPr>
          <p:cNvPr id="16" name="Rectangle 15"/>
          <p:cNvSpPr/>
          <p:nvPr/>
        </p:nvSpPr>
        <p:spPr>
          <a:xfrm>
            <a:off x="4953000" y="1639669"/>
            <a:ext cx="3886200" cy="646331"/>
          </a:xfrm>
          <a:prstGeom prst="rect">
            <a:avLst/>
          </a:prstGeom>
        </p:spPr>
        <p:txBody>
          <a:bodyPr wrap="square">
            <a:spAutoFit/>
          </a:bodyPr>
          <a:lstStyle/>
          <a:p>
            <a:r>
              <a:rPr lang="en-US" altLang="en-US" dirty="0" smtClean="0">
                <a:solidFill>
                  <a:schemeClr val="bg1"/>
                </a:solidFill>
              </a:rPr>
              <a:t>There is no overflow in the mantissa, so we normalize</a:t>
            </a:r>
            <a:endParaRPr lang="en-US" dirty="0">
              <a:solidFill>
                <a:schemeClr val="bg1"/>
              </a:solidFill>
            </a:endParaRPr>
          </a:p>
        </p:txBody>
      </p:sp>
      <p:cxnSp>
        <p:nvCxnSpPr>
          <p:cNvPr id="19" name="Straight Arrow Connector 18"/>
          <p:cNvCxnSpPr/>
          <p:nvPr/>
        </p:nvCxnSpPr>
        <p:spPr>
          <a:xfrm flipH="1">
            <a:off x="5257800" y="2209800"/>
            <a:ext cx="9906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10"/>
          <p:cNvSpPr>
            <a:spLocks noChangeArrowheads="1"/>
          </p:cNvSpPr>
          <p:nvPr/>
        </p:nvSpPr>
        <p:spPr bwMode="auto">
          <a:xfrm>
            <a:off x="381000" y="5410200"/>
            <a:ext cx="82296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dirty="0">
                <a:solidFill>
                  <a:schemeClr val="bg1"/>
                </a:solidFill>
              </a:rPr>
              <a:t>The mantissa is only 23 bits, no rounding is needed. </a:t>
            </a:r>
            <a:endParaRPr lang="en-US" altLang="en-US" b="0" baseline="0" dirty="0" smtClean="0">
              <a:solidFill>
                <a:schemeClr val="bg1"/>
              </a:solidFill>
            </a:endParaRPr>
          </a:p>
          <a:p>
            <a:pPr algn="just" eaLnBrk="1" hangingPunct="1">
              <a:defRPr/>
            </a:pPr>
            <a:r>
              <a:rPr lang="en-US" altLang="en-US" b="0" baseline="0" dirty="0" smtClean="0">
                <a:solidFill>
                  <a:schemeClr val="bg1"/>
                </a:solidFill>
              </a:rPr>
              <a:t>E </a:t>
            </a:r>
            <a:r>
              <a:rPr lang="en-US" altLang="en-US" b="0" baseline="0" dirty="0">
                <a:solidFill>
                  <a:schemeClr val="bg1"/>
                </a:solidFill>
              </a:rPr>
              <a:t>= (10000110)</a:t>
            </a:r>
            <a:r>
              <a:rPr lang="en-US" altLang="en-US" b="0" baseline="-25000" dirty="0">
                <a:solidFill>
                  <a:schemeClr val="bg1"/>
                </a:solidFill>
              </a:rPr>
              <a:t>2</a:t>
            </a:r>
            <a:r>
              <a:rPr lang="en-US" altLang="en-US" b="0" baseline="0" dirty="0">
                <a:solidFill>
                  <a:schemeClr val="bg1"/>
                </a:solidFill>
              </a:rPr>
              <a:t> = </a:t>
            </a:r>
            <a:r>
              <a:rPr lang="en-US" altLang="en-US" b="0" baseline="0" dirty="0" smtClean="0">
                <a:solidFill>
                  <a:schemeClr val="bg1"/>
                </a:solidFill>
              </a:rPr>
              <a:t>134, </a:t>
            </a:r>
            <a:r>
              <a:rPr lang="en-US" altLang="en-US" b="0" baseline="0" dirty="0">
                <a:solidFill>
                  <a:schemeClr val="bg1"/>
                </a:solidFill>
              </a:rPr>
              <a:t>M = </a:t>
            </a:r>
            <a:r>
              <a:rPr lang="en-US" altLang="en-US" b="0" baseline="0" dirty="0" smtClean="0">
                <a:solidFill>
                  <a:schemeClr val="bg1"/>
                </a:solidFill>
              </a:rPr>
              <a:t>0100111101</a:t>
            </a:r>
            <a:r>
              <a:rPr lang="en-US" altLang="en-US" b="0" dirty="0" smtClean="0">
                <a:solidFill>
                  <a:schemeClr val="bg1"/>
                </a:solidFill>
              </a:rPr>
              <a:t> </a:t>
            </a:r>
          </a:p>
          <a:p>
            <a:pPr algn="just">
              <a:defRPr/>
            </a:pPr>
            <a:r>
              <a:rPr lang="en-US" altLang="en-US" b="0" dirty="0" smtClean="0">
                <a:solidFill>
                  <a:schemeClr val="bg1"/>
                </a:solidFill>
                <a:sym typeface="Wingdings" pitchFamily="2" charset="2"/>
              </a:rPr>
              <a:t> R= </a:t>
            </a:r>
            <a:r>
              <a:rPr lang="en-US" altLang="en-US" b="0" baseline="0" dirty="0" smtClean="0">
                <a:solidFill>
                  <a:schemeClr val="bg1"/>
                </a:solidFill>
              </a:rPr>
              <a:t>(1.0100111101)</a:t>
            </a:r>
            <a:r>
              <a:rPr lang="en-US" altLang="en-US" b="0" baseline="-25000" dirty="0" smtClean="0">
                <a:solidFill>
                  <a:schemeClr val="bg1"/>
                </a:solidFill>
              </a:rPr>
              <a:t>2</a:t>
            </a:r>
            <a:r>
              <a:rPr lang="en-US" altLang="en-US" b="0" baseline="0" dirty="0" smtClean="0">
                <a:solidFill>
                  <a:schemeClr val="bg1"/>
                </a:solidFill>
              </a:rPr>
              <a:t>×2</a:t>
            </a:r>
            <a:r>
              <a:rPr lang="en-US" altLang="en-US" b="0" baseline="30000" dirty="0" smtClean="0">
                <a:solidFill>
                  <a:schemeClr val="bg1"/>
                </a:solidFill>
              </a:rPr>
              <a:t>134</a:t>
            </a:r>
            <a:r>
              <a:rPr lang="en-US" altLang="en-US" b="0" baseline="30000" dirty="0">
                <a:solidFill>
                  <a:schemeClr val="bg1"/>
                </a:solidFill>
              </a:rPr>
              <a:t>−</a:t>
            </a:r>
            <a:r>
              <a:rPr lang="en-US" altLang="en-US" b="0" baseline="30000" dirty="0" smtClean="0">
                <a:solidFill>
                  <a:schemeClr val="bg1"/>
                </a:solidFill>
              </a:rPr>
              <a:t>127</a:t>
            </a:r>
            <a:r>
              <a:rPr lang="en-US" altLang="en-US" b="0" baseline="0" dirty="0" smtClean="0">
                <a:solidFill>
                  <a:schemeClr val="bg1"/>
                </a:solidFill>
              </a:rPr>
              <a:t>=</a:t>
            </a:r>
            <a:r>
              <a:rPr lang="en-US" altLang="en-US" dirty="0" smtClean="0">
                <a:solidFill>
                  <a:schemeClr val="bg1"/>
                </a:solidFill>
              </a:rPr>
              <a:t>(1.0100111101)</a:t>
            </a:r>
            <a:r>
              <a:rPr lang="en-US" altLang="en-US" baseline="-25000" dirty="0" smtClean="0">
                <a:solidFill>
                  <a:schemeClr val="bg1"/>
                </a:solidFill>
              </a:rPr>
              <a:t>2</a:t>
            </a:r>
            <a:r>
              <a:rPr lang="en-US" altLang="en-US" dirty="0" smtClean="0">
                <a:solidFill>
                  <a:schemeClr val="bg1"/>
                </a:solidFill>
              </a:rPr>
              <a:t> × 2</a:t>
            </a:r>
            <a:r>
              <a:rPr lang="en-US" altLang="en-US" baseline="30000" dirty="0" smtClean="0">
                <a:solidFill>
                  <a:schemeClr val="bg1"/>
                </a:solidFill>
              </a:rPr>
              <a:t>7</a:t>
            </a:r>
            <a:r>
              <a:rPr lang="en-US" altLang="en-US" dirty="0" smtClean="0">
                <a:solidFill>
                  <a:schemeClr val="bg1"/>
                </a:solidFill>
              </a:rPr>
              <a:t> =</a:t>
            </a:r>
            <a:r>
              <a:rPr lang="en-US" altLang="en-US" b="0" baseline="0" dirty="0" smtClean="0">
                <a:solidFill>
                  <a:schemeClr val="bg1"/>
                </a:solidFill>
              </a:rPr>
              <a:t>(10100111.101)</a:t>
            </a:r>
            <a:r>
              <a:rPr lang="en-US" altLang="en-US" b="0" baseline="-25000" dirty="0" smtClean="0">
                <a:solidFill>
                  <a:schemeClr val="bg1"/>
                </a:solidFill>
              </a:rPr>
              <a:t>2</a:t>
            </a:r>
            <a:r>
              <a:rPr lang="en-US" altLang="en-US" b="0" baseline="0" dirty="0" smtClean="0">
                <a:solidFill>
                  <a:schemeClr val="bg1"/>
                </a:solidFill>
              </a:rPr>
              <a:t> </a:t>
            </a:r>
            <a:r>
              <a:rPr lang="en-US" altLang="en-US" b="0" baseline="0" dirty="0">
                <a:solidFill>
                  <a:schemeClr val="bg1"/>
                </a:solidFill>
              </a:rPr>
              <a:t>= </a:t>
            </a:r>
            <a:r>
              <a:rPr lang="en-US" altLang="en-US" b="1" u="sng" baseline="0" dirty="0">
                <a:solidFill>
                  <a:schemeClr val="bg1"/>
                </a:solidFill>
              </a:rPr>
              <a:t>167.625</a:t>
            </a:r>
            <a:r>
              <a:rPr lang="en-US" altLang="en-US" b="0" baseline="0" dirty="0">
                <a:solidFill>
                  <a:schemeClr val="bg1"/>
                </a:solidFill>
              </a:rPr>
              <a:t>.</a:t>
            </a:r>
          </a:p>
        </p:txBody>
      </p:sp>
      <p:sp>
        <p:nvSpPr>
          <p:cNvPr id="24" name="Rectangle 23"/>
          <p:cNvSpPr/>
          <p:nvPr/>
        </p:nvSpPr>
        <p:spPr>
          <a:xfrm>
            <a:off x="4572000" y="990600"/>
            <a:ext cx="4572000" cy="584775"/>
          </a:xfrm>
          <a:prstGeom prst="rect">
            <a:avLst/>
          </a:prstGeom>
          <a:ln>
            <a:solidFill>
              <a:srgbClr val="FF0000"/>
            </a:solidFill>
          </a:ln>
        </p:spPr>
        <p:txBody>
          <a:bodyPr>
            <a:spAutoFit/>
          </a:bodyPr>
          <a:lstStyle/>
          <a:p>
            <a:r>
              <a:rPr lang="en-US" altLang="en-US" sz="1600" dirty="0" smtClean="0">
                <a:solidFill>
                  <a:srgbClr val="FF0000"/>
                </a:solidFill>
              </a:rPr>
              <a:t>Using Excess_127, show how the computer finds the result of (+5.75) + (+161.875) = (+167.625).</a:t>
            </a:r>
            <a:endParaRPr lang="en-US" sz="1600" dirty="0">
              <a:solidFill>
                <a:srgbClr val="FF0000"/>
              </a:solidFill>
            </a:endParaRPr>
          </a:p>
        </p:txBody>
      </p:sp>
      <p:cxnSp>
        <p:nvCxnSpPr>
          <p:cNvPr id="29" name="Straight Arrow Connector 28"/>
          <p:cNvCxnSpPr/>
          <p:nvPr/>
        </p:nvCxnSpPr>
        <p:spPr>
          <a:xfrm flipH="1" flipV="1">
            <a:off x="2514600" y="4800600"/>
            <a:ext cx="36576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1219200"/>
            <a:ext cx="2286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57400" y="2286000"/>
            <a:ext cx="762000" cy="1981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r>
              <a:rPr lang="en-US" dirty="0" smtClean="0"/>
              <a:t>…</a:t>
            </a:r>
            <a:endParaRPr lang="en-US" dirty="0"/>
          </a:p>
        </p:txBody>
      </p:sp>
      <p:sp>
        <p:nvSpPr>
          <p:cNvPr id="4" name="Rectangle 3"/>
          <p:cNvSpPr>
            <a:spLocks noChangeArrowheads="1"/>
          </p:cNvSpPr>
          <p:nvPr/>
        </p:nvSpPr>
        <p:spPr bwMode="auto">
          <a:xfrm>
            <a:off x="228600" y="857071"/>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400" b="0" baseline="0" dirty="0" smtClean="0">
                <a:solidFill>
                  <a:srgbClr val="FF0000"/>
                </a:solidFill>
              </a:rPr>
              <a:t>Another demonstration- </a:t>
            </a:r>
            <a:r>
              <a:rPr lang="en-US" altLang="en-US" sz="2400" b="1" u="sng" baseline="0" dirty="0" smtClean="0">
                <a:solidFill>
                  <a:srgbClr val="0000CC"/>
                </a:solidFill>
              </a:rPr>
              <a:t>Read by yourself</a:t>
            </a:r>
            <a:r>
              <a:rPr lang="en-US" altLang="en-US" sz="2400" b="0" baseline="0" dirty="0" smtClean="0">
                <a:solidFill>
                  <a:srgbClr val="FF0000"/>
                </a:solidFill>
              </a:rPr>
              <a:t>.</a:t>
            </a:r>
          </a:p>
          <a:p>
            <a:pPr algn="just" eaLnBrk="1" hangingPunct="1">
              <a:defRPr/>
            </a:pPr>
            <a:r>
              <a:rPr lang="en-US" altLang="en-US" sz="2400" b="0" baseline="0" dirty="0" smtClean="0">
                <a:solidFill>
                  <a:srgbClr val="FF0000"/>
                </a:solidFill>
              </a:rPr>
              <a:t>Show </a:t>
            </a:r>
            <a:r>
              <a:rPr lang="en-US" altLang="en-US" sz="2400" b="0" baseline="0" dirty="0">
                <a:solidFill>
                  <a:srgbClr val="FF0000"/>
                </a:solidFill>
              </a:rPr>
              <a:t>how the computer finds the result </a:t>
            </a:r>
            <a:r>
              <a:rPr lang="en-US" altLang="en-US" sz="2400" b="0" baseline="0" dirty="0" smtClean="0">
                <a:solidFill>
                  <a:srgbClr val="FF0000"/>
                </a:solidFill>
              </a:rPr>
              <a:t>of </a:t>
            </a:r>
            <a:r>
              <a:rPr lang="en-US" altLang="en-US" sz="2400" b="0" dirty="0" smtClean="0">
                <a:solidFill>
                  <a:srgbClr val="FF0000"/>
                </a:solidFill>
              </a:rPr>
              <a:t> </a:t>
            </a:r>
          </a:p>
          <a:p>
            <a:pPr algn="just" eaLnBrk="1" hangingPunct="1">
              <a:defRPr/>
            </a:pPr>
            <a:r>
              <a:rPr lang="en-US" altLang="en-US" sz="2400" b="0" baseline="0" dirty="0" smtClean="0">
                <a:solidFill>
                  <a:srgbClr val="FF0000"/>
                </a:solidFill>
              </a:rPr>
              <a:t>(+</a:t>
            </a:r>
            <a:r>
              <a:rPr lang="en-US" altLang="en-US" sz="2400" b="0" baseline="0" dirty="0">
                <a:solidFill>
                  <a:srgbClr val="FF0000"/>
                </a:solidFill>
              </a:rPr>
              <a:t>5.75) + (−7.0234375) = − 1.2734375.</a:t>
            </a:r>
          </a:p>
        </p:txBody>
      </p:sp>
      <p:sp>
        <p:nvSpPr>
          <p:cNvPr id="5" name="Rectangle 4"/>
          <p:cNvSpPr>
            <a:spLocks noChangeArrowheads="1"/>
          </p:cNvSpPr>
          <p:nvPr/>
        </p:nvSpPr>
        <p:spPr bwMode="auto">
          <a:xfrm>
            <a:off x="152400" y="2122398"/>
            <a:ext cx="8229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1" u="sng" baseline="0" dirty="0" smtClean="0">
                <a:solidFill>
                  <a:schemeClr val="bg1"/>
                </a:solidFill>
                <a:effectLst>
                  <a:outerShdw blurRad="38100" dist="38100" dir="2700000" algn="tl">
                    <a:srgbClr val="C0C0C0"/>
                  </a:outerShdw>
                </a:effectLst>
              </a:rPr>
              <a:t>Solution</a:t>
            </a:r>
            <a:r>
              <a:rPr lang="en-US" altLang="en-US" baseline="0" dirty="0" smtClean="0">
                <a:solidFill>
                  <a:schemeClr val="bg1"/>
                </a:solidFill>
                <a:effectLst>
                  <a:outerShdw blurRad="38100" dist="38100" dir="2700000" algn="tl">
                    <a:srgbClr val="C0C0C0"/>
                  </a:outerShdw>
                </a:effectLst>
              </a:rPr>
              <a:t>:</a:t>
            </a:r>
            <a:endParaRPr lang="en-US" altLang="en-US" baseline="0" dirty="0">
              <a:solidFill>
                <a:schemeClr val="bg1"/>
              </a:solidFill>
              <a:effectLst>
                <a:outerShdw blurRad="38100" dist="38100" dir="2700000" algn="tl">
                  <a:srgbClr val="C0C0C0"/>
                </a:outerShdw>
              </a:effectLst>
            </a:endParaRPr>
          </a:p>
          <a:p>
            <a:pPr algn="just" eaLnBrk="1" hangingPunct="1">
              <a:defRPr/>
            </a:pPr>
            <a:r>
              <a:rPr lang="en-US" altLang="en-US" dirty="0" smtClean="0">
                <a:solidFill>
                  <a:schemeClr val="bg1"/>
                </a:solidFill>
                <a:effectLst>
                  <a:outerShdw blurRad="38100" dist="38100" dir="2700000" algn="tl">
                    <a:srgbClr val="C0C0C0"/>
                  </a:outerShdw>
                </a:effectLst>
              </a:rPr>
              <a:t>Adding 2 numbers </a:t>
            </a:r>
            <a:r>
              <a:rPr lang="en-US" altLang="en-US" b="0" baseline="0" dirty="0" smtClean="0">
                <a:solidFill>
                  <a:schemeClr val="bg1"/>
                </a:solidFill>
                <a:effectLst>
                  <a:outerShdw blurRad="38100" dist="38100" dir="2700000" algn="tl">
                    <a:srgbClr val="C0C0C0"/>
                  </a:outerShdw>
                </a:effectLst>
              </a:rPr>
              <a:t>similarly as </a:t>
            </a:r>
            <a:r>
              <a:rPr lang="en-US" altLang="en-US" dirty="0" smtClean="0">
                <a:solidFill>
                  <a:schemeClr val="bg1"/>
                </a:solidFill>
                <a:effectLst>
                  <a:outerShdw blurRad="38100" dist="38100" dir="2700000" algn="tl">
                    <a:srgbClr val="C0C0C0"/>
                  </a:outerShdw>
                </a:effectLst>
              </a:rPr>
              <a:t>those in the previous problem. Attention to 2 signs introduced in the additions sign-and-magnitude integers.</a:t>
            </a:r>
          </a:p>
          <a:p>
            <a:pPr algn="just" eaLnBrk="1" hangingPunct="1">
              <a:defRPr/>
            </a:pPr>
            <a:r>
              <a:rPr lang="en-US" altLang="en-US" dirty="0" smtClean="0">
                <a:solidFill>
                  <a:schemeClr val="bg1"/>
                </a:solidFill>
                <a:effectLst>
                  <a:outerShdw blurRad="38100" dist="38100" dir="2700000" algn="tl">
                    <a:srgbClr val="C0C0C0"/>
                  </a:outerShdw>
                </a:effectLst>
              </a:rPr>
              <a:t> </a:t>
            </a:r>
            <a:r>
              <a:rPr lang="en-US" altLang="en-US" b="0" baseline="0" dirty="0" smtClean="0">
                <a:solidFill>
                  <a:schemeClr val="bg1"/>
                </a:solidFill>
                <a:effectLst>
                  <a:outerShdw blurRad="38100" dist="38100" dir="2700000" algn="tl">
                    <a:srgbClr val="C0C0C0"/>
                  </a:outerShdw>
                </a:effectLst>
              </a:rPr>
              <a:t> 2 </a:t>
            </a:r>
            <a:r>
              <a:rPr lang="en-US" altLang="en-US" b="0" baseline="0" dirty="0">
                <a:solidFill>
                  <a:schemeClr val="bg1"/>
                </a:solidFill>
                <a:effectLst>
                  <a:outerShdw blurRad="38100" dist="38100" dir="2700000" algn="tl">
                    <a:srgbClr val="C0C0C0"/>
                  </a:outerShdw>
                </a:effectLst>
              </a:rPr>
              <a:t>numbers </a:t>
            </a:r>
            <a:r>
              <a:rPr lang="en-US" altLang="en-US" b="0" baseline="0" dirty="0" smtClean="0">
                <a:solidFill>
                  <a:schemeClr val="bg1"/>
                </a:solidFill>
                <a:effectLst>
                  <a:outerShdw blurRad="38100" dist="38100" dir="2700000" algn="tl">
                    <a:srgbClr val="C0C0C0"/>
                  </a:outerShdw>
                </a:effectLst>
              </a:rPr>
              <a:t>in the Excess_127 floating-point format:</a:t>
            </a:r>
            <a:endParaRPr lang="en-US" altLang="en-US" b="0" baseline="0" dirty="0">
              <a:solidFill>
                <a:schemeClr val="bg1"/>
              </a:solidFill>
              <a:effectLst>
                <a:outerShdw blurRad="38100" dist="38100" dir="2700000" algn="tl">
                  <a:srgbClr val="C0C0C0"/>
                </a:outerShdw>
              </a:effectLst>
            </a:endParaRPr>
          </a:p>
        </p:txBody>
      </p:sp>
      <p:sp>
        <p:nvSpPr>
          <p:cNvPr id="7" name="Rectangle 9"/>
          <p:cNvSpPr>
            <a:spLocks noChangeArrowheads="1"/>
          </p:cNvSpPr>
          <p:nvPr/>
        </p:nvSpPr>
        <p:spPr bwMode="auto">
          <a:xfrm>
            <a:off x="152400" y="4736068"/>
            <a:ext cx="8229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dirty="0">
                <a:solidFill>
                  <a:schemeClr val="bg1"/>
                </a:solidFill>
              </a:rPr>
              <a:t>De-normalization results in:</a:t>
            </a:r>
          </a:p>
        </p:txBody>
      </p:sp>
      <p:pic>
        <p:nvPicPr>
          <p:cNvPr id="2050" name="Picture 2"/>
          <p:cNvPicPr>
            <a:picLocks noChangeAspect="1" noChangeArrowheads="1"/>
          </p:cNvPicPr>
          <p:nvPr/>
        </p:nvPicPr>
        <p:blipFill>
          <a:blip r:embed="rId2" cstate="print"/>
          <a:srcRect/>
          <a:stretch>
            <a:fillRect/>
          </a:stretch>
        </p:blipFill>
        <p:spPr bwMode="auto">
          <a:xfrm>
            <a:off x="1042988" y="3343275"/>
            <a:ext cx="7058025" cy="13811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23938" y="5191125"/>
            <a:ext cx="7096125" cy="12096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r>
              <a:rPr lang="en-US" dirty="0" smtClean="0"/>
              <a:t>…</a:t>
            </a:r>
            <a:endParaRPr lang="en-US" dirty="0"/>
          </a:p>
        </p:txBody>
      </p:sp>
      <p:sp>
        <p:nvSpPr>
          <p:cNvPr id="9" name="Rectangle 4"/>
          <p:cNvSpPr>
            <a:spLocks noChangeArrowheads="1"/>
          </p:cNvSpPr>
          <p:nvPr/>
        </p:nvSpPr>
        <p:spPr bwMode="auto">
          <a:xfrm>
            <a:off x="457200" y="2260937"/>
            <a:ext cx="8229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b="0" baseline="0" dirty="0">
                <a:solidFill>
                  <a:schemeClr val="bg1"/>
                </a:solidFill>
              </a:rPr>
              <a:t>Alignment is not needed (both exponents are the same), so we apply addition operation on the combinations of sign and mantissa. The result is shown below, in which the sign of the result is negative:</a:t>
            </a:r>
          </a:p>
        </p:txBody>
      </p:sp>
      <p:sp>
        <p:nvSpPr>
          <p:cNvPr id="11" name="Rectangle 9"/>
          <p:cNvSpPr>
            <a:spLocks noChangeArrowheads="1"/>
          </p:cNvSpPr>
          <p:nvPr/>
        </p:nvSpPr>
        <p:spPr bwMode="auto">
          <a:xfrm>
            <a:off x="381000" y="4549914"/>
            <a:ext cx="82296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b="0" baseline="0" dirty="0">
                <a:solidFill>
                  <a:schemeClr val="bg1"/>
                </a:solidFill>
              </a:rPr>
              <a:t>Now we need to normalize. We decrement the exponent three times and shift the de-normalized mantissa to the left three positions:</a:t>
            </a:r>
          </a:p>
        </p:txBody>
      </p:sp>
      <p:pic>
        <p:nvPicPr>
          <p:cNvPr id="3074" name="Picture 2"/>
          <p:cNvPicPr>
            <a:picLocks noChangeAspect="1" noChangeArrowheads="1"/>
          </p:cNvPicPr>
          <p:nvPr/>
        </p:nvPicPr>
        <p:blipFill>
          <a:blip r:embed="rId2" cstate="print"/>
          <a:srcRect/>
          <a:stretch>
            <a:fillRect/>
          </a:stretch>
        </p:blipFill>
        <p:spPr bwMode="auto">
          <a:xfrm>
            <a:off x="838200" y="3667125"/>
            <a:ext cx="6962775" cy="828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38200" y="5476875"/>
            <a:ext cx="7000875" cy="847725"/>
          </a:xfrm>
          <a:prstGeom prst="rect">
            <a:avLst/>
          </a:prstGeom>
          <a:noFill/>
          <a:ln w="9525">
            <a:noFill/>
            <a:miter lim="800000"/>
            <a:headEnd/>
            <a:tailEnd/>
          </a:ln>
        </p:spPr>
      </p:pic>
      <p:sp>
        <p:nvSpPr>
          <p:cNvPr id="14" name="Rectangle 13"/>
          <p:cNvSpPr>
            <a:spLocks noChangeArrowheads="1"/>
          </p:cNvSpPr>
          <p:nvPr/>
        </p:nvSpPr>
        <p:spPr bwMode="auto">
          <a:xfrm>
            <a:off x="228600" y="857071"/>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400" b="0" baseline="0" dirty="0" smtClean="0">
                <a:solidFill>
                  <a:srgbClr val="FF0000"/>
                </a:solidFill>
              </a:rPr>
              <a:t>Another demonstration- </a:t>
            </a:r>
            <a:r>
              <a:rPr lang="en-US" altLang="en-US" sz="2400" b="1" u="sng" baseline="0" dirty="0" smtClean="0">
                <a:solidFill>
                  <a:srgbClr val="0000CC"/>
                </a:solidFill>
              </a:rPr>
              <a:t>Read by yourself</a:t>
            </a:r>
            <a:r>
              <a:rPr lang="en-US" altLang="en-US" sz="2400" b="0" baseline="0" dirty="0" smtClean="0">
                <a:solidFill>
                  <a:srgbClr val="FF0000"/>
                </a:solidFill>
              </a:rPr>
              <a:t>.</a:t>
            </a:r>
          </a:p>
          <a:p>
            <a:pPr algn="just" eaLnBrk="1" hangingPunct="1">
              <a:defRPr/>
            </a:pPr>
            <a:r>
              <a:rPr lang="en-US" altLang="en-US" sz="2400" b="0" baseline="0" dirty="0" smtClean="0">
                <a:solidFill>
                  <a:srgbClr val="FF0000"/>
                </a:solidFill>
              </a:rPr>
              <a:t>Show </a:t>
            </a:r>
            <a:r>
              <a:rPr lang="en-US" altLang="en-US" sz="2400" b="0" baseline="0" dirty="0">
                <a:solidFill>
                  <a:srgbClr val="FF0000"/>
                </a:solidFill>
              </a:rPr>
              <a:t>how the computer finds the result </a:t>
            </a:r>
            <a:r>
              <a:rPr lang="en-US" altLang="en-US" sz="2400" b="0" baseline="0" dirty="0" smtClean="0">
                <a:solidFill>
                  <a:srgbClr val="FF0000"/>
                </a:solidFill>
              </a:rPr>
              <a:t>of </a:t>
            </a:r>
            <a:r>
              <a:rPr lang="en-US" altLang="en-US" sz="2400" b="0" dirty="0" smtClean="0">
                <a:solidFill>
                  <a:srgbClr val="FF0000"/>
                </a:solidFill>
              </a:rPr>
              <a:t> </a:t>
            </a:r>
          </a:p>
          <a:p>
            <a:pPr algn="just" eaLnBrk="1" hangingPunct="1">
              <a:defRPr/>
            </a:pPr>
            <a:r>
              <a:rPr lang="en-US" altLang="en-US" sz="2400" b="0" baseline="0" dirty="0" smtClean="0">
                <a:solidFill>
                  <a:srgbClr val="FF0000"/>
                </a:solidFill>
              </a:rPr>
              <a:t>(+</a:t>
            </a:r>
            <a:r>
              <a:rPr lang="en-US" altLang="en-US" sz="2400" b="0" baseline="0" dirty="0">
                <a:solidFill>
                  <a:srgbClr val="FF0000"/>
                </a:solidFill>
              </a:rPr>
              <a:t>5.75) + (−7.0234375) = − 1.2734375.</a:t>
            </a: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Adding on </a:t>
            </a:r>
            <a:r>
              <a:rPr lang="en-US" dirty="0" err="1" smtClean="0"/>
              <a:t>Reals</a:t>
            </a:r>
            <a:r>
              <a:rPr lang="en-US" dirty="0" smtClean="0"/>
              <a:t>…</a:t>
            </a:r>
            <a:endParaRPr lang="en-US" dirty="0"/>
          </a:p>
        </p:txBody>
      </p:sp>
      <p:sp>
        <p:nvSpPr>
          <p:cNvPr id="15" name="Rectangle 4"/>
          <p:cNvSpPr>
            <a:spLocks noChangeArrowheads="1"/>
          </p:cNvSpPr>
          <p:nvPr/>
        </p:nvSpPr>
        <p:spPr bwMode="auto">
          <a:xfrm>
            <a:off x="533400" y="2362200"/>
            <a:ext cx="647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b="0" baseline="0" dirty="0">
                <a:solidFill>
                  <a:schemeClr val="bg1"/>
                </a:solidFill>
              </a:rPr>
              <a:t>The mantissa is now 24 bits, so we round it to 23 bits.</a:t>
            </a:r>
          </a:p>
        </p:txBody>
      </p:sp>
      <p:sp>
        <p:nvSpPr>
          <p:cNvPr id="16" name="Rectangle 9"/>
          <p:cNvSpPr>
            <a:spLocks noChangeArrowheads="1"/>
          </p:cNvSpPr>
          <p:nvPr/>
        </p:nvSpPr>
        <p:spPr bwMode="auto">
          <a:xfrm>
            <a:off x="685800" y="4476690"/>
            <a:ext cx="7620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b="1" baseline="0" dirty="0">
                <a:solidFill>
                  <a:schemeClr val="bg1"/>
                </a:solidFill>
              </a:rPr>
              <a:t>The result is R = − 2</a:t>
            </a:r>
            <a:r>
              <a:rPr lang="en-US" altLang="en-US" sz="2000" b="1" baseline="30000" dirty="0">
                <a:solidFill>
                  <a:schemeClr val="bg1"/>
                </a:solidFill>
              </a:rPr>
              <a:t>127−127</a:t>
            </a:r>
            <a:r>
              <a:rPr lang="en-US" altLang="en-US" sz="2000" b="1" baseline="0" dirty="0">
                <a:solidFill>
                  <a:schemeClr val="bg1"/>
                </a:solidFill>
              </a:rPr>
              <a:t> × 1.0100011 = − 1.2734375, as expected.</a:t>
            </a:r>
          </a:p>
        </p:txBody>
      </p:sp>
      <p:pic>
        <p:nvPicPr>
          <p:cNvPr id="17" name="Picture 10"/>
          <p:cNvPicPr>
            <a:picLocks noChangeAspect="1" noChangeArrowheads="1"/>
          </p:cNvPicPr>
          <p:nvPr/>
        </p:nvPicPr>
        <p:blipFill>
          <a:blip r:embed="rId2" cstate="print"/>
          <a:srcRect/>
          <a:stretch>
            <a:fillRect/>
          </a:stretch>
        </p:blipFill>
        <p:spPr bwMode="auto">
          <a:xfrm>
            <a:off x="609600" y="2911475"/>
            <a:ext cx="7802563" cy="1287463"/>
          </a:xfrm>
          <a:prstGeom prst="rect">
            <a:avLst/>
          </a:prstGeom>
          <a:noFill/>
          <a:ln w="9525">
            <a:noFill/>
            <a:miter lim="800000"/>
            <a:headEnd/>
            <a:tailEnd/>
          </a:ln>
          <a:effectLst/>
        </p:spPr>
      </p:pic>
      <p:sp>
        <p:nvSpPr>
          <p:cNvPr id="18" name="Rectangle 17"/>
          <p:cNvSpPr>
            <a:spLocks noChangeArrowheads="1"/>
          </p:cNvSpPr>
          <p:nvPr/>
        </p:nvSpPr>
        <p:spPr bwMode="auto">
          <a:xfrm>
            <a:off x="228600" y="857071"/>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400" b="0" baseline="0" dirty="0" smtClean="0">
                <a:solidFill>
                  <a:srgbClr val="FF0000"/>
                </a:solidFill>
              </a:rPr>
              <a:t>Another demonstration- </a:t>
            </a:r>
            <a:r>
              <a:rPr lang="en-US" altLang="en-US" sz="2400" b="1" u="sng" baseline="0" dirty="0" smtClean="0">
                <a:solidFill>
                  <a:srgbClr val="0000CC"/>
                </a:solidFill>
              </a:rPr>
              <a:t>Read by yourself</a:t>
            </a:r>
            <a:r>
              <a:rPr lang="en-US" altLang="en-US" sz="2400" b="0" baseline="0" dirty="0" smtClean="0">
                <a:solidFill>
                  <a:srgbClr val="FF0000"/>
                </a:solidFill>
              </a:rPr>
              <a:t>.</a:t>
            </a:r>
          </a:p>
          <a:p>
            <a:pPr algn="just" eaLnBrk="1" hangingPunct="1">
              <a:defRPr/>
            </a:pPr>
            <a:r>
              <a:rPr lang="en-US" altLang="en-US" sz="2400" b="0" baseline="0" dirty="0" smtClean="0">
                <a:solidFill>
                  <a:srgbClr val="FF0000"/>
                </a:solidFill>
              </a:rPr>
              <a:t>Show </a:t>
            </a:r>
            <a:r>
              <a:rPr lang="en-US" altLang="en-US" sz="2400" b="0" baseline="0" dirty="0">
                <a:solidFill>
                  <a:srgbClr val="FF0000"/>
                </a:solidFill>
              </a:rPr>
              <a:t>how the computer finds the result </a:t>
            </a:r>
            <a:r>
              <a:rPr lang="en-US" altLang="en-US" sz="2400" b="0" baseline="0" dirty="0" smtClean="0">
                <a:solidFill>
                  <a:srgbClr val="FF0000"/>
                </a:solidFill>
              </a:rPr>
              <a:t>of </a:t>
            </a:r>
            <a:r>
              <a:rPr lang="en-US" altLang="en-US" sz="2400" b="0" dirty="0" smtClean="0">
                <a:solidFill>
                  <a:srgbClr val="FF0000"/>
                </a:solidFill>
              </a:rPr>
              <a:t> </a:t>
            </a:r>
          </a:p>
          <a:p>
            <a:pPr algn="just" eaLnBrk="1" hangingPunct="1">
              <a:defRPr/>
            </a:pPr>
            <a:r>
              <a:rPr lang="en-US" altLang="en-US" sz="2400" b="0" baseline="0" dirty="0" smtClean="0">
                <a:solidFill>
                  <a:srgbClr val="FF0000"/>
                </a:solidFill>
              </a:rPr>
              <a:t>(+</a:t>
            </a:r>
            <a:r>
              <a:rPr lang="en-US" altLang="en-US" sz="2400" b="0" baseline="0" dirty="0">
                <a:solidFill>
                  <a:srgbClr val="FF0000"/>
                </a:solidFill>
              </a:rPr>
              <a:t>5.75) + (−7.0234375) = − 1.2734375.</a:t>
            </a: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Objectives-Revisited</a:t>
            </a:r>
            <a:endParaRPr lang="en-US" dirty="0"/>
          </a:p>
        </p:txBody>
      </p:sp>
      <p:sp>
        <p:nvSpPr>
          <p:cNvPr id="3" name="Content Placeholder 2"/>
          <p:cNvSpPr>
            <a:spLocks noGrp="1"/>
          </p:cNvSpPr>
          <p:nvPr>
            <p:ph idx="1"/>
          </p:nvPr>
        </p:nvSpPr>
        <p:spPr>
          <a:xfrm>
            <a:off x="228600" y="990600"/>
            <a:ext cx="8686800" cy="914400"/>
          </a:xfrm>
        </p:spPr>
        <p:txBody>
          <a:bodyPr>
            <a:normAutofit/>
          </a:bodyPr>
          <a:lstStyle/>
          <a:p>
            <a:pPr>
              <a:buNone/>
            </a:pPr>
            <a:r>
              <a:rPr lang="en-US" sz="2400" b="1" u="sng" dirty="0" smtClean="0"/>
              <a:t>LO03</a:t>
            </a:r>
            <a:r>
              <a:rPr lang="en-US" sz="2400" dirty="0" smtClean="0"/>
              <a:t>: </a:t>
            </a:r>
            <a:r>
              <a:rPr lang="en-US" sz="2400" b="1" dirty="0" smtClean="0"/>
              <a:t>Describe how different data type is stored inside a computer as bit patterns and </a:t>
            </a:r>
            <a:r>
              <a:rPr lang="en-US" sz="2400" b="1" u="sng" dirty="0" smtClean="0">
                <a:solidFill>
                  <a:srgbClr val="FF0000"/>
                </a:solidFill>
              </a:rPr>
              <a:t>operations on data</a:t>
            </a:r>
          </a:p>
        </p:txBody>
      </p:sp>
      <p:sp>
        <p:nvSpPr>
          <p:cNvPr id="4" name="Rectangle 3"/>
          <p:cNvSpPr/>
          <p:nvPr/>
        </p:nvSpPr>
        <p:spPr>
          <a:xfrm>
            <a:off x="228600" y="1905000"/>
            <a:ext cx="8610600" cy="3693319"/>
          </a:xfrm>
          <a:prstGeom prst="rect">
            <a:avLst/>
          </a:prstGeom>
        </p:spPr>
        <p:txBody>
          <a:bodyPr wrap="square">
            <a:spAutoFit/>
          </a:bodyPr>
          <a:lstStyle/>
          <a:p>
            <a:pPr marL="225425" indent="-225425" algn="just">
              <a:spcAft>
                <a:spcPct val="50000"/>
              </a:spcAft>
              <a:buFont typeface="Wingdings" pitchFamily="2" charset="2"/>
              <a:buChar char="q"/>
            </a:pPr>
            <a:r>
              <a:rPr lang="en-US" altLang="en-US" dirty="0" smtClean="0">
                <a:solidFill>
                  <a:schemeClr val="bg1"/>
                </a:solidFill>
              </a:rPr>
              <a:t> List the three categories of operations performed on data.</a:t>
            </a:r>
          </a:p>
          <a:p>
            <a:pPr marL="225425" indent="-225425" algn="just">
              <a:spcAft>
                <a:spcPct val="50000"/>
              </a:spcAft>
              <a:buFont typeface="Wingdings" pitchFamily="2" charset="2"/>
              <a:buChar char="q"/>
            </a:pPr>
            <a:r>
              <a:rPr lang="en-US" altLang="en-US" dirty="0" smtClean="0">
                <a:solidFill>
                  <a:schemeClr val="bg1"/>
                </a:solidFill>
              </a:rPr>
              <a:t> Perform unary and binary logic operations on bit patterns.</a:t>
            </a:r>
          </a:p>
          <a:p>
            <a:pPr marL="225425" indent="-225425" algn="just">
              <a:spcAft>
                <a:spcPct val="50000"/>
              </a:spcAft>
              <a:buFont typeface="Wingdings" pitchFamily="2" charset="2"/>
              <a:buChar char="q"/>
            </a:pPr>
            <a:r>
              <a:rPr lang="en-US" altLang="en-US" dirty="0" smtClean="0">
                <a:solidFill>
                  <a:schemeClr val="bg1"/>
                </a:solidFill>
              </a:rPr>
              <a:t> Distinguish between logic shift operations and arithmetic shift operations</a:t>
            </a:r>
          </a:p>
          <a:p>
            <a:pPr marL="225425" indent="-225425" algn="just">
              <a:spcAft>
                <a:spcPct val="50000"/>
              </a:spcAft>
              <a:buFont typeface="Wingdings" pitchFamily="2" charset="2"/>
              <a:buChar char="q"/>
            </a:pPr>
            <a:r>
              <a:rPr lang="en-US" altLang="en-US" dirty="0" smtClean="0">
                <a:solidFill>
                  <a:schemeClr val="bg1"/>
                </a:solidFill>
              </a:rPr>
              <a:t> Perform logic shift operations on bit patterns.</a:t>
            </a:r>
          </a:p>
          <a:p>
            <a:pPr marL="225425" indent="-225425" algn="just">
              <a:spcAft>
                <a:spcPct val="50000"/>
              </a:spcAft>
              <a:buFont typeface="Wingdings" pitchFamily="2" charset="2"/>
              <a:buChar char="q"/>
            </a:pPr>
            <a:r>
              <a:rPr lang="en-US" altLang="en-US" dirty="0" smtClean="0">
                <a:solidFill>
                  <a:schemeClr val="bg1"/>
                </a:solidFill>
              </a:rPr>
              <a:t> Understand some applications of logic and shift operations such as setting, unsetting, and flipping bits</a:t>
            </a:r>
          </a:p>
          <a:p>
            <a:pPr marL="225425" indent="-225425" algn="just">
              <a:spcAft>
                <a:spcPct val="50000"/>
              </a:spcAft>
              <a:buFont typeface="Wingdings" pitchFamily="2" charset="2"/>
              <a:buChar char="q"/>
            </a:pPr>
            <a:r>
              <a:rPr lang="en-US" altLang="en-US" dirty="0" smtClean="0">
                <a:solidFill>
                  <a:schemeClr val="bg1"/>
                </a:solidFill>
              </a:rPr>
              <a:t> Perform arithmetic shift operation on integers whey they are stored in two’s  complement format.</a:t>
            </a:r>
          </a:p>
          <a:p>
            <a:pPr marL="225425" indent="-225425" algn="just">
              <a:spcAft>
                <a:spcPct val="50000"/>
              </a:spcAft>
              <a:buFont typeface="Wingdings" pitchFamily="2" charset="2"/>
              <a:buChar char="q"/>
            </a:pPr>
            <a:r>
              <a:rPr lang="en-US" altLang="en-US" dirty="0" smtClean="0">
                <a:solidFill>
                  <a:schemeClr val="bg1"/>
                </a:solidFill>
              </a:rPr>
              <a:t> Perform addition and subtraction operations on </a:t>
            </a:r>
            <a:r>
              <a:rPr lang="en-US" altLang="en-US" dirty="0" err="1" smtClean="0">
                <a:solidFill>
                  <a:schemeClr val="bg1"/>
                </a:solidFill>
              </a:rPr>
              <a:t>reals</a:t>
            </a:r>
            <a:r>
              <a:rPr lang="en-US" altLang="en-US" dirty="0" smtClean="0">
                <a:solidFill>
                  <a:schemeClr val="bg1"/>
                </a:solidFill>
              </a:rPr>
              <a:t> when they are stored in sign and magnitude format</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28600" y="1676400"/>
            <a:ext cx="8686800" cy="3718560"/>
          </a:xfrm>
        </p:spPr>
        <p:txBody>
          <a:bodyPr>
            <a:normAutofit/>
          </a:bodyPr>
          <a:lstStyle/>
          <a:p>
            <a:pPr>
              <a:spcAft>
                <a:spcPct val="25000"/>
              </a:spcAft>
              <a:buNone/>
            </a:pPr>
            <a:r>
              <a:rPr lang="en-US" altLang="en-US" dirty="0" smtClean="0"/>
              <a:t>1- Introduction to operations on data</a:t>
            </a:r>
          </a:p>
          <a:p>
            <a:pPr>
              <a:spcAft>
                <a:spcPct val="25000"/>
              </a:spcAft>
              <a:buNone/>
            </a:pPr>
            <a:r>
              <a:rPr lang="en-US" altLang="en-US" dirty="0" smtClean="0"/>
              <a:t>2- Logic Operations: Not, And, Or, </a:t>
            </a:r>
            <a:r>
              <a:rPr lang="en-US" altLang="en-US" dirty="0" err="1" smtClean="0"/>
              <a:t>Xor</a:t>
            </a:r>
            <a:endParaRPr lang="en-US" altLang="en-US" dirty="0" smtClean="0"/>
          </a:p>
          <a:p>
            <a:pPr>
              <a:spcAft>
                <a:spcPct val="25000"/>
              </a:spcAft>
              <a:buNone/>
            </a:pPr>
            <a:r>
              <a:rPr lang="en-US" altLang="en-US" dirty="0" smtClean="0"/>
              <a:t>3- Shift Operations</a:t>
            </a:r>
          </a:p>
          <a:p>
            <a:pPr>
              <a:spcAft>
                <a:spcPct val="25000"/>
              </a:spcAft>
              <a:buNone/>
            </a:pPr>
            <a:r>
              <a:rPr lang="en-US" altLang="en-US" dirty="0" smtClean="0"/>
              <a:t>4- Arithmetic Operations</a:t>
            </a:r>
            <a:endParaRPr lang="en-US" alt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1524000" cy="2554545"/>
          </a:xfrm>
          <a:prstGeom prst="rect">
            <a:avLst/>
          </a:prstGeom>
          <a:noFill/>
        </p:spPr>
        <p:txBody>
          <a:bodyPr wrap="square" rtlCol="0">
            <a:spAutoFit/>
          </a:bodyPr>
          <a:lstStyle/>
          <a:p>
            <a:r>
              <a:rPr lang="en-US" sz="2000" b="1" dirty="0" smtClean="0">
                <a:solidFill>
                  <a:schemeClr val="bg1"/>
                </a:solidFill>
              </a:rPr>
              <a:t>Give your answers in your notebook</a:t>
            </a:r>
            <a:r>
              <a:rPr lang="en-US" sz="2000" dirty="0" smtClean="0">
                <a:solidFill>
                  <a:schemeClr val="bg1"/>
                </a:solidFill>
              </a:rPr>
              <a:t>. </a:t>
            </a:r>
            <a:r>
              <a:rPr lang="en-US" sz="2000" b="1" u="sng" dirty="0" smtClean="0">
                <a:solidFill>
                  <a:srgbClr val="FF0000"/>
                </a:solidFill>
              </a:rPr>
              <a:t>Use 8-bit signed integer format</a:t>
            </a:r>
            <a:r>
              <a:rPr lang="en-US" sz="2000" dirty="0" smtClean="0">
                <a:solidFill>
                  <a:schemeClr val="bg1"/>
                </a:solidFill>
              </a:rPr>
              <a:t>.</a:t>
            </a:r>
            <a:endParaRPr lang="en-US" sz="2000" dirty="0">
              <a:solidFill>
                <a:schemeClr val="bg1"/>
              </a:solidFill>
            </a:endParaRPr>
          </a:p>
        </p:txBody>
      </p:sp>
      <p:graphicFrame>
        <p:nvGraphicFramePr>
          <p:cNvPr id="4" name="Table 3"/>
          <p:cNvGraphicFramePr>
            <a:graphicFrameLocks noGrp="1"/>
          </p:cNvGraphicFramePr>
          <p:nvPr/>
        </p:nvGraphicFramePr>
        <p:xfrm>
          <a:off x="2133600" y="838200"/>
          <a:ext cx="6096000" cy="5562600"/>
        </p:xfrm>
        <a:graphic>
          <a:graphicData uri="http://schemas.openxmlformats.org/drawingml/2006/table">
            <a:tbl>
              <a:tblPr firstRow="1" bandRow="1">
                <a:tableStyleId>{5C22544A-7EE6-4342-B048-85BDC9FD1C3A}</a:tableStyleId>
              </a:tblPr>
              <a:tblGrid>
                <a:gridCol w="914400"/>
                <a:gridCol w="5181600"/>
              </a:tblGrid>
              <a:tr h="370840">
                <a:tc>
                  <a:txBody>
                    <a:bodyPr/>
                    <a:lstStyle/>
                    <a:p>
                      <a:r>
                        <a:rPr lang="en-US" dirty="0" smtClean="0"/>
                        <a:t>No.</a:t>
                      </a:r>
                      <a:endParaRPr lang="en-US" dirty="0"/>
                    </a:p>
                  </a:txBody>
                  <a:tcPr/>
                </a:tc>
                <a:tc>
                  <a:txBody>
                    <a:bodyPr/>
                    <a:lstStyle/>
                    <a:p>
                      <a:r>
                        <a:rPr lang="en-US" dirty="0" smtClean="0"/>
                        <a:t>Do operations</a:t>
                      </a:r>
                      <a:endParaRPr lang="en-US" dirty="0"/>
                    </a:p>
                  </a:txBody>
                  <a:tcPr/>
                </a:tc>
              </a:tr>
              <a:tr h="370840">
                <a:tc>
                  <a:txBody>
                    <a:bodyPr/>
                    <a:lstStyle/>
                    <a:p>
                      <a:r>
                        <a:rPr lang="en-US" dirty="0" smtClean="0"/>
                        <a:t>1</a:t>
                      </a:r>
                      <a:endParaRPr lang="en-US" dirty="0"/>
                    </a:p>
                  </a:txBody>
                  <a:tcPr/>
                </a:tc>
                <a:tc>
                  <a:txBody>
                    <a:bodyPr/>
                    <a:lstStyle/>
                    <a:p>
                      <a:r>
                        <a:rPr lang="en-US" dirty="0" smtClean="0"/>
                        <a:t>Not (15d) = ?b = ?d</a:t>
                      </a:r>
                      <a:endParaRPr lang="en-US" dirty="0"/>
                    </a:p>
                  </a:txBody>
                  <a:tcPr/>
                </a:tc>
              </a:tr>
              <a:tr h="370840">
                <a:tc>
                  <a:txBody>
                    <a:bodyPr/>
                    <a:lstStyle/>
                    <a:p>
                      <a:r>
                        <a:rPr lang="en-US" dirty="0" smtClean="0"/>
                        <a:t>2</a:t>
                      </a:r>
                      <a:endParaRPr lang="en-US" dirty="0"/>
                    </a:p>
                  </a:txBody>
                  <a:tcPr/>
                </a:tc>
                <a:tc>
                  <a:txBody>
                    <a:bodyPr/>
                    <a:lstStyle/>
                    <a:p>
                      <a:r>
                        <a:rPr lang="en-US" dirty="0" smtClean="0"/>
                        <a:t>9d AND 27d = ? b = ? d</a:t>
                      </a:r>
                      <a:endParaRPr lang="en-US" dirty="0"/>
                    </a:p>
                  </a:txBody>
                  <a:tcPr/>
                </a:tc>
              </a:tr>
              <a:tr h="370840">
                <a:tc>
                  <a:txBody>
                    <a:bodyPr/>
                    <a:lstStyle/>
                    <a:p>
                      <a:r>
                        <a:rPr lang="en-US" dirty="0" smtClean="0"/>
                        <a:t>3</a:t>
                      </a:r>
                      <a:endParaRPr lang="en-US" dirty="0"/>
                    </a:p>
                  </a:txBody>
                  <a:tcPr/>
                </a:tc>
                <a:tc>
                  <a:txBody>
                    <a:bodyPr/>
                    <a:lstStyle/>
                    <a:p>
                      <a:r>
                        <a:rPr lang="en-US" dirty="0" smtClean="0"/>
                        <a:t>29d OR 110d = ? b = ? d</a:t>
                      </a:r>
                      <a:endParaRPr lang="en-US" dirty="0"/>
                    </a:p>
                  </a:txBody>
                  <a:tcPr/>
                </a:tc>
              </a:tr>
              <a:tr h="370840">
                <a:tc>
                  <a:txBody>
                    <a:bodyPr/>
                    <a:lstStyle/>
                    <a:p>
                      <a:r>
                        <a:rPr lang="en-US" dirty="0" smtClean="0"/>
                        <a:t>4</a:t>
                      </a:r>
                      <a:endParaRPr lang="en-US" dirty="0"/>
                    </a:p>
                  </a:txBody>
                  <a:tcPr/>
                </a:tc>
                <a:tc>
                  <a:txBody>
                    <a:bodyPr/>
                    <a:lstStyle/>
                    <a:p>
                      <a:r>
                        <a:rPr lang="en-US" dirty="0" smtClean="0"/>
                        <a:t>101d</a:t>
                      </a:r>
                      <a:r>
                        <a:rPr lang="en-US" baseline="0" dirty="0" smtClean="0"/>
                        <a:t> XOR 91d = </a:t>
                      </a:r>
                      <a:r>
                        <a:rPr lang="en-US" dirty="0" smtClean="0"/>
                        <a:t>? b = ? d</a:t>
                      </a:r>
                      <a:endParaRPr lang="en-US" dirty="0"/>
                    </a:p>
                  </a:txBody>
                  <a:tcPr/>
                </a:tc>
              </a:tr>
              <a:tr h="370840">
                <a:tc>
                  <a:txBody>
                    <a:bodyPr/>
                    <a:lstStyle/>
                    <a:p>
                      <a:r>
                        <a:rPr lang="en-US" dirty="0" smtClean="0"/>
                        <a:t>5</a:t>
                      </a:r>
                      <a:endParaRPr lang="en-US" dirty="0"/>
                    </a:p>
                  </a:txBody>
                  <a:tcPr/>
                </a:tc>
                <a:tc>
                  <a:txBody>
                    <a:bodyPr/>
                    <a:lstStyle/>
                    <a:p>
                      <a:r>
                        <a:rPr lang="en-US" dirty="0" smtClean="0"/>
                        <a:t>0100 1101 b + 0011 1011 b = ?b = ?d</a:t>
                      </a:r>
                      <a:endParaRPr lang="en-US" dirty="0"/>
                    </a:p>
                  </a:txBody>
                  <a:tcPr/>
                </a:tc>
              </a:tr>
              <a:tr h="370840">
                <a:tc>
                  <a:txBody>
                    <a:bodyPr/>
                    <a:lstStyle/>
                    <a:p>
                      <a:r>
                        <a:rPr lang="en-US" dirty="0" smtClean="0"/>
                        <a:t>6</a:t>
                      </a:r>
                      <a:endParaRPr lang="en-US" dirty="0"/>
                    </a:p>
                  </a:txBody>
                  <a:tcPr/>
                </a:tc>
                <a:tc>
                  <a:txBody>
                    <a:bodyPr/>
                    <a:lstStyle/>
                    <a:p>
                      <a:r>
                        <a:rPr lang="en-US" dirty="0" smtClean="0"/>
                        <a:t>0100 1001 b - 0011 1011 b = ?b = ?d</a:t>
                      </a:r>
                      <a:endParaRPr lang="en-US" dirty="0"/>
                    </a:p>
                  </a:txBody>
                  <a:tcPr/>
                </a:tc>
              </a:tr>
              <a:tr h="370840">
                <a:tc>
                  <a:txBody>
                    <a:bodyPr/>
                    <a:lstStyle/>
                    <a:p>
                      <a:r>
                        <a:rPr lang="en-US" dirty="0" smtClean="0"/>
                        <a:t>7</a:t>
                      </a:r>
                      <a:endParaRPr lang="en-US" dirty="0"/>
                    </a:p>
                  </a:txBody>
                  <a:tcPr/>
                </a:tc>
                <a:tc>
                  <a:txBody>
                    <a:bodyPr/>
                    <a:lstStyle/>
                    <a:p>
                      <a:r>
                        <a:rPr lang="en-US" dirty="0" smtClean="0"/>
                        <a:t>3 bit logical left shift of 0100 1111 is ___   </a:t>
                      </a:r>
                      <a:endParaRPr lang="en-US" dirty="0"/>
                    </a:p>
                  </a:txBody>
                  <a:tcPr/>
                </a:tc>
              </a:tr>
              <a:tr h="370840">
                <a:tc>
                  <a:txBody>
                    <a:bodyPr/>
                    <a:lstStyle/>
                    <a:p>
                      <a:r>
                        <a:rPr lang="en-US" dirty="0" smtClean="0"/>
                        <a:t>8</a:t>
                      </a:r>
                      <a:endParaRPr lang="en-US" dirty="0"/>
                    </a:p>
                  </a:txBody>
                  <a:tcPr/>
                </a:tc>
                <a:tc>
                  <a:txBody>
                    <a:bodyPr/>
                    <a:lstStyle/>
                    <a:p>
                      <a:r>
                        <a:rPr lang="en-US" dirty="0" smtClean="0"/>
                        <a:t>2 bit logical left shift of 55d = ?d </a:t>
                      </a:r>
                      <a:endParaRPr lang="en-US" dirty="0"/>
                    </a:p>
                  </a:txBody>
                  <a:tcPr/>
                </a:tc>
              </a:tr>
              <a:tr h="370840">
                <a:tc>
                  <a:txBody>
                    <a:bodyPr/>
                    <a:lstStyle/>
                    <a:p>
                      <a:r>
                        <a:rPr lang="en-US" dirty="0" smtClean="0"/>
                        <a:t>9</a:t>
                      </a:r>
                      <a:endParaRPr lang="en-US" dirty="0"/>
                    </a:p>
                  </a:txBody>
                  <a:tcPr/>
                </a:tc>
                <a:tc>
                  <a:txBody>
                    <a:bodyPr/>
                    <a:lstStyle/>
                    <a:p>
                      <a:r>
                        <a:rPr lang="en-US" dirty="0" smtClean="0"/>
                        <a:t>2 bit logical right shift of 40d = ?d</a:t>
                      </a:r>
                      <a:endParaRPr lang="en-US" dirty="0"/>
                    </a:p>
                  </a:txBody>
                  <a:tcPr/>
                </a:tc>
              </a:tr>
              <a:tr h="370840">
                <a:tc>
                  <a:txBody>
                    <a:bodyPr/>
                    <a:lstStyle/>
                    <a:p>
                      <a:r>
                        <a:rPr lang="en-US" dirty="0" smtClean="0"/>
                        <a:t>10</a:t>
                      </a:r>
                      <a:endParaRPr lang="en-US" dirty="0"/>
                    </a:p>
                  </a:txBody>
                  <a:tcPr/>
                </a:tc>
                <a:tc>
                  <a:txBody>
                    <a:bodyPr/>
                    <a:lstStyle/>
                    <a:p>
                      <a:r>
                        <a:rPr lang="en-US" dirty="0" smtClean="0"/>
                        <a:t>3 bit logical right shift of 55d = ?d </a:t>
                      </a:r>
                      <a:endParaRPr lang="en-US" dirty="0"/>
                    </a:p>
                  </a:txBody>
                  <a:tcPr/>
                </a:tc>
              </a:tr>
              <a:tr h="370840">
                <a:tc>
                  <a:txBody>
                    <a:bodyPr/>
                    <a:lstStyle/>
                    <a:p>
                      <a:r>
                        <a:rPr lang="en-US" dirty="0" smtClean="0"/>
                        <a:t>11</a:t>
                      </a:r>
                      <a:endParaRPr lang="en-US" dirty="0"/>
                    </a:p>
                  </a:txBody>
                  <a:tcPr/>
                </a:tc>
                <a:tc>
                  <a:txBody>
                    <a:bodyPr/>
                    <a:lstStyle/>
                    <a:p>
                      <a:r>
                        <a:rPr lang="en-US" dirty="0" smtClean="0"/>
                        <a:t>2 bit</a:t>
                      </a:r>
                      <a:r>
                        <a:rPr lang="en-US" baseline="0" dirty="0" smtClean="0"/>
                        <a:t> a</a:t>
                      </a:r>
                      <a:r>
                        <a:rPr lang="en-US" dirty="0" smtClean="0"/>
                        <a:t>rithmetic right shift of 40d = ?d</a:t>
                      </a:r>
                      <a:endParaRPr lang="en-US" dirty="0"/>
                    </a:p>
                  </a:txBody>
                  <a:tcPr/>
                </a:tc>
              </a:tr>
              <a:tr h="370840">
                <a:tc>
                  <a:txBody>
                    <a:bodyPr/>
                    <a:lstStyle/>
                    <a:p>
                      <a:r>
                        <a:rPr lang="en-US" dirty="0" smtClean="0"/>
                        <a:t>12</a:t>
                      </a:r>
                      <a:endParaRPr lang="en-US" dirty="0"/>
                    </a:p>
                  </a:txBody>
                  <a:tcPr/>
                </a:tc>
                <a:tc>
                  <a:txBody>
                    <a:bodyPr/>
                    <a:lstStyle/>
                    <a:p>
                      <a:r>
                        <a:rPr lang="en-US" dirty="0" smtClean="0"/>
                        <a:t>2 bit arithmetic left</a:t>
                      </a:r>
                      <a:r>
                        <a:rPr lang="en-US" baseline="0" dirty="0" smtClean="0"/>
                        <a:t> </a:t>
                      </a:r>
                      <a:r>
                        <a:rPr lang="en-US" dirty="0" smtClean="0"/>
                        <a:t>shift of 35d = ?d</a:t>
                      </a:r>
                      <a:endParaRPr lang="en-US" dirty="0"/>
                    </a:p>
                  </a:txBody>
                  <a:tcPr/>
                </a:tc>
              </a:tr>
              <a:tr h="370840">
                <a:tc>
                  <a:txBody>
                    <a:bodyPr/>
                    <a:lstStyle/>
                    <a:p>
                      <a:r>
                        <a:rPr lang="en-US" dirty="0" smtClean="0"/>
                        <a:t>13</a:t>
                      </a:r>
                      <a:endParaRPr lang="en-US" dirty="0"/>
                    </a:p>
                  </a:txBody>
                  <a:tcPr/>
                </a:tc>
                <a:tc>
                  <a:txBody>
                    <a:bodyPr/>
                    <a:lstStyle/>
                    <a:p>
                      <a:r>
                        <a:rPr lang="en-US" dirty="0" smtClean="0"/>
                        <a:t>1 bit left rotation of 17d = ?d </a:t>
                      </a:r>
                      <a:endParaRPr lang="en-US" dirty="0"/>
                    </a:p>
                  </a:txBody>
                  <a:tcPr/>
                </a:tc>
              </a:tr>
              <a:tr h="370840">
                <a:tc>
                  <a:txBody>
                    <a:bodyPr/>
                    <a:lstStyle/>
                    <a:p>
                      <a:r>
                        <a:rPr lang="en-US" dirty="0" smtClean="0"/>
                        <a:t>14</a:t>
                      </a:r>
                      <a:endParaRPr lang="en-US" dirty="0"/>
                    </a:p>
                  </a:txBody>
                  <a:tcPr/>
                </a:tc>
                <a:tc>
                  <a:txBody>
                    <a:bodyPr/>
                    <a:lstStyle/>
                    <a:p>
                      <a:r>
                        <a:rPr lang="en-US" dirty="0" smtClean="0"/>
                        <a:t>1 bit right rotation of 25d = ?d</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1- Introduction to Operation on Data</a:t>
            </a:r>
            <a:endParaRPr lang="en-US" dirty="0"/>
          </a:p>
        </p:txBody>
      </p:sp>
      <p:sp>
        <p:nvSpPr>
          <p:cNvPr id="3" name="Content Placeholder 2"/>
          <p:cNvSpPr>
            <a:spLocks noGrp="1"/>
          </p:cNvSpPr>
          <p:nvPr>
            <p:ph idx="1"/>
          </p:nvPr>
        </p:nvSpPr>
        <p:spPr>
          <a:xfrm>
            <a:off x="457200" y="1447800"/>
            <a:ext cx="8229600" cy="4861560"/>
          </a:xfrm>
        </p:spPr>
        <p:txBody>
          <a:bodyPr/>
          <a:lstStyle/>
          <a:p>
            <a:r>
              <a:rPr lang="en-US" dirty="0" smtClean="0"/>
              <a:t>Program = Data + instructions</a:t>
            </a:r>
          </a:p>
          <a:p>
            <a:r>
              <a:rPr lang="en-US" dirty="0" smtClean="0"/>
              <a:t>Instruction will operate on data to create result</a:t>
            </a:r>
          </a:p>
          <a:p>
            <a:r>
              <a:rPr lang="en-US" dirty="0" smtClean="0"/>
              <a:t>3 categories operations on data:</a:t>
            </a:r>
          </a:p>
          <a:p>
            <a:pPr lvl="1"/>
            <a:r>
              <a:rPr lang="en-US" dirty="0" smtClean="0"/>
              <a:t>Bit operations: Act on each stored bit</a:t>
            </a:r>
          </a:p>
          <a:p>
            <a:pPr lvl="1"/>
            <a:r>
              <a:rPr lang="en-US" dirty="0" smtClean="0"/>
              <a:t>Shift operations: Shift left/right stored bits some positions.</a:t>
            </a:r>
          </a:p>
          <a:p>
            <a:pPr lvl="1"/>
            <a:r>
              <a:rPr lang="en-US" dirty="0" smtClean="0"/>
              <a:t>Arithmetic operations: The most useful operations including + - * /  </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Logic Operations</a:t>
            </a:r>
            <a:endParaRPr lang="en-US" dirty="0"/>
          </a:p>
        </p:txBody>
      </p:sp>
      <p:sp>
        <p:nvSpPr>
          <p:cNvPr id="3" name="Content Placeholder 2"/>
          <p:cNvSpPr>
            <a:spLocks noGrp="1"/>
          </p:cNvSpPr>
          <p:nvPr>
            <p:ph idx="1"/>
          </p:nvPr>
        </p:nvSpPr>
        <p:spPr>
          <a:xfrm>
            <a:off x="457200" y="1295400"/>
            <a:ext cx="8229600" cy="4267200"/>
          </a:xfrm>
        </p:spPr>
        <p:txBody>
          <a:bodyPr>
            <a:normAutofit fontScale="92500"/>
          </a:bodyPr>
          <a:lstStyle/>
          <a:p>
            <a:r>
              <a:rPr lang="en-US" dirty="0" smtClean="0"/>
              <a:t>They operate on individual bits of a stored pattern.</a:t>
            </a:r>
          </a:p>
          <a:p>
            <a:r>
              <a:rPr lang="en-US" dirty="0" smtClean="0"/>
              <a:t>They are called as bit-level/ pattern-level operations.</a:t>
            </a:r>
          </a:p>
          <a:p>
            <a:r>
              <a:rPr lang="en-US" dirty="0" smtClean="0"/>
              <a:t>Theoretical base: Boolean Algebra</a:t>
            </a:r>
          </a:p>
          <a:p>
            <a:pPr lvl="1"/>
            <a:r>
              <a:rPr lang="en-US" dirty="0" smtClean="0"/>
              <a:t>Boolean set { 0,1 } = { false, true } = { F, T }</a:t>
            </a:r>
          </a:p>
          <a:p>
            <a:pPr lvl="1"/>
            <a:r>
              <a:rPr lang="en-US" dirty="0" smtClean="0"/>
              <a:t>Basic operators: NOT, AND, OR, XOR </a:t>
            </a:r>
          </a:p>
          <a:p>
            <a:r>
              <a:rPr lang="en-US" altLang="en-US" dirty="0" smtClean="0"/>
              <a:t>Boolean algebra and logic circuits are discussed in Appendix E or the course Discrete Mathematics or Computer Structures and Organizations. </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Operations…</a:t>
            </a:r>
            <a:endParaRPr lang="en-US" dirty="0"/>
          </a:p>
        </p:txBody>
      </p:sp>
      <p:sp>
        <p:nvSpPr>
          <p:cNvPr id="5" name="Text Box 8"/>
          <p:cNvSpPr txBox="1">
            <a:spLocks noChangeArrowheads="1"/>
          </p:cNvSpPr>
          <p:nvPr/>
        </p:nvSpPr>
        <p:spPr bwMode="auto">
          <a:xfrm>
            <a:off x="3397540" y="5867400"/>
            <a:ext cx="3384260" cy="400110"/>
          </a:xfrm>
          <a:prstGeom prst="rect">
            <a:avLst/>
          </a:prstGeom>
          <a:noFill/>
          <a:ln w="9525">
            <a:noFill/>
            <a:miter lim="800000"/>
            <a:headEnd/>
            <a:tailEnd/>
          </a:ln>
          <a:effectLst/>
        </p:spPr>
        <p:txBody>
          <a:bodyPr wrap="none">
            <a:spAutoFit/>
          </a:bodyPr>
          <a:lstStyle/>
          <a:p>
            <a:r>
              <a:rPr lang="en-US" altLang="en-US" sz="2000" i="1" baseline="0" dirty="0" smtClean="0">
                <a:solidFill>
                  <a:schemeClr val="bg1"/>
                </a:solidFill>
              </a:rPr>
              <a:t>Logic </a:t>
            </a:r>
            <a:r>
              <a:rPr lang="en-US" altLang="en-US" sz="2000" i="1" baseline="0" dirty="0">
                <a:solidFill>
                  <a:schemeClr val="bg1"/>
                </a:solidFill>
              </a:rPr>
              <a:t>operations at the bit level</a:t>
            </a:r>
          </a:p>
        </p:txBody>
      </p:sp>
      <p:sp>
        <p:nvSpPr>
          <p:cNvPr id="7" name="TextBox 6"/>
          <p:cNvSpPr txBox="1"/>
          <p:nvPr/>
        </p:nvSpPr>
        <p:spPr>
          <a:xfrm>
            <a:off x="6858000" y="1066800"/>
            <a:ext cx="1828800" cy="646331"/>
          </a:xfrm>
          <a:prstGeom prst="rect">
            <a:avLst/>
          </a:prstGeom>
          <a:noFill/>
        </p:spPr>
        <p:txBody>
          <a:bodyPr wrap="square" rtlCol="0">
            <a:spAutoFit/>
          </a:bodyPr>
          <a:lstStyle/>
          <a:p>
            <a:r>
              <a:rPr lang="en-US" dirty="0" smtClean="0">
                <a:solidFill>
                  <a:srgbClr val="0000CC"/>
                </a:solidFill>
              </a:rPr>
              <a:t>Notation is used in circuit</a:t>
            </a:r>
            <a:endParaRPr lang="en-US" dirty="0">
              <a:solidFill>
                <a:srgbClr val="0000CC"/>
              </a:solidFill>
            </a:endParaRPr>
          </a:p>
        </p:txBody>
      </p:sp>
      <p:sp>
        <p:nvSpPr>
          <p:cNvPr id="8" name="TextBox 7"/>
          <p:cNvSpPr txBox="1"/>
          <p:nvPr/>
        </p:nvSpPr>
        <p:spPr>
          <a:xfrm>
            <a:off x="6781800" y="2286000"/>
            <a:ext cx="1828800" cy="369332"/>
          </a:xfrm>
          <a:prstGeom prst="rect">
            <a:avLst/>
          </a:prstGeom>
          <a:noFill/>
        </p:spPr>
        <p:txBody>
          <a:bodyPr wrap="square" rtlCol="0">
            <a:spAutoFit/>
          </a:bodyPr>
          <a:lstStyle/>
          <a:p>
            <a:r>
              <a:rPr lang="en-US" dirty="0" smtClean="0">
                <a:solidFill>
                  <a:srgbClr val="0000CC"/>
                </a:solidFill>
              </a:rPr>
              <a:t>Truth table</a:t>
            </a:r>
            <a:endParaRPr lang="en-US" dirty="0">
              <a:solidFill>
                <a:srgbClr val="0000CC"/>
              </a:solidFill>
            </a:endParaRPr>
          </a:p>
        </p:txBody>
      </p:sp>
      <p:grpSp>
        <p:nvGrpSpPr>
          <p:cNvPr id="13" name="Group 12"/>
          <p:cNvGrpSpPr/>
          <p:nvPr/>
        </p:nvGrpSpPr>
        <p:grpSpPr>
          <a:xfrm>
            <a:off x="228600" y="990600"/>
            <a:ext cx="6553200" cy="4795838"/>
            <a:chOff x="1981200" y="990600"/>
            <a:chExt cx="6553200" cy="4795838"/>
          </a:xfrm>
        </p:grpSpPr>
        <p:pic>
          <p:nvPicPr>
            <p:cNvPr id="1026" name="Picture 2"/>
            <p:cNvPicPr>
              <a:picLocks noChangeAspect="1" noChangeArrowheads="1"/>
            </p:cNvPicPr>
            <p:nvPr/>
          </p:nvPicPr>
          <p:blipFill>
            <a:blip r:embed="rId2" cstate="print"/>
            <a:srcRect/>
            <a:stretch>
              <a:fillRect/>
            </a:stretch>
          </p:blipFill>
          <p:spPr bwMode="auto">
            <a:xfrm>
              <a:off x="1981200" y="1071563"/>
              <a:ext cx="6553200" cy="4714875"/>
            </a:xfrm>
            <a:prstGeom prst="rect">
              <a:avLst/>
            </a:prstGeom>
            <a:noFill/>
            <a:ln w="9525">
              <a:noFill/>
              <a:miter lim="800000"/>
              <a:headEnd/>
              <a:tailEnd/>
            </a:ln>
          </p:spPr>
        </p:pic>
        <p:sp>
          <p:nvSpPr>
            <p:cNvPr id="9" name="TextBox 8"/>
            <p:cNvSpPr txBox="1"/>
            <p:nvPr/>
          </p:nvSpPr>
          <p:spPr>
            <a:xfrm>
              <a:off x="1981200" y="990600"/>
              <a:ext cx="838200" cy="369332"/>
            </a:xfrm>
            <a:prstGeom prst="rect">
              <a:avLst/>
            </a:prstGeom>
            <a:noFill/>
          </p:spPr>
          <p:txBody>
            <a:bodyPr wrap="square" rtlCol="0">
              <a:spAutoFit/>
            </a:bodyPr>
            <a:lstStyle/>
            <a:p>
              <a:r>
                <a:rPr lang="en-US" dirty="0" smtClean="0">
                  <a:solidFill>
                    <a:srgbClr val="0000CC"/>
                  </a:solidFill>
                </a:rPr>
                <a:t>Input</a:t>
              </a:r>
              <a:endParaRPr lang="en-US" dirty="0">
                <a:solidFill>
                  <a:srgbClr val="0000CC"/>
                </a:solidFill>
              </a:endParaRPr>
            </a:p>
          </p:txBody>
        </p:sp>
        <p:sp>
          <p:nvSpPr>
            <p:cNvPr id="10" name="TextBox 9"/>
            <p:cNvSpPr txBox="1"/>
            <p:nvPr/>
          </p:nvSpPr>
          <p:spPr>
            <a:xfrm>
              <a:off x="3276600" y="1002268"/>
              <a:ext cx="990600" cy="369332"/>
            </a:xfrm>
            <a:prstGeom prst="rect">
              <a:avLst/>
            </a:prstGeom>
            <a:noFill/>
          </p:spPr>
          <p:txBody>
            <a:bodyPr wrap="square" rtlCol="0">
              <a:spAutoFit/>
            </a:bodyPr>
            <a:lstStyle/>
            <a:p>
              <a:r>
                <a:rPr lang="en-US" dirty="0" smtClean="0">
                  <a:solidFill>
                    <a:srgbClr val="0000CC"/>
                  </a:solidFill>
                </a:rPr>
                <a:t>Output</a:t>
              </a:r>
              <a:endParaRPr lang="en-US" dirty="0">
                <a:solidFill>
                  <a:srgbClr val="0000CC"/>
                </a:solidFill>
              </a:endParaRPr>
            </a:p>
          </p:txBody>
        </p:sp>
      </p:grpSp>
      <p:sp>
        <p:nvSpPr>
          <p:cNvPr id="12" name="TextBox 11"/>
          <p:cNvSpPr txBox="1"/>
          <p:nvPr/>
        </p:nvSpPr>
        <p:spPr>
          <a:xfrm>
            <a:off x="6858000" y="4876800"/>
            <a:ext cx="2133600" cy="830997"/>
          </a:xfrm>
          <a:prstGeom prst="rect">
            <a:avLst/>
          </a:prstGeom>
          <a:noFill/>
        </p:spPr>
        <p:txBody>
          <a:bodyPr wrap="square" rtlCol="0">
            <a:spAutoFit/>
          </a:bodyPr>
          <a:lstStyle/>
          <a:p>
            <a:r>
              <a:rPr lang="en-US" sz="1600" dirty="0" smtClean="0">
                <a:solidFill>
                  <a:srgbClr val="0000CC"/>
                </a:solidFill>
              </a:rPr>
              <a:t>x XOR y = </a:t>
            </a:r>
          </a:p>
          <a:p>
            <a:r>
              <a:rPr lang="en-US" sz="1600" dirty="0" smtClean="0">
                <a:solidFill>
                  <a:srgbClr val="0000CC"/>
                </a:solidFill>
              </a:rPr>
              <a:t>(NOT x AND y) OR </a:t>
            </a:r>
          </a:p>
          <a:p>
            <a:r>
              <a:rPr lang="en-US" sz="1600" dirty="0" smtClean="0">
                <a:solidFill>
                  <a:srgbClr val="0000CC"/>
                </a:solidFill>
              </a:rPr>
              <a:t>( x AND NOT y) </a:t>
            </a:r>
            <a:endParaRPr lang="en-US" sz="1600" dirty="0">
              <a:solidFill>
                <a:srgbClr val="0000CC"/>
              </a:solidFill>
            </a:endParaRPr>
          </a:p>
        </p:txBody>
      </p:sp>
      <p:cxnSp>
        <p:nvCxnSpPr>
          <p:cNvPr id="15" name="Straight Arrow Connector 14"/>
          <p:cNvCxnSpPr>
            <a:endCxn id="12" idx="1"/>
          </p:cNvCxnSpPr>
          <p:nvPr/>
        </p:nvCxnSpPr>
        <p:spPr>
          <a:xfrm>
            <a:off x="6172200" y="5181600"/>
            <a:ext cx="685800" cy="1106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72200" y="5410200"/>
            <a:ext cx="762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Operations…</a:t>
            </a:r>
            <a:endParaRPr lang="en-US" dirty="0"/>
          </a:p>
        </p:txBody>
      </p:sp>
      <p:graphicFrame>
        <p:nvGraphicFramePr>
          <p:cNvPr id="5" name="Table 4"/>
          <p:cNvGraphicFramePr>
            <a:graphicFrameLocks noGrp="1"/>
          </p:cNvGraphicFramePr>
          <p:nvPr/>
        </p:nvGraphicFramePr>
        <p:xfrm>
          <a:off x="152401" y="3774440"/>
          <a:ext cx="8763000" cy="1483360"/>
        </p:xfrm>
        <a:graphic>
          <a:graphicData uri="http://schemas.openxmlformats.org/drawingml/2006/table">
            <a:tbl>
              <a:tblPr firstRow="1" bandRow="1">
                <a:tableStyleId>{5C22544A-7EE6-4342-B048-85BDC9FD1C3A}</a:tableStyleId>
              </a:tblPr>
              <a:tblGrid>
                <a:gridCol w="892527"/>
                <a:gridCol w="1460500"/>
                <a:gridCol w="2295172"/>
                <a:gridCol w="2209800"/>
                <a:gridCol w="1905001"/>
              </a:tblGrid>
              <a:tr h="370840">
                <a:tc>
                  <a:txBody>
                    <a:bodyPr/>
                    <a:lstStyle/>
                    <a:p>
                      <a:endParaRPr lang="en-US" dirty="0"/>
                    </a:p>
                  </a:txBody>
                  <a:tcPr/>
                </a:tc>
                <a:tc>
                  <a:txBody>
                    <a:bodyPr/>
                    <a:lstStyle/>
                    <a:p>
                      <a:pPr algn="ctr"/>
                      <a:r>
                        <a:rPr lang="en-US" dirty="0" smtClean="0"/>
                        <a:t>Not</a:t>
                      </a:r>
                      <a:endParaRPr lang="en-US" dirty="0"/>
                    </a:p>
                  </a:txBody>
                  <a:tcPr/>
                </a:tc>
                <a:tc>
                  <a:txBody>
                    <a:bodyPr/>
                    <a:lstStyle/>
                    <a:p>
                      <a:pPr algn="ctr"/>
                      <a:r>
                        <a:rPr lang="en-US" dirty="0" smtClean="0"/>
                        <a:t>And</a:t>
                      </a:r>
                      <a:endParaRPr lang="en-US" dirty="0"/>
                    </a:p>
                  </a:txBody>
                  <a:tcPr/>
                </a:tc>
                <a:tc>
                  <a:txBody>
                    <a:bodyPr/>
                    <a:lstStyle/>
                    <a:p>
                      <a:pPr algn="ctr"/>
                      <a:r>
                        <a:rPr lang="en-US" dirty="0" smtClean="0"/>
                        <a:t>Or</a:t>
                      </a:r>
                      <a:endParaRPr lang="en-US" dirty="0"/>
                    </a:p>
                  </a:txBody>
                  <a:tcPr/>
                </a:tc>
                <a:tc>
                  <a:txBody>
                    <a:bodyPr/>
                    <a:lstStyle/>
                    <a:p>
                      <a:pPr algn="ctr"/>
                      <a:r>
                        <a:rPr lang="en-US" dirty="0" err="1" smtClean="0"/>
                        <a:t>Xor</a:t>
                      </a:r>
                      <a:endParaRPr lang="en-US" dirty="0"/>
                    </a:p>
                  </a:txBody>
                  <a:tcPr/>
                </a:tc>
              </a:tr>
              <a:tr h="370840">
                <a:tc>
                  <a:txBody>
                    <a:bodyPr/>
                    <a:lstStyle/>
                    <a:p>
                      <a:r>
                        <a:rPr lang="en-US" dirty="0" smtClean="0"/>
                        <a:t>Data 1</a:t>
                      </a:r>
                      <a:endParaRPr lang="en-US" dirty="0"/>
                    </a:p>
                  </a:txBody>
                  <a:tcPr/>
                </a:tc>
                <a:tc>
                  <a:txBody>
                    <a:bodyPr/>
                    <a:lstStyle/>
                    <a:p>
                      <a:pPr algn="ctr"/>
                      <a:r>
                        <a:rPr lang="en-US" dirty="0" smtClean="0"/>
                        <a:t>1001 0011</a:t>
                      </a:r>
                      <a:endParaRPr lang="en-US" dirty="0"/>
                    </a:p>
                  </a:txBody>
                  <a:tcPr/>
                </a:tc>
                <a:tc>
                  <a:txBody>
                    <a:bodyPr/>
                    <a:lstStyle/>
                    <a:p>
                      <a:pPr algn="ctr"/>
                      <a:r>
                        <a:rPr lang="en-US" dirty="0" smtClean="0"/>
                        <a:t>1001 0011</a:t>
                      </a:r>
                      <a:endParaRPr lang="en-US" dirty="0"/>
                    </a:p>
                  </a:txBody>
                  <a:tcPr/>
                </a:tc>
                <a:tc>
                  <a:txBody>
                    <a:bodyPr/>
                    <a:lstStyle/>
                    <a:p>
                      <a:pPr algn="ctr"/>
                      <a:r>
                        <a:rPr lang="en-US" dirty="0" smtClean="0"/>
                        <a:t>1001 0011</a:t>
                      </a:r>
                      <a:endParaRPr lang="en-US" dirty="0"/>
                    </a:p>
                  </a:txBody>
                  <a:tcPr/>
                </a:tc>
                <a:tc>
                  <a:txBody>
                    <a:bodyPr/>
                    <a:lstStyle/>
                    <a:p>
                      <a:pPr algn="ctr"/>
                      <a:r>
                        <a:rPr lang="en-US" dirty="0" smtClean="0"/>
                        <a:t>1001 0011</a:t>
                      </a:r>
                      <a:endParaRPr lang="en-US" dirty="0"/>
                    </a:p>
                  </a:txBody>
                  <a:tcPr/>
                </a:tc>
              </a:tr>
              <a:tr h="370840">
                <a:tc>
                  <a:txBody>
                    <a:bodyPr/>
                    <a:lstStyle/>
                    <a:p>
                      <a:r>
                        <a:rPr lang="en-US" dirty="0" smtClean="0"/>
                        <a:t>Data 2</a:t>
                      </a:r>
                      <a:endParaRPr lang="en-US" dirty="0"/>
                    </a:p>
                  </a:txBody>
                  <a:tcPr/>
                </a:tc>
                <a:tc>
                  <a:txBody>
                    <a:bodyPr/>
                    <a:lstStyle/>
                    <a:p>
                      <a:pPr algn="ctr"/>
                      <a:endParaRPr lang="en-US" dirty="0"/>
                    </a:p>
                  </a:txBody>
                  <a:tcPr/>
                </a:tc>
                <a:tc>
                  <a:txBody>
                    <a:bodyPr/>
                    <a:lstStyle/>
                    <a:p>
                      <a:pPr algn="ctr"/>
                      <a:r>
                        <a:rPr lang="en-US" dirty="0" smtClean="0"/>
                        <a:t>0110 0111</a:t>
                      </a:r>
                      <a:endParaRPr lang="en-US" dirty="0"/>
                    </a:p>
                  </a:txBody>
                  <a:tcPr/>
                </a:tc>
                <a:tc>
                  <a:txBody>
                    <a:bodyPr/>
                    <a:lstStyle/>
                    <a:p>
                      <a:pPr algn="ctr"/>
                      <a:r>
                        <a:rPr lang="en-US" dirty="0" smtClean="0"/>
                        <a:t>0110 0111</a:t>
                      </a:r>
                      <a:endParaRPr lang="en-US" dirty="0"/>
                    </a:p>
                  </a:txBody>
                  <a:tcPr/>
                </a:tc>
                <a:tc>
                  <a:txBody>
                    <a:bodyPr/>
                    <a:lstStyle/>
                    <a:p>
                      <a:pPr algn="ctr"/>
                      <a:r>
                        <a:rPr lang="en-US" dirty="0" smtClean="0"/>
                        <a:t>0110 0111</a:t>
                      </a:r>
                      <a:endParaRPr lang="en-US" dirty="0"/>
                    </a:p>
                  </a:txBody>
                  <a:tcPr/>
                </a:tc>
              </a:tr>
              <a:tr h="370840">
                <a:tc>
                  <a:txBody>
                    <a:bodyPr/>
                    <a:lstStyle/>
                    <a:p>
                      <a:r>
                        <a:rPr lang="en-US" dirty="0" smtClean="0"/>
                        <a:t>Result</a:t>
                      </a:r>
                      <a:endParaRPr lang="en-US" dirty="0"/>
                    </a:p>
                  </a:txBody>
                  <a:tcPr/>
                </a:tc>
                <a:tc>
                  <a:txBody>
                    <a:bodyPr/>
                    <a:lstStyle/>
                    <a:p>
                      <a:pPr algn="ctr"/>
                      <a:r>
                        <a:rPr lang="en-US" dirty="0" smtClean="0"/>
                        <a:t>0110 1100</a:t>
                      </a:r>
                      <a:endParaRPr lang="en-US" dirty="0"/>
                    </a:p>
                  </a:txBody>
                  <a:tcPr/>
                </a:tc>
                <a:tc>
                  <a:txBody>
                    <a:bodyPr/>
                    <a:lstStyle/>
                    <a:p>
                      <a:pPr algn="ctr"/>
                      <a:r>
                        <a:rPr lang="en-US" dirty="0" smtClean="0"/>
                        <a:t>0000 0011</a:t>
                      </a:r>
                      <a:endParaRPr lang="en-US" dirty="0"/>
                    </a:p>
                  </a:txBody>
                  <a:tcPr/>
                </a:tc>
                <a:tc>
                  <a:txBody>
                    <a:bodyPr/>
                    <a:lstStyle/>
                    <a:p>
                      <a:pPr algn="ctr"/>
                      <a:r>
                        <a:rPr lang="en-US" dirty="0" smtClean="0"/>
                        <a:t>1111 0111</a:t>
                      </a:r>
                      <a:endParaRPr lang="en-US" dirty="0"/>
                    </a:p>
                  </a:txBody>
                  <a:tcPr/>
                </a:tc>
                <a:tc>
                  <a:txBody>
                    <a:bodyPr/>
                    <a:lstStyle/>
                    <a:p>
                      <a:pPr algn="ctr"/>
                      <a:r>
                        <a:rPr lang="en-US" dirty="0" smtClean="0"/>
                        <a:t>1111 0100</a:t>
                      </a:r>
                      <a:endParaRPr lang="en-US" dirty="0"/>
                    </a:p>
                  </a:txBody>
                  <a:tcPr/>
                </a:tc>
              </a:tr>
            </a:tbl>
          </a:graphicData>
        </a:graphic>
      </p:graphicFrame>
      <p:grpSp>
        <p:nvGrpSpPr>
          <p:cNvPr id="10" name="Group 9"/>
          <p:cNvGrpSpPr/>
          <p:nvPr/>
        </p:nvGrpSpPr>
        <p:grpSpPr>
          <a:xfrm>
            <a:off x="990600" y="1444823"/>
            <a:ext cx="7920038" cy="2136577"/>
            <a:chOff x="990600" y="1444823"/>
            <a:chExt cx="7920038" cy="2136577"/>
          </a:xfrm>
        </p:grpSpPr>
        <p:pic>
          <p:nvPicPr>
            <p:cNvPr id="4" name="Picture 8"/>
            <p:cNvPicPr>
              <a:picLocks noChangeAspect="1" noChangeArrowheads="1"/>
            </p:cNvPicPr>
            <p:nvPr/>
          </p:nvPicPr>
          <p:blipFill>
            <a:blip r:embed="rId2" cstate="print"/>
            <a:srcRect/>
            <a:stretch>
              <a:fillRect/>
            </a:stretch>
          </p:blipFill>
          <p:spPr bwMode="auto">
            <a:xfrm>
              <a:off x="1066800" y="1841500"/>
              <a:ext cx="7843838" cy="1739900"/>
            </a:xfrm>
            <a:prstGeom prst="rect">
              <a:avLst/>
            </a:prstGeom>
            <a:noFill/>
            <a:ln w="9525">
              <a:noFill/>
              <a:miter lim="800000"/>
              <a:headEnd/>
              <a:tailEnd/>
            </a:ln>
            <a:effectLst/>
          </p:spPr>
        </p:pic>
        <p:sp>
          <p:nvSpPr>
            <p:cNvPr id="6" name="TextBox 5"/>
            <p:cNvSpPr txBox="1"/>
            <p:nvPr/>
          </p:nvSpPr>
          <p:spPr>
            <a:xfrm>
              <a:off x="990600" y="1444823"/>
              <a:ext cx="1066800" cy="307777"/>
            </a:xfrm>
            <a:prstGeom prst="rect">
              <a:avLst/>
            </a:prstGeom>
            <a:noFill/>
          </p:spPr>
          <p:txBody>
            <a:bodyPr wrap="square" rtlCol="0">
              <a:spAutoFit/>
            </a:bodyPr>
            <a:lstStyle/>
            <a:p>
              <a:pPr algn="ctr"/>
              <a:r>
                <a:rPr lang="en-US" sz="1400" dirty="0" smtClean="0">
                  <a:solidFill>
                    <a:srgbClr val="0000CC"/>
                  </a:solidFill>
                </a:rPr>
                <a:t>1 operand</a:t>
              </a:r>
              <a:endParaRPr lang="en-US" sz="1400" dirty="0">
                <a:solidFill>
                  <a:srgbClr val="0000CC"/>
                </a:solidFill>
              </a:endParaRPr>
            </a:p>
          </p:txBody>
        </p:sp>
        <p:sp>
          <p:nvSpPr>
            <p:cNvPr id="7" name="TextBox 6"/>
            <p:cNvSpPr txBox="1"/>
            <p:nvPr/>
          </p:nvSpPr>
          <p:spPr>
            <a:xfrm>
              <a:off x="2819400" y="1447800"/>
              <a:ext cx="1219200" cy="307777"/>
            </a:xfrm>
            <a:prstGeom prst="rect">
              <a:avLst/>
            </a:prstGeom>
            <a:noFill/>
          </p:spPr>
          <p:txBody>
            <a:bodyPr wrap="square" rtlCol="0">
              <a:spAutoFit/>
            </a:bodyPr>
            <a:lstStyle/>
            <a:p>
              <a:pPr algn="ctr"/>
              <a:r>
                <a:rPr lang="en-US" sz="1400" dirty="0" smtClean="0">
                  <a:solidFill>
                    <a:srgbClr val="0000CC"/>
                  </a:solidFill>
                </a:rPr>
                <a:t>2 operands</a:t>
              </a:r>
              <a:endParaRPr lang="en-US" sz="1400" dirty="0">
                <a:solidFill>
                  <a:srgbClr val="0000CC"/>
                </a:solidFill>
              </a:endParaRPr>
            </a:p>
          </p:txBody>
        </p:sp>
        <p:sp>
          <p:nvSpPr>
            <p:cNvPr id="8" name="TextBox 7"/>
            <p:cNvSpPr txBox="1"/>
            <p:nvPr/>
          </p:nvSpPr>
          <p:spPr>
            <a:xfrm>
              <a:off x="5181600" y="1447800"/>
              <a:ext cx="1219200" cy="307777"/>
            </a:xfrm>
            <a:prstGeom prst="rect">
              <a:avLst/>
            </a:prstGeom>
            <a:noFill/>
          </p:spPr>
          <p:txBody>
            <a:bodyPr wrap="square" rtlCol="0">
              <a:spAutoFit/>
            </a:bodyPr>
            <a:lstStyle/>
            <a:p>
              <a:pPr algn="ctr"/>
              <a:r>
                <a:rPr lang="en-US" sz="1400" dirty="0" smtClean="0">
                  <a:solidFill>
                    <a:srgbClr val="0000CC"/>
                  </a:solidFill>
                </a:rPr>
                <a:t>2 operands</a:t>
              </a:r>
              <a:endParaRPr lang="en-US" sz="1400" dirty="0">
                <a:solidFill>
                  <a:srgbClr val="0000CC"/>
                </a:solidFill>
              </a:endParaRPr>
            </a:p>
          </p:txBody>
        </p:sp>
        <p:sp>
          <p:nvSpPr>
            <p:cNvPr id="9" name="TextBox 8"/>
            <p:cNvSpPr txBox="1"/>
            <p:nvPr/>
          </p:nvSpPr>
          <p:spPr>
            <a:xfrm>
              <a:off x="7467600" y="1447800"/>
              <a:ext cx="1219200" cy="307777"/>
            </a:xfrm>
            <a:prstGeom prst="rect">
              <a:avLst/>
            </a:prstGeom>
            <a:noFill/>
          </p:spPr>
          <p:txBody>
            <a:bodyPr wrap="square" rtlCol="0">
              <a:spAutoFit/>
            </a:bodyPr>
            <a:lstStyle/>
            <a:p>
              <a:pPr algn="ctr"/>
              <a:r>
                <a:rPr lang="en-US" sz="1400" dirty="0" smtClean="0">
                  <a:solidFill>
                    <a:srgbClr val="0000CC"/>
                  </a:solidFill>
                </a:rPr>
                <a:t>2 operands</a:t>
              </a:r>
              <a:endParaRPr lang="en-US" sz="1400" dirty="0">
                <a:solidFill>
                  <a:srgbClr val="0000CC"/>
                </a:solidFill>
              </a:endParaRPr>
            </a:p>
          </p:txBody>
        </p:sp>
      </p:grpSp>
      <p:sp>
        <p:nvSpPr>
          <p:cNvPr id="11" name="Slide Number Placeholder 10"/>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Operations: Applications</a:t>
            </a:r>
            <a:endParaRPr lang="en-US" dirty="0"/>
          </a:p>
        </p:txBody>
      </p:sp>
      <p:sp>
        <p:nvSpPr>
          <p:cNvPr id="3" name="Content Placeholder 2"/>
          <p:cNvSpPr>
            <a:spLocks noGrp="1"/>
          </p:cNvSpPr>
          <p:nvPr>
            <p:ph idx="1"/>
          </p:nvPr>
        </p:nvSpPr>
        <p:spPr>
          <a:xfrm>
            <a:off x="457200" y="990600"/>
            <a:ext cx="8229600" cy="457200"/>
          </a:xfrm>
        </p:spPr>
        <p:txBody>
          <a:bodyPr>
            <a:normAutofit/>
          </a:bodyPr>
          <a:lstStyle/>
          <a:p>
            <a:r>
              <a:rPr lang="en-US" sz="2400" dirty="0" smtClean="0"/>
              <a:t>Using AND to </a:t>
            </a:r>
            <a:r>
              <a:rPr lang="en-US" sz="2400" b="1" dirty="0" smtClean="0"/>
              <a:t>unset (clear)</a:t>
            </a:r>
            <a:r>
              <a:rPr lang="en-US" sz="2400" dirty="0" smtClean="0"/>
              <a:t> some bits:</a:t>
            </a:r>
            <a:endParaRPr lang="en-US" sz="2400" dirty="0"/>
          </a:p>
        </p:txBody>
      </p:sp>
      <p:pic>
        <p:nvPicPr>
          <p:cNvPr id="4" name="Picture 6"/>
          <p:cNvPicPr>
            <a:picLocks noChangeAspect="1" noChangeArrowheads="1"/>
          </p:cNvPicPr>
          <p:nvPr/>
        </p:nvPicPr>
        <p:blipFill>
          <a:blip r:embed="rId2" cstate="print"/>
          <a:srcRect/>
          <a:stretch>
            <a:fillRect/>
          </a:stretch>
        </p:blipFill>
        <p:spPr bwMode="auto">
          <a:xfrm>
            <a:off x="1066800" y="1414562"/>
            <a:ext cx="5426074" cy="1252438"/>
          </a:xfrm>
          <a:prstGeom prst="rect">
            <a:avLst/>
          </a:prstGeom>
          <a:noFill/>
          <a:ln w="9525">
            <a:noFill/>
            <a:miter lim="800000"/>
            <a:headEnd/>
            <a:tailEnd/>
          </a:ln>
          <a:effectLst/>
        </p:spPr>
      </p:pic>
      <p:sp>
        <p:nvSpPr>
          <p:cNvPr id="5" name="Content Placeholder 2"/>
          <p:cNvSpPr txBox="1">
            <a:spLocks/>
          </p:cNvSpPr>
          <p:nvPr/>
        </p:nvSpPr>
        <p:spPr>
          <a:xfrm>
            <a:off x="457200" y="2819400"/>
            <a:ext cx="8229600" cy="457200"/>
          </a:xfrm>
          <a:prstGeom prst="rect">
            <a:avLst/>
          </a:prstGeom>
        </p:spPr>
        <p:txBody>
          <a:bodyPr vert="horz">
            <a:normAutofit fontScale="92500" lnSpcReduction="10000"/>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Using OR to </a:t>
            </a:r>
            <a:r>
              <a:rPr kumimoji="0" lang="en-US" sz="2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set </a:t>
            </a:r>
            <a:r>
              <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some bits:</a:t>
            </a:r>
            <a:endParaRPr kumimoji="0" lang="en-US" sz="2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pic>
        <p:nvPicPr>
          <p:cNvPr id="6" name="Picture 6"/>
          <p:cNvPicPr>
            <a:picLocks noChangeAspect="1" noChangeArrowheads="1"/>
          </p:cNvPicPr>
          <p:nvPr/>
        </p:nvPicPr>
        <p:blipFill>
          <a:blip r:embed="rId3" cstate="print"/>
          <a:srcRect/>
          <a:stretch>
            <a:fillRect/>
          </a:stretch>
        </p:blipFill>
        <p:spPr bwMode="auto">
          <a:xfrm>
            <a:off x="1066800" y="3352800"/>
            <a:ext cx="5359400" cy="1276974"/>
          </a:xfrm>
          <a:prstGeom prst="rect">
            <a:avLst/>
          </a:prstGeom>
          <a:noFill/>
          <a:ln w="9525">
            <a:noFill/>
            <a:miter lim="800000"/>
            <a:headEnd/>
            <a:tailEnd/>
          </a:ln>
          <a:effectLst/>
        </p:spPr>
      </p:pic>
      <p:sp>
        <p:nvSpPr>
          <p:cNvPr id="7" name="Content Placeholder 2"/>
          <p:cNvSpPr txBox="1">
            <a:spLocks/>
          </p:cNvSpPr>
          <p:nvPr/>
        </p:nvSpPr>
        <p:spPr>
          <a:xfrm>
            <a:off x="457200" y="4724400"/>
            <a:ext cx="8229600" cy="457200"/>
          </a:xfrm>
          <a:prstGeom prst="rect">
            <a:avLst/>
          </a:prstGeom>
        </p:spPr>
        <p:txBody>
          <a:bodyPr vert="horz">
            <a:normAutofit fontScale="92500" lnSpcReduction="10000"/>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Using XOR to </a:t>
            </a:r>
            <a:r>
              <a:rPr kumimoji="0" lang="en-US" sz="2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flip</a:t>
            </a:r>
            <a:r>
              <a:rPr kumimoji="0" lang="en-US" sz="2800" b="1" i="0" u="none" strike="noStrike" kern="1200" cap="none" spc="0" normalizeH="0" noProof="0" dirty="0" smtClean="0">
                <a:ln>
                  <a:noFill/>
                </a:ln>
                <a:solidFill>
                  <a:schemeClr val="bg1"/>
                </a:solidFill>
                <a:effectLst/>
                <a:uLnTx/>
                <a:uFillTx/>
                <a:latin typeface="Arial" pitchFamily="34" charset="0"/>
                <a:ea typeface="+mn-ea"/>
                <a:cs typeface="Arial" pitchFamily="34" charset="0"/>
              </a:rPr>
              <a:t> </a:t>
            </a:r>
            <a:r>
              <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some bits:</a:t>
            </a:r>
            <a:endParaRPr kumimoji="0" lang="en-US" sz="2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pic>
        <p:nvPicPr>
          <p:cNvPr id="8" name="Picture 6"/>
          <p:cNvPicPr>
            <a:picLocks noChangeAspect="1" noChangeArrowheads="1"/>
          </p:cNvPicPr>
          <p:nvPr/>
        </p:nvPicPr>
        <p:blipFill>
          <a:blip r:embed="rId4" cstate="print"/>
          <a:srcRect/>
          <a:stretch>
            <a:fillRect/>
          </a:stretch>
        </p:blipFill>
        <p:spPr bwMode="auto">
          <a:xfrm>
            <a:off x="990600" y="5181600"/>
            <a:ext cx="5411788" cy="1228176"/>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Shift Operations</a:t>
            </a:r>
            <a:endParaRPr lang="en-US" dirty="0"/>
          </a:p>
        </p:txBody>
      </p:sp>
      <p:sp>
        <p:nvSpPr>
          <p:cNvPr id="3" name="Content Placeholder 2"/>
          <p:cNvSpPr>
            <a:spLocks noGrp="1"/>
          </p:cNvSpPr>
          <p:nvPr>
            <p:ph idx="1"/>
          </p:nvPr>
        </p:nvSpPr>
        <p:spPr>
          <a:xfrm>
            <a:off x="457200" y="990600"/>
            <a:ext cx="8229600" cy="4800600"/>
          </a:xfrm>
        </p:spPr>
        <p:txBody>
          <a:bodyPr>
            <a:normAutofit/>
          </a:bodyPr>
          <a:lstStyle/>
          <a:p>
            <a:r>
              <a:rPr lang="en-US" altLang="en-US" dirty="0" smtClean="0"/>
              <a:t>Shift operations move the bits in a pattern, changing the positions of the bits. They can move bits to the left or to the right.</a:t>
            </a:r>
          </a:p>
          <a:p>
            <a:r>
              <a:rPr lang="en-US" altLang="en-US" dirty="0" smtClean="0"/>
              <a:t>We can divide shift operations into two categories: </a:t>
            </a:r>
          </a:p>
          <a:p>
            <a:pPr lvl="1"/>
            <a:r>
              <a:rPr lang="en-US" altLang="en-US" dirty="0" smtClean="0"/>
              <a:t>Logical shift operations: Data are </a:t>
            </a:r>
            <a:r>
              <a:rPr lang="en-US" altLang="en-US" b="1" dirty="0" smtClean="0"/>
              <a:t>not numbers</a:t>
            </a:r>
          </a:p>
          <a:p>
            <a:pPr lvl="2"/>
            <a:r>
              <a:rPr lang="en-US" altLang="en-US" dirty="0" smtClean="0"/>
              <a:t>Left/ right shift</a:t>
            </a:r>
          </a:p>
          <a:p>
            <a:pPr lvl="2"/>
            <a:r>
              <a:rPr lang="en-US" altLang="en-US" dirty="0" smtClean="0"/>
              <a:t>Circular shift (rotate operation)</a:t>
            </a:r>
          </a:p>
          <a:p>
            <a:pPr lvl="1"/>
            <a:r>
              <a:rPr lang="en-US" altLang="en-US" dirty="0" smtClean="0"/>
              <a:t>Arithmetic shift operations Data are </a:t>
            </a:r>
            <a:r>
              <a:rPr lang="en-US" altLang="en-US" b="1" dirty="0" smtClean="0"/>
              <a:t>numbers</a:t>
            </a:r>
            <a:endParaRPr lang="en-US" b="1"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1376</TotalTime>
  <Words>2577</Words>
  <Application>Microsoft Office PowerPoint</Application>
  <PresentationFormat>On-screen Show (4:3)</PresentationFormat>
  <Paragraphs>517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Apex</vt:lpstr>
      <vt:lpstr>Lesson 03_B operations on data</vt:lpstr>
      <vt:lpstr>Objectives</vt:lpstr>
      <vt:lpstr>Contents</vt:lpstr>
      <vt:lpstr>1- Introduction to Operation on Data</vt:lpstr>
      <vt:lpstr>2- Logic Operations</vt:lpstr>
      <vt:lpstr>Logic Operations…</vt:lpstr>
      <vt:lpstr>Logic Operations…</vt:lpstr>
      <vt:lpstr>Logic Operations: Applications</vt:lpstr>
      <vt:lpstr>3- Shift Operations</vt:lpstr>
      <vt:lpstr>Shift Operations: L. Shifts</vt:lpstr>
      <vt:lpstr>Shift Operations: Rotations</vt:lpstr>
      <vt:lpstr>Shift Operations: Arithmetic shifts</vt:lpstr>
      <vt:lpstr>Arithmetic Shift Operations: Attention !!!</vt:lpstr>
      <vt:lpstr>Shift Operations: An application</vt:lpstr>
      <vt:lpstr>4- Arithmetic Operations</vt:lpstr>
      <vt:lpstr>Arithmetic Operations: Adding</vt:lpstr>
      <vt:lpstr>Arithmetic Operations: Subtraction</vt:lpstr>
      <vt:lpstr>Arithmetic Operations:</vt:lpstr>
      <vt:lpstr>Arithmetic Operations: Adding</vt:lpstr>
      <vt:lpstr>Arithmetic Operations: Adding</vt:lpstr>
      <vt:lpstr>Arithmetic Operations on Reals</vt:lpstr>
      <vt:lpstr>Arithmetic: Adding on Reals</vt:lpstr>
      <vt:lpstr>Arithmetic: Adding on Reals</vt:lpstr>
      <vt:lpstr>Arithmetic: Adding on Reals</vt:lpstr>
      <vt:lpstr>Arithmetic: Adding on Reals</vt:lpstr>
      <vt:lpstr>Arithmetic: Adding on Reals…</vt:lpstr>
      <vt:lpstr>Arithmetic: Adding on Reals…</vt:lpstr>
      <vt:lpstr>Arithmetic: Adding on Reals…</vt:lpstr>
      <vt:lpstr>Objectives-Revisited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110</cp:revision>
  <dcterms:created xsi:type="dcterms:W3CDTF">2020-11-30T04:14:58Z</dcterms:created>
  <dcterms:modified xsi:type="dcterms:W3CDTF">2020-12-09T02:41:29Z</dcterms:modified>
</cp:coreProperties>
</file>