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6"/>
  </p:notesMasterIdLst>
  <p:sldIdLst>
    <p:sldId id="256" r:id="rId2"/>
    <p:sldId id="264" r:id="rId3"/>
    <p:sldId id="265" r:id="rId4"/>
    <p:sldId id="328" r:id="rId5"/>
    <p:sldId id="329" r:id="rId6"/>
    <p:sldId id="388" r:id="rId7"/>
    <p:sldId id="331" r:id="rId8"/>
    <p:sldId id="390" r:id="rId9"/>
    <p:sldId id="333" r:id="rId10"/>
    <p:sldId id="335" r:id="rId11"/>
    <p:sldId id="337" r:id="rId12"/>
    <p:sldId id="338" r:id="rId13"/>
    <p:sldId id="339" r:id="rId14"/>
    <p:sldId id="340" r:id="rId15"/>
    <p:sldId id="341" r:id="rId16"/>
    <p:sldId id="343" r:id="rId17"/>
    <p:sldId id="392" r:id="rId18"/>
    <p:sldId id="39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5" r:id="rId30"/>
    <p:sldId id="356" r:id="rId31"/>
    <p:sldId id="357" r:id="rId32"/>
    <p:sldId id="358" r:id="rId33"/>
    <p:sldId id="359" r:id="rId34"/>
    <p:sldId id="363" r:id="rId35"/>
    <p:sldId id="365" r:id="rId36"/>
    <p:sldId id="366" r:id="rId37"/>
    <p:sldId id="367" r:id="rId38"/>
    <p:sldId id="368" r:id="rId39"/>
    <p:sldId id="369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3" r:id="rId50"/>
    <p:sldId id="384" r:id="rId51"/>
    <p:sldId id="385" r:id="rId52"/>
    <p:sldId id="394" r:id="rId53"/>
    <p:sldId id="327" r:id="rId54"/>
    <p:sldId id="263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00CC00"/>
    <a:srgbClr val="33CC33"/>
    <a:srgbClr val="FFFFCC"/>
    <a:srgbClr val="FF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98" autoAdjust="0"/>
  </p:normalViewPr>
  <p:slideViewPr>
    <p:cSldViewPr>
      <p:cViewPr>
        <p:scale>
          <a:sx n="70" d="100"/>
          <a:sy n="70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90385-6F09-46F9-B307-5E52398D2F5E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7AB2B-CE38-47ED-B48F-2CC537ACF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Repeater- </a:t>
            </a:r>
            <a:r>
              <a:rPr lang="en-US" altLang="en-US" dirty="0" err="1" smtClean="0"/>
              <a:t>thiết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bị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phục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hồi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điện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áp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dây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dẫn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dài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điện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trở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tăng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làm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sụt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điện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áp</a:t>
            </a:r>
            <a:r>
              <a:rPr lang="en-US" altLang="en-US" baseline="0" dirty="0" smtClean="0"/>
              <a:t>)</a:t>
            </a:r>
          </a:p>
          <a:p>
            <a:pPr eaLnBrk="1" hangingPunct="1"/>
            <a:r>
              <a:rPr lang="en-US" altLang="en-US" baseline="0" dirty="0" smtClean="0"/>
              <a:t>Hub: </a:t>
            </a:r>
            <a:r>
              <a:rPr lang="en-US" altLang="en-US" baseline="0" dirty="0" err="1" smtClean="0"/>
              <a:t>thiết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bị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trung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tâm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gom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một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số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trạm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thành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một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đầu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mối</a:t>
            </a:r>
            <a:endParaRPr lang="en-US" altLang="en-US" baseline="0" dirty="0" smtClean="0"/>
          </a:p>
          <a:p>
            <a:pPr eaLnBrk="1" hangingPunct="1"/>
            <a:r>
              <a:rPr lang="en-US" altLang="en-US" baseline="0" dirty="0" smtClean="0"/>
              <a:t>Tap: </a:t>
            </a:r>
            <a:r>
              <a:rPr lang="en-US" altLang="en-US" baseline="0" dirty="0" err="1" smtClean="0"/>
              <a:t>chỗ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rẽ</a:t>
            </a:r>
            <a:endParaRPr lang="en-US" altLang="en-US" baseline="0" dirty="0" smtClean="0"/>
          </a:p>
          <a:p>
            <a:pPr eaLnBrk="1" hangingPunct="1"/>
            <a:r>
              <a:rPr lang="en-US" altLang="en-US" baseline="0" dirty="0" smtClean="0"/>
              <a:t>End cable: </a:t>
            </a:r>
            <a:r>
              <a:rPr lang="en-US" altLang="en-US" baseline="0" dirty="0" err="1" smtClean="0"/>
              <a:t>bộ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khóa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cuối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dây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dẫn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dòng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điện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phải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được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khép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kín</a:t>
            </a:r>
            <a:r>
              <a:rPr lang="en-US" altLang="en-US" baseline="0" dirty="0" smtClean="0"/>
              <a:t>).</a:t>
            </a:r>
            <a:endParaRPr lang="en-US" alt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22030" y="838200"/>
            <a:ext cx="8229600" cy="23622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rgbClr val="0000CC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CSI104</a:t>
            </a:r>
            <a:br>
              <a:rPr kumimoji="0" lang="en-US" dirty="0" smtClean="0"/>
            </a:br>
            <a:r>
              <a:rPr kumimoji="0" lang="en-US" dirty="0" smtClean="0"/>
              <a:t>Introduction to Computer Science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280160" cy="304800"/>
          </a:xfrm>
        </p:spPr>
        <p:txBody>
          <a:bodyPr/>
          <a:lstStyle/>
          <a:p>
            <a:fld id="{4820ED61-3A1A-4386-AE14-4236E6FC4A60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3566160" cy="3048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229600" y="6629400"/>
            <a:ext cx="457200" cy="22860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9E29E33-B620-47F9-BB04-8846C2A5AF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7D0-35D8-4FC0-AE9F-DC4B4FA22696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BADE-7209-40F3-80F2-9BC4F6398B6D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0" lang="en-US" dirty="0" smtClean="0"/>
              <a:t>Add text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18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291E-5D76-441F-BB59-6066F4EB1BD8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10F7-8237-4258-9352-9240E52B939A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9594-ED57-4D73-B548-D0DBF00906A3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D35A-28CC-4ACA-85EE-2B0B6F0795C0}" type="datetime1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EEE0-2FB2-43F0-B2BC-EC27C5713F54}" type="datetime1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36E9-9B0F-45B4-9047-F1D836E52AD0}" type="datetime1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7624-8100-4B89-A181-321C50DE0450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D01E-6B3A-480E-B308-74E950C8D272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61B0578-87C0-4FF9-BA94-9891CB8B6E5E}" type="datetime1">
              <a:rPr lang="en-US" smtClean="0"/>
              <a:t>12/9/2020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077200" y="6477000"/>
            <a:ext cx="609600" cy="304800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rgbClr val="FF0000"/>
                </a:solidFill>
              </a:defRPr>
            </a:lvl1pPr>
          </a:lstStyle>
          <a:p>
            <a:fld id="{69E29E33-B620-47F9-BB04-8846C2A5AF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000" b="1" kern="1200" cap="none" baseline="0">
          <a:ln w="6350">
            <a:noFill/>
          </a:ln>
          <a:solidFill>
            <a:srgbClr val="0000CC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rgbClr val="0000CC"/>
        </a:buClr>
        <a:buSzPct val="65000"/>
        <a:buFont typeface="Wingdings 2"/>
        <a:buChar char=""/>
        <a:defRPr kumimoji="0"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868680" indent="-283464" algn="l" rtl="0" eaLnBrk="1" latinLnBrk="0" hangingPunct="1">
        <a:spcBef>
          <a:spcPct val="20000"/>
        </a:spcBef>
        <a:buClr>
          <a:srgbClr val="0000CC"/>
        </a:buClr>
        <a:buSzPct val="80000"/>
        <a:buFont typeface="Wingdings 2"/>
        <a:buChar char=""/>
        <a:defRPr kumimoji="0"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33856" indent="-228600" algn="l" rtl="0" eaLnBrk="1" latinLnBrk="0" hangingPunct="1">
        <a:spcBef>
          <a:spcPct val="20000"/>
        </a:spcBef>
        <a:buClr>
          <a:srgbClr val="0000CC"/>
        </a:buClr>
        <a:buSzPct val="95000"/>
        <a:buFont typeface="Wingdings"/>
        <a:buChar char=""/>
        <a:defRPr kumimoji="0" sz="22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353312" indent="-182880" algn="l" rtl="0" eaLnBrk="1" latinLnBrk="0" hangingPunct="1">
        <a:spcBef>
          <a:spcPct val="20000"/>
        </a:spcBef>
        <a:buClr>
          <a:srgbClr val="0000CC"/>
        </a:buClr>
        <a:buSzPct val="100000"/>
        <a:buFont typeface="Wingdings 3"/>
        <a:buChar char=""/>
        <a:defRPr kumimoji="0"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1545336" indent="-182880" algn="l" rtl="0" eaLnBrk="1" latinLnBrk="0" hangingPunct="1">
        <a:spcBef>
          <a:spcPct val="20000"/>
        </a:spcBef>
        <a:buClr>
          <a:srgbClr val="0000CC"/>
        </a:buClr>
        <a:buFont typeface="Wingdings 2"/>
        <a:buChar char=""/>
        <a:defRPr kumimoji="0"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371600"/>
            <a:ext cx="5679830" cy="2895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Lesson 04</a:t>
            </a:r>
            <a:br>
              <a:rPr lang="en-US" dirty="0" smtClean="0"/>
            </a:br>
            <a:r>
              <a:rPr lang="en-US" dirty="0" smtClean="0"/>
              <a:t>computer networks &amp;</a:t>
            </a:r>
            <a:br>
              <a:rPr lang="en-US" dirty="0" smtClean="0"/>
            </a:br>
            <a:r>
              <a:rPr lang="en-US" dirty="0" smtClean="0"/>
              <a:t>internet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3" y="92075"/>
            <a:ext cx="2947987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5"/>
          <p:cNvSpPr txBox="1"/>
          <p:nvPr/>
        </p:nvSpPr>
        <p:spPr>
          <a:xfrm>
            <a:off x="4343400" y="4648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Textbook</a:t>
            </a:r>
            <a:r>
              <a:rPr lang="en-US" smtClean="0">
                <a:solidFill>
                  <a:schemeClr val="bg1"/>
                </a:solidFill>
              </a:rPr>
              <a:t>: Chapter 6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7B9F79D9-0472-45D8-843F-C73F743C931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533400" y="1600200"/>
            <a:ext cx="8382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 The </a:t>
            </a: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Internet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</a:rPr>
              <a:t>(uppercase “I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”) is 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</a:rPr>
              <a:t>a collaboration of hundreds of thousands of interconnected 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networks.</a:t>
            </a:r>
          </a:p>
          <a:p>
            <a:pPr algn="just">
              <a:buFontTx/>
              <a:buChar char="-"/>
            </a:pP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It 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</a:rPr>
              <a:t>is difficult to give an accurate representation of the Internet, because it is continually changing. Today most end users who want an Internet connection use the services of </a:t>
            </a:r>
            <a:r>
              <a:rPr lang="en-US" altLang="en-US" sz="2400" b="1" u="sng" dirty="0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nternet </a:t>
            </a:r>
            <a:r>
              <a:rPr lang="en-US" altLang="en-US" sz="2400" b="1" u="sng" dirty="0">
                <a:solidFill>
                  <a:schemeClr val="bg1"/>
                </a:solidFill>
                <a:latin typeface="Times New Roman" pitchFamily="18" charset="0"/>
              </a:rPr>
              <a:t>s</a:t>
            </a:r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ervice </a:t>
            </a:r>
            <a:r>
              <a:rPr lang="en-US" altLang="en-US" sz="2400" b="1" u="sng" dirty="0">
                <a:solidFill>
                  <a:schemeClr val="bg1"/>
                </a:solidFill>
                <a:latin typeface="Times New Roman" pitchFamily="18" charset="0"/>
              </a:rPr>
              <a:t>p</a:t>
            </a:r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roviders (ISPs).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28600" y="990600"/>
            <a:ext cx="23150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3200" dirty="0" smtClean="0">
                <a:solidFill>
                  <a:srgbClr val="FF0000"/>
                </a:solidFill>
                <a:latin typeface="Times New Roman" pitchFamily="18" charset="0"/>
              </a:rPr>
              <a:t>The Internet:</a:t>
            </a:r>
            <a:endParaRPr lang="en-US" altLang="en-US" sz="32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Network Categories </a:t>
            </a: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962" y="3962400"/>
            <a:ext cx="6218238" cy="247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086600" y="4851737"/>
            <a:ext cx="168142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000" dirty="0" smtClean="0">
                <a:solidFill>
                  <a:schemeClr val="bg1"/>
                </a:solidFill>
                <a:latin typeface="Times New Roman" pitchFamily="18" charset="0"/>
              </a:rPr>
              <a:t>Hierarchical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organization of the Internet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10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6D662254-A9D3-4179-A369-F86C72011E3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142789" name="Rectangle 5">
            <a:extLst>
              <a:ext uri="{FF2B5EF4-FFF2-40B4-BE49-F238E27FC236}">
                <a16:creationId xmlns:a16="http://schemas.microsoft.com/office/drawing/2014/main" xmlns="" id="{ACDE756F-5455-4011-BDEA-9BD1ECDC5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87708"/>
            <a:ext cx="82296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800" b="1" u="sng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Protocol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giao</a:t>
            </a:r>
            <a:r>
              <a:rPr lang="en-US" altLang="en-US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thức</a:t>
            </a:r>
            <a:r>
              <a:rPr lang="en-US" altLang="en-US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Rules for communication including the structure of data package 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sym typeface="Wingdings" pitchFamily="2" charset="2"/>
              </a:rPr>
              <a:t> Network software can process packages when they are sent or received.</a:t>
            </a:r>
          </a:p>
          <a:p>
            <a:pPr algn="just" eaLnBrk="1" hangingPunct="1">
              <a:buFont typeface="Wingdings"/>
              <a:buChar char="à"/>
              <a:defRPr/>
            </a:pPr>
            <a:r>
              <a:rPr lang="en-US" alt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They allow </a:t>
            </a:r>
            <a:r>
              <a:rPr lang="en-US" altLang="en-US" sz="28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different local and wide area networks, using different technologies, to be connected together and carry a message from one point to 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another.</a:t>
            </a:r>
          </a:p>
          <a:p>
            <a:pPr algn="just" eaLnBrk="1" hangingPunct="1">
              <a:buFont typeface="Wingdings"/>
              <a:buChar char="à"/>
              <a:defRPr/>
            </a:pPr>
            <a:r>
              <a:rPr lang="en-US" alt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8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set, or suite, of protocols that controls the Internet today is referred to as the 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TCP/IP protocol suite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defRPr/>
            </a:pPr>
            <a:r>
              <a:rPr lang="en-US" altLang="en-US" sz="2800" u="sng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TCP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: Transmission Control Protocol</a:t>
            </a:r>
          </a:p>
          <a:p>
            <a:pPr algn="just" eaLnBrk="1" hangingPunct="1">
              <a:defRPr/>
            </a:pPr>
            <a:r>
              <a:rPr lang="en-US" altLang="en-US" sz="2800" b="0" u="sng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IP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: Internet Protocol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3- TCP/IP Protocol Suit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11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228600" y="896937"/>
            <a:ext cx="86106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800" b="0" dirty="0">
                <a:solidFill>
                  <a:schemeClr val="bg1"/>
                </a:solidFill>
                <a:latin typeface="Times New Roman" pitchFamily="18" charset="0"/>
              </a:rPr>
              <a:t>The original TCP/IP protocol suite was defined as having four layers: 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(1) host-to-network </a:t>
            </a:r>
            <a:r>
              <a:rPr lang="en-US" altLang="en-US" sz="2800" b="0" dirty="0">
                <a:solidFill>
                  <a:schemeClr val="bg1"/>
                </a:solidFill>
                <a:latin typeface="Times New Roman" pitchFamily="18" charset="0"/>
              </a:rPr>
              <a:t>(or link), 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(2) internet </a:t>
            </a:r>
            <a:r>
              <a:rPr lang="en-US" altLang="en-US" sz="2800" b="0" dirty="0">
                <a:solidFill>
                  <a:schemeClr val="bg1"/>
                </a:solidFill>
                <a:latin typeface="Times New Roman" pitchFamily="18" charset="0"/>
              </a:rPr>
              <a:t>(network), 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(3) transport</a:t>
            </a:r>
            <a:r>
              <a:rPr lang="en-US" altLang="en-US" sz="2800" b="0" dirty="0">
                <a:solidFill>
                  <a:schemeClr val="bg1"/>
                </a:solidFill>
                <a:latin typeface="Times New Roman" pitchFamily="18" charset="0"/>
              </a:rPr>
              <a:t>, and 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(4) application</a:t>
            </a:r>
            <a:r>
              <a:rPr lang="en-US" altLang="en-US" sz="2800" b="0" dirty="0">
                <a:solidFill>
                  <a:schemeClr val="bg1"/>
                </a:solidFill>
                <a:latin typeface="Times New Roman" pitchFamily="18" charset="0"/>
              </a:rPr>
              <a:t>. However, the TCP/IP protocol suite today is normally considered as a five-layer 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model as shown below.</a:t>
            </a:r>
            <a:endParaRPr lang="en-US" altLang="en-US" sz="28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520950" y="6153090"/>
            <a:ext cx="28668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dirty="0" smtClean="0">
                <a:solidFill>
                  <a:schemeClr val="bg1"/>
                </a:solidFill>
                <a:latin typeface="Times New Roman" pitchFamily="18" charset="0"/>
              </a:rPr>
              <a:t>The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TCP/IP protocol suite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638490"/>
            <a:ext cx="6635750" cy="235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1749" name="Straight Connector 5"/>
          <p:cNvCxnSpPr>
            <a:cxnSpLocks noChangeShapeType="1"/>
          </p:cNvCxnSpPr>
          <p:nvPr/>
        </p:nvCxnSpPr>
        <p:spPr bwMode="auto">
          <a:xfrm>
            <a:off x="234950" y="3486090"/>
            <a:ext cx="6629400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31751" name="Straight Connector 7"/>
          <p:cNvCxnSpPr>
            <a:cxnSpLocks noChangeShapeType="1"/>
          </p:cNvCxnSpPr>
          <p:nvPr/>
        </p:nvCxnSpPr>
        <p:spPr bwMode="auto">
          <a:xfrm>
            <a:off x="234950" y="6076890"/>
            <a:ext cx="6629400" cy="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</p:spPr>
      </p:cxnSp>
      <p:sp>
        <p:nvSpPr>
          <p:cNvPr id="8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TCP/IP Protocol Suit…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0400" y="3856672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0000CC"/>
                </a:solidFill>
              </a:rPr>
              <a:t>Layer</a:t>
            </a:r>
            <a:r>
              <a:rPr lang="en-US" dirty="0" smtClean="0">
                <a:solidFill>
                  <a:schemeClr val="bg1"/>
                </a:solidFill>
              </a:rPr>
              <a:t>: a group of processing tasks which perform in software or hardware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096000" y="4876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572000" y="5181600"/>
            <a:ext cx="2438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12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1000" y="965537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Router: </a:t>
            </a:r>
            <a:r>
              <a:rPr lang="en-US" altLang="en-US" b="0" dirty="0" err="1" smtClean="0">
                <a:solidFill>
                  <a:schemeClr val="bg1"/>
                </a:solidFill>
                <a:latin typeface="Times New Roman" pitchFamily="18" charset="0"/>
              </a:rPr>
              <a:t>bộ</a:t>
            </a:r>
            <a:r>
              <a:rPr lang="en-US" altLang="en-US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dirty="0" err="1" smtClean="0">
                <a:solidFill>
                  <a:schemeClr val="bg1"/>
                </a:solidFill>
                <a:latin typeface="Times New Roman" pitchFamily="18" charset="0"/>
              </a:rPr>
              <a:t>định</a:t>
            </a:r>
            <a:r>
              <a:rPr lang="en-US" altLang="en-US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dirty="0" err="1" smtClean="0">
                <a:solidFill>
                  <a:schemeClr val="bg1"/>
                </a:solidFill>
                <a:latin typeface="Times New Roman" pitchFamily="18" charset="0"/>
              </a:rPr>
              <a:t>tuyến</a:t>
            </a:r>
            <a:r>
              <a:rPr lang="en-US" altLang="en-US" dirty="0" smtClean="0">
                <a:solidFill>
                  <a:schemeClr val="bg1"/>
                </a:solidFill>
                <a:latin typeface="Times New Roman" pitchFamily="18" charset="0"/>
              </a:rPr>
              <a:t>- </a:t>
            </a: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Device for choosing transmission route and repeater is integrated. 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Routers 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</a:rPr>
              <a:t>use only 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the first 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</a:rPr>
              <a:t>three layers.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1000" y="2057400"/>
            <a:ext cx="66662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b="1" dirty="0" smtClean="0">
                <a:solidFill>
                  <a:schemeClr val="bg1"/>
                </a:solidFill>
                <a:latin typeface="Times New Roman" pitchFamily="18" charset="0"/>
              </a:rPr>
              <a:t>The </a:t>
            </a:r>
            <a:r>
              <a:rPr lang="en-US" altLang="en-US" sz="2000" b="1" dirty="0">
                <a:solidFill>
                  <a:schemeClr val="bg1"/>
                </a:solidFill>
                <a:latin typeface="Times New Roman" pitchFamily="18" charset="0"/>
              </a:rPr>
              <a:t>interaction between layers in the TCP/IP protocol suite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313" y="2679700"/>
            <a:ext cx="8345487" cy="387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797" name="Straight Connector 5"/>
          <p:cNvCxnSpPr>
            <a:cxnSpLocks noChangeShapeType="1"/>
          </p:cNvCxnSpPr>
          <p:nvPr/>
        </p:nvCxnSpPr>
        <p:spPr bwMode="auto">
          <a:xfrm>
            <a:off x="417513" y="2514600"/>
            <a:ext cx="8229600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/>
        </p:spPr>
      </p:cxnSp>
      <p:sp>
        <p:nvSpPr>
          <p:cNvPr id="8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TCP/IP Protocol Suit…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13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2804416A-2C7F-4912-8AE7-DCDF2475271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144837" name="Rectangle 5">
            <a:extLst>
              <a:ext uri="{FF2B5EF4-FFF2-40B4-BE49-F238E27FC236}">
                <a16:creationId xmlns:a16="http://schemas.microsoft.com/office/drawing/2014/main" xmlns="" id="{596B4172-AB46-4ED4-9788-370F90997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5943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What are roles of each network layer?</a:t>
            </a:r>
            <a:endParaRPr lang="en-US" altLang="en-US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4</a:t>
            </a: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 Layers in Networking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313" y="1765300"/>
            <a:ext cx="8345487" cy="387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14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6CC92930-E57F-4B14-A688-FD62D603D55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1981200" y="1741944"/>
            <a:ext cx="6553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800" b="0" dirty="0">
                <a:solidFill>
                  <a:schemeClr val="bg1"/>
                </a:solidFill>
                <a:latin typeface="Times New Roman" pitchFamily="18" charset="0"/>
              </a:rPr>
              <a:t>The </a:t>
            </a:r>
            <a:r>
              <a:rPr lang="en-US" altLang="en-US" sz="2800" b="1" u="sng" dirty="0">
                <a:solidFill>
                  <a:srgbClr val="0000CC"/>
                </a:solidFill>
                <a:latin typeface="Times New Roman" pitchFamily="18" charset="0"/>
              </a:rPr>
              <a:t>application layer</a:t>
            </a:r>
            <a:r>
              <a:rPr lang="en-US" altLang="en-US" sz="2800" b="0" dirty="0">
                <a:solidFill>
                  <a:schemeClr val="bg1"/>
                </a:solidFill>
                <a:latin typeface="Times New Roman" pitchFamily="18" charset="0"/>
              </a:rPr>
              <a:t> enables a user, whether human or software, to access the network. It provides support for services such as electronic mail, remote file access and transfer, browsing the World Wide Web, and so on.</a:t>
            </a: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457200" y="4432518"/>
            <a:ext cx="8382000" cy="1815882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en-US" sz="2800" dirty="0">
                <a:solidFill>
                  <a:srgbClr val="0000CC"/>
                </a:solidFill>
                <a:latin typeface="Times New Roman" pitchFamily="18" charset="0"/>
              </a:rPr>
              <a:t>The application layer is responsible for providing services to the </a:t>
            </a:r>
            <a:r>
              <a:rPr lang="en-US" altLang="en-US" sz="2800" dirty="0" smtClean="0">
                <a:solidFill>
                  <a:srgbClr val="0000CC"/>
                </a:solidFill>
                <a:latin typeface="Times New Roman" pitchFamily="18" charset="0"/>
              </a:rPr>
              <a:t>user.</a:t>
            </a:r>
          </a:p>
          <a:p>
            <a:pPr>
              <a:buFont typeface="Wingdings"/>
              <a:buChar char="à"/>
            </a:pPr>
            <a:r>
              <a:rPr lang="en-US" altLang="en-US" sz="2800" dirty="0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 Users use an application to access network.</a:t>
            </a:r>
          </a:p>
          <a:p>
            <a:pPr>
              <a:buFont typeface="Wingdings"/>
              <a:buChar char="à"/>
            </a:pPr>
            <a:r>
              <a:rPr lang="en-US" altLang="en-US" sz="2800" dirty="0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 Kinds of network software </a:t>
            </a:r>
            <a:endParaRPr lang="en-US" altLang="en-US" sz="280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225" y="1894344"/>
            <a:ext cx="15525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Layers in Networking…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1066800"/>
            <a:ext cx="28472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u="sng" dirty="0" smtClean="0">
                <a:solidFill>
                  <a:srgbClr val="0000CC"/>
                </a:solidFill>
                <a:latin typeface="Times New Roman" pitchFamily="18" charset="0"/>
              </a:rPr>
              <a:t>Application layer</a:t>
            </a:r>
            <a:endParaRPr lang="en-US" sz="28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15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7150"/>
            <a:ext cx="15525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/>
              <a:t>6.</a:t>
            </a:r>
            <a:fld id="{D5D88A0A-D2AD-4C70-9848-BAFEDC6A8F55}" type="slidenum">
              <a:rPr lang="en-US" altLang="en-US"/>
              <a:pPr/>
              <a:t>16</a:t>
            </a:fld>
            <a:endParaRPr lang="en-US" altLang="en-US" dirty="0"/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76200" y="1472148"/>
            <a:ext cx="2438400" cy="378565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000" b="1" dirty="0" smtClean="0">
                <a:solidFill>
                  <a:srgbClr val="0000CC"/>
                </a:solidFill>
                <a:latin typeface="Times New Roman" pitchFamily="18" charset="0"/>
              </a:rPr>
              <a:t>Application layer Address: </a:t>
            </a:r>
            <a:r>
              <a:rPr lang="en-US" altLang="en-US" sz="2000" dirty="0" smtClean="0">
                <a:solidFill>
                  <a:schemeClr val="bg1"/>
                </a:solidFill>
                <a:latin typeface="Times New Roman" pitchFamily="18" charset="0"/>
              </a:rPr>
              <a:t>Each host i</a:t>
            </a:r>
            <a:r>
              <a:rPr lang="en-US" altLang="en-US" sz="2000" b="0" dirty="0" smtClean="0">
                <a:solidFill>
                  <a:schemeClr val="bg1"/>
                </a:solidFill>
                <a:latin typeface="Times New Roman" pitchFamily="18" charset="0"/>
              </a:rPr>
              <a:t>s identified by a name (text) in user view</a:t>
            </a:r>
            <a:r>
              <a:rPr lang="en-US" altLang="en-US" sz="2000" dirty="0" smtClean="0">
                <a:solidFill>
                  <a:schemeClr val="bg1"/>
                </a:solidFill>
                <a:latin typeface="Times New Roman" pitchFamily="18" charset="0"/>
              </a:rPr>
              <a:t>, it is specified in a Uniform Resource Locator (URL), this name must be changed to </a:t>
            </a:r>
            <a:r>
              <a:rPr lang="en-US" altLang="en-US" sz="2000" b="0" dirty="0" smtClean="0">
                <a:solidFill>
                  <a:schemeClr val="bg1"/>
                </a:solidFill>
                <a:latin typeface="Times New Roman" pitchFamily="18" charset="0"/>
              </a:rPr>
              <a:t>actual physical address (an integer which is called as IP address). </a:t>
            </a:r>
            <a:endParaRPr lang="en-US" altLang="en-US" sz="20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304800" y="5410200"/>
            <a:ext cx="2057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Figure 6.10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Addresses at the application layer</a:t>
            </a:r>
          </a:p>
        </p:txBody>
      </p:sp>
      <p:pic>
        <p:nvPicPr>
          <p:cNvPr id="41990" name="Picture 1"/>
          <p:cNvPicPr>
            <a:picLocks noChangeAspect="1" noChangeArrowheads="1"/>
          </p:cNvPicPr>
          <p:nvPr/>
        </p:nvPicPr>
        <p:blipFill>
          <a:blip r:embed="rId4" cstate="print">
            <a:lum contrast="4000"/>
          </a:blip>
          <a:srcRect/>
          <a:stretch>
            <a:fillRect/>
          </a:stretch>
        </p:blipFill>
        <p:spPr bwMode="auto">
          <a:xfrm>
            <a:off x="2667000" y="742640"/>
            <a:ext cx="6257924" cy="603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Layers in Networking…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16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6CC92930-E57F-4B14-A688-FD62D603D55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Layers in Networking…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1066800"/>
            <a:ext cx="28472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u="sng" dirty="0" smtClean="0">
                <a:solidFill>
                  <a:srgbClr val="0000CC"/>
                </a:solidFill>
                <a:latin typeface="Times New Roman" pitchFamily="18" charset="0"/>
              </a:rPr>
              <a:t>Application layer</a:t>
            </a:r>
            <a:endParaRPr lang="en-US" sz="2800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76400"/>
            <a:ext cx="7926818" cy="4892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1425" y="152400"/>
            <a:ext cx="15525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162800" y="3048000"/>
            <a:ext cx="1828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At a time, some apps concurrently access networks. Each app need to register using an integer. It is called as </a:t>
            </a:r>
            <a:r>
              <a:rPr lang="en-US" b="1" dirty="0" smtClean="0">
                <a:solidFill>
                  <a:srgbClr val="0000CC"/>
                </a:solidFill>
              </a:rPr>
              <a:t>port number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1800" y="5334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CC"/>
                </a:solidFill>
              </a:rPr>
              <a:t>Data help identifying </a:t>
            </a:r>
            <a:endParaRPr lang="en-US" sz="1400" dirty="0">
              <a:solidFill>
                <a:srgbClr val="0000CC"/>
              </a:solidFill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17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6CC92930-E57F-4B14-A688-FD62D603D55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286000" y="1741944"/>
            <a:ext cx="6248400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3200" b="1" u="sng" dirty="0" smtClean="0">
                <a:solidFill>
                  <a:schemeClr val="bg1"/>
                </a:solidFill>
                <a:latin typeface="Times New Roman" pitchFamily="18" charset="0"/>
              </a:rPr>
              <a:t>Types of network software</a:t>
            </a:r>
            <a:r>
              <a:rPr lang="en-US" altLang="en-US" sz="2000" b="0" dirty="0" smtClean="0">
                <a:solidFill>
                  <a:schemeClr val="bg1"/>
                </a:solidFill>
                <a:latin typeface="Times New Roman" pitchFamily="18" charset="0"/>
              </a:rPr>
              <a:t>:</a:t>
            </a: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000" b="1" dirty="0" smtClean="0">
                <a:solidFill>
                  <a:schemeClr val="bg1"/>
                </a:solidFill>
              </a:rPr>
              <a:t>P2P- Peer-to-peer Architecture:</a:t>
            </a:r>
            <a:r>
              <a:rPr lang="en-US" sz="2000" dirty="0" smtClean="0">
                <a:solidFill>
                  <a:schemeClr val="bg1"/>
                </a:solidFill>
              </a:rPr>
              <a:t>  Pairs of hosts communicate directly with each other.</a:t>
            </a:r>
            <a:r>
              <a:rPr lang="en-US" sz="20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000" dirty="0" smtClean="0">
                <a:solidFill>
                  <a:schemeClr val="bg1"/>
                </a:solidFill>
              </a:rPr>
              <a:t>they can be difficult to manage.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- Client server Architecture:</a:t>
            </a:r>
            <a:r>
              <a:rPr lang="en-US" sz="2000" dirty="0" smtClean="0">
                <a:solidFill>
                  <a:schemeClr val="bg1"/>
                </a:solidFill>
              </a:rPr>
              <a:t>  A host (server) supplies services which are requested from other hosts (clients). A client directly communicates with server only, not with other client.</a:t>
            </a:r>
            <a:endParaRPr lang="en-US" altLang="en-US" sz="20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2266950"/>
            <a:ext cx="15525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Layers in Networking…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1066800"/>
            <a:ext cx="28472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u="sng" dirty="0" smtClean="0">
                <a:solidFill>
                  <a:srgbClr val="0000CC"/>
                </a:solidFill>
                <a:latin typeface="Times New Roman" pitchFamily="18" charset="0"/>
              </a:rPr>
              <a:t>Application layer</a:t>
            </a:r>
            <a:endParaRPr lang="en-US" sz="28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18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6DEF4634-C305-4DE1-AA5F-B6B9A909E9D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228600" y="1600200"/>
            <a:ext cx="7315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The 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</a:rPr>
              <a:t>transport layer is responsible for process-to-process delivery of the entire message: logical communication is created between the transport layer of the client and the server computer. </a:t>
            </a:r>
            <a:endParaRPr lang="en-US" altLang="en-US" sz="2400" b="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algn="just">
              <a:buFont typeface="Wingdings"/>
              <a:buChar char="è"/>
            </a:pP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Although 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</a:rPr>
              <a:t>physical communication is between two physical layer (through many possible links and routers), the two application layers consider the transport layer as the agent that takes responsibility for delivering the 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messages 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Checking whether communicating processes’ information are correct or not.  </a:t>
            </a:r>
            <a:endParaRPr lang="en-US" altLang="en-US" sz="24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381000" y="5334000"/>
            <a:ext cx="8382000" cy="954107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en-US" sz="2800" dirty="0">
                <a:solidFill>
                  <a:srgbClr val="0000CC"/>
                </a:solidFill>
                <a:latin typeface="Times New Roman" pitchFamily="18" charset="0"/>
              </a:rPr>
              <a:t>The transport layer is responsible for the logical delivery of a message between </a:t>
            </a:r>
            <a:r>
              <a:rPr lang="en-US" altLang="en-US" sz="2800" dirty="0" smtClean="0">
                <a:solidFill>
                  <a:srgbClr val="0000CC"/>
                </a:solidFill>
                <a:latin typeface="Times New Roman" pitchFamily="18" charset="0"/>
              </a:rPr>
              <a:t>client </a:t>
            </a:r>
            <a:r>
              <a:rPr lang="en-US" altLang="en-US" sz="2800" dirty="0">
                <a:solidFill>
                  <a:srgbClr val="0000CC"/>
                </a:solidFill>
                <a:latin typeface="Times New Roman" pitchFamily="18" charset="0"/>
              </a:rPr>
              <a:t>and server processes.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Layers in Networking…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1066800"/>
            <a:ext cx="25993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u="sng" dirty="0" smtClean="0">
                <a:solidFill>
                  <a:srgbClr val="0000CC"/>
                </a:solidFill>
                <a:latin typeface="Times New Roman" pitchFamily="18" charset="0"/>
              </a:rPr>
              <a:t>Transport layer</a:t>
            </a:r>
            <a:endParaRPr lang="en-US" sz="28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1425" y="152400"/>
            <a:ext cx="15525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19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LO04</a:t>
            </a:r>
            <a:r>
              <a:rPr lang="en-US" sz="2400" dirty="0" smtClean="0"/>
              <a:t>: </a:t>
            </a:r>
            <a:r>
              <a:rPr lang="en-US" sz="2400" b="1" dirty="0" smtClean="0"/>
              <a:t>List the layers in networking and their relationship.</a:t>
            </a:r>
            <a:endParaRPr lang="en-US" sz="2400" b="1" u="sng" dirty="0" smtClean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1752600"/>
            <a:ext cx="7467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 algn="just">
              <a:spcAft>
                <a:spcPct val="50000"/>
              </a:spcAft>
              <a:buFont typeface="Wingdings" pitchFamily="2" charset="2"/>
              <a:buChar char="q"/>
            </a:pP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  <a:latin typeface="Times New Roman" pitchFamily="18" charset="0"/>
              </a:rPr>
              <a:t>Describe local and wide area networks (LANs and </a:t>
            </a:r>
            <a:r>
              <a:rPr lang="en-US" altLang="en-US" dirty="0" err="1" smtClean="0">
                <a:solidFill>
                  <a:schemeClr val="bg1"/>
                </a:solidFill>
                <a:latin typeface="Times New Roman" pitchFamily="18" charset="0"/>
              </a:rPr>
              <a:t>Wans</a:t>
            </a:r>
            <a:r>
              <a:rPr lang="en-US" altLang="en-US" dirty="0" smtClean="0">
                <a:solidFill>
                  <a:schemeClr val="bg1"/>
                </a:solidFill>
                <a:latin typeface="Times New Roman" pitchFamily="18" charset="0"/>
              </a:rPr>
              <a:t>).</a:t>
            </a:r>
          </a:p>
          <a:p>
            <a:pPr marL="225425" indent="-225425" algn="just">
              <a:spcAft>
                <a:spcPct val="50000"/>
              </a:spcAft>
              <a:buFont typeface="Wingdings" pitchFamily="2" charset="2"/>
              <a:buChar char="q"/>
            </a:pPr>
            <a:r>
              <a:rPr lang="en-US" altLang="en-US" dirty="0" smtClean="0">
                <a:solidFill>
                  <a:schemeClr val="bg1"/>
                </a:solidFill>
                <a:latin typeface="Times New Roman" pitchFamily="18" charset="0"/>
              </a:rPr>
              <a:t>Distinguish an internet from the Internet.</a:t>
            </a:r>
          </a:p>
          <a:p>
            <a:pPr marL="225425" indent="-225425" algn="just">
              <a:spcAft>
                <a:spcPct val="50000"/>
              </a:spcAft>
              <a:buFont typeface="Wingdings" pitchFamily="2" charset="2"/>
              <a:buChar char="q"/>
            </a:pPr>
            <a:r>
              <a:rPr lang="en-US" altLang="en-US" dirty="0" smtClean="0">
                <a:solidFill>
                  <a:schemeClr val="bg1"/>
                </a:solidFill>
                <a:latin typeface="Times New Roman" pitchFamily="18" charset="0"/>
              </a:rPr>
              <a:t>Describe the TCP/IP protocol suite as the network model in the internet.</a:t>
            </a:r>
          </a:p>
          <a:p>
            <a:pPr marL="225425" indent="-225425" algn="just">
              <a:spcAft>
                <a:spcPct val="50000"/>
              </a:spcAft>
              <a:buFont typeface="Wingdings" pitchFamily="2" charset="2"/>
              <a:buChar char="q"/>
            </a:pPr>
            <a:r>
              <a:rPr lang="en-US" altLang="en-US" dirty="0" smtClean="0">
                <a:solidFill>
                  <a:schemeClr val="bg1"/>
                </a:solidFill>
                <a:latin typeface="Times New Roman" pitchFamily="18" charset="0"/>
              </a:rPr>
              <a:t>Describe some application at the application layer.</a:t>
            </a:r>
          </a:p>
          <a:p>
            <a:pPr marL="225425" indent="-225425" algn="just">
              <a:spcAft>
                <a:spcPct val="50000"/>
              </a:spcAft>
              <a:buFont typeface="Wingdings" pitchFamily="2" charset="2"/>
              <a:buChar char="q"/>
            </a:pPr>
            <a:r>
              <a:rPr lang="en-US" altLang="en-US" dirty="0" smtClean="0">
                <a:solidFill>
                  <a:schemeClr val="bg1"/>
                </a:solidFill>
                <a:latin typeface="Times New Roman" pitchFamily="18" charset="0"/>
              </a:rPr>
              <a:t>Describe the services provided by the transport-layer protocols.</a:t>
            </a:r>
          </a:p>
          <a:p>
            <a:pPr marL="225425" indent="-225425" algn="just">
              <a:spcAft>
                <a:spcPct val="50000"/>
              </a:spcAft>
              <a:buFont typeface="Wingdings" pitchFamily="2" charset="2"/>
              <a:buChar char="q"/>
            </a:pPr>
            <a:r>
              <a:rPr lang="en-US" altLang="en-US" dirty="0" smtClean="0">
                <a:solidFill>
                  <a:schemeClr val="bg1"/>
                </a:solidFill>
                <a:latin typeface="Times New Roman" pitchFamily="18" charset="0"/>
              </a:rPr>
              <a:t>Describe the services provided by the network-layer protocol.</a:t>
            </a:r>
          </a:p>
          <a:p>
            <a:pPr marL="225425" indent="-225425" algn="just">
              <a:spcAft>
                <a:spcPct val="50000"/>
              </a:spcAft>
              <a:buFont typeface="Wingdings" pitchFamily="2" charset="2"/>
              <a:buChar char="q"/>
            </a:pPr>
            <a:r>
              <a:rPr lang="en-US" altLang="en-US" dirty="0" smtClean="0">
                <a:solidFill>
                  <a:schemeClr val="bg1"/>
                </a:solidFill>
                <a:latin typeface="Times New Roman" pitchFamily="18" charset="0"/>
              </a:rPr>
              <a:t>Describe different protocols used at the data-link layer.</a:t>
            </a:r>
          </a:p>
          <a:p>
            <a:pPr marL="225425" indent="-225425" algn="just">
              <a:spcAft>
                <a:spcPct val="50000"/>
              </a:spcAft>
              <a:buFont typeface="Wingdings" pitchFamily="2" charset="2"/>
              <a:buChar char="q"/>
            </a:pPr>
            <a:r>
              <a:rPr lang="en-US" altLang="en-US" dirty="0" smtClean="0">
                <a:solidFill>
                  <a:schemeClr val="bg1"/>
                </a:solidFill>
                <a:latin typeface="Times New Roman" pitchFamily="18" charset="0"/>
              </a:rPr>
              <a:t>Describe the duties of the physical layer.</a:t>
            </a:r>
          </a:p>
          <a:p>
            <a:pPr marL="225425" indent="-225425" algn="just">
              <a:spcAft>
                <a:spcPct val="50000"/>
              </a:spcAft>
              <a:buFont typeface="Wingdings" pitchFamily="2" charset="2"/>
              <a:buChar char="q"/>
            </a:pPr>
            <a:r>
              <a:rPr lang="en-US" altLang="en-US" dirty="0" smtClean="0">
                <a:solidFill>
                  <a:schemeClr val="bg1"/>
                </a:solidFill>
                <a:latin typeface="Times New Roman" pitchFamily="18" charset="0"/>
              </a:rPr>
              <a:t>Describe different transmission media used in networking.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E2C7F90E-A571-4FA5-8E10-C1962F7E9F8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143000" y="5715000"/>
            <a:ext cx="5568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Figure 6.11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Communication at the transport layer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3" cstate="print">
            <a:lum contrast="8000"/>
          </a:blip>
          <a:srcRect/>
          <a:stretch>
            <a:fillRect/>
          </a:stretch>
        </p:blipFill>
        <p:spPr bwMode="auto">
          <a:xfrm>
            <a:off x="152400" y="1752600"/>
            <a:ext cx="737393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Layers in Networking…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066800"/>
            <a:ext cx="25993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u="sng" dirty="0" smtClean="0">
                <a:solidFill>
                  <a:srgbClr val="0000CC"/>
                </a:solidFill>
                <a:latin typeface="Times New Roman" pitchFamily="18" charset="0"/>
              </a:rPr>
              <a:t>Transport layer</a:t>
            </a:r>
            <a:endParaRPr lang="en-US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1425" y="152400"/>
            <a:ext cx="15525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20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/>
              <a:t>6.</a:t>
            </a:r>
            <a:fld id="{97B63A40-0C86-4107-A630-2B3FE2B053C3}" type="slidenum">
              <a:rPr lang="en-US" altLang="en-US"/>
              <a:pPr/>
              <a:t>21</a:t>
            </a:fld>
            <a:endParaRPr lang="en-US" altLang="en-US" dirty="0"/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228600" y="3318808"/>
            <a:ext cx="2133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000" b="0" dirty="0" smtClean="0">
                <a:solidFill>
                  <a:schemeClr val="bg1"/>
                </a:solidFill>
                <a:latin typeface="Times New Roman" pitchFamily="18" charset="0"/>
              </a:rPr>
              <a:t>We </a:t>
            </a:r>
            <a:r>
              <a:rPr lang="en-US" altLang="en-US" sz="2000" b="0" dirty="0">
                <a:solidFill>
                  <a:schemeClr val="bg1"/>
                </a:solidFill>
                <a:latin typeface="Times New Roman" pitchFamily="18" charset="0"/>
              </a:rPr>
              <a:t>need another address for server process identification, called a </a:t>
            </a:r>
            <a:r>
              <a:rPr lang="en-US" altLang="en-US" sz="2000" b="1" dirty="0">
                <a:solidFill>
                  <a:schemeClr val="bg1"/>
                </a:solidFill>
                <a:latin typeface="Times New Roman" pitchFamily="18" charset="0"/>
              </a:rPr>
              <a:t>port </a:t>
            </a:r>
            <a:r>
              <a:rPr lang="en-US" altLang="en-US" sz="2000" b="1" dirty="0" smtClean="0">
                <a:solidFill>
                  <a:schemeClr val="bg1"/>
                </a:solidFill>
                <a:latin typeface="Times New Roman" pitchFamily="18" charset="0"/>
              </a:rPr>
              <a:t>number</a:t>
            </a:r>
            <a:r>
              <a:rPr lang="en-US" altLang="en-US" sz="2000" b="0" dirty="0" smtClean="0">
                <a:solidFill>
                  <a:schemeClr val="bg1"/>
                </a:solidFill>
                <a:latin typeface="Times New Roman" pitchFamily="18" charset="0"/>
              </a:rPr>
              <a:t>.</a:t>
            </a:r>
            <a:endParaRPr lang="en-US" altLang="en-US" sz="20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3429000" y="6019800"/>
            <a:ext cx="49840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Figure 6.12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Addresses at the transport layer</a:t>
            </a:r>
          </a:p>
        </p:txBody>
      </p:sp>
      <p:pic>
        <p:nvPicPr>
          <p:cNvPr id="4813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667000"/>
            <a:ext cx="6446837" cy="34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Layers in Networking…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066800"/>
            <a:ext cx="6048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u="sng" dirty="0" smtClean="0">
                <a:solidFill>
                  <a:srgbClr val="0000CC"/>
                </a:solidFill>
                <a:latin typeface="Times New Roman" pitchFamily="18" charset="0"/>
              </a:rPr>
              <a:t>Transport layer address: Port number</a:t>
            </a:r>
            <a:endParaRPr lang="en-US"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1425" y="152400"/>
            <a:ext cx="15525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81000" y="1600200"/>
            <a:ext cx="685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 smtClean="0">
                <a:solidFill>
                  <a:schemeClr val="bg1"/>
                </a:solidFill>
                <a:latin typeface="Times New Roman" pitchFamily="18" charset="0"/>
              </a:rPr>
              <a:t>The server computer may be running several processes at the same time. When the message arrives at the server, it must be directed to the correct process. </a:t>
            </a:r>
            <a:endParaRPr lang="en-US" sz="2000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21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1A77AA1B-D585-4710-8CB4-284F6841F9A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228600" y="1676400"/>
            <a:ext cx="6248400" cy="716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000" b="0" dirty="0" smtClean="0">
                <a:solidFill>
                  <a:schemeClr val="bg1"/>
                </a:solidFill>
                <a:latin typeface="Times New Roman" pitchFamily="18" charset="0"/>
              </a:rPr>
              <a:t>The </a:t>
            </a:r>
            <a:r>
              <a:rPr lang="en-US" altLang="en-US" sz="2000" b="0" dirty="0">
                <a:solidFill>
                  <a:schemeClr val="bg1"/>
                </a:solidFill>
                <a:latin typeface="Times New Roman" pitchFamily="18" charset="0"/>
              </a:rPr>
              <a:t>TCP/IP protocol suite </a:t>
            </a:r>
            <a:r>
              <a:rPr lang="en-US" altLang="en-US" sz="2000" b="0" dirty="0" smtClean="0">
                <a:solidFill>
                  <a:schemeClr val="bg1"/>
                </a:solidFill>
                <a:latin typeface="Times New Roman" pitchFamily="18" charset="0"/>
              </a:rPr>
              <a:t>defined three </a:t>
            </a:r>
            <a:r>
              <a:rPr lang="en-US" altLang="en-US" sz="2000" b="0" dirty="0">
                <a:solidFill>
                  <a:schemeClr val="bg1"/>
                </a:solidFill>
                <a:latin typeface="Times New Roman" pitchFamily="18" charset="0"/>
              </a:rPr>
              <a:t>transport layer </a:t>
            </a:r>
            <a:r>
              <a:rPr lang="en-US" altLang="en-US" sz="2000" b="0" dirty="0" smtClean="0">
                <a:solidFill>
                  <a:schemeClr val="bg1"/>
                </a:solidFill>
                <a:latin typeface="Times New Roman" pitchFamily="18" charset="0"/>
              </a:rPr>
              <a:t>protocols: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UDP</a:t>
            </a:r>
            <a:r>
              <a:rPr lang="en-US" altLang="en-US" sz="2000" b="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TCP</a:t>
            </a:r>
            <a:r>
              <a:rPr lang="en-US" altLang="en-US" sz="2000" b="0" dirty="0">
                <a:solidFill>
                  <a:schemeClr val="bg1"/>
                </a:solidFill>
                <a:latin typeface="Times New Roman" pitchFamily="18" charset="0"/>
              </a:rPr>
              <a:t>, and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SCTP</a:t>
            </a:r>
            <a:r>
              <a:rPr lang="en-US" altLang="en-US" sz="20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304800" y="2438400"/>
            <a:ext cx="84582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000" b="1" u="sng" dirty="0" smtClean="0">
                <a:solidFill>
                  <a:srgbClr val="0000CC"/>
                </a:solidFill>
                <a:latin typeface="Times New Roman" pitchFamily="18" charset="0"/>
              </a:rPr>
              <a:t>The User </a:t>
            </a:r>
            <a:r>
              <a:rPr lang="en-US" altLang="en-US" sz="2000" b="1" u="sng" dirty="0">
                <a:solidFill>
                  <a:srgbClr val="0000CC"/>
                </a:solidFill>
                <a:latin typeface="Times New Roman" pitchFamily="18" charset="0"/>
              </a:rPr>
              <a:t>Datagram Protocol (UDP)</a:t>
            </a:r>
            <a:r>
              <a:rPr lang="en-US" altLang="en-US" sz="2000" b="0" dirty="0">
                <a:solidFill>
                  <a:schemeClr val="bg1"/>
                </a:solidFill>
                <a:latin typeface="Times New Roman" pitchFamily="18" charset="0"/>
              </a:rPr>
              <a:t> is the simplest of all three protocols. UDP does multiplexing and de-multiplexing It also does a type of error control by adding a checksum to the packet</a:t>
            </a:r>
            <a:r>
              <a:rPr lang="en-US" altLang="en-US" sz="2000" b="0" dirty="0" smtClean="0">
                <a:solidFill>
                  <a:schemeClr val="bg1"/>
                </a:solidFill>
                <a:latin typeface="Times New Roman" pitchFamily="18" charset="0"/>
              </a:rPr>
              <a:t>. </a:t>
            </a:r>
            <a:r>
              <a:rPr lang="en-US" altLang="en-US" sz="1600" b="0" dirty="0" smtClean="0">
                <a:solidFill>
                  <a:srgbClr val="0000CC"/>
                </a:solidFill>
                <a:latin typeface="Times New Roman" pitchFamily="18" charset="0"/>
              </a:rPr>
              <a:t>Server </a:t>
            </a:r>
            <a:r>
              <a:rPr lang="en-US" altLang="en-US" sz="1600" b="0" dirty="0" err="1" smtClean="0">
                <a:solidFill>
                  <a:srgbClr val="0000CC"/>
                </a:solidFill>
                <a:latin typeface="Times New Roman" pitchFamily="18" charset="0"/>
              </a:rPr>
              <a:t>chia</a:t>
            </a:r>
            <a:r>
              <a:rPr lang="en-US" altLang="en-US" sz="1600" b="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b="0" dirty="0" err="1" smtClean="0">
                <a:solidFill>
                  <a:srgbClr val="0000CC"/>
                </a:solidFill>
                <a:latin typeface="Times New Roman" pitchFamily="18" charset="0"/>
              </a:rPr>
              <a:t>nhỏ</a:t>
            </a:r>
            <a:r>
              <a:rPr lang="en-US" altLang="en-US" sz="1600" b="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b="0" dirty="0" err="1" smtClean="0">
                <a:solidFill>
                  <a:srgbClr val="0000CC"/>
                </a:solidFill>
                <a:latin typeface="Times New Roman" pitchFamily="18" charset="0"/>
              </a:rPr>
              <a:t>gói</a:t>
            </a:r>
            <a:r>
              <a:rPr lang="en-US" altLang="en-US" sz="1600" b="0" dirty="0" smtClean="0">
                <a:solidFill>
                  <a:srgbClr val="0000CC"/>
                </a:solidFill>
                <a:latin typeface="Times New Roman" pitchFamily="18" charset="0"/>
              </a:rPr>
              <a:t> tin </a:t>
            </a:r>
            <a:r>
              <a:rPr lang="en-US" altLang="en-US" sz="1600" b="0" dirty="0" err="1" smtClean="0">
                <a:solidFill>
                  <a:srgbClr val="0000CC"/>
                </a:solidFill>
                <a:latin typeface="Times New Roman" pitchFamily="18" charset="0"/>
              </a:rPr>
              <a:t>rồi</a:t>
            </a:r>
            <a:r>
              <a:rPr lang="en-US" altLang="en-US" sz="1600" b="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b="0" dirty="0" err="1" smtClean="0">
                <a:solidFill>
                  <a:srgbClr val="0000CC"/>
                </a:solidFill>
                <a:latin typeface="Times New Roman" pitchFamily="18" charset="0"/>
              </a:rPr>
              <a:t>truyền</a:t>
            </a:r>
            <a:r>
              <a:rPr lang="en-US" altLang="en-US" sz="1600" b="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b="0" dirty="0" err="1" smtClean="0">
                <a:solidFill>
                  <a:srgbClr val="0000CC"/>
                </a:solidFill>
                <a:latin typeface="Times New Roman" pitchFamily="18" charset="0"/>
              </a:rPr>
              <a:t>đồng</a:t>
            </a:r>
            <a:r>
              <a:rPr lang="en-US" altLang="en-US" sz="1600" b="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b="0" dirty="0" err="1" smtClean="0">
                <a:solidFill>
                  <a:srgbClr val="0000CC"/>
                </a:solidFill>
                <a:latin typeface="Times New Roman" pitchFamily="18" charset="0"/>
              </a:rPr>
              <a:t>thời</a:t>
            </a:r>
            <a:r>
              <a:rPr lang="en-US" altLang="en-US" sz="1600" b="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b="0" dirty="0" err="1" smtClean="0">
                <a:solidFill>
                  <a:srgbClr val="0000CC"/>
                </a:solidFill>
                <a:latin typeface="Times New Roman" pitchFamily="18" charset="0"/>
              </a:rPr>
              <a:t>bằng</a:t>
            </a:r>
            <a:r>
              <a:rPr lang="en-US" altLang="en-US" sz="1600" b="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b="0" dirty="0" err="1" smtClean="0">
                <a:solidFill>
                  <a:srgbClr val="0000CC"/>
                </a:solidFill>
                <a:latin typeface="Times New Roman" pitchFamily="18" charset="0"/>
              </a:rPr>
              <a:t>nhiều</a:t>
            </a:r>
            <a:r>
              <a:rPr lang="en-US" altLang="en-US" sz="1600" b="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b="0" dirty="0" err="1" smtClean="0">
                <a:solidFill>
                  <a:srgbClr val="0000CC"/>
                </a:solidFill>
                <a:latin typeface="Times New Roman" pitchFamily="18" charset="0"/>
              </a:rPr>
              <a:t>kênh</a:t>
            </a:r>
            <a:r>
              <a:rPr lang="en-US" altLang="en-US" sz="1600" b="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b="0" dirty="0" err="1" smtClean="0">
                <a:solidFill>
                  <a:srgbClr val="0000CC"/>
                </a:solidFill>
                <a:latin typeface="Times New Roman" pitchFamily="18" charset="0"/>
              </a:rPr>
              <a:t>truyền</a:t>
            </a:r>
            <a:r>
              <a:rPr lang="en-US" altLang="en-US" sz="1600" b="0" dirty="0" smtClean="0">
                <a:solidFill>
                  <a:srgbClr val="0000CC"/>
                </a:solidFill>
                <a:latin typeface="Times New Roman" pitchFamily="18" charset="0"/>
              </a:rPr>
              <a:t> , server </a:t>
            </a:r>
            <a:r>
              <a:rPr lang="en-US" altLang="en-US" sz="1600" b="0" dirty="0" err="1" smtClean="0">
                <a:solidFill>
                  <a:srgbClr val="0000CC"/>
                </a:solidFill>
                <a:latin typeface="Times New Roman" pitchFamily="18" charset="0"/>
              </a:rPr>
              <a:t>không</a:t>
            </a:r>
            <a:r>
              <a:rPr lang="en-US" altLang="en-US" sz="1600" b="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b="0" dirty="0" err="1" smtClean="0">
                <a:solidFill>
                  <a:srgbClr val="0000CC"/>
                </a:solidFill>
                <a:latin typeface="Times New Roman" pitchFamily="18" charset="0"/>
              </a:rPr>
              <a:t>kiểm</a:t>
            </a:r>
            <a:r>
              <a:rPr lang="en-US" altLang="en-US" sz="1600" b="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b="0" dirty="0" err="1" smtClean="0">
                <a:solidFill>
                  <a:srgbClr val="0000CC"/>
                </a:solidFill>
                <a:latin typeface="Times New Roman" pitchFamily="18" charset="0"/>
              </a:rPr>
              <a:t>tra</a:t>
            </a:r>
            <a:r>
              <a:rPr lang="en-US" altLang="en-US" sz="1600" b="0" dirty="0" smtClean="0">
                <a:solidFill>
                  <a:srgbClr val="0000CC"/>
                </a:solidFill>
                <a:latin typeface="Times New Roman" pitchFamily="18" charset="0"/>
              </a:rPr>
              <a:t>, client </a:t>
            </a:r>
            <a:r>
              <a:rPr lang="en-US" altLang="en-US" sz="1600" b="0" dirty="0" err="1" smtClean="0">
                <a:solidFill>
                  <a:srgbClr val="0000CC"/>
                </a:solidFill>
                <a:latin typeface="Times New Roman" pitchFamily="18" charset="0"/>
              </a:rPr>
              <a:t>nhận</a:t>
            </a:r>
            <a:r>
              <a:rPr lang="en-US" altLang="en-US" sz="1600" b="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b="0" dirty="0" err="1" smtClean="0">
                <a:solidFill>
                  <a:srgbClr val="0000CC"/>
                </a:solidFill>
                <a:latin typeface="Times New Roman" pitchFamily="18" charset="0"/>
              </a:rPr>
              <a:t>về</a:t>
            </a:r>
            <a:r>
              <a:rPr lang="en-US" altLang="en-US" sz="1600" b="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b="0" dirty="0" err="1" smtClean="0">
                <a:solidFill>
                  <a:srgbClr val="0000CC"/>
                </a:solidFill>
                <a:latin typeface="Times New Roman" pitchFamily="18" charset="0"/>
              </a:rPr>
              <a:t>cũng</a:t>
            </a:r>
            <a:r>
              <a:rPr lang="en-US" altLang="en-US" sz="1600" b="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b="0" dirty="0" err="1" smtClean="0">
                <a:solidFill>
                  <a:srgbClr val="0000CC"/>
                </a:solidFill>
                <a:latin typeface="Times New Roman" pitchFamily="18" charset="0"/>
              </a:rPr>
              <a:t>bằng</a:t>
            </a:r>
            <a:r>
              <a:rPr lang="en-US" altLang="en-US" sz="1600" b="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b="0" dirty="0" err="1" smtClean="0">
                <a:solidFill>
                  <a:srgbClr val="0000CC"/>
                </a:solidFill>
                <a:latin typeface="Times New Roman" pitchFamily="18" charset="0"/>
              </a:rPr>
              <a:t>nhiều</a:t>
            </a:r>
            <a:r>
              <a:rPr lang="en-US" altLang="en-US" sz="1600" b="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b="0" dirty="0" err="1" smtClean="0">
                <a:solidFill>
                  <a:srgbClr val="0000CC"/>
                </a:solidFill>
                <a:latin typeface="Times New Roman" pitchFamily="18" charset="0"/>
              </a:rPr>
              <a:t>đường</a:t>
            </a:r>
            <a:r>
              <a:rPr lang="en-US" altLang="en-US" sz="1600" b="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b="0" dirty="0" err="1" smtClean="0">
                <a:solidFill>
                  <a:srgbClr val="0000CC"/>
                </a:solidFill>
                <a:latin typeface="Times New Roman" pitchFamily="18" charset="0"/>
              </a:rPr>
              <a:t>rồi</a:t>
            </a:r>
            <a:r>
              <a:rPr lang="en-US" altLang="en-US" sz="1600" b="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b="0" dirty="0" err="1" smtClean="0">
                <a:solidFill>
                  <a:srgbClr val="0000CC"/>
                </a:solidFill>
                <a:latin typeface="Times New Roman" pitchFamily="18" charset="0"/>
              </a:rPr>
              <a:t>tự</a:t>
            </a:r>
            <a:r>
              <a:rPr lang="en-US" altLang="en-US" sz="1600" b="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b="0" dirty="0" err="1" smtClean="0">
                <a:solidFill>
                  <a:srgbClr val="0000CC"/>
                </a:solidFill>
                <a:latin typeface="Times New Roman" pitchFamily="18" charset="0"/>
              </a:rPr>
              <a:t>nối</a:t>
            </a:r>
            <a:r>
              <a:rPr lang="en-US" altLang="en-US" sz="1600" b="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b="0" dirty="0" err="1" smtClean="0">
                <a:solidFill>
                  <a:srgbClr val="0000CC"/>
                </a:solidFill>
                <a:latin typeface="Times New Roman" pitchFamily="18" charset="0"/>
              </a:rPr>
              <a:t>lại</a:t>
            </a:r>
            <a:r>
              <a:rPr lang="en-US" altLang="en-US" sz="1600" b="0" dirty="0" smtClean="0">
                <a:solidFill>
                  <a:srgbClr val="0000CC"/>
                </a:solidFill>
                <a:latin typeface="Times New Roman" pitchFamily="18" charset="0"/>
              </a:rPr>
              <a:t>. </a:t>
            </a:r>
            <a:r>
              <a:rPr lang="en-US" altLang="en-US" sz="1600" b="0" dirty="0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altLang="en-US" sz="1600" b="1" u="sng" dirty="0" err="1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kém</a:t>
            </a:r>
            <a:r>
              <a:rPr lang="en-US" altLang="en-US" sz="1600" b="1" u="sng" dirty="0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 tin </a:t>
            </a:r>
            <a:r>
              <a:rPr lang="en-US" altLang="en-US" sz="1600" b="1" u="sng" dirty="0" err="1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cậy</a:t>
            </a:r>
            <a:r>
              <a:rPr lang="en-US" altLang="en-US" sz="1600" b="1" u="sng" dirty="0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en-US" sz="1600" b="1" u="sng" dirty="0" err="1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nhưng</a:t>
            </a:r>
            <a:r>
              <a:rPr lang="en-US" altLang="en-US" sz="1600" b="1" u="sng" dirty="0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en-US" sz="1600" b="1" u="sng" dirty="0" err="1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nhanh</a:t>
            </a:r>
            <a:endParaRPr lang="en-US" altLang="en-US" sz="2000" b="1" u="sng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50182" name="Rectangle 9"/>
          <p:cNvSpPr>
            <a:spLocks noChangeArrowheads="1"/>
          </p:cNvSpPr>
          <p:nvPr/>
        </p:nvSpPr>
        <p:spPr bwMode="auto">
          <a:xfrm>
            <a:off x="304800" y="4200942"/>
            <a:ext cx="84582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000" b="1" u="sng" dirty="0">
                <a:solidFill>
                  <a:srgbClr val="0000CC"/>
                </a:solidFill>
                <a:latin typeface="Times New Roman" pitchFamily="18" charset="0"/>
              </a:rPr>
              <a:t>Transmission Control Protocol (TCP)</a:t>
            </a:r>
            <a:r>
              <a:rPr lang="en-US" altLang="en-US" sz="2000" b="0" dirty="0">
                <a:solidFill>
                  <a:schemeClr val="bg1"/>
                </a:solidFill>
                <a:latin typeface="Times New Roman" pitchFamily="18" charset="0"/>
              </a:rPr>
              <a:t> is a protocol that supports all the duties of a transport layer. </a:t>
            </a:r>
            <a:r>
              <a:rPr lang="en-US" altLang="en-US" sz="2000" b="0" dirty="0" smtClean="0">
                <a:solidFill>
                  <a:schemeClr val="bg1"/>
                </a:solidFill>
                <a:latin typeface="Times New Roman" pitchFamily="18" charset="0"/>
              </a:rPr>
              <a:t>TCP </a:t>
            </a:r>
            <a:r>
              <a:rPr lang="en-US" altLang="en-US" sz="2000" b="0" dirty="0">
                <a:solidFill>
                  <a:schemeClr val="bg1"/>
                </a:solidFill>
                <a:latin typeface="Times New Roman" pitchFamily="18" charset="0"/>
              </a:rPr>
              <a:t>uses sequence numbers, acknowledgment numbers, and checksums. It also uses buffers at the sender’s site. This combination of provisions provides multiplexing, de-multiplexing, flow control, congestion control, and error control</a:t>
            </a:r>
            <a:r>
              <a:rPr lang="en-US" altLang="en-US" sz="2000" b="0" dirty="0" smtClean="0">
                <a:solidFill>
                  <a:schemeClr val="bg1"/>
                </a:solidFill>
                <a:latin typeface="Times New Roman" pitchFamily="18" charset="0"/>
              </a:rPr>
              <a:t>. 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Server </a:t>
            </a:r>
            <a:r>
              <a:rPr lang="en-US" altLang="en-US" sz="1600" dirty="0" err="1" smtClean="0">
                <a:solidFill>
                  <a:srgbClr val="0000CC"/>
                </a:solidFill>
                <a:latin typeface="Times New Roman" pitchFamily="18" charset="0"/>
              </a:rPr>
              <a:t>chia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dirty="0" err="1" smtClean="0">
                <a:solidFill>
                  <a:srgbClr val="0000CC"/>
                </a:solidFill>
                <a:latin typeface="Times New Roman" pitchFamily="18" charset="0"/>
              </a:rPr>
              <a:t>nhỏ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dirty="0" err="1" smtClean="0">
                <a:solidFill>
                  <a:srgbClr val="0000CC"/>
                </a:solidFill>
                <a:latin typeface="Times New Roman" pitchFamily="18" charset="0"/>
              </a:rPr>
              <a:t>gói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 tin, </a:t>
            </a:r>
            <a:r>
              <a:rPr lang="en-US" altLang="en-US" sz="1600" dirty="0" err="1" smtClean="0">
                <a:solidFill>
                  <a:srgbClr val="0000CC"/>
                </a:solidFill>
                <a:latin typeface="Times New Roman" pitchFamily="18" charset="0"/>
              </a:rPr>
              <a:t>đánh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dirty="0" err="1" smtClean="0">
                <a:solidFill>
                  <a:srgbClr val="0000CC"/>
                </a:solidFill>
                <a:latin typeface="Times New Roman" pitchFamily="18" charset="0"/>
              </a:rPr>
              <a:t>số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dirty="0" err="1" smtClean="0">
                <a:solidFill>
                  <a:srgbClr val="0000CC"/>
                </a:solidFill>
                <a:latin typeface="Times New Roman" pitchFamily="18" charset="0"/>
              </a:rPr>
              <a:t>và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dirty="0" err="1" smtClean="0">
                <a:solidFill>
                  <a:srgbClr val="0000CC"/>
                </a:solidFill>
                <a:latin typeface="Times New Roman" pitchFamily="18" charset="0"/>
              </a:rPr>
              <a:t>truyền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dirty="0" err="1" smtClean="0">
                <a:solidFill>
                  <a:srgbClr val="0000CC"/>
                </a:solidFill>
                <a:latin typeface="Times New Roman" pitchFamily="18" charset="0"/>
              </a:rPr>
              <a:t>theo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dirty="0" err="1" smtClean="0">
                <a:solidFill>
                  <a:srgbClr val="0000CC"/>
                </a:solidFill>
                <a:latin typeface="Times New Roman" pitchFamily="18" charset="0"/>
              </a:rPr>
              <a:t>thứ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dirty="0" err="1" smtClean="0">
                <a:solidFill>
                  <a:srgbClr val="0000CC"/>
                </a:solidFill>
                <a:latin typeface="Times New Roman" pitchFamily="18" charset="0"/>
              </a:rPr>
              <a:t>tự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dirty="0" err="1" smtClean="0">
                <a:solidFill>
                  <a:srgbClr val="0000CC"/>
                </a:solidFill>
                <a:latin typeface="Times New Roman" pitchFamily="18" charset="0"/>
              </a:rPr>
              <a:t>rồi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dirty="0" err="1" smtClean="0">
                <a:solidFill>
                  <a:srgbClr val="0000CC"/>
                </a:solidFill>
                <a:latin typeface="Times New Roman" pitchFamily="18" charset="0"/>
              </a:rPr>
              <a:t>truyền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dirty="0" err="1" smtClean="0">
                <a:solidFill>
                  <a:srgbClr val="0000CC"/>
                </a:solidFill>
                <a:latin typeface="Times New Roman" pitchFamily="18" charset="0"/>
              </a:rPr>
              <a:t>từng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dirty="0" err="1" smtClean="0">
                <a:solidFill>
                  <a:srgbClr val="0000CC"/>
                </a:solidFill>
                <a:latin typeface="Times New Roman" pitchFamily="18" charset="0"/>
              </a:rPr>
              <a:t>gói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dirty="0" err="1" smtClean="0">
                <a:solidFill>
                  <a:srgbClr val="0000CC"/>
                </a:solidFill>
                <a:latin typeface="Times New Roman" pitchFamily="18" charset="0"/>
              </a:rPr>
              <a:t>nhỏ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, </a:t>
            </a:r>
            <a:r>
              <a:rPr lang="en-US" altLang="en-US" sz="1600" dirty="0" err="1" smtClean="0">
                <a:solidFill>
                  <a:srgbClr val="0000CC"/>
                </a:solidFill>
                <a:latin typeface="Times New Roman" pitchFamily="18" charset="0"/>
              </a:rPr>
              <a:t>có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dirty="0" err="1" smtClean="0">
                <a:solidFill>
                  <a:srgbClr val="0000CC"/>
                </a:solidFill>
                <a:latin typeface="Times New Roman" pitchFamily="18" charset="0"/>
              </a:rPr>
              <a:t>kiểm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dirty="0" err="1" smtClean="0">
                <a:solidFill>
                  <a:srgbClr val="0000CC"/>
                </a:solidFill>
                <a:latin typeface="Times New Roman" pitchFamily="18" charset="0"/>
              </a:rPr>
              <a:t>tra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dirty="0" err="1" smtClean="0">
                <a:solidFill>
                  <a:srgbClr val="0000CC"/>
                </a:solidFill>
                <a:latin typeface="Times New Roman" pitchFamily="18" charset="0"/>
              </a:rPr>
              <a:t>truyền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dirty="0" err="1" smtClean="0">
                <a:solidFill>
                  <a:srgbClr val="0000CC"/>
                </a:solidFill>
                <a:latin typeface="Times New Roman" pitchFamily="18" charset="0"/>
              </a:rPr>
              <a:t>thành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dirty="0" err="1" smtClean="0">
                <a:solidFill>
                  <a:srgbClr val="0000CC"/>
                </a:solidFill>
                <a:latin typeface="Times New Roman" pitchFamily="18" charset="0"/>
              </a:rPr>
              <a:t>công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dirty="0" err="1" smtClean="0">
                <a:solidFill>
                  <a:srgbClr val="0000CC"/>
                </a:solidFill>
                <a:latin typeface="Times New Roman" pitchFamily="18" charset="0"/>
              </a:rPr>
              <a:t>gói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dirty="0" err="1" smtClean="0">
                <a:solidFill>
                  <a:srgbClr val="0000CC"/>
                </a:solidFill>
                <a:latin typeface="Times New Roman" pitchFamily="18" charset="0"/>
              </a:rPr>
              <a:t>thứ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 I </a:t>
            </a:r>
            <a:r>
              <a:rPr lang="en-US" altLang="en-US" sz="1600" dirty="0" err="1" smtClean="0">
                <a:solidFill>
                  <a:srgbClr val="0000CC"/>
                </a:solidFill>
                <a:latin typeface="Times New Roman" pitchFamily="18" charset="0"/>
              </a:rPr>
              <a:t>thì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dirty="0" err="1" smtClean="0">
                <a:solidFill>
                  <a:srgbClr val="0000CC"/>
                </a:solidFill>
                <a:latin typeface="Times New Roman" pitchFamily="18" charset="0"/>
              </a:rPr>
              <a:t>mới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 truye62hn </a:t>
            </a:r>
            <a:r>
              <a:rPr lang="en-US" altLang="en-US" sz="1600" dirty="0" err="1" smtClean="0">
                <a:solidFill>
                  <a:srgbClr val="0000CC"/>
                </a:solidFill>
                <a:latin typeface="Times New Roman" pitchFamily="18" charset="0"/>
              </a:rPr>
              <a:t>tiếp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dirty="0" err="1" smtClean="0">
                <a:solidFill>
                  <a:srgbClr val="0000CC"/>
                </a:solidFill>
                <a:latin typeface="Times New Roman" pitchFamily="18" charset="0"/>
              </a:rPr>
              <a:t>gói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 (I+1) </a:t>
            </a:r>
            <a:r>
              <a:rPr lang="en-US" altLang="en-US" sz="1600" dirty="0" err="1" smtClean="0">
                <a:solidFill>
                  <a:srgbClr val="0000CC"/>
                </a:solidFill>
                <a:latin typeface="Times New Roman" pitchFamily="18" charset="0"/>
              </a:rPr>
              <a:t>nhờ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dirty="0" err="1" smtClean="0">
                <a:solidFill>
                  <a:srgbClr val="0000CC"/>
                </a:solidFill>
                <a:latin typeface="Times New Roman" pitchFamily="18" charset="0"/>
              </a:rPr>
              <a:t>cơ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dirty="0" err="1" smtClean="0">
                <a:solidFill>
                  <a:srgbClr val="0000CC"/>
                </a:solidFill>
                <a:latin typeface="Times New Roman" pitchFamily="18" charset="0"/>
              </a:rPr>
              <a:t>chế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dirty="0" err="1" smtClean="0">
                <a:solidFill>
                  <a:srgbClr val="0000CC"/>
                </a:solidFill>
                <a:latin typeface="Times New Roman" pitchFamily="18" charset="0"/>
              </a:rPr>
              <a:t>bắt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1600" dirty="0" err="1" smtClean="0">
                <a:solidFill>
                  <a:srgbClr val="0000CC"/>
                </a:solidFill>
                <a:latin typeface="Times New Roman" pitchFamily="18" charset="0"/>
              </a:rPr>
              <a:t>tay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</a:rPr>
              <a:t>. </a:t>
            </a:r>
            <a:r>
              <a:rPr lang="en-US" altLang="en-US" sz="1600" dirty="0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altLang="en-US" sz="1600" b="1" u="sng" dirty="0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tin </a:t>
            </a:r>
            <a:r>
              <a:rPr lang="en-US" altLang="en-US" sz="1600" b="1" u="sng" dirty="0" err="1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cậy</a:t>
            </a:r>
            <a:r>
              <a:rPr lang="en-US" altLang="en-US" sz="1600" b="1" u="sng" dirty="0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en-US" sz="1600" b="1" u="sng" dirty="0" err="1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nhưng</a:t>
            </a:r>
            <a:r>
              <a:rPr lang="en-US" altLang="en-US" sz="1600" b="1" u="sng" dirty="0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en-US" sz="1600" b="1" u="sng" dirty="0" err="1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chậm</a:t>
            </a:r>
            <a:endParaRPr lang="en-US" altLang="en-US" sz="2000" b="1" u="sng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Layers in Networking…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066800"/>
            <a:ext cx="4091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u="sng" dirty="0" smtClean="0">
                <a:solidFill>
                  <a:srgbClr val="0000CC"/>
                </a:solidFill>
                <a:latin typeface="Times New Roman" pitchFamily="18" charset="0"/>
              </a:rPr>
              <a:t>Transport layer Protocol:</a:t>
            </a:r>
            <a:endParaRPr lang="en-US"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1425" y="0"/>
            <a:ext cx="15525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22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285326E9-8B5E-47FB-85D7-33B9F592926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228600" y="2374880"/>
            <a:ext cx="73152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400" b="1" u="sng" dirty="0">
                <a:solidFill>
                  <a:srgbClr val="0000CC"/>
                </a:solidFill>
                <a:latin typeface="Times New Roman" pitchFamily="18" charset="0"/>
              </a:rPr>
              <a:t>Stream Control Transmission Protocol (SCTP)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</a:rPr>
              <a:t> is a new protocol that is designed for new services expected from the Internet, such as Internet telephony and video streaming. </a:t>
            </a:r>
            <a:endParaRPr lang="en-US" altLang="en-US" sz="2400" b="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algn="just"/>
            <a:endParaRPr lang="en-US" altLang="en-US" sz="240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algn="just"/>
            <a:r>
              <a:rPr lang="en-US" altLang="en-US" sz="2400" b="1" dirty="0" smtClean="0">
                <a:solidFill>
                  <a:schemeClr val="bg1"/>
                </a:solidFill>
                <a:latin typeface="Times New Roman" pitchFamily="18" charset="0"/>
              </a:rPr>
              <a:t>This </a:t>
            </a:r>
            <a:r>
              <a:rPr lang="en-US" altLang="en-US" sz="2400" b="1" dirty="0">
                <a:solidFill>
                  <a:schemeClr val="bg1"/>
                </a:solidFill>
                <a:latin typeface="Times New Roman" pitchFamily="18" charset="0"/>
              </a:rPr>
              <a:t>protocol combines the advantages of both UDP and TCP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</a:rPr>
              <a:t>. Like UDP, it is suitable for real-time transmission of audio and video, but like TCP, 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it provides 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</a:rPr>
              <a:t>error and flow control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. </a:t>
            </a:r>
            <a:r>
              <a:rPr lang="en-US" altLang="en-US" b="0" dirty="0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 </a:t>
            </a:r>
            <a:r>
              <a:rPr lang="en-US" altLang="en-US" b="0" dirty="0" err="1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Kết</a:t>
            </a:r>
            <a:r>
              <a:rPr lang="en-US" altLang="en-US" b="0" dirty="0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en-US" b="0" dirty="0" err="1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hợp</a:t>
            </a:r>
            <a:r>
              <a:rPr lang="en-US" altLang="en-US" b="0" dirty="0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en-US" b="0" dirty="0" err="1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ưu</a:t>
            </a:r>
            <a:r>
              <a:rPr lang="en-US" altLang="en-US" b="0" dirty="0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en-US" b="0" dirty="0" err="1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điểm</a:t>
            </a:r>
            <a:r>
              <a:rPr lang="en-US" altLang="en-US" b="0" dirty="0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en-US" b="0" dirty="0" err="1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của</a:t>
            </a:r>
            <a:r>
              <a:rPr lang="en-US" altLang="en-US" b="0" dirty="0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 UDP </a:t>
            </a:r>
            <a:r>
              <a:rPr lang="en-US" altLang="en-US" b="0" dirty="0" err="1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và</a:t>
            </a:r>
            <a:r>
              <a:rPr lang="en-US" altLang="en-US" b="0" dirty="0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 TCP</a:t>
            </a:r>
            <a:endParaRPr lang="en-US" altLang="en-US" sz="2400" b="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Layers in Networking…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4091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u="sng" dirty="0" smtClean="0">
                <a:solidFill>
                  <a:srgbClr val="0000CC"/>
                </a:solidFill>
                <a:latin typeface="Times New Roman" pitchFamily="18" charset="0"/>
              </a:rPr>
              <a:t>Transport layer Protocol:</a:t>
            </a:r>
            <a:endParaRPr lang="en-US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1425" y="0"/>
            <a:ext cx="15525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23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BDA0AECD-05AC-4B1A-A054-098A863673B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304800" y="1828800"/>
            <a:ext cx="70866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800" b="0" dirty="0">
                <a:solidFill>
                  <a:schemeClr val="bg1"/>
                </a:solidFill>
                <a:latin typeface="Times New Roman" pitchFamily="18" charset="0"/>
              </a:rPr>
              <a:t>The network layer is responsible for the </a:t>
            </a:r>
            <a:r>
              <a:rPr lang="en-US" altLang="en-US" sz="2800" b="1" u="sng" dirty="0">
                <a:solidFill>
                  <a:schemeClr val="bg1"/>
                </a:solidFill>
                <a:latin typeface="Times New Roman" pitchFamily="18" charset="0"/>
              </a:rPr>
              <a:t>source-to-destination</a:t>
            </a:r>
            <a:r>
              <a:rPr lang="en-US" altLang="en-US" sz="2800" b="0" dirty="0">
                <a:solidFill>
                  <a:schemeClr val="bg1"/>
                </a:solidFill>
                <a:latin typeface="Times New Roman" pitchFamily="18" charset="0"/>
              </a:rPr>
              <a:t> (</a:t>
            </a:r>
            <a:r>
              <a:rPr lang="en-US" altLang="en-US" sz="2800" b="1" u="sng" dirty="0">
                <a:solidFill>
                  <a:schemeClr val="bg1"/>
                </a:solidFill>
                <a:latin typeface="Times New Roman" pitchFamily="18" charset="0"/>
              </a:rPr>
              <a:t>computer-to-computer</a:t>
            </a:r>
            <a:r>
              <a:rPr lang="en-US" altLang="en-US" sz="2800" b="0" dirty="0">
                <a:solidFill>
                  <a:schemeClr val="bg1"/>
                </a:solidFill>
                <a:latin typeface="Times New Roman" pitchFamily="18" charset="0"/>
              </a:rPr>
              <a:t> or </a:t>
            </a:r>
            <a:r>
              <a:rPr lang="en-US" altLang="en-US" sz="2800" b="1" u="sng" dirty="0">
                <a:solidFill>
                  <a:schemeClr val="bg1"/>
                </a:solidFill>
                <a:latin typeface="Times New Roman" pitchFamily="18" charset="0"/>
              </a:rPr>
              <a:t>host-to-host</a:t>
            </a:r>
            <a:r>
              <a:rPr lang="en-US" altLang="en-US" sz="2800" b="0" dirty="0">
                <a:solidFill>
                  <a:schemeClr val="bg1"/>
                </a:solidFill>
                <a:latin typeface="Times New Roman" pitchFamily="18" charset="0"/>
              </a:rPr>
              <a:t>) delivery of a packet, possibly across multiple networks (links). The network layer ensures that each packet gets from its point of origin to its final destination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algn="just"/>
            <a:r>
              <a:rPr lang="en-US" altLang="en-US" sz="2400" i="1" dirty="0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 Checking whether hostname is correct or not.</a:t>
            </a:r>
            <a:endParaRPr lang="en-US" altLang="en-US" sz="2400" b="0" i="1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228600" y="5180012"/>
            <a:ext cx="8382000" cy="830997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en-US" sz="2400" dirty="0">
                <a:solidFill>
                  <a:srgbClr val="0000CC"/>
                </a:solidFill>
                <a:latin typeface="Times New Roman" pitchFamily="18" charset="0"/>
              </a:rPr>
              <a:t>The network layer is responsible for the delivery of individual packets from the source host to the destination host.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Layers in Networking…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1066800"/>
            <a:ext cx="252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u="sng" dirty="0" smtClean="0">
                <a:solidFill>
                  <a:srgbClr val="0000CC"/>
                </a:solidFill>
                <a:latin typeface="Times New Roman" pitchFamily="18" charset="0"/>
              </a:rPr>
              <a:t>Network Layer</a:t>
            </a:r>
            <a:endParaRPr lang="en-US" sz="28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1425" y="0"/>
            <a:ext cx="15525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24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ECE1E3F2-8AEE-40F4-A6E5-36E0D5EBDFA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228600" y="1600200"/>
            <a:ext cx="7239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000" dirty="0" smtClean="0">
                <a:solidFill>
                  <a:schemeClr val="bg1"/>
                </a:solidFill>
                <a:latin typeface="Times New Roman" pitchFamily="18" charset="0"/>
              </a:rPr>
              <a:t>Information for identifying a computer accessing network </a:t>
            </a:r>
          </a:p>
          <a:p>
            <a:pPr algn="just"/>
            <a:r>
              <a:rPr lang="en-US" altLang="en-US" sz="2000" dirty="0" smtClean="0">
                <a:solidFill>
                  <a:schemeClr val="bg1"/>
                </a:solidFill>
                <a:latin typeface="Times New Roman" pitchFamily="18" charset="0"/>
              </a:rPr>
              <a:t>(computer name, IP address).</a:t>
            </a:r>
            <a:endParaRPr lang="en-US" altLang="en-US" sz="20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93032" y="2286000"/>
            <a:ext cx="8346168" cy="4419600"/>
            <a:chOff x="721632" y="2057400"/>
            <a:chExt cx="8346168" cy="4419600"/>
          </a:xfrm>
        </p:grpSpPr>
        <p:sp>
          <p:nvSpPr>
            <p:cNvPr id="56325" name="Text Box 4"/>
            <p:cNvSpPr txBox="1">
              <a:spLocks noChangeArrowheads="1"/>
            </p:cNvSpPr>
            <p:nvPr/>
          </p:nvSpPr>
          <p:spPr bwMode="auto">
            <a:xfrm>
              <a:off x="1828800" y="6076890"/>
              <a:ext cx="434125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solidFill>
                    <a:schemeClr val="bg1"/>
                  </a:solidFill>
                  <a:latin typeface="Times New Roman" pitchFamily="18" charset="0"/>
                </a:rPr>
                <a:t>Figure 6.13  </a:t>
              </a:r>
              <a:r>
                <a:rPr lang="en-US" altLang="en-US" dirty="0">
                  <a:solidFill>
                    <a:schemeClr val="bg1"/>
                  </a:solidFill>
                  <a:latin typeface="Times New Roman" pitchFamily="18" charset="0"/>
                </a:rPr>
                <a:t>Addresses at the network layer</a:t>
              </a:r>
            </a:p>
          </p:txBody>
        </p:sp>
        <p:pic>
          <p:nvPicPr>
            <p:cNvPr id="56326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1632" y="2057400"/>
              <a:ext cx="8346168" cy="405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Layers in Networking…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066800"/>
            <a:ext cx="3840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u="sng" dirty="0" smtClean="0">
                <a:solidFill>
                  <a:srgbClr val="0000CC"/>
                </a:solidFill>
                <a:latin typeface="Times New Roman" pitchFamily="18" charset="0"/>
              </a:rPr>
              <a:t>Network Layer Address</a:t>
            </a:r>
            <a:endParaRPr lang="en-US"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1425" y="990600"/>
            <a:ext cx="15525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25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D8A0C166-CC9A-4239-ABF3-C6287A46163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533400" y="2133600"/>
            <a:ext cx="80772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7800" indent="-177800" algn="just">
              <a:buFontTx/>
              <a:buChar char="-"/>
            </a:pP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Routing is a specific duty of the network layer.</a:t>
            </a:r>
          </a:p>
          <a:p>
            <a:pPr marL="177800" indent="-177800" algn="just">
              <a:buFontTx/>
              <a:buChar char="-"/>
            </a:pP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Routing </a:t>
            </a:r>
            <a:r>
              <a:rPr lang="en-US" altLang="en-US" sz="2800" b="0" dirty="0">
                <a:solidFill>
                  <a:schemeClr val="bg1"/>
                </a:solidFill>
                <a:latin typeface="Times New Roman" pitchFamily="18" charset="0"/>
              </a:rPr>
              <a:t>means determination of the partial or total path of a 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packet.</a:t>
            </a:r>
          </a:p>
          <a:p>
            <a:pPr marL="177800" indent="-177800" algn="just">
              <a:buFontTx/>
              <a:buChar char="-"/>
            </a:pP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As </a:t>
            </a:r>
            <a:r>
              <a:rPr lang="en-US" altLang="en-US" sz="2800" b="0" dirty="0">
                <a:solidFill>
                  <a:schemeClr val="bg1"/>
                </a:solidFill>
                <a:latin typeface="Times New Roman" pitchFamily="18" charset="0"/>
              </a:rPr>
              <a:t>the Internet is a collection of networks (LANs, WANs, and MANs), the delivery of a packet from its source to its destination may be a combination of several deliveries: a source-to-router delivery, several router-to-router delivery, and finally a router-to-destination delivery.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Layers in Networking…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066800"/>
            <a:ext cx="3975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u="sng" dirty="0" smtClean="0">
                <a:solidFill>
                  <a:srgbClr val="0000CC"/>
                </a:solidFill>
                <a:latin typeface="Times New Roman" pitchFamily="18" charset="0"/>
              </a:rPr>
              <a:t>Network Layer: Routing</a:t>
            </a:r>
            <a:endParaRPr lang="en-US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1425" y="0"/>
            <a:ext cx="15525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1524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Chọn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hướng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truyền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định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tuyến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26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C34D4059-7070-475E-914E-36805C10EDFD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1981200" y="5486400"/>
            <a:ext cx="46875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Figure 6.14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Routing at the network layer</a:t>
            </a:r>
          </a:p>
        </p:txBody>
      </p:sp>
      <p:pic>
        <p:nvPicPr>
          <p:cNvPr id="6042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81200"/>
            <a:ext cx="868203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Layers in Networking…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066800"/>
            <a:ext cx="3975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u="sng" dirty="0" smtClean="0">
                <a:solidFill>
                  <a:srgbClr val="0000CC"/>
                </a:solidFill>
                <a:latin typeface="Times New Roman" pitchFamily="18" charset="0"/>
              </a:rPr>
              <a:t>Network Layer: Routing</a:t>
            </a:r>
            <a:endParaRPr lang="en-US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1425" y="0"/>
            <a:ext cx="15525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27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DECC740A-57FC-4A74-BD7B-94E28FDC1E5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304800" y="1752601"/>
            <a:ext cx="6934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</a:rPr>
              <a:t>The TCP/IP protocol suite supports one main protocol (IP) and several auxiliary protocols to help IP to perform its duties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. It assure that packages can transfer to correct destination 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 Based on </a:t>
            </a:r>
            <a:r>
              <a:rPr lang="en-US" altLang="en-US" sz="2400" b="0" dirty="0" err="1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dewstination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 identification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.</a:t>
            </a:r>
            <a:endParaRPr lang="en-US" altLang="en-US" sz="24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381000" y="3886200"/>
            <a:ext cx="8458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400" b="1" dirty="0" smtClean="0">
                <a:solidFill>
                  <a:schemeClr val="bg1"/>
                </a:solidFill>
                <a:latin typeface="Times New Roman" pitchFamily="18" charset="0"/>
              </a:rPr>
              <a:t>2 version: IPv4 – IPv6</a:t>
            </a:r>
          </a:p>
          <a:p>
            <a:pPr algn="just">
              <a:buFontTx/>
              <a:buChar char="-"/>
            </a:pPr>
            <a:r>
              <a:rPr lang="en-US" altLang="en-US" sz="2400" b="1" u="sng" dirty="0" smtClean="0">
                <a:solidFill>
                  <a:schemeClr val="bg1"/>
                </a:solidFill>
                <a:latin typeface="Times New Roman" pitchFamily="18" charset="0"/>
              </a:rPr>
              <a:t>IPv4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</a:rPr>
              <a:t>(version 4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): Each host is identified by </a:t>
            </a:r>
            <a:r>
              <a:rPr lang="en-US" altLang="en-US" sz="2400" b="1" dirty="0" smtClean="0">
                <a:solidFill>
                  <a:schemeClr val="bg1"/>
                </a:solidFill>
                <a:latin typeface="Times New Roman" pitchFamily="18" charset="0"/>
              </a:rPr>
              <a:t>4-byte integer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, for example: 10.25.172.15 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altLang="en-US" sz="2000" b="0" dirty="0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altLang="en-US" sz="2000" b="0" baseline="30000" dirty="0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32</a:t>
            </a:r>
            <a:r>
              <a:rPr lang="en-US" altLang="en-US" sz="2000" b="0" dirty="0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 hosts can be identified  </a:t>
            </a:r>
            <a:r>
              <a:rPr lang="en-US" altLang="en-US" sz="2000" b="1" u="sng" dirty="0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exhaustion</a:t>
            </a:r>
            <a:r>
              <a:rPr lang="en-US" altLang="en-US" sz="2000" b="0" dirty="0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.</a:t>
            </a:r>
            <a:br>
              <a:rPr lang="en-US" altLang="en-US" sz="2000" b="0" dirty="0" smtClean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</a:br>
            <a:r>
              <a:rPr lang="en-US" altLang="en-US" sz="2400" dirty="0" smtClean="0">
                <a:solidFill>
                  <a:schemeClr val="folHlink"/>
                </a:solidFill>
                <a:latin typeface="Times New Roman" pitchFamily="18" charset="0"/>
                <a:sym typeface="Wingdings" pitchFamily="2" charset="2"/>
              </a:rPr>
              <a:t> In binary format:</a:t>
            </a:r>
            <a:r>
              <a:rPr lang="en-US" alt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 00001010  00011001  10101100  00001111</a:t>
            </a:r>
            <a:endParaRPr lang="en-US" altLang="en-US" sz="2400" b="0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 algn="just">
              <a:buFontTx/>
              <a:buChar char="-"/>
            </a:pPr>
            <a:r>
              <a:rPr lang="en-US" altLang="en-US" sz="2400" b="1" u="sng" dirty="0" smtClean="0">
                <a:solidFill>
                  <a:schemeClr val="bg1"/>
                </a:solidFill>
                <a:latin typeface="Times New Roman" pitchFamily="18" charset="0"/>
              </a:rPr>
              <a:t>IPv6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 (version 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</a:rPr>
              <a:t>6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): Using </a:t>
            </a:r>
            <a:r>
              <a:rPr lang="en-US" altLang="en-US" sz="2400" b="1" dirty="0" smtClean="0">
                <a:solidFill>
                  <a:schemeClr val="bg1"/>
                </a:solidFill>
                <a:latin typeface="Times New Roman" pitchFamily="18" charset="0"/>
              </a:rPr>
              <a:t>16 bytes (128bits)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 for identifying a host. IPv6 is not ubiquitously(popularly). – 32 </a:t>
            </a: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h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exadecimal symbols</a:t>
            </a:r>
            <a:endParaRPr lang="en-US" altLang="en-US" sz="24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Layers in Networking…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066800"/>
            <a:ext cx="4018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u="sng" dirty="0" smtClean="0">
                <a:solidFill>
                  <a:srgbClr val="0000CC"/>
                </a:solidFill>
                <a:latin typeface="Times New Roman" pitchFamily="18" charset="0"/>
              </a:rPr>
              <a:t>Network Layer Protocol:</a:t>
            </a:r>
            <a:endParaRPr lang="en-US" sz="2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1425" y="0"/>
            <a:ext cx="15525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28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E421607B-0050-4570-870C-4365C6FE5B74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76200" y="1962151"/>
            <a:ext cx="7391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A packet </a:t>
            </a:r>
            <a:r>
              <a:rPr lang="en-US" altLang="en-US" sz="2800" b="0" dirty="0">
                <a:solidFill>
                  <a:schemeClr val="bg1"/>
                </a:solidFill>
                <a:latin typeface="Times New Roman" pitchFamily="18" charset="0"/>
              </a:rPr>
              <a:t>may pass through several routers in its journey from its source to its 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destination through nodes (a computer </a:t>
            </a:r>
            <a:r>
              <a:rPr lang="en-US" altLang="en-US" sz="2800" b="0" dirty="0">
                <a:solidFill>
                  <a:schemeClr val="bg1"/>
                </a:solidFill>
                <a:latin typeface="Times New Roman" pitchFamily="18" charset="0"/>
              </a:rPr>
              <a:t>or a router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) 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 Need checks.</a:t>
            </a:r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304800" y="3657600"/>
            <a:ext cx="8382000" cy="954107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en-US" sz="2800" dirty="0">
                <a:solidFill>
                  <a:srgbClr val="0000CC"/>
                </a:solidFill>
                <a:latin typeface="Times New Roman" pitchFamily="18" charset="0"/>
              </a:rPr>
              <a:t>The data link layer is responsible for node-to-node delivery of frames.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Layers in Networking…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1066800"/>
            <a:ext cx="29770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u="sng" dirty="0" smtClean="0">
                <a:solidFill>
                  <a:srgbClr val="0000CC"/>
                </a:solidFill>
                <a:latin typeface="Times New Roman" pitchFamily="18" charset="0"/>
              </a:rPr>
              <a:t>Data Link Layer:</a:t>
            </a:r>
            <a:endParaRPr lang="en-US" sz="28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1425" y="0"/>
            <a:ext cx="15525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29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3718560"/>
          </a:xfrm>
        </p:spPr>
        <p:txBody>
          <a:bodyPr>
            <a:normAutofit/>
          </a:bodyPr>
          <a:lstStyle/>
          <a:p>
            <a:pPr>
              <a:spcAft>
                <a:spcPct val="25000"/>
              </a:spcAft>
              <a:buNone/>
            </a:pPr>
            <a:r>
              <a:rPr lang="en-US" altLang="en-US" dirty="0" smtClean="0"/>
              <a:t>1- Overview</a:t>
            </a:r>
          </a:p>
          <a:p>
            <a:pPr>
              <a:spcAft>
                <a:spcPct val="25000"/>
              </a:spcAft>
              <a:buNone/>
            </a:pPr>
            <a:r>
              <a:rPr lang="en-US" altLang="en-US" dirty="0" smtClean="0"/>
              <a:t>2- Network Categories: LAN &amp; WAN</a:t>
            </a:r>
          </a:p>
          <a:p>
            <a:pPr>
              <a:spcAft>
                <a:spcPct val="25000"/>
              </a:spcAft>
              <a:buNone/>
            </a:pPr>
            <a:r>
              <a:rPr lang="en-US" altLang="en-US" dirty="0" smtClean="0"/>
              <a:t>3- TCP/IP protocol Suit</a:t>
            </a:r>
          </a:p>
          <a:p>
            <a:pPr>
              <a:spcAft>
                <a:spcPct val="25000"/>
              </a:spcAft>
              <a:buNone/>
            </a:pPr>
            <a:r>
              <a:rPr lang="en-US" altLang="en-US" dirty="0" smtClean="0"/>
              <a:t>4- Layers in networking</a:t>
            </a:r>
          </a:p>
          <a:p>
            <a:pPr>
              <a:spcAft>
                <a:spcPct val="25000"/>
              </a:spcAft>
              <a:buNone/>
            </a:pPr>
            <a:r>
              <a:rPr lang="en-US" altLang="en-US" dirty="0" smtClean="0"/>
              <a:t>5- Internet Applications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4158B9DD-1CDD-4B4C-9906-EBD8E9C5B63A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1533018" y="6248400"/>
            <a:ext cx="49439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Figure 6.15  </a:t>
            </a:r>
            <a:r>
              <a:rPr lang="en-US" altLang="en-US" dirty="0">
                <a:solidFill>
                  <a:schemeClr val="bg1"/>
                </a:solidFill>
                <a:latin typeface="Times New Roman" pitchFamily="18" charset="0"/>
              </a:rPr>
              <a:t>Communication at the data-link layer</a:t>
            </a:r>
          </a:p>
        </p:txBody>
      </p:sp>
      <p:pic>
        <p:nvPicPr>
          <p:cNvPr id="6861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95400"/>
            <a:ext cx="877093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Layers in Networking…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762000"/>
            <a:ext cx="29770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u="sng" dirty="0" smtClean="0">
                <a:solidFill>
                  <a:srgbClr val="0000CC"/>
                </a:solidFill>
                <a:latin typeface="Times New Roman" pitchFamily="18" charset="0"/>
              </a:rPr>
              <a:t>Data Link Layer:</a:t>
            </a:r>
            <a:endParaRPr lang="en-US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1425" y="0"/>
            <a:ext cx="15525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30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B42B96A7-DA1D-4273-9A51-2729C8027537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76200" y="1676400"/>
            <a:ext cx="7315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000" dirty="0" smtClean="0">
                <a:solidFill>
                  <a:schemeClr val="bg1"/>
                </a:solidFill>
                <a:latin typeface="Times New Roman" pitchFamily="18" charset="0"/>
              </a:rPr>
              <a:t>Information (router address) is tagged to a package for identifying the node  which transferred  the package.</a:t>
            </a:r>
            <a:endParaRPr lang="en-US" altLang="en-US" sz="20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0661" name="Text Box 8"/>
          <p:cNvSpPr txBox="1">
            <a:spLocks noChangeArrowheads="1"/>
          </p:cNvSpPr>
          <p:nvPr/>
        </p:nvSpPr>
        <p:spPr bwMode="auto">
          <a:xfrm>
            <a:off x="1752600" y="6019800"/>
            <a:ext cx="43861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Figure 6.16  </a:t>
            </a:r>
            <a:r>
              <a:rPr lang="en-US" altLang="en-US" dirty="0">
                <a:solidFill>
                  <a:schemeClr val="bg1"/>
                </a:solidFill>
                <a:latin typeface="Times New Roman" pitchFamily="18" charset="0"/>
              </a:rPr>
              <a:t>Addresses at the data link layer</a:t>
            </a:r>
          </a:p>
        </p:txBody>
      </p:sp>
      <p:pic>
        <p:nvPicPr>
          <p:cNvPr id="7066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438400"/>
            <a:ext cx="780648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Layers in Networking…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229380"/>
            <a:ext cx="4191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u="sng" dirty="0" smtClean="0">
                <a:solidFill>
                  <a:srgbClr val="0000CC"/>
                </a:solidFill>
                <a:latin typeface="Times New Roman" pitchFamily="18" charset="0"/>
              </a:rPr>
              <a:t>Data Link Layer Address:</a:t>
            </a:r>
            <a:endParaRPr lang="en-US"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1425" y="0"/>
            <a:ext cx="15525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572000" y="5029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en-US" dirty="0" smtClean="0">
                <a:solidFill>
                  <a:schemeClr val="bg1"/>
                </a:solidFill>
                <a:latin typeface="Times New Roman" pitchFamily="18" charset="0"/>
              </a:rPr>
              <a:t> A device can find the data-link address of another device either statically (unchangeable) or dynamically (changeable). </a:t>
            </a:r>
            <a:endParaRPr lang="en-US" alt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31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372CB005-126F-466C-9876-8D9195D32BA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2707" name="Rectangle 4"/>
          <p:cNvSpPr>
            <a:spLocks noChangeArrowheads="1"/>
          </p:cNvSpPr>
          <p:nvPr/>
        </p:nvSpPr>
        <p:spPr bwMode="auto">
          <a:xfrm>
            <a:off x="228600" y="2362200"/>
            <a:ext cx="7239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1775" indent="-231775" algn="just">
              <a:buFontTx/>
              <a:buChar char="-"/>
            </a:pP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Addresses 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</a:rPr>
              <a:t>at the data-link layer cannot be universal. Each data link protocol may have a different address format and 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size.</a:t>
            </a:r>
          </a:p>
          <a:p>
            <a:pPr marL="231775" indent="-231775" algn="just">
              <a:buFontTx/>
              <a:buChar char="-"/>
            </a:pP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The 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</a:rPr>
              <a:t>Ethernet protocol, the most prevalent local area network in use today, uses a 48-bit address, which is normally written in hexadecimal format (grouped in six sections, each with two hexadecimal digits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), For example: </a:t>
            </a:r>
            <a:r>
              <a:rPr lang="en-US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07:01:02:11:2C:5B</a:t>
            </a:r>
            <a:endParaRPr lang="en-US" altLang="en-US" sz="2400" b="1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Layers in Networking…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229380"/>
            <a:ext cx="4191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u="sng" dirty="0" smtClean="0">
                <a:solidFill>
                  <a:srgbClr val="0000CC"/>
                </a:solidFill>
                <a:latin typeface="Times New Roman" pitchFamily="18" charset="0"/>
              </a:rPr>
              <a:t>Data Link Layer Address:</a:t>
            </a:r>
            <a:endParaRPr lang="en-US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1425" y="0"/>
            <a:ext cx="15525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32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E81087ED-D3C3-4E3D-842C-217336502887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4756" name="Rectangle 3"/>
          <p:cNvSpPr>
            <a:spLocks noChangeArrowheads="1"/>
          </p:cNvSpPr>
          <p:nvPr/>
        </p:nvSpPr>
        <p:spPr bwMode="auto">
          <a:xfrm>
            <a:off x="228600" y="2057400"/>
            <a:ext cx="7162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 Creating a 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</a:rPr>
              <a:t>bit stream over a physical 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medium from </a:t>
            </a:r>
            <a:r>
              <a:rPr lang="en-US" altLang="en-US" sz="2400" b="0" dirty="0" err="1" smtClean="0">
                <a:solidFill>
                  <a:schemeClr val="bg1"/>
                </a:solidFill>
                <a:latin typeface="Times New Roman" pitchFamily="18" charset="0"/>
              </a:rPr>
              <a:t>from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 this node to next node based on frame’s data.</a:t>
            </a:r>
          </a:p>
          <a:p>
            <a:pPr algn="just"/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 The 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</a:rPr>
              <a:t>unit of transfer in the data link layer is a frame, while the unit of transfer in the physical layer 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is a 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</a:rPr>
              <a:t>bit. </a:t>
            </a:r>
          </a:p>
        </p:txBody>
      </p:sp>
      <p:sp>
        <p:nvSpPr>
          <p:cNvPr id="74757" name="Rectangle 8"/>
          <p:cNvSpPr>
            <a:spLocks noChangeArrowheads="1"/>
          </p:cNvSpPr>
          <p:nvPr/>
        </p:nvSpPr>
        <p:spPr bwMode="auto">
          <a:xfrm>
            <a:off x="152400" y="3733800"/>
            <a:ext cx="8839200" cy="46166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sz="2400" b="1" dirty="0">
                <a:solidFill>
                  <a:srgbClr val="0000CC"/>
                </a:solidFill>
                <a:latin typeface="Times New Roman" pitchFamily="18" charset="0"/>
              </a:rPr>
              <a:t>The physical layer is responsible for node-to-node delivery of </a:t>
            </a:r>
            <a:r>
              <a:rPr lang="en-US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bits.</a:t>
            </a:r>
            <a:endParaRPr lang="en-US" altLang="en-US" sz="2400" b="1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Layers in Networking…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1229380"/>
            <a:ext cx="2585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u="sng" dirty="0" smtClean="0">
                <a:solidFill>
                  <a:srgbClr val="0000CC"/>
                </a:solidFill>
                <a:latin typeface="Times New Roman" pitchFamily="18" charset="0"/>
              </a:rPr>
              <a:t>Physical Layer:</a:t>
            </a:r>
            <a:endParaRPr lang="en-US" sz="28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1425" y="0"/>
            <a:ext cx="15525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33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93F871B9-60B3-4E6C-B16A-B6B79E711C3F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146885" name="Rectangle 5">
            <a:extLst>
              <a:ext uri="{FF2B5EF4-FFF2-40B4-BE49-F238E27FC236}">
                <a16:creationId xmlns:a16="http://schemas.microsoft.com/office/drawing/2014/main" xmlns="" id="{30C29CA8-1FBA-40C3-BD8A-BBD833070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00"/>
            <a:ext cx="7620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8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The main task of the Internet is to provide services for users. Among the most popular applications 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are:</a:t>
            </a:r>
          </a:p>
          <a:p>
            <a:pPr algn="just" eaLnBrk="1" hangingPunct="1">
              <a:buFontTx/>
              <a:buChar char="-"/>
              <a:defRPr/>
            </a:pP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Electronic 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mail</a:t>
            </a:r>
            <a:r>
              <a:rPr lang="en-US" altLang="en-US" sz="28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endParaRPr lang="en-US" altLang="en-US" sz="2800" b="0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FontTx/>
              <a:buChar char="-"/>
              <a:defRPr/>
            </a:pP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Remote 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login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</a:p>
          <a:p>
            <a:pPr algn="just" eaLnBrk="1" hangingPunct="1">
              <a:buFontTx/>
              <a:buChar char="-"/>
              <a:defRPr/>
            </a:pP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File 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transfer</a:t>
            </a:r>
            <a:r>
              <a:rPr lang="en-US" altLang="en-US" sz="28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endParaRPr lang="en-US" altLang="en-US" sz="2800" b="0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FontTx/>
              <a:buChar char="-"/>
              <a:defRPr/>
            </a:pP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A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ccessing </a:t>
            </a:r>
            <a:r>
              <a:rPr lang="en-US" altLang="en-US" sz="28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World Wide Web (WWW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).</a:t>
            </a:r>
            <a:endParaRPr lang="en-US" altLang="en-US" sz="2800" b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5- Internet Applications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34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A94CE948-C0EC-4A52-97AB-27F3C33AACAA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7043" name="Text Box 2"/>
          <p:cNvSpPr txBox="1">
            <a:spLocks noChangeArrowheads="1"/>
          </p:cNvSpPr>
          <p:nvPr/>
        </p:nvSpPr>
        <p:spPr bwMode="auto">
          <a:xfrm>
            <a:off x="2438400" y="6096000"/>
            <a:ext cx="3724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Figure 6.20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E-mail architecture</a:t>
            </a: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 cstate="print">
            <a:lum contrast="8000"/>
          </a:blip>
          <a:srcRect/>
          <a:stretch>
            <a:fillRect/>
          </a:stretch>
        </p:blipFill>
        <p:spPr bwMode="auto">
          <a:xfrm>
            <a:off x="458976" y="1752600"/>
            <a:ext cx="8151624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Internet Applications…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8308" y="1066800"/>
            <a:ext cx="25490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0000CC"/>
                </a:solidFill>
                <a:latin typeface="Times New Roman" pitchFamily="18" charset="0"/>
              </a:rPr>
              <a:t>Electronic-mail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35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F6421C6A-6DDF-4C72-9CF4-04FEC7219389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9091" name="Text Box 2"/>
          <p:cNvSpPr txBox="1">
            <a:spLocks noChangeArrowheads="1"/>
          </p:cNvSpPr>
          <p:nvPr/>
        </p:nvSpPr>
        <p:spPr bwMode="auto">
          <a:xfrm>
            <a:off x="152400" y="1219200"/>
            <a:ext cx="7239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Mail </a:t>
            </a:r>
            <a:r>
              <a:rPr lang="en-US" altLang="en-US" sz="2800" b="1" dirty="0">
                <a:solidFill>
                  <a:srgbClr val="0000CC"/>
                </a:solidFill>
                <a:latin typeface="Times New Roman" pitchFamily="18" charset="0"/>
              </a:rPr>
              <a:t>access </a:t>
            </a:r>
            <a:r>
              <a:rPr lang="en-US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protocols: 2 common protocols</a:t>
            </a:r>
            <a:endParaRPr lang="en-US" altLang="en-US" sz="2800" b="1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89094" name="Text Box 12"/>
          <p:cNvSpPr txBox="1">
            <a:spLocks noChangeArrowheads="1"/>
          </p:cNvSpPr>
          <p:nvPr/>
        </p:nvSpPr>
        <p:spPr bwMode="auto">
          <a:xfrm>
            <a:off x="2514600" y="5786735"/>
            <a:ext cx="32848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Figure 6.21 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E-mail address</a:t>
            </a:r>
          </a:p>
        </p:txBody>
      </p:sp>
      <p:pic>
        <p:nvPicPr>
          <p:cNvPr id="89095" name="Picture 13"/>
          <p:cNvPicPr>
            <a:picLocks noChangeAspect="1" noChangeArrowheads="1"/>
          </p:cNvPicPr>
          <p:nvPr/>
        </p:nvPicPr>
        <p:blipFill>
          <a:blip r:embed="rId3" cstate="print">
            <a:lum contrast="8000"/>
          </a:blip>
          <a:srcRect/>
          <a:stretch>
            <a:fillRect/>
          </a:stretch>
        </p:blipFill>
        <p:spPr bwMode="auto">
          <a:xfrm>
            <a:off x="1882775" y="4567535"/>
            <a:ext cx="4899025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Internet Applications…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4800" y="2209800"/>
          <a:ext cx="83058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/>
                <a:gridCol w="2768600"/>
                <a:gridCol w="276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Chracteristic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</a:rPr>
                        <a:t>Post Office Protocol, Version 3 (POP3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</a:rPr>
                        <a:t>Internet Mail Access Protocol (IMAP)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Mails are stored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can read mails 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 device</a:t>
                      </a:r>
                      <a:r>
                        <a:rPr lang="en-US" baseline="0" dirty="0" smtClean="0"/>
                        <a:t> even when</a:t>
                      </a:r>
                      <a:r>
                        <a:rPr lang="en-US" dirty="0" smtClean="0"/>
                        <a:t> having</a:t>
                      </a:r>
                      <a:r>
                        <a:rPr lang="en-US" baseline="0" dirty="0" smtClean="0"/>
                        <a:t> no Internet </a:t>
                      </a:r>
                      <a:r>
                        <a:rPr lang="en-US" dirty="0" smtClean="0"/>
                        <a:t>connection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device connected to Internet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36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0A5D7CD3-097D-4570-AD1C-7FD402828B03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1139" name="Text Box 2"/>
          <p:cNvSpPr txBox="1">
            <a:spLocks noChangeArrowheads="1"/>
          </p:cNvSpPr>
          <p:nvPr/>
        </p:nvSpPr>
        <p:spPr bwMode="auto">
          <a:xfrm>
            <a:off x="228600" y="1143000"/>
            <a:ext cx="815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altLang="en-US" sz="2800" b="1" dirty="0" err="1">
                <a:solidFill>
                  <a:srgbClr val="0000CC"/>
                </a:solidFill>
                <a:latin typeface="Times New Roman" pitchFamily="18" charset="0"/>
              </a:rPr>
              <a:t>Multi-purpose</a:t>
            </a:r>
            <a:r>
              <a:rPr lang="fr-FR" altLang="en-US" sz="2800" b="1" dirty="0">
                <a:solidFill>
                  <a:srgbClr val="0000CC"/>
                </a:solidFill>
                <a:latin typeface="Times New Roman" pitchFamily="18" charset="0"/>
              </a:rPr>
              <a:t> Internet Mail Extension (MIME)</a:t>
            </a:r>
            <a:endParaRPr lang="en-US" altLang="en-US" sz="2800" b="1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457200" y="1906250"/>
            <a:ext cx="7848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</a:rPr>
              <a:t>Multipurpose Internet Mail Extension (MIME) is a supplementary protocol that allows non-ASCII data to be sent through </a:t>
            </a:r>
            <a:r>
              <a:rPr lang="en-US" altLang="en-US" sz="2200" b="0" dirty="0" smtClean="0">
                <a:solidFill>
                  <a:schemeClr val="bg1"/>
                </a:solidFill>
                <a:latin typeface="Times New Roman" pitchFamily="18" charset="0"/>
              </a:rPr>
              <a:t>SMTP (Simple Mail Transfer Protocol). </a:t>
            </a:r>
            <a:r>
              <a:rPr lang="en-US" altLang="en-US" sz="2200" b="0" dirty="0">
                <a:solidFill>
                  <a:schemeClr val="bg1"/>
                </a:solidFill>
                <a:latin typeface="Times New Roman" pitchFamily="18" charset="0"/>
              </a:rPr>
              <a:t>MIME is not an e-mail protocol and cannot replace SMTP, it is only an extension to SMTP.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463060" y="6019800"/>
            <a:ext cx="5775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Times New Roman" pitchFamily="18" charset="0"/>
              </a:rPr>
              <a:t>Figure 6.22  </a:t>
            </a:r>
            <a:r>
              <a:rPr lang="fr-FR" altLang="en-US" dirty="0" err="1">
                <a:solidFill>
                  <a:schemeClr val="bg1"/>
                </a:solidFill>
                <a:latin typeface="Times New Roman" pitchFamily="18" charset="0"/>
              </a:rPr>
              <a:t>Multi-purpose</a:t>
            </a:r>
            <a:r>
              <a:rPr lang="fr-FR" altLang="en-US" dirty="0">
                <a:solidFill>
                  <a:schemeClr val="bg1"/>
                </a:solidFill>
                <a:latin typeface="Times New Roman" pitchFamily="18" charset="0"/>
              </a:rPr>
              <a:t> Internet Mail Extension (MIME)</a:t>
            </a:r>
            <a:endParaRPr lang="en-US" alt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9114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551238"/>
            <a:ext cx="7075488" cy="246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Internet Applications…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37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92888DCA-323F-4741-B021-4624BA1EC02E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93187" name="Text Box 2"/>
          <p:cNvSpPr txBox="1">
            <a:spLocks noChangeArrowheads="1"/>
          </p:cNvSpPr>
          <p:nvPr/>
        </p:nvSpPr>
        <p:spPr bwMode="auto">
          <a:xfrm>
            <a:off x="188212" y="1062335"/>
            <a:ext cx="39265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0000CC"/>
                </a:solidFill>
                <a:latin typeface="Times New Roman" pitchFamily="18" charset="0"/>
              </a:rPr>
              <a:t>File Transfer Protocol (FTP)</a:t>
            </a:r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685800" y="1524000"/>
            <a:ext cx="8077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FTP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800" b="0" dirty="0">
                <a:solidFill>
                  <a:schemeClr val="bg1"/>
                </a:solidFill>
                <a:latin typeface="Times New Roman" pitchFamily="18" charset="0"/>
              </a:rPr>
              <a:t>is the standard mechanism for one of the most common tasks on the Internet, copying a file from one computer to another.</a:t>
            </a:r>
          </a:p>
        </p:txBody>
      </p:sp>
      <p:sp>
        <p:nvSpPr>
          <p:cNvPr id="93189" name="Text Box 4"/>
          <p:cNvSpPr txBox="1">
            <a:spLocks noChangeArrowheads="1"/>
          </p:cNvSpPr>
          <p:nvPr/>
        </p:nvSpPr>
        <p:spPr bwMode="auto">
          <a:xfrm>
            <a:off x="2171874" y="6260068"/>
            <a:ext cx="40003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Times New Roman" pitchFamily="18" charset="0"/>
              </a:rPr>
              <a:t>Figure 6.23  </a:t>
            </a:r>
            <a:r>
              <a:rPr lang="fr-FR" altLang="en-US" dirty="0">
                <a:solidFill>
                  <a:schemeClr val="bg1"/>
                </a:solidFill>
                <a:latin typeface="Times New Roman" pitchFamily="18" charset="0"/>
              </a:rPr>
              <a:t>File Transfer Protocol (FTP)</a:t>
            </a:r>
            <a:endParaRPr lang="en-US" alt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93190" name="Picture 6"/>
          <p:cNvPicPr>
            <a:picLocks noChangeAspect="1" noChangeArrowheads="1"/>
          </p:cNvPicPr>
          <p:nvPr/>
        </p:nvPicPr>
        <p:blipFill>
          <a:blip r:embed="rId3" cstate="print">
            <a:lum contrast="8000"/>
          </a:blip>
          <a:srcRect/>
          <a:stretch>
            <a:fillRect/>
          </a:stretch>
        </p:blipFill>
        <p:spPr bwMode="auto">
          <a:xfrm>
            <a:off x="228600" y="2941637"/>
            <a:ext cx="8610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Internet Applications…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38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5ED11673-AE76-48C4-B11F-5D134C782142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95235" name="Text Box 2"/>
          <p:cNvSpPr txBox="1">
            <a:spLocks noChangeArrowheads="1"/>
          </p:cNvSpPr>
          <p:nvPr/>
        </p:nvSpPr>
        <p:spPr bwMode="auto">
          <a:xfrm>
            <a:off x="268287" y="1096962"/>
            <a:ext cx="40157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0000CC"/>
                </a:solidFill>
                <a:latin typeface="Times New Roman" pitchFamily="18" charset="0"/>
              </a:rPr>
              <a:t>Remote login – TELNET</a:t>
            </a:r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533400" y="2017216"/>
            <a:ext cx="4343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TELNET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</a:rPr>
              <a:t>is a general-purpose client-server program that lets a user access any application program on a remote computer. </a:t>
            </a:r>
            <a:endParaRPr lang="en-US" altLang="en-US" sz="2400" b="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algn="just"/>
            <a:endParaRPr lang="en-US" altLang="en-US" sz="240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algn="just"/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User 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</a:rPr>
              <a:t>to log onto a remote computer. After logging on, a user can use the services available on the remote computer and transfer the results back to the local computer.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Internet Applications…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807142" y="5498068"/>
            <a:ext cx="24224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Times New Roman" pitchFamily="18" charset="0"/>
              </a:rPr>
              <a:t>Figure 6.24  </a:t>
            </a:r>
            <a:r>
              <a:rPr lang="fr-FR" altLang="en-US" dirty="0">
                <a:solidFill>
                  <a:schemeClr val="bg1"/>
                </a:solidFill>
                <a:latin typeface="Times New Roman" pitchFamily="18" charset="0"/>
              </a:rPr>
              <a:t>Local login</a:t>
            </a:r>
            <a:endParaRPr lang="en-US" alt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lum contrast="8000"/>
          </a:blip>
          <a:srcRect/>
          <a:stretch>
            <a:fillRect/>
          </a:stretch>
        </p:blipFill>
        <p:spPr bwMode="auto">
          <a:xfrm>
            <a:off x="5334000" y="1828800"/>
            <a:ext cx="36385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39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88B4E88E-5B79-4AA8-8223-C4E08DF95AA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924677" name="Rectangle 5">
            <a:extLst>
              <a:ext uri="{FF2B5EF4-FFF2-40B4-BE49-F238E27FC236}">
                <a16:creationId xmlns:a16="http://schemas.microsoft.com/office/drawing/2014/main" xmlns="" id="{E746181D-FE7B-4434-86A4-9620A8867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63682"/>
            <a:ext cx="77724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>
              <a:buFontTx/>
              <a:buChar char="-"/>
              <a:defRPr/>
            </a:pPr>
            <a:r>
              <a:rPr lang="en-US" alt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u="sng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Network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is a combination of hardware and software that sends data from one location to 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another 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800" u="sng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communication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).</a:t>
            </a:r>
          </a:p>
          <a:p>
            <a:pPr algn="just" eaLnBrk="1" hangingPunct="1">
              <a:buFontTx/>
              <a:buChar char="-"/>
              <a:defRPr/>
            </a:pPr>
            <a:r>
              <a:rPr lang="en-US" alt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u="sng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Network hardware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consists of the physical equipment that 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carries signals </a:t>
            </a:r>
            <a:r>
              <a:rPr lang="en-US" altLang="en-US" sz="28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from one point in the network to another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buFontTx/>
              <a:buChar char="-"/>
              <a:defRPr/>
            </a:pPr>
            <a:r>
              <a:rPr lang="en-US" alt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u="sng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Network </a:t>
            </a:r>
            <a:r>
              <a:rPr lang="en-US" altLang="en-US" sz="2800" b="1" u="sng" dirty="0">
                <a:solidFill>
                  <a:schemeClr val="bg1"/>
                </a:solidFill>
                <a:latin typeface="Times New Roman" panose="02020603050405020304" pitchFamily="18" charset="0"/>
              </a:rPr>
              <a:t>software</a:t>
            </a:r>
            <a:r>
              <a:rPr lang="en-US" altLang="en-US" sz="28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 consists of instructions that make the services that we expect from a network possible.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1- Networking Overview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591277DB-6F34-420C-93E1-5311794DF73B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99331" name="Text Box 2"/>
          <p:cNvSpPr txBox="1">
            <a:spLocks noChangeArrowheads="1"/>
          </p:cNvSpPr>
          <p:nvPr/>
        </p:nvSpPr>
        <p:spPr bwMode="auto">
          <a:xfrm>
            <a:off x="2854325" y="5314950"/>
            <a:ext cx="2614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Times New Roman" pitchFamily="18" charset="0"/>
              </a:rPr>
              <a:t>Figure 6.25  </a:t>
            </a:r>
            <a:r>
              <a:rPr lang="fr-FR" altLang="en-US" dirty="0" err="1">
                <a:solidFill>
                  <a:schemeClr val="bg1"/>
                </a:solidFill>
                <a:latin typeface="Times New Roman" pitchFamily="18" charset="0"/>
              </a:rPr>
              <a:t>Remote</a:t>
            </a:r>
            <a:r>
              <a:rPr lang="fr-FR" altLang="en-US" dirty="0">
                <a:solidFill>
                  <a:schemeClr val="bg1"/>
                </a:solidFill>
                <a:latin typeface="Times New Roman" pitchFamily="18" charset="0"/>
              </a:rPr>
              <a:t> login</a:t>
            </a:r>
            <a:endParaRPr lang="en-US" alt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3" cstate="print">
            <a:lum contrast="8000"/>
          </a:blip>
          <a:srcRect/>
          <a:stretch>
            <a:fillRect/>
          </a:stretch>
        </p:blipFill>
        <p:spPr bwMode="auto">
          <a:xfrm>
            <a:off x="152400" y="1981200"/>
            <a:ext cx="83820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Internet Applications…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68287" y="1096962"/>
            <a:ext cx="40157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0000CC"/>
                </a:solidFill>
                <a:latin typeface="Times New Roman" pitchFamily="18" charset="0"/>
              </a:rPr>
              <a:t>Remote login – TELNET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40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0743F0B9-9978-4923-82F4-EC870F64B9AB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01379" name="Text Box 2"/>
          <p:cNvSpPr txBox="1">
            <a:spLocks noChangeArrowheads="1"/>
          </p:cNvSpPr>
          <p:nvPr/>
        </p:nvSpPr>
        <p:spPr bwMode="auto">
          <a:xfrm>
            <a:off x="381000" y="1138535"/>
            <a:ext cx="49265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0000CC"/>
                </a:solidFill>
                <a:latin typeface="Times New Roman" pitchFamily="18" charset="0"/>
              </a:rPr>
              <a:t>The World Wide Web (WWW)</a:t>
            </a:r>
          </a:p>
        </p:txBody>
      </p:sp>
      <p:sp>
        <p:nvSpPr>
          <p:cNvPr id="101380" name="Rectangle 3"/>
          <p:cNvSpPr>
            <a:spLocks noChangeArrowheads="1"/>
          </p:cNvSpPr>
          <p:nvPr/>
        </p:nvSpPr>
        <p:spPr bwMode="auto">
          <a:xfrm>
            <a:off x="381000" y="1752600"/>
            <a:ext cx="83058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 WWW/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 “</a:t>
            </a:r>
            <a:r>
              <a:rPr lang="en-US" altLang="en-US" sz="2800" b="0" dirty="0">
                <a:solidFill>
                  <a:schemeClr val="bg1"/>
                </a:solidFill>
                <a:latin typeface="Times New Roman" pitchFamily="18" charset="0"/>
              </a:rPr>
              <a:t>the Web”, is a repository of linked information spread all over the 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world.</a:t>
            </a:r>
          </a:p>
          <a:p>
            <a:pPr algn="just">
              <a:buFontTx/>
              <a:buChar char="-"/>
            </a:pP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 The </a:t>
            </a:r>
            <a:r>
              <a:rPr lang="en-US" altLang="en-US" sz="2800" b="0" dirty="0">
                <a:solidFill>
                  <a:schemeClr val="bg1"/>
                </a:solidFill>
                <a:latin typeface="Times New Roman" pitchFamily="18" charset="0"/>
              </a:rPr>
              <a:t>WWW has a unique combination of flexibility, portability, and user-friendly features that distinguish it from other services provided by the 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Internet.</a:t>
            </a:r>
          </a:p>
          <a:p>
            <a:pPr algn="just">
              <a:buFontTx/>
              <a:buChar char="-"/>
            </a:pPr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The </a:t>
            </a:r>
            <a:r>
              <a:rPr lang="en-US" altLang="en-US" sz="2800" b="0" dirty="0">
                <a:solidFill>
                  <a:schemeClr val="bg1"/>
                </a:solidFill>
                <a:latin typeface="Times New Roman" pitchFamily="18" charset="0"/>
              </a:rPr>
              <a:t>WWW today is a distributed client-server service in which a client using a browser can access a service using a server. However, the service provided is distributed over many locations, called web sites.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Internet Applications…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41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30" name="Picture 6"/>
          <p:cNvPicPr>
            <a:picLocks noChangeAspect="1" noChangeArrowheads="1"/>
          </p:cNvPicPr>
          <p:nvPr/>
        </p:nvPicPr>
        <p:blipFill>
          <a:blip r:embed="rId3" cstate="print">
            <a:lum contrast="8000"/>
          </a:blip>
          <a:srcRect/>
          <a:stretch>
            <a:fillRect/>
          </a:stretch>
        </p:blipFill>
        <p:spPr bwMode="auto">
          <a:xfrm>
            <a:off x="381000" y="1371601"/>
            <a:ext cx="8131530" cy="485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4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EFAC1760-CC4A-4C08-82E6-DCA2F7AC1E0E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03427" name="Text Box 2"/>
          <p:cNvSpPr txBox="1">
            <a:spLocks noChangeArrowheads="1"/>
          </p:cNvSpPr>
          <p:nvPr/>
        </p:nvSpPr>
        <p:spPr bwMode="auto">
          <a:xfrm>
            <a:off x="381000" y="852487"/>
            <a:ext cx="708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altLang="en-US" sz="2800" dirty="0" smtClean="0">
                <a:solidFill>
                  <a:srgbClr val="0000CC"/>
                </a:solidFill>
                <a:latin typeface="Times New Roman" pitchFamily="18" charset="0"/>
              </a:rPr>
              <a:t>WWW: </a:t>
            </a:r>
            <a:r>
              <a:rPr lang="fr-FR" altLang="en-US" sz="2800" dirty="0" err="1" smtClean="0">
                <a:solidFill>
                  <a:srgbClr val="0000CC"/>
                </a:solidFill>
                <a:latin typeface="Times New Roman" pitchFamily="18" charset="0"/>
              </a:rPr>
              <a:t>Hypertext</a:t>
            </a:r>
            <a:r>
              <a:rPr lang="fr-FR" altLang="en-US" sz="280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fr-FR" altLang="en-US" sz="2800" dirty="0">
                <a:solidFill>
                  <a:srgbClr val="0000CC"/>
                </a:solidFill>
                <a:latin typeface="Times New Roman" pitchFamily="18" charset="0"/>
              </a:rPr>
              <a:t>and </a:t>
            </a:r>
            <a:r>
              <a:rPr lang="fr-FR" altLang="en-US" sz="2800" dirty="0" err="1">
                <a:solidFill>
                  <a:srgbClr val="0000CC"/>
                </a:solidFill>
                <a:latin typeface="Times New Roman" pitchFamily="18" charset="0"/>
              </a:rPr>
              <a:t>hypermedia</a:t>
            </a:r>
            <a:endParaRPr lang="en-US" altLang="en-US" sz="280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381000" y="5004137"/>
            <a:ext cx="3352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000" b="0" dirty="0" smtClean="0">
                <a:solidFill>
                  <a:srgbClr val="0000CC"/>
                </a:solidFill>
                <a:latin typeface="Times New Roman" pitchFamily="18" charset="0"/>
              </a:rPr>
              <a:t>The term “hyper” means that a content is connected to others using LINKS.</a:t>
            </a:r>
            <a:endParaRPr lang="en-US" altLang="en-US" sz="2000" b="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03429" name="Text Box 4"/>
          <p:cNvSpPr txBox="1">
            <a:spLocks noChangeArrowheads="1"/>
          </p:cNvSpPr>
          <p:nvPr/>
        </p:nvSpPr>
        <p:spPr bwMode="auto">
          <a:xfrm>
            <a:off x="2960688" y="6324600"/>
            <a:ext cx="2754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Times New Roman" pitchFamily="18" charset="0"/>
              </a:rPr>
              <a:t>Figure 6.26  </a:t>
            </a:r>
            <a:r>
              <a:rPr lang="fr-FR" altLang="en-US" dirty="0" err="1">
                <a:solidFill>
                  <a:schemeClr val="bg1"/>
                </a:solidFill>
                <a:latin typeface="Times New Roman" pitchFamily="18" charset="0"/>
              </a:rPr>
              <a:t>Hypertext</a:t>
            </a:r>
            <a:endParaRPr lang="en-US" alt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Internet Applications…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42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8BF9E03D-82F0-4CCD-B894-966CCB4825F9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05475" name="Text Box 2"/>
          <p:cNvSpPr txBox="1">
            <a:spLocks noChangeArrowheads="1"/>
          </p:cNvSpPr>
          <p:nvPr/>
        </p:nvSpPr>
        <p:spPr bwMode="auto">
          <a:xfrm>
            <a:off x="152400" y="942975"/>
            <a:ext cx="350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altLang="en-US" sz="2400" b="1" dirty="0">
                <a:solidFill>
                  <a:srgbClr val="0000CC"/>
                </a:solidFill>
                <a:latin typeface="Times New Roman" pitchFamily="18" charset="0"/>
              </a:rPr>
              <a:t>Components of </a:t>
            </a:r>
            <a:r>
              <a:rPr lang="fr-FR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WWW:</a:t>
            </a:r>
            <a:endParaRPr lang="en-US" altLang="en-US" sz="2400" b="1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05476" name="Rectangle 3"/>
          <p:cNvSpPr>
            <a:spLocks noChangeArrowheads="1"/>
          </p:cNvSpPr>
          <p:nvPr/>
        </p:nvSpPr>
        <p:spPr bwMode="auto">
          <a:xfrm>
            <a:off x="533400" y="1447800"/>
            <a:ext cx="8153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000" b="0" dirty="0">
                <a:solidFill>
                  <a:schemeClr val="bg1"/>
                </a:solidFill>
                <a:latin typeface="Times New Roman" pitchFamily="18" charset="0"/>
              </a:rPr>
              <a:t>To use the WWW we need three components: </a:t>
            </a:r>
            <a:endParaRPr lang="en-US" altLang="en-US" sz="2000" b="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algn="just">
              <a:buFontTx/>
              <a:buChar char="-"/>
            </a:pPr>
            <a:r>
              <a:rPr lang="en-US" altLang="en-US" sz="2000" b="0" dirty="0" smtClean="0">
                <a:solidFill>
                  <a:schemeClr val="bg1"/>
                </a:solidFill>
                <a:latin typeface="Times New Roman" pitchFamily="18" charset="0"/>
              </a:rPr>
              <a:t> A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web </a:t>
            </a:r>
            <a:r>
              <a:rPr lang="en-US" altLang="en-US" sz="2000" dirty="0" smtClean="0">
                <a:solidFill>
                  <a:schemeClr val="bg1"/>
                </a:solidFill>
                <a:latin typeface="Times New Roman" pitchFamily="18" charset="0"/>
              </a:rPr>
              <a:t>server supplies information</a:t>
            </a:r>
            <a:r>
              <a:rPr lang="en-US" altLang="en-US" sz="2000" b="0" dirty="0" smtClean="0">
                <a:solidFill>
                  <a:schemeClr val="bg1"/>
                </a:solidFill>
                <a:latin typeface="Times New Roman" pitchFamily="18" charset="0"/>
              </a:rPr>
              <a:t>, </a:t>
            </a:r>
          </a:p>
          <a:p>
            <a:pPr algn="just">
              <a:buFontTx/>
              <a:buChar char="-"/>
            </a:pPr>
            <a:r>
              <a:rPr lang="en-US" altLang="en-US" sz="2000" dirty="0" smtClean="0">
                <a:solidFill>
                  <a:schemeClr val="bg1"/>
                </a:solidFill>
                <a:latin typeface="Times New Roman" pitchFamily="18" charset="0"/>
              </a:rPr>
              <a:t>A browser , client, requests information,</a:t>
            </a:r>
          </a:p>
          <a:p>
            <a:pPr algn="just">
              <a:buFontTx/>
              <a:buChar char="-"/>
            </a:pPr>
            <a:r>
              <a:rPr lang="en-US" altLang="en-US" sz="2000" b="0" dirty="0" smtClean="0">
                <a:solidFill>
                  <a:schemeClr val="bg1"/>
                </a:solidFill>
                <a:latin typeface="Times New Roman" pitchFamily="18" charset="0"/>
              </a:rPr>
              <a:t>and the </a:t>
            </a:r>
            <a:r>
              <a:rPr lang="en-US" altLang="en-US" sz="2000" dirty="0" smtClean="0">
                <a:solidFill>
                  <a:schemeClr val="bg1"/>
                </a:solidFill>
                <a:latin typeface="Times New Roman" pitchFamily="18" charset="0"/>
              </a:rPr>
              <a:t>Hypertext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Transfer</a:t>
            </a:r>
            <a:r>
              <a:rPr lang="en-US" altLang="en-US" sz="2000" b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Protocol (HTTP</a:t>
            </a:r>
            <a:r>
              <a:rPr lang="en-US" altLang="en-US" sz="2000" dirty="0" smtClean="0">
                <a:solidFill>
                  <a:schemeClr val="bg1"/>
                </a:solidFill>
                <a:latin typeface="Times New Roman" pitchFamily="18" charset="0"/>
              </a:rPr>
              <a:t>) for transferring information</a:t>
            </a:r>
            <a:r>
              <a:rPr lang="en-US" altLang="en-US" sz="2000" b="0" dirty="0" smtClean="0">
                <a:solidFill>
                  <a:schemeClr val="bg1"/>
                </a:solidFill>
                <a:latin typeface="Times New Roman" pitchFamily="18" charset="0"/>
              </a:rPr>
              <a:t>.</a:t>
            </a:r>
            <a:endParaRPr lang="en-US" altLang="en-US" sz="20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5477" name="Text Box 4"/>
          <p:cNvSpPr txBox="1">
            <a:spLocks noChangeArrowheads="1"/>
          </p:cNvSpPr>
          <p:nvPr/>
        </p:nvSpPr>
        <p:spPr bwMode="auto">
          <a:xfrm>
            <a:off x="2778837" y="6019800"/>
            <a:ext cx="3012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Times New Roman" pitchFamily="18" charset="0"/>
              </a:rPr>
              <a:t>Figure 6.27  </a:t>
            </a:r>
            <a:r>
              <a:rPr lang="fr-FR" altLang="en-US" dirty="0">
                <a:solidFill>
                  <a:schemeClr val="bg1"/>
                </a:solidFill>
                <a:latin typeface="Times New Roman" pitchFamily="18" charset="0"/>
              </a:rPr>
              <a:t>Browser structure</a:t>
            </a:r>
            <a:endParaRPr lang="en-US" alt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10547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263" y="3140075"/>
            <a:ext cx="8593137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Internet Applications…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43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2364C341-73FC-4601-9138-5C8C78FBA3F5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07523" name="Text Box 4"/>
          <p:cNvSpPr txBox="1">
            <a:spLocks noChangeArrowheads="1"/>
          </p:cNvSpPr>
          <p:nvPr/>
        </p:nvSpPr>
        <p:spPr bwMode="auto">
          <a:xfrm>
            <a:off x="2819400" y="4648200"/>
            <a:ext cx="3003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Times New Roman" pitchFamily="18" charset="0"/>
              </a:rPr>
              <a:t>Figure 6.28  </a:t>
            </a:r>
            <a:r>
              <a:rPr lang="fr-FR" altLang="en-US" dirty="0">
                <a:solidFill>
                  <a:schemeClr val="bg1"/>
                </a:solidFill>
                <a:latin typeface="Times New Roman" pitchFamily="18" charset="0"/>
              </a:rPr>
              <a:t>HTTP transaction</a:t>
            </a:r>
            <a:endParaRPr lang="en-US" alt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10752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05000"/>
            <a:ext cx="7431088" cy="246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Internet Applications…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52400" y="942975"/>
            <a:ext cx="495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WWW: </a:t>
            </a:r>
            <a:r>
              <a:rPr lang="fr-FR" altLang="en-US" sz="2400" b="1" dirty="0" err="1" smtClean="0">
                <a:solidFill>
                  <a:srgbClr val="0000CC"/>
                </a:solidFill>
                <a:latin typeface="Times New Roman" pitchFamily="18" charset="0"/>
              </a:rPr>
              <a:t>Hypertext</a:t>
            </a:r>
            <a:r>
              <a:rPr lang="fr-FR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 Transfer Protocol</a:t>
            </a:r>
            <a:endParaRPr lang="en-US" altLang="en-US" sz="2400" b="1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44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EA908507-5C33-4032-BEEB-5986721FF9E3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09571" name="Text Box 2"/>
          <p:cNvSpPr txBox="1">
            <a:spLocks noChangeArrowheads="1"/>
          </p:cNvSpPr>
          <p:nvPr/>
        </p:nvSpPr>
        <p:spPr bwMode="auto">
          <a:xfrm>
            <a:off x="2803230" y="5802868"/>
            <a:ext cx="26831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Times New Roman" pitchFamily="18" charset="0"/>
              </a:rPr>
              <a:t>Figure 6.29  </a:t>
            </a:r>
            <a:r>
              <a:rPr lang="fr-FR" altLang="en-US" dirty="0">
                <a:solidFill>
                  <a:schemeClr val="bg1"/>
                </a:solidFill>
                <a:latin typeface="Times New Roman" pitchFamily="18" charset="0"/>
              </a:rPr>
              <a:t>URL structure</a:t>
            </a:r>
            <a:endParaRPr lang="en-US" alt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109572" name="Picture 5"/>
          <p:cNvPicPr>
            <a:picLocks noChangeAspect="1" noChangeArrowheads="1"/>
          </p:cNvPicPr>
          <p:nvPr/>
        </p:nvPicPr>
        <p:blipFill>
          <a:blip r:embed="rId3" cstate="print">
            <a:lum contrast="8000"/>
          </a:blip>
          <a:srcRect/>
          <a:stretch>
            <a:fillRect/>
          </a:stretch>
        </p:blipFill>
        <p:spPr bwMode="auto">
          <a:xfrm>
            <a:off x="1060450" y="4572000"/>
            <a:ext cx="6407150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9573" name="Rectangle 6"/>
          <p:cNvSpPr>
            <a:spLocks noChangeArrowheads="1"/>
          </p:cNvSpPr>
          <p:nvPr/>
        </p:nvSpPr>
        <p:spPr bwMode="auto">
          <a:xfrm>
            <a:off x="533400" y="1752600"/>
            <a:ext cx="8382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400" b="1" dirty="0" smtClean="0">
                <a:solidFill>
                  <a:schemeClr val="bg1"/>
                </a:solidFill>
                <a:latin typeface="Times New Roman" pitchFamily="18" charset="0"/>
              </a:rPr>
              <a:t>Uniform Resource Locator (URL) </a:t>
            </a: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: </a:t>
            </a:r>
          </a:p>
          <a:p>
            <a:pPr algn="just"/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- Standard for  Request Structure:</a:t>
            </a:r>
          </a:p>
          <a:p>
            <a:pPr algn="just">
              <a:buFontTx/>
              <a:buChar char="-"/>
            </a:pP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Structure:</a:t>
            </a:r>
          </a:p>
          <a:p>
            <a:pPr lvl="1" algn="just">
              <a:buFontTx/>
              <a:buChar char="-"/>
            </a:pP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 Protocol is used. </a:t>
            </a: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 For accessing result</a:t>
            </a:r>
            <a:endParaRPr lang="en-US" altLang="en-US" sz="240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lvl="1" algn="just">
              <a:buFontTx/>
              <a:buChar char="-"/>
            </a:pP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Host 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name 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 What server computer</a:t>
            </a:r>
            <a:endParaRPr lang="en-US" altLang="en-US" sz="2400" b="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lvl="1" algn="just">
              <a:buFontTx/>
              <a:buChar char="-"/>
            </a:pP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 Server application port </a:t>
            </a: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 What sever application</a:t>
            </a:r>
            <a:endParaRPr lang="en-US" altLang="en-US" sz="240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lvl="1" algn="just">
              <a:buFontTx/>
              <a:buChar char="-"/>
            </a:pP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 Content’s path </a:t>
            </a: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  <a:sym typeface="Wingdings" pitchFamily="2" charset="2"/>
              </a:rPr>
              <a:t> Where contains required content</a:t>
            </a:r>
            <a:endParaRPr lang="en-US" altLang="en-US" sz="2400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Internet Applications…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52400" y="942975"/>
            <a:ext cx="495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WWW: </a:t>
            </a:r>
            <a:r>
              <a:rPr lang="fr-FR" altLang="en-US" sz="2400" b="1" dirty="0" err="1" smtClean="0">
                <a:solidFill>
                  <a:srgbClr val="0000CC"/>
                </a:solidFill>
                <a:latin typeface="Times New Roman" pitchFamily="18" charset="0"/>
              </a:rPr>
              <a:t>Hypertext</a:t>
            </a:r>
            <a:r>
              <a:rPr lang="fr-FR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 Transfer Protocol</a:t>
            </a:r>
            <a:endParaRPr lang="en-US" altLang="en-US" sz="2400" b="1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45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C9E426B3-A4E6-48CB-842B-4E6A153DD173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11619" name="Text Box 2"/>
          <p:cNvSpPr txBox="1">
            <a:spLocks noChangeArrowheads="1"/>
          </p:cNvSpPr>
          <p:nvPr/>
        </p:nvSpPr>
        <p:spPr bwMode="auto">
          <a:xfrm>
            <a:off x="381000" y="1143000"/>
            <a:ext cx="571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altLang="en-US" sz="2800" b="1" dirty="0" smtClean="0">
                <a:solidFill>
                  <a:srgbClr val="0000CC"/>
                </a:solidFill>
                <a:latin typeface="Times New Roman" pitchFamily="18" charset="0"/>
              </a:rPr>
              <a:t>Types of WWW documents:</a:t>
            </a:r>
            <a:endParaRPr lang="en-US" altLang="en-US" sz="2800" b="1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Internet Applications…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981200"/>
          <a:ext cx="8153400" cy="2587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548"/>
                <a:gridCol w="3957961"/>
                <a:gridCol w="2928891"/>
              </a:tblGrid>
              <a:tr h="31614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Characteristics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 can be</a:t>
                      </a:r>
                      <a:endParaRPr lang="en-US" sz="2000" dirty="0"/>
                    </a:p>
                  </a:txBody>
                  <a:tcPr/>
                </a:tc>
              </a:tr>
              <a:tr h="31614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Static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Fixed content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 file in server</a:t>
                      </a:r>
                      <a:endParaRPr lang="en-US" sz="2000" dirty="0"/>
                    </a:p>
                  </a:txBody>
                  <a:tcPr/>
                </a:tc>
              </a:tr>
              <a:tr h="5593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Dynamic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Result content can be changed on 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Result of codes run at server</a:t>
                      </a:r>
                      <a:endParaRPr lang="en-US" sz="2000" dirty="0"/>
                    </a:p>
                  </a:txBody>
                  <a:tcPr/>
                </a:tc>
              </a:tr>
              <a:tr h="10943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Content  contains</a:t>
                      </a:r>
                      <a:r>
                        <a:rPr lang="en-US" sz="2000" baseline="0" dirty="0" smtClean="0"/>
                        <a:t> codes</a:t>
                      </a:r>
                      <a:r>
                        <a:rPr lang="en-US" sz="2000" dirty="0" smtClean="0"/>
                        <a:t> (scripts) which can be run at client.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File contains scripts at server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46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1B042F08-D1B4-446E-B247-2FFEE0ECE9C1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228600" y="1295400"/>
            <a:ext cx="2286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800" b="0" dirty="0">
                <a:solidFill>
                  <a:srgbClr val="0000CC"/>
                </a:solidFill>
                <a:latin typeface="Times New Roman" pitchFamily="18" charset="0"/>
              </a:rPr>
              <a:t>Hypertext Markup Language (HTML) is a language for creating Web pages. 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4648200" y="6248400"/>
            <a:ext cx="2952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Times New Roman" pitchFamily="18" charset="0"/>
              </a:rPr>
              <a:t>Figure 6.30  </a:t>
            </a:r>
            <a:r>
              <a:rPr lang="fr-FR" altLang="en-US" dirty="0" smtClean="0">
                <a:solidFill>
                  <a:schemeClr val="bg1"/>
                </a:solidFill>
                <a:latin typeface="Times New Roman" pitchFamily="18" charset="0"/>
              </a:rPr>
              <a:t>HTML </a:t>
            </a:r>
            <a:r>
              <a:rPr lang="fr-FR" altLang="en-US" dirty="0" err="1" smtClean="0">
                <a:solidFill>
                  <a:schemeClr val="bg1"/>
                </a:solidFill>
                <a:latin typeface="Times New Roman" pitchFamily="18" charset="0"/>
              </a:rPr>
              <a:t>example</a:t>
            </a:r>
            <a:endParaRPr lang="en-US" alt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3" cstate="print">
            <a:lum contrast="8000"/>
          </a:blip>
          <a:srcRect/>
          <a:stretch>
            <a:fillRect/>
          </a:stretch>
        </p:blipFill>
        <p:spPr bwMode="auto">
          <a:xfrm>
            <a:off x="2286000" y="1143000"/>
            <a:ext cx="5795963" cy="49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Internet Applications…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62600" y="4800600"/>
            <a:ext cx="25908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How to present? </a:t>
            </a:r>
            <a:r>
              <a:rPr lang="en-US" sz="1400" b="1" dirty="0" smtClean="0">
                <a:sym typeface="Wingdings" pitchFamily="2" charset="2"/>
              </a:rPr>
              <a:t> TAG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562600" y="5410200"/>
            <a:ext cx="35814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What is presented? </a:t>
            </a:r>
            <a:r>
              <a:rPr lang="en-US" sz="1400" b="1" dirty="0" smtClean="0">
                <a:sym typeface="Wingdings" pitchFamily="2" charset="2"/>
              </a:rPr>
              <a:t> TAG CONTENT</a:t>
            </a:r>
            <a:endParaRPr lang="en-US" sz="1400" b="1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47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3CAEFBE7-8576-4BC3-A478-DF22F740FCFC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15715" name="Rectangle 2"/>
          <p:cNvSpPr>
            <a:spLocks noChangeArrowheads="1"/>
          </p:cNvSpPr>
          <p:nvPr/>
        </p:nvSpPr>
        <p:spPr bwMode="auto">
          <a:xfrm>
            <a:off x="533400" y="914400"/>
            <a:ext cx="81534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800" b="1" u="sng" dirty="0">
                <a:solidFill>
                  <a:srgbClr val="0000CC"/>
                </a:solidFill>
                <a:latin typeface="Times New Roman" pitchFamily="18" charset="0"/>
              </a:rPr>
              <a:t>HTML </a:t>
            </a:r>
            <a:r>
              <a:rPr lang="en-US" altLang="en-US" sz="2800" b="1" u="sng" dirty="0" smtClean="0">
                <a:solidFill>
                  <a:srgbClr val="0000CC"/>
                </a:solidFill>
                <a:latin typeface="Times New Roman" pitchFamily="18" charset="0"/>
              </a:rPr>
              <a:t>and XML</a:t>
            </a:r>
          </a:p>
          <a:p>
            <a:pPr algn="just"/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- Both of them are languages used in WWW.  </a:t>
            </a:r>
          </a:p>
          <a:p>
            <a:pPr algn="just"/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- HTML adds 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</a:rPr>
              <a:t>formatting capability to a document, but it does not define the type of data. </a:t>
            </a:r>
            <a:endParaRPr lang="en-US" altLang="en-US" sz="2400" b="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-  XML, Extensible </a:t>
            </a:r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Markup </a:t>
            </a: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Language, 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is 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</a:rPr>
              <a:t>a language in which tags can be used to define the content 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type (meaning) 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</a:rPr>
              <a:t>of the text between </a:t>
            </a: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opening and end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</a:rPr>
              <a:t>tags.</a:t>
            </a:r>
          </a:p>
        </p:txBody>
      </p:sp>
      <p:sp>
        <p:nvSpPr>
          <p:cNvPr id="115716" name="Text Box 3"/>
          <p:cNvSpPr txBox="1">
            <a:spLocks noChangeArrowheads="1"/>
          </p:cNvSpPr>
          <p:nvPr/>
        </p:nvSpPr>
        <p:spPr bwMode="auto">
          <a:xfrm>
            <a:off x="2180235" y="5867400"/>
            <a:ext cx="41835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Times New Roman" pitchFamily="18" charset="0"/>
              </a:rPr>
              <a:t>Figure 6.31  </a:t>
            </a:r>
            <a:r>
              <a:rPr lang="fr-FR" altLang="en-US" dirty="0" err="1" smtClean="0">
                <a:solidFill>
                  <a:schemeClr val="bg1"/>
                </a:solidFill>
                <a:latin typeface="Times New Roman" pitchFamily="18" charset="0"/>
              </a:rPr>
              <a:t>Comparing</a:t>
            </a:r>
            <a:r>
              <a:rPr lang="fr-FR" altLang="en-US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fr-FR" altLang="en-US" dirty="0">
                <a:solidFill>
                  <a:schemeClr val="bg1"/>
                </a:solidFill>
                <a:latin typeface="Times New Roman" pitchFamily="18" charset="0"/>
              </a:rPr>
              <a:t>HTML and XML</a:t>
            </a:r>
            <a:endParaRPr lang="en-US" alt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Internet Applications…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8" y="3886200"/>
            <a:ext cx="82010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48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628D21C4-8FB7-4FB1-8D4C-6312125BBA95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23907" name="Text Box 2"/>
          <p:cNvSpPr txBox="1">
            <a:spLocks noChangeArrowheads="1"/>
          </p:cNvSpPr>
          <p:nvPr/>
        </p:nvSpPr>
        <p:spPr bwMode="auto">
          <a:xfrm>
            <a:off x="228600" y="1066800"/>
            <a:ext cx="4114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altLang="en-US" sz="3200" b="1" dirty="0" err="1" smtClean="0">
                <a:solidFill>
                  <a:srgbClr val="0000CC"/>
                </a:solidFill>
                <a:latin typeface="Times New Roman" pitchFamily="18" charset="0"/>
              </a:rPr>
              <a:t>Video</a:t>
            </a:r>
            <a:r>
              <a:rPr lang="fr-FR" altLang="en-US" sz="3200" b="1" dirty="0" smtClean="0">
                <a:solidFill>
                  <a:srgbClr val="0000CC"/>
                </a:solidFill>
                <a:latin typeface="Times New Roman" pitchFamily="18" charset="0"/>
              </a:rPr>
              <a:t>-</a:t>
            </a:r>
            <a:r>
              <a:rPr lang="fr-FR" altLang="en-US" sz="3200" b="1" dirty="0" err="1" smtClean="0">
                <a:solidFill>
                  <a:srgbClr val="0000CC"/>
                </a:solidFill>
                <a:latin typeface="Times New Roman" pitchFamily="18" charset="0"/>
              </a:rPr>
              <a:t>conferencing</a:t>
            </a:r>
            <a:endParaRPr lang="en-US" altLang="en-US" sz="3200" b="1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23908" name="Rectangle 3"/>
          <p:cNvSpPr>
            <a:spLocks noChangeArrowheads="1"/>
          </p:cNvSpPr>
          <p:nvPr/>
        </p:nvSpPr>
        <p:spPr bwMode="auto">
          <a:xfrm>
            <a:off x="304800" y="1933575"/>
            <a:ext cx="8382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Video-conferencing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800" b="0" dirty="0">
                <a:solidFill>
                  <a:schemeClr val="bg1"/>
                </a:solidFill>
                <a:latin typeface="Times New Roman" pitchFamily="18" charset="0"/>
              </a:rPr>
              <a:t>can 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eliminate (remove) </a:t>
            </a:r>
            <a:r>
              <a:rPr lang="en-US" altLang="en-US" sz="2800" b="0" dirty="0">
                <a:solidFill>
                  <a:schemeClr val="bg1"/>
                </a:solidFill>
                <a:latin typeface="Times New Roman" pitchFamily="18" charset="0"/>
              </a:rPr>
              <a:t>the cost of traveling, and save time and energy, by providing communication between two or more groups of participants or a set of individual participants.</a:t>
            </a:r>
          </a:p>
        </p:txBody>
      </p:sp>
      <p:sp>
        <p:nvSpPr>
          <p:cNvPr id="123909" name="Text Box 4"/>
          <p:cNvSpPr txBox="1">
            <a:spLocks noChangeArrowheads="1"/>
          </p:cNvSpPr>
          <p:nvPr/>
        </p:nvSpPr>
        <p:spPr bwMode="auto">
          <a:xfrm>
            <a:off x="2638425" y="5943600"/>
            <a:ext cx="31161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Times New Roman" pitchFamily="18" charset="0"/>
              </a:rPr>
              <a:t>Figure 6.32  </a:t>
            </a:r>
            <a:r>
              <a:rPr lang="fr-FR" altLang="en-US" dirty="0" err="1">
                <a:solidFill>
                  <a:schemeClr val="bg1"/>
                </a:solidFill>
                <a:latin typeface="Times New Roman" pitchFamily="18" charset="0"/>
              </a:rPr>
              <a:t>Videoconferencing</a:t>
            </a:r>
            <a:endParaRPr lang="en-US" alt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123910" name="Picture 1"/>
          <p:cNvPicPr>
            <a:picLocks noChangeAspect="1" noChangeArrowheads="1"/>
          </p:cNvPicPr>
          <p:nvPr/>
        </p:nvPicPr>
        <p:blipFill>
          <a:blip r:embed="rId3" cstate="print">
            <a:lum contrast="8000"/>
          </a:blip>
          <a:srcRect/>
          <a:stretch>
            <a:fillRect/>
          </a:stretch>
        </p:blipFill>
        <p:spPr bwMode="auto">
          <a:xfrm>
            <a:off x="187325" y="3879850"/>
            <a:ext cx="8921750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Internet Applications…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49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EAAE7853-F114-4304-9D0B-CD62002CCDB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228600" y="990600"/>
            <a:ext cx="28857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rgbClr val="FF0000"/>
                </a:solidFill>
                <a:latin typeface="Times New Roman" pitchFamily="18" charset="0"/>
              </a:rPr>
              <a:t>Network criteria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685800" y="1636693"/>
            <a:ext cx="8305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- Criteria 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assure that the network is </a:t>
            </a:r>
            <a:r>
              <a:rPr lang="en-US" altLang="en-US" sz="2800" b="1" dirty="0" smtClean="0">
                <a:solidFill>
                  <a:schemeClr val="bg1"/>
                </a:solidFill>
                <a:latin typeface="Times New Roman" pitchFamily="18" charset="0"/>
              </a:rPr>
              <a:t>performance</a:t>
            </a:r>
            <a:r>
              <a:rPr lang="en-US" altLang="en-US" sz="2800" b="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en-US" sz="2800" b="1" dirty="0">
                <a:solidFill>
                  <a:schemeClr val="bg1"/>
                </a:solidFill>
                <a:latin typeface="Times New Roman" pitchFamily="18" charset="0"/>
              </a:rPr>
              <a:t>reliability</a:t>
            </a:r>
            <a:r>
              <a:rPr lang="en-US" altLang="en-US" sz="2800" b="0" dirty="0">
                <a:solidFill>
                  <a:schemeClr val="bg1"/>
                </a:solidFill>
                <a:latin typeface="Times New Roman" pitchFamily="18" charset="0"/>
              </a:rPr>
              <a:t>, and </a:t>
            </a:r>
            <a:r>
              <a:rPr lang="en-US" altLang="en-US" sz="2800" b="1" dirty="0">
                <a:solidFill>
                  <a:schemeClr val="bg1"/>
                </a:solidFill>
                <a:latin typeface="Times New Roman" pitchFamily="18" charset="0"/>
              </a:rPr>
              <a:t>security</a:t>
            </a:r>
            <a:r>
              <a:rPr lang="en-US" altLang="en-US" sz="2800" b="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Networking Overview…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2790124"/>
          <a:ext cx="8610600" cy="3305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963"/>
                <a:gridCol w="1816916"/>
                <a:gridCol w="6003721"/>
              </a:tblGrid>
              <a:tr h="4946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Criteria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Measured by</a:t>
                      </a:r>
                      <a:endParaRPr lang="en-US" sz="2000" dirty="0"/>
                    </a:p>
                  </a:txBody>
                  <a:tcPr/>
                </a:tc>
              </a:tr>
              <a:tr h="4946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Performance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</a:rPr>
                        <a:t>transit time </a:t>
                      </a: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latin typeface="Times New Roman" pitchFamily="18" charset="0"/>
                        </a:rPr>
                        <a:t>and</a:t>
                      </a:r>
                      <a:r>
                        <a:rPr lang="en-US" altLang="en-US" sz="20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</a:rPr>
                        <a:t> response time</a:t>
                      </a:r>
                      <a:endParaRPr lang="en-US" sz="2000" dirty="0"/>
                    </a:p>
                  </a:txBody>
                  <a:tcPr/>
                </a:tc>
              </a:tr>
              <a:tr h="83940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Reliability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</a:rPr>
                        <a:t>frequency of failure, the time it takes to recover from a failure, and the network’s robustness in a catastrophe (</a:t>
                      </a:r>
                      <a:r>
                        <a:rPr lang="en-US" altLang="en-US" sz="2000" b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</a:rPr>
                        <a:t>thảm</a:t>
                      </a:r>
                      <a:r>
                        <a:rPr lang="en-US" altLang="en-US" sz="2000" b="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</a:rPr>
                        <a:t> </a:t>
                      </a:r>
                      <a:r>
                        <a:rPr lang="en-US" altLang="en-US" sz="2000" b="0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</a:rPr>
                        <a:t>họa</a:t>
                      </a:r>
                      <a:r>
                        <a:rPr lang="en-US" altLang="en-US" sz="2000" b="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</a:rPr>
                        <a:t>)</a:t>
                      </a:r>
                      <a:r>
                        <a:rPr lang="en-US" altLang="en-US" sz="2000" b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</a:rPr>
                        <a:t>.</a:t>
                      </a:r>
                      <a:endParaRPr lang="en-US" sz="2000" dirty="0"/>
                    </a:p>
                  </a:txBody>
                  <a:tcPr/>
                </a:tc>
              </a:tr>
              <a:tr h="12198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Security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</a:rPr>
                        <a:t>Policies and implementation for protecting data from unauthorized access, damage, and change, and procedures for recovery from breaches (</a:t>
                      </a:r>
                      <a:r>
                        <a:rPr lang="en-US" altLang="en-US" sz="2000" b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</a:rPr>
                        <a:t>lỗ</a:t>
                      </a:r>
                      <a:r>
                        <a:rPr lang="en-US" altLang="en-US" sz="2000" b="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</a:rPr>
                        <a:t> </a:t>
                      </a:r>
                      <a:r>
                        <a:rPr lang="en-US" altLang="en-US" sz="2000" b="0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</a:rPr>
                        <a:t>hổng</a:t>
                      </a:r>
                      <a:r>
                        <a:rPr lang="en-US" altLang="en-US" sz="2000" b="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</a:rPr>
                        <a:t>)</a:t>
                      </a:r>
                      <a:r>
                        <a:rPr lang="en-US" altLang="en-US" sz="2000" b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</a:rPr>
                        <a:t> and data losses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8" name="Picture 1"/>
          <p:cNvPicPr>
            <a:picLocks noChangeAspect="1" noChangeArrowheads="1"/>
          </p:cNvPicPr>
          <p:nvPr/>
        </p:nvPicPr>
        <p:blipFill>
          <a:blip r:embed="rId3" cstate="print">
            <a:lum contrast="8000"/>
          </a:blip>
          <a:srcRect/>
          <a:stretch>
            <a:fillRect/>
          </a:stretch>
        </p:blipFill>
        <p:spPr bwMode="auto">
          <a:xfrm>
            <a:off x="0" y="0"/>
            <a:ext cx="6900862" cy="6563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62CC5392-219C-46B4-A368-70A3CF014EDE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25955" name="Text Box 2"/>
          <p:cNvSpPr txBox="1">
            <a:spLocks noChangeArrowheads="1"/>
          </p:cNvSpPr>
          <p:nvPr/>
        </p:nvSpPr>
        <p:spPr bwMode="auto">
          <a:xfrm>
            <a:off x="7086600" y="2196405"/>
            <a:ext cx="1752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altLang="en-US" sz="2800" b="1" dirty="0">
                <a:solidFill>
                  <a:srgbClr val="0000CC"/>
                </a:solidFill>
                <a:latin typeface="Times New Roman" pitchFamily="18" charset="0"/>
              </a:rPr>
              <a:t>Group discussion </a:t>
            </a:r>
            <a:r>
              <a:rPr lang="fr-FR" altLang="en-US" sz="2800" b="1" dirty="0" err="1">
                <a:solidFill>
                  <a:srgbClr val="0000CC"/>
                </a:solidFill>
                <a:latin typeface="Times New Roman" pitchFamily="18" charset="0"/>
              </a:rPr>
              <a:t>Listservs</a:t>
            </a:r>
            <a:endParaRPr lang="en-US" altLang="en-US" sz="2800" b="1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25957" name="Text Box 4"/>
          <p:cNvSpPr txBox="1">
            <a:spLocks noChangeArrowheads="1"/>
          </p:cNvSpPr>
          <p:nvPr/>
        </p:nvSpPr>
        <p:spPr bwMode="auto">
          <a:xfrm>
            <a:off x="1752600" y="6412468"/>
            <a:ext cx="33159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Times New Roman" pitchFamily="18" charset="0"/>
              </a:rPr>
              <a:t>Figure 6.33  </a:t>
            </a:r>
            <a:r>
              <a:rPr lang="fr-FR" altLang="en-US" dirty="0" err="1">
                <a:solidFill>
                  <a:schemeClr val="bg1"/>
                </a:solidFill>
                <a:latin typeface="Times New Roman" pitchFamily="18" charset="0"/>
              </a:rPr>
              <a:t>Listserv</a:t>
            </a:r>
            <a:r>
              <a:rPr lang="fr-FR" alt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fr-FR" altLang="en-US" dirty="0" err="1">
                <a:solidFill>
                  <a:schemeClr val="bg1"/>
                </a:solidFill>
                <a:latin typeface="Times New Roman" pitchFamily="18" charset="0"/>
              </a:rPr>
              <a:t>organization</a:t>
            </a:r>
            <a:endParaRPr lang="en-US" alt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181600" y="533400"/>
            <a:ext cx="3962400" cy="1295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Internet Applications…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50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8C56E07C-FB44-437B-B53D-B6CF83383A55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28003" name="Text Box 2"/>
          <p:cNvSpPr txBox="1">
            <a:spLocks noChangeArrowheads="1"/>
          </p:cNvSpPr>
          <p:nvPr/>
        </p:nvSpPr>
        <p:spPr bwMode="auto">
          <a:xfrm>
            <a:off x="304800" y="990600"/>
            <a:ext cx="1752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altLang="en-US" sz="3200" b="1" dirty="0">
                <a:solidFill>
                  <a:srgbClr val="0000CC"/>
                </a:solidFill>
                <a:latin typeface="Times New Roman" pitchFamily="18" charset="0"/>
              </a:rPr>
              <a:t>Chat</a:t>
            </a:r>
            <a:endParaRPr lang="en-US" altLang="en-US" sz="3200" b="1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228600" y="1524000"/>
            <a:ext cx="86106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800" b="0" dirty="0">
                <a:solidFill>
                  <a:schemeClr val="bg1"/>
                </a:solidFill>
                <a:latin typeface="Times New Roman" pitchFamily="18" charset="0"/>
              </a:rPr>
              <a:t>Another populate class of Internet application is </a:t>
            </a:r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chat</a:t>
            </a:r>
            <a:r>
              <a:rPr lang="en-US" altLang="en-US" sz="2800" b="0" dirty="0">
                <a:solidFill>
                  <a:schemeClr val="bg1"/>
                </a:solidFill>
                <a:latin typeface="Times New Roman" pitchFamily="18" charset="0"/>
              </a:rPr>
              <a:t>. This is a real-time application like videoconferencing, in which two or more parties are involved in an exchange of text and optionally audio and video. The two parties can send text to</a:t>
            </a:r>
          </a:p>
          <a:p>
            <a:pPr algn="just"/>
            <a:r>
              <a:rPr lang="en-US" altLang="en-US" sz="2800" b="0" dirty="0">
                <a:solidFill>
                  <a:schemeClr val="bg1"/>
                </a:solidFill>
                <a:latin typeface="Times New Roman" pitchFamily="18" charset="0"/>
              </a:rPr>
              <a:t>each other, talk to each other (the same way as they might talk on the phone), and even see each other with suitable cameras.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Internet Applications…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51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Objectives-Revisited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LO04</a:t>
            </a:r>
            <a:r>
              <a:rPr lang="en-US" sz="2400" dirty="0" smtClean="0"/>
              <a:t>: </a:t>
            </a:r>
            <a:r>
              <a:rPr lang="en-US" sz="2400" b="1" dirty="0" smtClean="0"/>
              <a:t>List the layers in networking and their relationship.</a:t>
            </a:r>
            <a:endParaRPr lang="en-US" sz="2400" b="1" u="sng" dirty="0" smtClean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1752600"/>
            <a:ext cx="7467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 algn="just">
              <a:spcAft>
                <a:spcPct val="50000"/>
              </a:spcAft>
              <a:buFont typeface="Wingdings" pitchFamily="2" charset="2"/>
              <a:buChar char="q"/>
            </a:pP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  <a:latin typeface="Times New Roman" pitchFamily="18" charset="0"/>
              </a:rPr>
              <a:t>Describe local and wide area networks (LANs and </a:t>
            </a:r>
            <a:r>
              <a:rPr lang="en-US" altLang="en-US" dirty="0" err="1" smtClean="0">
                <a:solidFill>
                  <a:schemeClr val="bg1"/>
                </a:solidFill>
                <a:latin typeface="Times New Roman" pitchFamily="18" charset="0"/>
              </a:rPr>
              <a:t>Wans</a:t>
            </a:r>
            <a:r>
              <a:rPr lang="en-US" altLang="en-US" dirty="0" smtClean="0">
                <a:solidFill>
                  <a:schemeClr val="bg1"/>
                </a:solidFill>
                <a:latin typeface="Times New Roman" pitchFamily="18" charset="0"/>
              </a:rPr>
              <a:t>).</a:t>
            </a:r>
          </a:p>
          <a:p>
            <a:pPr marL="225425" indent="-225425" algn="just">
              <a:spcAft>
                <a:spcPct val="50000"/>
              </a:spcAft>
              <a:buFont typeface="Wingdings" pitchFamily="2" charset="2"/>
              <a:buChar char="q"/>
            </a:pPr>
            <a:r>
              <a:rPr lang="en-US" altLang="en-US" dirty="0" smtClean="0">
                <a:solidFill>
                  <a:schemeClr val="bg1"/>
                </a:solidFill>
                <a:latin typeface="Times New Roman" pitchFamily="18" charset="0"/>
              </a:rPr>
              <a:t>Distinguish an internet from the Internet.</a:t>
            </a:r>
          </a:p>
          <a:p>
            <a:pPr marL="225425" indent="-225425" algn="just">
              <a:spcAft>
                <a:spcPct val="50000"/>
              </a:spcAft>
              <a:buFont typeface="Wingdings" pitchFamily="2" charset="2"/>
              <a:buChar char="q"/>
            </a:pPr>
            <a:r>
              <a:rPr lang="en-US" altLang="en-US" dirty="0" smtClean="0">
                <a:solidFill>
                  <a:schemeClr val="bg1"/>
                </a:solidFill>
                <a:latin typeface="Times New Roman" pitchFamily="18" charset="0"/>
              </a:rPr>
              <a:t>Describe the TCP/IP protocol suite as the network model in the internet.</a:t>
            </a:r>
          </a:p>
          <a:p>
            <a:pPr marL="225425" indent="-225425" algn="just">
              <a:spcAft>
                <a:spcPct val="50000"/>
              </a:spcAft>
              <a:buFont typeface="Wingdings" pitchFamily="2" charset="2"/>
              <a:buChar char="q"/>
            </a:pPr>
            <a:r>
              <a:rPr lang="en-US" altLang="en-US" dirty="0" smtClean="0">
                <a:solidFill>
                  <a:schemeClr val="bg1"/>
                </a:solidFill>
                <a:latin typeface="Times New Roman" pitchFamily="18" charset="0"/>
              </a:rPr>
              <a:t>Describe some application at the application layer.</a:t>
            </a:r>
          </a:p>
          <a:p>
            <a:pPr marL="225425" indent="-225425" algn="just">
              <a:spcAft>
                <a:spcPct val="50000"/>
              </a:spcAft>
              <a:buFont typeface="Wingdings" pitchFamily="2" charset="2"/>
              <a:buChar char="q"/>
            </a:pPr>
            <a:r>
              <a:rPr lang="en-US" altLang="en-US" dirty="0" smtClean="0">
                <a:solidFill>
                  <a:schemeClr val="bg1"/>
                </a:solidFill>
                <a:latin typeface="Times New Roman" pitchFamily="18" charset="0"/>
              </a:rPr>
              <a:t>Describe the services provided by the transport-layer protocols.</a:t>
            </a:r>
          </a:p>
          <a:p>
            <a:pPr marL="225425" indent="-225425" algn="just">
              <a:spcAft>
                <a:spcPct val="50000"/>
              </a:spcAft>
              <a:buFont typeface="Wingdings" pitchFamily="2" charset="2"/>
              <a:buChar char="q"/>
            </a:pPr>
            <a:r>
              <a:rPr lang="en-US" altLang="en-US" dirty="0" smtClean="0">
                <a:solidFill>
                  <a:schemeClr val="bg1"/>
                </a:solidFill>
                <a:latin typeface="Times New Roman" pitchFamily="18" charset="0"/>
              </a:rPr>
              <a:t>Describe the services provided by the network-layer protocol.</a:t>
            </a:r>
          </a:p>
          <a:p>
            <a:pPr marL="225425" indent="-225425" algn="just">
              <a:spcAft>
                <a:spcPct val="50000"/>
              </a:spcAft>
              <a:buFont typeface="Wingdings" pitchFamily="2" charset="2"/>
              <a:buChar char="q"/>
            </a:pPr>
            <a:r>
              <a:rPr lang="en-US" altLang="en-US" dirty="0" smtClean="0">
                <a:solidFill>
                  <a:schemeClr val="bg1"/>
                </a:solidFill>
                <a:latin typeface="Times New Roman" pitchFamily="18" charset="0"/>
              </a:rPr>
              <a:t>Describe different protocols used at the data-link layer.</a:t>
            </a:r>
          </a:p>
          <a:p>
            <a:pPr marL="225425" indent="-225425" algn="just">
              <a:spcAft>
                <a:spcPct val="50000"/>
              </a:spcAft>
              <a:buFont typeface="Wingdings" pitchFamily="2" charset="2"/>
              <a:buChar char="q"/>
            </a:pPr>
            <a:r>
              <a:rPr lang="en-US" altLang="en-US" dirty="0" smtClean="0">
                <a:solidFill>
                  <a:schemeClr val="bg1"/>
                </a:solidFill>
                <a:latin typeface="Times New Roman" pitchFamily="18" charset="0"/>
              </a:rPr>
              <a:t>Describe the duties of the physical layer.</a:t>
            </a:r>
          </a:p>
          <a:p>
            <a:pPr marL="225425" indent="-225425" algn="just">
              <a:spcAft>
                <a:spcPct val="50000"/>
              </a:spcAft>
              <a:buFont typeface="Wingdings" pitchFamily="2" charset="2"/>
              <a:buChar char="q"/>
            </a:pPr>
            <a:r>
              <a:rPr lang="en-US" altLang="en-US" dirty="0" smtClean="0">
                <a:solidFill>
                  <a:schemeClr val="bg1"/>
                </a:solidFill>
                <a:latin typeface="Times New Roman" pitchFamily="18" charset="0"/>
              </a:rPr>
              <a:t>Describe different transmission media used in networking.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52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Exercises- Use your notebook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36455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Write your  reviews to your notebook.</a:t>
            </a: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More pages More Scores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53</a:t>
            </a:fld>
            <a:endParaRPr kumimoji="0"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639762"/>
          </a:xfrm>
        </p:spPr>
        <p:txBody>
          <a:bodyPr/>
          <a:lstStyle/>
          <a:p>
            <a:r>
              <a:rPr lang="en-US" dirty="0" smtClean="0"/>
              <a:t>Thanks for Following</a:t>
            </a:r>
            <a:br>
              <a:rPr lang="en-US" dirty="0" smtClean="0"/>
            </a:br>
            <a:r>
              <a:rPr lang="en-US" dirty="0" smtClean="0"/>
              <a:t>this lesson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54</a:t>
            </a:fld>
            <a:endParaRPr kumimoji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EAAE7853-F114-4304-9D0B-CD62002CCDB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228600" y="990600"/>
            <a:ext cx="68745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3200" dirty="0" smtClean="0">
                <a:solidFill>
                  <a:srgbClr val="FF0000"/>
                </a:solidFill>
                <a:latin typeface="Times New Roman" pitchFamily="18" charset="0"/>
              </a:rPr>
              <a:t>Network Attributes: Type of connections</a:t>
            </a:r>
            <a:endParaRPr lang="en-US" altLang="en-US" sz="32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Networking Overview…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038600"/>
            <a:ext cx="78644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14400" y="1828800"/>
            <a:ext cx="7467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A 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</a:rPr>
              <a:t>network consists of two or more devices connected through </a:t>
            </a:r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links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</a:rPr>
              <a:t>. A link is a communications pathway that transfers data from one device to another. </a:t>
            </a:r>
            <a:endParaRPr lang="en-US" altLang="en-US" sz="2400" b="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algn="just">
              <a:buFontTx/>
              <a:buChar char="-"/>
            </a:pP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There 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</a:rPr>
              <a:t>are two possible types of connections: </a:t>
            </a:r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point-to-point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</a:rPr>
              <a:t> and </a:t>
            </a:r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multipoint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</a:rPr>
              <a:t>..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52400" y="1447800"/>
            <a:ext cx="8686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Topology (</a:t>
            </a:r>
            <a:r>
              <a:rPr lang="en-US" altLang="en-US" sz="2400" dirty="0" err="1" smtClean="0">
                <a:solidFill>
                  <a:schemeClr val="bg1"/>
                </a:solidFill>
                <a:latin typeface="Times New Roman" pitchFamily="18" charset="0"/>
              </a:rPr>
              <a:t>hình</a:t>
            </a: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400" dirty="0" err="1" smtClean="0">
                <a:solidFill>
                  <a:schemeClr val="bg1"/>
                </a:solidFill>
                <a:latin typeface="Times New Roman" pitchFamily="18" charset="0"/>
              </a:rPr>
              <a:t>trạng</a:t>
            </a:r>
            <a:r>
              <a:rPr lang="en-US" altLang="en-US" sz="2400" dirty="0" smtClean="0">
                <a:solidFill>
                  <a:schemeClr val="bg1"/>
                </a:solidFill>
                <a:latin typeface="Times New Roman" pitchFamily="18" charset="0"/>
              </a:rPr>
              <a:t>): T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he 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</a:rPr>
              <a:t>way 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for connecting components. </a:t>
            </a:r>
          </a:p>
          <a:p>
            <a:pPr algn="just"/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4 </a:t>
            </a:r>
            <a:r>
              <a:rPr lang="en-US" altLang="en-US" sz="2400" b="0" dirty="0">
                <a:solidFill>
                  <a:schemeClr val="bg1"/>
                </a:solidFill>
                <a:latin typeface="Times New Roman" pitchFamily="18" charset="0"/>
              </a:rPr>
              <a:t>basic topologies possible: mesh, star, bus, and </a:t>
            </a:r>
            <a:r>
              <a:rPr lang="en-US" altLang="en-US" sz="2400" b="0" dirty="0" smtClean="0">
                <a:solidFill>
                  <a:schemeClr val="bg1"/>
                </a:solidFill>
                <a:latin typeface="Times New Roman" pitchFamily="18" charset="0"/>
              </a:rPr>
              <a:t>ring.</a:t>
            </a:r>
            <a:endParaRPr lang="en-US" altLang="en-US" sz="24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1741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237" y="2586038"/>
            <a:ext cx="7954963" cy="389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6200" y="863025"/>
            <a:ext cx="66116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3200" dirty="0" smtClean="0">
                <a:solidFill>
                  <a:srgbClr val="FF0000"/>
                </a:solidFill>
                <a:latin typeface="Times New Roman" pitchFamily="18" charset="0"/>
              </a:rPr>
              <a:t>Network Attributes: Physical Topology</a:t>
            </a:r>
            <a:endParaRPr lang="en-US" altLang="en-US" sz="32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Networking Overview…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618386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Xem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thích</a:t>
            </a:r>
            <a:r>
              <a:rPr lang="en-US" dirty="0" smtClean="0">
                <a:solidFill>
                  <a:schemeClr val="bg1"/>
                </a:solidFill>
              </a:rPr>
              <a:t> ở </a:t>
            </a:r>
            <a:r>
              <a:rPr lang="en-US" dirty="0" err="1" smtClean="0">
                <a:solidFill>
                  <a:schemeClr val="bg1"/>
                </a:solidFill>
              </a:rPr>
              <a:t>phần</a:t>
            </a:r>
            <a:r>
              <a:rPr lang="en-US" dirty="0" smtClean="0">
                <a:solidFill>
                  <a:schemeClr val="bg1"/>
                </a:solidFill>
              </a:rPr>
              <a:t>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6.</a:t>
            </a:r>
            <a:fld id="{EAAE7853-F114-4304-9D0B-CD62002CCDB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2- Network Categories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3400" y="1295400"/>
            <a:ext cx="82296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Three </a:t>
            </a:r>
            <a:r>
              <a:rPr lang="en-US" altLang="en-US" sz="2800" b="0" dirty="0">
                <a:solidFill>
                  <a:schemeClr val="bg1"/>
                </a:solidFill>
                <a:latin typeface="Times New Roman" pitchFamily="18" charset="0"/>
              </a:rPr>
              <a:t>broad categories: 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 (</a:t>
            </a:r>
            <a:r>
              <a:rPr lang="en-US" altLang="en-US" sz="2800" b="0" dirty="0" err="1" smtClean="0">
                <a:solidFill>
                  <a:schemeClr val="bg1"/>
                </a:solidFill>
                <a:latin typeface="Times New Roman" pitchFamily="18" charset="0"/>
              </a:rPr>
              <a:t>dựa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800" b="0" dirty="0" err="1" smtClean="0">
                <a:solidFill>
                  <a:schemeClr val="bg1"/>
                </a:solidFill>
                <a:latin typeface="Times New Roman" pitchFamily="18" charset="0"/>
              </a:rPr>
              <a:t>vào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800" b="0" dirty="0" err="1" smtClean="0">
                <a:solidFill>
                  <a:schemeClr val="bg1"/>
                </a:solidFill>
                <a:latin typeface="Times New Roman" pitchFamily="18" charset="0"/>
              </a:rPr>
              <a:t>không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800" b="0" dirty="0" err="1" smtClean="0">
                <a:solidFill>
                  <a:schemeClr val="bg1"/>
                </a:solidFill>
                <a:latin typeface="Times New Roman" pitchFamily="18" charset="0"/>
              </a:rPr>
              <a:t>gian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800" b="0" dirty="0" err="1" smtClean="0">
                <a:solidFill>
                  <a:schemeClr val="bg1"/>
                </a:solidFill>
                <a:latin typeface="Times New Roman" pitchFamily="18" charset="0"/>
              </a:rPr>
              <a:t>vật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800" b="0" dirty="0" err="1" smtClean="0">
                <a:solidFill>
                  <a:schemeClr val="bg1"/>
                </a:solidFill>
                <a:latin typeface="Times New Roman" pitchFamily="18" charset="0"/>
              </a:rPr>
              <a:t>lý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)</a:t>
            </a:r>
          </a:p>
          <a:p>
            <a:pPr algn="just">
              <a:buFontTx/>
              <a:buChar char="-"/>
            </a:pPr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 Local-area </a:t>
            </a:r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networks (LANs),</a:t>
            </a:r>
            <a:r>
              <a:rPr lang="en-US" altLang="en-US" sz="2800" b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 (</a:t>
            </a:r>
            <a:r>
              <a:rPr lang="en-US" altLang="en-US" sz="2800" b="0" dirty="0" err="1" smtClean="0">
                <a:solidFill>
                  <a:schemeClr val="bg1"/>
                </a:solidFill>
                <a:latin typeface="Times New Roman" pitchFamily="18" charset="0"/>
              </a:rPr>
              <a:t>nhỏ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- </a:t>
            </a:r>
            <a:r>
              <a:rPr lang="en-US" altLang="en-US" sz="2800" b="0" dirty="0" err="1" smtClean="0">
                <a:solidFill>
                  <a:schemeClr val="bg1"/>
                </a:solidFill>
                <a:latin typeface="Times New Roman" pitchFamily="18" charset="0"/>
              </a:rPr>
              <a:t>tòa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800" b="0" dirty="0" err="1" smtClean="0">
                <a:solidFill>
                  <a:schemeClr val="bg1"/>
                </a:solidFill>
                <a:latin typeface="Times New Roman" pitchFamily="18" charset="0"/>
              </a:rPr>
              <a:t>nhà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)</a:t>
            </a:r>
          </a:p>
          <a:p>
            <a:pPr algn="just">
              <a:buFontTx/>
              <a:buChar char="-"/>
            </a:pPr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 Wide-area </a:t>
            </a:r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networks (WANs),</a:t>
            </a:r>
            <a:r>
              <a:rPr lang="en-US" altLang="en-US" sz="2800" b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lang="en-US" altLang="en-US" sz="2800" b="0" dirty="0" err="1" smtClean="0">
                <a:solidFill>
                  <a:schemeClr val="bg1"/>
                </a:solidFill>
                <a:latin typeface="Times New Roman" pitchFamily="18" charset="0"/>
              </a:rPr>
              <a:t>thế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800" b="0" dirty="0" err="1" smtClean="0">
                <a:solidFill>
                  <a:schemeClr val="bg1"/>
                </a:solidFill>
                <a:latin typeface="Times New Roman" pitchFamily="18" charset="0"/>
              </a:rPr>
              <a:t>giới</a:t>
            </a:r>
            <a:r>
              <a:rPr lang="en-US" altLang="en-US" sz="2800" b="0" dirty="0" smtClean="0">
                <a:solidFill>
                  <a:schemeClr val="bg1"/>
                </a:solidFill>
                <a:latin typeface="Times New Roman" pitchFamily="18" charset="0"/>
              </a:rPr>
              <a:t>)</a:t>
            </a:r>
          </a:p>
          <a:p>
            <a:pPr algn="just">
              <a:buFontTx/>
              <a:buChar char="-"/>
            </a:pPr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 Metropolitan </a:t>
            </a:r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area networks (MANs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). (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itchFamily="18" charset="0"/>
              </a:rPr>
              <a:t>tỉnh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itchFamily="18" charset="0"/>
              </a:rPr>
              <a:t>thành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itchFamily="18" charset="0"/>
              </a:rPr>
              <a:t>phố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)</a:t>
            </a:r>
            <a:endParaRPr lang="en-US" altLang="en-US" sz="28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8763" y="3352800"/>
            <a:ext cx="5557837" cy="198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676400" y="5562600"/>
            <a:ext cx="57342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dirty="0" smtClean="0">
                <a:solidFill>
                  <a:schemeClr val="bg1"/>
                </a:solidFill>
                <a:latin typeface="Times New Roman" pitchFamily="18" charset="0"/>
              </a:rPr>
              <a:t>An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isolated LAN connecting eight computers to a hub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/>
              <a:t>6.</a:t>
            </a:r>
            <a:fld id="{4FDF8E6E-2680-4725-9089-2982F403205D}" type="slidenum">
              <a:rPr lang="en-US" altLang="en-US"/>
              <a:pPr/>
              <a:t>9</a:t>
            </a:fld>
            <a:endParaRPr lang="en-US" altLang="en-US" dirty="0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6705600" y="1375530"/>
            <a:ext cx="1905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000" dirty="0" smtClean="0">
                <a:solidFill>
                  <a:schemeClr val="bg1"/>
                </a:solidFill>
                <a:latin typeface="Times New Roman" pitchFamily="18" charset="0"/>
              </a:rPr>
              <a:t>A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point-to-point WAN and a backbone WAN</a:t>
            </a:r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143000"/>
            <a:ext cx="6096000" cy="258963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152400"/>
            <a:ext cx="8229600" cy="639762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Network Categories </a:t>
            </a:r>
            <a:r>
              <a:rPr kumimoji="0" lang="en-US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0000CC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…</a:t>
            </a:r>
            <a:endParaRPr kumimoji="0" lang="en-US" sz="4000" b="1" i="0" u="none" strike="noStrike" kern="1200" cap="none" spc="0" normalizeH="0" baseline="0" noProof="0" dirty="0">
              <a:ln w="6350">
                <a:noFill/>
              </a:ln>
              <a:solidFill>
                <a:srgbClr val="0000CC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 flipH="1">
            <a:off x="6781800" y="5232737"/>
            <a:ext cx="2057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000" dirty="0" smtClean="0">
                <a:solidFill>
                  <a:schemeClr val="bg1"/>
                </a:solidFill>
                <a:latin typeface="Times New Roman" pitchFamily="18" charset="0"/>
              </a:rPr>
              <a:t>An </a:t>
            </a:r>
            <a:r>
              <a:rPr lang="en-US" altLang="en-US" sz="2000" dirty="0">
                <a:solidFill>
                  <a:schemeClr val="bg1"/>
                </a:solidFill>
                <a:latin typeface="Times New Roman" pitchFamily="18" charset="0"/>
              </a:rPr>
              <a:t>internet made of WANs, LANs, and routers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191000"/>
            <a:ext cx="6583362" cy="228466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6705600" y="3048000"/>
            <a:ext cx="2362200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An internetwork, or an internet </a:t>
            </a:r>
          </a:p>
          <a:p>
            <a:pPr algn="ctr"/>
            <a:r>
              <a:rPr lang="en-US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is a network of networks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609600" cy="30480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1683</TotalTime>
  <Words>2996</Words>
  <Application>Microsoft Office PowerPoint</Application>
  <PresentationFormat>On-screen Show (4:3)</PresentationFormat>
  <Paragraphs>387</Paragraphs>
  <Slides>54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Apex</vt:lpstr>
      <vt:lpstr>Lesson 04 computer networks &amp; internet</vt:lpstr>
      <vt:lpstr>Objectives</vt:lpstr>
      <vt:lpstr>Contents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Objectives-Revisited</vt:lpstr>
      <vt:lpstr>Exercises- Use your notebook</vt:lpstr>
      <vt:lpstr>Thanks for Following this lesson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CSI104 Introduction to Computer Science</dc:title>
  <dc:creator>Azure</dc:creator>
  <cp:lastModifiedBy>Azure</cp:lastModifiedBy>
  <cp:revision>124</cp:revision>
  <dcterms:created xsi:type="dcterms:W3CDTF">2020-11-30T04:14:58Z</dcterms:created>
  <dcterms:modified xsi:type="dcterms:W3CDTF">2020-12-09T02:45:45Z</dcterms:modified>
</cp:coreProperties>
</file>