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64" r:id="rId3"/>
    <p:sldId id="365" r:id="rId4"/>
    <p:sldId id="368" r:id="rId5"/>
    <p:sldId id="370" r:id="rId6"/>
    <p:sldId id="371" r:id="rId7"/>
    <p:sldId id="372" r:id="rId8"/>
    <p:sldId id="374" r:id="rId9"/>
    <p:sldId id="379" r:id="rId10"/>
    <p:sldId id="381" r:id="rId11"/>
    <p:sldId id="382" r:id="rId12"/>
    <p:sldId id="412" r:id="rId13"/>
    <p:sldId id="385" r:id="rId14"/>
    <p:sldId id="386" r:id="rId15"/>
    <p:sldId id="387" r:id="rId16"/>
    <p:sldId id="389" r:id="rId17"/>
    <p:sldId id="390" r:id="rId18"/>
    <p:sldId id="391" r:id="rId19"/>
    <p:sldId id="392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4" r:id="rId39"/>
    <p:sldId id="413" r:id="rId40"/>
    <p:sldId id="26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0385-6F09-46F9-B307-5E52398D2F5E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AB2B-CE38-47ED-B48F-2CC537AC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1D051D-5EFD-409E-9626-5AE95F3FDD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F0733F-8BD3-4AC7-8C80-C5B31DD329F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6F45BE-C8D1-4091-A98E-56CB6906F7C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F98082-F402-4622-9B94-1F356FC96C6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40ACE4-4361-41C9-A372-2EBCC16D313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7D6EAB-1C26-4A70-AC1E-183F4723A80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A78DEC-945E-4F53-ACF3-7D4551777D8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707B81-95E3-45D1-8E4B-A984082AD89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DD6735-BBB6-48B4-B42A-3D5B3897C15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295686-CBA6-45E2-8DE6-8C472DFA11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46AA86-5D79-4625-9B3F-0BF08E08A9F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E972F3-5E2F-4532-8D26-8243513C54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4475D6-56CB-4150-B551-4A30AA4A38A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88FAB5-1798-4E04-9DDD-11F49BB005B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8CDDFA-5C6F-4B5F-876F-75F3AC55C87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1FF9A4-7868-4F42-9778-805AA32B111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4EDCF-83FF-45CD-8A2F-D1C16269D94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27B056-1D0D-4D8A-BEDD-ACD796A530C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14BDC7-F67B-47A9-8A46-076503DF624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A1F0E6-4EC9-4890-9B5A-0C07B3E6C3F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445E3C-A3BA-476F-8A4D-12FE26C52EF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E4A1A3-8E5A-4258-A4E3-35B3BAEDEFF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5694F3-1D0D-48B5-BA02-3EB6B500CD0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A85C80-CA51-46CB-8145-52575623F10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354CEE-7817-4704-AA7C-81A4611A5DF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31BCF2-484E-40A1-93A1-0A069A9F0F5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EF2375-7A46-4E2F-BF7F-92627986D62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4762E2-BFA0-4079-B80B-09E43A17D11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990B91-F547-41DB-AC6F-C90393267C9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9E2-C50B-463C-BBC9-9ACAAC4F4DB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8C9D68-AE14-4235-9813-CECFD2FB76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69EFEC-4F77-4B5E-B051-88908D5C937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F71625-7385-459B-9BDF-373AEE69CC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F71625-7385-459B-9BDF-373AEE69CC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22030" y="838200"/>
            <a:ext cx="8229600" cy="23622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0000CC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CSI104</a:t>
            </a:r>
            <a:br>
              <a:rPr kumimoji="0" lang="en-US" dirty="0" smtClean="0"/>
            </a:br>
            <a:r>
              <a:rPr kumimoji="0" lang="en-US" dirty="0" smtClean="0"/>
              <a:t>Introduction to Computer Science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80160" cy="304800"/>
          </a:xfrm>
        </p:spPr>
        <p:txBody>
          <a:bodyPr/>
          <a:lstStyle/>
          <a:p>
            <a:fld id="{B9AEE9E1-F090-47A5-8FA2-A6C296C3624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3566160" cy="3048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8DEE-94CE-4B22-B432-31C7007257A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EA5-E7F9-4306-9F5B-870BB051BC0E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0" lang="en-US" dirty="0" smtClean="0"/>
              <a:t>Add text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3E20-7E0F-4FC1-89E2-AB16AE077302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EFEA-1674-4913-A103-04A042491E28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83BF-3388-4218-9B0B-899D1875C3C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15D-A621-4FCC-9407-0307C6EDC537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D1A5-E967-49C7-8041-DD5A56854B85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1115-64E6-4B28-BBBF-8AA8C1014DFE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1F58-4CA2-4FB8-8A3E-819D608B3DAF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D15-9F08-4835-8D3D-42BF30EAF0BE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DB1B08-0905-467D-836E-3376AA3E0537}" type="datetime1">
              <a:rPr lang="en-US" smtClean="0"/>
              <a:t>12/9/2020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553200"/>
            <a:ext cx="457200" cy="228600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none" baseline="0">
          <a:ln w="6350">
            <a:noFill/>
          </a:ln>
          <a:solidFill>
            <a:srgbClr val="0000CC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0000CC"/>
        </a:buClr>
        <a:buSzPct val="65000"/>
        <a:buFont typeface="Wingdings 2"/>
        <a:buChar char=""/>
        <a:defRPr kumimoji="0"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rgbClr val="0000CC"/>
        </a:buClr>
        <a:buSzPct val="80000"/>
        <a:buFont typeface="Wingdings 2"/>
        <a:buChar char=""/>
        <a:defRPr kumimoji="0"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rgbClr val="0000CC"/>
        </a:buClr>
        <a:buSzPct val="95000"/>
        <a:buFont typeface="Wingdings"/>
        <a:buChar char=""/>
        <a:defRPr kumimoji="0"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rgbClr val="0000CC"/>
        </a:buClr>
        <a:buSzPct val="100000"/>
        <a:buFont typeface="Wingdings 3"/>
        <a:buChar char="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rgbClr val="0000CC"/>
        </a:buClr>
        <a:buFont typeface="Wingdings 2"/>
        <a:buChar char="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05000"/>
            <a:ext cx="567983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Lesson 05</a:t>
            </a:r>
            <a:br>
              <a:rPr lang="en-US" dirty="0" smtClean="0"/>
            </a:br>
            <a:r>
              <a:rPr lang="en-US" dirty="0" smtClean="0"/>
              <a:t>Operating systems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2075"/>
            <a:ext cx="294798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181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System: An assembly of related components in which there exists an operational mechanism.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4495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Textbook: Chapter 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2FA75862-A2EB-4817-995D-B16694AF81E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76200" y="1384300"/>
            <a:ext cx="8915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en-US" sz="2800" i="0" dirty="0">
                <a:solidFill>
                  <a:schemeClr val="bg1"/>
                </a:solidFill>
                <a:latin typeface="Times New Roman" pitchFamily="18" charset="0"/>
              </a:rPr>
              <a:t>Each operating system has 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basic </a:t>
            </a: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user interface</a:t>
            </a:r>
            <a:r>
              <a:rPr lang="vi-VN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s (called as SHELLs). 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A user interface can be implemented as </a:t>
            </a:r>
            <a:r>
              <a:rPr lang="vi-VN" altLang="en-US" sz="2800" b="1" i="0" u="sng" dirty="0" smtClean="0">
                <a:solidFill>
                  <a:schemeClr val="bg1"/>
                </a:solidFill>
                <a:latin typeface="Times New Roman" pitchFamily="18" charset="0"/>
              </a:rPr>
              <a:t>command prompt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or has it’s on </a:t>
            </a:r>
            <a:r>
              <a:rPr lang="vi-VN" altLang="en-US" sz="2800" i="0" u="sng" dirty="0" smtClean="0">
                <a:solidFill>
                  <a:srgbClr val="0000CC"/>
                </a:solidFill>
                <a:latin typeface="Times New Roman" pitchFamily="18" charset="0"/>
              </a:rPr>
              <a:t>graphical user interface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(GUI).</a:t>
            </a:r>
            <a:endParaRPr lang="en-US" altLang="en-US" sz="28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User Interfaces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352800"/>
            <a:ext cx="4429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048000"/>
            <a:ext cx="4343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1600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C0083ACA-A39A-49E2-87D0-7CAD2CB33CE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6200" y="1597025"/>
            <a:ext cx="8915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-"/>
            </a:pP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Memory size increases 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Program size increases.</a:t>
            </a:r>
          </a:p>
          <a:p>
            <a:pPr algn="just">
              <a:buFontTx/>
              <a:buChar char="-"/>
            </a:pP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 Memory manager prevents </a:t>
            </a:r>
            <a:r>
              <a:rPr lang="en-US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applications </a:t>
            </a:r>
            <a:r>
              <a:rPr lang="en-US" altLang="en-US" sz="2800" i="0" dirty="0">
                <a:solidFill>
                  <a:schemeClr val="bg1"/>
                </a:solidFill>
                <a:latin typeface="Times New Roman" pitchFamily="18" charset="0"/>
              </a:rPr>
              <a:t>from running out of memory</a:t>
            </a:r>
            <a:r>
              <a:rPr lang="en-US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Protection is violated.</a:t>
            </a:r>
            <a:endParaRPr lang="vi-VN" altLang="en-US" sz="28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How memory can be managed?</a:t>
            </a:r>
          </a:p>
          <a:p>
            <a:pPr lvl="1" algn="just">
              <a:buFontTx/>
              <a:buChar char="-"/>
            </a:pP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It depends on the way program are permitted to run.</a:t>
            </a:r>
          </a:p>
          <a:p>
            <a:pPr lvl="2" algn="just">
              <a:buFontTx/>
              <a:buChar char="-"/>
            </a:pP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Mem. Management in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mono</a:t>
            </a: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programming</a:t>
            </a: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: only one program (single program) is in memory at a time</a:t>
            </a:r>
            <a:endParaRPr lang="vi-VN" altLang="en-US" sz="28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2" algn="just">
              <a:buFontTx/>
              <a:buChar char="-"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Mem. Management in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multi</a:t>
            </a: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programming</a:t>
            </a:r>
            <a:r>
              <a:rPr lang="vi-V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: more than one program is in memory at the same time</a:t>
            </a:r>
            <a:r>
              <a:rPr lang="en-US" altLang="en-US" sz="2800" i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altLang="en-US" sz="28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C0083ACA-A39A-49E2-87D0-7CAD2CB33CE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9200" y="4038600"/>
            <a:ext cx="212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i="0" dirty="0" err="1" smtClean="0">
                <a:solidFill>
                  <a:schemeClr val="bg1"/>
                </a:solidFill>
                <a:latin typeface="Times New Roman" pitchFamily="18" charset="0"/>
              </a:rPr>
              <a:t>Monoprogramming</a:t>
            </a:r>
            <a:endParaRPr lang="en-US" altLang="en-US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819275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05400" y="4114800"/>
            <a:ext cx="2104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chemeClr val="bg1"/>
                </a:solidFill>
                <a:latin typeface="Times New Roman" pitchFamily="18" charset="0"/>
              </a:rPr>
              <a:t>Multiprogramming</a:t>
            </a:r>
            <a:endParaRPr lang="en-US" altLang="en-US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143000"/>
            <a:ext cx="199252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685800" y="4495800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en-US" dirty="0" smtClean="0">
                <a:solidFill>
                  <a:schemeClr val="bg1"/>
                </a:solidFill>
                <a:latin typeface="Times New Roman" pitchFamily="18" charset="0"/>
              </a:rPr>
              <a:t>T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he whole program is in memory for execution. When the program finishes running, the program area is occupied by another program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19600" y="44958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en-US" dirty="0" smtClean="0">
                <a:solidFill>
                  <a:schemeClr val="bg1"/>
                </a:solidFill>
                <a:latin typeface="Times New Roman" pitchFamily="18" charset="0"/>
              </a:rPr>
              <a:t>Some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 program</a:t>
            </a:r>
            <a:r>
              <a:rPr lang="vi-VN" altLang="en-US" dirty="0" smtClean="0">
                <a:solidFill>
                  <a:schemeClr val="bg1"/>
                </a:solidFill>
                <a:latin typeface="Times New Roman" pitchFamily="18" charset="0"/>
              </a:rPr>
              <a:t>s are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 in memory at the same time, and they are executed concurrently, with the CPU switching rapidly between the programs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19799" y="990600"/>
            <a:ext cx="3793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solidFill>
                  <a:srgbClr val="0000CC"/>
                </a:solidFill>
                <a:latin typeface="Times New Roman" pitchFamily="18" charset="0"/>
              </a:rPr>
              <a:t>Categories </a:t>
            </a:r>
            <a:r>
              <a:rPr lang="en-US" altLang="en-US" sz="2000" b="1" i="0" dirty="0">
                <a:solidFill>
                  <a:srgbClr val="0000CC"/>
                </a:solidFill>
                <a:latin typeface="Times New Roman" pitchFamily="18" charset="0"/>
              </a:rPr>
              <a:t>of multiprogramming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4144962"/>
            <a:ext cx="7085012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3716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u="sng" dirty="0" smtClean="0">
                <a:solidFill>
                  <a:schemeClr val="bg1"/>
                </a:solidFill>
              </a:rPr>
              <a:t>Basic idea</a:t>
            </a:r>
            <a:r>
              <a:rPr lang="vi-VN" dirty="0" smtClean="0">
                <a:solidFill>
                  <a:schemeClr val="bg1"/>
                </a:solidFill>
              </a:rPr>
              <a:t>:</a:t>
            </a:r>
          </a:p>
          <a:p>
            <a:r>
              <a:rPr lang="vi-VN" dirty="0" smtClean="0">
                <a:solidFill>
                  <a:schemeClr val="bg1"/>
                </a:solidFill>
              </a:rPr>
              <a:t>- Memory is divided into parts:</a:t>
            </a:r>
          </a:p>
          <a:p>
            <a:r>
              <a:rPr lang="vi-VN" dirty="0" smtClean="0">
                <a:solidFill>
                  <a:schemeClr val="bg1"/>
                </a:solidFill>
              </a:rPr>
              <a:t>	- Parts have the same size </a:t>
            </a:r>
            <a:r>
              <a:rPr lang="vi-VN" dirty="0" smtClean="0">
                <a:solidFill>
                  <a:schemeClr val="bg1"/>
                </a:solidFill>
                <a:sym typeface="Wingdings" pitchFamily="2" charset="2"/>
              </a:rPr>
              <a:t> Paging</a:t>
            </a:r>
          </a:p>
          <a:p>
            <a:r>
              <a:rPr lang="vi-VN" dirty="0" smtClean="0">
                <a:solidFill>
                  <a:schemeClr val="bg1"/>
                </a:solidFill>
                <a:sym typeface="Wingdings" pitchFamily="2" charset="2"/>
              </a:rPr>
              <a:t>	- Each part</a:t>
            </a:r>
            <a:r>
              <a:rPr lang="vi-VN" dirty="0" smtClean="0">
                <a:solidFill>
                  <a:schemeClr val="bg1"/>
                </a:solidFill>
              </a:rPr>
              <a:t> has different size </a:t>
            </a:r>
            <a:r>
              <a:rPr lang="vi-VN" dirty="0" smtClean="0">
                <a:solidFill>
                  <a:schemeClr val="bg1"/>
                </a:solidFill>
                <a:sym typeface="Wingdings" pitchFamily="2" charset="2"/>
              </a:rPr>
              <a:t> Partitioning/ segmentation</a:t>
            </a:r>
          </a:p>
          <a:p>
            <a:pPr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  <a:sym typeface="Wingdings" pitchFamily="2" charset="2"/>
              </a:rPr>
              <a:t>All program is loaded to memory  Non-swapping.</a:t>
            </a:r>
          </a:p>
          <a:p>
            <a:pPr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  <a:sym typeface="Wingdings" pitchFamily="2" charset="2"/>
              </a:rPr>
              <a:t> At a time, some pages are loaded only, remainder is still on disk, it is loaded when necessary When it is loaded, it may be swapped with a memory-loaded page.</a:t>
            </a:r>
          </a:p>
          <a:p>
            <a:pPr>
              <a:buFontTx/>
              <a:buChar char="-"/>
            </a:pPr>
            <a:r>
              <a:rPr lang="vi-VN" alt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b="1" dirty="0" smtClean="0">
                <a:solidFill>
                  <a:srgbClr val="FF0000"/>
                </a:solidFill>
                <a:latin typeface="Times New Roman" pitchFamily="18" charset="0"/>
              </a:rPr>
              <a:t>Almost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</a:rPr>
              <a:t>all operating systems today</a:t>
            </a:r>
            <a:r>
              <a:rPr lang="vi-VN" altLang="en-US" b="1" dirty="0" smtClean="0">
                <a:solidFill>
                  <a:srgbClr val="FF0000"/>
                </a:solidFill>
                <a:latin typeface="Times New Roman" pitchFamily="18" charset="0"/>
              </a:rPr>
              <a:t> use technique of paging/ segmentation to mange memory.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1447800"/>
            <a:ext cx="22860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u="sng" dirty="0" smtClean="0">
                <a:solidFill>
                  <a:srgbClr val="FF0000"/>
                </a:solidFill>
              </a:rPr>
              <a:t>Advantages:</a:t>
            </a:r>
          </a:p>
          <a:p>
            <a:pPr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</a:rPr>
              <a:t>Many programs can execute concurrently.</a:t>
            </a:r>
          </a:p>
          <a:p>
            <a:pPr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</a:rPr>
              <a:t> System performance increases.</a:t>
            </a:r>
          </a:p>
          <a:p>
            <a:pPr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</a:rPr>
              <a:t> A large program can execute in a limited-memory system.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" y="1765300"/>
            <a:ext cx="770572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9799" y="990600"/>
            <a:ext cx="36134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vi-VN" altLang="en-US" sz="2400" b="1" i="0" dirty="0" smtClean="0">
                <a:solidFill>
                  <a:srgbClr val="0000CC"/>
                </a:solidFill>
                <a:latin typeface="Times New Roman" pitchFamily="18" charset="0"/>
              </a:rPr>
              <a:t>Partitioning – phân hoạch</a:t>
            </a:r>
            <a:endParaRPr lang="en-US" altLang="en-US" sz="2400" b="1" i="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343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Memory is divided into discrete different size parts, each part is dedicated to one program.</a:t>
            </a:r>
          </a:p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Time sharing may be applied. Each program is given a time slot to run. When timeout occurs, it start a session of another program.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914400"/>
            <a:ext cx="487203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9799" y="990600"/>
            <a:ext cx="3485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vi-VN" altLang="en-US" sz="2400" b="1" i="0" dirty="0" smtClean="0">
                <a:solidFill>
                  <a:srgbClr val="0000CC"/>
                </a:solidFill>
                <a:latin typeface="Times New Roman" pitchFamily="18" charset="0"/>
              </a:rPr>
              <a:t>Demand Paging </a:t>
            </a:r>
            <a:r>
              <a:rPr lang="vi-VN" altLang="en-US" sz="1600" b="1" i="0" dirty="0" smtClean="0">
                <a:solidFill>
                  <a:srgbClr val="0000CC"/>
                </a:solidFill>
                <a:latin typeface="Times New Roman" pitchFamily="18" charset="0"/>
              </a:rPr>
              <a:t>– phân trang</a:t>
            </a:r>
            <a:endParaRPr lang="en-US" altLang="en-US" sz="1600" b="1" i="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Memory is divided into same-size areas, calles as frames.</a:t>
            </a:r>
          </a:p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Program on disk is also divided into same-size pages.</a:t>
            </a:r>
          </a:p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Frame size = page size.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687669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vi-VN" sz="2000" dirty="0" smtClean="0">
                <a:solidFill>
                  <a:schemeClr val="bg1"/>
                </a:solidFill>
              </a:rPr>
              <a:t>At a time, only one instruction of the current program execute. So, it is not necessary to load </a:t>
            </a:r>
            <a:r>
              <a:rPr lang="vi-VN" sz="2000" b="1" dirty="0" smtClean="0">
                <a:solidFill>
                  <a:schemeClr val="bg1"/>
                </a:solidFill>
              </a:rPr>
              <a:t>all program to memory. Only needed pages are loaded to some frame.</a:t>
            </a:r>
            <a:r>
              <a:rPr lang="vi-VN" sz="2000" dirty="0" smtClean="0">
                <a:solidFill>
                  <a:schemeClr val="bg1"/>
                </a:solidFill>
              </a:rPr>
              <a:t> When needed, new pages will be swapped with in-mem pages.  </a:t>
            </a:r>
          </a:p>
          <a:p>
            <a:r>
              <a:rPr lang="vi-VN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vi-VN" sz="2000" dirty="0" smtClean="0">
                <a:solidFill>
                  <a:srgbClr val="FF0000"/>
                </a:solidFill>
                <a:sym typeface="Wingdings" pitchFamily="2" charset="2"/>
              </a:rPr>
              <a:t>(1) </a:t>
            </a:r>
            <a:r>
              <a:rPr lang="vi-VN" sz="2000" dirty="0" smtClean="0">
                <a:solidFill>
                  <a:srgbClr val="FF0000"/>
                </a:solidFill>
              </a:rPr>
              <a:t>Many programs can execute concurrently.</a:t>
            </a:r>
            <a:r>
              <a:rPr lang="vi-VN" sz="2000" dirty="0" smtClean="0">
                <a:solidFill>
                  <a:schemeClr val="bg1"/>
                </a:solidFill>
              </a:rPr>
              <a:t> </a:t>
            </a:r>
            <a:r>
              <a:rPr lang="vi-VN" sz="2000" dirty="0" smtClean="0">
                <a:solidFill>
                  <a:srgbClr val="006600"/>
                </a:solidFill>
              </a:rPr>
              <a:t>(2) System performance increases.</a:t>
            </a:r>
            <a:r>
              <a:rPr lang="vi-VN" sz="2000" dirty="0" smtClean="0">
                <a:solidFill>
                  <a:schemeClr val="bg1"/>
                </a:solidFill>
              </a:rPr>
              <a:t> </a:t>
            </a:r>
            <a:r>
              <a:rPr lang="vi-VN" sz="2000" dirty="0" smtClean="0">
                <a:solidFill>
                  <a:srgbClr val="0000CC"/>
                </a:solidFill>
              </a:rPr>
              <a:t>(3)  A large program can execute in a limited-memory system.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6170612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9799" y="909935"/>
            <a:ext cx="5633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vi-V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Segmentation</a:t>
            </a:r>
            <a:r>
              <a:rPr lang="vi-VN" altLang="en-US" sz="2400" b="1" i="0" dirty="0" smtClean="0">
                <a:solidFill>
                  <a:srgbClr val="0000CC"/>
                </a:solidFill>
                <a:latin typeface="Times New Roman" pitchFamily="18" charset="0"/>
              </a:rPr>
              <a:t> – phân đoạn khi có yêu cầu</a:t>
            </a:r>
            <a:endParaRPr lang="en-US" altLang="en-US" sz="2400" b="1" i="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89567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A program includes different-size parts (main code, subprogram, data, constants).</a:t>
            </a:r>
          </a:p>
          <a:p>
            <a:pPr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 Both memory and program are divided into different-size segments. A segment will be load to memory when needed.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1676400"/>
            <a:ext cx="220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è"/>
            </a:pPr>
            <a:r>
              <a:rPr lang="vi-VN" dirty="0" smtClean="0">
                <a:solidFill>
                  <a:srgbClr val="FF0000"/>
                </a:solidFill>
                <a:sym typeface="Wingdings" pitchFamily="2" charset="2"/>
              </a:rPr>
              <a:t>(1) </a:t>
            </a:r>
            <a:r>
              <a:rPr lang="vi-VN" dirty="0" smtClean="0">
                <a:solidFill>
                  <a:srgbClr val="FF0000"/>
                </a:solidFill>
              </a:rPr>
              <a:t>Many programs can execute concurrently.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/>
              <a:buChar char="è"/>
            </a:pPr>
            <a:r>
              <a:rPr lang="vi-VN" dirty="0" smtClean="0">
                <a:solidFill>
                  <a:srgbClr val="006600"/>
                </a:solidFill>
              </a:rPr>
              <a:t>(2) System performance increases.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/>
              <a:buChar char="è"/>
            </a:pPr>
            <a:r>
              <a:rPr lang="vi-VN" dirty="0" smtClean="0">
                <a:solidFill>
                  <a:srgbClr val="0000CC"/>
                </a:solidFill>
              </a:rPr>
              <a:t>(3)  A large program can execute in a limited-memory system.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228600" y="847725"/>
            <a:ext cx="297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Virtual memory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33400" y="1382712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With technique of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emand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paging and demand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segmentation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only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needed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part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of the program 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are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in memory and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others are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on disk. </a:t>
            </a:r>
            <a:endParaRPr lang="vi-VN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r>
              <a:rPr lang="vi-VN" altLang="en-US" sz="2400" b="1" u="sng" dirty="0" smtClean="0">
                <a:solidFill>
                  <a:schemeClr val="bg1"/>
                </a:solidFill>
                <a:latin typeface="Times New Roman" pitchFamily="18" charset="0"/>
              </a:rPr>
              <a:t>Example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algn="just"/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Actual m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em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ory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size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10 MB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, run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10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programs,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MB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/program</a:t>
            </a: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T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otal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size: 10x3 =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30 MB. </a:t>
            </a:r>
            <a:endParaRPr lang="vi-VN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t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any moment, 10 MB of the 10 programs are in memory </a:t>
            </a:r>
            <a:endParaRPr lang="vi-VN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Remainder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20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MB are on disk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vi-VN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This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30 MB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, specified in programs in disk is called </a:t>
            </a:r>
            <a:r>
              <a:rPr lang="en-US" altLang="en-US" sz="2400" b="1" i="0" dirty="0" smtClean="0">
                <a:solidFill>
                  <a:schemeClr val="bg1"/>
                </a:solidFill>
                <a:latin typeface="Times New Roman" pitchFamily="18" charset="0"/>
              </a:rPr>
              <a:t>Virtual memory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, which implies demand paging, demand segmentation, or both, is used in almost all operating systems today.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048000" y="5802868"/>
            <a:ext cx="2982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chemeClr val="bg1"/>
                </a:solidFill>
                <a:latin typeface="Times New Roman" pitchFamily="18" charset="0"/>
              </a:rPr>
              <a:t>Figure 7.11  Virtual memory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847725"/>
            <a:ext cx="297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Virtual memory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Memory</a:t>
            </a:r>
            <a:r>
              <a:rPr kumimoji="0" lang="vi-VN" sz="3600" b="1" i="0" u="none" strike="noStrike" kern="1200" cap="none" spc="0" normalizeH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Mng.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2578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2118479"/>
            <a:ext cx="144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rgbClr val="0000CC"/>
                </a:solidFill>
              </a:rPr>
              <a:t>Memory containing a program in disk is called as virtual memory,</a:t>
            </a:r>
          </a:p>
          <a:p>
            <a:r>
              <a:rPr lang="vi-VN" dirty="0" smtClean="0">
                <a:solidFill>
                  <a:srgbClr val="0000CC"/>
                </a:solidFill>
              </a:rPr>
              <a:t>Each memory unit will </a:t>
            </a:r>
            <a:r>
              <a:rPr lang="vi-VN" b="1" u="sng" dirty="0" smtClean="0">
                <a:solidFill>
                  <a:srgbClr val="0000CC"/>
                </a:solidFill>
              </a:rPr>
              <a:t>not</a:t>
            </a:r>
            <a:r>
              <a:rPr lang="vi-VN" dirty="0" smtClean="0">
                <a:solidFill>
                  <a:srgbClr val="0000CC"/>
                </a:solidFill>
              </a:rPr>
              <a:t> be accessed by CPU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1905000"/>
            <a:ext cx="1447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Memory containing a loaded program parts in RAM is calles as physical memory,</a:t>
            </a:r>
          </a:p>
          <a:p>
            <a:r>
              <a:rPr lang="vi-VN" dirty="0" smtClean="0">
                <a:solidFill>
                  <a:srgbClr val="FF0000"/>
                </a:solidFill>
              </a:rPr>
              <a:t>Each memory unit will be accessed by CPU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1371600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vi-VN" altLang="en-US" sz="2400" b="1" u="sng" dirty="0" smtClean="0">
                <a:solidFill>
                  <a:schemeClr val="bg1"/>
                </a:solidFill>
                <a:latin typeface="Times New Roman" pitchFamily="18" charset="0"/>
              </a:rPr>
              <a:t>Definitions</a:t>
            </a:r>
            <a:endParaRPr lang="vi-VN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i="0" dirty="0" smtClean="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en-US" sz="2400" i="0" dirty="0" err="1" smtClean="0">
                <a:solidFill>
                  <a:srgbClr val="0000CC"/>
                </a:solidFill>
                <a:latin typeface="Times New Roman" pitchFamily="18" charset="0"/>
              </a:rPr>
              <a:t>rogram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: An executable file stored in external memory (disk).</a:t>
            </a:r>
          </a:p>
          <a:p>
            <a:pPr algn="just">
              <a:buFontTx/>
              <a:buChar char="-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en-US" sz="2400" dirty="0" err="1" smtClean="0">
                <a:solidFill>
                  <a:srgbClr val="0000CC"/>
                </a:solidFill>
                <a:latin typeface="Times New Roman" pitchFamily="18" charset="0"/>
              </a:rPr>
              <a:t>ro</a:t>
            </a:r>
            <a:r>
              <a:rPr lang="vi-V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cess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: a program in execution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,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it’s data and codes are load to internal memory.</a:t>
            </a:r>
          </a:p>
          <a:p>
            <a:pPr algn="just">
              <a:buFontTx/>
              <a:buChar char="-"/>
            </a:pP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J</a:t>
            </a:r>
            <a:r>
              <a:rPr lang="en-US" altLang="en-US" sz="2400" i="0" dirty="0" smtClean="0">
                <a:solidFill>
                  <a:srgbClr val="0000CC"/>
                </a:solidFill>
                <a:latin typeface="Times New Roman" pitchFamily="18" charset="0"/>
              </a:rPr>
              <a:t>ob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: In Unix OS, a program is acknowleged by OS but it’s instruction do not loaded yet.</a:t>
            </a:r>
          </a:p>
          <a:p>
            <a:pPr algn="just"/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Manager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187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LO05</a:t>
            </a:r>
            <a:r>
              <a:rPr lang="en-US" dirty="0" smtClean="0"/>
              <a:t>: Understand the role of OS in a computer system</a:t>
            </a:r>
            <a:endParaRPr lang="en-US" b="1" dirty="0" smtClean="0"/>
          </a:p>
          <a:p>
            <a:r>
              <a:rPr lang="en-US" altLang="en-US" b="1" dirty="0" smtClean="0">
                <a:latin typeface="Times New Roman" pitchFamily="18" charset="0"/>
              </a:rPr>
              <a:t>Give the definition of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Understand the process of bootstrapping to load the operating system into memory.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List the components of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memory management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process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device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file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List the main features of three common operating</a:t>
            </a:r>
            <a:br>
              <a:rPr lang="en-US" altLang="en-US" b="1" dirty="0" smtClean="0">
                <a:latin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</a:rPr>
              <a:t>     systems: Unix, Linux, and Windows</a:t>
            </a:r>
          </a:p>
          <a:p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2898756" y="6248400"/>
            <a:ext cx="5254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chemeClr val="bg1"/>
                </a:solidFill>
                <a:latin typeface="Times New Roman" pitchFamily="18" charset="0"/>
              </a:rPr>
              <a:t>Figure 7.12  </a:t>
            </a:r>
            <a:r>
              <a:rPr lang="vi-VN" altLang="en-US" b="1" i="0" dirty="0" smtClean="0">
                <a:solidFill>
                  <a:schemeClr val="bg1"/>
                </a:solidFill>
                <a:latin typeface="Times New Roman" pitchFamily="18" charset="0"/>
              </a:rPr>
              <a:t>Process </a:t>
            </a:r>
            <a:r>
              <a:rPr lang="en-US" altLang="en-US" b="1" i="0" dirty="0" smtClean="0">
                <a:solidFill>
                  <a:schemeClr val="bg1"/>
                </a:solidFill>
                <a:latin typeface="Times New Roman" pitchFamily="18" charset="0"/>
              </a:rPr>
              <a:t>State </a:t>
            </a:r>
            <a:r>
              <a:rPr lang="en-US" altLang="en-US" b="1" i="0" dirty="0">
                <a:solidFill>
                  <a:schemeClr val="bg1"/>
                </a:solidFill>
                <a:latin typeface="Times New Roman" pitchFamily="18" charset="0"/>
              </a:rPr>
              <a:t>diagram with boundaries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4400" y="1325563"/>
            <a:ext cx="688340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vi-V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State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</a:rPr>
              <a:t>diagrams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057400"/>
            <a:ext cx="182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u="sng" dirty="0" smtClean="0">
                <a:solidFill>
                  <a:srgbClr val="0000CC"/>
                </a:solidFill>
              </a:rPr>
              <a:t>State:</a:t>
            </a:r>
            <a:r>
              <a:rPr lang="vi-VN" dirty="0" smtClean="0">
                <a:solidFill>
                  <a:srgbClr val="0000CC"/>
                </a:solidFill>
              </a:rPr>
              <a:t> set of data recorded at the time when a change occurs affected to an object.</a:t>
            </a:r>
          </a:p>
          <a:p>
            <a:endParaRPr lang="vi-VN" b="1" u="sng" dirty="0" smtClean="0">
              <a:solidFill>
                <a:srgbClr val="0000CC"/>
              </a:solidFill>
            </a:endParaRPr>
          </a:p>
          <a:p>
            <a:r>
              <a:rPr lang="vi-VN" b="1" dirty="0" smtClean="0">
                <a:solidFill>
                  <a:srgbClr val="FF0000"/>
                </a:solidFill>
              </a:rPr>
              <a:t>To change state, an event is needed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2819400"/>
            <a:ext cx="11430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3352800"/>
            <a:ext cx="1066800" cy="838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4000" y="4724400"/>
            <a:ext cx="2209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00200" y="4572000"/>
            <a:ext cx="3276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1000125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Schedulers</a:t>
            </a:r>
            <a:r>
              <a:rPr lang="vi-V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– trình lập lịch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57200" y="1578114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vi-VN" altLang="en-US" sz="2000" i="0" dirty="0" smtClean="0">
                <a:solidFill>
                  <a:schemeClr val="bg1"/>
                </a:solidFill>
                <a:latin typeface="Times New Roman" pitchFamily="18" charset="0"/>
              </a:rPr>
              <a:t> At a time, some jobs are 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itchFamily="18" charset="0"/>
              </a:rPr>
              <a:t>in 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itchFamily="18" charset="0"/>
              </a:rPr>
              <a:t>waiting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itchFamily="18" charset="0"/>
              </a:rPr>
              <a:t> list 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job </a:t>
            </a:r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</a:rPr>
              <a:t>scheduler</a:t>
            </a:r>
            <a:r>
              <a:rPr lang="en-US" altLang="en-US" sz="2000" i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lang="vi-VN" altLang="en-US" sz="20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vi-VN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 At a time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,</a:t>
            </a:r>
            <a:r>
              <a:rPr lang="vi-VN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 some proces</a:t>
            </a:r>
            <a:r>
              <a:rPr lang="en-US" altLang="en-US" sz="2000" dirty="0" err="1" smtClean="0">
                <a:solidFill>
                  <a:schemeClr val="bg1"/>
                </a:solidFill>
                <a:latin typeface="Times New Roman" pitchFamily="18" charset="0"/>
              </a:rPr>
              <a:t>ses</a:t>
            </a:r>
            <a:r>
              <a:rPr lang="vi-VN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 are 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in ready waiting list</a:t>
            </a:r>
            <a:r>
              <a:rPr lang="vi-VN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vi-VN" altLang="en-US" sz="20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process </a:t>
            </a:r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</a:rPr>
              <a:t>scheduler</a:t>
            </a:r>
            <a:r>
              <a:rPr lang="en-US" altLang="en-US" sz="2000" i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514600"/>
            <a:ext cx="5959475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590800"/>
            <a:ext cx="205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u="sng" dirty="0" smtClean="0">
                <a:solidFill>
                  <a:srgbClr val="0000CC"/>
                </a:solidFill>
              </a:rPr>
              <a:t>Job scheduler:</a:t>
            </a:r>
            <a:r>
              <a:rPr lang="vi-VN" dirty="0" smtClean="0">
                <a:solidFill>
                  <a:srgbClr val="0000CC"/>
                </a:solidFill>
              </a:rPr>
              <a:t> will choose a job in waiting job list to load it to memory.</a:t>
            </a:r>
          </a:p>
          <a:p>
            <a:endParaRPr lang="vi-VN" b="1" u="sng" dirty="0" smtClean="0">
              <a:solidFill>
                <a:srgbClr val="0000CC"/>
              </a:solidFill>
            </a:endParaRPr>
          </a:p>
          <a:p>
            <a:r>
              <a:rPr lang="vi-VN" b="1" u="sng" dirty="0" smtClean="0">
                <a:solidFill>
                  <a:srgbClr val="FF0000"/>
                </a:solidFill>
              </a:rPr>
              <a:t>Process schedular</a:t>
            </a:r>
            <a:r>
              <a:rPr lang="vi-VN" dirty="0" smtClean="0">
                <a:solidFill>
                  <a:srgbClr val="FF0000"/>
                </a:solidFill>
              </a:rPr>
              <a:t> will choose one of process in ready process list, allocate resouces to it and it execute.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87375" y="1752600"/>
            <a:ext cx="8023225" cy="3341132"/>
            <a:chOff x="587375" y="2819400"/>
            <a:chExt cx="8023225" cy="3341132"/>
          </a:xfrm>
        </p:grpSpPr>
        <p:sp>
          <p:nvSpPr>
            <p:cNvPr id="65539" name="Text Box 2"/>
            <p:cNvSpPr txBox="1">
              <a:spLocks noChangeArrowheads="1"/>
            </p:cNvSpPr>
            <p:nvPr/>
          </p:nvSpPr>
          <p:spPr bwMode="auto">
            <a:xfrm>
              <a:off x="2971800" y="5791200"/>
              <a:ext cx="31579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Figure 7.14  Process scheduler</a:t>
              </a:r>
            </a:p>
          </p:txBody>
        </p:sp>
        <p:pic>
          <p:nvPicPr>
            <p:cNvPr id="6554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3425" y="3048000"/>
              <a:ext cx="7724775" cy="245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5541" name="Straight Connector 4"/>
            <p:cNvCxnSpPr>
              <a:cxnSpLocks noChangeShapeType="1"/>
            </p:cNvCxnSpPr>
            <p:nvPr/>
          </p:nvCxnSpPr>
          <p:spPr bwMode="auto">
            <a:xfrm>
              <a:off x="587375" y="28194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65543" name="Straight Connector 6"/>
            <p:cNvCxnSpPr>
              <a:cxnSpLocks noChangeShapeType="1"/>
            </p:cNvCxnSpPr>
            <p:nvPr/>
          </p:nvCxnSpPr>
          <p:spPr bwMode="auto">
            <a:xfrm>
              <a:off x="587375" y="5715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115318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Process Scheduler</a:t>
            </a:r>
            <a:r>
              <a:rPr lang="vi-V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– trình lập lịch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tiến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trình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334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Only ready processes are considered when process scheduler chooses a current running process.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375263BD-627C-423C-A8B9-6BB613A58EE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533400" y="1776948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0" u="sng" dirty="0" err="1" smtClean="0">
                <a:solidFill>
                  <a:schemeClr val="bg1"/>
                </a:solidFill>
                <a:latin typeface="Times New Roman" pitchFamily="18" charset="0"/>
              </a:rPr>
              <a:t>Queueing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Cơ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chế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hàng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 err="1" smtClean="0">
                <a:solidFill>
                  <a:schemeClr val="bg1"/>
                </a:solidFill>
                <a:latin typeface="Times New Roman" pitchFamily="18" charset="0"/>
              </a:rPr>
              <a:t>đợi</a:t>
            </a:r>
            <a:endParaRPr lang="en-US" altLang="en-US" sz="2400" b="1" i="0" u="sng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Information of each job: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JOB CONTROL BLOCK (JCB).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Information of a process: PROCESS CONTROL BLOCK (PCB).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Set of JCB is called as JOB TABLE. 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Set of PCB is called as PROCESS TABLE.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State of each process is stored in it’s PCB.</a:t>
            </a:r>
          </a:p>
          <a:p>
            <a:pPr algn="just">
              <a:buFont typeface="Wingdings"/>
              <a:buChar char="è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Job Waiting list = JOB QUEUE </a:t>
            </a:r>
          </a:p>
          <a:p>
            <a:pPr algn="just">
              <a:buFont typeface="Wingdings"/>
              <a:buChar char="è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Process Waiting list = PROCESS QUEUE.</a:t>
            </a:r>
          </a:p>
          <a:p>
            <a:pPr algn="just">
              <a:buFont typeface="Wingdings"/>
              <a:buChar char="è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QUEUEING: First In First Out - FIFO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9245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Schedulers: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Queueing</a:t>
            </a:r>
            <a:r>
              <a:rPr lang="vi-V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–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cơ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chế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hàng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đợi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42C8FD2E-702F-4B00-8EBA-D94DB7AD93F7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8438" y="1905000"/>
            <a:ext cx="8793162" cy="3874532"/>
            <a:chOff x="198438" y="1219200"/>
            <a:chExt cx="8793162" cy="3874532"/>
          </a:xfrm>
        </p:grpSpPr>
        <p:sp>
          <p:nvSpPr>
            <p:cNvPr id="69636" name="Text Box 2"/>
            <p:cNvSpPr txBox="1">
              <a:spLocks noChangeArrowheads="1"/>
            </p:cNvSpPr>
            <p:nvPr/>
          </p:nvSpPr>
          <p:spPr bwMode="auto">
            <a:xfrm>
              <a:off x="2362200" y="4724400"/>
              <a:ext cx="46028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Figure 7.15  Queues for process management</a:t>
              </a:r>
            </a:p>
          </p:txBody>
        </p:sp>
        <p:pic>
          <p:nvPicPr>
            <p:cNvPr id="696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438" y="1219200"/>
              <a:ext cx="8793162" cy="348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8600" y="9245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Schedulers: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Queueing</a:t>
            </a:r>
            <a:r>
              <a:rPr lang="vi-V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–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cơ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chế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hàng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đợi</a:t>
            </a:r>
            <a:r>
              <a:rPr lang="vi-VN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lập lịch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A18367FC-9D07-4123-88C2-36E6AB14151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synchronization: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Đồng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bộ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các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tiến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trình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04800" y="1599724"/>
            <a:ext cx="86106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Some processes concurrently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access common resources allocated to others.</a:t>
            </a:r>
          </a:p>
          <a:p>
            <a:pPr algn="just">
              <a:buFont typeface="Wingdings"/>
              <a:buChar char="à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This case may cause a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deadlock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en-US" sz="1600" dirty="0" err="1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đóng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bằng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/ </a:t>
            </a:r>
            <a:r>
              <a:rPr lang="en-US" altLang="en-US" sz="1600" dirty="0" err="1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treo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)</a:t>
            </a:r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  <a:sym typeface="Wingdings" pitchFamily="2" charset="2"/>
            </a:endParaRPr>
          </a:p>
          <a:p>
            <a:pPr algn="just">
              <a:buFont typeface="Wingdings"/>
              <a:buChar char="à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One process may be waited so long 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starvation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en-US" sz="1600" dirty="0" err="1" smtClean="0">
                <a:solidFill>
                  <a:schemeClr val="bg1"/>
                </a:solidFill>
                <a:latin typeface="Times New Roman" pitchFamily="18" charset="0"/>
              </a:rPr>
              <a:t>đói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Times New Roman" pitchFamily="18" charset="0"/>
              </a:rPr>
              <a:t>khát</a:t>
            </a:r>
            <a:r>
              <a:rPr lang="en-US" altLang="en-US" sz="160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lang="en-US" altLang="en-US" sz="1600" i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Example: some processes concurrently compete to write </a:t>
            </a:r>
            <a:r>
              <a:rPr lang="en-US" altLang="en-US" sz="2000" dirty="0" err="1" smtClean="0">
                <a:solidFill>
                  <a:schemeClr val="bg1"/>
                </a:solidFill>
                <a:latin typeface="Times New Roman" pitchFamily="18" charset="0"/>
              </a:rPr>
              <a:t>iut’s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 own data to the same file.</a:t>
            </a:r>
          </a:p>
          <a:p>
            <a:pPr algn="just"/>
            <a:r>
              <a:rPr lang="en-US" altLang="en-US" sz="20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A mechanism for synchronizing accesses on a common resource.</a:t>
            </a:r>
            <a:endParaRPr lang="en-US" altLang="en-US" sz="32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267200"/>
            <a:ext cx="845820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Synchronization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Đồng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bước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nhịp</a:t>
            </a:r>
            <a:endParaRPr lang="en-US" dirty="0" smtClean="0">
              <a:solidFill>
                <a:schemeClr val="bg1"/>
              </a:solidFill>
            </a:endParaRPr>
          </a:p>
          <a:p>
            <a:pPr marL="166688" indent="-166688"/>
            <a:r>
              <a:rPr lang="en-US" dirty="0" smtClean="0">
                <a:solidFill>
                  <a:schemeClr val="bg1"/>
                </a:solidFill>
              </a:rPr>
              <a:t>- Con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: 2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đồng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chờ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166688" indent="-166688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Đồng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cứng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Mộ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nhóm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nhịp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nhịp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66688" indent="-166688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Đồng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tiếp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Tuần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nguyên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8175"/>
            <a:ext cx="755015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synchronization: Why a deadlock occurs?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2514600"/>
            <a:ext cx="4419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 circular wait for resources occurred in some processes.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8884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Deadlock occurs when the OS does not put resource restrictions on processes.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59313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synchronization: A deadlock in real life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74800"/>
            <a:ext cx="7761288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synchronization: Starvation demo.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1" name="Text Box 2"/>
          <p:cNvSpPr txBox="1">
            <a:spLocks noChangeArrowheads="1"/>
          </p:cNvSpPr>
          <p:nvPr/>
        </p:nvSpPr>
        <p:spPr bwMode="auto">
          <a:xfrm>
            <a:off x="1676400" y="4916269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 i="0" dirty="0">
                <a:solidFill>
                  <a:schemeClr val="bg1"/>
                </a:solidFill>
                <a:latin typeface="Times New Roman" pitchFamily="18" charset="0"/>
              </a:rPr>
              <a:t>Figure 7.19  The dining philosophers problem</a:t>
            </a:r>
          </a:p>
        </p:txBody>
      </p:sp>
      <p:pic>
        <p:nvPicPr>
          <p:cNvPr id="7988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00007"/>
            <a:ext cx="3089275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Process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synchronization: Starvation demo.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222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Process Mng...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5258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Starvation is the opposite of deadlock. It can happen when the OS puts too many resource restrictions on a process.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1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1- Introduction to Operating System (OS)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2- Evolution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3- Components of OS:  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	- User Interface, 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	- Memory manager, 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	- Process manager, 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	- File manager, 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	- Device manager</a:t>
            </a:r>
          </a:p>
          <a:p>
            <a:pPr>
              <a:buNone/>
            </a:pPr>
            <a:r>
              <a:rPr lang="en-US" altLang="en-US" dirty="0" smtClean="0">
                <a:latin typeface="Times New Roman" pitchFamily="18" charset="0"/>
              </a:rPr>
              <a:t>4- OSs: Unix, Linux, Windows in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228600" y="16002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* There are limitations on the number and speed of input/output devices in a computer system.</a:t>
            </a:r>
          </a:p>
          <a:p>
            <a:pPr algn="just"/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* The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device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manager,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or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I/O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manager, is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responsible for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access to input/ output devices. </a:t>
            </a:r>
            <a:endParaRPr lang="en-US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569913" lvl="1" indent="-112713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monitors every input/output device constantly to ensure that the device is functioning properly.</a:t>
            </a:r>
          </a:p>
          <a:p>
            <a:pPr marL="569913" lvl="1" indent="-112713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maintains a queue for each input/output device or one or more queues for similar input/output devices.</a:t>
            </a:r>
          </a:p>
          <a:p>
            <a:pPr marL="569913" lvl="1" indent="-112713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controls the different policies for accessing input/output devices.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</a:t>
            </a: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Device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Manager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81000" y="1278553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Operating systems today use a </a:t>
            </a:r>
            <a:r>
              <a:rPr lang="en-US" altLang="en-US" sz="2400" b="1" i="0" dirty="0" smtClean="0">
                <a:solidFill>
                  <a:schemeClr val="bg1"/>
                </a:solidFill>
                <a:latin typeface="Times New Roman" pitchFamily="18" charset="0"/>
              </a:rPr>
              <a:t>file manager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 to control access to files. A detailed discussion of the file manager also requires advanced knowledge of operating system principles and file access concepts that are beyond the scope of this book. Roles of a file manager: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It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controls access to files.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supervises the creation, deletion, and modification of   files.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controls the naming of files.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supervises the storage of files.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It is responsible for archiving and backups.</a:t>
            </a:r>
          </a:p>
          <a:p>
            <a:pPr algn="just"/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Components: </a:t>
            </a: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File</a:t>
            </a:r>
            <a:r>
              <a:rPr kumimoji="0" lang="vi-VN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Manager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7.</a:t>
            </a:r>
            <a:fld id="{9C8D5F29-14B6-4FBC-B366-61D83BAFD66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b="1" i="0">
              <a:latin typeface="Times New Roman" pitchFamily="18" charset="0"/>
            </a:endParaRPr>
          </a:p>
        </p:txBody>
      </p:sp>
      <p:sp>
        <p:nvSpPr>
          <p:cNvPr id="1245189" name="Rectangle 5"/>
          <p:cNvSpPr>
            <a:spLocks noChangeArrowheads="1"/>
          </p:cNvSpPr>
          <p:nvPr/>
        </p:nvSpPr>
        <p:spPr bwMode="auto">
          <a:xfrm>
            <a:off x="2514600" y="1447800"/>
            <a:ext cx="3276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UNIX</a:t>
            </a:r>
            <a:r>
              <a:rPr lang="en-US" altLang="en-US" sz="28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endParaRPr lang="en-US" altLang="en-US" sz="2800" i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Linux</a:t>
            </a:r>
            <a:r>
              <a:rPr lang="en-US" altLang="en-US" sz="28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, and </a:t>
            </a:r>
            <a:endParaRPr lang="en-US" altLang="en-US" sz="2800" i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Windows</a:t>
            </a:r>
            <a:r>
              <a:rPr lang="en-US" altLang="en-US" sz="28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 smtClean="0">
                <a:solidFill>
                  <a:srgbClr val="0000CC"/>
                </a:solidFill>
                <a:latin typeface="Times New Roman" pitchFamily="18" charset="0"/>
              </a:rPr>
              <a:t>4- OSs: Unix, Linux, Windows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229600" y="6553200"/>
            <a:ext cx="457200" cy="2286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0" y="1190625"/>
            <a:ext cx="8915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 algn="just">
              <a:buFont typeface="Arial" pitchFamily="34" charset="0"/>
              <a:buChar char="•"/>
            </a:pP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UNIX was originally developed in 1969 by Thomson and Ritchie of the Computer Science Research Group at Bell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Laboratories.</a:t>
            </a:r>
          </a:p>
          <a:p>
            <a:pPr marL="225425" indent="-225425" algn="just">
              <a:buFont typeface="Arial" pitchFamily="34" charset="0"/>
              <a:buChar char="•"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UNIX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has gone through many versions since then. It has been a popular operating system among computer programmers and computer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scientists.</a:t>
            </a:r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is a multiuser, multiprocessing, portable operating system.</a:t>
            </a: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facilitate programming, text processing, and communication.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4797425"/>
            <a:ext cx="2492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UNIX </a:t>
            </a:r>
            <a:r>
              <a:rPr lang="en-US" altLang="en-US" sz="2800" b="1" dirty="0">
                <a:solidFill>
                  <a:srgbClr val="FF0000"/>
                </a:solidFill>
                <a:latin typeface="Calibri" pitchFamily="34" charset="0"/>
              </a:rPr>
              <a:t>structure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" y="5341938"/>
            <a:ext cx="8915400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en-US" sz="2400" i="0">
                <a:latin typeface="Times New Roman" pitchFamily="18" charset="0"/>
              </a:rPr>
              <a:t>UNIX consists of four major components: the </a:t>
            </a:r>
            <a:r>
              <a:rPr lang="en-US" altLang="en-US" sz="2400">
                <a:latin typeface="Times New Roman" pitchFamily="18" charset="0"/>
              </a:rPr>
              <a:t>kernel</a:t>
            </a:r>
            <a:r>
              <a:rPr lang="en-US" altLang="en-US" sz="2400" i="0">
                <a:latin typeface="Times New Roman" pitchFamily="18" charset="0"/>
              </a:rPr>
              <a:t>, the </a:t>
            </a:r>
            <a:r>
              <a:rPr lang="en-US" altLang="en-US" sz="2400">
                <a:latin typeface="Times New Roman" pitchFamily="18" charset="0"/>
              </a:rPr>
              <a:t>shell</a:t>
            </a:r>
            <a:r>
              <a:rPr lang="en-US" altLang="en-US" sz="2400" i="0">
                <a:latin typeface="Times New Roman" pitchFamily="18" charset="0"/>
              </a:rPr>
              <a:t>, a standard set of </a:t>
            </a:r>
            <a:r>
              <a:rPr lang="en-US" altLang="en-US" sz="2400">
                <a:latin typeface="Times New Roman" pitchFamily="18" charset="0"/>
              </a:rPr>
              <a:t>utilities</a:t>
            </a:r>
            <a:r>
              <a:rPr lang="en-US" altLang="en-US" sz="2400" i="0">
                <a:latin typeface="Times New Roman" pitchFamily="18" charset="0"/>
              </a:rPr>
              <a:t>, and </a:t>
            </a:r>
            <a:r>
              <a:rPr lang="en-US" altLang="en-US" sz="2400">
                <a:latin typeface="Times New Roman" pitchFamily="18" charset="0"/>
              </a:rPr>
              <a:t>application programs</a:t>
            </a:r>
            <a:r>
              <a:rPr lang="en-US" altLang="en-US" sz="2400" i="0">
                <a:latin typeface="Times New Roman" pitchFamily="18" charset="0"/>
              </a:rPr>
              <a:t>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OS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539993" y="5943600"/>
            <a:ext cx="5384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chemeClr val="bg1"/>
                </a:solidFill>
                <a:latin typeface="Times New Roman" pitchFamily="18" charset="0"/>
              </a:rPr>
              <a:t>Figure 7.20  Components of the UNIX operating system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1219200"/>
            <a:ext cx="4583112" cy="463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OS </a:t>
            </a:r>
            <a:r>
              <a:rPr lang="en-US" sz="36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8750" y="990600"/>
            <a:ext cx="1756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CC"/>
                </a:solidFill>
                <a:latin typeface="Calibri" pitchFamily="34" charset="0"/>
              </a:rPr>
              <a:t>UNIX structure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1447800"/>
            <a:ext cx="2133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UNIX consists of four major components: the 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</a:rPr>
              <a:t>kernel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the 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</a:rPr>
              <a:t>shell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a </a:t>
            </a:r>
            <a:r>
              <a:rPr lang="en-US" altLang="en-US" sz="2400" b="1" i="0" dirty="0">
                <a:solidFill>
                  <a:schemeClr val="bg1"/>
                </a:solidFill>
                <a:latin typeface="Times New Roman" pitchFamily="18" charset="0"/>
              </a:rPr>
              <a:t>standard set of 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</a:rPr>
              <a:t>utilities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and 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</a:rPr>
              <a:t>application programs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1000" y="9906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5425" indent="-225425" algn="just">
              <a:buFont typeface="Arial" pitchFamily="34" charset="0"/>
              <a:buChar char="•"/>
            </a:pP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In 1991, </a:t>
            </a:r>
            <a:r>
              <a:rPr lang="en-US" altLang="en-US" sz="2400" i="0" dirty="0" err="1">
                <a:solidFill>
                  <a:schemeClr val="bg1"/>
                </a:solidFill>
                <a:latin typeface="Times New Roman" pitchFamily="18" charset="0"/>
              </a:rPr>
              <a:t>Linus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 err="1">
                <a:solidFill>
                  <a:schemeClr val="bg1"/>
                </a:solidFill>
                <a:latin typeface="Times New Roman" pitchFamily="18" charset="0"/>
              </a:rPr>
              <a:t>Torvalds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a Finish student at the University of Helsinki at the time, developed a new operating system that is known today as Linux. </a:t>
            </a:r>
            <a:endParaRPr lang="en-US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225425" indent="-225425" algn="just">
              <a:buFont typeface="Arial" pitchFamily="34" charset="0"/>
              <a:buChar char="•"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initial kernel, which was similar to a small subset of UNIX, has grown into a full-scale operating system today. </a:t>
            </a:r>
            <a:endParaRPr lang="en-US" altLang="en-US" sz="2400" i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225425" indent="-225425" algn="just">
              <a:buFont typeface="Arial" pitchFamily="34" charset="0"/>
              <a:buChar char="•"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Linux 2.0 kernel, released in 1997, was accepted as a commercial operating system: it has all features traditionally attributed to UNIX.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02574" y="4038600"/>
            <a:ext cx="1807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CC"/>
                </a:solidFill>
                <a:latin typeface="Calibri" pitchFamily="34" charset="0"/>
              </a:rPr>
              <a:t>Components</a:t>
            </a:r>
            <a:endParaRPr lang="en-US" altLang="en-US" sz="36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4495800"/>
            <a:ext cx="830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Linux has three components: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kernel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system libraries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, and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system utilities</a:t>
            </a:r>
            <a:r>
              <a:rPr lang="en-US" altLang="en-US" sz="2400" i="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LINUX OS</a:t>
            </a:r>
            <a:r>
              <a:rPr lang="en-US" sz="36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609600" y="1219200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5425" indent="-225425" algn="just">
              <a:buFont typeface="Arial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the late 1980s, Microsoft started development of a new single-user operating system to replace </a:t>
            </a:r>
            <a:r>
              <a:rPr lang="en-US" sz="2400" b="1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MS-DOS 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(Microsoft Disk Operating System). </a:t>
            </a:r>
            <a:endParaRPr lang="en-US" sz="2400" i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5425" indent="-225425" algn="just">
              <a:buFont typeface="Arial" pitchFamily="34" charset="0"/>
              <a:buChar char="•"/>
            </a:pPr>
            <a:r>
              <a:rPr lang="en-US" sz="2400" b="1" i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was the result. Several versions of Windows followed. We refer to all of these versions as Windows.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200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solidFill>
                  <a:srgbClr val="0000CC"/>
                </a:solidFill>
                <a:cs typeface="Arial" charset="0"/>
              </a:rPr>
              <a:t>Design goals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6576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goals released by Microsoft are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extensibility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compatibility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and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Windows OS</a:t>
            </a:r>
            <a:r>
              <a:rPr lang="en-US" sz="36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2133600" y="5574268"/>
            <a:ext cx="4269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chemeClr val="bg1"/>
                </a:solidFill>
                <a:latin typeface="Times New Roman" pitchFamily="18" charset="0"/>
              </a:rPr>
              <a:t>Figure 7.21  The architecture of Windows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942068"/>
            <a:ext cx="8047037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Windows OS</a:t>
            </a:r>
            <a:r>
              <a:rPr lang="en-US" sz="36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in Brief</a:t>
            </a:r>
            <a:endParaRPr kumimoji="0" lang="en-US" sz="36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" y="914400"/>
            <a:ext cx="2874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cs typeface="Arial" charset="0"/>
              </a:rPr>
              <a:t>Architecture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5800" y="1376065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Windows uses a layer </a:t>
            </a:r>
            <a:r>
              <a:rPr lang="en-US" sz="2400" i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architecture.</a:t>
            </a:r>
            <a:endParaRPr lang="en-US" altLang="en-US" sz="2400" i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187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LO05</a:t>
            </a:r>
            <a:r>
              <a:rPr lang="en-US" dirty="0" smtClean="0"/>
              <a:t>: Understand the role of OS in a computer system</a:t>
            </a:r>
            <a:endParaRPr lang="en-US" b="1" dirty="0" smtClean="0"/>
          </a:p>
          <a:p>
            <a:r>
              <a:rPr lang="en-US" altLang="en-US" b="1" dirty="0" smtClean="0">
                <a:latin typeface="Times New Roman" pitchFamily="18" charset="0"/>
              </a:rPr>
              <a:t>Give the definition of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Understand the process of bootstrapping to load the operating system into memory.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List the components of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memory management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process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device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Discuss the role of the file manager in an operating system.</a:t>
            </a:r>
          </a:p>
          <a:p>
            <a:r>
              <a:rPr lang="en-US" altLang="en-US" b="1" dirty="0" smtClean="0">
                <a:latin typeface="Times New Roman" pitchFamily="18" charset="0"/>
              </a:rPr>
              <a:t>List the main features of three common operating</a:t>
            </a:r>
            <a:br>
              <a:rPr lang="en-US" altLang="en-US" b="1" dirty="0" smtClean="0">
                <a:latin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</a:rPr>
              <a:t>     systems: Unix, Linux, and Windows</a:t>
            </a:r>
          </a:p>
          <a:p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Exercises- Use your notebook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3645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Write your  reviews to your notebook.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More pages More Scores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b="1" i="0">
              <a:latin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1095610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is a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system including</a:t>
            </a:r>
          </a:p>
          <a:p>
            <a:pPr lvl="1" algn="just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Connected hardware components.</a:t>
            </a:r>
          </a:p>
          <a:p>
            <a:pPr lvl="1" algn="just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Software are operating mechanism to make a computer useful.</a:t>
            </a:r>
          </a:p>
          <a:p>
            <a:pPr lvl="2" algn="just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most basic software is called as operating system (OS) which supply basic ways to control hardware. </a:t>
            </a:r>
          </a:p>
          <a:p>
            <a:pPr lvl="2" algn="just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Others are called as application programs which use the hardware to solve user’s problem.</a:t>
            </a:r>
            <a:endParaRPr lang="en-US" altLang="en-US" sz="24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1- Introduction to OS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038600"/>
            <a:ext cx="4862512" cy="230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639762"/>
          </a:xfrm>
        </p:spPr>
        <p:txBody>
          <a:bodyPr/>
          <a:lstStyle/>
          <a:p>
            <a:r>
              <a:rPr lang="en-US" dirty="0" smtClean="0"/>
              <a:t>Thanks for Following</a:t>
            </a:r>
            <a:br>
              <a:rPr lang="en-US" dirty="0" smtClean="0"/>
            </a:br>
            <a:r>
              <a:rPr lang="en-US" dirty="0" smtClean="0"/>
              <a:t>this lesson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b="1" i="0">
              <a:latin typeface="Times New Roman" pitchFamily="18" charset="0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457200" y="736196"/>
            <a:ext cx="8229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 b="1" u="sng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What is OS?</a:t>
            </a:r>
          </a:p>
          <a:p>
            <a:pPr algn="just" eaLnBrk="1" hangingPunct="1">
              <a:defRPr/>
            </a:pPr>
            <a:r>
              <a:rPr lang="en-US" altLang="en-US" sz="24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operating system</a:t>
            </a:r>
            <a:r>
              <a:rPr lang="en-US" altLang="en-US" sz="24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 is complex, so it is difficult to give a simple universal definition. Instead, here are some common definitions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</a:p>
          <a:p>
            <a:pPr marL="225425" indent="-225425" algn="just">
              <a:buFont typeface="Arial" charset="0"/>
              <a:buChar char="•"/>
              <a:defRPr/>
            </a:pP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An operating system is an interface between the hardware</a:t>
            </a:r>
            <a:b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of a computer and the user (programs or humans).</a:t>
            </a:r>
          </a:p>
          <a:p>
            <a:pPr marL="225425" indent="-225425" algn="just">
              <a:buFont typeface="Arial" charset="0"/>
              <a:buChar char="•"/>
              <a:defRPr/>
            </a:pPr>
            <a:r>
              <a:rPr lang="en-US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 operating system is a program (or a set of programs)</a:t>
            </a:r>
            <a:b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that facilitates the execution of other programs.</a:t>
            </a:r>
          </a:p>
          <a:p>
            <a:pPr marL="225425" indent="-225425" algn="just">
              <a:buFont typeface="Arial" charset="0"/>
              <a:buChar char="•"/>
              <a:defRPr/>
            </a:pP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 operating system acts as a general manager supervising</a:t>
            </a:r>
            <a:b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the activity of each component in the computer system.</a:t>
            </a:r>
          </a:p>
          <a:p>
            <a:pPr marL="225425" indent="-225425" algn="just">
              <a:buFont typeface="Arial" charset="0"/>
              <a:buChar char="•"/>
              <a:defRPr/>
            </a:pP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An operating system is an interface between the hardware of a computer and the user (programs or humans) 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that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facilitates the execution of other programs </a:t>
            </a:r>
            <a:b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and the access to hardware and software resources.</a:t>
            </a:r>
            <a:endParaRPr lang="en-US" altLang="en-US" sz="2400" i="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OS…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6" name="Rectangle 6"/>
          <p:cNvSpPr>
            <a:spLocks noChangeArrowheads="1"/>
          </p:cNvSpPr>
          <p:nvPr/>
        </p:nvSpPr>
        <p:spPr bwMode="auto">
          <a:xfrm>
            <a:off x="457200" y="1029831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What are design goals of an OS?</a:t>
            </a:r>
          </a:p>
          <a:p>
            <a:pPr algn="just" eaLnBrk="1" hangingPunct="1">
              <a:defRPr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Two </a:t>
            </a:r>
            <a:r>
              <a:rPr lang="en-US" altLang="en-US" sz="28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major design goals of an operating system are</a:t>
            </a:r>
            <a:r>
              <a:rPr lang="en-US" altLang="en-US" sz="28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</a:p>
          <a:p>
            <a:pPr marL="514350" indent="-514350" algn="just" eaLnBrk="1" hangingPunct="1">
              <a:buAutoNum type="arabicParenBoth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Support efficient use of hardware.</a:t>
            </a:r>
          </a:p>
          <a:p>
            <a:pPr marL="514350" indent="-514350" algn="just">
              <a:buAutoNum type="arabicParenBoth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Support easy use of resources.  </a:t>
            </a:r>
            <a:endParaRPr lang="en-US" altLang="en-US" sz="28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OS…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" y="1067812"/>
            <a:ext cx="3657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Bootstrap program– </a:t>
            </a:r>
            <a:r>
              <a:rPr lang="en-US" alt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Trình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khởi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động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hệ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thống</a:t>
            </a:r>
            <a:endParaRPr lang="en-US" altLang="en-US" sz="24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OS will load program to memory.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</a:rPr>
              <a:t>S a program </a:t>
            </a: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OS load itself?</a:t>
            </a:r>
          </a:p>
          <a:p>
            <a:pPr algn="just">
              <a:buFont typeface="Wingdings"/>
              <a:buChar char="à"/>
            </a:pP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Bootstrap program, </a:t>
            </a:r>
            <a:r>
              <a:rPr lang="vi-VN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a very small program was writen in ROM,</a:t>
            </a:r>
            <a:r>
              <a:rPr lang="vi-VN" altLang="en-US" sz="2400" i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  is needed.</a:t>
            </a:r>
            <a:endParaRPr lang="vi-VN" altLang="en-US" sz="2400" dirty="0" smtClean="0">
              <a:solidFill>
                <a:schemeClr val="bg1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52399"/>
            <a:ext cx="8532421" cy="64324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OS…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1198880"/>
          <a:ext cx="4724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96"/>
                <a:gridCol w="4100104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Power</a:t>
                      </a:r>
                      <a:r>
                        <a:rPr lang="vi-VN" baseline="0" dirty="0" smtClean="0"/>
                        <a:t> on the computer</a:t>
                      </a:r>
                      <a:r>
                        <a:rPr lang="vi-V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alt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sym typeface="Wingdings" pitchFamily="2" charset="2"/>
                        </a:rPr>
                        <a:t>Bootstrap program in ROM executes automatically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alt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sym typeface="Wingdings" pitchFamily="2" charset="2"/>
                        </a:rPr>
                        <a:t>Bootstrap program search OS sofware installed in harddisk</a:t>
                      </a:r>
                      <a:r>
                        <a:rPr lang="vi-VN" altLang="en-US" sz="1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sym typeface="Wingdings" pitchFamily="2" charset="2"/>
                        </a:rPr>
                        <a:t> and load 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alt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sym typeface="Wingdings" pitchFamily="2" charset="2"/>
                        </a:rPr>
                        <a:t>Bootstrap program transfer control to 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Boot completed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14800"/>
            <a:ext cx="5305426" cy="242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b="1" i="0"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2- </a:t>
            </a: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lang="vi-VN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 Evolution- Summary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34720"/>
          <a:ext cx="8610601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28"/>
                <a:gridCol w="2065972"/>
                <a:gridCol w="5791201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Some</a:t>
                      </a:r>
                      <a:r>
                        <a:rPr lang="vi-VN" baseline="0" dirty="0" smtClean="0"/>
                        <a:t> characteristics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Batch OS, 1950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Used in mainframe computer, one program (job) at a time. OS is simple. Programmer write down a job,</a:t>
                      </a:r>
                      <a:r>
                        <a:rPr lang="vi-VN" baseline="0" dirty="0" smtClean="0"/>
                        <a:t> including some small basic operations (batch) then activates 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Multiprogramming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Use time-sharing mechanism. </a:t>
                      </a:r>
                      <a:r>
                        <a:rPr lang="vi-VN" sz="1800" i="0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altLang="en-US" sz="1800" i="0" dirty="0" err="1" smtClean="0">
                          <a:latin typeface="Times New Roman" pitchFamily="18" charset="0"/>
                        </a:rPr>
                        <a:t>esour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ces</a:t>
                      </a:r>
                      <a:r>
                        <a:rPr lang="vi-VN" altLang="en-US" sz="1800" i="0" baseline="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could be shared between different jobs, with each job being allocated a portion of time to use a resource</a:t>
                      </a:r>
                      <a:r>
                        <a:rPr lang="vi-VN" altLang="en-US" sz="1800" i="0" baseline="0" dirty="0" smtClean="0">
                          <a:latin typeface="Times New Roman" pitchFamily="18" charset="0"/>
                        </a:rPr>
                        <a:t> (increasing performance)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Personal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Used</a:t>
                      </a:r>
                      <a:r>
                        <a:rPr lang="vi-VN" baseline="0" dirty="0" smtClean="0"/>
                        <a:t> in personal computers, begining wih DOS (Disk OS)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Parallel</a:t>
                      </a:r>
                      <a:r>
                        <a:rPr lang="vi-VN" baseline="0" dirty="0" smtClean="0"/>
                        <a:t>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multiple CPUs on the same machine. Each CPU can be used to serve one program or a part of a program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 many tasks can be accomplished in parallel instead of serially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  <a:sym typeface="Wingdings" pitchFamily="2" charset="2"/>
                        </a:rPr>
                        <a:t> OS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 are more complex than those that support single CPUs.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Duistributed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Support networking including security mechanism. 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A job that was previously done on one computer can now be shared between computers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Real time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Support 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real-time 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programs which are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 expected to do task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altLang="en-US" sz="1800" i="0" dirty="0" smtClean="0">
                          <a:latin typeface="Times New Roman" pitchFamily="18" charset="0"/>
                        </a:rPr>
                        <a:t> within specific time constraint</a:t>
                      </a:r>
                      <a:r>
                        <a:rPr lang="vi-VN" altLang="en-US" sz="1800" i="0" dirty="0" smtClean="0">
                          <a:latin typeface="Times New Roman" pitchFamily="18" charset="0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 b="1" i="0">
              <a:latin typeface="Times New Roman" pitchFamily="18" charset="0"/>
            </a:endParaRPr>
          </a:p>
        </p:txBody>
      </p:sp>
      <p:sp>
        <p:nvSpPr>
          <p:cNvPr id="1243141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vi-V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Nowaday, Oss are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very 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complex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now</a:t>
            </a:r>
            <a:r>
              <a:rPr lang="vi-V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because many 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different </a:t>
            </a:r>
            <a:r>
              <a:rPr lang="en-US" altLang="en-US" sz="2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resources 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are present 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en-US" sz="2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a computer 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system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and they need to be managed and coordinated efficiently</a:t>
            </a:r>
            <a:r>
              <a:rPr lang="en-US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r>
              <a:rPr lang="vi-VN" altLang="en-US" sz="2000" i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Four main duties are entrusted to four manager correspondingly:</a:t>
            </a:r>
            <a:endParaRPr lang="en-US" altLang="en-US" sz="28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3- </a:t>
            </a: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vi-VN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Components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7688" y="2286000"/>
            <a:ext cx="8062912" cy="3886200"/>
            <a:chOff x="547688" y="1664732"/>
            <a:chExt cx="8062912" cy="3886200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959005" y="5181600"/>
              <a:ext cx="5553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Figure 7.3  </a:t>
              </a:r>
              <a:r>
                <a:rPr lang="vi-VN" altLang="en-US" b="1" i="0" dirty="0" smtClean="0">
                  <a:solidFill>
                    <a:schemeClr val="bg1"/>
                  </a:solidFill>
                  <a:latin typeface="Times New Roman" pitchFamily="18" charset="0"/>
                </a:rPr>
                <a:t>4 main </a:t>
              </a:r>
              <a:r>
                <a:rPr lang="en-US" altLang="en-US" b="1" i="0" dirty="0" smtClean="0">
                  <a:solidFill>
                    <a:schemeClr val="bg1"/>
                  </a:solidFill>
                  <a:latin typeface="Times New Roman" pitchFamily="18" charset="0"/>
                </a:rPr>
                <a:t>Components </a:t>
              </a:r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of an operating system</a:t>
              </a: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7688" y="1905000"/>
              <a:ext cx="8062912" cy="290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Connector 4"/>
            <p:cNvCxnSpPr>
              <a:cxnSpLocks noChangeShapeType="1"/>
            </p:cNvCxnSpPr>
            <p:nvPr/>
          </p:nvCxnSpPr>
          <p:spPr bwMode="auto">
            <a:xfrm>
              <a:off x="587375" y="1664732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Connector 6"/>
            <p:cNvCxnSpPr>
              <a:cxnSpLocks noChangeShapeType="1"/>
            </p:cNvCxnSpPr>
            <p:nvPr/>
          </p:nvCxnSpPr>
          <p:spPr bwMode="auto">
            <a:xfrm>
              <a:off x="587375" y="5181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881</TotalTime>
  <Words>2532</Words>
  <Application>Microsoft Office PowerPoint</Application>
  <PresentationFormat>On-screen Show (4:3)</PresentationFormat>
  <Paragraphs>339</Paragraphs>
  <Slides>40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Apex</vt:lpstr>
      <vt:lpstr>Lesson 05 Operating systems</vt:lpstr>
      <vt:lpstr>Objectives</vt:lpstr>
      <vt:lpstr>Contents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Objectives-Revisited</vt:lpstr>
      <vt:lpstr>Exercises- Use your notebook</vt:lpstr>
      <vt:lpstr>Thanks for Following this lesson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CSI104 Introduction to Computer Science</dc:title>
  <dc:creator>Azure</dc:creator>
  <cp:lastModifiedBy>Azure</cp:lastModifiedBy>
  <cp:revision>82</cp:revision>
  <dcterms:created xsi:type="dcterms:W3CDTF">2020-11-30T04:14:58Z</dcterms:created>
  <dcterms:modified xsi:type="dcterms:W3CDTF">2020-12-09T02:51:30Z</dcterms:modified>
</cp:coreProperties>
</file>