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64" r:id="rId3"/>
    <p:sldId id="365" r:id="rId4"/>
    <p:sldId id="477" r:id="rId5"/>
    <p:sldId id="478" r:id="rId6"/>
    <p:sldId id="483" r:id="rId7"/>
    <p:sldId id="422" r:id="rId8"/>
    <p:sldId id="423" r:id="rId9"/>
    <p:sldId id="425" r:id="rId10"/>
    <p:sldId id="487" r:id="rId11"/>
    <p:sldId id="485" r:id="rId12"/>
    <p:sldId id="484" r:id="rId13"/>
    <p:sldId id="432" r:id="rId14"/>
    <p:sldId id="433" r:id="rId15"/>
    <p:sldId id="435" r:id="rId16"/>
    <p:sldId id="436" r:id="rId17"/>
    <p:sldId id="437" r:id="rId18"/>
    <p:sldId id="438" r:id="rId19"/>
    <p:sldId id="439" r:id="rId20"/>
    <p:sldId id="489" r:id="rId21"/>
    <p:sldId id="443" r:id="rId22"/>
    <p:sldId id="445" r:id="rId23"/>
    <p:sldId id="447" r:id="rId24"/>
    <p:sldId id="449" r:id="rId25"/>
    <p:sldId id="450" r:id="rId26"/>
    <p:sldId id="451" r:id="rId27"/>
    <p:sldId id="453" r:id="rId28"/>
    <p:sldId id="454" r:id="rId29"/>
    <p:sldId id="455" r:id="rId30"/>
    <p:sldId id="456" r:id="rId31"/>
    <p:sldId id="457" r:id="rId32"/>
    <p:sldId id="458" r:id="rId33"/>
    <p:sldId id="459" r:id="rId34"/>
    <p:sldId id="460" r:id="rId35"/>
    <p:sldId id="461" r:id="rId36"/>
    <p:sldId id="463" r:id="rId37"/>
    <p:sldId id="464" r:id="rId38"/>
    <p:sldId id="465" r:id="rId39"/>
    <p:sldId id="466" r:id="rId40"/>
    <p:sldId id="467" r:id="rId41"/>
    <p:sldId id="468" r:id="rId42"/>
    <p:sldId id="470" r:id="rId43"/>
    <p:sldId id="471" r:id="rId44"/>
    <p:sldId id="472" r:id="rId45"/>
    <p:sldId id="490" r:id="rId46"/>
    <p:sldId id="413" r:id="rId47"/>
    <p:sldId id="26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0" d="100"/>
          <a:sy n="70" d="100"/>
        </p:scale>
        <p:origin x="-81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90385-6F09-46F9-B307-5E52398D2F5E}"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7AB2B-CE38-47ED-B48F-2CC537ACF8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0B9F58AE-F421-4E6E-BC60-B79C6B3BB7A8}" type="slidenum">
              <a:rPr lang="en-US" altLang="en-US"/>
              <a:pPr/>
              <a:t>4</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C53467E3-B8D7-4037-B721-F9DDC0CC9152}" type="slidenum">
              <a:rPr lang="en-US" altLang="en-US"/>
              <a:pPr/>
              <a:t>16</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8FED5A45-8090-4D2C-A556-0ED943746E5B}" type="slidenum">
              <a:rPr lang="en-US" altLang="en-US"/>
              <a:pPr/>
              <a:t>17</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72923CF0-5FFC-4C2D-8A45-02C6AF56EB94}" type="slidenum">
              <a:rPr lang="en-US" altLang="en-US"/>
              <a:pPr/>
              <a:t>18</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2019B5A0-3F82-4FCF-B6E3-DED34058300A}" type="slidenum">
              <a:rPr lang="en-US" altLang="en-US"/>
              <a:pPr/>
              <a:t>19</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EFEA1676-C333-458E-BC71-60E16264ACE4}" type="slidenum">
              <a:rPr lang="en-US" altLang="en-US"/>
              <a:pPr/>
              <a:t>21</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D45DB9CE-9189-41E0-A7A5-2BDD06047041}" type="slidenum">
              <a:rPr lang="en-US" altLang="en-US"/>
              <a:pPr/>
              <a:t>22</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109CAE94-AF06-4D1C-970A-81498FD0E70B}" type="slidenum">
              <a:rPr lang="en-US" altLang="en-US"/>
              <a:pPr/>
              <a:t>23</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CBD7F03F-0984-4148-8068-A4C110E25910}" type="slidenum">
              <a:rPr lang="en-US" altLang="en-US"/>
              <a:pPr/>
              <a:t>24</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E195B7A9-A598-4061-9B9C-013D103096D6}" type="slidenum">
              <a:rPr lang="en-US" altLang="en-US"/>
              <a:pPr/>
              <a:t>25</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C7476744-9368-4D5E-8D15-86187CE25383}" type="slidenum">
              <a:rPr lang="en-US" altLang="en-US"/>
              <a:pPr/>
              <a:t>26</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miter lim="800000"/>
            <a:headEnd/>
            <a:tailEnd/>
          </a:ln>
        </p:spPr>
        <p:txBody>
          <a:bodyPr/>
          <a:lstStyle/>
          <a:p>
            <a:fld id="{83EFF5C5-8456-4F61-9CEC-FCE5B6B9C679}" type="slidenum">
              <a:rPr lang="en-US" altLang="en-US"/>
              <a:pPr/>
              <a:t>5</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B4044E4A-A83E-4DD0-A8BD-28032E05D00E}" type="slidenum">
              <a:rPr lang="en-US" altLang="en-US"/>
              <a:pPr/>
              <a:t>27</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8EB20A1F-40D7-4801-ACED-8C0689985BE0}" type="slidenum">
              <a:rPr lang="en-US" altLang="en-US"/>
              <a:pPr/>
              <a:t>28</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5243B7E0-AC23-441C-80CE-1C1007701CC3}" type="slidenum">
              <a:rPr lang="en-US" altLang="en-US"/>
              <a:pPr/>
              <a:t>29</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F9BAD62F-BE8C-4E77-9A59-EAB53C29E6A2}" type="slidenum">
              <a:rPr lang="en-US" altLang="en-US"/>
              <a:pPr/>
              <a:t>30</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D91D15BE-D54F-487D-90DA-A94753EA4CAA}" type="slidenum">
              <a:rPr lang="en-US" altLang="en-US"/>
              <a:pPr/>
              <a:t>31</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1737FC6C-15B8-4FA0-920E-C767C895D2EA}" type="slidenum">
              <a:rPr lang="en-US" altLang="en-US"/>
              <a:pPr/>
              <a:t>32</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330BFADC-4249-4AFF-9E0B-5BB5CFB89079}" type="slidenum">
              <a:rPr lang="en-US" altLang="en-US"/>
              <a:pPr/>
              <a:t>33</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7CB9AED2-6197-4ADA-A5B2-8D94B0A76414}" type="slidenum">
              <a:rPr lang="en-US" altLang="en-US"/>
              <a:pPr/>
              <a:t>34</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CDD97A6B-B2CA-42CD-8CEA-8A9714E8FF54}" type="slidenum">
              <a:rPr lang="en-US" altLang="en-US"/>
              <a:pPr/>
              <a:t>35</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128452F6-9502-4280-9D56-AEC7F5D60337}" type="slidenum">
              <a:rPr lang="en-US" altLang="en-US"/>
              <a:pPr/>
              <a:t>36</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fld id="{AFC347A7-9AA4-44F9-B6D1-BF7B2BC36AC6}" type="slidenum">
              <a:rPr lang="en-US" altLang="en-US"/>
              <a:pPr/>
              <a:t>6</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994970CA-B285-4AA4-9223-3409F9C55AD9}" type="slidenum">
              <a:rPr lang="en-US" altLang="en-US"/>
              <a:pPr/>
              <a:t>37</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miter lim="800000"/>
            <a:headEnd/>
            <a:tailEnd/>
          </a:ln>
        </p:spPr>
        <p:txBody>
          <a:bodyPr/>
          <a:lstStyle/>
          <a:p>
            <a:fld id="{7ACA1077-FD37-43FD-8631-34C94D771979}" type="slidenum">
              <a:rPr lang="en-US" altLang="en-US"/>
              <a:pPr/>
              <a:t>38</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miter lim="800000"/>
            <a:headEnd/>
            <a:tailEnd/>
          </a:ln>
        </p:spPr>
        <p:txBody>
          <a:bodyPr/>
          <a:lstStyle/>
          <a:p>
            <a:fld id="{74CABD0F-6334-4152-A1C9-DF725C9BFA60}" type="slidenum">
              <a:rPr lang="en-US" altLang="en-US"/>
              <a:pPr/>
              <a:t>39</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323FC1F4-903A-4C59-8252-FFBFFCB67E2B}" type="slidenum">
              <a:rPr lang="en-US" altLang="en-US"/>
              <a:pPr/>
              <a:t>40</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324DC91D-6FC9-46C9-87EB-7E8A93E77B16}" type="slidenum">
              <a:rPr lang="en-US" altLang="en-US"/>
              <a:pPr/>
              <a:t>41</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miter lim="800000"/>
            <a:headEnd/>
            <a:tailEnd/>
          </a:ln>
        </p:spPr>
        <p:txBody>
          <a:bodyPr/>
          <a:lstStyle/>
          <a:p>
            <a:fld id="{72A375FF-CFEC-441A-9DAF-B1BAD75B98E8}" type="slidenum">
              <a:rPr lang="en-US" altLang="en-US"/>
              <a:pPr/>
              <a:t>42</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miter lim="800000"/>
            <a:headEnd/>
            <a:tailEnd/>
          </a:ln>
        </p:spPr>
        <p:txBody>
          <a:bodyPr/>
          <a:lstStyle/>
          <a:p>
            <a:fld id="{F3F6A333-1A49-41F3-A20F-E5321AB3BAE1}" type="slidenum">
              <a:rPr lang="en-US" altLang="en-US"/>
              <a:pPr/>
              <a:t>43</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miter lim="800000"/>
            <a:headEnd/>
            <a:tailEnd/>
          </a:ln>
        </p:spPr>
        <p:txBody>
          <a:bodyPr/>
          <a:lstStyle/>
          <a:p>
            <a:fld id="{5ABAC7B7-8163-4A9D-BF11-8DF8BD6821D6}" type="slidenum">
              <a:rPr lang="en-US" altLang="en-US"/>
              <a:pPr/>
              <a:t>44</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4C41E925-77F7-4851-B7B3-54F64967DACA}" type="slidenum">
              <a:rPr lang="en-US" altLang="en-US"/>
              <a:pPr/>
              <a:t>7</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miter lim="800000"/>
            <a:headEnd/>
            <a:tailEnd/>
          </a:ln>
        </p:spPr>
        <p:txBody>
          <a:bodyPr/>
          <a:lstStyle/>
          <a:p>
            <a:fld id="{8ED60044-2B95-4A61-9D64-4AD10A510738}" type="slidenum">
              <a:rPr lang="en-US" altLang="en-US"/>
              <a:pPr/>
              <a:t>8</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30E00E13-4798-40C8-9EEE-7D03277AC801}" type="slidenum">
              <a:rPr lang="en-US" altLang="en-US"/>
              <a:pPr/>
              <a:t>9</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DC220B36-6D6C-4C43-BE6C-B796655307B1}" type="slidenum">
              <a:rPr lang="en-US" altLang="en-US"/>
              <a:pPr/>
              <a:t>13</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A3CF97A6-32F1-42CE-9334-A16BAC28336C}" type="slidenum">
              <a:rPr lang="en-US" altLang="en-US"/>
              <a:pPr/>
              <a:t>14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E22F8C86-D10A-4891-9809-876D94D01005}" type="slidenum">
              <a:rPr lang="en-US" altLang="en-US"/>
              <a:pPr/>
              <a:t>15</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838200"/>
            <a:ext cx="8229600" cy="23622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0000CC"/>
                </a:solidFill>
                <a:effectLst>
                  <a:outerShdw blurRad="127000" dist="200000" dir="2700000" algn="tl" rotWithShape="0">
                    <a:srgbClr val="000000">
                      <a:alpha val="30000"/>
                    </a:srgbClr>
                  </a:outerShdw>
                </a:effectLst>
              </a:defRPr>
            </a:lvl1pPr>
          </a:lstStyle>
          <a:p>
            <a:r>
              <a:rPr kumimoji="0" lang="en-US" dirty="0" smtClean="0"/>
              <a:t>CSI104</a:t>
            </a:r>
            <a:br>
              <a:rPr kumimoji="0" lang="en-US" dirty="0" smtClean="0"/>
            </a:br>
            <a:r>
              <a:rPr kumimoji="0" lang="en-US" dirty="0" smtClean="0"/>
              <a:t>Introduction to Computer Science</a:t>
            </a:r>
            <a:endParaRPr kumimoji="0" lang="en-US" dirty="0"/>
          </a:p>
        </p:txBody>
      </p:sp>
      <p:sp>
        <p:nvSpPr>
          <p:cNvPr id="28" name="Date Placeholder 27"/>
          <p:cNvSpPr>
            <a:spLocks noGrp="1"/>
          </p:cNvSpPr>
          <p:nvPr>
            <p:ph type="dt" sz="half" idx="10"/>
          </p:nvPr>
        </p:nvSpPr>
        <p:spPr>
          <a:xfrm>
            <a:off x="0" y="6553200"/>
            <a:ext cx="1280160" cy="304800"/>
          </a:xfrm>
        </p:spPr>
        <p:txBody>
          <a:bodyPr/>
          <a:lstStyle/>
          <a:p>
            <a:fld id="{DD4A5746-D92B-46B4-8C5A-2224A75DDBAA}" type="datetime1">
              <a:rPr lang="en-US" smtClean="0"/>
              <a:t>12/9/2020</a:t>
            </a:fld>
            <a:endParaRPr lang="en-US" dirty="0"/>
          </a:p>
        </p:txBody>
      </p:sp>
      <p:sp>
        <p:nvSpPr>
          <p:cNvPr id="17" name="Footer Placeholder 16"/>
          <p:cNvSpPr>
            <a:spLocks noGrp="1"/>
          </p:cNvSpPr>
          <p:nvPr>
            <p:ph type="ftr" sz="quarter" idx="11"/>
          </p:nvPr>
        </p:nvSpPr>
        <p:spPr>
          <a:xfrm>
            <a:off x="3124200" y="6553200"/>
            <a:ext cx="3566160" cy="304800"/>
          </a:xfrm>
        </p:spPr>
        <p:txBody>
          <a:bodyPr/>
          <a:lstStyle/>
          <a:p>
            <a:endParaRPr kumimoji="0" lang="en-US" dirty="0"/>
          </a:p>
        </p:txBody>
      </p:sp>
      <p:sp>
        <p:nvSpPr>
          <p:cNvPr id="29" name="Slide Number Placeholder 28"/>
          <p:cNvSpPr>
            <a:spLocks noGrp="1"/>
          </p:cNvSpPr>
          <p:nvPr>
            <p:ph type="sldNum" sz="quarter" idx="12"/>
          </p:nvPr>
        </p:nvSpPr>
        <p:spPr>
          <a:xfrm>
            <a:off x="8229600" y="6553200"/>
            <a:ext cx="457200" cy="304800"/>
          </a:xfrm>
        </p:spPr>
        <p:txBody>
          <a:bodyPr/>
          <a:lstStyle/>
          <a:p>
            <a:fld id="{69E29E33-B620-47F9-BB04-8846C2A5AFCC}" type="slidenum">
              <a:rPr kumimoji="0" lang="en-US" smtClean="0"/>
              <a:pPr/>
              <a:t>‹#›</a:t>
            </a:fld>
            <a:endParaRPr kumimoji="0"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2FD57C-FE1F-484E-816C-5EFF2C3BDB7C}"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12AB26-26AB-4C8E-85C4-C9B7249925E1}"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smtClean="0"/>
              <a:t>Add text</a:t>
            </a:r>
            <a:endParaRPr kumimoji="0" lang="en-US" dirty="0"/>
          </a:p>
        </p:txBody>
      </p:sp>
      <p:sp>
        <p:nvSpPr>
          <p:cNvPr id="3" name="Content Placeholder 2"/>
          <p:cNvSpPr>
            <a:spLocks noGrp="1"/>
          </p:cNvSpPr>
          <p:nvPr>
            <p:ph idx="1"/>
          </p:nvPr>
        </p:nvSpPr>
        <p:spPr>
          <a:xfrm>
            <a:off x="457200" y="990600"/>
            <a:ext cx="8229600" cy="5318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3BD17BA-E7DD-489E-B201-C4F46C7A5B74}"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F71A41-3CDA-4D71-A721-C42200FF9D0F}" type="datetime1">
              <a:rPr lang="en-US" smtClean="0"/>
              <a:t>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DED46F-3F91-42EA-9218-BCBB808F893B}"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9C61EA8-D4E5-4AC6-B1F4-66CBC94FE7D1}" type="datetime1">
              <a:rPr lang="en-US" smtClean="0"/>
              <a:t>12/9/2020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C77FC8B-0551-4A45-8E54-75C982F23382}" type="datetime1">
              <a:rPr lang="en-US" smtClean="0"/>
              <a:t>12/9/2020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DBB27-6D40-4AF1-875E-FBA5044AD64B}" type="datetime1">
              <a:rPr lang="en-US" smtClean="0"/>
              <a:t>12/9/2020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AAD6BF-058C-46F2-A74B-D6BBC91F566A}"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909583-A371-4B6B-ACA2-C3D96B45D9EB}" type="datetime1">
              <a:rPr lang="en-US" smtClean="0"/>
              <a:t>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639762"/>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0D50D2F-A6F3-4A0A-BA3D-0D3FB8F613A1}" type="datetime1">
              <a:rPr lang="en-US" smtClean="0"/>
              <a:t>12/9/2020</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8229600" y="6553200"/>
            <a:ext cx="457200" cy="228600"/>
          </a:xfrm>
          <a:prstGeom prst="rect">
            <a:avLst/>
          </a:prstGeom>
        </p:spPr>
        <p:txBody>
          <a:bodyPr vert="horz" lIns="0" rIns="0" anchor="b"/>
          <a:lstStyle>
            <a:lvl1pPr algn="r" eaLnBrk="1" latinLnBrk="0" hangingPunct="1">
              <a:defRPr kumimoji="0" sz="1200">
                <a:solidFill>
                  <a:srgbClr val="FF0000"/>
                </a:solidFill>
              </a:defRPr>
            </a:lvl1pPr>
          </a:lstStyle>
          <a:p>
            <a:fld id="{69E29E33-B620-47F9-BB04-8846C2A5AF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000" b="1" kern="1200" cap="none" baseline="0">
          <a:ln w="6350">
            <a:noFill/>
          </a:ln>
          <a:solidFill>
            <a:srgbClr val="0000CC"/>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rgbClr val="0000CC"/>
        </a:buClr>
        <a:buSzPct val="65000"/>
        <a:buFont typeface="Wingdings 2"/>
        <a:buChar char=""/>
        <a:defRPr kumimoji="0" sz="2800" kern="1200">
          <a:solidFill>
            <a:schemeClr val="bg1"/>
          </a:solidFill>
          <a:latin typeface="Arial" pitchFamily="34" charset="0"/>
          <a:ea typeface="+mn-ea"/>
          <a:cs typeface="Arial" pitchFamily="34" charset="0"/>
        </a:defRPr>
      </a:lvl1pPr>
      <a:lvl2pPr marL="868680" indent="-283464" algn="l" rtl="0" eaLnBrk="1" latinLnBrk="0" hangingPunct="1">
        <a:spcBef>
          <a:spcPct val="20000"/>
        </a:spcBef>
        <a:buClr>
          <a:srgbClr val="0000CC"/>
        </a:buClr>
        <a:buSzPct val="80000"/>
        <a:buFont typeface="Wingdings 2"/>
        <a:buChar char=""/>
        <a:defRPr kumimoji="0" sz="2400" kern="1200">
          <a:solidFill>
            <a:schemeClr val="bg1"/>
          </a:solidFill>
          <a:latin typeface="Arial" pitchFamily="34" charset="0"/>
          <a:ea typeface="+mn-ea"/>
          <a:cs typeface="Arial" pitchFamily="34" charset="0"/>
        </a:defRPr>
      </a:lvl2pPr>
      <a:lvl3pPr marL="1133856" indent="-228600" algn="l" rtl="0" eaLnBrk="1" latinLnBrk="0" hangingPunct="1">
        <a:spcBef>
          <a:spcPct val="20000"/>
        </a:spcBef>
        <a:buClr>
          <a:srgbClr val="0000CC"/>
        </a:buClr>
        <a:buSzPct val="95000"/>
        <a:buFont typeface="Wingdings"/>
        <a:buChar char=""/>
        <a:defRPr kumimoji="0" sz="2200" kern="1200">
          <a:solidFill>
            <a:schemeClr val="bg1"/>
          </a:solidFill>
          <a:latin typeface="Arial" pitchFamily="34" charset="0"/>
          <a:ea typeface="+mn-ea"/>
          <a:cs typeface="Arial" pitchFamily="34" charset="0"/>
        </a:defRPr>
      </a:lvl3pPr>
      <a:lvl4pPr marL="1353312" indent="-182880" algn="l" rtl="0" eaLnBrk="1" latinLnBrk="0" hangingPunct="1">
        <a:spcBef>
          <a:spcPct val="20000"/>
        </a:spcBef>
        <a:buClr>
          <a:srgbClr val="0000CC"/>
        </a:buClr>
        <a:buSzPct val="100000"/>
        <a:buFont typeface="Wingdings 3"/>
        <a:buChar char=""/>
        <a:defRPr kumimoji="0" sz="2000" kern="1200">
          <a:solidFill>
            <a:schemeClr val="bg1"/>
          </a:solidFill>
          <a:latin typeface="Arial" pitchFamily="34" charset="0"/>
          <a:ea typeface="+mn-ea"/>
          <a:cs typeface="Arial" pitchFamily="34" charset="0"/>
        </a:defRPr>
      </a:lvl4pPr>
      <a:lvl5pPr marL="1545336" indent="-182880" algn="l" rtl="0" eaLnBrk="1" latinLnBrk="0" hangingPunct="1">
        <a:spcBef>
          <a:spcPct val="20000"/>
        </a:spcBef>
        <a:buClr>
          <a:srgbClr val="0000CC"/>
        </a:buClr>
        <a:buFont typeface="Wingdings 2"/>
        <a:buChar char=""/>
        <a:defRPr kumimoji="0" sz="2000" kern="1200">
          <a:solidFill>
            <a:schemeClr val="bg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905000"/>
            <a:ext cx="5679830" cy="2362200"/>
          </a:xfrm>
        </p:spPr>
        <p:txBody>
          <a:bodyPr>
            <a:normAutofit/>
          </a:bodyPr>
          <a:lstStyle/>
          <a:p>
            <a:r>
              <a:rPr lang="en-US" dirty="0" smtClean="0"/>
              <a:t>lesson 06</a:t>
            </a:r>
            <a:br>
              <a:rPr lang="en-US" dirty="0" smtClean="0"/>
            </a:br>
            <a:r>
              <a:rPr lang="en-US" dirty="0" smtClean="0"/>
              <a:t>algorithms</a:t>
            </a:r>
            <a:endParaRPr lang="en-US" dirty="0"/>
          </a:p>
        </p:txBody>
      </p:sp>
      <p:pic>
        <p:nvPicPr>
          <p:cNvPr id="4" name="Picture 1"/>
          <p:cNvPicPr>
            <a:picLocks noChangeAspect="1"/>
          </p:cNvPicPr>
          <p:nvPr/>
        </p:nvPicPr>
        <p:blipFill>
          <a:blip r:embed="rId2" cstate="print"/>
          <a:srcRect/>
          <a:stretch>
            <a:fillRect/>
          </a:stretch>
        </p:blipFill>
        <p:spPr bwMode="auto">
          <a:xfrm>
            <a:off x="100013" y="92075"/>
            <a:ext cx="2947987" cy="3565525"/>
          </a:xfrm>
          <a:prstGeom prst="rect">
            <a:avLst/>
          </a:prstGeom>
          <a:noFill/>
          <a:ln w="9525">
            <a:noFill/>
            <a:miter lim="800000"/>
            <a:headEnd/>
            <a:tailEnd/>
          </a:ln>
        </p:spPr>
      </p:pic>
      <p:sp>
        <p:nvSpPr>
          <p:cNvPr id="5" name="TextBox 5"/>
          <p:cNvSpPr txBox="1"/>
          <p:nvPr/>
        </p:nvSpPr>
        <p:spPr>
          <a:xfrm>
            <a:off x="4343400" y="4495800"/>
            <a:ext cx="2895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rPr>
              <a:t>Textbook: Chapter 8</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533400" y="1219200"/>
            <a:ext cx="8077200" cy="3886200"/>
          </a:xfrm>
        </p:spPr>
        <p:txBody>
          <a:bodyPr>
            <a:normAutofit fontScale="85000" lnSpcReduction="20000"/>
          </a:bodyPr>
          <a:lstStyle/>
          <a:p>
            <a:r>
              <a:rPr lang="en-US" altLang="en-US" dirty="0" smtClean="0">
                <a:latin typeface="Times New Roman" pitchFamily="18" charset="0"/>
              </a:rPr>
              <a:t>Algorithm: steps to solve a problem.</a:t>
            </a:r>
          </a:p>
          <a:p>
            <a:r>
              <a:rPr lang="en-US" altLang="en-US" dirty="0" smtClean="0">
                <a:latin typeface="Times New Roman" pitchFamily="18" charset="0"/>
              </a:rPr>
              <a:t>Structure of an algorithm: Input, processing, output.</a:t>
            </a:r>
          </a:p>
          <a:p>
            <a:r>
              <a:rPr lang="en-US" altLang="en-US" dirty="0" smtClean="0">
                <a:latin typeface="Times New Roman" pitchFamily="18" charset="0"/>
              </a:rPr>
              <a:t>Step to have a good algorithm: Drafting </a:t>
            </a:r>
            <a:r>
              <a:rPr lang="en-US" altLang="en-US" dirty="0" smtClean="0">
                <a:latin typeface="Times New Roman" pitchFamily="18" charset="0"/>
                <a:sym typeface="Wingdings" pitchFamily="2" charset="2"/>
              </a:rPr>
              <a:t> Refining  Generalizing</a:t>
            </a:r>
          </a:p>
          <a:p>
            <a:r>
              <a:rPr lang="en-US" altLang="en-US" b="1" u="sng" dirty="0" smtClean="0">
                <a:latin typeface="Times New Roman" pitchFamily="18" charset="0"/>
                <a:sym typeface="Wingdings" pitchFamily="2" charset="2"/>
              </a:rPr>
              <a:t>Algorithm Characteristics:</a:t>
            </a:r>
          </a:p>
          <a:p>
            <a:pPr lvl="1"/>
            <a:r>
              <a:rPr lang="en-US" altLang="en-US" dirty="0" smtClean="0">
                <a:latin typeface="Times New Roman" pitchFamily="18" charset="0"/>
                <a:sym typeface="Wingdings" pitchFamily="2" charset="2"/>
              </a:rPr>
              <a:t>It may have input/ output</a:t>
            </a:r>
          </a:p>
          <a:p>
            <a:pPr lvl="1"/>
            <a:r>
              <a:rPr lang="en-US" altLang="en-US" dirty="0" smtClean="0">
                <a:latin typeface="Times New Roman" pitchFamily="18" charset="0"/>
                <a:sym typeface="Wingdings" pitchFamily="2" charset="2"/>
              </a:rPr>
              <a:t>Finite steps  It must terminate</a:t>
            </a:r>
          </a:p>
          <a:p>
            <a:pPr lvl="1"/>
            <a:r>
              <a:rPr lang="en-US" altLang="en-US" dirty="0" smtClean="0">
                <a:latin typeface="Times New Roman" pitchFamily="18" charset="0"/>
                <a:sym typeface="Wingdings" pitchFamily="2" charset="2"/>
              </a:rPr>
              <a:t>Understandable  It can be described clearly </a:t>
            </a:r>
          </a:p>
          <a:p>
            <a:pPr lvl="1"/>
            <a:r>
              <a:rPr lang="en-US" altLang="en-US" dirty="0" smtClean="0">
                <a:latin typeface="Times New Roman" pitchFamily="18" charset="0"/>
                <a:sym typeface="Wingdings" pitchFamily="2" charset="2"/>
              </a:rPr>
              <a:t>Reliable  Output must be correct</a:t>
            </a:r>
          </a:p>
          <a:p>
            <a:pPr lvl="1"/>
            <a:r>
              <a:rPr lang="en-US" altLang="en-US" dirty="0" smtClean="0">
                <a:latin typeface="Times New Roman" pitchFamily="18" charset="0"/>
                <a:sym typeface="Wingdings" pitchFamily="2" charset="2"/>
              </a:rPr>
              <a:t>General  It must be suitable for a family of problems</a:t>
            </a:r>
          </a:p>
          <a:p>
            <a:pPr lvl="1"/>
            <a:r>
              <a:rPr lang="en-US" altLang="en-US" dirty="0" smtClean="0">
                <a:latin typeface="Times New Roman" pitchFamily="18" charset="0"/>
                <a:sym typeface="Wingdings" pitchFamily="2" charset="2"/>
              </a:rPr>
              <a:t>Efficient  It must execute fast</a:t>
            </a:r>
          </a:p>
          <a:p>
            <a:pPr lvl="1"/>
            <a:endParaRPr lang="en-US" altLang="en-US" dirty="0" smtClean="0">
              <a:latin typeface="Times New Roman" pitchFamily="18" charset="0"/>
              <a:sym typeface="Wingdings" pitchFamily="2" charset="2"/>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Three Basic Constructs</a:t>
            </a:r>
            <a:endParaRPr lang="en-US" dirty="0"/>
          </a:p>
        </p:txBody>
      </p:sp>
      <p:sp>
        <p:nvSpPr>
          <p:cNvPr id="4" name="Content Placeholder 2"/>
          <p:cNvSpPr>
            <a:spLocks noGrp="1"/>
          </p:cNvSpPr>
          <p:nvPr>
            <p:ph idx="1"/>
          </p:nvPr>
        </p:nvSpPr>
        <p:spPr>
          <a:xfrm>
            <a:off x="457200" y="990600"/>
            <a:ext cx="8229600" cy="2971800"/>
          </a:xfrm>
        </p:spPr>
        <p:txBody>
          <a:bodyPr>
            <a:noAutofit/>
          </a:bodyPr>
          <a:lstStyle/>
          <a:p>
            <a:pPr marL="119063" indent="17463">
              <a:buNone/>
            </a:pPr>
            <a:r>
              <a:rPr lang="en-US" altLang="en-US" sz="2000" b="1" dirty="0" smtClean="0">
                <a:solidFill>
                  <a:srgbClr val="0000CC"/>
                </a:solidFill>
                <a:latin typeface="Times New Roman" panose="02020603050405020304" pitchFamily="18" charset="0"/>
              </a:rPr>
              <a:t>Representing algorithms in programming language.</a:t>
            </a:r>
          </a:p>
          <a:p>
            <a:pPr marL="119063" indent="17463">
              <a:buFontTx/>
              <a:buChar char="-"/>
            </a:pPr>
            <a:r>
              <a:rPr lang="en-US" altLang="en-US" sz="2000" dirty="0" smtClean="0">
                <a:latin typeface="Times New Roman" panose="02020603050405020304" pitchFamily="18" charset="0"/>
              </a:rPr>
              <a:t> Structure is a pre-defined combination of related components. </a:t>
            </a:r>
          </a:p>
          <a:p>
            <a:pPr marL="119063" indent="17463">
              <a:buFontTx/>
              <a:buChar char="-"/>
            </a:pPr>
            <a:r>
              <a:rPr lang="en-US" altLang="en-US" sz="2000" b="1" dirty="0" smtClean="0">
                <a:latin typeface="Times New Roman" panose="02020603050405020304" pitchFamily="18" charset="0"/>
              </a:rPr>
              <a:t>A structure in a language is a syntax for specifying an computational operation.</a:t>
            </a:r>
            <a:r>
              <a:rPr lang="en-US" altLang="en-US" sz="2000" dirty="0" smtClean="0">
                <a:latin typeface="Times New Roman" panose="02020603050405020304" pitchFamily="18" charset="0"/>
              </a:rPr>
              <a:t> </a:t>
            </a:r>
          </a:p>
          <a:p>
            <a:pPr marL="119063" indent="17463">
              <a:buFontTx/>
              <a:buChar char="-"/>
            </a:pPr>
            <a:r>
              <a:rPr lang="en-US" altLang="en-US" sz="2000" dirty="0" smtClean="0">
                <a:latin typeface="Times New Roman" panose="02020603050405020304" pitchFamily="18" charset="0"/>
              </a:rPr>
              <a:t> Three following constructs for a structured program or algorithm are proposed. The idea has been proven there is no need for any other constructs.</a:t>
            </a:r>
          </a:p>
          <a:p>
            <a:pPr marL="119063" indent="17463">
              <a:buFontTx/>
              <a:buChar char="-"/>
            </a:pPr>
            <a:r>
              <a:rPr lang="en-US" altLang="en-US" sz="2000" dirty="0" smtClean="0">
                <a:latin typeface="Times New Roman" panose="02020603050405020304" pitchFamily="18" charset="0"/>
              </a:rPr>
              <a:t> Using only these constructs makes a program or an algorithm easy to understand, debug, or change.</a:t>
            </a:r>
          </a:p>
          <a:p>
            <a:r>
              <a:rPr lang="en-US" altLang="en-US" sz="2000" i="1" dirty="0" smtClean="0">
                <a:latin typeface="Times New Roman" panose="02020603050405020304" pitchFamily="18" charset="0"/>
              </a:rPr>
              <a:t>sequence</a:t>
            </a:r>
            <a:r>
              <a:rPr lang="en-US" altLang="en-US" sz="2000" dirty="0" smtClean="0">
                <a:latin typeface="Times New Roman" panose="02020603050405020304" pitchFamily="18" charset="0"/>
              </a:rPr>
              <a:t>, </a:t>
            </a:r>
          </a:p>
          <a:p>
            <a:r>
              <a:rPr lang="en-US" altLang="en-US" sz="2000" i="1" dirty="0" smtClean="0">
                <a:latin typeface="Times New Roman" panose="02020603050405020304" pitchFamily="18" charset="0"/>
              </a:rPr>
              <a:t>decision</a:t>
            </a:r>
            <a:r>
              <a:rPr lang="en-US" altLang="en-US" sz="2000" dirty="0" smtClean="0">
                <a:latin typeface="Times New Roman" panose="02020603050405020304" pitchFamily="18" charset="0"/>
              </a:rPr>
              <a:t> (selection), and </a:t>
            </a:r>
          </a:p>
          <a:p>
            <a:r>
              <a:rPr lang="en-US" altLang="en-US" sz="2000" i="1" dirty="0" smtClean="0">
                <a:latin typeface="Times New Roman" panose="02020603050405020304" pitchFamily="18" charset="0"/>
              </a:rPr>
              <a:t>repetition</a:t>
            </a:r>
            <a:endParaRPr lang="en-US" sz="2000" dirty="0"/>
          </a:p>
        </p:txBody>
      </p:sp>
      <p:pic>
        <p:nvPicPr>
          <p:cNvPr id="1026" name="Picture 2"/>
          <p:cNvPicPr>
            <a:picLocks noChangeAspect="1" noChangeArrowheads="1"/>
          </p:cNvPicPr>
          <p:nvPr/>
        </p:nvPicPr>
        <p:blipFill>
          <a:blip r:embed="rId2" cstate="print"/>
          <a:srcRect/>
          <a:stretch>
            <a:fillRect/>
          </a:stretch>
        </p:blipFill>
        <p:spPr bwMode="auto">
          <a:xfrm>
            <a:off x="2505075" y="4514850"/>
            <a:ext cx="6181725" cy="20383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Algorithm: Design View</a:t>
            </a:r>
            <a:endParaRPr lang="en-US" dirty="0"/>
          </a:p>
        </p:txBody>
      </p:sp>
      <p:sp>
        <p:nvSpPr>
          <p:cNvPr id="3" name="Content Placeholder 2"/>
          <p:cNvSpPr>
            <a:spLocks noGrp="1"/>
          </p:cNvSpPr>
          <p:nvPr>
            <p:ph idx="1"/>
          </p:nvPr>
        </p:nvSpPr>
        <p:spPr/>
        <p:txBody>
          <a:bodyPr/>
          <a:lstStyle/>
          <a:p>
            <a:pPr marL="119063" indent="17463">
              <a:buNone/>
            </a:pPr>
            <a:r>
              <a:rPr lang="en-US" altLang="en-US" b="1" dirty="0" smtClean="0">
                <a:solidFill>
                  <a:srgbClr val="0000CC"/>
                </a:solidFill>
                <a:latin typeface="Times New Roman" panose="02020603050405020304" pitchFamily="18" charset="0"/>
              </a:rPr>
              <a:t>Representing algorithms in design view</a:t>
            </a:r>
            <a:r>
              <a:rPr lang="en-US" altLang="en-US" dirty="0" smtClean="0">
                <a:latin typeface="Times New Roman" panose="02020603050405020304" pitchFamily="18" charset="0"/>
              </a:rPr>
              <a:t>: </a:t>
            </a:r>
          </a:p>
          <a:p>
            <a:pPr marL="119063" indent="17463">
              <a:buNone/>
            </a:pPr>
            <a:r>
              <a:rPr lang="en-US" altLang="en-US" dirty="0" smtClean="0">
                <a:latin typeface="Times New Roman" panose="02020603050405020304" pitchFamily="18" charset="0"/>
              </a:rPr>
              <a:t>2 ways may be used</a:t>
            </a:r>
          </a:p>
          <a:p>
            <a:pPr marL="119063" indent="17463">
              <a:buNone/>
            </a:pPr>
            <a:r>
              <a:rPr lang="en-US" altLang="en-US" dirty="0" smtClean="0">
                <a:latin typeface="Times New Roman" panose="02020603050405020304" pitchFamily="18" charset="0"/>
              </a:rPr>
              <a:t>(1)-  </a:t>
            </a:r>
            <a:r>
              <a:rPr lang="en-US" altLang="en-US" b="1" u="sng" dirty="0" smtClean="0">
                <a:solidFill>
                  <a:srgbClr val="0000CC"/>
                </a:solidFill>
                <a:latin typeface="Times New Roman" panose="02020603050405020304" pitchFamily="18" charset="0"/>
              </a:rPr>
              <a:t>UML</a:t>
            </a:r>
            <a:r>
              <a:rPr lang="en-US" altLang="en-US" dirty="0" smtClean="0">
                <a:latin typeface="Times New Roman" panose="02020603050405020304" pitchFamily="18" charset="0"/>
              </a:rPr>
              <a:t>: Unified Modeling Language (UML) is a pictorial representation of an algorithm. It hides all the details of an algorithm in an attempt to give the “big picture” and to show how the algorithm flows from beginning to end. </a:t>
            </a:r>
          </a:p>
          <a:p>
            <a:pPr marL="119063" indent="17463">
              <a:buNone/>
            </a:pPr>
            <a:r>
              <a:rPr lang="en-US" altLang="en-US" i="1" dirty="0" smtClean="0">
                <a:latin typeface="Times New Roman" pitchFamily="18" charset="0"/>
              </a:rPr>
              <a:t>	Please read the Appendix B for more details. </a:t>
            </a:r>
          </a:p>
          <a:p>
            <a:pPr marL="119063" indent="17463">
              <a:buNone/>
            </a:pPr>
            <a:r>
              <a:rPr lang="en-US" altLang="en-US" dirty="0" smtClean="0">
                <a:latin typeface="Times New Roman" panose="02020603050405020304" pitchFamily="18" charset="0"/>
              </a:rPr>
              <a:t>(2)- </a:t>
            </a:r>
            <a:r>
              <a:rPr lang="en-US" altLang="en-US" b="1" u="sng" dirty="0" err="1" smtClean="0">
                <a:solidFill>
                  <a:srgbClr val="0000CC"/>
                </a:solidFill>
                <a:latin typeface="Times New Roman" panose="02020603050405020304" pitchFamily="18" charset="0"/>
              </a:rPr>
              <a:t>Pseudocode</a:t>
            </a:r>
            <a:r>
              <a:rPr lang="en-US" altLang="en-US" dirty="0" smtClean="0">
                <a:latin typeface="Times New Roman" panose="02020603050405020304" pitchFamily="18" charset="0"/>
              </a:rPr>
              <a:t> – Natural-language-like language is used. </a:t>
            </a:r>
          </a:p>
          <a:p>
            <a:pPr marL="119063" indent="17463">
              <a:buNone/>
            </a:pPr>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2"/>
          <p:cNvSpPr txBox="1">
            <a:spLocks noChangeArrowheads="1"/>
          </p:cNvSpPr>
          <p:nvPr/>
        </p:nvSpPr>
        <p:spPr bwMode="auto">
          <a:xfrm>
            <a:off x="303670" y="1276290"/>
            <a:ext cx="3532442" cy="461665"/>
          </a:xfrm>
          <a:prstGeom prst="rect">
            <a:avLst/>
          </a:prstGeom>
          <a:noFill/>
          <a:ln w="9525">
            <a:noFill/>
            <a:miter lim="800000"/>
            <a:headEnd/>
            <a:tailEnd/>
          </a:ln>
          <a:effectLst/>
        </p:spPr>
        <p:txBody>
          <a:bodyPr wrap="none">
            <a:spAutoFit/>
          </a:bodyPr>
          <a:lstStyle/>
          <a:p>
            <a:r>
              <a:rPr lang="en-US" altLang="en-US" sz="2400" b="1" dirty="0" smtClean="0">
                <a:solidFill>
                  <a:srgbClr val="0000CC"/>
                </a:solidFill>
                <a:latin typeface="Times New Roman" pitchFamily="18" charset="0"/>
              </a:rPr>
              <a:t>UML </a:t>
            </a:r>
            <a:r>
              <a:rPr lang="en-US" altLang="en-US" sz="2400" b="1" dirty="0">
                <a:solidFill>
                  <a:srgbClr val="0000CC"/>
                </a:solidFill>
                <a:latin typeface="Times New Roman" pitchFamily="18" charset="0"/>
              </a:rPr>
              <a:t>for three constructs</a:t>
            </a:r>
          </a:p>
        </p:txBody>
      </p:sp>
      <p:pic>
        <p:nvPicPr>
          <p:cNvPr id="43013" name="Picture 6"/>
          <p:cNvPicPr>
            <a:picLocks noChangeAspect="1" noChangeArrowheads="1"/>
          </p:cNvPicPr>
          <p:nvPr/>
        </p:nvPicPr>
        <p:blipFill>
          <a:blip r:embed="rId3" cstate="print"/>
          <a:srcRect/>
          <a:stretch>
            <a:fillRect/>
          </a:stretch>
        </p:blipFill>
        <p:spPr bwMode="auto">
          <a:xfrm>
            <a:off x="381000" y="1776875"/>
            <a:ext cx="8364538" cy="4090525"/>
          </a:xfrm>
          <a:prstGeom prst="rect">
            <a:avLst/>
          </a:prstGeom>
          <a:noFill/>
          <a:ln w="9525">
            <a:noFill/>
            <a:miter lim="800000"/>
            <a:headEnd/>
            <a:tailEnd/>
          </a:ln>
          <a:effectLst/>
        </p:spPr>
      </p:pic>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Algorithm Representation…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TextBox 8"/>
          <p:cNvSpPr txBox="1"/>
          <p:nvPr/>
        </p:nvSpPr>
        <p:spPr>
          <a:xfrm>
            <a:off x="457200" y="5955268"/>
            <a:ext cx="7315200" cy="369332"/>
          </a:xfrm>
          <a:prstGeom prst="rect">
            <a:avLst/>
          </a:prstGeom>
          <a:noFill/>
        </p:spPr>
        <p:txBody>
          <a:bodyPr wrap="square" rtlCol="0">
            <a:spAutoFit/>
          </a:bodyPr>
          <a:lstStyle/>
          <a:p>
            <a:r>
              <a:rPr lang="en-US" b="1" dirty="0" smtClean="0">
                <a:solidFill>
                  <a:srgbClr val="0000CC"/>
                </a:solidFill>
              </a:rPr>
              <a:t>This type of representation is called as flowchart. </a:t>
            </a:r>
            <a:endParaRPr lang="en-US" b="1" dirty="0">
              <a:solidFill>
                <a:srgbClr val="0000CC"/>
              </a:solidFill>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miter lim="800000"/>
            <a:headEnd/>
            <a:tailEnd/>
          </a:ln>
        </p:spPr>
        <p:txBody>
          <a:bodyPr/>
          <a:lstStyle/>
          <a:p>
            <a:r>
              <a:rPr lang="en-US" altLang="en-US">
                <a:solidFill>
                  <a:schemeClr val="bg1"/>
                </a:solidFill>
              </a:rPr>
              <a:t>8.</a:t>
            </a:r>
            <a:fld id="{0D25BCEA-2A03-4D10-9BD9-511143DAAF31}" type="slidenum">
              <a:rPr lang="en-US" altLang="en-US">
                <a:solidFill>
                  <a:schemeClr val="bg1"/>
                </a:solidFill>
              </a:rPr>
              <a:pPr/>
              <a:t>14</a:t>
            </a:fld>
            <a:endParaRPr lang="en-US" altLang="en-US">
              <a:solidFill>
                <a:schemeClr val="bg1"/>
              </a:solidFill>
            </a:endParaRPr>
          </a:p>
        </p:txBody>
      </p:sp>
      <p:sp>
        <p:nvSpPr>
          <p:cNvPr id="43012" name="Rectangle 3"/>
          <p:cNvSpPr>
            <a:spLocks noChangeArrowheads="1"/>
          </p:cNvSpPr>
          <p:nvPr/>
        </p:nvSpPr>
        <p:spPr bwMode="auto">
          <a:xfrm>
            <a:off x="381000" y="1524000"/>
            <a:ext cx="8458200" cy="1938992"/>
          </a:xfrm>
          <a:prstGeom prst="rect">
            <a:avLst/>
          </a:prstGeom>
          <a:noFill/>
          <a:ln w="9525">
            <a:noFill/>
            <a:miter lim="800000"/>
            <a:headEnd/>
            <a:tailEnd/>
          </a:ln>
          <a:effectLst/>
        </p:spPr>
        <p:txBody>
          <a:bodyPr wrap="square">
            <a:spAutoFit/>
          </a:bodyPr>
          <a:lstStyle/>
          <a:p>
            <a:pPr algn="just"/>
            <a:r>
              <a:rPr lang="en-US" altLang="en-US" sz="2400" b="0" dirty="0" err="1">
                <a:solidFill>
                  <a:schemeClr val="bg1"/>
                </a:solidFill>
                <a:latin typeface="Times New Roman" pitchFamily="18" charset="0"/>
              </a:rPr>
              <a:t>Pseudocode</a:t>
            </a:r>
            <a:r>
              <a:rPr lang="en-US" altLang="en-US" sz="2400" b="0" dirty="0">
                <a:solidFill>
                  <a:schemeClr val="bg1"/>
                </a:solidFill>
                <a:latin typeface="Times New Roman" pitchFamily="18" charset="0"/>
              </a:rPr>
              <a:t> is an English-language-like representation of an algorithm. There is no standard for </a:t>
            </a:r>
            <a:r>
              <a:rPr lang="en-US" altLang="en-US" sz="2400" b="0" dirty="0" err="1">
                <a:solidFill>
                  <a:schemeClr val="bg1"/>
                </a:solidFill>
                <a:latin typeface="Times New Roman" pitchFamily="18" charset="0"/>
              </a:rPr>
              <a:t>pseudocode</a:t>
            </a:r>
            <a:r>
              <a:rPr lang="en-US" altLang="en-US" sz="2400" b="0" dirty="0">
                <a:solidFill>
                  <a:schemeClr val="bg1"/>
                </a:solidFill>
                <a:latin typeface="Times New Roman" pitchFamily="18" charset="0"/>
              </a:rPr>
              <a:t>—some people use a lot of detail, others use less. Some use a code that is close to English, while others use a syntax like the Pascal programming language. </a:t>
            </a:r>
            <a:r>
              <a:rPr lang="en-US" altLang="en-US" sz="2400" i="1" dirty="0" smtClean="0">
                <a:solidFill>
                  <a:schemeClr val="bg1"/>
                </a:solidFill>
                <a:latin typeface="Times New Roman" pitchFamily="18" charset="0"/>
              </a:rPr>
              <a:t>Please read the </a:t>
            </a:r>
            <a:r>
              <a:rPr lang="en-US" altLang="en-US" sz="2400" b="0" i="1" dirty="0" smtClean="0">
                <a:solidFill>
                  <a:schemeClr val="bg1"/>
                </a:solidFill>
                <a:latin typeface="Times New Roman" pitchFamily="18" charset="0"/>
              </a:rPr>
              <a:t>Appendix C for more details.</a:t>
            </a:r>
            <a:endParaRPr lang="en-US" altLang="en-US" sz="2400" b="0" i="1" dirty="0">
              <a:solidFill>
                <a:schemeClr val="bg1"/>
              </a:solidFill>
              <a:latin typeface="Times New Roman" pitchFamily="18" charset="0"/>
            </a:endParaRPr>
          </a:p>
        </p:txBody>
      </p:sp>
      <p:sp>
        <p:nvSpPr>
          <p:cNvPr id="5" name="Text Box 2"/>
          <p:cNvSpPr txBox="1">
            <a:spLocks noChangeArrowheads="1"/>
          </p:cNvSpPr>
          <p:nvPr/>
        </p:nvSpPr>
        <p:spPr bwMode="auto">
          <a:xfrm>
            <a:off x="303670" y="1066800"/>
            <a:ext cx="1723549" cy="461665"/>
          </a:xfrm>
          <a:prstGeom prst="rect">
            <a:avLst/>
          </a:prstGeom>
          <a:noFill/>
          <a:ln w="9525">
            <a:noFill/>
            <a:miter lim="800000"/>
            <a:headEnd/>
            <a:tailEnd/>
          </a:ln>
          <a:effectLst/>
        </p:spPr>
        <p:txBody>
          <a:bodyPr wrap="none">
            <a:spAutoFit/>
          </a:bodyPr>
          <a:lstStyle/>
          <a:p>
            <a:r>
              <a:rPr lang="en-US" altLang="en-US" sz="2400" b="1" dirty="0" err="1" smtClean="0">
                <a:solidFill>
                  <a:srgbClr val="0000CC"/>
                </a:solidFill>
                <a:latin typeface="Times New Roman" pitchFamily="18" charset="0"/>
              </a:rPr>
              <a:t>Pseudocode</a:t>
            </a:r>
            <a:endParaRPr lang="en-US" altLang="en-US" sz="2400" b="1" dirty="0">
              <a:solidFill>
                <a:srgbClr val="0000CC"/>
              </a:solidFill>
              <a:latin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Algorithm Representation…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pic>
        <p:nvPicPr>
          <p:cNvPr id="5122" name="Picture 2"/>
          <p:cNvPicPr>
            <a:picLocks noChangeAspect="1" noChangeArrowheads="1"/>
          </p:cNvPicPr>
          <p:nvPr/>
        </p:nvPicPr>
        <p:blipFill>
          <a:blip r:embed="rId3" cstate="print">
            <a:lum contrast="8000"/>
          </a:blip>
          <a:srcRect/>
          <a:stretch>
            <a:fillRect/>
          </a:stretch>
        </p:blipFill>
        <p:spPr bwMode="auto">
          <a:xfrm>
            <a:off x="1524000" y="3505200"/>
            <a:ext cx="6229350" cy="2981325"/>
          </a:xfrm>
          <a:prstGeom prst="rect">
            <a:avLst/>
          </a:prstGeom>
          <a:noFill/>
          <a:ln w="9525">
            <a:noFill/>
            <a:miter lim="800000"/>
            <a:headEnd/>
            <a:tailEnd/>
          </a:ln>
        </p:spPr>
      </p:pic>
      <p:sp>
        <p:nvSpPr>
          <p:cNvPr id="7" name="Slide Number Placeholder 11"/>
          <p:cNvSpPr>
            <a:spLocks noGrp="1"/>
          </p:cNvSpPr>
          <p:nvPr/>
        </p:nvSpPr>
        <p:spPr>
          <a:xfrm>
            <a:off x="4343400" y="3314700"/>
            <a:ext cx="457200" cy="228600"/>
          </a:xfrm>
          <a:prstGeom prst="rect">
            <a:avLst/>
          </a:prstGeom>
        </p:spPr>
        <p:txBody>
          <a:bodyPr vert="horz" lIns="0" rIns="0" anchor="b"/>
          <a:lstStyle>
            <a:defPPr>
              <a:defRPr lang="en-US"/>
            </a:defPPr>
            <a:lvl1pPr marL="0" algn="r" defTabSz="914400" rtl="0" eaLnBrk="1" latinLnBrk="0" hangingPunct="1">
              <a:defRPr kumimoji="0" sz="1200"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E29E33-B620-47F9-BB04-8846C2A5AFCC}" type="slidenum">
              <a:rPr kumimoji="0" lang="en-US" smtClean="0"/>
              <a:pPr/>
              <a:t>14</a:t>
            </a:fld>
            <a:endParaRPr kumimoji="0" lang="en-US" dirty="0"/>
          </a:p>
        </p:txBody>
      </p:sp>
      <p:sp>
        <p:nvSpPr>
          <p:cNvPr id="8" name="Slide Number Placeholder 5"/>
          <p:cNvSpPr>
            <a:spLocks noGrp="1"/>
          </p:cNvSpPr>
          <p:nvPr>
            <p:ph type="sldNum" sz="quarter" idx="12"/>
          </p:nvPr>
        </p:nvSpPr>
        <p:spPr>
          <a:xfrm>
            <a:off x="8229600" y="6553200"/>
            <a:ext cx="457200" cy="228600"/>
          </a:xfrm>
        </p:spPr>
        <p:txBody>
          <a:bodyPr/>
          <a:lstStyle/>
          <a:p>
            <a:fld id="{69E29E33-B620-47F9-BB04-8846C2A5AFCC}"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228600" y="914400"/>
            <a:ext cx="2672526" cy="461665"/>
          </a:xfrm>
          <a:prstGeom prst="rect">
            <a:avLst/>
          </a:prstGeom>
          <a:noFill/>
          <a:ln w="9525">
            <a:noFill/>
            <a:miter lim="800000"/>
            <a:headEnd/>
            <a:tailEnd/>
          </a:ln>
          <a:effectLst/>
        </p:spPr>
        <p:txBody>
          <a:bodyPr wrap="none">
            <a:spAutoFit/>
          </a:bodyPr>
          <a:lstStyle/>
          <a:p>
            <a:r>
              <a:rPr lang="en-US" altLang="en-US" sz="2400" b="1" dirty="0" err="1" smtClean="0">
                <a:solidFill>
                  <a:srgbClr val="0000CC"/>
                </a:solidFill>
                <a:latin typeface="Times New Roman" pitchFamily="18" charset="0"/>
              </a:rPr>
              <a:t>Pseudocode</a:t>
            </a:r>
            <a:r>
              <a:rPr lang="en-US" altLang="en-US" sz="2400" b="1" dirty="0" smtClean="0">
                <a:solidFill>
                  <a:srgbClr val="0000CC"/>
                </a:solidFill>
                <a:latin typeface="Times New Roman" pitchFamily="18" charset="0"/>
              </a:rPr>
              <a:t>: Demo</a:t>
            </a:r>
            <a:endParaRPr lang="en-US" altLang="en-US" sz="2400" b="1" dirty="0">
              <a:solidFill>
                <a:srgbClr val="0000CC"/>
              </a:solidFill>
              <a:latin typeface="Times New Roman" pitchFamily="18" charset="0"/>
            </a:endParaRPr>
          </a:p>
        </p:txBody>
      </p:sp>
      <p:sp>
        <p:nvSpPr>
          <p:cNvPr id="9" name="Title 1"/>
          <p:cNvSpPr txBox="1">
            <a:spLocks/>
          </p:cNvSpPr>
          <p:nvPr/>
        </p:nvSpPr>
        <p:spPr>
          <a:xfrm>
            <a:off x="458330" y="71735"/>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Algorithm Representation…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7" name="Group 16"/>
          <p:cNvGrpSpPr/>
          <p:nvPr/>
        </p:nvGrpSpPr>
        <p:grpSpPr>
          <a:xfrm>
            <a:off x="609600" y="1571625"/>
            <a:ext cx="8077200" cy="4143375"/>
            <a:chOff x="381000" y="2028825"/>
            <a:chExt cx="8077200" cy="4143375"/>
          </a:xfrm>
        </p:grpSpPr>
        <p:pic>
          <p:nvPicPr>
            <p:cNvPr id="6146" name="Picture 2"/>
            <p:cNvPicPr>
              <a:picLocks noChangeAspect="1" noChangeArrowheads="1"/>
            </p:cNvPicPr>
            <p:nvPr/>
          </p:nvPicPr>
          <p:blipFill>
            <a:blip r:embed="rId3" cstate="print"/>
            <a:srcRect/>
            <a:stretch>
              <a:fillRect/>
            </a:stretch>
          </p:blipFill>
          <p:spPr bwMode="auto">
            <a:xfrm>
              <a:off x="381000" y="2028825"/>
              <a:ext cx="5648325" cy="4143375"/>
            </a:xfrm>
            <a:prstGeom prst="rect">
              <a:avLst/>
            </a:prstGeom>
            <a:noFill/>
            <a:ln w="9525">
              <a:noFill/>
              <a:miter lim="800000"/>
              <a:headEnd/>
              <a:tailEnd/>
            </a:ln>
          </p:spPr>
        </p:pic>
        <p:sp>
          <p:nvSpPr>
            <p:cNvPr id="10" name="TextBox 9"/>
            <p:cNvSpPr txBox="1"/>
            <p:nvPr/>
          </p:nvSpPr>
          <p:spPr>
            <a:xfrm>
              <a:off x="6096000" y="2057400"/>
              <a:ext cx="2362200" cy="1200329"/>
            </a:xfrm>
            <a:prstGeom prst="rect">
              <a:avLst/>
            </a:prstGeom>
            <a:solidFill>
              <a:srgbClr val="FFFF00"/>
            </a:solidFill>
          </p:spPr>
          <p:txBody>
            <a:bodyPr wrap="square" rtlCol="0">
              <a:spAutoFit/>
            </a:bodyPr>
            <a:lstStyle/>
            <a:p>
              <a:r>
                <a:rPr lang="en-US" b="1" dirty="0" smtClean="0">
                  <a:solidFill>
                    <a:srgbClr val="0000CC"/>
                  </a:solidFill>
                </a:rPr>
                <a:t>Pre-condition</a:t>
              </a:r>
              <a:r>
                <a:rPr lang="en-US" dirty="0" smtClean="0">
                  <a:solidFill>
                    <a:srgbClr val="0000CC"/>
                  </a:solidFill>
                </a:rPr>
                <a:t>: The data condition </a:t>
              </a:r>
              <a:r>
                <a:rPr lang="en-US" i="1" u="sng" dirty="0" smtClean="0">
                  <a:solidFill>
                    <a:srgbClr val="0000CC"/>
                  </a:solidFill>
                </a:rPr>
                <a:t>must be satisfied</a:t>
              </a:r>
              <a:r>
                <a:rPr lang="en-US" i="1" dirty="0" smtClean="0">
                  <a:solidFill>
                    <a:srgbClr val="0000CC"/>
                  </a:solidFill>
                </a:rPr>
                <a:t> </a:t>
              </a:r>
              <a:r>
                <a:rPr lang="en-US" dirty="0" smtClean="0">
                  <a:solidFill>
                    <a:srgbClr val="0000CC"/>
                  </a:solidFill>
                </a:rPr>
                <a:t>before the algorithm is called.</a:t>
              </a:r>
              <a:endParaRPr lang="en-US" dirty="0">
                <a:solidFill>
                  <a:srgbClr val="0000CC"/>
                </a:solidFill>
              </a:endParaRPr>
            </a:p>
          </p:txBody>
        </p:sp>
        <p:sp>
          <p:nvSpPr>
            <p:cNvPr id="14" name="TextBox 13"/>
            <p:cNvSpPr txBox="1"/>
            <p:nvPr/>
          </p:nvSpPr>
          <p:spPr>
            <a:xfrm>
              <a:off x="5105400" y="3324225"/>
              <a:ext cx="3352800" cy="307777"/>
            </a:xfrm>
            <a:prstGeom prst="rect">
              <a:avLst/>
            </a:prstGeom>
            <a:solidFill>
              <a:schemeClr val="accent5">
                <a:lumMod val="20000"/>
                <a:lumOff val="80000"/>
              </a:schemeClr>
            </a:solidFill>
            <a:ln>
              <a:solidFill>
                <a:srgbClr val="FF0000"/>
              </a:solidFill>
            </a:ln>
          </p:spPr>
          <p:txBody>
            <a:bodyPr wrap="square" rtlCol="0">
              <a:spAutoFit/>
            </a:bodyPr>
            <a:lstStyle/>
            <a:p>
              <a:pPr algn="ctr"/>
              <a:r>
                <a:rPr lang="en-US" sz="1400" b="1" dirty="0" smtClean="0">
                  <a:solidFill>
                    <a:srgbClr val="FF0000"/>
                  </a:solidFill>
                </a:rPr>
                <a:t>Input: Data must be known in advance</a:t>
              </a:r>
              <a:endParaRPr lang="en-US" sz="1400" b="1" dirty="0">
                <a:solidFill>
                  <a:srgbClr val="FF0000"/>
                </a:solidFill>
              </a:endParaRPr>
            </a:p>
          </p:txBody>
        </p:sp>
        <p:sp>
          <p:nvSpPr>
            <p:cNvPr id="15" name="TextBox 14"/>
            <p:cNvSpPr txBox="1"/>
            <p:nvPr/>
          </p:nvSpPr>
          <p:spPr>
            <a:xfrm>
              <a:off x="3048000" y="4235648"/>
              <a:ext cx="4038600" cy="307777"/>
            </a:xfrm>
            <a:prstGeom prst="rect">
              <a:avLst/>
            </a:prstGeom>
            <a:solidFill>
              <a:schemeClr val="accent5">
                <a:lumMod val="20000"/>
                <a:lumOff val="80000"/>
              </a:schemeClr>
            </a:solidFill>
            <a:ln>
              <a:solidFill>
                <a:srgbClr val="FF0000"/>
              </a:solidFill>
            </a:ln>
          </p:spPr>
          <p:txBody>
            <a:bodyPr wrap="square" rtlCol="0">
              <a:spAutoFit/>
            </a:bodyPr>
            <a:lstStyle/>
            <a:p>
              <a:pPr algn="ctr"/>
              <a:r>
                <a:rPr lang="en-US" sz="1400" b="1" dirty="0" smtClean="0">
                  <a:solidFill>
                    <a:srgbClr val="FF0000"/>
                  </a:solidFill>
                </a:rPr>
                <a:t>Output: Data will be create d by the algorithm</a:t>
              </a:r>
              <a:endParaRPr lang="en-US" sz="1400" b="1" dirty="0">
                <a:solidFill>
                  <a:srgbClr val="FF0000"/>
                </a:solidFill>
              </a:endParaRPr>
            </a:p>
          </p:txBody>
        </p:sp>
        <p:sp>
          <p:nvSpPr>
            <p:cNvPr id="16" name="TextBox 15"/>
            <p:cNvSpPr txBox="1"/>
            <p:nvPr/>
          </p:nvSpPr>
          <p:spPr>
            <a:xfrm>
              <a:off x="6096000" y="4971871"/>
              <a:ext cx="2362200" cy="1200329"/>
            </a:xfrm>
            <a:prstGeom prst="rect">
              <a:avLst/>
            </a:prstGeom>
            <a:solidFill>
              <a:srgbClr val="FFFF00"/>
            </a:solidFill>
          </p:spPr>
          <p:txBody>
            <a:bodyPr wrap="square" rtlCol="0">
              <a:spAutoFit/>
            </a:bodyPr>
            <a:lstStyle/>
            <a:p>
              <a:r>
                <a:rPr lang="en-US" b="1" dirty="0" smtClean="0">
                  <a:solidFill>
                    <a:srgbClr val="0000CC"/>
                  </a:solidFill>
                </a:rPr>
                <a:t>Post-condition</a:t>
              </a:r>
              <a:r>
                <a:rPr lang="en-US" dirty="0" smtClean="0">
                  <a:solidFill>
                    <a:srgbClr val="0000CC"/>
                  </a:solidFill>
                </a:rPr>
                <a:t>: The data condition </a:t>
              </a:r>
              <a:r>
                <a:rPr lang="en-US" i="1" u="sng" dirty="0" smtClean="0">
                  <a:solidFill>
                    <a:srgbClr val="0000CC"/>
                  </a:solidFill>
                </a:rPr>
                <a:t>will be satisfied</a:t>
              </a:r>
              <a:r>
                <a:rPr lang="en-US" i="1" dirty="0" smtClean="0">
                  <a:solidFill>
                    <a:srgbClr val="0000CC"/>
                  </a:solidFill>
                </a:rPr>
                <a:t> </a:t>
              </a:r>
              <a:r>
                <a:rPr lang="en-US" dirty="0" smtClean="0">
                  <a:solidFill>
                    <a:srgbClr val="0000CC"/>
                  </a:solidFill>
                </a:rPr>
                <a:t>after the algorithm is called.</a:t>
              </a:r>
              <a:endParaRPr lang="en-US" dirty="0">
                <a:solidFill>
                  <a:srgbClr val="0000CC"/>
                </a:solidFill>
              </a:endParaRPr>
            </a:p>
          </p:txBody>
        </p:sp>
      </p:grpSp>
      <p:sp>
        <p:nvSpPr>
          <p:cNvPr id="11" name="Slide Number Placeholder 10"/>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228600" y="914400"/>
            <a:ext cx="2672526" cy="461665"/>
          </a:xfrm>
          <a:prstGeom prst="rect">
            <a:avLst/>
          </a:prstGeom>
          <a:noFill/>
          <a:ln w="9525">
            <a:noFill/>
            <a:miter lim="800000"/>
            <a:headEnd/>
            <a:tailEnd/>
          </a:ln>
          <a:effectLst/>
        </p:spPr>
        <p:txBody>
          <a:bodyPr wrap="none">
            <a:spAutoFit/>
          </a:bodyPr>
          <a:lstStyle/>
          <a:p>
            <a:r>
              <a:rPr lang="en-US" altLang="en-US" sz="2400" b="1" dirty="0" err="1" smtClean="0">
                <a:solidFill>
                  <a:srgbClr val="0000CC"/>
                </a:solidFill>
                <a:latin typeface="Times New Roman" pitchFamily="18" charset="0"/>
              </a:rPr>
              <a:t>Pseudocode</a:t>
            </a:r>
            <a:r>
              <a:rPr lang="en-US" altLang="en-US" sz="2400" b="1" dirty="0" smtClean="0">
                <a:solidFill>
                  <a:srgbClr val="0000CC"/>
                </a:solidFill>
                <a:latin typeface="Times New Roman" pitchFamily="18" charset="0"/>
              </a:rPr>
              <a:t>: Demo</a:t>
            </a:r>
            <a:endParaRPr lang="en-US" altLang="en-US" sz="2400" b="1" dirty="0">
              <a:solidFill>
                <a:srgbClr val="0000CC"/>
              </a:solidFill>
              <a:latin typeface="Times New Roman" pitchFamily="18" charset="0"/>
            </a:endParaRPr>
          </a:p>
        </p:txBody>
      </p:sp>
      <p:sp>
        <p:nvSpPr>
          <p:cNvPr id="8" name="Title 1"/>
          <p:cNvSpPr txBox="1">
            <a:spLocks/>
          </p:cNvSpPr>
          <p:nvPr/>
        </p:nvSpPr>
        <p:spPr>
          <a:xfrm>
            <a:off x="458330" y="71735"/>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Algorithm Representation…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pic>
        <p:nvPicPr>
          <p:cNvPr id="7170" name="Picture 2"/>
          <p:cNvPicPr>
            <a:picLocks noChangeAspect="1" noChangeArrowheads="1"/>
          </p:cNvPicPr>
          <p:nvPr/>
        </p:nvPicPr>
        <p:blipFill>
          <a:blip r:embed="rId3" cstate="print"/>
          <a:srcRect/>
          <a:stretch>
            <a:fillRect/>
          </a:stretch>
        </p:blipFill>
        <p:spPr bwMode="auto">
          <a:xfrm>
            <a:off x="1600200" y="1628775"/>
            <a:ext cx="5943600" cy="44672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228600" y="914400"/>
            <a:ext cx="2672526" cy="461665"/>
          </a:xfrm>
          <a:prstGeom prst="rect">
            <a:avLst/>
          </a:prstGeom>
          <a:noFill/>
          <a:ln w="9525">
            <a:noFill/>
            <a:miter lim="800000"/>
            <a:headEnd/>
            <a:tailEnd/>
          </a:ln>
          <a:effectLst/>
        </p:spPr>
        <p:txBody>
          <a:bodyPr wrap="none">
            <a:spAutoFit/>
          </a:bodyPr>
          <a:lstStyle/>
          <a:p>
            <a:r>
              <a:rPr lang="en-US" altLang="en-US" sz="2400" b="1" dirty="0" err="1" smtClean="0">
                <a:solidFill>
                  <a:srgbClr val="0000CC"/>
                </a:solidFill>
                <a:latin typeface="Times New Roman" pitchFamily="18" charset="0"/>
              </a:rPr>
              <a:t>Pseudocode</a:t>
            </a:r>
            <a:r>
              <a:rPr lang="en-US" altLang="en-US" sz="2400" b="1" dirty="0" smtClean="0">
                <a:solidFill>
                  <a:srgbClr val="0000CC"/>
                </a:solidFill>
                <a:latin typeface="Times New Roman" pitchFamily="18" charset="0"/>
              </a:rPr>
              <a:t>: Demo</a:t>
            </a:r>
            <a:endParaRPr lang="en-US" altLang="en-US" sz="2400" b="1" dirty="0">
              <a:solidFill>
                <a:srgbClr val="0000CC"/>
              </a:solidFill>
              <a:latin typeface="Times New Roman" pitchFamily="18" charset="0"/>
            </a:endParaRPr>
          </a:p>
        </p:txBody>
      </p:sp>
      <p:sp>
        <p:nvSpPr>
          <p:cNvPr id="9" name="Title 1"/>
          <p:cNvSpPr txBox="1">
            <a:spLocks/>
          </p:cNvSpPr>
          <p:nvPr/>
        </p:nvSpPr>
        <p:spPr>
          <a:xfrm>
            <a:off x="458330" y="71735"/>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Algorithm Representation…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pic>
        <p:nvPicPr>
          <p:cNvPr id="8194" name="Picture 2"/>
          <p:cNvPicPr>
            <a:picLocks noChangeAspect="1" noChangeArrowheads="1"/>
          </p:cNvPicPr>
          <p:nvPr/>
        </p:nvPicPr>
        <p:blipFill>
          <a:blip r:embed="rId3" cstate="print"/>
          <a:srcRect/>
          <a:stretch>
            <a:fillRect/>
          </a:stretch>
        </p:blipFill>
        <p:spPr bwMode="auto">
          <a:xfrm>
            <a:off x="1338263" y="1524000"/>
            <a:ext cx="6467475" cy="5029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5"/>
          <p:cNvPicPr>
            <a:picLocks noChangeAspect="1" noChangeArrowheads="1"/>
          </p:cNvPicPr>
          <p:nvPr/>
        </p:nvPicPr>
        <p:blipFill>
          <a:blip r:embed="rId3" cstate="print"/>
          <a:srcRect/>
          <a:stretch>
            <a:fillRect/>
          </a:stretch>
        </p:blipFill>
        <p:spPr bwMode="auto">
          <a:xfrm>
            <a:off x="1133475" y="1652588"/>
            <a:ext cx="6562725" cy="4595812"/>
          </a:xfrm>
          <a:prstGeom prst="rect">
            <a:avLst/>
          </a:prstGeom>
          <a:noFill/>
          <a:ln w="9525">
            <a:noFill/>
            <a:miter lim="800000"/>
            <a:headEnd/>
            <a:tailEnd/>
          </a:ln>
          <a:effectLst/>
        </p:spPr>
      </p:pic>
      <p:sp>
        <p:nvSpPr>
          <p:cNvPr id="8" name="Text Box 2"/>
          <p:cNvSpPr txBox="1">
            <a:spLocks noChangeArrowheads="1"/>
          </p:cNvSpPr>
          <p:nvPr/>
        </p:nvSpPr>
        <p:spPr bwMode="auto">
          <a:xfrm>
            <a:off x="228600" y="914400"/>
            <a:ext cx="2672526" cy="461665"/>
          </a:xfrm>
          <a:prstGeom prst="rect">
            <a:avLst/>
          </a:prstGeom>
          <a:noFill/>
          <a:ln w="9525">
            <a:noFill/>
            <a:miter lim="800000"/>
            <a:headEnd/>
            <a:tailEnd/>
          </a:ln>
          <a:effectLst/>
        </p:spPr>
        <p:txBody>
          <a:bodyPr wrap="none">
            <a:spAutoFit/>
          </a:bodyPr>
          <a:lstStyle/>
          <a:p>
            <a:r>
              <a:rPr lang="en-US" altLang="en-US" sz="2400" b="1" dirty="0" err="1" smtClean="0">
                <a:solidFill>
                  <a:srgbClr val="0000CC"/>
                </a:solidFill>
                <a:latin typeface="Times New Roman" pitchFamily="18" charset="0"/>
              </a:rPr>
              <a:t>Pseudocode</a:t>
            </a:r>
            <a:r>
              <a:rPr lang="en-US" altLang="en-US" sz="2400" b="1" dirty="0" smtClean="0">
                <a:solidFill>
                  <a:srgbClr val="0000CC"/>
                </a:solidFill>
                <a:latin typeface="Times New Roman" pitchFamily="18" charset="0"/>
              </a:rPr>
              <a:t>: Demo</a:t>
            </a:r>
            <a:endParaRPr lang="en-US" altLang="en-US" sz="2400" b="1" dirty="0">
              <a:solidFill>
                <a:srgbClr val="0000CC"/>
              </a:solidFill>
              <a:latin typeface="Times New Roman" pitchFamily="18" charset="0"/>
            </a:endParaRPr>
          </a:p>
        </p:txBody>
      </p:sp>
      <p:sp>
        <p:nvSpPr>
          <p:cNvPr id="9" name="Title 1"/>
          <p:cNvSpPr txBox="1">
            <a:spLocks/>
          </p:cNvSpPr>
          <p:nvPr/>
        </p:nvSpPr>
        <p:spPr>
          <a:xfrm>
            <a:off x="458330" y="71735"/>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Algorithm Representation…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5"/>
          <p:cNvPicPr>
            <a:picLocks noChangeAspect="1" noChangeArrowheads="1"/>
          </p:cNvPicPr>
          <p:nvPr/>
        </p:nvPicPr>
        <p:blipFill>
          <a:blip r:embed="rId3" cstate="print"/>
          <a:srcRect/>
          <a:stretch>
            <a:fillRect/>
          </a:stretch>
        </p:blipFill>
        <p:spPr bwMode="auto">
          <a:xfrm>
            <a:off x="1212850" y="1504950"/>
            <a:ext cx="6635750" cy="4972050"/>
          </a:xfrm>
          <a:prstGeom prst="rect">
            <a:avLst/>
          </a:prstGeom>
          <a:noFill/>
          <a:ln w="9525">
            <a:noFill/>
            <a:miter lim="800000"/>
            <a:headEnd/>
            <a:tailEnd/>
          </a:ln>
          <a:effectLst/>
        </p:spPr>
      </p:pic>
      <p:sp>
        <p:nvSpPr>
          <p:cNvPr id="8" name="Text Box 2"/>
          <p:cNvSpPr txBox="1">
            <a:spLocks noChangeArrowheads="1"/>
          </p:cNvSpPr>
          <p:nvPr/>
        </p:nvSpPr>
        <p:spPr bwMode="auto">
          <a:xfrm>
            <a:off x="228600" y="914400"/>
            <a:ext cx="2672526" cy="461665"/>
          </a:xfrm>
          <a:prstGeom prst="rect">
            <a:avLst/>
          </a:prstGeom>
          <a:noFill/>
          <a:ln w="9525">
            <a:noFill/>
            <a:miter lim="800000"/>
            <a:headEnd/>
            <a:tailEnd/>
          </a:ln>
          <a:effectLst/>
        </p:spPr>
        <p:txBody>
          <a:bodyPr wrap="none">
            <a:spAutoFit/>
          </a:bodyPr>
          <a:lstStyle/>
          <a:p>
            <a:r>
              <a:rPr lang="en-US" altLang="en-US" sz="2400" b="1" dirty="0" err="1" smtClean="0">
                <a:solidFill>
                  <a:srgbClr val="0000CC"/>
                </a:solidFill>
                <a:latin typeface="Times New Roman" pitchFamily="18" charset="0"/>
              </a:rPr>
              <a:t>Pseudocode</a:t>
            </a:r>
            <a:r>
              <a:rPr lang="en-US" altLang="en-US" sz="2400" b="1" dirty="0" smtClean="0">
                <a:solidFill>
                  <a:srgbClr val="0000CC"/>
                </a:solidFill>
                <a:latin typeface="Times New Roman" pitchFamily="18" charset="0"/>
              </a:rPr>
              <a:t>: Demo</a:t>
            </a:r>
            <a:endParaRPr lang="en-US" altLang="en-US" sz="2400" b="1" dirty="0">
              <a:solidFill>
                <a:srgbClr val="0000CC"/>
              </a:solidFill>
              <a:latin typeface="Times New Roman" pitchFamily="18" charset="0"/>
            </a:endParaRPr>
          </a:p>
        </p:txBody>
      </p:sp>
      <p:sp>
        <p:nvSpPr>
          <p:cNvPr id="9" name="Title 1"/>
          <p:cNvSpPr txBox="1">
            <a:spLocks/>
          </p:cNvSpPr>
          <p:nvPr/>
        </p:nvSpPr>
        <p:spPr>
          <a:xfrm>
            <a:off x="458330" y="71735"/>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Algorithm Representation…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 y="990600"/>
            <a:ext cx="8686800" cy="5318760"/>
          </a:xfrm>
        </p:spPr>
        <p:txBody>
          <a:bodyPr>
            <a:normAutofit fontScale="92500" lnSpcReduction="10000"/>
          </a:bodyPr>
          <a:lstStyle/>
          <a:p>
            <a:pPr>
              <a:buNone/>
            </a:pPr>
            <a:r>
              <a:rPr lang="en-US" b="1" u="sng" dirty="0" smtClean="0"/>
              <a:t>LO06</a:t>
            </a:r>
            <a:r>
              <a:rPr lang="en-US" dirty="0" smtClean="0"/>
              <a:t>: </a:t>
            </a:r>
            <a:r>
              <a:rPr lang="en-US" dirty="0" smtClean="0">
                <a:solidFill>
                  <a:srgbClr val="0000CC"/>
                </a:solidFill>
              </a:rPr>
              <a:t>Define a algorithm and describe tools used to develop algorithm</a:t>
            </a:r>
            <a:endParaRPr lang="en-US" b="1" dirty="0" smtClean="0">
              <a:solidFill>
                <a:srgbClr val="0000CC"/>
              </a:solidFill>
            </a:endParaRPr>
          </a:p>
          <a:p>
            <a:r>
              <a:rPr lang="en-US" altLang="en-US" dirty="0" smtClean="0">
                <a:latin typeface="Times New Roman" pitchFamily="18" charset="0"/>
              </a:rPr>
              <a:t>Define an algorithm and relate it to problem solving.</a:t>
            </a:r>
            <a:endParaRPr lang="en-US" altLang="en-US" b="1" dirty="0" smtClean="0">
              <a:latin typeface="Times New Roman" pitchFamily="18" charset="0"/>
            </a:endParaRPr>
          </a:p>
          <a:p>
            <a:r>
              <a:rPr lang="en-US" altLang="en-US" dirty="0" smtClean="0">
                <a:latin typeface="Times New Roman" pitchFamily="18" charset="0"/>
              </a:rPr>
              <a:t>Define three construct and describe their use in algorithms.</a:t>
            </a:r>
          </a:p>
          <a:p>
            <a:r>
              <a:rPr lang="en-US" altLang="en-US" dirty="0" smtClean="0">
                <a:latin typeface="Times New Roman" pitchFamily="18" charset="0"/>
              </a:rPr>
              <a:t>Describe </a:t>
            </a:r>
            <a:r>
              <a:rPr lang="en-US" altLang="en-US" dirty="0" err="1" smtClean="0">
                <a:latin typeface="Times New Roman" pitchFamily="18" charset="0"/>
              </a:rPr>
              <a:t>pseudocode</a:t>
            </a:r>
            <a:r>
              <a:rPr lang="en-US" altLang="en-US" dirty="0" smtClean="0">
                <a:latin typeface="Times New Roman" pitchFamily="18" charset="0"/>
              </a:rPr>
              <a:t> and how they are used in algorithms.</a:t>
            </a:r>
          </a:p>
          <a:p>
            <a:r>
              <a:rPr lang="en-US" altLang="en-US" dirty="0" smtClean="0">
                <a:latin typeface="Times New Roman" pitchFamily="18" charset="0"/>
              </a:rPr>
              <a:t>Describe UML diagrams and how they are used in algorithms.</a:t>
            </a:r>
          </a:p>
          <a:p>
            <a:r>
              <a:rPr lang="en-US" altLang="en-US" dirty="0" smtClean="0">
                <a:latin typeface="Times New Roman" pitchFamily="18" charset="0"/>
              </a:rPr>
              <a:t>List basic algorithms and their applications.</a:t>
            </a:r>
          </a:p>
          <a:p>
            <a:r>
              <a:rPr lang="en-US" altLang="en-US" dirty="0" smtClean="0">
                <a:latin typeface="Times New Roman" pitchFamily="18" charset="0"/>
              </a:rPr>
              <a:t>Describe the concept of sorting and understand the  mechanisms behind three primitive sorting algorithms.</a:t>
            </a:r>
          </a:p>
          <a:p>
            <a:r>
              <a:rPr lang="en-US" altLang="en-US" dirty="0" smtClean="0">
                <a:latin typeface="Times New Roman" pitchFamily="18" charset="0"/>
              </a:rPr>
              <a:t>Define sub-algorithms and their relations to algorithms.</a:t>
            </a:r>
          </a:p>
          <a:p>
            <a:r>
              <a:rPr lang="en-US" altLang="en-US" dirty="0" smtClean="0">
                <a:latin typeface="Times New Roman" pitchFamily="18" charset="0"/>
              </a:rPr>
              <a:t>Distinguish between iterative and recursive algorithms</a:t>
            </a: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More formal Definition</a:t>
            </a:r>
            <a:endParaRPr lang="en-US" dirty="0"/>
          </a:p>
        </p:txBody>
      </p:sp>
      <p:sp>
        <p:nvSpPr>
          <p:cNvPr id="3" name="Content Placeholder 2"/>
          <p:cNvSpPr>
            <a:spLocks noGrp="1"/>
          </p:cNvSpPr>
          <p:nvPr>
            <p:ph idx="1"/>
          </p:nvPr>
        </p:nvSpPr>
        <p:spPr>
          <a:xfrm>
            <a:off x="533400" y="1219200"/>
            <a:ext cx="8077200" cy="3886200"/>
          </a:xfrm>
        </p:spPr>
        <p:txBody>
          <a:bodyPr>
            <a:normAutofit lnSpcReduction="10000"/>
          </a:bodyPr>
          <a:lstStyle/>
          <a:p>
            <a:r>
              <a:rPr lang="en-US" altLang="en-US" dirty="0" smtClean="0">
                <a:latin typeface="Times New Roman" panose="02020603050405020304" pitchFamily="18" charset="0"/>
              </a:rPr>
              <a:t>Algorithm is an ordered set of unambiguous steps  that produces a result and terminates in a finite time.</a:t>
            </a:r>
          </a:p>
          <a:p>
            <a:r>
              <a:rPr lang="en-US" altLang="en-US" dirty="0" smtClean="0">
                <a:latin typeface="Times New Roman" pitchFamily="18" charset="0"/>
                <a:sym typeface="Wingdings" pitchFamily="2" charset="2"/>
              </a:rPr>
              <a:t>Properties of an algorithm:</a:t>
            </a:r>
          </a:p>
          <a:p>
            <a:pPr lvl="1"/>
            <a:r>
              <a:rPr lang="en-US" altLang="en-US" dirty="0" smtClean="0">
                <a:latin typeface="Times New Roman" pitchFamily="18" charset="0"/>
                <a:sym typeface="Wingdings" pitchFamily="2" charset="2"/>
              </a:rPr>
              <a:t>It’s instruction must be well-defined.</a:t>
            </a:r>
          </a:p>
          <a:p>
            <a:pPr lvl="1"/>
            <a:r>
              <a:rPr lang="en-US" altLang="en-US" dirty="0" smtClean="0">
                <a:latin typeface="Times New Roman" pitchFamily="18" charset="0"/>
                <a:sym typeface="Wingdings" pitchFamily="2" charset="2"/>
              </a:rPr>
              <a:t>Algorithm’s step must be clear (unambiguous), understandable.</a:t>
            </a:r>
          </a:p>
          <a:p>
            <a:pPr lvl="1"/>
            <a:r>
              <a:rPr lang="en-US" altLang="en-US" dirty="0" smtClean="0">
                <a:latin typeface="Times New Roman" pitchFamily="18" charset="0"/>
                <a:sym typeface="Wingdings" pitchFamily="2" charset="2"/>
              </a:rPr>
              <a:t>It must produce a correct result  It is useful</a:t>
            </a:r>
          </a:p>
          <a:p>
            <a:pPr lvl="1"/>
            <a:r>
              <a:rPr lang="en-US" altLang="en-US" dirty="0" smtClean="0">
                <a:latin typeface="Times New Roman" pitchFamily="18" charset="0"/>
                <a:sym typeface="Wingdings" pitchFamily="2" charset="2"/>
              </a:rPr>
              <a:t>It must halt (terminate)</a:t>
            </a:r>
          </a:p>
          <a:p>
            <a:pPr lvl="1"/>
            <a:endParaRPr lang="en-US" altLang="en-US" dirty="0" smtClean="0">
              <a:latin typeface="Times New Roman" pitchFamily="18" charset="0"/>
              <a:sym typeface="Wingdings" pitchFamily="2" charset="2"/>
            </a:endParaRPr>
          </a:p>
          <a:p>
            <a:pPr lvl="1"/>
            <a:endParaRPr lang="en-US" altLang="en-US" dirty="0" smtClean="0">
              <a:latin typeface="Times New Roman" pitchFamily="18" charset="0"/>
              <a:sym typeface="Wingdings" pitchFamily="2" charset="2"/>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solidFill>
                <a:schemeClr val="bg1"/>
              </a:solidFill>
              <a:latin typeface="Times New Roman"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6</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13" name="Group 12"/>
          <p:cNvGrpSpPr/>
          <p:nvPr/>
        </p:nvGrpSpPr>
        <p:grpSpPr>
          <a:xfrm>
            <a:off x="304800" y="1676400"/>
            <a:ext cx="8534400" cy="2743200"/>
            <a:chOff x="304800" y="1676400"/>
            <a:chExt cx="8534400" cy="2743200"/>
          </a:xfrm>
        </p:grpSpPr>
        <p:sp>
          <p:nvSpPr>
            <p:cNvPr id="6" name="Content Placeholder 2"/>
            <p:cNvSpPr txBox="1">
              <a:spLocks/>
            </p:cNvSpPr>
            <p:nvPr/>
          </p:nvSpPr>
          <p:spPr>
            <a:xfrm>
              <a:off x="2438400" y="1676400"/>
              <a:ext cx="6400800" cy="2743200"/>
            </a:xfrm>
            <a:prstGeom prst="rect">
              <a:avLst/>
            </a:prstGeom>
            <a:ln>
              <a:solidFill>
                <a:srgbClr val="0000CC"/>
              </a:solidFill>
            </a:ln>
          </p:spPr>
          <p:txBody>
            <a:bodyPr>
              <a:normAutofit/>
            </a:bodyPr>
            <a:lstStyle/>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kumimoji="0" lang="en-US" altLang="en-US" sz="28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Arial" pitchFamily="34" charset="0"/>
                </a:rPr>
                <a:t>Finding Summation of a number</a:t>
              </a:r>
              <a:r>
                <a:rPr kumimoji="0" lang="en-US" altLang="en-US" sz="2800" b="0" i="0" u="none" strike="noStrike" kern="1200" cap="none" spc="0" normalizeH="0" noProof="0" dirty="0" smtClean="0">
                  <a:ln>
                    <a:noFill/>
                  </a:ln>
                  <a:solidFill>
                    <a:schemeClr val="bg1"/>
                  </a:solidFill>
                  <a:effectLst/>
                  <a:uLnTx/>
                  <a:uFillTx/>
                  <a:latin typeface="Times New Roman" panose="02020603050405020304" pitchFamily="18" charset="0"/>
                  <a:ea typeface="+mn-ea"/>
                  <a:cs typeface="Arial" pitchFamily="34" charset="0"/>
                </a:rPr>
                <a:t> </a:t>
              </a:r>
              <a:r>
                <a:rPr kumimoji="0" lang="en-US" altLang="en-US" sz="28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Arial" pitchFamily="34" charset="0"/>
                </a:rPr>
                <a:t>list </a:t>
              </a:r>
            </a:p>
            <a:p>
              <a:pPr marL="548640" lvl="0" indent="-411480">
                <a:spcBef>
                  <a:spcPct val="20000"/>
                </a:spcBef>
                <a:buClr>
                  <a:srgbClr val="0000CC"/>
                </a:buClr>
                <a:buSzPct val="65000"/>
                <a:buFont typeface="Wingdings 2"/>
                <a:buChar char=""/>
              </a:pPr>
              <a:r>
                <a:rPr lang="en-US" altLang="en-US" sz="2800" dirty="0" smtClean="0">
                  <a:solidFill>
                    <a:schemeClr val="bg1"/>
                  </a:solidFill>
                  <a:latin typeface="Times New Roman" panose="02020603050405020304" pitchFamily="18" charset="0"/>
                  <a:cs typeface="Arial" pitchFamily="34" charset="0"/>
                </a:rPr>
                <a:t>Finding Product of a number list</a:t>
              </a:r>
            </a:p>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r>
                <a:rPr kumimoji="0" lang="en-US" altLang="en-US" sz="28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Arial" pitchFamily="34" charset="0"/>
                </a:rPr>
                <a:t>Finding the smallest/ largest data item</a:t>
              </a:r>
            </a:p>
            <a:p>
              <a:pPr marL="548640" indent="-411480">
                <a:spcBef>
                  <a:spcPct val="20000"/>
                </a:spcBef>
                <a:buClr>
                  <a:srgbClr val="0000CC"/>
                </a:buClr>
                <a:buSzPct val="65000"/>
                <a:buFont typeface="Wingdings 2"/>
                <a:buChar char=""/>
              </a:pPr>
              <a:r>
                <a:rPr lang="en-US" altLang="en-US" sz="2800" dirty="0" smtClean="0">
                  <a:solidFill>
                    <a:schemeClr val="bg1"/>
                  </a:solidFill>
                  <a:latin typeface="Times New Roman" panose="02020603050405020304" pitchFamily="18" charset="0"/>
                  <a:cs typeface="Arial" pitchFamily="34" charset="0"/>
                </a:rPr>
                <a:t>Sorting</a:t>
              </a:r>
            </a:p>
            <a:p>
              <a:pPr marL="548640" indent="-411480">
                <a:spcBef>
                  <a:spcPct val="20000"/>
                </a:spcBef>
                <a:buClr>
                  <a:srgbClr val="0000CC"/>
                </a:buClr>
                <a:buSzPct val="65000"/>
                <a:buFont typeface="Wingdings 2"/>
                <a:buChar char=""/>
              </a:pPr>
              <a:r>
                <a:rPr lang="en-US" altLang="en-US" sz="2800" dirty="0" smtClean="0">
                  <a:solidFill>
                    <a:schemeClr val="bg1"/>
                  </a:solidFill>
                  <a:latin typeface="Times New Roman" panose="02020603050405020304" pitchFamily="18" charset="0"/>
                  <a:cs typeface="Arial" pitchFamily="34" charset="0"/>
                </a:rPr>
                <a:t>Searching</a:t>
              </a:r>
            </a:p>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endParaRPr kumimoji="0" lang="en-US" altLang="en-US" sz="28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Arial" pitchFamily="34" charset="0"/>
              </a:endParaRPr>
            </a:p>
            <a:p>
              <a:pPr marL="548640" marR="0" lvl="0" indent="-411480" algn="l" defTabSz="914400" rtl="0" eaLnBrk="1" fontAlgn="auto" latinLnBrk="0" hangingPunct="1">
                <a:lnSpc>
                  <a:spcPct val="100000"/>
                </a:lnSpc>
                <a:spcBef>
                  <a:spcPct val="20000"/>
                </a:spcBef>
                <a:spcAft>
                  <a:spcPts val="0"/>
                </a:spcAft>
                <a:buClr>
                  <a:srgbClr val="0000CC"/>
                </a:buClr>
                <a:buSzPct val="65000"/>
                <a:buFont typeface="Wingdings 2"/>
                <a:buChar char=""/>
                <a:tabLst/>
                <a:defRPr/>
              </a:pPr>
              <a:endParaRPr kumimoji="0" lang="en-US" altLang="en-US" sz="2800" b="0" i="0" u="none" strike="noStrike" kern="1200" cap="none" spc="0" normalizeH="0" baseline="0" noProof="0" dirty="0" smtClean="0">
                <a:ln>
                  <a:noFill/>
                </a:ln>
                <a:solidFill>
                  <a:schemeClr val="bg1"/>
                </a:solidFill>
                <a:effectLst/>
                <a:uLnTx/>
                <a:uFillTx/>
                <a:latin typeface="Times New Roman" pitchFamily="18" charset="0"/>
                <a:ea typeface="+mn-ea"/>
                <a:cs typeface="Arial" pitchFamily="34" charset="0"/>
                <a:sym typeface="Wingdings" pitchFamily="2" charset="2"/>
              </a:endParaRPr>
            </a:p>
          </p:txBody>
        </p:sp>
        <p:sp>
          <p:nvSpPr>
            <p:cNvPr id="7" name="TextBox 6"/>
            <p:cNvSpPr txBox="1"/>
            <p:nvPr/>
          </p:nvSpPr>
          <p:spPr>
            <a:xfrm>
              <a:off x="304800" y="2316540"/>
              <a:ext cx="1752600" cy="1569660"/>
            </a:xfrm>
            <a:prstGeom prst="rect">
              <a:avLst/>
            </a:prstGeom>
            <a:noFill/>
            <a:ln>
              <a:solidFill>
                <a:srgbClr val="0000CC"/>
              </a:solidFill>
            </a:ln>
          </p:spPr>
          <p:txBody>
            <a:bodyPr wrap="square" rtlCol="0">
              <a:spAutoFit/>
            </a:bodyPr>
            <a:lstStyle/>
            <a:p>
              <a:pPr algn="r"/>
              <a:r>
                <a:rPr lang="en-US" sz="2400" b="1" dirty="0" smtClean="0">
                  <a:solidFill>
                    <a:srgbClr val="0000CC"/>
                  </a:solidFill>
                </a:rPr>
                <a:t>Basic algorithms on a list of items</a:t>
              </a:r>
              <a:endParaRPr lang="en-US" sz="2400" b="1" dirty="0">
                <a:solidFill>
                  <a:srgbClr val="0000CC"/>
                </a:solidFill>
              </a:endParaRPr>
            </a:p>
          </p:txBody>
        </p:sp>
        <p:cxnSp>
          <p:nvCxnSpPr>
            <p:cNvPr id="9" name="Straight Connector 8"/>
            <p:cNvCxnSpPr/>
            <p:nvPr/>
          </p:nvCxnSpPr>
          <p:spPr>
            <a:xfrm flipV="1">
              <a:off x="2057400" y="1676400"/>
              <a:ext cx="381000" cy="685800"/>
            </a:xfrm>
            <a:prstGeom prst="line">
              <a:avLst/>
            </a:prstGeom>
            <a:ln>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057400" y="3886200"/>
              <a:ext cx="381000" cy="533400"/>
            </a:xfrm>
            <a:prstGeom prst="line">
              <a:avLst/>
            </a:prstGeom>
            <a:ln>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34975" y="990600"/>
            <a:ext cx="8023225" cy="5105400"/>
            <a:chOff x="76200" y="990600"/>
            <a:chExt cx="8023225" cy="5105400"/>
          </a:xfrm>
          <a:noFill/>
        </p:grpSpPr>
        <p:sp>
          <p:nvSpPr>
            <p:cNvPr id="69635" name="Text Box 2"/>
            <p:cNvSpPr txBox="1">
              <a:spLocks noChangeArrowheads="1"/>
            </p:cNvSpPr>
            <p:nvPr/>
          </p:nvSpPr>
          <p:spPr bwMode="auto">
            <a:xfrm>
              <a:off x="147638" y="990600"/>
              <a:ext cx="4075988"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8.9  </a:t>
              </a:r>
              <a:r>
                <a:rPr lang="en-US" altLang="en-US" sz="2000" b="1" u="sng" dirty="0">
                  <a:solidFill>
                    <a:srgbClr val="0000CC"/>
                  </a:solidFill>
                  <a:latin typeface="Times New Roman" pitchFamily="18" charset="0"/>
                </a:rPr>
                <a:t>Summation algorithm</a:t>
              </a:r>
            </a:p>
          </p:txBody>
        </p:sp>
        <p:pic>
          <p:nvPicPr>
            <p:cNvPr id="69636" name="Picture 4"/>
            <p:cNvPicPr>
              <a:picLocks noChangeAspect="1" noChangeArrowheads="1"/>
            </p:cNvPicPr>
            <p:nvPr/>
          </p:nvPicPr>
          <p:blipFill>
            <a:blip r:embed="rId3" cstate="print"/>
            <a:srcRect/>
            <a:stretch>
              <a:fillRect/>
            </a:stretch>
          </p:blipFill>
          <p:spPr bwMode="auto">
            <a:xfrm>
              <a:off x="2519363" y="1784350"/>
              <a:ext cx="5557837" cy="4235450"/>
            </a:xfrm>
            <a:prstGeom prst="rect">
              <a:avLst/>
            </a:prstGeom>
            <a:grpFill/>
            <a:ln w="9525">
              <a:noFill/>
              <a:miter lim="800000"/>
              <a:headEnd/>
              <a:tailEnd/>
            </a:ln>
            <a:effectLst/>
          </p:spPr>
        </p:pic>
        <p:cxnSp>
          <p:nvCxnSpPr>
            <p:cNvPr id="69637" name="Straight Connector 4"/>
            <p:cNvCxnSpPr>
              <a:cxnSpLocks noChangeShapeType="1"/>
            </p:cNvCxnSpPr>
            <p:nvPr/>
          </p:nvCxnSpPr>
          <p:spPr bwMode="auto">
            <a:xfrm>
              <a:off x="76200" y="1524000"/>
              <a:ext cx="8023225" cy="0"/>
            </a:xfrm>
            <a:prstGeom prst="line">
              <a:avLst/>
            </a:prstGeom>
            <a:grpFill/>
            <a:ln w="57150" algn="ctr">
              <a:solidFill>
                <a:srgbClr val="FF0000"/>
              </a:solidFill>
              <a:round/>
              <a:headEnd/>
              <a:tailEnd/>
            </a:ln>
            <a:effectLst/>
          </p:spPr>
        </p:cxnSp>
        <p:cxnSp>
          <p:nvCxnSpPr>
            <p:cNvPr id="69638" name="Straight Connector 5"/>
            <p:cNvCxnSpPr>
              <a:cxnSpLocks noChangeShapeType="1"/>
            </p:cNvCxnSpPr>
            <p:nvPr/>
          </p:nvCxnSpPr>
          <p:spPr bwMode="auto">
            <a:xfrm>
              <a:off x="76200" y="990600"/>
              <a:ext cx="8023225" cy="0"/>
            </a:xfrm>
            <a:prstGeom prst="line">
              <a:avLst/>
            </a:prstGeom>
            <a:grpFill/>
            <a:ln w="9525" algn="ctr">
              <a:solidFill>
                <a:srgbClr val="FF0000"/>
              </a:solidFill>
              <a:round/>
              <a:headEnd/>
              <a:tailEnd/>
            </a:ln>
            <a:effectLst/>
          </p:spPr>
        </p:cxnSp>
        <p:cxnSp>
          <p:nvCxnSpPr>
            <p:cNvPr id="69639" name="Straight Connector 6"/>
            <p:cNvCxnSpPr>
              <a:cxnSpLocks noChangeShapeType="1"/>
            </p:cNvCxnSpPr>
            <p:nvPr/>
          </p:nvCxnSpPr>
          <p:spPr bwMode="auto">
            <a:xfrm>
              <a:off x="76200" y="6096000"/>
              <a:ext cx="8023225" cy="0"/>
            </a:xfrm>
            <a:prstGeom prst="line">
              <a:avLst/>
            </a:prstGeom>
            <a:grp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Rectangle 7"/>
          <p:cNvSpPr>
            <a:spLocks noChangeArrowheads="1"/>
          </p:cNvSpPr>
          <p:nvPr/>
        </p:nvSpPr>
        <p:spPr bwMode="auto">
          <a:xfrm>
            <a:off x="228600" y="1981200"/>
            <a:ext cx="2286000" cy="923330"/>
          </a:xfrm>
          <a:prstGeom prst="rect">
            <a:avLst/>
          </a:prstGeom>
          <a:noFill/>
          <a:ln w="9525">
            <a:noFill/>
            <a:miter lim="800000"/>
            <a:headEnd/>
            <a:tailEnd/>
          </a:ln>
          <a:effectLst/>
        </p:spPr>
        <p:txBody>
          <a:bodyPr wrap="square">
            <a:spAutoFit/>
          </a:bodyPr>
          <a:lstStyle/>
          <a:p>
            <a:pPr marL="514350" indent="-514350" algn="just">
              <a:spcAft>
                <a:spcPct val="30000"/>
              </a:spcAft>
              <a:buClr>
                <a:srgbClr val="FF0000"/>
              </a:buClr>
              <a:buFont typeface="Tahoma" pitchFamily="34" charset="0"/>
              <a:buAutoNum type="arabicPeriod"/>
            </a:pPr>
            <a:r>
              <a:rPr lang="en-US" altLang="en-US" b="0" dirty="0">
                <a:solidFill>
                  <a:schemeClr val="bg1"/>
                </a:solidFill>
                <a:latin typeface="Times New Roman" pitchFamily="18" charset="0"/>
              </a:rPr>
              <a:t>Initialization of the sum at the beginning.</a:t>
            </a:r>
          </a:p>
        </p:txBody>
      </p:sp>
      <p:sp>
        <p:nvSpPr>
          <p:cNvPr id="10" name="Rectangle 7"/>
          <p:cNvSpPr>
            <a:spLocks noChangeArrowheads="1"/>
          </p:cNvSpPr>
          <p:nvPr/>
        </p:nvSpPr>
        <p:spPr bwMode="auto">
          <a:xfrm>
            <a:off x="228600" y="3828871"/>
            <a:ext cx="2438400" cy="1200329"/>
          </a:xfrm>
          <a:prstGeom prst="rect">
            <a:avLst/>
          </a:prstGeom>
          <a:noFill/>
          <a:ln w="9525">
            <a:noFill/>
            <a:miter lim="800000"/>
            <a:headEnd/>
            <a:tailEnd/>
          </a:ln>
          <a:effectLst/>
        </p:spPr>
        <p:txBody>
          <a:bodyPr wrap="square">
            <a:spAutoFit/>
          </a:bodyPr>
          <a:lstStyle/>
          <a:p>
            <a:pPr marL="514350" indent="-514350" algn="just">
              <a:spcAft>
                <a:spcPct val="30000"/>
              </a:spcAft>
              <a:buClr>
                <a:srgbClr val="FF0000"/>
              </a:buClr>
              <a:buFont typeface="Tahoma" pitchFamily="34" charset="0"/>
              <a:buAutoNum type="arabicPeriod" startAt="2"/>
            </a:pPr>
            <a:r>
              <a:rPr lang="en-US" altLang="en-US" b="0" dirty="0">
                <a:solidFill>
                  <a:schemeClr val="bg1"/>
                </a:solidFill>
                <a:latin typeface="Times New Roman" pitchFamily="18" charset="0"/>
              </a:rPr>
              <a:t>The loop, which in each iteration adds a new integer to the sum.</a:t>
            </a:r>
          </a:p>
        </p:txBody>
      </p:sp>
      <p:sp>
        <p:nvSpPr>
          <p:cNvPr id="11" name="Rectangle 10"/>
          <p:cNvSpPr>
            <a:spLocks noChangeArrowheads="1"/>
          </p:cNvSpPr>
          <p:nvPr/>
        </p:nvSpPr>
        <p:spPr bwMode="auto">
          <a:xfrm>
            <a:off x="228600" y="5461337"/>
            <a:ext cx="2743200" cy="1015663"/>
          </a:xfrm>
          <a:prstGeom prst="rect">
            <a:avLst/>
          </a:prstGeom>
          <a:noFill/>
          <a:ln w="9525">
            <a:noFill/>
            <a:miter lim="800000"/>
            <a:headEnd/>
            <a:tailEnd/>
          </a:ln>
          <a:effectLst/>
        </p:spPr>
        <p:txBody>
          <a:bodyPr wrap="square">
            <a:spAutoFit/>
          </a:bodyPr>
          <a:lstStyle/>
          <a:p>
            <a:pPr marL="514350" indent="-514350" algn="just">
              <a:spcAft>
                <a:spcPct val="30000"/>
              </a:spcAft>
              <a:buClr>
                <a:srgbClr val="FF0000"/>
              </a:buClr>
              <a:buFont typeface="Tahoma" pitchFamily="34" charset="0"/>
              <a:buAutoNum type="arabicPeriod" startAt="3"/>
            </a:pPr>
            <a:r>
              <a:rPr lang="en-US" altLang="en-US" sz="2000" b="0" dirty="0">
                <a:solidFill>
                  <a:schemeClr val="bg1"/>
                </a:solidFill>
                <a:latin typeface="Times New Roman" pitchFamily="18" charset="0"/>
              </a:rPr>
              <a:t>Return of the result after exiting from the loop.</a:t>
            </a: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663575" y="1066800"/>
            <a:ext cx="8023225" cy="5257800"/>
            <a:chOff x="76200" y="152400"/>
            <a:chExt cx="8023225" cy="5257800"/>
          </a:xfrm>
          <a:noFill/>
        </p:grpSpPr>
        <p:sp>
          <p:nvSpPr>
            <p:cNvPr id="73731" name="Text Box 2"/>
            <p:cNvSpPr txBox="1">
              <a:spLocks noChangeArrowheads="1"/>
            </p:cNvSpPr>
            <p:nvPr/>
          </p:nvSpPr>
          <p:spPr bwMode="auto">
            <a:xfrm>
              <a:off x="76200" y="152400"/>
              <a:ext cx="3780394"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8.10  </a:t>
              </a:r>
              <a:r>
                <a:rPr lang="en-US" altLang="en-US" sz="2000" b="1" u="sng" dirty="0">
                  <a:solidFill>
                    <a:srgbClr val="0000CC"/>
                  </a:solidFill>
                  <a:latin typeface="Times New Roman" pitchFamily="18" charset="0"/>
                </a:rPr>
                <a:t>Product algorithm</a:t>
              </a:r>
            </a:p>
          </p:txBody>
        </p:sp>
        <p:pic>
          <p:nvPicPr>
            <p:cNvPr id="73732" name="Picture 4"/>
            <p:cNvPicPr>
              <a:picLocks noChangeAspect="1" noChangeArrowheads="1"/>
            </p:cNvPicPr>
            <p:nvPr/>
          </p:nvPicPr>
          <p:blipFill>
            <a:blip r:embed="rId3" cstate="print"/>
            <a:srcRect/>
            <a:stretch>
              <a:fillRect/>
            </a:stretch>
          </p:blipFill>
          <p:spPr bwMode="auto">
            <a:xfrm>
              <a:off x="2230438" y="946150"/>
              <a:ext cx="5694362" cy="4311650"/>
            </a:xfrm>
            <a:prstGeom prst="rect">
              <a:avLst/>
            </a:prstGeom>
            <a:grpFill/>
            <a:ln w="9525">
              <a:noFill/>
              <a:miter lim="800000"/>
              <a:headEnd/>
              <a:tailEnd/>
            </a:ln>
            <a:effectLst/>
          </p:spPr>
        </p:pic>
        <p:cxnSp>
          <p:nvCxnSpPr>
            <p:cNvPr id="73733" name="Straight Connector 4"/>
            <p:cNvCxnSpPr>
              <a:cxnSpLocks noChangeShapeType="1"/>
            </p:cNvCxnSpPr>
            <p:nvPr/>
          </p:nvCxnSpPr>
          <p:spPr bwMode="auto">
            <a:xfrm>
              <a:off x="76200" y="685800"/>
              <a:ext cx="8023225" cy="0"/>
            </a:xfrm>
            <a:prstGeom prst="line">
              <a:avLst/>
            </a:prstGeom>
            <a:grpFill/>
            <a:ln w="57150" algn="ctr">
              <a:solidFill>
                <a:srgbClr val="FF0000"/>
              </a:solidFill>
              <a:round/>
              <a:headEnd/>
              <a:tailEnd/>
            </a:ln>
            <a:effectLst/>
          </p:spPr>
        </p:cxnSp>
        <p:cxnSp>
          <p:nvCxnSpPr>
            <p:cNvPr id="73734" name="Straight Connector 5"/>
            <p:cNvCxnSpPr>
              <a:cxnSpLocks noChangeShapeType="1"/>
            </p:cNvCxnSpPr>
            <p:nvPr/>
          </p:nvCxnSpPr>
          <p:spPr bwMode="auto">
            <a:xfrm>
              <a:off x="76200" y="152400"/>
              <a:ext cx="8023225" cy="0"/>
            </a:xfrm>
            <a:prstGeom prst="line">
              <a:avLst/>
            </a:prstGeom>
            <a:grpFill/>
            <a:ln w="9525" algn="ctr">
              <a:solidFill>
                <a:srgbClr val="FF0000"/>
              </a:solidFill>
              <a:round/>
              <a:headEnd/>
              <a:tailEnd/>
            </a:ln>
            <a:effectLst/>
          </p:spPr>
        </p:cxnSp>
        <p:cxnSp>
          <p:nvCxnSpPr>
            <p:cNvPr id="73735" name="Straight Connector 6"/>
            <p:cNvCxnSpPr>
              <a:cxnSpLocks noChangeShapeType="1"/>
            </p:cNvCxnSpPr>
            <p:nvPr/>
          </p:nvCxnSpPr>
          <p:spPr bwMode="auto">
            <a:xfrm>
              <a:off x="76200" y="5410200"/>
              <a:ext cx="8023225" cy="0"/>
            </a:xfrm>
            <a:prstGeom prst="line">
              <a:avLst/>
            </a:prstGeom>
            <a:grpFill/>
            <a:ln w="9525" algn="ctr">
              <a:solidFill>
                <a:srgbClr val="FF0000"/>
              </a:solidFill>
              <a:round/>
              <a:headEnd/>
              <a:tailEnd/>
            </a:ln>
            <a:effectLst/>
          </p:spPr>
        </p:cxnSp>
      </p:grpSp>
      <p:sp>
        <p:nvSpPr>
          <p:cNvPr id="8" name="Rectangle 5"/>
          <p:cNvSpPr>
            <a:spLocks noChangeArrowheads="1"/>
          </p:cNvSpPr>
          <p:nvPr/>
        </p:nvSpPr>
        <p:spPr bwMode="auto">
          <a:xfrm>
            <a:off x="381000" y="2209800"/>
            <a:ext cx="2209800" cy="830997"/>
          </a:xfrm>
          <a:prstGeom prst="rect">
            <a:avLst/>
          </a:prstGeom>
          <a:noFill/>
          <a:ln w="9525">
            <a:noFill/>
            <a:miter lim="800000"/>
            <a:headEnd/>
            <a:tailEnd/>
          </a:ln>
          <a:effectLst/>
        </p:spPr>
        <p:txBody>
          <a:bodyPr wrap="square">
            <a:spAutoFit/>
          </a:bodyPr>
          <a:lstStyle/>
          <a:p>
            <a:pPr marL="166688" indent="-166688">
              <a:spcAft>
                <a:spcPct val="30000"/>
              </a:spcAft>
              <a:buClr>
                <a:srgbClr val="FF0000"/>
              </a:buClr>
              <a:buFont typeface="Tahoma" pitchFamily="34" charset="0"/>
              <a:buAutoNum type="arabicPeriod"/>
            </a:pPr>
            <a:r>
              <a:rPr lang="en-US" altLang="en-US" sz="1600" b="0" dirty="0">
                <a:solidFill>
                  <a:schemeClr val="bg1"/>
                </a:solidFill>
                <a:latin typeface="Times New Roman" pitchFamily="18" charset="0"/>
              </a:rPr>
              <a:t>Initialization of the product at the beginning.</a:t>
            </a:r>
          </a:p>
        </p:txBody>
      </p:sp>
      <p:sp>
        <p:nvSpPr>
          <p:cNvPr id="9" name="Rectangle 5"/>
          <p:cNvSpPr>
            <a:spLocks noChangeArrowheads="1"/>
          </p:cNvSpPr>
          <p:nvPr/>
        </p:nvSpPr>
        <p:spPr bwMode="auto">
          <a:xfrm>
            <a:off x="381000" y="3200400"/>
            <a:ext cx="2057400" cy="1323439"/>
          </a:xfrm>
          <a:prstGeom prst="rect">
            <a:avLst/>
          </a:prstGeom>
          <a:noFill/>
          <a:ln w="9525">
            <a:noFill/>
            <a:miter lim="800000"/>
            <a:headEnd/>
            <a:tailEnd/>
          </a:ln>
          <a:effectLst/>
        </p:spPr>
        <p:txBody>
          <a:bodyPr wrap="square">
            <a:spAutoFit/>
          </a:bodyPr>
          <a:lstStyle/>
          <a:p>
            <a:pPr marL="119063" indent="-119063" algn="just">
              <a:spcAft>
                <a:spcPct val="30000"/>
              </a:spcAft>
              <a:buClr>
                <a:srgbClr val="FF0000"/>
              </a:buClr>
              <a:buFont typeface="Tahoma" pitchFamily="34" charset="0"/>
              <a:buAutoNum type="arabicPeriod" startAt="2"/>
            </a:pPr>
            <a:r>
              <a:rPr lang="en-US" altLang="en-US" sz="1600" b="0" dirty="0">
                <a:solidFill>
                  <a:schemeClr val="bg1"/>
                </a:solidFill>
                <a:latin typeface="Times New Roman" pitchFamily="18" charset="0"/>
              </a:rPr>
              <a:t>The loop, which in each iteration multiplies a new integer with the product.</a:t>
            </a:r>
          </a:p>
        </p:txBody>
      </p:sp>
      <p:sp>
        <p:nvSpPr>
          <p:cNvPr id="10" name="Rectangle 5"/>
          <p:cNvSpPr>
            <a:spLocks noChangeArrowheads="1"/>
          </p:cNvSpPr>
          <p:nvPr/>
        </p:nvSpPr>
        <p:spPr bwMode="auto">
          <a:xfrm>
            <a:off x="381000" y="5435025"/>
            <a:ext cx="2590800" cy="584775"/>
          </a:xfrm>
          <a:prstGeom prst="rect">
            <a:avLst/>
          </a:prstGeom>
          <a:noFill/>
          <a:ln w="9525">
            <a:noFill/>
            <a:miter lim="800000"/>
            <a:headEnd/>
            <a:tailEnd/>
          </a:ln>
          <a:effectLst/>
        </p:spPr>
        <p:txBody>
          <a:bodyPr wrap="square">
            <a:spAutoFit/>
          </a:bodyPr>
          <a:lstStyle/>
          <a:p>
            <a:pPr marL="119063" indent="-119063" algn="just">
              <a:spcAft>
                <a:spcPct val="30000"/>
              </a:spcAft>
              <a:buClr>
                <a:srgbClr val="FF0000"/>
              </a:buClr>
              <a:buFont typeface="Tahoma" pitchFamily="34" charset="0"/>
              <a:buAutoNum type="arabicPeriod" startAt="3"/>
            </a:pPr>
            <a:r>
              <a:rPr lang="en-US" altLang="en-US" sz="1600" b="0" dirty="0">
                <a:solidFill>
                  <a:schemeClr val="bg1"/>
                </a:solidFill>
                <a:latin typeface="Times New Roman" pitchFamily="18" charset="0"/>
              </a:rPr>
              <a:t>Return of the result after exiting from the loop.</a:t>
            </a:r>
          </a:p>
        </p:txBody>
      </p:sp>
      <p:sp>
        <p:nvSpPr>
          <p:cNvPr id="11"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2" name="Slide Number Placeholder 11"/>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15975" y="1066800"/>
            <a:ext cx="8023225" cy="5410200"/>
            <a:chOff x="76200" y="685800"/>
            <a:chExt cx="8023225" cy="5410200"/>
          </a:xfrm>
          <a:noFill/>
        </p:grpSpPr>
        <p:sp>
          <p:nvSpPr>
            <p:cNvPr id="77827" name="Text Box 2"/>
            <p:cNvSpPr txBox="1">
              <a:spLocks noChangeArrowheads="1"/>
            </p:cNvSpPr>
            <p:nvPr/>
          </p:nvSpPr>
          <p:spPr bwMode="auto">
            <a:xfrm>
              <a:off x="76200" y="742950"/>
              <a:ext cx="5044779"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8.11  </a:t>
              </a:r>
              <a:r>
                <a:rPr lang="en-US" altLang="en-US" sz="2000" b="1" u="sng" dirty="0">
                  <a:solidFill>
                    <a:srgbClr val="0000CC"/>
                  </a:solidFill>
                  <a:latin typeface="Times New Roman" pitchFamily="18" charset="0"/>
                </a:rPr>
                <a:t>Finding the smallest data item</a:t>
              </a:r>
            </a:p>
          </p:txBody>
        </p:sp>
        <p:grpSp>
          <p:nvGrpSpPr>
            <p:cNvPr id="3" name="Group 1"/>
            <p:cNvGrpSpPr>
              <a:grpSpLocks/>
            </p:cNvGrpSpPr>
            <p:nvPr/>
          </p:nvGrpSpPr>
          <p:grpSpPr bwMode="auto">
            <a:xfrm>
              <a:off x="76200" y="685800"/>
              <a:ext cx="8023225" cy="5410200"/>
              <a:chOff x="76200" y="685800"/>
              <a:chExt cx="8023225" cy="5410200"/>
            </a:xfrm>
            <a:grpFill/>
          </p:grpSpPr>
          <p:cxnSp>
            <p:nvCxnSpPr>
              <p:cNvPr id="77829" name="Straight Connector 4"/>
              <p:cNvCxnSpPr>
                <a:cxnSpLocks noChangeShapeType="1"/>
              </p:cNvCxnSpPr>
              <p:nvPr/>
            </p:nvCxnSpPr>
            <p:spPr bwMode="auto">
              <a:xfrm>
                <a:off x="76200" y="1219200"/>
                <a:ext cx="8023225" cy="0"/>
              </a:xfrm>
              <a:prstGeom prst="line">
                <a:avLst/>
              </a:prstGeom>
              <a:grpFill/>
              <a:ln w="57150" algn="ctr">
                <a:solidFill>
                  <a:srgbClr val="FF0000"/>
                </a:solidFill>
                <a:round/>
                <a:headEnd/>
                <a:tailEnd/>
              </a:ln>
              <a:effectLst/>
            </p:spPr>
          </p:cxnSp>
          <p:cxnSp>
            <p:nvCxnSpPr>
              <p:cNvPr id="77830" name="Straight Connector 5"/>
              <p:cNvCxnSpPr>
                <a:cxnSpLocks noChangeShapeType="1"/>
              </p:cNvCxnSpPr>
              <p:nvPr/>
            </p:nvCxnSpPr>
            <p:spPr bwMode="auto">
              <a:xfrm>
                <a:off x="76200" y="685800"/>
                <a:ext cx="8023225" cy="0"/>
              </a:xfrm>
              <a:prstGeom prst="line">
                <a:avLst/>
              </a:prstGeom>
              <a:grpFill/>
              <a:ln w="9525" algn="ctr">
                <a:solidFill>
                  <a:srgbClr val="FF0000"/>
                </a:solidFill>
                <a:round/>
                <a:headEnd/>
                <a:tailEnd/>
              </a:ln>
              <a:effectLst/>
            </p:spPr>
          </p:cxnSp>
          <p:cxnSp>
            <p:nvCxnSpPr>
              <p:cNvPr id="77831" name="Straight Connector 6"/>
              <p:cNvCxnSpPr>
                <a:cxnSpLocks noChangeShapeType="1"/>
              </p:cNvCxnSpPr>
              <p:nvPr/>
            </p:nvCxnSpPr>
            <p:spPr bwMode="auto">
              <a:xfrm>
                <a:off x="76200" y="6096000"/>
                <a:ext cx="8023225" cy="0"/>
              </a:xfrm>
              <a:prstGeom prst="line">
                <a:avLst/>
              </a:prstGeom>
              <a:grpFill/>
              <a:ln w="9525" algn="ctr">
                <a:solidFill>
                  <a:srgbClr val="FF0000"/>
                </a:solidFill>
                <a:round/>
                <a:headEnd/>
                <a:tailEnd/>
              </a:ln>
              <a:effectLst/>
            </p:spPr>
          </p:cxnSp>
          <p:pic>
            <p:nvPicPr>
              <p:cNvPr id="77832" name="Picture 4"/>
              <p:cNvPicPr>
                <a:picLocks noChangeAspect="1"/>
              </p:cNvPicPr>
              <p:nvPr/>
            </p:nvPicPr>
            <p:blipFill>
              <a:blip r:embed="rId3" cstate="print"/>
              <a:srcRect/>
              <a:stretch>
                <a:fillRect/>
              </a:stretch>
            </p:blipFill>
            <p:spPr bwMode="auto">
              <a:xfrm>
                <a:off x="2419350" y="1295400"/>
                <a:ext cx="5657850" cy="4760912"/>
              </a:xfrm>
              <a:prstGeom prst="rect">
                <a:avLst/>
              </a:prstGeom>
              <a:grpFill/>
              <a:ln w="9525">
                <a:noFill/>
                <a:miter lim="800000"/>
                <a:headEnd/>
                <a:tailEnd/>
              </a:ln>
            </p:spPr>
          </p:pic>
        </p:grpSp>
      </p:grpSp>
      <p:sp>
        <p:nvSpPr>
          <p:cNvPr id="9" name="Rectangle 5"/>
          <p:cNvSpPr>
            <a:spLocks noChangeArrowheads="1"/>
          </p:cNvSpPr>
          <p:nvPr/>
        </p:nvSpPr>
        <p:spPr bwMode="auto">
          <a:xfrm>
            <a:off x="457200" y="2133600"/>
            <a:ext cx="2209800" cy="338554"/>
          </a:xfrm>
          <a:prstGeom prst="rect">
            <a:avLst/>
          </a:prstGeom>
          <a:noFill/>
          <a:ln w="9525">
            <a:noFill/>
            <a:miter lim="800000"/>
            <a:headEnd/>
            <a:tailEnd/>
          </a:ln>
          <a:effectLst/>
        </p:spPr>
        <p:txBody>
          <a:bodyPr wrap="square">
            <a:spAutoFit/>
          </a:bodyPr>
          <a:lstStyle/>
          <a:p>
            <a:pPr marL="166688" indent="-166688">
              <a:spcAft>
                <a:spcPct val="30000"/>
              </a:spcAft>
              <a:buClr>
                <a:srgbClr val="FF0000"/>
              </a:buClr>
              <a:buFont typeface="Tahoma" pitchFamily="34" charset="0"/>
              <a:buAutoNum type="arabicPeriod"/>
            </a:pPr>
            <a:r>
              <a:rPr lang="en-US" altLang="en-US" sz="1600" b="0" dirty="0">
                <a:solidFill>
                  <a:schemeClr val="bg1"/>
                </a:solidFill>
                <a:latin typeface="Times New Roman" pitchFamily="18" charset="0"/>
              </a:rPr>
              <a:t>Initialization of </a:t>
            </a:r>
            <a:r>
              <a:rPr lang="en-US" altLang="en-US" sz="1600" b="0" dirty="0" smtClean="0">
                <a:solidFill>
                  <a:schemeClr val="bg1"/>
                </a:solidFill>
                <a:latin typeface="Times New Roman" pitchFamily="18" charset="0"/>
              </a:rPr>
              <a:t>result.</a:t>
            </a:r>
            <a:endParaRPr lang="en-US" altLang="en-US" sz="1600" b="0" dirty="0">
              <a:solidFill>
                <a:schemeClr val="bg1"/>
              </a:solidFill>
              <a:latin typeface="Times New Roman" pitchFamily="18" charset="0"/>
            </a:endParaRPr>
          </a:p>
        </p:txBody>
      </p:sp>
      <p:sp>
        <p:nvSpPr>
          <p:cNvPr id="10" name="Rectangle 5"/>
          <p:cNvSpPr>
            <a:spLocks noChangeArrowheads="1"/>
          </p:cNvSpPr>
          <p:nvPr/>
        </p:nvSpPr>
        <p:spPr bwMode="auto">
          <a:xfrm>
            <a:off x="457200" y="3276600"/>
            <a:ext cx="2057400" cy="1077218"/>
          </a:xfrm>
          <a:prstGeom prst="rect">
            <a:avLst/>
          </a:prstGeom>
          <a:noFill/>
          <a:ln w="9525">
            <a:noFill/>
            <a:miter lim="800000"/>
            <a:headEnd/>
            <a:tailEnd/>
          </a:ln>
          <a:effectLst/>
        </p:spPr>
        <p:txBody>
          <a:bodyPr wrap="square">
            <a:spAutoFit/>
          </a:bodyPr>
          <a:lstStyle/>
          <a:p>
            <a:pPr marL="119063" indent="-119063" algn="just">
              <a:spcAft>
                <a:spcPct val="30000"/>
              </a:spcAft>
              <a:buClr>
                <a:srgbClr val="FF0000"/>
              </a:buClr>
              <a:buFont typeface="Tahoma" pitchFamily="34" charset="0"/>
              <a:buAutoNum type="arabicPeriod" startAt="2"/>
            </a:pPr>
            <a:r>
              <a:rPr lang="en-US" altLang="en-US" sz="1600" b="0" dirty="0">
                <a:solidFill>
                  <a:schemeClr val="bg1"/>
                </a:solidFill>
                <a:latin typeface="Times New Roman" pitchFamily="18" charset="0"/>
              </a:rPr>
              <a:t>The loop, which in each </a:t>
            </a:r>
            <a:r>
              <a:rPr lang="en-US" altLang="en-US" sz="1600" b="0" dirty="0" smtClean="0">
                <a:solidFill>
                  <a:schemeClr val="bg1"/>
                </a:solidFill>
                <a:latin typeface="Times New Roman" pitchFamily="18" charset="0"/>
              </a:rPr>
              <a:t>iteration, the result is updated suitably.</a:t>
            </a:r>
            <a:endParaRPr lang="en-US" altLang="en-US" sz="1600" b="0" dirty="0">
              <a:solidFill>
                <a:schemeClr val="bg1"/>
              </a:solidFill>
              <a:latin typeface="Times New Roman" pitchFamily="18" charset="0"/>
            </a:endParaRPr>
          </a:p>
        </p:txBody>
      </p:sp>
      <p:sp>
        <p:nvSpPr>
          <p:cNvPr id="11" name="Rectangle 5"/>
          <p:cNvSpPr>
            <a:spLocks noChangeArrowheads="1"/>
          </p:cNvSpPr>
          <p:nvPr/>
        </p:nvSpPr>
        <p:spPr bwMode="auto">
          <a:xfrm>
            <a:off x="609600" y="5715000"/>
            <a:ext cx="2590800" cy="584775"/>
          </a:xfrm>
          <a:prstGeom prst="rect">
            <a:avLst/>
          </a:prstGeom>
          <a:noFill/>
          <a:ln w="9525">
            <a:noFill/>
            <a:miter lim="800000"/>
            <a:headEnd/>
            <a:tailEnd/>
          </a:ln>
          <a:effectLst/>
        </p:spPr>
        <p:txBody>
          <a:bodyPr wrap="square">
            <a:spAutoFit/>
          </a:bodyPr>
          <a:lstStyle/>
          <a:p>
            <a:pPr marL="119063" indent="-119063" algn="just">
              <a:spcAft>
                <a:spcPct val="30000"/>
              </a:spcAft>
              <a:buClr>
                <a:srgbClr val="FF0000"/>
              </a:buClr>
              <a:buFont typeface="Tahoma" pitchFamily="34" charset="0"/>
              <a:buAutoNum type="arabicPeriod" startAt="3"/>
            </a:pPr>
            <a:r>
              <a:rPr lang="en-US" altLang="en-US" sz="1600" b="0" dirty="0">
                <a:solidFill>
                  <a:schemeClr val="bg1"/>
                </a:solidFill>
                <a:latin typeface="Times New Roman" pitchFamily="18" charset="0"/>
              </a:rPr>
              <a:t>Return of the result after exiting from the loop.</a:t>
            </a:r>
          </a:p>
        </p:txBody>
      </p:sp>
      <p:sp>
        <p:nvSpPr>
          <p:cNvPr id="12"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Rectangle 5"/>
          <p:cNvSpPr>
            <a:spLocks noChangeArrowheads="1"/>
          </p:cNvSpPr>
          <p:nvPr/>
        </p:nvSpPr>
        <p:spPr bwMode="auto">
          <a:xfrm>
            <a:off x="7010400" y="4953000"/>
            <a:ext cx="1905000" cy="1200329"/>
          </a:xfrm>
          <a:prstGeom prst="rect">
            <a:avLst/>
          </a:prstGeom>
          <a:solidFill>
            <a:srgbClr val="FFFF00"/>
          </a:solidFill>
          <a:ln w="9525">
            <a:noFill/>
            <a:miter lim="800000"/>
            <a:headEnd/>
            <a:tailEnd/>
          </a:ln>
          <a:effectLst/>
        </p:spPr>
        <p:txBody>
          <a:bodyPr wrap="square">
            <a:spAutoFit/>
          </a:bodyPr>
          <a:lstStyle/>
          <a:p>
            <a:pPr algn="just">
              <a:spcAft>
                <a:spcPct val="30000"/>
              </a:spcAft>
              <a:buClr>
                <a:srgbClr val="FF0000"/>
              </a:buClr>
            </a:pPr>
            <a:r>
              <a:rPr lang="en-US" altLang="en-US" b="1" dirty="0" smtClean="0">
                <a:solidFill>
                  <a:srgbClr val="0000CC"/>
                </a:solidFill>
                <a:latin typeface="Times New Roman" pitchFamily="18" charset="0"/>
              </a:rPr>
              <a:t>You can do similarly to find the largest data item</a:t>
            </a:r>
            <a:endParaRPr lang="en-US" altLang="en-US" b="1" dirty="0">
              <a:solidFill>
                <a:srgbClr val="0000CC"/>
              </a:solidFill>
              <a:latin typeface="Times New Roman" pitchFamily="18" charset="0"/>
            </a:endParaRPr>
          </a:p>
        </p:txBody>
      </p:sp>
      <p:sp>
        <p:nvSpPr>
          <p:cNvPr id="14" name="Slide Number Placeholder 13"/>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1000" y="1261170"/>
            <a:ext cx="8153400" cy="3539430"/>
          </a:xfrm>
          <a:prstGeom prst="rect">
            <a:avLst/>
          </a:prstGeom>
          <a:noFill/>
          <a:ln w="9525">
            <a:noFill/>
            <a:miter lim="800000"/>
            <a:headEnd/>
            <a:tailEnd/>
          </a:ln>
          <a:effectLst/>
        </p:spPr>
        <p:txBody>
          <a:bodyPr wrap="square">
            <a:spAutoFit/>
          </a:bodyPr>
          <a:lstStyle/>
          <a:p>
            <a:pPr algn="just"/>
            <a:r>
              <a:rPr lang="en-US" altLang="en-US" sz="2800" b="1" u="sng" dirty="0" smtClean="0">
                <a:solidFill>
                  <a:schemeClr val="bg1"/>
                </a:solidFill>
                <a:latin typeface="Times New Roman" pitchFamily="18" charset="0"/>
              </a:rPr>
              <a:t>Sorting</a:t>
            </a:r>
            <a:endParaRPr lang="en-US" altLang="en-US" sz="2800" b="0" dirty="0" smtClean="0">
              <a:solidFill>
                <a:schemeClr val="bg1"/>
              </a:solidFill>
              <a:latin typeface="Times New Roman" pitchFamily="18" charset="0"/>
            </a:endParaRPr>
          </a:p>
          <a:p>
            <a:pPr algn="just"/>
            <a:r>
              <a:rPr lang="en-US" altLang="en-US" sz="2800" b="0" dirty="0" smtClean="0">
                <a:solidFill>
                  <a:schemeClr val="bg1"/>
                </a:solidFill>
                <a:latin typeface="Times New Roman" pitchFamily="18" charset="0"/>
              </a:rPr>
              <a:t>Three basic sorting </a:t>
            </a:r>
            <a:r>
              <a:rPr lang="en-US" altLang="en-US" sz="2800" b="0" dirty="0">
                <a:solidFill>
                  <a:schemeClr val="bg1"/>
                </a:solidFill>
                <a:latin typeface="Times New Roman" pitchFamily="18" charset="0"/>
              </a:rPr>
              <a:t>algorithms: </a:t>
            </a:r>
            <a:endParaRPr lang="en-US" altLang="en-US" sz="2800" b="0" dirty="0" smtClean="0">
              <a:solidFill>
                <a:schemeClr val="bg1"/>
              </a:solidFill>
              <a:latin typeface="Times New Roman" pitchFamily="18" charset="0"/>
            </a:endParaRPr>
          </a:p>
          <a:p>
            <a:pPr algn="just"/>
            <a:r>
              <a:rPr lang="en-US" altLang="en-US" sz="2800" dirty="0" smtClean="0">
                <a:solidFill>
                  <a:schemeClr val="bg1"/>
                </a:solidFill>
                <a:latin typeface="Times New Roman" pitchFamily="18" charset="0"/>
              </a:rPr>
              <a:t>	(1) Selection </a:t>
            </a:r>
            <a:r>
              <a:rPr lang="en-US" altLang="en-US" sz="2800" dirty="0">
                <a:solidFill>
                  <a:schemeClr val="bg1"/>
                </a:solidFill>
                <a:latin typeface="Times New Roman" pitchFamily="18" charset="0"/>
              </a:rPr>
              <a:t>sort</a:t>
            </a:r>
            <a:r>
              <a:rPr lang="en-US" altLang="en-US" sz="2800" b="0" dirty="0">
                <a:solidFill>
                  <a:schemeClr val="bg1"/>
                </a:solidFill>
                <a:latin typeface="Times New Roman" pitchFamily="18" charset="0"/>
              </a:rPr>
              <a:t>, </a:t>
            </a:r>
            <a:endParaRPr lang="en-US" altLang="en-US" sz="2800" b="0" dirty="0" smtClean="0">
              <a:solidFill>
                <a:schemeClr val="bg1"/>
              </a:solidFill>
              <a:latin typeface="Times New Roman" pitchFamily="18" charset="0"/>
            </a:endParaRPr>
          </a:p>
          <a:p>
            <a:pPr algn="just"/>
            <a:r>
              <a:rPr lang="en-US" altLang="en-US" sz="2800" dirty="0" smtClean="0">
                <a:solidFill>
                  <a:schemeClr val="bg1"/>
                </a:solidFill>
                <a:latin typeface="Times New Roman" pitchFamily="18" charset="0"/>
              </a:rPr>
              <a:t>	(2) Bubble </a:t>
            </a:r>
            <a:r>
              <a:rPr lang="en-US" altLang="en-US" sz="2800" dirty="0">
                <a:solidFill>
                  <a:schemeClr val="bg1"/>
                </a:solidFill>
                <a:latin typeface="Times New Roman" pitchFamily="18" charset="0"/>
              </a:rPr>
              <a:t>sort</a:t>
            </a:r>
            <a:r>
              <a:rPr lang="en-US" altLang="en-US" sz="2800" b="0" dirty="0">
                <a:solidFill>
                  <a:schemeClr val="bg1"/>
                </a:solidFill>
                <a:latin typeface="Times New Roman" pitchFamily="18" charset="0"/>
              </a:rPr>
              <a:t>, and </a:t>
            </a:r>
            <a:endParaRPr lang="en-US" altLang="en-US" sz="2800" b="0" dirty="0" smtClean="0">
              <a:solidFill>
                <a:schemeClr val="bg1"/>
              </a:solidFill>
              <a:latin typeface="Times New Roman" pitchFamily="18" charset="0"/>
            </a:endParaRPr>
          </a:p>
          <a:p>
            <a:pPr algn="just"/>
            <a:r>
              <a:rPr lang="en-US" altLang="en-US" sz="2800" dirty="0" smtClean="0">
                <a:solidFill>
                  <a:schemeClr val="bg1"/>
                </a:solidFill>
                <a:latin typeface="Times New Roman" pitchFamily="18" charset="0"/>
              </a:rPr>
              <a:t>	(3) Insertion </a:t>
            </a:r>
            <a:r>
              <a:rPr lang="en-US" altLang="en-US" sz="2800" dirty="0">
                <a:solidFill>
                  <a:schemeClr val="bg1"/>
                </a:solidFill>
                <a:latin typeface="Times New Roman" pitchFamily="18" charset="0"/>
              </a:rPr>
              <a:t>sort</a:t>
            </a:r>
            <a:r>
              <a:rPr lang="en-US" altLang="en-US" sz="2800" b="0" dirty="0" smtClean="0">
                <a:solidFill>
                  <a:schemeClr val="bg1"/>
                </a:solidFill>
                <a:latin typeface="Times New Roman" pitchFamily="18" charset="0"/>
              </a:rPr>
              <a:t>.</a:t>
            </a:r>
          </a:p>
          <a:p>
            <a:pPr algn="just"/>
            <a:r>
              <a:rPr lang="en-US" altLang="en-US" sz="2800" b="0" dirty="0" smtClean="0">
                <a:solidFill>
                  <a:schemeClr val="bg1"/>
                </a:solidFill>
                <a:latin typeface="Times New Roman" pitchFamily="18" charset="0"/>
              </a:rPr>
              <a:t>These </a:t>
            </a:r>
            <a:r>
              <a:rPr lang="en-US" altLang="en-US" sz="2800" b="0" dirty="0">
                <a:solidFill>
                  <a:schemeClr val="bg1"/>
                </a:solidFill>
                <a:latin typeface="Times New Roman" pitchFamily="18" charset="0"/>
              </a:rPr>
              <a:t>three sorting algorithms are the foundation of faster sorting algorithms used in computer science today.</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304800" y="957262"/>
            <a:ext cx="8458200" cy="3081338"/>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0000CC"/>
                </a:solidFill>
                <a:latin typeface="Times New Roman" pitchFamily="18" charset="0"/>
              </a:rPr>
              <a:t>Selection sort</a:t>
            </a:r>
            <a:r>
              <a:rPr lang="en-US" altLang="en-US" sz="2800" dirty="0" smtClean="0">
                <a:solidFill>
                  <a:schemeClr val="bg1"/>
                </a:solidFill>
                <a:latin typeface="Times New Roman" pitchFamily="18" charset="0"/>
              </a:rPr>
              <a:t>: In</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a </a:t>
            </a:r>
            <a:r>
              <a:rPr lang="en-US" altLang="en-US" sz="2800" dirty="0">
                <a:solidFill>
                  <a:schemeClr val="bg1"/>
                </a:solidFill>
                <a:latin typeface="Times New Roman" pitchFamily="18" charset="0"/>
              </a:rPr>
              <a:t>selection sort</a:t>
            </a:r>
            <a:r>
              <a:rPr lang="en-US" altLang="en-US" sz="2800" b="0" dirty="0">
                <a:solidFill>
                  <a:schemeClr val="bg1"/>
                </a:solidFill>
                <a:latin typeface="Times New Roman" pitchFamily="18" charset="0"/>
              </a:rPr>
              <a:t>, the list to be sorted is divided into two </a:t>
            </a:r>
            <a:r>
              <a:rPr lang="en-US" altLang="en-US" sz="2800" b="0" dirty="0" err="1">
                <a:solidFill>
                  <a:schemeClr val="bg1"/>
                </a:solidFill>
                <a:latin typeface="Times New Roman" pitchFamily="18" charset="0"/>
              </a:rPr>
              <a:t>sublists</a:t>
            </a:r>
            <a:r>
              <a:rPr lang="en-US" altLang="en-US" sz="2800" b="0" dirty="0">
                <a:solidFill>
                  <a:schemeClr val="bg1"/>
                </a:solidFill>
                <a:latin typeface="Times New Roman" pitchFamily="18" charset="0"/>
              </a:rPr>
              <a:t>—sorted and unsorted—which are separated by an imaginary wall. We find </a:t>
            </a:r>
            <a:r>
              <a:rPr lang="en-US" altLang="en-US" sz="2800" b="0" dirty="0">
                <a:solidFill>
                  <a:srgbClr val="0000CC"/>
                </a:solidFill>
                <a:latin typeface="Times New Roman" pitchFamily="18" charset="0"/>
              </a:rPr>
              <a:t>the smallest element from the unsorted </a:t>
            </a:r>
            <a:r>
              <a:rPr lang="en-US" altLang="en-US" sz="2800" b="0" dirty="0" err="1">
                <a:solidFill>
                  <a:srgbClr val="0000CC"/>
                </a:solidFill>
                <a:latin typeface="Times New Roman" pitchFamily="18" charset="0"/>
              </a:rPr>
              <a:t>sublist</a:t>
            </a:r>
            <a:r>
              <a:rPr lang="en-US" altLang="en-US" sz="2800" b="0" dirty="0">
                <a:solidFill>
                  <a:srgbClr val="0000CC"/>
                </a:solidFill>
                <a:latin typeface="Times New Roman" pitchFamily="18" charset="0"/>
              </a:rPr>
              <a:t> and swap it with the element at the beginning of the unsorted </a:t>
            </a:r>
            <a:r>
              <a:rPr lang="en-US" altLang="en-US" sz="2800" b="0" dirty="0" err="1">
                <a:solidFill>
                  <a:srgbClr val="0000CC"/>
                </a:solidFill>
                <a:latin typeface="Times New Roman" pitchFamily="18" charset="0"/>
              </a:rPr>
              <a:t>sublist</a:t>
            </a:r>
            <a:r>
              <a:rPr lang="en-US" altLang="en-US" sz="2800" b="0" dirty="0">
                <a:solidFill>
                  <a:schemeClr val="bg1"/>
                </a:solidFill>
                <a:latin typeface="Times New Roman" pitchFamily="18" charset="0"/>
              </a:rPr>
              <a:t>. After each selection and swap, the imaginary wall between the two </a:t>
            </a:r>
            <a:r>
              <a:rPr lang="en-US" altLang="en-US" sz="2800" b="0" dirty="0" err="1">
                <a:solidFill>
                  <a:schemeClr val="bg1"/>
                </a:solidFill>
                <a:latin typeface="Times New Roman" pitchFamily="18" charset="0"/>
              </a:rPr>
              <a:t>sublists</a:t>
            </a:r>
            <a:r>
              <a:rPr lang="en-US" altLang="en-US" sz="2800" b="0" dirty="0">
                <a:solidFill>
                  <a:schemeClr val="bg1"/>
                </a:solidFill>
                <a:latin typeface="Times New Roman" pitchFamily="18" charset="0"/>
              </a:rPr>
              <a:t> moves one element ahead.</a:t>
            </a: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5" name="Group 4"/>
          <p:cNvGrpSpPr>
            <a:grpSpLocks/>
          </p:cNvGrpSpPr>
          <p:nvPr/>
        </p:nvGrpSpPr>
        <p:grpSpPr bwMode="auto">
          <a:xfrm>
            <a:off x="381000" y="4038600"/>
            <a:ext cx="8229600" cy="2514600"/>
            <a:chOff x="76200" y="914400"/>
            <a:chExt cx="8229600" cy="2514600"/>
          </a:xfrm>
          <a:noFill/>
        </p:grpSpPr>
        <p:sp>
          <p:nvSpPr>
            <p:cNvPr id="6" name="Text Box 4"/>
            <p:cNvSpPr txBox="1">
              <a:spLocks noChangeArrowheads="1"/>
            </p:cNvSpPr>
            <p:nvPr/>
          </p:nvSpPr>
          <p:spPr bwMode="auto">
            <a:xfrm>
              <a:off x="76200" y="914400"/>
              <a:ext cx="3265488" cy="457200"/>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8.12  </a:t>
              </a:r>
              <a:r>
                <a:rPr lang="en-US" altLang="en-US" sz="2000" b="1" u="sng" dirty="0">
                  <a:solidFill>
                    <a:srgbClr val="0000CC"/>
                  </a:solidFill>
                  <a:latin typeface="Times New Roman" pitchFamily="18" charset="0"/>
                </a:rPr>
                <a:t>Selection sort</a:t>
              </a:r>
            </a:p>
          </p:txBody>
        </p:sp>
        <p:pic>
          <p:nvPicPr>
            <p:cNvPr id="7" name="Picture 5"/>
            <p:cNvPicPr>
              <a:picLocks noChangeAspect="1" noChangeArrowheads="1"/>
            </p:cNvPicPr>
            <p:nvPr/>
          </p:nvPicPr>
          <p:blipFill>
            <a:blip r:embed="rId3" cstate="print"/>
            <a:srcRect/>
            <a:stretch>
              <a:fillRect/>
            </a:stretch>
          </p:blipFill>
          <p:spPr bwMode="auto">
            <a:xfrm>
              <a:off x="388938" y="1600200"/>
              <a:ext cx="7916862" cy="1687513"/>
            </a:xfrm>
            <a:prstGeom prst="rect">
              <a:avLst/>
            </a:prstGeom>
            <a:grpFill/>
            <a:ln w="9525">
              <a:noFill/>
              <a:miter lim="800000"/>
              <a:headEnd/>
              <a:tailEnd/>
            </a:ln>
            <a:effectLst/>
          </p:spPr>
        </p:pic>
        <p:cxnSp>
          <p:nvCxnSpPr>
            <p:cNvPr id="8" name="Straight Connector 6"/>
            <p:cNvCxnSpPr>
              <a:cxnSpLocks noChangeShapeType="1"/>
            </p:cNvCxnSpPr>
            <p:nvPr/>
          </p:nvCxnSpPr>
          <p:spPr bwMode="auto">
            <a:xfrm>
              <a:off x="76200" y="1447800"/>
              <a:ext cx="8023225" cy="0"/>
            </a:xfrm>
            <a:prstGeom prst="line">
              <a:avLst/>
            </a:prstGeom>
            <a:grpFill/>
            <a:ln w="57150" algn="ctr">
              <a:solidFill>
                <a:srgbClr val="FF0000"/>
              </a:solidFill>
              <a:round/>
              <a:headEnd/>
              <a:tailEnd/>
            </a:ln>
            <a:effectLst/>
          </p:spPr>
        </p:cxnSp>
        <p:cxnSp>
          <p:nvCxnSpPr>
            <p:cNvPr id="9" name="Straight Connector 7"/>
            <p:cNvCxnSpPr>
              <a:cxnSpLocks noChangeShapeType="1"/>
            </p:cNvCxnSpPr>
            <p:nvPr/>
          </p:nvCxnSpPr>
          <p:spPr bwMode="auto">
            <a:xfrm>
              <a:off x="76200" y="914400"/>
              <a:ext cx="8023225" cy="0"/>
            </a:xfrm>
            <a:prstGeom prst="line">
              <a:avLst/>
            </a:prstGeom>
            <a:grpFill/>
            <a:ln w="9525" algn="ctr">
              <a:solidFill>
                <a:srgbClr val="FF0000"/>
              </a:solidFill>
              <a:round/>
              <a:headEnd/>
              <a:tailEnd/>
            </a:ln>
            <a:effectLst/>
          </p:spPr>
        </p:cxnSp>
        <p:cxnSp>
          <p:nvCxnSpPr>
            <p:cNvPr id="10" name="Straight Connector 8"/>
            <p:cNvCxnSpPr>
              <a:cxnSpLocks noChangeShapeType="1"/>
            </p:cNvCxnSpPr>
            <p:nvPr/>
          </p:nvCxnSpPr>
          <p:spPr bwMode="auto">
            <a:xfrm>
              <a:off x="76200" y="3429000"/>
              <a:ext cx="8023225" cy="0"/>
            </a:xfrm>
            <a:prstGeom prst="line">
              <a:avLst/>
            </a:prstGeom>
            <a:grpFill/>
            <a:ln w="9525" algn="ctr">
              <a:solidFill>
                <a:srgbClr val="FF0000"/>
              </a:solidFill>
              <a:round/>
              <a:headEnd/>
              <a:tailEnd/>
            </a:ln>
            <a:effectLst/>
          </p:spPr>
        </p:cxnSp>
      </p:grpSp>
      <p:sp>
        <p:nvSpPr>
          <p:cNvPr id="11" name="Slide Number Placeholder 10"/>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57188" y="1143000"/>
            <a:ext cx="8405812" cy="4191000"/>
            <a:chOff x="357188" y="838200"/>
            <a:chExt cx="8405812" cy="4191000"/>
          </a:xfrm>
          <a:noFill/>
        </p:grpSpPr>
        <p:sp>
          <p:nvSpPr>
            <p:cNvPr id="86019" name="Text Box 4"/>
            <p:cNvSpPr txBox="1">
              <a:spLocks noChangeArrowheads="1"/>
            </p:cNvSpPr>
            <p:nvPr/>
          </p:nvSpPr>
          <p:spPr bwMode="auto">
            <a:xfrm>
              <a:off x="357188" y="838200"/>
              <a:ext cx="4519612" cy="457200"/>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8.13  </a:t>
              </a:r>
              <a:r>
                <a:rPr lang="en-US" altLang="en-US" sz="2000" b="1" u="sng" dirty="0">
                  <a:solidFill>
                    <a:srgbClr val="0000CC"/>
                  </a:solidFill>
                  <a:latin typeface="Times New Roman" pitchFamily="18" charset="0"/>
                </a:rPr>
                <a:t>Example of selection sort</a:t>
              </a:r>
            </a:p>
          </p:txBody>
        </p:sp>
        <p:pic>
          <p:nvPicPr>
            <p:cNvPr id="86020" name="Picture 6"/>
            <p:cNvPicPr>
              <a:picLocks noChangeAspect="1" noChangeArrowheads="1"/>
            </p:cNvPicPr>
            <p:nvPr/>
          </p:nvPicPr>
          <p:blipFill>
            <a:blip r:embed="rId3" cstate="print"/>
            <a:srcRect/>
            <a:stretch>
              <a:fillRect/>
            </a:stretch>
          </p:blipFill>
          <p:spPr bwMode="auto">
            <a:xfrm>
              <a:off x="481013" y="1828800"/>
              <a:ext cx="8281987" cy="2887662"/>
            </a:xfrm>
            <a:prstGeom prst="rect">
              <a:avLst/>
            </a:prstGeom>
            <a:grpFill/>
            <a:ln w="9525">
              <a:noFill/>
              <a:miter lim="800000"/>
              <a:headEnd/>
              <a:tailEnd/>
            </a:ln>
            <a:effectLst/>
          </p:spPr>
        </p:pic>
        <p:cxnSp>
          <p:nvCxnSpPr>
            <p:cNvPr id="86021" name="Straight Connector 4"/>
            <p:cNvCxnSpPr>
              <a:cxnSpLocks noChangeShapeType="1"/>
            </p:cNvCxnSpPr>
            <p:nvPr/>
          </p:nvCxnSpPr>
          <p:spPr bwMode="auto">
            <a:xfrm>
              <a:off x="358775" y="1371600"/>
              <a:ext cx="8023225" cy="0"/>
            </a:xfrm>
            <a:prstGeom prst="line">
              <a:avLst/>
            </a:prstGeom>
            <a:grpFill/>
            <a:ln w="57150" algn="ctr">
              <a:solidFill>
                <a:srgbClr val="FF0000"/>
              </a:solidFill>
              <a:round/>
              <a:headEnd/>
              <a:tailEnd/>
            </a:ln>
            <a:effectLst/>
          </p:spPr>
        </p:cxnSp>
        <p:cxnSp>
          <p:nvCxnSpPr>
            <p:cNvPr id="86022" name="Straight Connector 5"/>
            <p:cNvCxnSpPr>
              <a:cxnSpLocks noChangeShapeType="1"/>
            </p:cNvCxnSpPr>
            <p:nvPr/>
          </p:nvCxnSpPr>
          <p:spPr bwMode="auto">
            <a:xfrm>
              <a:off x="358775" y="838200"/>
              <a:ext cx="8023225" cy="0"/>
            </a:xfrm>
            <a:prstGeom prst="line">
              <a:avLst/>
            </a:prstGeom>
            <a:grpFill/>
            <a:ln w="9525" algn="ctr">
              <a:solidFill>
                <a:srgbClr val="FF0000"/>
              </a:solidFill>
              <a:round/>
              <a:headEnd/>
              <a:tailEnd/>
            </a:ln>
            <a:effectLst/>
          </p:spPr>
        </p:cxnSp>
        <p:cxnSp>
          <p:nvCxnSpPr>
            <p:cNvPr id="86023" name="Straight Connector 6"/>
            <p:cNvCxnSpPr>
              <a:cxnSpLocks noChangeShapeType="1"/>
            </p:cNvCxnSpPr>
            <p:nvPr/>
          </p:nvCxnSpPr>
          <p:spPr bwMode="auto">
            <a:xfrm>
              <a:off x="358775" y="5029200"/>
              <a:ext cx="8023225" cy="0"/>
            </a:xfrm>
            <a:prstGeom prst="line">
              <a:avLst/>
            </a:prstGeom>
            <a:grp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914400" y="914400"/>
            <a:ext cx="7669213" cy="5638800"/>
            <a:chOff x="457200" y="762000"/>
            <a:chExt cx="7669213" cy="5638800"/>
          </a:xfrm>
          <a:noFill/>
        </p:grpSpPr>
        <p:pic>
          <p:nvPicPr>
            <p:cNvPr id="88068" name="Picture 4"/>
            <p:cNvPicPr>
              <a:picLocks noChangeAspect="1" noChangeArrowheads="1"/>
            </p:cNvPicPr>
            <p:nvPr/>
          </p:nvPicPr>
          <p:blipFill>
            <a:blip r:embed="rId3" cstate="print"/>
            <a:srcRect/>
            <a:stretch>
              <a:fillRect/>
            </a:stretch>
          </p:blipFill>
          <p:spPr bwMode="auto">
            <a:xfrm>
              <a:off x="457200" y="838200"/>
              <a:ext cx="7669213" cy="5518150"/>
            </a:xfrm>
            <a:prstGeom prst="rect">
              <a:avLst/>
            </a:prstGeom>
            <a:grpFill/>
            <a:ln w="9525">
              <a:noFill/>
              <a:miter lim="800000"/>
              <a:headEnd/>
              <a:tailEnd/>
            </a:ln>
            <a:effectLst/>
          </p:spPr>
        </p:pic>
        <p:cxnSp>
          <p:nvCxnSpPr>
            <p:cNvPr id="88069" name="Straight Connector 4"/>
            <p:cNvCxnSpPr>
              <a:cxnSpLocks noChangeShapeType="1"/>
            </p:cNvCxnSpPr>
            <p:nvPr/>
          </p:nvCxnSpPr>
          <p:spPr bwMode="auto">
            <a:xfrm>
              <a:off x="457200" y="762000"/>
              <a:ext cx="7642225" cy="0"/>
            </a:xfrm>
            <a:prstGeom prst="line">
              <a:avLst/>
            </a:prstGeom>
            <a:grpFill/>
            <a:ln w="57150" algn="ctr">
              <a:solidFill>
                <a:srgbClr val="FF0000"/>
              </a:solidFill>
              <a:round/>
              <a:headEnd/>
              <a:tailEnd/>
            </a:ln>
            <a:effectLst/>
          </p:spPr>
        </p:cxnSp>
        <p:cxnSp>
          <p:nvCxnSpPr>
            <p:cNvPr id="88071" name="Straight Connector 6"/>
            <p:cNvCxnSpPr>
              <a:cxnSpLocks noChangeShapeType="1"/>
            </p:cNvCxnSpPr>
            <p:nvPr/>
          </p:nvCxnSpPr>
          <p:spPr bwMode="auto">
            <a:xfrm>
              <a:off x="457200" y="6400800"/>
              <a:ext cx="7642225" cy="0"/>
            </a:xfrm>
            <a:prstGeom prst="line">
              <a:avLst/>
            </a:prstGeom>
            <a:grpFill/>
            <a:ln w="9525" algn="ctr">
              <a:solidFill>
                <a:srgbClr val="FF0000"/>
              </a:solidFill>
              <a:round/>
              <a:headEnd/>
              <a:tailEnd/>
            </a:ln>
            <a:effectLst/>
          </p:spPr>
        </p:cxnSp>
        <p:sp>
          <p:nvSpPr>
            <p:cNvPr id="88067" name="Text Box 2"/>
            <p:cNvSpPr txBox="1">
              <a:spLocks noChangeArrowheads="1"/>
            </p:cNvSpPr>
            <p:nvPr/>
          </p:nvSpPr>
          <p:spPr bwMode="auto">
            <a:xfrm>
              <a:off x="533400" y="980182"/>
              <a:ext cx="2209800" cy="1077218"/>
            </a:xfrm>
            <a:prstGeom prst="rect">
              <a:avLst/>
            </a:prstGeom>
            <a:grpFill/>
            <a:ln w="9525">
              <a:noFill/>
              <a:miter lim="800000"/>
              <a:headEnd/>
              <a:tailEnd/>
            </a:ln>
            <a:effectLst/>
          </p:spPr>
          <p:txBody>
            <a:bodyPr wrap="square">
              <a:spAutoFit/>
            </a:bodyPr>
            <a:lstStyle/>
            <a:p>
              <a:r>
                <a:rPr lang="en-US" altLang="en-US" sz="2400" dirty="0">
                  <a:solidFill>
                    <a:schemeClr val="bg1"/>
                  </a:solidFill>
                  <a:latin typeface="Times New Roman" pitchFamily="18" charset="0"/>
                </a:rPr>
                <a:t>Figure 8.13  </a:t>
              </a:r>
              <a:r>
                <a:rPr lang="en-US" altLang="en-US" sz="2000" b="1" u="sng" dirty="0">
                  <a:solidFill>
                    <a:srgbClr val="0000CC"/>
                  </a:solidFill>
                  <a:latin typeface="Times New Roman" pitchFamily="18" charset="0"/>
                </a:rPr>
                <a:t>Selection sort algorithm</a:t>
              </a:r>
            </a:p>
          </p:txBody>
        </p: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ChangeArrowheads="1"/>
          </p:cNvSpPr>
          <p:nvPr/>
        </p:nvSpPr>
        <p:spPr bwMode="auto">
          <a:xfrm>
            <a:off x="228600" y="1208544"/>
            <a:ext cx="8610600" cy="2677656"/>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0000CC"/>
                </a:solidFill>
                <a:latin typeface="Times New Roman" pitchFamily="18" charset="0"/>
              </a:rPr>
              <a:t>Bubble sorts</a:t>
            </a:r>
            <a:r>
              <a:rPr lang="en-US" altLang="en-US" sz="2800" b="0" dirty="0" smtClean="0">
                <a:solidFill>
                  <a:schemeClr val="bg1"/>
                </a:solidFill>
                <a:latin typeface="Times New Roman" pitchFamily="18" charset="0"/>
              </a:rPr>
              <a:t>: In </a:t>
            </a:r>
            <a:r>
              <a:rPr lang="en-US" altLang="en-US" sz="2800" b="0" dirty="0">
                <a:solidFill>
                  <a:schemeClr val="bg1"/>
                </a:solidFill>
                <a:latin typeface="Times New Roman" pitchFamily="18" charset="0"/>
              </a:rPr>
              <a:t>the bubble sort method, the list to be sorted is also divided into two </a:t>
            </a:r>
            <a:r>
              <a:rPr lang="en-US" altLang="en-US" sz="2800" b="0" dirty="0" err="1">
                <a:solidFill>
                  <a:schemeClr val="bg1"/>
                </a:solidFill>
                <a:latin typeface="Times New Roman" pitchFamily="18" charset="0"/>
              </a:rPr>
              <a:t>sublists</a:t>
            </a:r>
            <a:r>
              <a:rPr lang="en-US" altLang="en-US" sz="2800" b="0" dirty="0">
                <a:solidFill>
                  <a:schemeClr val="bg1"/>
                </a:solidFill>
                <a:latin typeface="Times New Roman" pitchFamily="18" charset="0"/>
              </a:rPr>
              <a:t>—sorted and unsorted. The smallest element is bubbled up from the unsorted </a:t>
            </a:r>
            <a:r>
              <a:rPr lang="en-US" altLang="en-US" sz="2800" b="0" dirty="0" err="1">
                <a:solidFill>
                  <a:schemeClr val="bg1"/>
                </a:solidFill>
                <a:latin typeface="Times New Roman" pitchFamily="18" charset="0"/>
              </a:rPr>
              <a:t>sublist</a:t>
            </a:r>
            <a:r>
              <a:rPr lang="en-US" altLang="en-US" sz="2800" b="0" dirty="0">
                <a:solidFill>
                  <a:schemeClr val="bg1"/>
                </a:solidFill>
                <a:latin typeface="Times New Roman" pitchFamily="18" charset="0"/>
              </a:rPr>
              <a:t> and moved to the sorted </a:t>
            </a:r>
            <a:r>
              <a:rPr lang="en-US" altLang="en-US" sz="2800" b="0" dirty="0" err="1">
                <a:solidFill>
                  <a:schemeClr val="bg1"/>
                </a:solidFill>
                <a:latin typeface="Times New Roman" pitchFamily="18" charset="0"/>
              </a:rPr>
              <a:t>sublist</a:t>
            </a:r>
            <a:r>
              <a:rPr lang="en-US" altLang="en-US" sz="2800" b="0" dirty="0">
                <a:solidFill>
                  <a:schemeClr val="bg1"/>
                </a:solidFill>
                <a:latin typeface="Times New Roman" pitchFamily="18" charset="0"/>
              </a:rPr>
              <a:t>. After the smallest element has been moved to the sorted list, the wall moves one element ahead.</a:t>
            </a:r>
          </a:p>
        </p:txBody>
      </p:sp>
      <p:grpSp>
        <p:nvGrpSpPr>
          <p:cNvPr id="2" name="Group 1"/>
          <p:cNvGrpSpPr>
            <a:grpSpLocks/>
          </p:cNvGrpSpPr>
          <p:nvPr/>
        </p:nvGrpSpPr>
        <p:grpSpPr bwMode="auto">
          <a:xfrm>
            <a:off x="434975" y="4038600"/>
            <a:ext cx="8023225" cy="2133600"/>
            <a:chOff x="434975" y="3200400"/>
            <a:chExt cx="8023225" cy="2133600"/>
          </a:xfrm>
          <a:noFill/>
        </p:grpSpPr>
        <p:sp>
          <p:nvSpPr>
            <p:cNvPr id="90117" name="Text Box 4"/>
            <p:cNvSpPr txBox="1">
              <a:spLocks noChangeArrowheads="1"/>
            </p:cNvSpPr>
            <p:nvPr/>
          </p:nvSpPr>
          <p:spPr bwMode="auto">
            <a:xfrm>
              <a:off x="533400" y="3200400"/>
              <a:ext cx="2945037" cy="461665"/>
            </a:xfrm>
            <a:prstGeom prst="rect">
              <a:avLst/>
            </a:prstGeom>
            <a:grpFill/>
            <a:ln w="9525">
              <a:noFill/>
              <a:miter lim="800000"/>
              <a:headEnd/>
              <a:tailEnd/>
            </a:ln>
            <a:effectLst/>
          </p:spPr>
          <p:txBody>
            <a:bodyPr wrap="none">
              <a:spAutoFit/>
            </a:bodyPr>
            <a:lstStyle/>
            <a:p>
              <a:r>
                <a:rPr lang="en-US" altLang="en-US" sz="2400">
                  <a:solidFill>
                    <a:schemeClr val="bg1"/>
                  </a:solidFill>
                  <a:latin typeface="Times New Roman" pitchFamily="18" charset="0"/>
                </a:rPr>
                <a:t>Figure 8.15  </a:t>
              </a:r>
              <a:r>
                <a:rPr lang="en-US" altLang="en-US" sz="2000">
                  <a:solidFill>
                    <a:schemeClr val="bg1"/>
                  </a:solidFill>
                  <a:latin typeface="Times New Roman" pitchFamily="18" charset="0"/>
                </a:rPr>
                <a:t>Bubble sort</a:t>
              </a:r>
            </a:p>
          </p:txBody>
        </p:sp>
        <p:pic>
          <p:nvPicPr>
            <p:cNvPr id="90118" name="Picture 6"/>
            <p:cNvPicPr>
              <a:picLocks noChangeAspect="1" noChangeArrowheads="1"/>
            </p:cNvPicPr>
            <p:nvPr/>
          </p:nvPicPr>
          <p:blipFill>
            <a:blip r:embed="rId3" cstate="print"/>
            <a:srcRect/>
            <a:stretch>
              <a:fillRect/>
            </a:stretch>
          </p:blipFill>
          <p:spPr bwMode="auto">
            <a:xfrm>
              <a:off x="828675" y="3886200"/>
              <a:ext cx="6791325" cy="1323975"/>
            </a:xfrm>
            <a:prstGeom prst="rect">
              <a:avLst/>
            </a:prstGeom>
            <a:grpFill/>
            <a:ln w="9525">
              <a:noFill/>
              <a:miter lim="800000"/>
              <a:headEnd/>
              <a:tailEnd/>
            </a:ln>
            <a:effectLst/>
          </p:spPr>
        </p:pic>
        <p:cxnSp>
          <p:nvCxnSpPr>
            <p:cNvPr id="90119" name="Straight Connector 6"/>
            <p:cNvCxnSpPr>
              <a:cxnSpLocks noChangeShapeType="1"/>
            </p:cNvCxnSpPr>
            <p:nvPr/>
          </p:nvCxnSpPr>
          <p:spPr bwMode="auto">
            <a:xfrm>
              <a:off x="434975" y="3657600"/>
              <a:ext cx="8023225" cy="0"/>
            </a:xfrm>
            <a:prstGeom prst="line">
              <a:avLst/>
            </a:prstGeom>
            <a:grpFill/>
            <a:ln w="57150" algn="ctr">
              <a:solidFill>
                <a:srgbClr val="FF0000"/>
              </a:solidFill>
              <a:round/>
              <a:headEnd/>
              <a:tailEnd/>
            </a:ln>
            <a:effectLst/>
          </p:spPr>
        </p:cxnSp>
        <p:cxnSp>
          <p:nvCxnSpPr>
            <p:cNvPr id="90120" name="Straight Connector 7"/>
            <p:cNvCxnSpPr>
              <a:cxnSpLocks noChangeShapeType="1"/>
            </p:cNvCxnSpPr>
            <p:nvPr/>
          </p:nvCxnSpPr>
          <p:spPr bwMode="auto">
            <a:xfrm>
              <a:off x="434975" y="3200400"/>
              <a:ext cx="8023225" cy="0"/>
            </a:xfrm>
            <a:prstGeom prst="line">
              <a:avLst/>
            </a:prstGeom>
            <a:grpFill/>
            <a:ln w="9525" algn="ctr">
              <a:solidFill>
                <a:srgbClr val="FF0000"/>
              </a:solidFill>
              <a:round/>
              <a:headEnd/>
              <a:tailEnd/>
            </a:ln>
            <a:effectLst/>
          </p:spPr>
        </p:cxnSp>
        <p:cxnSp>
          <p:nvCxnSpPr>
            <p:cNvPr id="90121" name="Straight Connector 8"/>
            <p:cNvCxnSpPr>
              <a:cxnSpLocks noChangeShapeType="1"/>
            </p:cNvCxnSpPr>
            <p:nvPr/>
          </p:nvCxnSpPr>
          <p:spPr bwMode="auto">
            <a:xfrm>
              <a:off x="434975" y="5334000"/>
              <a:ext cx="8023225" cy="0"/>
            </a:xfrm>
            <a:prstGeom prst="line">
              <a:avLst/>
            </a:prstGeom>
            <a:grp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533400" y="1219200"/>
            <a:ext cx="8077200" cy="3185160"/>
          </a:xfrm>
        </p:spPr>
        <p:txBody>
          <a:bodyPr>
            <a:normAutofit fontScale="92500" lnSpcReduction="20000"/>
          </a:bodyPr>
          <a:lstStyle/>
          <a:p>
            <a:pPr>
              <a:buNone/>
            </a:pPr>
            <a:r>
              <a:rPr lang="en-US" altLang="en-US" dirty="0" smtClean="0">
                <a:latin typeface="Times New Roman" pitchFamily="18" charset="0"/>
              </a:rPr>
              <a:t>1- Informal Definition</a:t>
            </a:r>
          </a:p>
          <a:p>
            <a:pPr>
              <a:buNone/>
            </a:pPr>
            <a:r>
              <a:rPr lang="en-US" altLang="en-US" dirty="0" smtClean="0">
                <a:latin typeface="Times New Roman" pitchFamily="18" charset="0"/>
              </a:rPr>
              <a:t>2- Steps for proposing an algorithm</a:t>
            </a:r>
          </a:p>
          <a:p>
            <a:pPr>
              <a:buNone/>
            </a:pPr>
            <a:r>
              <a:rPr lang="en-US" altLang="en-US" dirty="0" smtClean="0">
                <a:latin typeface="Times New Roman" pitchFamily="18" charset="0"/>
              </a:rPr>
              <a:t>3- Algorithm representation: Three basic constructs</a:t>
            </a:r>
          </a:p>
          <a:p>
            <a:pPr>
              <a:buNone/>
            </a:pPr>
            <a:r>
              <a:rPr lang="en-US" altLang="en-US" dirty="0" smtClean="0">
                <a:latin typeface="Times New Roman" pitchFamily="18" charset="0"/>
              </a:rPr>
              <a:t>4- Algorithm representation: Design view</a:t>
            </a:r>
          </a:p>
          <a:p>
            <a:pPr>
              <a:buNone/>
            </a:pPr>
            <a:r>
              <a:rPr lang="en-US" altLang="en-US" dirty="0" smtClean="0">
                <a:latin typeface="Times New Roman" pitchFamily="18" charset="0"/>
              </a:rPr>
              <a:t>5- More formal Definition</a:t>
            </a:r>
          </a:p>
          <a:p>
            <a:pPr>
              <a:buNone/>
            </a:pPr>
            <a:r>
              <a:rPr lang="en-US" altLang="en-US" dirty="0" smtClean="0">
                <a:latin typeface="Times New Roman" pitchFamily="18" charset="0"/>
              </a:rPr>
              <a:t>6-  Some Basic Algorithms</a:t>
            </a:r>
          </a:p>
          <a:p>
            <a:pPr>
              <a:buNone/>
            </a:pPr>
            <a:r>
              <a:rPr lang="en-US" altLang="en-US" dirty="0" smtClean="0">
                <a:latin typeface="Times New Roman" pitchFamily="18" charset="0"/>
              </a:rPr>
              <a:t>7- </a:t>
            </a:r>
            <a:r>
              <a:rPr lang="en-US" altLang="en-US" dirty="0" err="1" smtClean="0">
                <a:latin typeface="Times New Roman" pitchFamily="18" charset="0"/>
              </a:rPr>
              <a:t>Subalgorithms</a:t>
            </a:r>
            <a:endParaRPr lang="en-US" altLang="en-US" dirty="0" smtClean="0">
              <a:latin typeface="Times New Roman" pitchFamily="18" charset="0"/>
            </a:endParaRPr>
          </a:p>
          <a:p>
            <a:pPr>
              <a:buNone/>
            </a:pPr>
            <a:r>
              <a:rPr lang="en-US" altLang="en-US" dirty="0" smtClean="0">
                <a:latin typeface="Times New Roman" pitchFamily="18" charset="0"/>
              </a:rPr>
              <a:t>9- Recursion</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58775" y="1371600"/>
            <a:ext cx="8064500" cy="3124200"/>
            <a:chOff x="358775" y="1371600"/>
            <a:chExt cx="8064500" cy="3124200"/>
          </a:xfrm>
          <a:noFill/>
        </p:grpSpPr>
        <p:sp>
          <p:nvSpPr>
            <p:cNvPr id="92163" name="Text Box 2"/>
            <p:cNvSpPr txBox="1">
              <a:spLocks noChangeArrowheads="1"/>
            </p:cNvSpPr>
            <p:nvPr/>
          </p:nvSpPr>
          <p:spPr bwMode="auto">
            <a:xfrm>
              <a:off x="381000" y="1371600"/>
              <a:ext cx="4312399"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8.16  </a:t>
              </a:r>
              <a:r>
                <a:rPr lang="en-US" altLang="en-US" sz="2000" b="1" u="sng" dirty="0">
                  <a:solidFill>
                    <a:srgbClr val="0000CC"/>
                  </a:solidFill>
                  <a:latin typeface="Times New Roman" pitchFamily="18" charset="0"/>
                </a:rPr>
                <a:t>Example of bubble sort</a:t>
              </a:r>
            </a:p>
          </p:txBody>
        </p:sp>
        <p:pic>
          <p:nvPicPr>
            <p:cNvPr id="92164" name="Picture 4"/>
            <p:cNvPicPr>
              <a:picLocks noChangeAspect="1" noChangeArrowheads="1"/>
            </p:cNvPicPr>
            <p:nvPr/>
          </p:nvPicPr>
          <p:blipFill>
            <a:blip r:embed="rId3" cstate="print"/>
            <a:srcRect/>
            <a:stretch>
              <a:fillRect/>
            </a:stretch>
          </p:blipFill>
          <p:spPr bwMode="auto">
            <a:xfrm>
              <a:off x="468313" y="2203450"/>
              <a:ext cx="7954962" cy="2071688"/>
            </a:xfrm>
            <a:prstGeom prst="rect">
              <a:avLst/>
            </a:prstGeom>
            <a:grpFill/>
            <a:ln w="9525">
              <a:noFill/>
              <a:miter lim="800000"/>
              <a:headEnd/>
              <a:tailEnd/>
            </a:ln>
            <a:effectLst/>
          </p:spPr>
        </p:pic>
        <p:cxnSp>
          <p:nvCxnSpPr>
            <p:cNvPr id="92165" name="Straight Connector 4"/>
            <p:cNvCxnSpPr>
              <a:cxnSpLocks noChangeShapeType="1"/>
            </p:cNvCxnSpPr>
            <p:nvPr/>
          </p:nvCxnSpPr>
          <p:spPr bwMode="auto">
            <a:xfrm>
              <a:off x="358775" y="1905000"/>
              <a:ext cx="8023225" cy="0"/>
            </a:xfrm>
            <a:prstGeom prst="line">
              <a:avLst/>
            </a:prstGeom>
            <a:grpFill/>
            <a:ln w="57150" algn="ctr">
              <a:solidFill>
                <a:srgbClr val="FF0000"/>
              </a:solidFill>
              <a:round/>
              <a:headEnd/>
              <a:tailEnd/>
            </a:ln>
            <a:effectLst/>
          </p:spPr>
        </p:cxnSp>
        <p:cxnSp>
          <p:nvCxnSpPr>
            <p:cNvPr id="92166" name="Straight Connector 5"/>
            <p:cNvCxnSpPr>
              <a:cxnSpLocks noChangeShapeType="1"/>
            </p:cNvCxnSpPr>
            <p:nvPr/>
          </p:nvCxnSpPr>
          <p:spPr bwMode="auto">
            <a:xfrm>
              <a:off x="358775" y="1371600"/>
              <a:ext cx="8023225" cy="0"/>
            </a:xfrm>
            <a:prstGeom prst="line">
              <a:avLst/>
            </a:prstGeom>
            <a:grpFill/>
            <a:ln w="9525" algn="ctr">
              <a:solidFill>
                <a:srgbClr val="FF0000"/>
              </a:solidFill>
              <a:round/>
              <a:headEnd/>
              <a:tailEnd/>
            </a:ln>
            <a:effectLst/>
          </p:spPr>
        </p:cxnSp>
        <p:cxnSp>
          <p:nvCxnSpPr>
            <p:cNvPr id="92167" name="Straight Connector 6"/>
            <p:cNvCxnSpPr>
              <a:cxnSpLocks noChangeShapeType="1"/>
            </p:cNvCxnSpPr>
            <p:nvPr/>
          </p:nvCxnSpPr>
          <p:spPr bwMode="auto">
            <a:xfrm>
              <a:off x="358775" y="4495800"/>
              <a:ext cx="8023225" cy="0"/>
            </a:xfrm>
            <a:prstGeom prst="line">
              <a:avLst/>
            </a:prstGeom>
            <a:grp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381000" y="953631"/>
            <a:ext cx="8382000" cy="2246769"/>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0000CC"/>
                </a:solidFill>
                <a:latin typeface="Times New Roman" pitchFamily="18" charset="0"/>
              </a:rPr>
              <a:t>Insertion sort</a:t>
            </a:r>
            <a:r>
              <a:rPr lang="en-US" altLang="en-US" sz="2800" dirty="0" smtClean="0">
                <a:solidFill>
                  <a:srgbClr val="0000CC"/>
                </a:solidFill>
                <a:latin typeface="Times New Roman" pitchFamily="18" charset="0"/>
              </a:rPr>
              <a:t>: </a:t>
            </a:r>
            <a:r>
              <a:rPr lang="en-US" altLang="en-US" sz="2800" dirty="0" smtClean="0">
                <a:solidFill>
                  <a:schemeClr val="bg1"/>
                </a:solidFill>
                <a:latin typeface="Times New Roman" pitchFamily="18" charset="0"/>
              </a:rPr>
              <a:t>The</a:t>
            </a:r>
            <a:r>
              <a:rPr lang="en-US" altLang="en-US" sz="2800" b="0" dirty="0" smtClean="0">
                <a:solidFill>
                  <a:schemeClr val="bg1"/>
                </a:solidFill>
                <a:latin typeface="Times New Roman" pitchFamily="18" charset="0"/>
              </a:rPr>
              <a:t> </a:t>
            </a:r>
            <a:r>
              <a:rPr lang="en-US" altLang="en-US" sz="2800" b="0" dirty="0">
                <a:solidFill>
                  <a:schemeClr val="bg1"/>
                </a:solidFill>
                <a:latin typeface="Times New Roman" pitchFamily="18" charset="0"/>
              </a:rPr>
              <a:t>insertion sort algorithm is one of the most common sorting techniques, and it is often used by card players. Each card a player picks up is inserted into the proper place in their hand of cards to maintain a particular sequence. </a:t>
            </a:r>
          </a:p>
        </p:txBody>
      </p:sp>
      <p:grpSp>
        <p:nvGrpSpPr>
          <p:cNvPr id="2" name="Group 1"/>
          <p:cNvGrpSpPr>
            <a:grpSpLocks/>
          </p:cNvGrpSpPr>
          <p:nvPr/>
        </p:nvGrpSpPr>
        <p:grpSpPr bwMode="auto">
          <a:xfrm>
            <a:off x="511175" y="3272135"/>
            <a:ext cx="8175625" cy="2823865"/>
            <a:chOff x="511175" y="3272135"/>
            <a:chExt cx="8175625" cy="2823865"/>
          </a:xfrm>
          <a:noFill/>
        </p:grpSpPr>
        <p:sp>
          <p:nvSpPr>
            <p:cNvPr id="94213" name="Text Box 4"/>
            <p:cNvSpPr txBox="1">
              <a:spLocks noChangeArrowheads="1"/>
            </p:cNvSpPr>
            <p:nvPr/>
          </p:nvSpPr>
          <p:spPr bwMode="auto">
            <a:xfrm>
              <a:off x="762000" y="3272135"/>
              <a:ext cx="3243196"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8.17  </a:t>
              </a:r>
              <a:r>
                <a:rPr lang="en-US" altLang="en-US" sz="2000" b="1" u="sng" dirty="0">
                  <a:solidFill>
                    <a:srgbClr val="0000CC"/>
                  </a:solidFill>
                  <a:latin typeface="Times New Roman" pitchFamily="18" charset="0"/>
                </a:rPr>
                <a:t>Insertion sort</a:t>
              </a:r>
            </a:p>
          </p:txBody>
        </p:sp>
        <p:pic>
          <p:nvPicPr>
            <p:cNvPr id="94214" name="Picture 6"/>
            <p:cNvPicPr>
              <a:picLocks noChangeAspect="1" noChangeArrowheads="1"/>
            </p:cNvPicPr>
            <p:nvPr/>
          </p:nvPicPr>
          <p:blipFill>
            <a:blip r:embed="rId3" cstate="print"/>
            <a:srcRect/>
            <a:stretch>
              <a:fillRect/>
            </a:stretch>
          </p:blipFill>
          <p:spPr bwMode="auto">
            <a:xfrm>
              <a:off x="981075" y="4037013"/>
              <a:ext cx="6791325" cy="2058987"/>
            </a:xfrm>
            <a:prstGeom prst="rect">
              <a:avLst/>
            </a:prstGeom>
            <a:grpFill/>
            <a:ln w="9525">
              <a:noFill/>
              <a:miter lim="800000"/>
              <a:headEnd/>
              <a:tailEnd/>
            </a:ln>
            <a:effectLst/>
          </p:spPr>
        </p:pic>
        <p:cxnSp>
          <p:nvCxnSpPr>
            <p:cNvPr id="94215" name="Straight Connector 6"/>
            <p:cNvCxnSpPr>
              <a:cxnSpLocks noChangeShapeType="1"/>
            </p:cNvCxnSpPr>
            <p:nvPr/>
          </p:nvCxnSpPr>
          <p:spPr bwMode="auto">
            <a:xfrm>
              <a:off x="663575" y="3810000"/>
              <a:ext cx="8023225" cy="0"/>
            </a:xfrm>
            <a:prstGeom prst="line">
              <a:avLst/>
            </a:prstGeom>
            <a:grpFill/>
            <a:ln w="57150" algn="ctr">
              <a:solidFill>
                <a:srgbClr val="FF0000"/>
              </a:solidFill>
              <a:round/>
              <a:headEnd/>
              <a:tailEnd/>
            </a:ln>
            <a:effectLst/>
          </p:spPr>
        </p:cxnSp>
        <p:cxnSp>
          <p:nvCxnSpPr>
            <p:cNvPr id="94216" name="Straight Connector 7"/>
            <p:cNvCxnSpPr>
              <a:cxnSpLocks noChangeShapeType="1"/>
            </p:cNvCxnSpPr>
            <p:nvPr/>
          </p:nvCxnSpPr>
          <p:spPr bwMode="auto">
            <a:xfrm>
              <a:off x="663575" y="3352800"/>
              <a:ext cx="8023225" cy="0"/>
            </a:xfrm>
            <a:prstGeom prst="line">
              <a:avLst/>
            </a:prstGeom>
            <a:grpFill/>
            <a:ln w="9525" algn="ctr">
              <a:solidFill>
                <a:srgbClr val="FF0000"/>
              </a:solidFill>
              <a:round/>
              <a:headEnd/>
              <a:tailEnd/>
            </a:ln>
            <a:effectLst/>
          </p:spPr>
        </p:cxnSp>
        <p:cxnSp>
          <p:nvCxnSpPr>
            <p:cNvPr id="94217" name="Straight Connector 8"/>
            <p:cNvCxnSpPr>
              <a:cxnSpLocks noChangeShapeType="1"/>
            </p:cNvCxnSpPr>
            <p:nvPr/>
          </p:nvCxnSpPr>
          <p:spPr bwMode="auto">
            <a:xfrm>
              <a:off x="511175" y="6096000"/>
              <a:ext cx="8023225" cy="0"/>
            </a:xfrm>
            <a:prstGeom prst="line">
              <a:avLst/>
            </a:prstGeom>
            <a:grpFill/>
            <a:ln w="9525" algn="ctr">
              <a:solidFill>
                <a:srgbClr val="FF0000"/>
              </a:solidFill>
              <a:round/>
              <a:headEnd/>
              <a:tailEnd/>
            </a:ln>
            <a:effectLst/>
          </p:spPr>
        </p:cxnSp>
      </p:grpSp>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81000" y="1447800"/>
            <a:ext cx="8382000" cy="3581400"/>
            <a:chOff x="381000" y="1447800"/>
            <a:chExt cx="8382000" cy="3581400"/>
          </a:xfrm>
          <a:noFill/>
        </p:grpSpPr>
        <p:sp>
          <p:nvSpPr>
            <p:cNvPr id="96259" name="Text Box 2"/>
            <p:cNvSpPr txBox="1">
              <a:spLocks noChangeArrowheads="1"/>
            </p:cNvSpPr>
            <p:nvPr/>
          </p:nvSpPr>
          <p:spPr bwMode="auto">
            <a:xfrm>
              <a:off x="381000" y="1447800"/>
              <a:ext cx="4523995"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8.18  </a:t>
              </a:r>
              <a:r>
                <a:rPr lang="en-US" altLang="en-US" sz="2000" b="1" u="sng" dirty="0">
                  <a:solidFill>
                    <a:srgbClr val="0000CC"/>
                  </a:solidFill>
                  <a:latin typeface="Times New Roman" pitchFamily="18" charset="0"/>
                </a:rPr>
                <a:t>Example of insertion sort</a:t>
              </a:r>
            </a:p>
          </p:txBody>
        </p:sp>
        <p:pic>
          <p:nvPicPr>
            <p:cNvPr id="96260" name="Picture 4"/>
            <p:cNvPicPr>
              <a:picLocks noChangeAspect="1" noChangeArrowheads="1"/>
            </p:cNvPicPr>
            <p:nvPr/>
          </p:nvPicPr>
          <p:blipFill>
            <a:blip r:embed="rId3" cstate="print"/>
            <a:srcRect/>
            <a:stretch>
              <a:fillRect/>
            </a:stretch>
          </p:blipFill>
          <p:spPr bwMode="auto">
            <a:xfrm>
              <a:off x="490538" y="2286000"/>
              <a:ext cx="8272462" cy="2597150"/>
            </a:xfrm>
            <a:prstGeom prst="rect">
              <a:avLst/>
            </a:prstGeom>
            <a:grpFill/>
            <a:ln w="9525">
              <a:noFill/>
              <a:miter lim="800000"/>
              <a:headEnd/>
              <a:tailEnd/>
            </a:ln>
            <a:effectLst/>
          </p:spPr>
        </p:pic>
        <p:cxnSp>
          <p:nvCxnSpPr>
            <p:cNvPr id="96261" name="Straight Connector 4"/>
            <p:cNvCxnSpPr>
              <a:cxnSpLocks noChangeShapeType="1"/>
            </p:cNvCxnSpPr>
            <p:nvPr/>
          </p:nvCxnSpPr>
          <p:spPr bwMode="auto">
            <a:xfrm>
              <a:off x="434975" y="1905000"/>
              <a:ext cx="8023225" cy="0"/>
            </a:xfrm>
            <a:prstGeom prst="line">
              <a:avLst/>
            </a:prstGeom>
            <a:grpFill/>
            <a:ln w="57150" algn="ctr">
              <a:solidFill>
                <a:srgbClr val="FF0000"/>
              </a:solidFill>
              <a:round/>
              <a:headEnd/>
              <a:tailEnd/>
            </a:ln>
            <a:effectLst/>
          </p:spPr>
        </p:cxnSp>
        <p:cxnSp>
          <p:nvCxnSpPr>
            <p:cNvPr id="96262" name="Straight Connector 5"/>
            <p:cNvCxnSpPr>
              <a:cxnSpLocks noChangeShapeType="1"/>
            </p:cNvCxnSpPr>
            <p:nvPr/>
          </p:nvCxnSpPr>
          <p:spPr bwMode="auto">
            <a:xfrm>
              <a:off x="434975" y="1447800"/>
              <a:ext cx="8023225" cy="0"/>
            </a:xfrm>
            <a:prstGeom prst="line">
              <a:avLst/>
            </a:prstGeom>
            <a:grpFill/>
            <a:ln w="9525" algn="ctr">
              <a:solidFill>
                <a:srgbClr val="FF0000"/>
              </a:solidFill>
              <a:round/>
              <a:headEnd/>
              <a:tailEnd/>
            </a:ln>
            <a:effectLst/>
          </p:spPr>
        </p:cxnSp>
        <p:cxnSp>
          <p:nvCxnSpPr>
            <p:cNvPr id="96263" name="Straight Connector 6"/>
            <p:cNvCxnSpPr>
              <a:cxnSpLocks noChangeShapeType="1"/>
            </p:cNvCxnSpPr>
            <p:nvPr/>
          </p:nvCxnSpPr>
          <p:spPr bwMode="auto">
            <a:xfrm>
              <a:off x="434975" y="5029200"/>
              <a:ext cx="8023225" cy="0"/>
            </a:xfrm>
            <a:prstGeom prst="line">
              <a:avLst/>
            </a:prstGeom>
            <a:grp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p:cNvSpPr>
            <a:spLocks noChangeArrowheads="1"/>
          </p:cNvSpPr>
          <p:nvPr/>
        </p:nvSpPr>
        <p:spPr bwMode="auto">
          <a:xfrm>
            <a:off x="228600" y="1219200"/>
            <a:ext cx="8305800" cy="4401205"/>
          </a:xfrm>
          <a:prstGeom prst="rect">
            <a:avLst/>
          </a:prstGeom>
          <a:noFill/>
          <a:ln w="9525">
            <a:noFill/>
            <a:miter lim="800000"/>
            <a:headEnd/>
            <a:tailEnd/>
          </a:ln>
          <a:effectLst/>
        </p:spPr>
        <p:txBody>
          <a:bodyPr wrap="square">
            <a:spAutoFit/>
          </a:bodyPr>
          <a:lstStyle/>
          <a:p>
            <a:pPr algn="just"/>
            <a:r>
              <a:rPr lang="en-US" altLang="en-US" sz="2800" b="1" u="sng" dirty="0" smtClean="0">
                <a:solidFill>
                  <a:srgbClr val="0000CC"/>
                </a:solidFill>
                <a:latin typeface="Times New Roman" pitchFamily="18" charset="0"/>
              </a:rPr>
              <a:t>Searching</a:t>
            </a:r>
          </a:p>
          <a:p>
            <a:pPr algn="just"/>
            <a:r>
              <a:rPr lang="en-US" altLang="en-US" sz="2800" b="1" u="sng" dirty="0" smtClean="0">
                <a:solidFill>
                  <a:schemeClr val="bg1"/>
                </a:solidFill>
                <a:latin typeface="Times New Roman" pitchFamily="18" charset="0"/>
              </a:rPr>
              <a:t>Input</a:t>
            </a:r>
            <a:r>
              <a:rPr lang="en-US" altLang="en-US" sz="2800" b="0" dirty="0" smtClean="0">
                <a:solidFill>
                  <a:schemeClr val="bg1"/>
                </a:solidFill>
                <a:latin typeface="Times New Roman" pitchFamily="18" charset="0"/>
              </a:rPr>
              <a:t>: </a:t>
            </a:r>
          </a:p>
          <a:p>
            <a:pPr algn="just"/>
            <a:r>
              <a:rPr lang="en-US" altLang="en-US" sz="2800" dirty="0" smtClean="0">
                <a:solidFill>
                  <a:schemeClr val="bg1"/>
                </a:solidFill>
                <a:latin typeface="Times New Roman" pitchFamily="18" charset="0"/>
              </a:rPr>
              <a:t>	- </a:t>
            </a:r>
            <a:r>
              <a:rPr lang="en-US" altLang="en-US" sz="2800" b="0" dirty="0" smtClean="0">
                <a:solidFill>
                  <a:schemeClr val="bg1"/>
                </a:solidFill>
                <a:latin typeface="Times New Roman" pitchFamily="18" charset="0"/>
              </a:rPr>
              <a:t>a </a:t>
            </a:r>
            <a:r>
              <a:rPr lang="en-US" altLang="en-US" sz="2800" b="0" dirty="0">
                <a:solidFill>
                  <a:schemeClr val="bg1"/>
                </a:solidFill>
                <a:latin typeface="Times New Roman" pitchFamily="18" charset="0"/>
              </a:rPr>
              <a:t>list of </a:t>
            </a:r>
            <a:r>
              <a:rPr lang="en-US" altLang="en-US" sz="2800" b="0" dirty="0" smtClean="0">
                <a:solidFill>
                  <a:schemeClr val="bg1"/>
                </a:solidFill>
                <a:latin typeface="Times New Roman" pitchFamily="18" charset="0"/>
              </a:rPr>
              <a:t>values</a:t>
            </a:r>
          </a:p>
          <a:p>
            <a:pPr algn="just"/>
            <a:r>
              <a:rPr lang="en-US" altLang="en-US" sz="2800" dirty="0" smtClean="0">
                <a:solidFill>
                  <a:schemeClr val="bg1"/>
                </a:solidFill>
                <a:latin typeface="Times New Roman" pitchFamily="18" charset="0"/>
              </a:rPr>
              <a:t>	- searched value x</a:t>
            </a:r>
          </a:p>
          <a:p>
            <a:pPr algn="just"/>
            <a:r>
              <a:rPr lang="en-US" altLang="en-US" sz="2800" b="1" u="sng" dirty="0" smtClean="0">
                <a:solidFill>
                  <a:schemeClr val="bg1"/>
                </a:solidFill>
                <a:latin typeface="Times New Roman" pitchFamily="18" charset="0"/>
              </a:rPr>
              <a:t>Output</a:t>
            </a:r>
            <a:r>
              <a:rPr lang="en-US" altLang="en-US" sz="2800" b="0" dirty="0" smtClean="0">
                <a:solidFill>
                  <a:schemeClr val="bg1"/>
                </a:solidFill>
                <a:latin typeface="Times New Roman" pitchFamily="18" charset="0"/>
              </a:rPr>
              <a:t>:</a:t>
            </a:r>
          </a:p>
          <a:p>
            <a:pPr algn="just"/>
            <a:r>
              <a:rPr lang="en-US" altLang="en-US" sz="2800" dirty="0" smtClean="0">
                <a:solidFill>
                  <a:schemeClr val="bg1"/>
                </a:solidFill>
                <a:latin typeface="Times New Roman" pitchFamily="18" charset="0"/>
              </a:rPr>
              <a:t>	</a:t>
            </a:r>
            <a:r>
              <a:rPr lang="en-US" altLang="en-US" sz="2800" b="0" dirty="0" smtClean="0">
                <a:solidFill>
                  <a:schemeClr val="bg1"/>
                </a:solidFill>
                <a:latin typeface="Times New Roman" pitchFamily="18" charset="0"/>
              </a:rPr>
              <a:t>location </a:t>
            </a:r>
            <a:r>
              <a:rPr lang="en-US" altLang="en-US" sz="2800" b="0" dirty="0">
                <a:solidFill>
                  <a:schemeClr val="bg1"/>
                </a:solidFill>
                <a:latin typeface="Times New Roman" pitchFamily="18" charset="0"/>
              </a:rPr>
              <a:t>of the first element in the list that contains that </a:t>
            </a:r>
            <a:r>
              <a:rPr lang="en-US" altLang="en-US" sz="2800" b="0" dirty="0" smtClean="0">
                <a:solidFill>
                  <a:schemeClr val="bg1"/>
                </a:solidFill>
                <a:latin typeface="Times New Roman" pitchFamily="18" charset="0"/>
              </a:rPr>
              <a:t>value.</a:t>
            </a:r>
          </a:p>
          <a:p>
            <a:pPr algn="just"/>
            <a:r>
              <a:rPr lang="en-US" altLang="en-US" sz="2800" b="1" i="1" u="sng" dirty="0" smtClean="0">
                <a:solidFill>
                  <a:schemeClr val="bg1"/>
                </a:solidFill>
                <a:latin typeface="Times New Roman" pitchFamily="18" charset="0"/>
              </a:rPr>
              <a:t>Two algorithms</a:t>
            </a:r>
            <a:r>
              <a:rPr lang="en-US" altLang="en-US" sz="2800" b="0" dirty="0" smtClean="0">
                <a:solidFill>
                  <a:schemeClr val="bg1"/>
                </a:solidFill>
                <a:latin typeface="Times New Roman" pitchFamily="18" charset="0"/>
              </a:rPr>
              <a:t>:</a:t>
            </a:r>
          </a:p>
          <a:p>
            <a:pPr algn="just"/>
            <a:r>
              <a:rPr lang="en-US" altLang="en-US" sz="2800" dirty="0" smtClean="0">
                <a:solidFill>
                  <a:schemeClr val="bg1"/>
                </a:solidFill>
                <a:latin typeface="Times New Roman" pitchFamily="18" charset="0"/>
              </a:rPr>
              <a:t>	- </a:t>
            </a:r>
            <a:r>
              <a:rPr lang="en-US" altLang="en-US" sz="2800" b="0" dirty="0" smtClean="0">
                <a:solidFill>
                  <a:schemeClr val="bg1"/>
                </a:solidFill>
                <a:latin typeface="Times New Roman" pitchFamily="18" charset="0"/>
              </a:rPr>
              <a:t>S</a:t>
            </a:r>
            <a:r>
              <a:rPr lang="en-US" altLang="en-US" sz="2800" dirty="0" smtClean="0">
                <a:solidFill>
                  <a:schemeClr val="bg1"/>
                </a:solidFill>
                <a:latin typeface="Times New Roman" pitchFamily="18" charset="0"/>
              </a:rPr>
              <a:t>equential search</a:t>
            </a:r>
          </a:p>
          <a:p>
            <a:pPr algn="just"/>
            <a:r>
              <a:rPr lang="en-US" altLang="en-US" sz="2800" b="0" dirty="0" smtClean="0">
                <a:solidFill>
                  <a:schemeClr val="bg1"/>
                </a:solidFill>
                <a:latin typeface="Times New Roman" pitchFamily="18" charset="0"/>
              </a:rPr>
              <a:t>	- B</a:t>
            </a:r>
            <a:r>
              <a:rPr lang="en-US" altLang="en-US" sz="2800" dirty="0" smtClean="0">
                <a:solidFill>
                  <a:schemeClr val="bg1"/>
                </a:solidFill>
                <a:latin typeface="Times New Roman" pitchFamily="18" charset="0"/>
              </a:rPr>
              <a:t>inary search – input list must be ordered</a:t>
            </a:r>
            <a:endParaRPr lang="en-US" altLang="en-US" sz="2800" b="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33</a:t>
            </a:fld>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2"/>
          <p:cNvSpPr txBox="1">
            <a:spLocks noChangeArrowheads="1"/>
          </p:cNvSpPr>
          <p:nvPr/>
        </p:nvSpPr>
        <p:spPr bwMode="auto">
          <a:xfrm>
            <a:off x="76200" y="1143000"/>
            <a:ext cx="2880853" cy="523220"/>
          </a:xfrm>
          <a:prstGeom prst="rect">
            <a:avLst/>
          </a:prstGeom>
          <a:noFill/>
          <a:ln w="9525">
            <a:noFill/>
            <a:miter lim="800000"/>
            <a:headEnd/>
            <a:tailEnd/>
          </a:ln>
          <a:effectLst/>
        </p:spPr>
        <p:txBody>
          <a:bodyPr wrap="none">
            <a:spAutoFit/>
          </a:bodyPr>
          <a:lstStyle/>
          <a:p>
            <a:r>
              <a:rPr lang="en-US" altLang="en-US" sz="2800" b="1" u="sng" dirty="0">
                <a:solidFill>
                  <a:srgbClr val="0000CC"/>
                </a:solidFill>
                <a:latin typeface="Times New Roman" pitchFamily="18" charset="0"/>
              </a:rPr>
              <a:t>Sequential search</a:t>
            </a:r>
          </a:p>
        </p:txBody>
      </p:sp>
      <p:sp>
        <p:nvSpPr>
          <p:cNvPr id="100357" name="Rectangle 6"/>
          <p:cNvSpPr>
            <a:spLocks noChangeArrowheads="1"/>
          </p:cNvSpPr>
          <p:nvPr/>
        </p:nvSpPr>
        <p:spPr bwMode="auto">
          <a:xfrm>
            <a:off x="228600" y="1836003"/>
            <a:ext cx="8610600" cy="830997"/>
          </a:xfrm>
          <a:prstGeom prst="rect">
            <a:avLst/>
          </a:prstGeom>
          <a:noFill/>
          <a:ln w="9525">
            <a:noFill/>
            <a:miter lim="800000"/>
            <a:headEnd/>
            <a:tailEnd/>
          </a:ln>
          <a:effectLst/>
        </p:spPr>
        <p:txBody>
          <a:bodyPr wrap="square">
            <a:spAutoFit/>
          </a:bodyPr>
          <a:lstStyle/>
          <a:p>
            <a:pPr algn="just"/>
            <a:r>
              <a:rPr lang="en-US" altLang="en-US" sz="2400" b="0" dirty="0" smtClean="0">
                <a:solidFill>
                  <a:schemeClr val="bg1"/>
                </a:solidFill>
                <a:latin typeface="Times New Roman" pitchFamily="18" charset="0"/>
              </a:rPr>
              <a:t>We </a:t>
            </a:r>
            <a:r>
              <a:rPr lang="en-US" altLang="en-US" sz="2400" b="0" dirty="0">
                <a:solidFill>
                  <a:schemeClr val="bg1"/>
                </a:solidFill>
                <a:latin typeface="Times New Roman" pitchFamily="18" charset="0"/>
              </a:rPr>
              <a:t>start searching for the target from the beginning of the list. We continue until we either find the target or reach the end of the list. </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Text Box 2"/>
          <p:cNvSpPr txBox="1">
            <a:spLocks noChangeArrowheads="1"/>
          </p:cNvSpPr>
          <p:nvPr/>
        </p:nvSpPr>
        <p:spPr bwMode="auto">
          <a:xfrm>
            <a:off x="118598" y="3134380"/>
            <a:ext cx="2319802" cy="523220"/>
          </a:xfrm>
          <a:prstGeom prst="rect">
            <a:avLst/>
          </a:prstGeom>
          <a:noFill/>
          <a:ln w="9525">
            <a:noFill/>
            <a:miter lim="800000"/>
            <a:headEnd/>
            <a:tailEnd/>
          </a:ln>
          <a:effectLst/>
        </p:spPr>
        <p:txBody>
          <a:bodyPr wrap="none">
            <a:spAutoFit/>
          </a:bodyPr>
          <a:lstStyle/>
          <a:p>
            <a:r>
              <a:rPr lang="en-US" altLang="en-US" sz="2800" b="1" u="sng" dirty="0" smtClean="0">
                <a:solidFill>
                  <a:srgbClr val="0000CC"/>
                </a:solidFill>
                <a:latin typeface="Times New Roman" pitchFamily="18" charset="0"/>
              </a:rPr>
              <a:t>Binary </a:t>
            </a:r>
            <a:r>
              <a:rPr lang="en-US" altLang="en-US" sz="2800" b="1" u="sng" dirty="0">
                <a:solidFill>
                  <a:srgbClr val="0000CC"/>
                </a:solidFill>
                <a:latin typeface="Times New Roman" pitchFamily="18" charset="0"/>
              </a:rPr>
              <a:t>search</a:t>
            </a:r>
          </a:p>
        </p:txBody>
      </p:sp>
      <p:sp>
        <p:nvSpPr>
          <p:cNvPr id="7" name="Rectangle 3"/>
          <p:cNvSpPr>
            <a:spLocks noChangeArrowheads="1"/>
          </p:cNvSpPr>
          <p:nvPr/>
        </p:nvSpPr>
        <p:spPr bwMode="auto">
          <a:xfrm>
            <a:off x="304800" y="3749674"/>
            <a:ext cx="8534400" cy="2308324"/>
          </a:xfrm>
          <a:prstGeom prst="rect">
            <a:avLst/>
          </a:prstGeom>
          <a:noFill/>
          <a:ln w="9525">
            <a:noFill/>
            <a:miter lim="800000"/>
            <a:headEnd/>
            <a:tailEnd/>
          </a:ln>
          <a:effectLst/>
        </p:spPr>
        <p:txBody>
          <a:bodyPr wrap="square">
            <a:spAutoFit/>
          </a:bodyPr>
          <a:lstStyle/>
          <a:p>
            <a:pPr algn="just"/>
            <a:r>
              <a:rPr lang="en-US" altLang="en-US" sz="2400" b="0" dirty="0" smtClean="0">
                <a:solidFill>
                  <a:schemeClr val="bg1"/>
                </a:solidFill>
                <a:latin typeface="Times New Roman" pitchFamily="18" charset="0"/>
              </a:rPr>
              <a:t>We starts </a:t>
            </a:r>
            <a:r>
              <a:rPr lang="en-US" altLang="en-US" sz="2400" b="0" dirty="0">
                <a:solidFill>
                  <a:schemeClr val="bg1"/>
                </a:solidFill>
                <a:latin typeface="Times New Roman" pitchFamily="18" charset="0"/>
              </a:rPr>
              <a:t>by testing the data in the element at the middle of the list. This determines whether the target is in the first half or the second half of the list. If it is in the first half, there is no need to further check the second half. If it is in the second half, there is no need to further check the first half. In other words, we eliminate half the list from further consideration.</a:t>
            </a:r>
          </a:p>
        </p:txBody>
      </p:sp>
      <p:sp>
        <p:nvSpPr>
          <p:cNvPr id="8" name="Slide Number Placeholder 7"/>
          <p:cNvSpPr>
            <a:spLocks noGrp="1"/>
          </p:cNvSpPr>
          <p:nvPr>
            <p:ph type="sldNum" sz="quarter" idx="12"/>
          </p:nvPr>
        </p:nvSpPr>
        <p:spPr/>
        <p:txBody>
          <a:bodyPr/>
          <a:lstStyle/>
          <a:p>
            <a:fld id="{69E29E33-B620-47F9-BB04-8846C2A5AFCC}" type="slidenum">
              <a:rPr kumimoji="0" lang="en-US" smtClean="0"/>
              <a:pPr/>
              <a:t>34</a:t>
            </a:fld>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52400" y="909935"/>
            <a:ext cx="8185150" cy="5795665"/>
            <a:chOff x="600075" y="376535"/>
            <a:chExt cx="8185150" cy="5795665"/>
          </a:xfrm>
        </p:grpSpPr>
        <p:sp>
          <p:nvSpPr>
            <p:cNvPr id="102403" name="Text Box 2"/>
            <p:cNvSpPr txBox="1">
              <a:spLocks noChangeArrowheads="1"/>
            </p:cNvSpPr>
            <p:nvPr/>
          </p:nvSpPr>
          <p:spPr bwMode="auto">
            <a:xfrm>
              <a:off x="784225" y="376535"/>
              <a:ext cx="5474768"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8.19  </a:t>
              </a:r>
              <a:r>
                <a:rPr lang="en-US" altLang="en-US" sz="2000" b="1" dirty="0">
                  <a:solidFill>
                    <a:srgbClr val="0000CC"/>
                  </a:solidFill>
                  <a:latin typeface="Times New Roman" pitchFamily="18" charset="0"/>
                </a:rPr>
                <a:t>An example of a sequential search</a:t>
              </a:r>
            </a:p>
          </p:txBody>
        </p:sp>
        <p:pic>
          <p:nvPicPr>
            <p:cNvPr id="102404" name="Picture 4"/>
            <p:cNvPicPr>
              <a:picLocks noChangeAspect="1" noChangeArrowheads="1"/>
            </p:cNvPicPr>
            <p:nvPr/>
          </p:nvPicPr>
          <p:blipFill>
            <a:blip r:embed="rId3" cstate="print"/>
            <a:srcRect/>
            <a:stretch>
              <a:fillRect/>
            </a:stretch>
          </p:blipFill>
          <p:spPr bwMode="auto">
            <a:xfrm>
              <a:off x="600075" y="922338"/>
              <a:ext cx="7651750" cy="5173662"/>
            </a:xfrm>
            <a:prstGeom prst="rect">
              <a:avLst/>
            </a:prstGeom>
            <a:noFill/>
            <a:ln w="9525">
              <a:noFill/>
              <a:miter lim="800000"/>
              <a:headEnd/>
              <a:tailEnd/>
            </a:ln>
            <a:effectLst/>
          </p:spPr>
        </p:pic>
        <p:cxnSp>
          <p:nvCxnSpPr>
            <p:cNvPr id="102405" name="Straight Connector 4"/>
            <p:cNvCxnSpPr>
              <a:cxnSpLocks noChangeShapeType="1"/>
            </p:cNvCxnSpPr>
            <p:nvPr/>
          </p:nvCxnSpPr>
          <p:spPr bwMode="auto">
            <a:xfrm>
              <a:off x="762000" y="838200"/>
              <a:ext cx="8023225" cy="0"/>
            </a:xfrm>
            <a:prstGeom prst="line">
              <a:avLst/>
            </a:prstGeom>
            <a:noFill/>
            <a:ln w="57150" algn="ctr">
              <a:solidFill>
                <a:srgbClr val="FF0000"/>
              </a:solidFill>
              <a:round/>
              <a:headEnd/>
              <a:tailEnd/>
            </a:ln>
            <a:effectLst/>
          </p:spPr>
        </p:cxnSp>
        <p:cxnSp>
          <p:nvCxnSpPr>
            <p:cNvPr id="102407" name="Straight Connector 6"/>
            <p:cNvCxnSpPr>
              <a:cxnSpLocks noChangeShapeType="1"/>
            </p:cNvCxnSpPr>
            <p:nvPr/>
          </p:nvCxnSpPr>
          <p:spPr bwMode="auto">
            <a:xfrm>
              <a:off x="600075" y="6172200"/>
              <a:ext cx="8023225" cy="0"/>
            </a:xfrm>
            <a:prstGeom prst="line">
              <a:avLst/>
            </a:prstGeom>
            <a:no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TextBox 8"/>
          <p:cNvSpPr txBox="1"/>
          <p:nvPr/>
        </p:nvSpPr>
        <p:spPr>
          <a:xfrm>
            <a:off x="6019800" y="914400"/>
            <a:ext cx="3048000" cy="1015663"/>
          </a:xfrm>
          <a:prstGeom prst="rect">
            <a:avLst/>
          </a:prstGeom>
          <a:solidFill>
            <a:schemeClr val="accent2">
              <a:lumMod val="75000"/>
            </a:schemeClr>
          </a:solidFill>
        </p:spPr>
        <p:txBody>
          <a:bodyPr wrap="square" rtlCol="0">
            <a:spAutoFit/>
          </a:bodyPr>
          <a:lstStyle/>
          <a:p>
            <a:r>
              <a:rPr lang="en-US" sz="2000" b="1" dirty="0" smtClean="0"/>
              <a:t>In the worst case, how many comparisons must be performed?</a:t>
            </a:r>
            <a:endParaRPr lang="en-US" sz="2000" b="1" dirty="0"/>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35</a:t>
            </a:fld>
            <a:endParaRPr kumimoji="0"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81000" y="681335"/>
            <a:ext cx="6400800" cy="6100465"/>
            <a:chOff x="1165225" y="452735"/>
            <a:chExt cx="6400800" cy="6100465"/>
          </a:xfrm>
        </p:grpSpPr>
        <p:sp>
          <p:nvSpPr>
            <p:cNvPr id="106499" name="Text Box 2"/>
            <p:cNvSpPr txBox="1">
              <a:spLocks noChangeArrowheads="1"/>
            </p:cNvSpPr>
            <p:nvPr/>
          </p:nvSpPr>
          <p:spPr bwMode="auto">
            <a:xfrm>
              <a:off x="1177964" y="452735"/>
              <a:ext cx="475662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8.20  </a:t>
              </a:r>
              <a:r>
                <a:rPr lang="en-US" altLang="en-US" sz="2000" b="1" dirty="0">
                  <a:solidFill>
                    <a:srgbClr val="0000CC"/>
                  </a:solidFill>
                  <a:latin typeface="Times New Roman" pitchFamily="18" charset="0"/>
                </a:rPr>
                <a:t>Example of a binary search</a:t>
              </a:r>
            </a:p>
          </p:txBody>
        </p:sp>
        <p:pic>
          <p:nvPicPr>
            <p:cNvPr id="106500" name="Picture 4"/>
            <p:cNvPicPr>
              <a:picLocks noChangeAspect="1" noChangeArrowheads="1"/>
            </p:cNvPicPr>
            <p:nvPr/>
          </p:nvPicPr>
          <p:blipFill>
            <a:blip r:embed="rId3" cstate="print">
              <a:lum contrast="8000"/>
            </a:blip>
            <a:srcRect/>
            <a:stretch>
              <a:fillRect/>
            </a:stretch>
          </p:blipFill>
          <p:spPr bwMode="auto">
            <a:xfrm>
              <a:off x="1190625" y="990600"/>
              <a:ext cx="6356350" cy="5486400"/>
            </a:xfrm>
            <a:prstGeom prst="rect">
              <a:avLst/>
            </a:prstGeom>
            <a:noFill/>
            <a:ln w="9525">
              <a:noFill/>
              <a:miter lim="800000"/>
              <a:headEnd/>
              <a:tailEnd/>
            </a:ln>
            <a:effectLst/>
          </p:spPr>
        </p:pic>
        <p:cxnSp>
          <p:nvCxnSpPr>
            <p:cNvPr id="106501" name="Straight Connector 4"/>
            <p:cNvCxnSpPr>
              <a:cxnSpLocks noChangeShapeType="1"/>
            </p:cNvCxnSpPr>
            <p:nvPr/>
          </p:nvCxnSpPr>
          <p:spPr bwMode="auto">
            <a:xfrm>
              <a:off x="1165225" y="914400"/>
              <a:ext cx="6400800" cy="0"/>
            </a:xfrm>
            <a:prstGeom prst="line">
              <a:avLst/>
            </a:prstGeom>
            <a:noFill/>
            <a:ln w="57150" algn="ctr">
              <a:solidFill>
                <a:srgbClr val="FF0000"/>
              </a:solidFill>
              <a:round/>
              <a:headEnd/>
              <a:tailEnd/>
            </a:ln>
            <a:effectLst/>
          </p:spPr>
        </p:cxnSp>
        <p:cxnSp>
          <p:nvCxnSpPr>
            <p:cNvPr id="106502" name="Straight Connector 5"/>
            <p:cNvCxnSpPr>
              <a:cxnSpLocks noChangeShapeType="1"/>
            </p:cNvCxnSpPr>
            <p:nvPr/>
          </p:nvCxnSpPr>
          <p:spPr bwMode="auto">
            <a:xfrm>
              <a:off x="1241425" y="533400"/>
              <a:ext cx="6324600" cy="0"/>
            </a:xfrm>
            <a:prstGeom prst="line">
              <a:avLst/>
            </a:prstGeom>
            <a:noFill/>
            <a:ln w="9525" algn="ctr">
              <a:solidFill>
                <a:srgbClr val="FF0000"/>
              </a:solidFill>
              <a:round/>
              <a:headEnd/>
              <a:tailEnd/>
            </a:ln>
            <a:effectLst/>
          </p:spPr>
        </p:cxnSp>
        <p:cxnSp>
          <p:nvCxnSpPr>
            <p:cNvPr id="106503" name="Straight Connector 6"/>
            <p:cNvCxnSpPr>
              <a:cxnSpLocks noChangeShapeType="1"/>
            </p:cNvCxnSpPr>
            <p:nvPr/>
          </p:nvCxnSpPr>
          <p:spPr bwMode="auto">
            <a:xfrm>
              <a:off x="1165225" y="6553200"/>
              <a:ext cx="6400800" cy="0"/>
            </a:xfrm>
            <a:prstGeom prst="line">
              <a:avLst/>
            </a:prstGeom>
            <a:noFill/>
            <a:ln w="9525" algn="ctr">
              <a:solidFill>
                <a:srgbClr val="FF0000"/>
              </a:solidFill>
              <a:round/>
              <a:headEnd/>
              <a:tailEnd/>
            </a:ln>
            <a:effectLst/>
          </p:spPr>
        </p:cxnSp>
      </p:grpSp>
      <p:sp>
        <p:nvSpPr>
          <p:cNvPr id="16" name="Title 1"/>
          <p:cNvSpPr txBox="1">
            <a:spLocks/>
          </p:cNvSpPr>
          <p:nvPr/>
        </p:nvSpPr>
        <p:spPr>
          <a:xfrm>
            <a:off x="457200" y="762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Some Basic 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36</a:t>
            </a:fld>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solidFill>
                <a:schemeClr val="bg1"/>
              </a:solidFill>
              <a:latin typeface="Times New Roman" pitchFamily="18" charset="0"/>
            </a:endParaRPr>
          </a:p>
        </p:txBody>
      </p:sp>
      <p:sp>
        <p:nvSpPr>
          <p:cNvPr id="1158149" name="Rectangle 5"/>
          <p:cNvSpPr>
            <a:spLocks noChangeArrowheads="1"/>
          </p:cNvSpPr>
          <p:nvPr/>
        </p:nvSpPr>
        <p:spPr bwMode="auto">
          <a:xfrm>
            <a:off x="304800" y="1079957"/>
            <a:ext cx="85344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smtClean="0">
                <a:solidFill>
                  <a:schemeClr val="bg1"/>
                </a:solidFill>
                <a:latin typeface="Times New Roman" panose="02020603050405020304" pitchFamily="18" charset="0"/>
              </a:rPr>
              <a:t>- </a:t>
            </a:r>
            <a:r>
              <a:rPr lang="en-US" altLang="en-US" sz="2800" b="0" dirty="0" err="1" smtClean="0">
                <a:solidFill>
                  <a:schemeClr val="bg1"/>
                </a:solidFill>
                <a:latin typeface="Times New Roman" panose="02020603050405020304" pitchFamily="18" charset="0"/>
              </a:rPr>
              <a:t>Giải</a:t>
            </a:r>
            <a:r>
              <a:rPr lang="en-US" altLang="en-US" sz="2800" b="0" dirty="0" smtClean="0">
                <a:solidFill>
                  <a:schemeClr val="bg1"/>
                </a:solidFill>
                <a:latin typeface="Times New Roman" panose="02020603050405020304" pitchFamily="18" charset="0"/>
              </a:rPr>
              <a:t> </a:t>
            </a:r>
            <a:r>
              <a:rPr lang="en-US" altLang="en-US" sz="2800" b="0" dirty="0" err="1" smtClean="0">
                <a:solidFill>
                  <a:schemeClr val="bg1"/>
                </a:solidFill>
                <a:latin typeface="Times New Roman" panose="02020603050405020304" pitchFamily="18" charset="0"/>
              </a:rPr>
              <a:t>thuật</a:t>
            </a:r>
            <a:r>
              <a:rPr lang="en-US" altLang="en-US" sz="2800" b="0" dirty="0" smtClean="0">
                <a:solidFill>
                  <a:schemeClr val="bg1"/>
                </a:solidFill>
                <a:latin typeface="Times New Roman" panose="02020603050405020304" pitchFamily="18" charset="0"/>
              </a:rPr>
              <a:t> con- </a:t>
            </a:r>
            <a:r>
              <a:rPr lang="en-US" altLang="en-US" sz="2800" b="0" dirty="0" err="1" smtClean="0">
                <a:solidFill>
                  <a:schemeClr val="bg1"/>
                </a:solidFill>
                <a:latin typeface="Times New Roman" panose="02020603050405020304" pitchFamily="18" charset="0"/>
              </a:rPr>
              <a:t>giải</a:t>
            </a:r>
            <a:r>
              <a:rPr lang="en-US" altLang="en-US" sz="2800" b="0" dirty="0" smtClean="0">
                <a:solidFill>
                  <a:schemeClr val="bg1"/>
                </a:solidFill>
                <a:latin typeface="Times New Roman" panose="02020603050405020304" pitchFamily="18" charset="0"/>
              </a:rPr>
              <a:t> </a:t>
            </a:r>
            <a:r>
              <a:rPr lang="en-US" altLang="en-US" sz="2800" b="0" dirty="0" err="1" smtClean="0">
                <a:solidFill>
                  <a:schemeClr val="bg1"/>
                </a:solidFill>
                <a:latin typeface="Times New Roman" panose="02020603050405020304" pitchFamily="18" charset="0"/>
              </a:rPr>
              <a:t>thuật</a:t>
            </a:r>
            <a:r>
              <a:rPr lang="en-US" altLang="en-US" sz="2800" b="0" dirty="0" smtClean="0">
                <a:solidFill>
                  <a:schemeClr val="bg1"/>
                </a:solidFill>
                <a:latin typeface="Times New Roman" panose="02020603050405020304" pitchFamily="18" charset="0"/>
              </a:rPr>
              <a:t> </a:t>
            </a:r>
            <a:r>
              <a:rPr lang="en-US" altLang="en-US" sz="2800" b="0" dirty="0" err="1" smtClean="0">
                <a:solidFill>
                  <a:schemeClr val="bg1"/>
                </a:solidFill>
                <a:latin typeface="Times New Roman" panose="02020603050405020304" pitchFamily="18" charset="0"/>
              </a:rPr>
              <a:t>cấp</a:t>
            </a:r>
            <a:r>
              <a:rPr lang="en-US" altLang="en-US" sz="2800" b="0" dirty="0" smtClean="0">
                <a:solidFill>
                  <a:schemeClr val="bg1"/>
                </a:solidFill>
                <a:latin typeface="Times New Roman" panose="02020603050405020304" pitchFamily="18" charset="0"/>
              </a:rPr>
              <a:t> </a:t>
            </a:r>
            <a:r>
              <a:rPr lang="en-US" altLang="en-US" sz="2800" b="0" dirty="0" err="1" smtClean="0">
                <a:solidFill>
                  <a:schemeClr val="bg1"/>
                </a:solidFill>
                <a:latin typeface="Times New Roman" panose="02020603050405020304" pitchFamily="18" charset="0"/>
              </a:rPr>
              <a:t>thấp</a:t>
            </a:r>
            <a:r>
              <a:rPr lang="en-US" altLang="en-US" sz="2800" b="0" dirty="0" smtClean="0">
                <a:solidFill>
                  <a:schemeClr val="bg1"/>
                </a:solidFill>
                <a:latin typeface="Times New Roman" panose="02020603050405020304" pitchFamily="18" charset="0"/>
              </a:rPr>
              <a:t> </a:t>
            </a:r>
            <a:r>
              <a:rPr lang="en-US" altLang="en-US" sz="2800" b="0" dirty="0" err="1" smtClean="0">
                <a:solidFill>
                  <a:schemeClr val="bg1"/>
                </a:solidFill>
                <a:latin typeface="Times New Roman" panose="02020603050405020304" pitchFamily="18" charset="0"/>
              </a:rPr>
              <a:t>hơn</a:t>
            </a:r>
            <a:r>
              <a:rPr lang="en-US" altLang="en-US" sz="2800" b="0" dirty="0" smtClean="0">
                <a:solidFill>
                  <a:schemeClr val="bg1"/>
                </a:solidFill>
                <a:latin typeface="Times New Roman" panose="02020603050405020304" pitchFamily="18" charset="0"/>
              </a:rPr>
              <a:t>.</a:t>
            </a:r>
          </a:p>
          <a:p>
            <a:pPr algn="just" eaLnBrk="1" hangingPunct="1">
              <a:buFontTx/>
              <a:buChar char="-"/>
              <a:defRPr/>
            </a:pPr>
            <a:r>
              <a:rPr lang="en-US" altLang="en-US" sz="2800" b="0" dirty="0" smtClean="0">
                <a:solidFill>
                  <a:schemeClr val="bg1"/>
                </a:solidFill>
                <a:latin typeface="Times New Roman" panose="02020603050405020304" pitchFamily="18" charset="0"/>
              </a:rPr>
              <a:t> The </a:t>
            </a:r>
            <a:r>
              <a:rPr lang="en-US" altLang="en-US" sz="2800" b="0" dirty="0">
                <a:solidFill>
                  <a:schemeClr val="bg1"/>
                </a:solidFill>
                <a:latin typeface="Times New Roman" panose="02020603050405020304" pitchFamily="18" charset="0"/>
              </a:rPr>
              <a:t>principles of structured </a:t>
            </a:r>
            <a:r>
              <a:rPr lang="en-US" altLang="en-US" sz="2800" b="0" dirty="0" smtClean="0">
                <a:solidFill>
                  <a:schemeClr val="bg1"/>
                </a:solidFill>
                <a:latin typeface="Times New Roman" panose="02020603050405020304" pitchFamily="18" charset="0"/>
              </a:rPr>
              <a:t>programming require </a:t>
            </a:r>
            <a:r>
              <a:rPr lang="en-US" altLang="en-US" sz="2800" b="0" dirty="0">
                <a:solidFill>
                  <a:schemeClr val="bg1"/>
                </a:solidFill>
                <a:latin typeface="Times New Roman" panose="02020603050405020304" pitchFamily="18" charset="0"/>
              </a:rPr>
              <a:t>that an algorithm be broken into small units called </a:t>
            </a:r>
            <a:r>
              <a:rPr lang="en-US" altLang="en-US" sz="2800" dirty="0" err="1">
                <a:solidFill>
                  <a:schemeClr val="bg1"/>
                </a:solidFill>
                <a:latin typeface="Times New Roman" panose="02020603050405020304" pitchFamily="18" charset="0"/>
              </a:rPr>
              <a:t>subalgorithms</a:t>
            </a:r>
            <a:r>
              <a:rPr lang="en-US" altLang="en-US" sz="2800" b="0" dirty="0" smtClean="0">
                <a:solidFill>
                  <a:schemeClr val="bg1"/>
                </a:solidFill>
                <a:latin typeface="Times New Roman" panose="02020603050405020304" pitchFamily="18" charset="0"/>
              </a:rPr>
              <a:t>.</a:t>
            </a:r>
          </a:p>
          <a:p>
            <a:pPr algn="just" eaLnBrk="1" hangingPunct="1">
              <a:buFontTx/>
              <a:buChar char="-"/>
              <a:defRPr/>
            </a:pPr>
            <a:r>
              <a:rPr lang="en-US" altLang="en-US" sz="2800" b="1" u="sng" dirty="0" smtClean="0">
                <a:solidFill>
                  <a:schemeClr val="bg1"/>
                </a:solidFill>
                <a:latin typeface="Times New Roman" panose="02020603050405020304" pitchFamily="18" charset="0"/>
              </a:rPr>
              <a:t> Advantages</a:t>
            </a:r>
            <a:r>
              <a:rPr lang="en-US" altLang="en-US" sz="2800" dirty="0" smtClean="0">
                <a:solidFill>
                  <a:schemeClr val="bg1"/>
                </a:solidFill>
                <a:latin typeface="Times New Roman" panose="02020603050405020304" pitchFamily="18" charset="0"/>
              </a:rPr>
              <a:t>:</a:t>
            </a:r>
            <a:endParaRPr lang="en-US" altLang="en-US" sz="2800" b="0" dirty="0" smtClean="0">
              <a:solidFill>
                <a:schemeClr val="bg1"/>
              </a:solidFill>
              <a:latin typeface="Times New Roman" panose="02020603050405020304" pitchFamily="18" charset="0"/>
            </a:endParaRPr>
          </a:p>
          <a:p>
            <a:pPr lvl="1" algn="just">
              <a:buFontTx/>
              <a:buChar char="-"/>
              <a:defRPr/>
            </a:pPr>
            <a:r>
              <a:rPr lang="en-US" altLang="en-US" sz="2800" dirty="0" smtClean="0">
                <a:solidFill>
                  <a:schemeClr val="bg1"/>
                </a:solidFill>
                <a:latin typeface="Times New Roman" panose="02020603050405020304" pitchFamily="18" charset="0"/>
              </a:rPr>
              <a:t> It makes an algorithm more understandable.</a:t>
            </a:r>
          </a:p>
          <a:p>
            <a:pPr lvl="1" algn="just">
              <a:buFontTx/>
              <a:buChar char="-"/>
              <a:defRPr/>
            </a:pPr>
            <a:r>
              <a:rPr lang="en-US" altLang="en-US" sz="2800" dirty="0" smtClean="0">
                <a:solidFill>
                  <a:schemeClr val="bg1"/>
                </a:solidFill>
                <a:latin typeface="Times New Roman" panose="02020603050405020304" pitchFamily="18" charset="0"/>
              </a:rPr>
              <a:t> It makes algorithms more useful in real situations.</a:t>
            </a: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noProof="0"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7</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Sub-algorithms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37</a:t>
            </a:fld>
            <a:endParaRPr kumimoji="0"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452735"/>
            <a:ext cx="7467600" cy="6252865"/>
            <a:chOff x="609600" y="376535"/>
            <a:chExt cx="7467600" cy="6252865"/>
          </a:xfrm>
        </p:grpSpPr>
        <p:pic>
          <p:nvPicPr>
            <p:cNvPr id="110595" name="Picture 4"/>
            <p:cNvPicPr>
              <a:picLocks noChangeAspect="1" noChangeArrowheads="1"/>
            </p:cNvPicPr>
            <p:nvPr/>
          </p:nvPicPr>
          <p:blipFill>
            <a:blip r:embed="rId3" cstate="print"/>
            <a:srcRect/>
            <a:stretch>
              <a:fillRect/>
            </a:stretch>
          </p:blipFill>
          <p:spPr bwMode="auto">
            <a:xfrm>
              <a:off x="627063" y="884238"/>
              <a:ext cx="7435850" cy="5668962"/>
            </a:xfrm>
            <a:prstGeom prst="rect">
              <a:avLst/>
            </a:prstGeom>
            <a:noFill/>
            <a:ln w="9525">
              <a:noFill/>
              <a:miter lim="800000"/>
              <a:headEnd/>
              <a:tailEnd/>
            </a:ln>
            <a:effectLst/>
          </p:spPr>
        </p:pic>
        <p:sp>
          <p:nvSpPr>
            <p:cNvPr id="110596" name="Text Box 2"/>
            <p:cNvSpPr txBox="1">
              <a:spLocks noChangeArrowheads="1"/>
            </p:cNvSpPr>
            <p:nvPr/>
          </p:nvSpPr>
          <p:spPr bwMode="auto">
            <a:xfrm>
              <a:off x="609600" y="376535"/>
              <a:ext cx="4596130"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8.21  </a:t>
              </a:r>
              <a:r>
                <a:rPr lang="en-US" altLang="en-US" sz="2000" dirty="0">
                  <a:solidFill>
                    <a:schemeClr val="bg1"/>
                  </a:solidFill>
                  <a:latin typeface="Times New Roman" pitchFamily="18" charset="0"/>
                </a:rPr>
                <a:t>Concept of a </a:t>
              </a:r>
              <a:r>
                <a:rPr lang="en-US" altLang="en-US" sz="2000" b="1" dirty="0" err="1">
                  <a:solidFill>
                    <a:srgbClr val="0000CC"/>
                  </a:solidFill>
                  <a:latin typeface="Times New Roman" pitchFamily="18" charset="0"/>
                </a:rPr>
                <a:t>subalgorithm</a:t>
              </a:r>
              <a:endParaRPr lang="en-US" altLang="en-US" sz="2000" b="1" dirty="0">
                <a:solidFill>
                  <a:srgbClr val="0000CC"/>
                </a:solidFill>
                <a:latin typeface="Times New Roman" pitchFamily="18" charset="0"/>
              </a:endParaRPr>
            </a:p>
          </p:txBody>
        </p:sp>
        <p:cxnSp>
          <p:nvCxnSpPr>
            <p:cNvPr id="110597" name="Straight Connector 4"/>
            <p:cNvCxnSpPr>
              <a:cxnSpLocks noChangeShapeType="1"/>
            </p:cNvCxnSpPr>
            <p:nvPr/>
          </p:nvCxnSpPr>
          <p:spPr bwMode="auto">
            <a:xfrm>
              <a:off x="663575" y="838200"/>
              <a:ext cx="7413625" cy="0"/>
            </a:xfrm>
            <a:prstGeom prst="line">
              <a:avLst/>
            </a:prstGeom>
            <a:noFill/>
            <a:ln w="57150" algn="ctr">
              <a:solidFill>
                <a:srgbClr val="FF0000"/>
              </a:solidFill>
              <a:round/>
              <a:headEnd/>
              <a:tailEnd/>
            </a:ln>
            <a:effectLst/>
          </p:spPr>
        </p:cxnSp>
        <p:cxnSp>
          <p:nvCxnSpPr>
            <p:cNvPr id="110598" name="Straight Connector 5"/>
            <p:cNvCxnSpPr>
              <a:cxnSpLocks noChangeShapeType="1"/>
            </p:cNvCxnSpPr>
            <p:nvPr/>
          </p:nvCxnSpPr>
          <p:spPr bwMode="auto">
            <a:xfrm>
              <a:off x="663575" y="381000"/>
              <a:ext cx="7413625" cy="0"/>
            </a:xfrm>
            <a:prstGeom prst="line">
              <a:avLst/>
            </a:prstGeom>
            <a:noFill/>
            <a:ln w="9525" algn="ctr">
              <a:solidFill>
                <a:srgbClr val="FF0000"/>
              </a:solidFill>
              <a:round/>
              <a:headEnd/>
              <a:tailEnd/>
            </a:ln>
            <a:effectLst/>
          </p:spPr>
        </p:cxnSp>
        <p:cxnSp>
          <p:nvCxnSpPr>
            <p:cNvPr id="110599" name="Straight Connector 6"/>
            <p:cNvCxnSpPr>
              <a:cxnSpLocks noChangeShapeType="1"/>
            </p:cNvCxnSpPr>
            <p:nvPr/>
          </p:nvCxnSpPr>
          <p:spPr bwMode="auto">
            <a:xfrm>
              <a:off x="609600" y="6629400"/>
              <a:ext cx="7467600" cy="0"/>
            </a:xfrm>
            <a:prstGeom prst="line">
              <a:avLst/>
            </a:prstGeom>
            <a:noFill/>
            <a:ln w="9525" algn="ctr">
              <a:solidFill>
                <a:srgbClr val="FF0000"/>
              </a:solidFill>
              <a:round/>
              <a:headEnd/>
              <a:tailEnd/>
            </a:ln>
            <a:effectLst/>
          </p:spPr>
        </p:cxnSp>
      </p:grpSp>
      <p:sp>
        <p:nvSpPr>
          <p:cNvPr id="12" name="Title 1"/>
          <p:cNvSpPr txBox="1">
            <a:spLocks/>
          </p:cNvSpPr>
          <p:nvPr/>
        </p:nvSpPr>
        <p:spPr>
          <a:xfrm>
            <a:off x="5334000" y="152400"/>
            <a:ext cx="36576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Sub-algorithms…</a:t>
            </a:r>
            <a:endParaRPr kumimoji="0" lang="en-US" sz="28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38</a:t>
            </a:fld>
            <a:endParaRPr kumimoji="0"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3"/>
          <p:cNvSpPr>
            <a:spLocks noChangeArrowheads="1"/>
          </p:cNvSpPr>
          <p:nvPr/>
        </p:nvSpPr>
        <p:spPr bwMode="auto">
          <a:xfrm>
            <a:off x="304800" y="1219200"/>
            <a:ext cx="8229600" cy="3539430"/>
          </a:xfrm>
          <a:prstGeom prst="rect">
            <a:avLst/>
          </a:prstGeom>
          <a:noFill/>
          <a:ln w="9525">
            <a:noFill/>
            <a:miter lim="800000"/>
            <a:headEnd/>
            <a:tailEnd/>
          </a:ln>
          <a:effectLst/>
        </p:spPr>
        <p:txBody>
          <a:bodyPr wrap="square">
            <a:spAutoFit/>
          </a:bodyPr>
          <a:lstStyle/>
          <a:p>
            <a:pPr algn="just"/>
            <a:r>
              <a:rPr lang="en-US" altLang="en-US" sz="2800" b="1" dirty="0" smtClean="0">
                <a:solidFill>
                  <a:srgbClr val="0000CC"/>
                </a:solidFill>
                <a:latin typeface="Times New Roman" pitchFamily="18" charset="0"/>
              </a:rPr>
              <a:t>Structure chart</a:t>
            </a:r>
            <a:r>
              <a:rPr lang="en-US" altLang="en-US" sz="2800" b="0" dirty="0" smtClean="0">
                <a:solidFill>
                  <a:schemeClr val="bg1"/>
                </a:solidFill>
                <a:latin typeface="Times New Roman" pitchFamily="18" charset="0"/>
              </a:rPr>
              <a:t>:</a:t>
            </a:r>
          </a:p>
          <a:p>
            <a:pPr marL="231775" indent="-231775" algn="just">
              <a:buFontTx/>
              <a:buChar char="-"/>
            </a:pPr>
            <a:r>
              <a:rPr lang="en-US" altLang="en-US" sz="2800" b="0" dirty="0" smtClean="0">
                <a:solidFill>
                  <a:schemeClr val="bg1"/>
                </a:solidFill>
                <a:latin typeface="Times New Roman" pitchFamily="18" charset="0"/>
              </a:rPr>
              <a:t>Another </a:t>
            </a:r>
            <a:r>
              <a:rPr lang="en-US" altLang="en-US" sz="2800" b="0" dirty="0">
                <a:solidFill>
                  <a:schemeClr val="bg1"/>
                </a:solidFill>
                <a:latin typeface="Times New Roman" pitchFamily="18" charset="0"/>
              </a:rPr>
              <a:t>tool programmers </a:t>
            </a:r>
            <a:r>
              <a:rPr lang="en-US" altLang="en-US" sz="2800" b="0" dirty="0" smtClean="0">
                <a:solidFill>
                  <a:schemeClr val="bg1"/>
                </a:solidFill>
                <a:latin typeface="Times New Roman" pitchFamily="18" charset="0"/>
              </a:rPr>
              <a:t>can use to represent an algorithm.</a:t>
            </a:r>
          </a:p>
          <a:p>
            <a:pPr marL="231775" indent="-231775" algn="just">
              <a:buFontTx/>
              <a:buChar char="-"/>
            </a:pPr>
            <a:r>
              <a:rPr lang="en-US" altLang="en-US" sz="2800" b="0" dirty="0" smtClean="0">
                <a:solidFill>
                  <a:schemeClr val="bg1"/>
                </a:solidFill>
                <a:latin typeface="Times New Roman" pitchFamily="18" charset="0"/>
              </a:rPr>
              <a:t>It is a </a:t>
            </a:r>
            <a:r>
              <a:rPr lang="en-US" altLang="en-US" sz="2800" b="0" dirty="0">
                <a:solidFill>
                  <a:schemeClr val="bg1"/>
                </a:solidFill>
                <a:latin typeface="Times New Roman" pitchFamily="18" charset="0"/>
              </a:rPr>
              <a:t>high level design tool that shows the relationship between algorithms and </a:t>
            </a:r>
            <a:r>
              <a:rPr lang="en-US" altLang="en-US" sz="2800" b="0" dirty="0" err="1">
                <a:solidFill>
                  <a:schemeClr val="bg1"/>
                </a:solidFill>
                <a:latin typeface="Times New Roman" pitchFamily="18" charset="0"/>
              </a:rPr>
              <a:t>subalgorithms</a:t>
            </a:r>
            <a:r>
              <a:rPr lang="en-US" altLang="en-US" sz="2800" b="0" dirty="0">
                <a:solidFill>
                  <a:schemeClr val="bg1"/>
                </a:solidFill>
                <a:latin typeface="Times New Roman" pitchFamily="18" charset="0"/>
              </a:rPr>
              <a:t>. </a:t>
            </a:r>
            <a:endParaRPr lang="en-US" altLang="en-US" sz="2800" b="0" dirty="0" smtClean="0">
              <a:solidFill>
                <a:schemeClr val="bg1"/>
              </a:solidFill>
              <a:latin typeface="Times New Roman" pitchFamily="18" charset="0"/>
            </a:endParaRPr>
          </a:p>
          <a:p>
            <a:pPr marL="231775" indent="-231775" algn="just">
              <a:buFontTx/>
              <a:buChar char="-"/>
            </a:pPr>
            <a:r>
              <a:rPr lang="en-US" altLang="en-US" sz="2800" b="0" dirty="0" smtClean="0">
                <a:solidFill>
                  <a:schemeClr val="bg1"/>
                </a:solidFill>
                <a:latin typeface="Times New Roman" pitchFamily="18" charset="0"/>
              </a:rPr>
              <a:t>It </a:t>
            </a:r>
            <a:r>
              <a:rPr lang="en-US" altLang="en-US" sz="2800" b="0" dirty="0">
                <a:solidFill>
                  <a:schemeClr val="bg1"/>
                </a:solidFill>
                <a:latin typeface="Times New Roman" pitchFamily="18" charset="0"/>
              </a:rPr>
              <a:t>is used mainly at the design level rather than at the programming level. </a:t>
            </a:r>
            <a:endParaRPr lang="en-US" altLang="en-US" sz="2800" b="0" dirty="0" smtClean="0">
              <a:solidFill>
                <a:schemeClr val="bg1"/>
              </a:solidFill>
              <a:latin typeface="Times New Roman" pitchFamily="18" charset="0"/>
            </a:endParaRPr>
          </a:p>
          <a:p>
            <a:pPr marL="231775" indent="-231775" algn="just">
              <a:buFontTx/>
              <a:buChar char="-"/>
            </a:pPr>
            <a:r>
              <a:rPr lang="en-US" altLang="en-US" sz="2800" dirty="0" smtClean="0">
                <a:solidFill>
                  <a:schemeClr val="bg1"/>
                </a:solidFill>
                <a:latin typeface="Times New Roman" pitchFamily="18" charset="0"/>
              </a:rPr>
              <a:t> Read the </a:t>
            </a:r>
            <a:r>
              <a:rPr lang="en-US" altLang="en-US" sz="2800" b="0" dirty="0" smtClean="0">
                <a:solidFill>
                  <a:schemeClr val="bg1"/>
                </a:solidFill>
                <a:latin typeface="Times New Roman" pitchFamily="18" charset="0"/>
              </a:rPr>
              <a:t>Appendix D for more details.</a:t>
            </a:r>
            <a:endParaRPr lang="en-US" altLang="en-US" sz="2800" b="0" dirty="0">
              <a:solidFill>
                <a:schemeClr val="bg1"/>
              </a:solidFill>
              <a:latin typeface="Times New Roman" pitchFamily="18" charset="0"/>
            </a:endParaRPr>
          </a:p>
        </p:txBody>
      </p:sp>
      <p:sp>
        <p:nvSpPr>
          <p:cNvPr id="4"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Sub-algorithms</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39</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34975" y="3657600"/>
            <a:ext cx="8023225" cy="2667000"/>
            <a:chOff x="434975" y="3962400"/>
            <a:chExt cx="8023225" cy="2667000"/>
          </a:xfrm>
        </p:grpSpPr>
        <p:sp>
          <p:nvSpPr>
            <p:cNvPr id="8202" name="Text Box 8"/>
            <p:cNvSpPr txBox="1">
              <a:spLocks noChangeArrowheads="1"/>
            </p:cNvSpPr>
            <p:nvPr/>
          </p:nvSpPr>
          <p:spPr bwMode="auto">
            <a:xfrm>
              <a:off x="434975" y="3979617"/>
              <a:ext cx="7202613" cy="461665"/>
            </a:xfrm>
            <a:prstGeom prst="rect">
              <a:avLst/>
            </a:prstGeom>
            <a:no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8.1  </a:t>
              </a:r>
              <a:r>
                <a:rPr lang="en-US" altLang="en-US" sz="2000" dirty="0">
                  <a:solidFill>
                    <a:schemeClr val="bg1"/>
                  </a:solidFill>
                  <a:latin typeface="Times New Roman" pitchFamily="18" charset="0"/>
                </a:rPr>
                <a:t>Informal definition of an algorithm used in a computer</a:t>
              </a:r>
            </a:p>
          </p:txBody>
        </p:sp>
        <p:pic>
          <p:nvPicPr>
            <p:cNvPr id="8203" name="Picture 10"/>
            <p:cNvPicPr>
              <a:picLocks noChangeAspect="1" noChangeArrowheads="1"/>
            </p:cNvPicPr>
            <p:nvPr/>
          </p:nvPicPr>
          <p:blipFill>
            <a:blip r:embed="rId3" cstate="print"/>
            <a:srcRect/>
            <a:stretch>
              <a:fillRect/>
            </a:stretch>
          </p:blipFill>
          <p:spPr bwMode="auto">
            <a:xfrm>
              <a:off x="2873375" y="4724400"/>
              <a:ext cx="3609975" cy="1901825"/>
            </a:xfrm>
            <a:prstGeom prst="rect">
              <a:avLst/>
            </a:prstGeom>
            <a:noFill/>
            <a:ln w="9525">
              <a:noFill/>
              <a:miter lim="800000"/>
              <a:headEnd/>
              <a:tailEnd/>
            </a:ln>
            <a:effectLst/>
          </p:spPr>
        </p:pic>
        <p:cxnSp>
          <p:nvCxnSpPr>
            <p:cNvPr id="8204" name="Straight Connector 10"/>
            <p:cNvCxnSpPr>
              <a:cxnSpLocks noChangeShapeType="1"/>
            </p:cNvCxnSpPr>
            <p:nvPr/>
          </p:nvCxnSpPr>
          <p:spPr bwMode="auto">
            <a:xfrm>
              <a:off x="434975" y="4419600"/>
              <a:ext cx="8023225" cy="0"/>
            </a:xfrm>
            <a:prstGeom prst="line">
              <a:avLst/>
            </a:prstGeom>
            <a:noFill/>
            <a:ln w="57150" algn="ctr">
              <a:solidFill>
                <a:srgbClr val="FF0000"/>
              </a:solidFill>
              <a:round/>
              <a:headEnd/>
              <a:tailEnd/>
            </a:ln>
            <a:effectLst/>
          </p:spPr>
        </p:cxnSp>
        <p:cxnSp>
          <p:nvCxnSpPr>
            <p:cNvPr id="8205" name="Straight Connector 11"/>
            <p:cNvCxnSpPr>
              <a:cxnSpLocks noChangeShapeType="1"/>
            </p:cNvCxnSpPr>
            <p:nvPr/>
          </p:nvCxnSpPr>
          <p:spPr bwMode="auto">
            <a:xfrm>
              <a:off x="434975" y="3962400"/>
              <a:ext cx="8023225" cy="0"/>
            </a:xfrm>
            <a:prstGeom prst="line">
              <a:avLst/>
            </a:prstGeom>
            <a:noFill/>
            <a:ln w="9525" algn="ctr">
              <a:solidFill>
                <a:srgbClr val="FF0000"/>
              </a:solidFill>
              <a:round/>
              <a:headEnd/>
              <a:tailEnd/>
            </a:ln>
            <a:effectLst/>
          </p:spPr>
        </p:cxnSp>
        <p:cxnSp>
          <p:nvCxnSpPr>
            <p:cNvPr id="8206" name="Straight Connector 12"/>
            <p:cNvCxnSpPr>
              <a:cxnSpLocks noChangeShapeType="1"/>
            </p:cNvCxnSpPr>
            <p:nvPr/>
          </p:nvCxnSpPr>
          <p:spPr bwMode="auto">
            <a:xfrm>
              <a:off x="434975" y="6629400"/>
              <a:ext cx="8023225" cy="0"/>
            </a:xfrm>
            <a:prstGeom prst="line">
              <a:avLst/>
            </a:prstGeom>
            <a:noFill/>
            <a:ln w="9525" algn="ctr">
              <a:solidFill>
                <a:srgbClr val="FF0000"/>
              </a:solidFill>
              <a:round/>
              <a:headEnd/>
              <a:tailEnd/>
            </a:ln>
            <a:effectLst/>
          </p:spPr>
        </p:cxnSp>
      </p:grpSp>
      <p:sp>
        <p:nvSpPr>
          <p:cNvPr id="13"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1- Informal Definition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4" name="Content Placeholder 2"/>
          <p:cNvSpPr txBox="1">
            <a:spLocks/>
          </p:cNvSpPr>
          <p:nvPr/>
        </p:nvSpPr>
        <p:spPr>
          <a:xfrm>
            <a:off x="381000" y="1066800"/>
            <a:ext cx="8229600" cy="2362200"/>
          </a:xfrm>
          <a:prstGeom prst="rect">
            <a:avLst/>
          </a:prstGeom>
        </p:spPr>
        <p:txBody>
          <a:bodyPr/>
          <a:lstStyle/>
          <a:p>
            <a:pPr marL="225425" indent="-225425">
              <a:buFont typeface="Arial" pitchFamily="34" charset="0"/>
              <a:buChar char="•"/>
            </a:pPr>
            <a:r>
              <a:rPr lang="en-US" sz="2800" dirty="0" smtClean="0">
                <a:solidFill>
                  <a:srgbClr val="0000CC"/>
                </a:solidFill>
                <a:latin typeface="Times New Roman" pitchFamily="18" charset="0"/>
                <a:cs typeface="Times New Roman" pitchFamily="18" charset="0"/>
              </a:rPr>
              <a:t>Problem</a:t>
            </a:r>
            <a:r>
              <a:rPr lang="en-US" sz="2800" dirty="0" smtClean="0">
                <a:solidFill>
                  <a:schemeClr val="bg1"/>
                </a:solidFill>
                <a:latin typeface="Times New Roman" pitchFamily="18" charset="0"/>
                <a:cs typeface="Times New Roman" pitchFamily="18" charset="0"/>
              </a:rPr>
              <a:t>: Situation in which something is hidden.</a:t>
            </a:r>
          </a:p>
          <a:p>
            <a:pPr marL="225425" indent="-225425">
              <a:buFont typeface="Arial" pitchFamily="34" charset="0"/>
              <a:buChar char="•"/>
            </a:pPr>
            <a:r>
              <a:rPr lang="en-US" sz="2800" dirty="0" smtClean="0">
                <a:solidFill>
                  <a:srgbClr val="0000CC"/>
                </a:solidFill>
                <a:latin typeface="Times New Roman" pitchFamily="18" charset="0"/>
                <a:cs typeface="Times New Roman" pitchFamily="18" charset="0"/>
              </a:rPr>
              <a:t>Solution</a:t>
            </a:r>
            <a:r>
              <a:rPr lang="en-US" sz="2800" dirty="0" smtClean="0">
                <a:solidFill>
                  <a:schemeClr val="bg1"/>
                </a:solidFill>
                <a:latin typeface="Times New Roman" pitchFamily="18" charset="0"/>
                <a:cs typeface="Times New Roman" pitchFamily="18" charset="0"/>
              </a:rPr>
              <a:t>: Value of hidden thing.</a:t>
            </a:r>
          </a:p>
          <a:p>
            <a:pPr marL="225425" indent="-225425">
              <a:buFont typeface="Arial" pitchFamily="34" charset="0"/>
              <a:buChar char="•"/>
            </a:pPr>
            <a:r>
              <a:rPr lang="en-US" altLang="en-US" sz="2800" dirty="0" smtClean="0">
                <a:solidFill>
                  <a:srgbClr val="0000CC"/>
                </a:solidFill>
                <a:latin typeface="Times New Roman" pitchFamily="18" charset="0"/>
                <a:cs typeface="Times New Roman" pitchFamily="18" charset="0"/>
              </a:rPr>
              <a:t>Algorithm</a:t>
            </a:r>
            <a:r>
              <a:rPr lang="en-US" altLang="en-US" sz="2800" dirty="0" smtClean="0">
                <a:solidFill>
                  <a:schemeClr val="bg1"/>
                </a:solidFill>
                <a:latin typeface="Times New Roman" pitchFamily="18" charset="0"/>
                <a:cs typeface="Times New Roman" pitchFamily="18" charset="0"/>
              </a:rPr>
              <a:t>: a step-by-step method for solving  a problem or doing a task.</a:t>
            </a:r>
            <a:endParaRPr lang="en-US" sz="2800" dirty="0" smtClean="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1"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solidFill>
                <a:schemeClr val="bg1"/>
              </a:solidFill>
              <a:latin typeface="Times New Roman" pitchFamily="18" charset="0"/>
            </a:endParaRPr>
          </a:p>
        </p:txBody>
      </p:sp>
      <p:sp>
        <p:nvSpPr>
          <p:cNvPr id="1160197" name="Rectangle 5"/>
          <p:cNvSpPr>
            <a:spLocks noChangeArrowheads="1"/>
          </p:cNvSpPr>
          <p:nvPr/>
        </p:nvSpPr>
        <p:spPr bwMode="auto">
          <a:xfrm>
            <a:off x="304800" y="1219200"/>
            <a:ext cx="8229600"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solidFill>
                  <a:schemeClr val="bg1"/>
                </a:solidFill>
                <a:latin typeface="Times New Roman" panose="02020603050405020304" pitchFamily="18" charset="0"/>
              </a:rPr>
              <a:t>In general, there are two approaches to writing algorithms for solving a </a:t>
            </a:r>
            <a:r>
              <a:rPr lang="en-US" altLang="en-US" sz="2800" b="0" dirty="0" smtClean="0">
                <a:solidFill>
                  <a:schemeClr val="bg1"/>
                </a:solidFill>
                <a:latin typeface="Times New Roman" panose="02020603050405020304" pitchFamily="18" charset="0"/>
              </a:rPr>
              <a:t>problem:</a:t>
            </a:r>
          </a:p>
          <a:p>
            <a:pPr marL="514350" indent="-514350" algn="just" eaLnBrk="1" hangingPunct="1">
              <a:buAutoNum type="arabicParenBoth"/>
              <a:defRPr/>
            </a:pPr>
            <a:r>
              <a:rPr lang="en-US" altLang="en-US" sz="2800" b="0" dirty="0" smtClean="0">
                <a:solidFill>
                  <a:schemeClr val="bg1"/>
                </a:solidFill>
                <a:latin typeface="Times New Roman" panose="02020603050405020304" pitchFamily="18" charset="0"/>
              </a:rPr>
              <a:t>One </a:t>
            </a:r>
            <a:r>
              <a:rPr lang="en-US" altLang="en-US" sz="2800" b="0" dirty="0">
                <a:solidFill>
                  <a:schemeClr val="bg1"/>
                </a:solidFill>
                <a:latin typeface="Times New Roman" panose="02020603050405020304" pitchFamily="18" charset="0"/>
              </a:rPr>
              <a:t>uses </a:t>
            </a:r>
            <a:r>
              <a:rPr lang="en-US" altLang="en-US" sz="2800" dirty="0">
                <a:solidFill>
                  <a:schemeClr val="bg1"/>
                </a:solidFill>
                <a:latin typeface="Times New Roman" panose="02020603050405020304" pitchFamily="18" charset="0"/>
              </a:rPr>
              <a:t>iteration</a:t>
            </a:r>
            <a:r>
              <a:rPr lang="en-US" altLang="en-US" sz="2800" b="0" dirty="0">
                <a:solidFill>
                  <a:schemeClr val="bg1"/>
                </a:solidFill>
                <a:latin typeface="Times New Roman" panose="02020603050405020304" pitchFamily="18" charset="0"/>
              </a:rPr>
              <a:t>, </a:t>
            </a:r>
            <a:endParaRPr lang="en-US" altLang="en-US" sz="2800" dirty="0" smtClean="0">
              <a:solidFill>
                <a:schemeClr val="bg1"/>
              </a:solidFill>
              <a:latin typeface="Times New Roman" panose="02020603050405020304" pitchFamily="18" charset="0"/>
            </a:endParaRPr>
          </a:p>
          <a:p>
            <a:pPr marL="514350" indent="-514350" algn="just" eaLnBrk="1" hangingPunct="1">
              <a:buAutoNum type="arabicParenBoth"/>
              <a:defRPr/>
            </a:pPr>
            <a:r>
              <a:rPr lang="en-US" altLang="en-US" sz="2800" dirty="0" smtClean="0">
                <a:solidFill>
                  <a:schemeClr val="bg1"/>
                </a:solidFill>
                <a:latin typeface="Times New Roman" panose="02020603050405020304" pitchFamily="18" charset="0"/>
              </a:rPr>
              <a:t>T</a:t>
            </a:r>
            <a:r>
              <a:rPr lang="en-US" altLang="en-US" sz="2800" b="0" dirty="0" smtClean="0">
                <a:solidFill>
                  <a:schemeClr val="bg1"/>
                </a:solidFill>
                <a:latin typeface="Times New Roman" panose="02020603050405020304" pitchFamily="18" charset="0"/>
              </a:rPr>
              <a:t>he </a:t>
            </a:r>
            <a:r>
              <a:rPr lang="en-US" altLang="en-US" sz="2800" b="0" dirty="0">
                <a:solidFill>
                  <a:schemeClr val="bg1"/>
                </a:solidFill>
                <a:latin typeface="Times New Roman" panose="02020603050405020304" pitchFamily="18" charset="0"/>
              </a:rPr>
              <a:t>other uses </a:t>
            </a:r>
            <a:r>
              <a:rPr lang="en-US" altLang="en-US" sz="2800" dirty="0" smtClean="0">
                <a:solidFill>
                  <a:schemeClr val="bg1"/>
                </a:solidFill>
                <a:latin typeface="Times New Roman" panose="02020603050405020304" pitchFamily="18" charset="0"/>
              </a:rPr>
              <a:t>recursion</a:t>
            </a:r>
            <a:r>
              <a:rPr lang="en-US" altLang="en-US" sz="2800" b="0" dirty="0" smtClean="0">
                <a:solidFill>
                  <a:schemeClr val="bg1"/>
                </a:solidFill>
                <a:latin typeface="Times New Roman" panose="02020603050405020304" pitchFamily="18" charset="0"/>
              </a:rPr>
              <a:t>.</a:t>
            </a:r>
          </a:p>
          <a:p>
            <a:pPr marL="514350" indent="-514350" algn="just" eaLnBrk="1" hangingPunct="1">
              <a:buAutoNum type="arabicParenBoth"/>
              <a:defRPr/>
            </a:pPr>
            <a:endParaRPr lang="en-US" altLang="en-US" sz="2800" dirty="0" smtClean="0">
              <a:solidFill>
                <a:schemeClr val="bg1"/>
              </a:solidFill>
              <a:latin typeface="Times New Roman" panose="02020603050405020304" pitchFamily="18" charset="0"/>
            </a:endParaRPr>
          </a:p>
          <a:p>
            <a:pPr marL="514350" indent="-514350" algn="just" eaLnBrk="1" hangingPunct="1">
              <a:defRPr/>
            </a:pPr>
            <a:r>
              <a:rPr lang="en-US" altLang="en-US" sz="2800" b="0" dirty="0" smtClean="0">
                <a:solidFill>
                  <a:schemeClr val="bg1"/>
                </a:solidFill>
                <a:latin typeface="Times New Roman" panose="02020603050405020304" pitchFamily="18" charset="0"/>
              </a:rPr>
              <a:t>Recursion </a:t>
            </a:r>
            <a:r>
              <a:rPr lang="en-US" altLang="en-US" sz="2800" b="0" dirty="0">
                <a:solidFill>
                  <a:schemeClr val="bg1"/>
                </a:solidFill>
                <a:latin typeface="Times New Roman" panose="02020603050405020304" pitchFamily="18" charset="0"/>
              </a:rPr>
              <a:t>is a process in which an algorithm calls itself</a:t>
            </a:r>
            <a:r>
              <a:rPr lang="en-US" altLang="en-US" sz="2800" b="0" dirty="0" smtClean="0">
                <a:solidFill>
                  <a:schemeClr val="bg1"/>
                </a:solidFill>
                <a:latin typeface="Times New Roman" panose="02020603050405020304" pitchFamily="18" charset="0"/>
              </a:rPr>
              <a:t>.</a:t>
            </a:r>
          </a:p>
          <a:p>
            <a:pPr marL="514350" indent="-514350" algn="just" eaLnBrk="1" hangingPunct="1">
              <a:defRPr/>
            </a:pPr>
            <a:endParaRPr lang="en-US" altLang="en-US" sz="2800" dirty="0" smtClean="0">
              <a:solidFill>
                <a:schemeClr val="bg1"/>
              </a:solidFill>
              <a:latin typeface="Times New Roman" panose="02020603050405020304" pitchFamily="18" charset="0"/>
            </a:endParaRPr>
          </a:p>
          <a:p>
            <a:pPr marL="514350" indent="-514350" algn="just" eaLnBrk="1" hangingPunct="1">
              <a:defRPr/>
            </a:pPr>
            <a:r>
              <a:rPr lang="en-US" altLang="en-US" sz="2400" b="0" i="1" dirty="0" smtClean="0">
                <a:solidFill>
                  <a:schemeClr val="bg1"/>
                </a:solidFill>
                <a:latin typeface="Times New Roman" panose="02020603050405020304" pitchFamily="18" charset="0"/>
              </a:rPr>
              <a:t>Recursion: </a:t>
            </a:r>
            <a:r>
              <a:rPr lang="en-US" altLang="en-US" sz="2400" b="0" i="1" dirty="0" err="1" smtClean="0">
                <a:solidFill>
                  <a:schemeClr val="bg1"/>
                </a:solidFill>
                <a:latin typeface="Times New Roman" panose="02020603050405020304" pitchFamily="18" charset="0"/>
              </a:rPr>
              <a:t>đệ</a:t>
            </a:r>
            <a:r>
              <a:rPr lang="en-US" altLang="en-US" sz="2400" b="0" i="1" dirty="0" smtClean="0">
                <a:solidFill>
                  <a:schemeClr val="bg1"/>
                </a:solidFill>
                <a:latin typeface="Times New Roman" panose="02020603050405020304" pitchFamily="18" charset="0"/>
              </a:rPr>
              <a:t> (</a:t>
            </a:r>
            <a:r>
              <a:rPr lang="en-US" altLang="en-US" sz="2400" b="0" i="1" dirty="0" err="1" smtClean="0">
                <a:solidFill>
                  <a:schemeClr val="bg1"/>
                </a:solidFill>
                <a:latin typeface="Times New Roman" panose="02020603050405020304" pitchFamily="18" charset="0"/>
              </a:rPr>
              <a:t>đưa</a:t>
            </a:r>
            <a:r>
              <a:rPr lang="en-US" altLang="en-US" sz="2400" b="0" i="1" dirty="0" smtClean="0">
                <a:solidFill>
                  <a:schemeClr val="bg1"/>
                </a:solidFill>
                <a:latin typeface="Times New Roman" panose="02020603050405020304" pitchFamily="18" charset="0"/>
              </a:rPr>
              <a:t> </a:t>
            </a:r>
            <a:r>
              <a:rPr lang="en-US" altLang="en-US" sz="2400" b="0" i="1" dirty="0" err="1" smtClean="0">
                <a:solidFill>
                  <a:schemeClr val="bg1"/>
                </a:solidFill>
                <a:latin typeface="Times New Roman" panose="02020603050405020304" pitchFamily="18" charset="0"/>
              </a:rPr>
              <a:t>ra</a:t>
            </a:r>
            <a:r>
              <a:rPr lang="en-US" altLang="en-US" sz="2400" b="0" i="1" dirty="0" smtClean="0">
                <a:solidFill>
                  <a:schemeClr val="bg1"/>
                </a:solidFill>
                <a:latin typeface="Times New Roman" panose="02020603050405020304" pitchFamily="18" charset="0"/>
              </a:rPr>
              <a:t>) </a:t>
            </a:r>
            <a:r>
              <a:rPr lang="en-US" altLang="en-US" sz="2400" b="0" i="1" dirty="0" err="1" smtClean="0">
                <a:solidFill>
                  <a:schemeClr val="bg1"/>
                </a:solidFill>
                <a:latin typeface="Times New Roman" panose="02020603050405020304" pitchFamily="18" charset="0"/>
              </a:rPr>
              <a:t>quy</a:t>
            </a:r>
            <a:r>
              <a:rPr lang="en-US" altLang="en-US" sz="2400" b="0" i="1" dirty="0" smtClean="0">
                <a:solidFill>
                  <a:schemeClr val="bg1"/>
                </a:solidFill>
                <a:latin typeface="Times New Roman" panose="02020603050405020304" pitchFamily="18" charset="0"/>
              </a:rPr>
              <a:t> (quay </a:t>
            </a:r>
            <a:r>
              <a:rPr lang="en-US" altLang="en-US" sz="2400" b="0" i="1" dirty="0" err="1" smtClean="0">
                <a:solidFill>
                  <a:schemeClr val="bg1"/>
                </a:solidFill>
                <a:latin typeface="Times New Roman" panose="02020603050405020304" pitchFamily="18" charset="0"/>
              </a:rPr>
              <a:t>về</a:t>
            </a:r>
            <a:r>
              <a:rPr lang="en-US" altLang="en-US" sz="2400" b="0" i="1" dirty="0" smtClean="0">
                <a:solidFill>
                  <a:schemeClr val="bg1"/>
                </a:solidFill>
                <a:latin typeface="Times New Roman" panose="02020603050405020304" pitchFamily="18" charset="0"/>
              </a:rPr>
              <a:t>).</a:t>
            </a:r>
            <a:r>
              <a:rPr lang="en-US" altLang="en-US" sz="2800" b="0" dirty="0" smtClean="0">
                <a:solidFill>
                  <a:schemeClr val="bg1"/>
                </a:solidFill>
                <a:latin typeface="Times New Roman" panose="02020603050405020304" pitchFamily="18" charset="0"/>
              </a:rPr>
              <a:t> </a:t>
            </a:r>
            <a:endParaRPr lang="en-US" altLang="en-US" sz="2800" b="0" dirty="0">
              <a:solidFill>
                <a:schemeClr val="bg1"/>
              </a:solidFill>
              <a:latin typeface="Times New Roman" panose="02020603050405020304" pitchFamily="18" charset="0"/>
            </a:endParaRPr>
          </a:p>
        </p:txBody>
      </p:sp>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smtClean="0">
                <a:ln w="6350">
                  <a:noFill/>
                </a:ln>
                <a:solidFill>
                  <a:srgbClr val="0000CC"/>
                </a:solidFill>
                <a:effectLst>
                  <a:outerShdw blurRad="114300" dist="101600" dir="2700000" algn="tl" rotWithShape="0">
                    <a:srgbClr val="000000">
                      <a:alpha val="40000"/>
                    </a:srgbClr>
                  </a:outerShdw>
                </a:effectLst>
                <a:latin typeface="+mj-lt"/>
                <a:ea typeface="+mj-ea"/>
                <a:cs typeface="+mj-cs"/>
              </a:rPr>
              <a:t>8</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 Recursion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40</a:t>
            </a:fld>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Recursion…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32" name="Group 31"/>
          <p:cNvGrpSpPr/>
          <p:nvPr/>
        </p:nvGrpSpPr>
        <p:grpSpPr>
          <a:xfrm>
            <a:off x="304800" y="1143000"/>
            <a:ext cx="8175625" cy="4572000"/>
            <a:chOff x="282575" y="1143000"/>
            <a:chExt cx="8175625" cy="4572000"/>
          </a:xfrm>
        </p:grpSpPr>
        <p:grpSp>
          <p:nvGrpSpPr>
            <p:cNvPr id="2" name="Group 1"/>
            <p:cNvGrpSpPr>
              <a:grpSpLocks/>
            </p:cNvGrpSpPr>
            <p:nvPr/>
          </p:nvGrpSpPr>
          <p:grpSpPr bwMode="auto">
            <a:xfrm>
              <a:off x="381000" y="1143000"/>
              <a:ext cx="8077200" cy="1905000"/>
              <a:chOff x="381000" y="3276600"/>
              <a:chExt cx="8077200" cy="1905000"/>
            </a:xfrm>
            <a:noFill/>
          </p:grpSpPr>
          <p:sp>
            <p:nvSpPr>
              <p:cNvPr id="116741" name="Text Box 4"/>
              <p:cNvSpPr txBox="1">
                <a:spLocks noChangeArrowheads="1"/>
              </p:cNvSpPr>
              <p:nvPr/>
            </p:nvSpPr>
            <p:spPr bwMode="auto">
              <a:xfrm>
                <a:off x="457200" y="3276600"/>
                <a:ext cx="5075428"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8.22  </a:t>
                </a:r>
                <a:r>
                  <a:rPr lang="en-US" altLang="en-US" sz="2000" b="1" dirty="0">
                    <a:solidFill>
                      <a:srgbClr val="0000CC"/>
                    </a:solidFill>
                    <a:latin typeface="Times New Roman" pitchFamily="18" charset="0"/>
                  </a:rPr>
                  <a:t>Iterative definition of factorial</a:t>
                </a:r>
              </a:p>
            </p:txBody>
          </p:sp>
          <p:pic>
            <p:nvPicPr>
              <p:cNvPr id="116742" name="Picture 5"/>
              <p:cNvPicPr>
                <a:picLocks noChangeAspect="1" noChangeArrowheads="1"/>
              </p:cNvPicPr>
              <p:nvPr/>
            </p:nvPicPr>
            <p:blipFill>
              <a:blip r:embed="rId3" cstate="print"/>
              <a:srcRect/>
              <a:stretch>
                <a:fillRect/>
              </a:stretch>
            </p:blipFill>
            <p:spPr bwMode="auto">
              <a:xfrm>
                <a:off x="381000" y="3810000"/>
                <a:ext cx="8007350" cy="1316038"/>
              </a:xfrm>
              <a:prstGeom prst="rect">
                <a:avLst/>
              </a:prstGeom>
              <a:grpFill/>
              <a:ln w="9525">
                <a:noFill/>
                <a:miter lim="800000"/>
                <a:headEnd/>
                <a:tailEnd/>
              </a:ln>
              <a:effectLst/>
            </p:spPr>
          </p:pic>
          <p:cxnSp>
            <p:nvCxnSpPr>
              <p:cNvPr id="116743" name="Straight Connector 6"/>
              <p:cNvCxnSpPr>
                <a:cxnSpLocks noChangeShapeType="1"/>
              </p:cNvCxnSpPr>
              <p:nvPr/>
            </p:nvCxnSpPr>
            <p:spPr bwMode="auto">
              <a:xfrm>
                <a:off x="381000" y="3733800"/>
                <a:ext cx="8023225" cy="0"/>
              </a:xfrm>
              <a:prstGeom prst="line">
                <a:avLst/>
              </a:prstGeom>
              <a:grpFill/>
              <a:ln w="57150" algn="ctr">
                <a:solidFill>
                  <a:srgbClr val="FF0000"/>
                </a:solidFill>
                <a:round/>
                <a:headEnd/>
                <a:tailEnd/>
              </a:ln>
              <a:effectLst/>
            </p:spPr>
          </p:cxnSp>
          <p:cxnSp>
            <p:nvCxnSpPr>
              <p:cNvPr id="116744" name="Straight Connector 7"/>
              <p:cNvCxnSpPr>
                <a:cxnSpLocks noChangeShapeType="1"/>
              </p:cNvCxnSpPr>
              <p:nvPr/>
            </p:nvCxnSpPr>
            <p:spPr bwMode="auto">
              <a:xfrm>
                <a:off x="434975" y="3276600"/>
                <a:ext cx="8023225" cy="0"/>
              </a:xfrm>
              <a:prstGeom prst="line">
                <a:avLst/>
              </a:prstGeom>
              <a:grpFill/>
              <a:ln w="9525" algn="ctr">
                <a:solidFill>
                  <a:srgbClr val="FF0000"/>
                </a:solidFill>
                <a:round/>
                <a:headEnd/>
                <a:tailEnd/>
              </a:ln>
              <a:effectLst/>
            </p:spPr>
          </p:cxnSp>
          <p:cxnSp>
            <p:nvCxnSpPr>
              <p:cNvPr id="116745" name="Straight Connector 8"/>
              <p:cNvCxnSpPr>
                <a:cxnSpLocks noChangeShapeType="1"/>
              </p:cNvCxnSpPr>
              <p:nvPr/>
            </p:nvCxnSpPr>
            <p:spPr bwMode="auto">
              <a:xfrm>
                <a:off x="381000" y="5181600"/>
                <a:ext cx="8023225" cy="0"/>
              </a:xfrm>
              <a:prstGeom prst="line">
                <a:avLst/>
              </a:prstGeom>
              <a:grpFill/>
              <a:ln w="9525" algn="ctr">
                <a:solidFill>
                  <a:srgbClr val="FF0000"/>
                </a:solidFill>
                <a:round/>
                <a:headEnd/>
                <a:tailEnd/>
              </a:ln>
              <a:effectLst/>
            </p:spPr>
          </p:cxnSp>
        </p:grpSp>
        <p:grpSp>
          <p:nvGrpSpPr>
            <p:cNvPr id="23" name="Group 22"/>
            <p:cNvGrpSpPr>
              <a:grpSpLocks/>
            </p:cNvGrpSpPr>
            <p:nvPr/>
          </p:nvGrpSpPr>
          <p:grpSpPr bwMode="auto">
            <a:xfrm>
              <a:off x="282575" y="3805535"/>
              <a:ext cx="8039100" cy="1909465"/>
              <a:chOff x="282575" y="2510135"/>
              <a:chExt cx="8039100" cy="1909465"/>
            </a:xfrm>
            <a:noFill/>
          </p:grpSpPr>
          <p:sp>
            <p:nvSpPr>
              <p:cNvPr id="24" name="Text Box 4"/>
              <p:cNvSpPr txBox="1">
                <a:spLocks noChangeArrowheads="1"/>
              </p:cNvSpPr>
              <p:nvPr/>
            </p:nvSpPr>
            <p:spPr bwMode="auto">
              <a:xfrm>
                <a:off x="304800" y="2510135"/>
                <a:ext cx="5219699"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8.23  </a:t>
                </a:r>
                <a:r>
                  <a:rPr lang="en-US" altLang="en-US" sz="2000" b="1" dirty="0">
                    <a:solidFill>
                      <a:srgbClr val="0000CC"/>
                    </a:solidFill>
                    <a:latin typeface="Times New Roman" pitchFamily="18" charset="0"/>
                  </a:rPr>
                  <a:t>Recursive definition of factorial</a:t>
                </a:r>
              </a:p>
            </p:txBody>
          </p:sp>
          <p:pic>
            <p:nvPicPr>
              <p:cNvPr id="25" name="Picture 6"/>
              <p:cNvPicPr>
                <a:picLocks noChangeAspect="1" noChangeArrowheads="1"/>
              </p:cNvPicPr>
              <p:nvPr/>
            </p:nvPicPr>
            <p:blipFill>
              <a:blip r:embed="rId4" cstate="print"/>
              <a:srcRect/>
              <a:stretch>
                <a:fillRect/>
              </a:stretch>
            </p:blipFill>
            <p:spPr bwMode="auto">
              <a:xfrm>
                <a:off x="304800" y="3048000"/>
                <a:ext cx="8016875" cy="1317625"/>
              </a:xfrm>
              <a:prstGeom prst="rect">
                <a:avLst/>
              </a:prstGeom>
              <a:grpFill/>
              <a:ln w="9525">
                <a:noFill/>
                <a:miter lim="800000"/>
                <a:headEnd/>
                <a:tailEnd/>
              </a:ln>
              <a:effectLst/>
            </p:spPr>
          </p:pic>
          <p:cxnSp>
            <p:nvCxnSpPr>
              <p:cNvPr id="26" name="Straight Connector 6"/>
              <p:cNvCxnSpPr>
                <a:cxnSpLocks noChangeShapeType="1"/>
              </p:cNvCxnSpPr>
              <p:nvPr/>
            </p:nvCxnSpPr>
            <p:spPr bwMode="auto">
              <a:xfrm>
                <a:off x="282575" y="2971800"/>
                <a:ext cx="8023225" cy="0"/>
              </a:xfrm>
              <a:prstGeom prst="line">
                <a:avLst/>
              </a:prstGeom>
              <a:grpFill/>
              <a:ln w="57150" algn="ctr">
                <a:solidFill>
                  <a:srgbClr val="FF0000"/>
                </a:solidFill>
                <a:round/>
                <a:headEnd/>
                <a:tailEnd/>
              </a:ln>
              <a:effectLst/>
            </p:spPr>
          </p:cxnSp>
          <p:cxnSp>
            <p:nvCxnSpPr>
              <p:cNvPr id="27" name="Straight Connector 7"/>
              <p:cNvCxnSpPr>
                <a:cxnSpLocks noChangeShapeType="1"/>
              </p:cNvCxnSpPr>
              <p:nvPr/>
            </p:nvCxnSpPr>
            <p:spPr bwMode="auto">
              <a:xfrm>
                <a:off x="282575" y="2514600"/>
                <a:ext cx="8023225" cy="0"/>
              </a:xfrm>
              <a:prstGeom prst="line">
                <a:avLst/>
              </a:prstGeom>
              <a:grpFill/>
              <a:ln w="9525" algn="ctr">
                <a:solidFill>
                  <a:srgbClr val="FF0000"/>
                </a:solidFill>
                <a:round/>
                <a:headEnd/>
                <a:tailEnd/>
              </a:ln>
              <a:effectLst/>
            </p:spPr>
          </p:cxnSp>
          <p:cxnSp>
            <p:nvCxnSpPr>
              <p:cNvPr id="28" name="Straight Connector 8"/>
              <p:cNvCxnSpPr>
                <a:cxnSpLocks noChangeShapeType="1"/>
              </p:cNvCxnSpPr>
              <p:nvPr/>
            </p:nvCxnSpPr>
            <p:spPr bwMode="auto">
              <a:xfrm>
                <a:off x="282575" y="4419600"/>
                <a:ext cx="8023225" cy="0"/>
              </a:xfrm>
              <a:prstGeom prst="line">
                <a:avLst/>
              </a:prstGeom>
              <a:grpFill/>
              <a:ln w="9525" algn="ctr">
                <a:solidFill>
                  <a:srgbClr val="FF0000"/>
                </a:solidFill>
                <a:round/>
                <a:headEnd/>
                <a:tailEnd/>
              </a:ln>
              <a:effectLst/>
            </p:spPr>
          </p:cxnSp>
        </p:grpSp>
        <p:sp>
          <p:nvSpPr>
            <p:cNvPr id="29" name="Left Brace 28"/>
            <p:cNvSpPr/>
            <p:nvPr/>
          </p:nvSpPr>
          <p:spPr>
            <a:xfrm rot="16200000">
              <a:off x="4381500" y="1333499"/>
              <a:ext cx="609600" cy="3886200"/>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a:stCxn id="29" idx="1"/>
            </p:cNvCxnSpPr>
            <p:nvPr/>
          </p:nvCxnSpPr>
          <p:spPr>
            <a:xfrm flipH="1">
              <a:off x="3810000" y="3581399"/>
              <a:ext cx="876300" cy="1676401"/>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sp>
        <p:nvSpPr>
          <p:cNvPr id="18" name="Slide Number Placeholder 17"/>
          <p:cNvSpPr>
            <a:spLocks noGrp="1"/>
          </p:cNvSpPr>
          <p:nvPr>
            <p:ph type="sldNum" sz="quarter" idx="12"/>
          </p:nvPr>
        </p:nvSpPr>
        <p:spPr/>
        <p:txBody>
          <a:bodyPr/>
          <a:lstStyle/>
          <a:p>
            <a:fld id="{69E29E33-B620-47F9-BB04-8846C2A5AFCC}" type="slidenum">
              <a:rPr kumimoji="0" lang="en-US" smtClean="0"/>
              <a:pPr/>
              <a:t>41</a:t>
            </a:fld>
            <a:endParaRPr kumimoji="0"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81000" y="1371600"/>
            <a:ext cx="8077200" cy="4038600"/>
            <a:chOff x="228600" y="914400"/>
            <a:chExt cx="8077200" cy="4038600"/>
          </a:xfrm>
          <a:noFill/>
        </p:grpSpPr>
        <p:sp>
          <p:nvSpPr>
            <p:cNvPr id="120835" name="Text Box 4"/>
            <p:cNvSpPr txBox="1">
              <a:spLocks noChangeArrowheads="1"/>
            </p:cNvSpPr>
            <p:nvPr/>
          </p:nvSpPr>
          <p:spPr bwMode="auto">
            <a:xfrm>
              <a:off x="228600" y="914400"/>
              <a:ext cx="7668061" cy="461665"/>
            </a:xfrm>
            <a:prstGeom prst="rect">
              <a:avLst/>
            </a:prstGeom>
            <a:grpFill/>
            <a:ln w="9525">
              <a:noFill/>
              <a:miter lim="800000"/>
              <a:headEnd/>
              <a:tailEnd/>
            </a:ln>
            <a:effectLst/>
          </p:spPr>
          <p:txBody>
            <a:bodyPr wrap="none">
              <a:spAutoFit/>
            </a:bodyPr>
            <a:lstStyle/>
            <a:p>
              <a:r>
                <a:rPr lang="en-US" altLang="en-US" sz="2400" dirty="0">
                  <a:solidFill>
                    <a:schemeClr val="bg1"/>
                  </a:solidFill>
                  <a:latin typeface="Times New Roman" pitchFamily="18" charset="0"/>
                </a:rPr>
                <a:t>Figure 8.24  </a:t>
              </a:r>
              <a:r>
                <a:rPr lang="en-US" altLang="en-US" sz="2000" b="1" dirty="0">
                  <a:solidFill>
                    <a:srgbClr val="0000CC"/>
                  </a:solidFill>
                  <a:latin typeface="Times New Roman" pitchFamily="18" charset="0"/>
                </a:rPr>
                <a:t>Tracing the recursive solution to the factorial problem</a:t>
              </a:r>
            </a:p>
          </p:txBody>
        </p:sp>
        <p:pic>
          <p:nvPicPr>
            <p:cNvPr id="120836" name="Picture 6"/>
            <p:cNvPicPr>
              <a:picLocks noChangeAspect="1" noChangeArrowheads="1"/>
            </p:cNvPicPr>
            <p:nvPr/>
          </p:nvPicPr>
          <p:blipFill>
            <a:blip r:embed="rId3" cstate="print"/>
            <a:srcRect/>
            <a:stretch>
              <a:fillRect/>
            </a:stretch>
          </p:blipFill>
          <p:spPr bwMode="auto">
            <a:xfrm>
              <a:off x="533400" y="1663700"/>
              <a:ext cx="7732713" cy="3213100"/>
            </a:xfrm>
            <a:prstGeom prst="rect">
              <a:avLst/>
            </a:prstGeom>
            <a:grpFill/>
            <a:ln w="9525">
              <a:noFill/>
              <a:miter lim="800000"/>
              <a:headEnd/>
              <a:tailEnd/>
            </a:ln>
            <a:effectLst/>
          </p:spPr>
        </p:pic>
        <p:cxnSp>
          <p:nvCxnSpPr>
            <p:cNvPr id="120837" name="Straight Connector 4"/>
            <p:cNvCxnSpPr>
              <a:cxnSpLocks noChangeShapeType="1"/>
            </p:cNvCxnSpPr>
            <p:nvPr/>
          </p:nvCxnSpPr>
          <p:spPr bwMode="auto">
            <a:xfrm>
              <a:off x="282575" y="1371600"/>
              <a:ext cx="8023225" cy="0"/>
            </a:xfrm>
            <a:prstGeom prst="line">
              <a:avLst/>
            </a:prstGeom>
            <a:grpFill/>
            <a:ln w="57150" algn="ctr">
              <a:solidFill>
                <a:srgbClr val="FF0000"/>
              </a:solidFill>
              <a:round/>
              <a:headEnd/>
              <a:tailEnd/>
            </a:ln>
            <a:effectLst/>
          </p:spPr>
        </p:cxnSp>
        <p:cxnSp>
          <p:nvCxnSpPr>
            <p:cNvPr id="120838" name="Straight Connector 5"/>
            <p:cNvCxnSpPr>
              <a:cxnSpLocks noChangeShapeType="1"/>
            </p:cNvCxnSpPr>
            <p:nvPr/>
          </p:nvCxnSpPr>
          <p:spPr bwMode="auto">
            <a:xfrm>
              <a:off x="282575" y="914400"/>
              <a:ext cx="8023225" cy="0"/>
            </a:xfrm>
            <a:prstGeom prst="line">
              <a:avLst/>
            </a:prstGeom>
            <a:grpFill/>
            <a:ln w="9525" algn="ctr">
              <a:solidFill>
                <a:srgbClr val="FF0000"/>
              </a:solidFill>
              <a:round/>
              <a:headEnd/>
              <a:tailEnd/>
            </a:ln>
            <a:effectLst/>
          </p:spPr>
        </p:cxnSp>
        <p:cxnSp>
          <p:nvCxnSpPr>
            <p:cNvPr id="120839" name="Straight Connector 6"/>
            <p:cNvCxnSpPr>
              <a:cxnSpLocks noChangeShapeType="1"/>
            </p:cNvCxnSpPr>
            <p:nvPr/>
          </p:nvCxnSpPr>
          <p:spPr bwMode="auto">
            <a:xfrm>
              <a:off x="282575" y="4953000"/>
              <a:ext cx="8023225" cy="0"/>
            </a:xfrm>
            <a:prstGeom prst="line">
              <a:avLst/>
            </a:prstGeom>
            <a:grp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Recursion…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42</a:t>
            </a:fld>
            <a:endParaRPr kumimoji="0"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Recursion…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grpSp>
        <p:nvGrpSpPr>
          <p:cNvPr id="7" name="Group 6"/>
          <p:cNvGrpSpPr/>
          <p:nvPr/>
        </p:nvGrpSpPr>
        <p:grpSpPr>
          <a:xfrm>
            <a:off x="685800" y="1044575"/>
            <a:ext cx="7532687" cy="5432425"/>
            <a:chOff x="696913" y="914400"/>
            <a:chExt cx="7532687" cy="5432425"/>
          </a:xfrm>
        </p:grpSpPr>
        <p:pic>
          <p:nvPicPr>
            <p:cNvPr id="122885" name="Picture 4"/>
            <p:cNvPicPr>
              <a:picLocks noChangeAspect="1" noChangeArrowheads="1"/>
            </p:cNvPicPr>
            <p:nvPr/>
          </p:nvPicPr>
          <p:blipFill>
            <a:blip r:embed="rId3" cstate="print"/>
            <a:srcRect/>
            <a:stretch>
              <a:fillRect/>
            </a:stretch>
          </p:blipFill>
          <p:spPr bwMode="auto">
            <a:xfrm>
              <a:off x="696913" y="914400"/>
              <a:ext cx="7532687" cy="5432425"/>
            </a:xfrm>
            <a:prstGeom prst="rect">
              <a:avLst/>
            </a:prstGeom>
            <a:noFill/>
            <a:ln w="9525">
              <a:noFill/>
              <a:miter lim="800000"/>
              <a:headEnd/>
              <a:tailEnd/>
            </a:ln>
            <a:effectLst/>
          </p:spPr>
        </p:pic>
        <p:sp>
          <p:nvSpPr>
            <p:cNvPr id="122884" name="Rectangle 3"/>
            <p:cNvSpPr>
              <a:spLocks noChangeArrowheads="1"/>
            </p:cNvSpPr>
            <p:nvPr/>
          </p:nvSpPr>
          <p:spPr bwMode="auto">
            <a:xfrm>
              <a:off x="3276600" y="4191000"/>
              <a:ext cx="2362200" cy="1384995"/>
            </a:xfrm>
            <a:prstGeom prst="rect">
              <a:avLst/>
            </a:prstGeom>
            <a:noFill/>
            <a:ln w="9525">
              <a:noFill/>
              <a:miter lim="800000"/>
              <a:headEnd/>
              <a:tailEnd/>
            </a:ln>
            <a:effectLst/>
          </p:spPr>
          <p:txBody>
            <a:bodyPr wrap="square">
              <a:spAutoFit/>
            </a:bodyPr>
            <a:lstStyle/>
            <a:p>
              <a:r>
                <a:rPr lang="en-US" altLang="en-US" sz="2800" b="0" dirty="0" smtClean="0">
                  <a:solidFill>
                    <a:schemeClr val="bg1"/>
                  </a:solidFill>
                  <a:latin typeface="Times New Roman" pitchFamily="18" charset="0"/>
                </a:rPr>
                <a:t>Iteration solution: a loop is used.</a:t>
              </a:r>
              <a:endParaRPr lang="en-US" altLang="en-US" sz="2800" b="0" dirty="0">
                <a:solidFill>
                  <a:schemeClr val="bg1"/>
                </a:solidFill>
                <a:latin typeface="Times New Roman" pitchFamily="18" charset="0"/>
              </a:endParaRPr>
            </a:p>
          </p:txBody>
        </p:sp>
        <p:sp>
          <p:nvSpPr>
            <p:cNvPr id="6" name="Right Brace 5"/>
            <p:cNvSpPr/>
            <p:nvPr/>
          </p:nvSpPr>
          <p:spPr>
            <a:xfrm>
              <a:off x="2819400" y="4267200"/>
              <a:ext cx="457200" cy="1295400"/>
            </a:xfrm>
            <a:prstGeom prst="righ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69E29E33-B620-47F9-BB04-8846C2A5AFCC}" type="slidenum">
              <a:rPr kumimoji="0" lang="en-US" smtClean="0"/>
              <a:pPr/>
              <a:t>43</a:t>
            </a:fld>
            <a:endParaRPr kumimoji="0"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85800" y="1371600"/>
            <a:ext cx="7486650" cy="4324350"/>
            <a:chOff x="304800" y="1771650"/>
            <a:chExt cx="7486650" cy="4324350"/>
          </a:xfrm>
        </p:grpSpPr>
        <p:pic>
          <p:nvPicPr>
            <p:cNvPr id="1026" name="Picture 2"/>
            <p:cNvPicPr>
              <a:picLocks noChangeAspect="1" noChangeArrowheads="1"/>
            </p:cNvPicPr>
            <p:nvPr/>
          </p:nvPicPr>
          <p:blipFill>
            <a:blip r:embed="rId3" cstate="print"/>
            <a:srcRect/>
            <a:stretch>
              <a:fillRect/>
            </a:stretch>
          </p:blipFill>
          <p:spPr bwMode="auto">
            <a:xfrm>
              <a:off x="304800" y="1771650"/>
              <a:ext cx="7486650" cy="4324350"/>
            </a:xfrm>
            <a:prstGeom prst="rect">
              <a:avLst/>
            </a:prstGeom>
            <a:noFill/>
            <a:ln w="9525">
              <a:noFill/>
              <a:miter lim="800000"/>
              <a:headEnd/>
              <a:tailEnd/>
            </a:ln>
          </p:spPr>
        </p:pic>
        <p:sp>
          <p:nvSpPr>
            <p:cNvPr id="124932" name="Rectangle 3"/>
            <p:cNvSpPr>
              <a:spLocks noChangeArrowheads="1"/>
            </p:cNvSpPr>
            <p:nvPr/>
          </p:nvSpPr>
          <p:spPr bwMode="auto">
            <a:xfrm>
              <a:off x="2438400" y="3371671"/>
              <a:ext cx="4572000" cy="1200329"/>
            </a:xfrm>
            <a:prstGeom prst="rect">
              <a:avLst/>
            </a:prstGeom>
            <a:noFill/>
            <a:ln w="9525">
              <a:solidFill>
                <a:srgbClr val="0000CC"/>
              </a:solidFill>
              <a:miter lim="800000"/>
              <a:headEnd/>
              <a:tailEnd/>
            </a:ln>
            <a:effectLst/>
          </p:spPr>
          <p:txBody>
            <a:bodyPr wrap="square">
              <a:spAutoFit/>
            </a:bodyPr>
            <a:lstStyle/>
            <a:p>
              <a:pPr algn="just"/>
              <a:r>
                <a:rPr lang="en-US" altLang="en-US" sz="2400" b="0" dirty="0">
                  <a:solidFill>
                    <a:srgbClr val="0000CC"/>
                  </a:solidFill>
                  <a:latin typeface="Times New Roman" pitchFamily="18" charset="0"/>
                </a:rPr>
                <a:t>The </a:t>
              </a:r>
              <a:r>
                <a:rPr lang="en-US" altLang="en-US" sz="2400" b="1" u="sng" dirty="0">
                  <a:solidFill>
                    <a:srgbClr val="0000CC"/>
                  </a:solidFill>
                  <a:latin typeface="Times New Roman" pitchFamily="18" charset="0"/>
                </a:rPr>
                <a:t>recursive solution</a:t>
              </a:r>
              <a:r>
                <a:rPr lang="en-US" altLang="en-US" sz="2400" b="0" dirty="0">
                  <a:solidFill>
                    <a:srgbClr val="0000CC"/>
                  </a:solidFill>
                  <a:latin typeface="Times New Roman" pitchFamily="18" charset="0"/>
                </a:rPr>
                <a:t> does not need a loop, as the recursion concept itself involves repetition. </a:t>
              </a:r>
            </a:p>
          </p:txBody>
        </p:sp>
      </p:grpSp>
      <p:sp>
        <p:nvSpPr>
          <p:cNvPr id="6" name="Title 1"/>
          <p:cNvSpPr txBox="1">
            <a:spLocks/>
          </p:cNvSpPr>
          <p:nvPr/>
        </p:nvSpPr>
        <p:spPr>
          <a:xfrm>
            <a:off x="457200" y="152400"/>
            <a:ext cx="8229600" cy="639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Recursion…</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44</a:t>
            </a:fld>
            <a:endParaRPr kumimoji="0"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Objectives-Revisited</a:t>
            </a:r>
            <a:endParaRPr lang="en-US" dirty="0"/>
          </a:p>
        </p:txBody>
      </p:sp>
      <p:sp>
        <p:nvSpPr>
          <p:cNvPr id="3" name="Content Placeholder 2"/>
          <p:cNvSpPr>
            <a:spLocks noGrp="1"/>
          </p:cNvSpPr>
          <p:nvPr>
            <p:ph idx="1"/>
          </p:nvPr>
        </p:nvSpPr>
        <p:spPr>
          <a:xfrm>
            <a:off x="228600" y="990600"/>
            <a:ext cx="8686800" cy="5318760"/>
          </a:xfrm>
        </p:spPr>
        <p:txBody>
          <a:bodyPr>
            <a:normAutofit fontScale="92500" lnSpcReduction="10000"/>
          </a:bodyPr>
          <a:lstStyle/>
          <a:p>
            <a:pPr>
              <a:buNone/>
            </a:pPr>
            <a:r>
              <a:rPr lang="en-US" b="1" u="sng" dirty="0" smtClean="0"/>
              <a:t>LO06</a:t>
            </a:r>
            <a:r>
              <a:rPr lang="en-US" dirty="0" smtClean="0"/>
              <a:t>: </a:t>
            </a:r>
            <a:r>
              <a:rPr lang="en-US" dirty="0" smtClean="0">
                <a:solidFill>
                  <a:srgbClr val="0000CC"/>
                </a:solidFill>
              </a:rPr>
              <a:t>Define a algorithm and describe tools used to develop algorithm</a:t>
            </a:r>
            <a:endParaRPr lang="en-US" b="1" dirty="0" smtClean="0">
              <a:solidFill>
                <a:srgbClr val="0000CC"/>
              </a:solidFill>
            </a:endParaRPr>
          </a:p>
          <a:p>
            <a:r>
              <a:rPr lang="en-US" altLang="en-US" dirty="0" smtClean="0">
                <a:latin typeface="Times New Roman" pitchFamily="18" charset="0"/>
              </a:rPr>
              <a:t>Define an algorithm and relate it to problem solving.</a:t>
            </a:r>
            <a:endParaRPr lang="en-US" altLang="en-US" b="1" dirty="0" smtClean="0">
              <a:latin typeface="Times New Roman" pitchFamily="18" charset="0"/>
            </a:endParaRPr>
          </a:p>
          <a:p>
            <a:r>
              <a:rPr lang="en-US" altLang="en-US" dirty="0" smtClean="0">
                <a:latin typeface="Times New Roman" pitchFamily="18" charset="0"/>
              </a:rPr>
              <a:t>Define three construct and describe their use in algorithms.</a:t>
            </a:r>
          </a:p>
          <a:p>
            <a:r>
              <a:rPr lang="en-US" altLang="en-US" dirty="0" smtClean="0">
                <a:latin typeface="Times New Roman" pitchFamily="18" charset="0"/>
              </a:rPr>
              <a:t>Describe </a:t>
            </a:r>
            <a:r>
              <a:rPr lang="en-US" altLang="en-US" dirty="0" err="1" smtClean="0">
                <a:latin typeface="Times New Roman" pitchFamily="18" charset="0"/>
              </a:rPr>
              <a:t>pseudocode</a:t>
            </a:r>
            <a:r>
              <a:rPr lang="en-US" altLang="en-US" dirty="0" smtClean="0">
                <a:latin typeface="Times New Roman" pitchFamily="18" charset="0"/>
              </a:rPr>
              <a:t> and how they are used in algorithms.</a:t>
            </a:r>
          </a:p>
          <a:p>
            <a:r>
              <a:rPr lang="en-US" altLang="en-US" dirty="0" smtClean="0">
                <a:latin typeface="Times New Roman" pitchFamily="18" charset="0"/>
              </a:rPr>
              <a:t>Describe UML diagrams and how they are used in algorithms.</a:t>
            </a:r>
          </a:p>
          <a:p>
            <a:r>
              <a:rPr lang="en-US" altLang="en-US" dirty="0" smtClean="0">
                <a:latin typeface="Times New Roman" pitchFamily="18" charset="0"/>
              </a:rPr>
              <a:t>List basic algorithms and their applications.</a:t>
            </a:r>
          </a:p>
          <a:p>
            <a:r>
              <a:rPr lang="en-US" altLang="en-US" dirty="0" smtClean="0">
                <a:latin typeface="Times New Roman" pitchFamily="18" charset="0"/>
              </a:rPr>
              <a:t>Describe the concept of sorting and understand the  mechanisms behind three primitive sorting algorithms.</a:t>
            </a:r>
          </a:p>
          <a:p>
            <a:r>
              <a:rPr lang="en-US" altLang="en-US" dirty="0" smtClean="0">
                <a:latin typeface="Times New Roman" pitchFamily="18" charset="0"/>
              </a:rPr>
              <a:t>Define sub-algorithms and their relations to algorithms.</a:t>
            </a:r>
          </a:p>
          <a:p>
            <a:r>
              <a:rPr lang="en-US" altLang="en-US" dirty="0" smtClean="0">
                <a:latin typeface="Times New Roman" pitchFamily="18" charset="0"/>
              </a:rPr>
              <a:t>Distinguish between iterative and recursive algorithms</a:t>
            </a: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a:p>
            <a:endParaRPr lang="en-US" alt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45</a:t>
            </a:fld>
            <a:endParaRPr kumimoji="0"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Exercises- Use your notebook</a:t>
            </a:r>
            <a:endParaRPr lang="en-US" sz="3600" dirty="0"/>
          </a:p>
        </p:txBody>
      </p:sp>
      <p:sp>
        <p:nvSpPr>
          <p:cNvPr id="5" name="TextBox 4"/>
          <p:cNvSpPr txBox="1"/>
          <p:nvPr/>
        </p:nvSpPr>
        <p:spPr>
          <a:xfrm>
            <a:off x="457200" y="1636455"/>
            <a:ext cx="7924800" cy="1754326"/>
          </a:xfrm>
          <a:prstGeom prst="rect">
            <a:avLst/>
          </a:prstGeom>
          <a:noFill/>
        </p:spPr>
        <p:txBody>
          <a:bodyPr wrap="square" rtlCol="0">
            <a:spAutoFit/>
          </a:bodyPr>
          <a:lstStyle/>
          <a:p>
            <a:pPr algn="ctr"/>
            <a:r>
              <a:rPr lang="en-US" sz="3600" b="1" dirty="0" smtClean="0">
                <a:solidFill>
                  <a:schemeClr val="bg1"/>
                </a:solidFill>
              </a:rPr>
              <a:t>Write your  reviews to your notebook.</a:t>
            </a:r>
          </a:p>
          <a:p>
            <a:pPr algn="ctr"/>
            <a:r>
              <a:rPr lang="en-US" sz="3600" b="1" dirty="0" smtClean="0">
                <a:solidFill>
                  <a:srgbClr val="FF0000"/>
                </a:solidFill>
              </a:rPr>
              <a:t>More pages More Scores</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46</a:t>
            </a:fld>
            <a:endParaRPr kumimoji="0"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39762"/>
          </a:xfrm>
        </p:spPr>
        <p:txBody>
          <a:bodyPr/>
          <a:lstStyle/>
          <a:p>
            <a:r>
              <a:rPr lang="en-US" dirty="0" smtClean="0"/>
              <a:t>Thanks for Following</a:t>
            </a:r>
            <a:br>
              <a:rPr lang="en-US" dirty="0" smtClean="0"/>
            </a:br>
            <a:r>
              <a:rPr lang="en-US" dirty="0" smtClean="0"/>
              <a:t>this lesson</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47</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147638" y="585788"/>
            <a:ext cx="8763000" cy="523875"/>
          </a:xfrm>
          <a:prstGeom prst="rect">
            <a:avLst/>
          </a:prstGeom>
          <a:noFill/>
          <a:ln w="9525">
            <a:noFill/>
            <a:miter lim="800000"/>
            <a:headEnd/>
            <a:tailEnd/>
          </a:ln>
          <a:effectLst/>
        </p:spPr>
        <p:txBody>
          <a:bodyPr>
            <a:spAutoFit/>
          </a:bodyPr>
          <a:lstStyle/>
          <a:p>
            <a:pPr algn="just"/>
            <a:endParaRPr lang="en-US" altLang="en-US" sz="2800">
              <a:solidFill>
                <a:schemeClr val="bg1"/>
              </a:solidFill>
              <a:latin typeface="Times New Roman" pitchFamily="18" charset="0"/>
              <a:cs typeface="Times New Roman" pitchFamily="18" charset="0"/>
            </a:endParaRPr>
          </a:p>
        </p:txBody>
      </p:sp>
      <p:sp>
        <p:nvSpPr>
          <p:cNvPr id="11" name="Text Box 2"/>
          <p:cNvSpPr txBox="1">
            <a:spLocks noChangeArrowheads="1"/>
          </p:cNvSpPr>
          <p:nvPr/>
        </p:nvSpPr>
        <p:spPr bwMode="auto">
          <a:xfrm>
            <a:off x="152400" y="990600"/>
            <a:ext cx="8763000" cy="954107"/>
          </a:xfrm>
          <a:prstGeom prst="rect">
            <a:avLst/>
          </a:prstGeom>
          <a:noFill/>
          <a:ln w="9525">
            <a:noFill/>
            <a:miter lim="800000"/>
            <a:headEnd/>
            <a:tailEnd/>
          </a:ln>
          <a:effectLst/>
        </p:spPr>
        <p:txBody>
          <a:bodyPr>
            <a:spAutoFit/>
          </a:bodyPr>
          <a:lstStyle/>
          <a:p>
            <a:pPr algn="just"/>
            <a:r>
              <a:rPr lang="en-US" altLang="en-US" sz="2800" b="1" u="sng" dirty="0" smtClean="0">
                <a:solidFill>
                  <a:schemeClr val="bg1"/>
                </a:solidFill>
                <a:latin typeface="Times New Roman" pitchFamily="18" charset="0"/>
                <a:cs typeface="Times New Roman" pitchFamily="18" charset="0"/>
              </a:rPr>
              <a:t>Example</a:t>
            </a:r>
            <a:r>
              <a:rPr lang="en-US" altLang="en-US" sz="2800" dirty="0" smtClean="0">
                <a:solidFill>
                  <a:schemeClr val="bg1"/>
                </a:solidFill>
                <a:latin typeface="Times New Roman" pitchFamily="18" charset="0"/>
                <a:cs typeface="Times New Roman" pitchFamily="18" charset="0"/>
              </a:rPr>
              <a:t>: Find </a:t>
            </a:r>
            <a:r>
              <a:rPr lang="en-US" altLang="en-US" sz="2800" b="0" dirty="0" smtClean="0">
                <a:solidFill>
                  <a:schemeClr val="bg1"/>
                </a:solidFill>
                <a:latin typeface="Times New Roman" pitchFamily="18" charset="0"/>
                <a:cs typeface="Times New Roman" pitchFamily="18" charset="0"/>
              </a:rPr>
              <a:t>the </a:t>
            </a:r>
            <a:r>
              <a:rPr lang="en-US" altLang="en-US" sz="2800" b="0" dirty="0">
                <a:solidFill>
                  <a:schemeClr val="bg1"/>
                </a:solidFill>
                <a:latin typeface="Times New Roman" pitchFamily="18" charset="0"/>
                <a:cs typeface="Times New Roman" pitchFamily="18" charset="0"/>
              </a:rPr>
              <a:t>largest integer among </a:t>
            </a:r>
            <a:r>
              <a:rPr lang="en-US" altLang="en-US" sz="2800" b="0" dirty="0" smtClean="0">
                <a:solidFill>
                  <a:schemeClr val="bg1"/>
                </a:solidFill>
                <a:latin typeface="Times New Roman" pitchFamily="18" charset="0"/>
                <a:cs typeface="Times New Roman" pitchFamily="18" charset="0"/>
              </a:rPr>
              <a:t>5 integers. The </a:t>
            </a:r>
            <a:r>
              <a:rPr lang="en-US" altLang="en-US" sz="2800" b="0" dirty="0">
                <a:solidFill>
                  <a:schemeClr val="bg1"/>
                </a:solidFill>
                <a:latin typeface="Times New Roman" pitchFamily="18" charset="0"/>
                <a:cs typeface="Times New Roman" pitchFamily="18" charset="0"/>
              </a:rPr>
              <a:t>algorithm needs to test each integer one by one.</a:t>
            </a:r>
            <a:endParaRPr lang="en-US" altLang="en-US" sz="2800" dirty="0">
              <a:solidFill>
                <a:schemeClr val="bg1"/>
              </a:solidFill>
              <a:latin typeface="Times New Roman" pitchFamily="18" charset="0"/>
              <a:cs typeface="Times New Roman" pitchFamily="18" charset="0"/>
            </a:endParaRPr>
          </a:p>
        </p:txBody>
      </p:sp>
      <p:sp>
        <p:nvSpPr>
          <p:cNvPr id="6" name="Title 1"/>
          <p:cNvSpPr txBox="1">
            <a:spLocks/>
          </p:cNvSpPr>
          <p:nvPr/>
        </p:nvSpPr>
        <p:spPr>
          <a:xfrm>
            <a:off x="457200" y="152400"/>
            <a:ext cx="8229600" cy="639762"/>
          </a:xfrm>
          <a:prstGeom prst="rect">
            <a:avLst/>
          </a:prstGeom>
        </p:spPr>
        <p:txBody>
          <a:bodyPr/>
          <a:lstStyle/>
          <a:p>
            <a:pPr lvl="0" algn="ctr">
              <a:spcBef>
                <a:spcPct val="0"/>
              </a:spcBef>
              <a:defRPr/>
            </a:pPr>
            <a:r>
              <a:rPr lang="en-US" sz="4000" b="1" dirty="0" smtClean="0">
                <a:ln w="6350">
                  <a:noFill/>
                </a:ln>
                <a:solidFill>
                  <a:srgbClr val="0000CC"/>
                </a:solidFill>
                <a:effectLst>
                  <a:outerShdw blurRad="114300" dist="101600" dir="2700000" algn="tl" rotWithShape="0">
                    <a:srgbClr val="000000">
                      <a:alpha val="40000"/>
                    </a:srgbClr>
                  </a:outerShdw>
                </a:effectLst>
              </a:rPr>
              <a:t>Informal Definition </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7" name="Rectangle 6"/>
          <p:cNvSpPr/>
          <p:nvPr/>
        </p:nvSpPr>
        <p:spPr>
          <a:xfrm>
            <a:off x="2895600" y="2209800"/>
            <a:ext cx="609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12</a:t>
            </a:r>
            <a:endParaRPr lang="en-US" sz="2800" b="1" dirty="0"/>
          </a:p>
        </p:txBody>
      </p:sp>
      <p:sp>
        <p:nvSpPr>
          <p:cNvPr id="8" name="Rectangle 7"/>
          <p:cNvSpPr/>
          <p:nvPr/>
        </p:nvSpPr>
        <p:spPr>
          <a:xfrm>
            <a:off x="3505200" y="2209800"/>
            <a:ext cx="609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8</a:t>
            </a:r>
            <a:endParaRPr lang="en-US" sz="2800" dirty="0"/>
          </a:p>
        </p:txBody>
      </p:sp>
      <p:sp>
        <p:nvSpPr>
          <p:cNvPr id="9" name="Rectangle 8"/>
          <p:cNvSpPr/>
          <p:nvPr/>
        </p:nvSpPr>
        <p:spPr>
          <a:xfrm>
            <a:off x="4114800" y="2209800"/>
            <a:ext cx="609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13</a:t>
            </a:r>
            <a:endParaRPr lang="en-US" sz="2800" dirty="0"/>
          </a:p>
        </p:txBody>
      </p:sp>
      <p:sp>
        <p:nvSpPr>
          <p:cNvPr id="12" name="Rectangle 11"/>
          <p:cNvSpPr/>
          <p:nvPr/>
        </p:nvSpPr>
        <p:spPr>
          <a:xfrm>
            <a:off x="4724400" y="2209800"/>
            <a:ext cx="609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a:t>
            </a:r>
            <a:endParaRPr lang="en-US" sz="2800" dirty="0"/>
          </a:p>
        </p:txBody>
      </p:sp>
      <p:sp>
        <p:nvSpPr>
          <p:cNvPr id="13" name="Rectangle 12"/>
          <p:cNvSpPr/>
          <p:nvPr/>
        </p:nvSpPr>
        <p:spPr>
          <a:xfrm>
            <a:off x="5334000" y="2209800"/>
            <a:ext cx="609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11</a:t>
            </a:r>
            <a:endParaRPr lang="en-US" sz="2800" dirty="0"/>
          </a:p>
        </p:txBody>
      </p:sp>
      <p:sp>
        <p:nvSpPr>
          <p:cNvPr id="14" name="Rectangle 13"/>
          <p:cNvSpPr/>
          <p:nvPr/>
        </p:nvSpPr>
        <p:spPr>
          <a:xfrm>
            <a:off x="2895600" y="2209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05200" y="2209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14800" y="2209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724400" y="2209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34000" y="2209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2"/>
          <p:cNvSpPr txBox="1">
            <a:spLocks noChangeArrowheads="1"/>
          </p:cNvSpPr>
          <p:nvPr/>
        </p:nvSpPr>
        <p:spPr bwMode="auto">
          <a:xfrm>
            <a:off x="228600" y="3276600"/>
            <a:ext cx="8763000" cy="1384995"/>
          </a:xfrm>
          <a:prstGeom prst="rect">
            <a:avLst/>
          </a:prstGeom>
          <a:noFill/>
          <a:ln w="9525">
            <a:noFill/>
            <a:miter lim="800000"/>
            <a:headEnd/>
            <a:tailEnd/>
          </a:ln>
          <a:effectLst/>
        </p:spPr>
        <p:txBody>
          <a:bodyPr>
            <a:spAutoFit/>
          </a:bodyPr>
          <a:lstStyle/>
          <a:p>
            <a:pPr algn="just"/>
            <a:r>
              <a:rPr lang="en-US" altLang="en-US" sz="2800" b="1" u="sng" dirty="0" smtClean="0">
                <a:solidFill>
                  <a:schemeClr val="bg1"/>
                </a:solidFill>
                <a:latin typeface="Times New Roman" pitchFamily="18" charset="0"/>
                <a:cs typeface="Times New Roman" pitchFamily="18" charset="0"/>
              </a:rPr>
              <a:t>Recommendation</a:t>
            </a:r>
          </a:p>
          <a:p>
            <a:pPr algn="just"/>
            <a:r>
              <a:rPr lang="en-US" altLang="en-US" sz="2800" dirty="0" smtClean="0">
                <a:solidFill>
                  <a:schemeClr val="bg1"/>
                </a:solidFill>
                <a:latin typeface="Times New Roman" pitchFamily="18" charset="0"/>
                <a:cs typeface="Times New Roman" pitchFamily="18" charset="0"/>
              </a:rPr>
              <a:t>We should give a name to this algorithm in order to differentiate it with others. </a:t>
            </a:r>
            <a:r>
              <a:rPr lang="en-US" altLang="en-US" sz="2800" dirty="0" smtClean="0">
                <a:solidFill>
                  <a:schemeClr val="bg1"/>
                </a:solidFill>
                <a:latin typeface="Times New Roman" pitchFamily="18" charset="0"/>
                <a:cs typeface="Times New Roman" pitchFamily="18" charset="0"/>
                <a:sym typeface="Wingdings" pitchFamily="2" charset="2"/>
              </a:rPr>
              <a:t> </a:t>
            </a:r>
            <a:r>
              <a:rPr lang="en-US" altLang="en-US" sz="2800" dirty="0" err="1" smtClean="0">
                <a:solidFill>
                  <a:schemeClr val="bg1"/>
                </a:solidFill>
                <a:latin typeface="Times New Roman" pitchFamily="18" charset="0"/>
                <a:cs typeface="Times New Roman" pitchFamily="18" charset="0"/>
                <a:sym typeface="Wingdings" pitchFamily="2" charset="2"/>
              </a:rPr>
              <a:t>FindLargest</a:t>
            </a:r>
            <a:endParaRPr lang="en-US" altLang="en-US" sz="2800" dirty="0">
              <a:solidFill>
                <a:schemeClr val="bg1"/>
              </a:solidFill>
              <a:latin typeface="Times New Roman" pitchFamily="18" charset="0"/>
              <a:cs typeface="Times New Roman" pitchFamily="18" charset="0"/>
            </a:endParaRPr>
          </a:p>
        </p:txBody>
      </p:sp>
      <p:sp>
        <p:nvSpPr>
          <p:cNvPr id="19" name="Rectangle 18"/>
          <p:cNvSpPr/>
          <p:nvPr/>
        </p:nvSpPr>
        <p:spPr>
          <a:xfrm>
            <a:off x="609600" y="5191780"/>
            <a:ext cx="8077200" cy="954107"/>
          </a:xfrm>
          <a:prstGeom prst="rect">
            <a:avLst/>
          </a:prstGeom>
        </p:spPr>
        <p:txBody>
          <a:bodyPr wrap="square">
            <a:spAutoFit/>
          </a:bodyPr>
          <a:lstStyle/>
          <a:p>
            <a:r>
              <a:rPr lang="en-US" altLang="en-US" sz="2800" b="1" dirty="0" smtClean="0">
                <a:solidFill>
                  <a:srgbClr val="0000CC"/>
                </a:solidFill>
                <a:latin typeface="Times New Roman" pitchFamily="18" charset="0"/>
              </a:rPr>
              <a:t>Question: How do we propose an algorithm?</a:t>
            </a:r>
          </a:p>
          <a:p>
            <a:r>
              <a:rPr lang="en-US" altLang="en-US" sz="2800" b="1" dirty="0" smtClean="0">
                <a:solidFill>
                  <a:srgbClr val="0000CC"/>
                </a:solidFill>
                <a:latin typeface="Times New Roman" pitchFamily="18" charset="0"/>
              </a:rPr>
              <a:t>- 3 steps: Drafting, Refining, Generalizing. </a:t>
            </a:r>
            <a:endParaRPr lang="en-US" sz="2800" b="1" dirty="0">
              <a:solidFill>
                <a:srgbClr val="0000CC"/>
              </a:solidFill>
            </a:endParaRPr>
          </a:p>
        </p:txBody>
      </p:sp>
      <p:sp>
        <p:nvSpPr>
          <p:cNvPr id="21" name="Slide Number Placeholder 20"/>
          <p:cNvSpPr>
            <a:spLocks noGrp="1"/>
          </p:cNvSpPr>
          <p:nvPr>
            <p:ph type="sldNum" sz="quarter" idx="12"/>
          </p:nvPr>
        </p:nvSpPr>
        <p:spPr/>
        <p:txBody>
          <a:bodyPr/>
          <a:lstStyle/>
          <a:p>
            <a:fld id="{69E29E33-B620-47F9-BB04-8846C2A5AFCC}" type="slidenum">
              <a:rPr kumimoji="0" lang="en-US" smtClean="0"/>
              <a:pPr/>
              <a:t>5</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ppt_x"/>
                                          </p:val>
                                        </p:tav>
                                      </p:tavLst>
                                    </p:anim>
                                    <p:anim calcmode="lin" valueType="num">
                                      <p:cBhvr additive="base">
                                        <p:cTn id="13" dur="500"/>
                                        <p:tgtEl>
                                          <p:spTgt spid="15"/>
                                        </p:tgtEl>
                                        <p:attrNameLst>
                                          <p:attrName>ppt_y</p:attrName>
                                        </p:attrNameLst>
                                      </p:cBhvr>
                                      <p:tavLst>
                                        <p:tav tm="0">
                                          <p:val>
                                            <p:strVal val="ppt_y"/>
                                          </p:val>
                                        </p:tav>
                                        <p:tav tm="100000">
                                          <p:val>
                                            <p:strVal val="1+ppt_h/2"/>
                                          </p:val>
                                        </p:tav>
                                      </p:tavLst>
                                    </p:anim>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6"/>
                                        </p:tgtEl>
                                        <p:attrNameLst>
                                          <p:attrName>ppt_x</p:attrName>
                                        </p:attrNameLst>
                                      </p:cBhvr>
                                      <p:tavLst>
                                        <p:tav tm="0">
                                          <p:val>
                                            <p:strVal val="ppt_x"/>
                                          </p:val>
                                        </p:tav>
                                        <p:tav tm="100000">
                                          <p:val>
                                            <p:strVal val="ppt_x"/>
                                          </p:val>
                                        </p:tav>
                                      </p:tavLst>
                                    </p:anim>
                                    <p:anim calcmode="lin" valueType="num">
                                      <p:cBhvr additive="base">
                                        <p:cTn id="19" dur="500"/>
                                        <p:tgtEl>
                                          <p:spTgt spid="16"/>
                                        </p:tgtEl>
                                        <p:attrNameLst>
                                          <p:attrName>ppt_y</p:attrName>
                                        </p:attrNameLst>
                                      </p:cBhvr>
                                      <p:tavLst>
                                        <p:tav tm="0">
                                          <p:val>
                                            <p:strVal val="ppt_y"/>
                                          </p:val>
                                        </p:tav>
                                        <p:tav tm="100000">
                                          <p:val>
                                            <p:strVal val="1+ppt_h/2"/>
                                          </p:val>
                                        </p:tav>
                                      </p:tavLst>
                                    </p:anim>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7"/>
                                        </p:tgtEl>
                                        <p:attrNameLst>
                                          <p:attrName>ppt_x</p:attrName>
                                        </p:attrNameLst>
                                      </p:cBhvr>
                                      <p:tavLst>
                                        <p:tav tm="0">
                                          <p:val>
                                            <p:strVal val="ppt_x"/>
                                          </p:val>
                                        </p:tav>
                                        <p:tav tm="100000">
                                          <p:val>
                                            <p:strVal val="ppt_x"/>
                                          </p:val>
                                        </p:tav>
                                      </p:tavLst>
                                    </p:anim>
                                    <p:anim calcmode="lin" valueType="num">
                                      <p:cBhvr additive="base">
                                        <p:cTn id="25" dur="500"/>
                                        <p:tgtEl>
                                          <p:spTgt spid="17"/>
                                        </p:tgtEl>
                                        <p:attrNameLst>
                                          <p:attrName>ppt_y</p:attrName>
                                        </p:attrNameLst>
                                      </p:cBhvr>
                                      <p:tavLst>
                                        <p:tav tm="0">
                                          <p:val>
                                            <p:strVal val="ppt_y"/>
                                          </p:val>
                                        </p:tav>
                                        <p:tav tm="100000">
                                          <p:val>
                                            <p:strVal val="1+ppt_h/2"/>
                                          </p:val>
                                        </p:tav>
                                      </p:tavLst>
                                    </p:anim>
                                    <p:set>
                                      <p:cBhvr>
                                        <p:cTn id="26" dur="1" fill="hold">
                                          <p:stCondLst>
                                            <p:cond delay="499"/>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8"/>
                                        </p:tgtEl>
                                        <p:attrNameLst>
                                          <p:attrName>ppt_x</p:attrName>
                                        </p:attrNameLst>
                                      </p:cBhvr>
                                      <p:tavLst>
                                        <p:tav tm="0">
                                          <p:val>
                                            <p:strVal val="ppt_x"/>
                                          </p:val>
                                        </p:tav>
                                        <p:tav tm="100000">
                                          <p:val>
                                            <p:strVal val="ppt_x"/>
                                          </p:val>
                                        </p:tav>
                                      </p:tavLst>
                                    </p:anim>
                                    <p:anim calcmode="lin" valueType="num">
                                      <p:cBhvr additive="base">
                                        <p:cTn id="31" dur="500"/>
                                        <p:tgtEl>
                                          <p:spTgt spid="18"/>
                                        </p:tgtEl>
                                        <p:attrNameLst>
                                          <p:attrName>ppt_y</p:attrName>
                                        </p:attrNameLst>
                                      </p:cBhvr>
                                      <p:tavLst>
                                        <p:tav tm="0">
                                          <p:val>
                                            <p:strVal val="ppt_y"/>
                                          </p:val>
                                        </p:tav>
                                        <p:tav tm="100000">
                                          <p:val>
                                            <p:strVal val="1+ppt_h/2"/>
                                          </p:val>
                                        </p:tav>
                                      </p:tavLst>
                                    </p:anim>
                                    <p:set>
                                      <p:cBhvr>
                                        <p:cTn id="3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304800" y="1143000"/>
            <a:ext cx="7296150" cy="5562600"/>
            <a:chOff x="1066800" y="1143000"/>
            <a:chExt cx="7296150" cy="5562600"/>
          </a:xfrm>
        </p:grpSpPr>
        <p:sp>
          <p:nvSpPr>
            <p:cNvPr id="20483" name="Text Box 4"/>
            <p:cNvSpPr txBox="1">
              <a:spLocks noChangeArrowheads="1"/>
            </p:cNvSpPr>
            <p:nvPr/>
          </p:nvSpPr>
          <p:spPr bwMode="auto">
            <a:xfrm>
              <a:off x="1098641" y="1200090"/>
              <a:ext cx="6157648" cy="523220"/>
            </a:xfrm>
            <a:prstGeom prst="rect">
              <a:avLst/>
            </a:prstGeom>
            <a:noFill/>
            <a:ln w="9525">
              <a:noFill/>
              <a:miter lim="800000"/>
              <a:headEnd/>
              <a:tailEnd/>
            </a:ln>
            <a:effectLst/>
          </p:spPr>
          <p:txBody>
            <a:bodyPr wrap="none">
              <a:spAutoFit/>
            </a:bodyPr>
            <a:lstStyle/>
            <a:p>
              <a:r>
                <a:rPr lang="en-US" altLang="en-US" sz="2800" dirty="0">
                  <a:solidFill>
                    <a:schemeClr val="bg1"/>
                  </a:solidFill>
                  <a:latin typeface="Times New Roman" pitchFamily="18" charset="0"/>
                </a:rPr>
                <a:t>Figure 8.3  </a:t>
              </a:r>
              <a:r>
                <a:rPr lang="en-US" altLang="en-US" sz="2000" dirty="0">
                  <a:solidFill>
                    <a:schemeClr val="bg1"/>
                  </a:solidFill>
                  <a:latin typeface="Times New Roman" pitchFamily="18" charset="0"/>
                </a:rPr>
                <a:t>Defining actions in </a:t>
              </a:r>
              <a:r>
                <a:rPr lang="en-US" altLang="en-US" sz="2000" dirty="0" err="1">
                  <a:solidFill>
                    <a:schemeClr val="bg1"/>
                  </a:solidFill>
                  <a:latin typeface="Times New Roman" pitchFamily="18" charset="0"/>
                </a:rPr>
                <a:t>FindLargest</a:t>
              </a:r>
              <a:r>
                <a:rPr lang="en-US" altLang="en-US" sz="2000" dirty="0">
                  <a:solidFill>
                    <a:schemeClr val="bg1"/>
                  </a:solidFill>
                  <a:latin typeface="Times New Roman" pitchFamily="18" charset="0"/>
                </a:rPr>
                <a:t> algorithm</a:t>
              </a:r>
            </a:p>
          </p:txBody>
        </p:sp>
        <p:cxnSp>
          <p:nvCxnSpPr>
            <p:cNvPr id="20485" name="Straight Connector 6"/>
            <p:cNvCxnSpPr>
              <a:cxnSpLocks noChangeShapeType="1"/>
            </p:cNvCxnSpPr>
            <p:nvPr/>
          </p:nvCxnSpPr>
          <p:spPr bwMode="auto">
            <a:xfrm>
              <a:off x="1066800" y="1676400"/>
              <a:ext cx="7296150" cy="0"/>
            </a:xfrm>
            <a:prstGeom prst="line">
              <a:avLst/>
            </a:prstGeom>
            <a:noFill/>
            <a:ln w="57150" algn="ctr">
              <a:solidFill>
                <a:srgbClr val="FF0000"/>
              </a:solidFill>
              <a:round/>
              <a:headEnd/>
              <a:tailEnd/>
            </a:ln>
            <a:effectLst/>
          </p:spPr>
        </p:cxnSp>
        <p:cxnSp>
          <p:nvCxnSpPr>
            <p:cNvPr id="20486" name="Straight Connector 7"/>
            <p:cNvCxnSpPr>
              <a:cxnSpLocks noChangeShapeType="1"/>
            </p:cNvCxnSpPr>
            <p:nvPr/>
          </p:nvCxnSpPr>
          <p:spPr bwMode="auto">
            <a:xfrm>
              <a:off x="1066800" y="1143000"/>
              <a:ext cx="7296150" cy="0"/>
            </a:xfrm>
            <a:prstGeom prst="line">
              <a:avLst/>
            </a:prstGeom>
            <a:noFill/>
            <a:ln w="9525" algn="ctr">
              <a:solidFill>
                <a:srgbClr val="FF0000"/>
              </a:solidFill>
              <a:round/>
              <a:headEnd/>
              <a:tailEnd/>
            </a:ln>
            <a:effectLst/>
          </p:spPr>
        </p:cxnSp>
        <p:cxnSp>
          <p:nvCxnSpPr>
            <p:cNvPr id="20487" name="Straight Connector 8"/>
            <p:cNvCxnSpPr>
              <a:cxnSpLocks noChangeShapeType="1"/>
            </p:cNvCxnSpPr>
            <p:nvPr/>
          </p:nvCxnSpPr>
          <p:spPr bwMode="auto">
            <a:xfrm>
              <a:off x="1066800" y="6705600"/>
              <a:ext cx="7296150" cy="0"/>
            </a:xfrm>
            <a:prstGeom prst="line">
              <a:avLst/>
            </a:prstGeom>
            <a:noFill/>
            <a:ln w="9525" algn="ctr">
              <a:solidFill>
                <a:srgbClr val="FF0000"/>
              </a:solidFill>
              <a:round/>
              <a:headEnd/>
              <a:tailEnd/>
            </a:ln>
            <a:effectLst/>
          </p:spPr>
        </p:cxnSp>
        <p:sp>
          <p:nvSpPr>
            <p:cNvPr id="8" name="TextBox 7"/>
            <p:cNvSpPr txBox="1"/>
            <p:nvPr/>
          </p:nvSpPr>
          <p:spPr>
            <a:xfrm>
              <a:off x="1066800" y="2438400"/>
              <a:ext cx="1143000" cy="307777"/>
            </a:xfrm>
            <a:prstGeom prst="rect">
              <a:avLst/>
            </a:prstGeom>
            <a:noFill/>
          </p:spPr>
          <p:txBody>
            <a:bodyPr wrap="square" rtlCol="0">
              <a:spAutoFit/>
            </a:bodyPr>
            <a:lstStyle/>
            <a:p>
              <a:pPr algn="r"/>
              <a:r>
                <a:rPr lang="en-US" sz="1400" b="1" dirty="0" smtClean="0">
                  <a:solidFill>
                    <a:srgbClr val="0000CC"/>
                  </a:solidFill>
                </a:rPr>
                <a:t>Largest=12</a:t>
              </a:r>
              <a:endParaRPr lang="en-US" sz="1400" b="1" dirty="0">
                <a:solidFill>
                  <a:srgbClr val="0000CC"/>
                </a:solidFill>
              </a:endParaRPr>
            </a:p>
          </p:txBody>
        </p:sp>
        <p:sp>
          <p:nvSpPr>
            <p:cNvPr id="9" name="TextBox 8"/>
            <p:cNvSpPr txBox="1"/>
            <p:nvPr/>
          </p:nvSpPr>
          <p:spPr>
            <a:xfrm>
              <a:off x="1066800" y="3124200"/>
              <a:ext cx="1143000" cy="307777"/>
            </a:xfrm>
            <a:prstGeom prst="rect">
              <a:avLst/>
            </a:prstGeom>
            <a:noFill/>
          </p:spPr>
          <p:txBody>
            <a:bodyPr wrap="square" rtlCol="0">
              <a:spAutoFit/>
            </a:bodyPr>
            <a:lstStyle/>
            <a:p>
              <a:pPr algn="r"/>
              <a:r>
                <a:rPr lang="en-US" sz="1400" b="1" dirty="0" smtClean="0">
                  <a:solidFill>
                    <a:srgbClr val="0000CC"/>
                  </a:solidFill>
                </a:rPr>
                <a:t>Largest=12</a:t>
              </a:r>
              <a:endParaRPr lang="en-US" sz="1400" b="1" dirty="0">
                <a:solidFill>
                  <a:srgbClr val="0000CC"/>
                </a:solidFill>
              </a:endParaRPr>
            </a:p>
          </p:txBody>
        </p:sp>
        <p:sp>
          <p:nvSpPr>
            <p:cNvPr id="10" name="TextBox 9"/>
            <p:cNvSpPr txBox="1"/>
            <p:nvPr/>
          </p:nvSpPr>
          <p:spPr>
            <a:xfrm>
              <a:off x="1066800" y="3886200"/>
              <a:ext cx="1143000" cy="307777"/>
            </a:xfrm>
            <a:prstGeom prst="rect">
              <a:avLst/>
            </a:prstGeom>
            <a:noFill/>
          </p:spPr>
          <p:txBody>
            <a:bodyPr wrap="square" rtlCol="0">
              <a:spAutoFit/>
            </a:bodyPr>
            <a:lstStyle/>
            <a:p>
              <a:pPr algn="r"/>
              <a:r>
                <a:rPr lang="en-US" sz="1400" b="1" dirty="0" smtClean="0">
                  <a:solidFill>
                    <a:srgbClr val="0000CC"/>
                  </a:solidFill>
                </a:rPr>
                <a:t>Largest=13</a:t>
              </a:r>
              <a:endParaRPr lang="en-US" sz="1400" b="1" dirty="0">
                <a:solidFill>
                  <a:srgbClr val="0000CC"/>
                </a:solidFill>
              </a:endParaRPr>
            </a:p>
          </p:txBody>
        </p:sp>
        <p:sp>
          <p:nvSpPr>
            <p:cNvPr id="11" name="TextBox 10"/>
            <p:cNvSpPr txBox="1"/>
            <p:nvPr/>
          </p:nvSpPr>
          <p:spPr>
            <a:xfrm>
              <a:off x="1066800" y="4572000"/>
              <a:ext cx="1143000" cy="307777"/>
            </a:xfrm>
            <a:prstGeom prst="rect">
              <a:avLst/>
            </a:prstGeom>
            <a:noFill/>
          </p:spPr>
          <p:txBody>
            <a:bodyPr wrap="square" rtlCol="0">
              <a:spAutoFit/>
            </a:bodyPr>
            <a:lstStyle/>
            <a:p>
              <a:pPr algn="r"/>
              <a:r>
                <a:rPr lang="en-US" sz="1400" b="1" dirty="0" smtClean="0">
                  <a:solidFill>
                    <a:srgbClr val="0000CC"/>
                  </a:solidFill>
                </a:rPr>
                <a:t>Largest=13</a:t>
              </a:r>
              <a:endParaRPr lang="en-US" sz="1400" b="1" dirty="0">
                <a:solidFill>
                  <a:srgbClr val="0000CC"/>
                </a:solidFill>
              </a:endParaRPr>
            </a:p>
          </p:txBody>
        </p:sp>
        <p:sp>
          <p:nvSpPr>
            <p:cNvPr id="12" name="TextBox 11"/>
            <p:cNvSpPr txBox="1"/>
            <p:nvPr/>
          </p:nvSpPr>
          <p:spPr>
            <a:xfrm>
              <a:off x="1066800" y="5334000"/>
              <a:ext cx="1143000" cy="307777"/>
            </a:xfrm>
            <a:prstGeom prst="rect">
              <a:avLst/>
            </a:prstGeom>
            <a:noFill/>
          </p:spPr>
          <p:txBody>
            <a:bodyPr wrap="square" rtlCol="0">
              <a:spAutoFit/>
            </a:bodyPr>
            <a:lstStyle/>
            <a:p>
              <a:pPr algn="r"/>
              <a:r>
                <a:rPr lang="en-US" sz="1400" b="1" dirty="0" smtClean="0">
                  <a:solidFill>
                    <a:srgbClr val="0000CC"/>
                  </a:solidFill>
                </a:rPr>
                <a:t>Largest=13</a:t>
              </a:r>
              <a:endParaRPr lang="en-US" sz="1400" b="1" dirty="0">
                <a:solidFill>
                  <a:srgbClr val="0000CC"/>
                </a:solidFill>
              </a:endParaRPr>
            </a:p>
          </p:txBody>
        </p:sp>
        <p:pic>
          <p:nvPicPr>
            <p:cNvPr id="1026" name="Picture 2"/>
            <p:cNvPicPr>
              <a:picLocks noChangeAspect="1" noChangeArrowheads="1"/>
            </p:cNvPicPr>
            <p:nvPr/>
          </p:nvPicPr>
          <p:blipFill>
            <a:blip r:embed="rId3" cstate="print"/>
            <a:srcRect/>
            <a:stretch>
              <a:fillRect/>
            </a:stretch>
          </p:blipFill>
          <p:spPr bwMode="auto">
            <a:xfrm>
              <a:off x="2219325" y="1809750"/>
              <a:ext cx="6086475" cy="4819650"/>
            </a:xfrm>
            <a:prstGeom prst="rect">
              <a:avLst/>
            </a:prstGeom>
            <a:noFill/>
            <a:ln w="9525">
              <a:noFill/>
              <a:miter lim="800000"/>
              <a:headEnd/>
              <a:tailEnd/>
            </a:ln>
          </p:spPr>
        </p:pic>
      </p:grpSp>
      <p:sp>
        <p:nvSpPr>
          <p:cNvPr id="20" name="Title 1"/>
          <p:cNvSpPr txBox="1">
            <a:spLocks/>
          </p:cNvSpPr>
          <p:nvPr/>
        </p:nvSpPr>
        <p:spPr>
          <a:xfrm>
            <a:off x="228600" y="0"/>
            <a:ext cx="8686800" cy="639762"/>
          </a:xfrm>
          <a:prstGeom prst="rect">
            <a:avLst/>
          </a:prstGeom>
        </p:spPr>
        <p:txBody>
          <a:bodyPr/>
          <a:lstStyle/>
          <a:p>
            <a:pPr lvl="0" algn="ctr">
              <a:spcBef>
                <a:spcPct val="0"/>
              </a:spcBef>
              <a:defRPr/>
            </a:pPr>
            <a:r>
              <a:rPr kumimoji="0" lang="en-US" sz="3600" b="1" i="0" u="none" strike="noStrike" kern="1200" cap="none" spc="0" normalizeH="0" baseline="0" noProof="0" dirty="0" smtClean="0">
                <a:ln w="6350">
                  <a:noFill/>
                </a:ln>
                <a:solidFill>
                  <a:srgbClr val="0000CC"/>
                </a:solidFill>
                <a:effectLst>
                  <a:outerShdw blurRad="38100" dist="38100" dir="2700000" algn="tl">
                    <a:srgbClr val="000000">
                      <a:alpha val="43137"/>
                    </a:srgbClr>
                  </a:outerShdw>
                </a:effectLst>
                <a:uLnTx/>
                <a:uFillTx/>
                <a:latin typeface="+mj-lt"/>
                <a:ea typeface="+mj-ea"/>
                <a:cs typeface="+mj-cs"/>
              </a:rPr>
              <a:t>2-</a:t>
            </a:r>
            <a:r>
              <a:rPr lang="en-US" altLang="en-US" sz="3600" b="1" dirty="0" smtClean="0">
                <a:solidFill>
                  <a:srgbClr val="0000CC"/>
                </a:solidFill>
                <a:effectLst>
                  <a:outerShdw blurRad="38100" dist="38100" dir="2700000" algn="tl">
                    <a:srgbClr val="000000">
                      <a:alpha val="43137"/>
                    </a:srgbClr>
                  </a:outerShdw>
                </a:effectLst>
                <a:latin typeface="+mj-lt"/>
              </a:rPr>
              <a:t> Steps for proposing an algorithm</a:t>
            </a:r>
            <a:endParaRPr kumimoji="0" lang="en-US" sz="3600" b="1" i="0" u="none" strike="noStrike" kern="1200" cap="none" spc="0" normalizeH="0" baseline="0" noProof="0" dirty="0">
              <a:ln w="6350">
                <a:noFill/>
              </a:ln>
              <a:solidFill>
                <a:srgbClr val="0000CC"/>
              </a:solidFill>
              <a:effectLst>
                <a:outerShdw blurRad="38100" dist="38100" dir="2700000" algn="tl">
                  <a:srgbClr val="000000">
                    <a:alpha val="43137"/>
                  </a:srgbClr>
                </a:outerShdw>
              </a:effectLst>
              <a:uLnTx/>
              <a:uFillTx/>
              <a:latin typeface="+mj-lt"/>
              <a:ea typeface="+mj-ea"/>
              <a:cs typeface="+mj-cs"/>
            </a:endParaRPr>
          </a:p>
        </p:txBody>
      </p:sp>
      <p:graphicFrame>
        <p:nvGraphicFramePr>
          <p:cNvPr id="21" name="Table 20"/>
          <p:cNvGraphicFramePr>
            <a:graphicFrameLocks noGrp="1"/>
          </p:cNvGraphicFramePr>
          <p:nvPr/>
        </p:nvGraphicFramePr>
        <p:xfrm>
          <a:off x="7543800" y="1828800"/>
          <a:ext cx="1447800" cy="4673600"/>
        </p:xfrm>
        <a:graphic>
          <a:graphicData uri="http://schemas.openxmlformats.org/drawingml/2006/table">
            <a:tbl>
              <a:tblPr firstRow="1" bandRow="1">
                <a:tableStyleId>{5C22544A-7EE6-4342-B048-85BDC9FD1C3A}</a:tableStyleId>
              </a:tblPr>
              <a:tblGrid>
                <a:gridCol w="1447800"/>
              </a:tblGrid>
              <a:tr h="370840">
                <a:tc>
                  <a:txBody>
                    <a:bodyPr/>
                    <a:lstStyle/>
                    <a:p>
                      <a:pPr algn="ctr"/>
                      <a:r>
                        <a:rPr lang="en-US" dirty="0" smtClean="0"/>
                        <a:t>Input</a:t>
                      </a:r>
                      <a:endParaRPr lang="en-US" dirty="0"/>
                    </a:p>
                  </a:txBody>
                  <a:tcPr>
                    <a:solidFill>
                      <a:srgbClr val="006600"/>
                    </a:solidFill>
                  </a:tcPr>
                </a:tc>
              </a:tr>
              <a:tr h="370840">
                <a:tc>
                  <a:txBody>
                    <a:bodyP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smtClean="0">
                        <a:solidFill>
                          <a:schemeClr val="tx1"/>
                        </a:solidFill>
                      </a:endParaRPr>
                    </a:p>
                    <a:p>
                      <a:pPr algn="ctr"/>
                      <a:endParaRPr lang="en-US" b="1" dirty="0" smtClean="0">
                        <a:solidFill>
                          <a:schemeClr val="tx1"/>
                        </a:solidFill>
                      </a:endParaRPr>
                    </a:p>
                    <a:p>
                      <a:pPr algn="ctr"/>
                      <a:endParaRPr lang="en-US" b="1" dirty="0" smtClean="0">
                        <a:solidFill>
                          <a:schemeClr val="tx1"/>
                        </a:solidFill>
                      </a:endParaRPr>
                    </a:p>
                    <a:p>
                      <a:pPr algn="ctr"/>
                      <a:endParaRPr lang="en-US" b="1" dirty="0" smtClean="0">
                        <a:solidFill>
                          <a:schemeClr val="tx1"/>
                        </a:solidFill>
                      </a:endParaRPr>
                    </a:p>
                    <a:p>
                      <a:pPr algn="ctr"/>
                      <a:r>
                        <a:rPr lang="en-US" b="1" dirty="0" smtClean="0">
                          <a:solidFill>
                            <a:schemeClr val="tx1"/>
                          </a:solidFill>
                        </a:rPr>
                        <a:t>Processing</a:t>
                      </a:r>
                    </a:p>
                    <a:p>
                      <a:pPr algn="ctr"/>
                      <a:endParaRPr lang="en-US" b="1" dirty="0" smtClean="0">
                        <a:solidFill>
                          <a:schemeClr val="tx1"/>
                        </a:solidFill>
                      </a:endParaRPr>
                    </a:p>
                    <a:p>
                      <a:pPr algn="ctr"/>
                      <a:endParaRPr lang="en-US" b="1" dirty="0" smtClean="0">
                        <a:solidFill>
                          <a:schemeClr val="tx1"/>
                        </a:solidFill>
                      </a:endParaRPr>
                    </a:p>
                    <a:p>
                      <a:pPr algn="ctr"/>
                      <a:endParaRPr lang="en-US" b="1" dirty="0" smtClean="0">
                        <a:solidFill>
                          <a:schemeClr val="tx1"/>
                        </a:solidFill>
                      </a:endParaRPr>
                    </a:p>
                    <a:p>
                      <a:pPr algn="ctr"/>
                      <a:endParaRPr lang="en-US" b="1" dirty="0" smtClean="0">
                        <a:solidFill>
                          <a:schemeClr val="tx1"/>
                        </a:solidFill>
                      </a:endParaRPr>
                    </a:p>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txBody>
                  <a:tcPr>
                    <a:solidFill>
                      <a:srgbClr val="FF0000"/>
                    </a:solidFill>
                  </a:tcPr>
                </a:tc>
              </a:tr>
              <a:tr h="370840">
                <a:tc>
                  <a:txBody>
                    <a:bodyPr/>
                    <a:lstStyle/>
                    <a:p>
                      <a:pPr algn="ctr"/>
                      <a:r>
                        <a:rPr lang="en-US" b="1" dirty="0" smtClean="0">
                          <a:solidFill>
                            <a:schemeClr val="tx1"/>
                          </a:solidFill>
                        </a:rPr>
                        <a:t>Output</a:t>
                      </a:r>
                      <a:endParaRPr lang="en-US" b="1" dirty="0">
                        <a:solidFill>
                          <a:schemeClr val="tx1"/>
                        </a:solidFill>
                      </a:endParaRPr>
                    </a:p>
                  </a:txBody>
                  <a:tcPr>
                    <a:solidFill>
                      <a:srgbClr val="0000CC"/>
                    </a:solidFill>
                  </a:tcPr>
                </a:tc>
              </a:tr>
            </a:tbl>
          </a:graphicData>
        </a:graphic>
      </p:graphicFrame>
      <p:sp>
        <p:nvSpPr>
          <p:cNvPr id="22" name="TextBox 21"/>
          <p:cNvSpPr txBox="1"/>
          <p:nvPr/>
        </p:nvSpPr>
        <p:spPr>
          <a:xfrm>
            <a:off x="7543800" y="1371600"/>
            <a:ext cx="1447800" cy="338554"/>
          </a:xfrm>
          <a:prstGeom prst="rect">
            <a:avLst/>
          </a:prstGeom>
          <a:noFill/>
        </p:spPr>
        <p:txBody>
          <a:bodyPr wrap="square" rtlCol="0">
            <a:spAutoFit/>
          </a:bodyPr>
          <a:lstStyle/>
          <a:p>
            <a:pPr algn="ctr"/>
            <a:r>
              <a:rPr lang="en-US" sz="1600" b="1" dirty="0" smtClean="0">
                <a:solidFill>
                  <a:schemeClr val="bg1"/>
                </a:solidFill>
              </a:rPr>
              <a:t>Structure</a:t>
            </a:r>
            <a:endParaRPr lang="en-US" sz="1600" b="1" dirty="0">
              <a:solidFill>
                <a:schemeClr val="bg1"/>
              </a:solidFill>
            </a:endParaRPr>
          </a:p>
        </p:txBody>
      </p:sp>
      <p:sp>
        <p:nvSpPr>
          <p:cNvPr id="16" name="Rectangle 15"/>
          <p:cNvSpPr/>
          <p:nvPr/>
        </p:nvSpPr>
        <p:spPr>
          <a:xfrm>
            <a:off x="228600" y="772180"/>
            <a:ext cx="5029200" cy="523220"/>
          </a:xfrm>
          <a:prstGeom prst="rect">
            <a:avLst/>
          </a:prstGeom>
        </p:spPr>
        <p:txBody>
          <a:bodyPr wrap="square">
            <a:spAutoFit/>
          </a:bodyPr>
          <a:lstStyle/>
          <a:p>
            <a:r>
              <a:rPr lang="en-US" altLang="en-US" sz="2800" b="1" dirty="0" smtClean="0">
                <a:solidFill>
                  <a:srgbClr val="0000CC"/>
                </a:solidFill>
                <a:latin typeface="Times New Roman" pitchFamily="18" charset="0"/>
              </a:rPr>
              <a:t>Step 1: Drafting an algorithm: </a:t>
            </a:r>
            <a:endParaRPr lang="en-US" sz="2800" b="1" dirty="0">
              <a:solidFill>
                <a:srgbClr val="0000CC"/>
              </a:solidFill>
            </a:endParaRPr>
          </a:p>
        </p:txBody>
      </p:sp>
      <p:sp>
        <p:nvSpPr>
          <p:cNvPr id="17" name="Slide Number Placeholder 16"/>
          <p:cNvSpPr>
            <a:spLocks noGrp="1"/>
          </p:cNvSpPr>
          <p:nvPr>
            <p:ph type="sldNum" sz="quarter" idx="12"/>
          </p:nvPr>
        </p:nvSpPr>
        <p:spPr/>
        <p:txBody>
          <a:bodyPr/>
          <a:lstStyle/>
          <a:p>
            <a:fld id="{69E29E33-B620-47F9-BB04-8846C2A5AFCC}"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639762"/>
          </a:xfrm>
          <a:prstGeom prst="rect">
            <a:avLst/>
          </a:prstGeom>
        </p:spPr>
        <p:txBody>
          <a:bodyPr/>
          <a:lstStyle/>
          <a:p>
            <a:pPr lvl="0" algn="ctr">
              <a:spcBef>
                <a:spcPct val="0"/>
              </a:spcBef>
              <a:defRPr/>
            </a:pPr>
            <a:r>
              <a:rPr lang="en-US" altLang="en-US" sz="4000" dirty="0" smtClean="0">
                <a:solidFill>
                  <a:srgbClr val="0000CC"/>
                </a:solidFill>
                <a:effectLst>
                  <a:outerShdw blurRad="38100" dist="38100" dir="2700000" algn="tl">
                    <a:srgbClr val="000000">
                      <a:alpha val="43137"/>
                    </a:srgbClr>
                  </a:outerShdw>
                </a:effectLst>
              </a:rPr>
              <a:t>Steps for proposing an algorithm… </a:t>
            </a:r>
            <a:r>
              <a:rPr kumimoji="0" lang="en-US" sz="4000" b="1" i="0" u="none" strike="noStrike" kern="1200" cap="none" spc="0" normalizeH="0" baseline="0" noProof="0" dirty="0" smtClean="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rPr>
              <a:t>…</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pic>
        <p:nvPicPr>
          <p:cNvPr id="2050" name="Picture 2"/>
          <p:cNvPicPr>
            <a:picLocks noChangeAspect="1" noChangeArrowheads="1"/>
          </p:cNvPicPr>
          <p:nvPr/>
        </p:nvPicPr>
        <p:blipFill>
          <a:blip r:embed="rId3" cstate="print"/>
          <a:srcRect/>
          <a:stretch>
            <a:fillRect/>
          </a:stretch>
        </p:blipFill>
        <p:spPr bwMode="auto">
          <a:xfrm>
            <a:off x="228600" y="1428750"/>
            <a:ext cx="6086475" cy="4819650"/>
          </a:xfrm>
          <a:prstGeom prst="rect">
            <a:avLst/>
          </a:prstGeom>
          <a:noFill/>
          <a:ln w="9525">
            <a:noFill/>
            <a:miter lim="800000"/>
            <a:headEnd/>
            <a:tailEnd/>
          </a:ln>
        </p:spPr>
      </p:pic>
      <p:sp>
        <p:nvSpPr>
          <p:cNvPr id="7" name="TextBox 6"/>
          <p:cNvSpPr txBox="1"/>
          <p:nvPr/>
        </p:nvSpPr>
        <p:spPr>
          <a:xfrm>
            <a:off x="6324600" y="1944469"/>
            <a:ext cx="2819400" cy="1477328"/>
          </a:xfrm>
          <a:prstGeom prst="rect">
            <a:avLst/>
          </a:prstGeom>
          <a:solidFill>
            <a:schemeClr val="accent5">
              <a:lumMod val="40000"/>
              <a:lumOff val="60000"/>
            </a:schemeClr>
          </a:solidFill>
        </p:spPr>
        <p:txBody>
          <a:bodyPr wrap="square" rtlCol="0">
            <a:spAutoFit/>
          </a:bodyPr>
          <a:lstStyle/>
          <a:p>
            <a:r>
              <a:rPr lang="en-US" dirty="0" smtClean="0">
                <a:solidFill>
                  <a:schemeClr val="bg1"/>
                </a:solidFill>
              </a:rPr>
              <a:t>Step 1 is </a:t>
            </a:r>
            <a:r>
              <a:rPr lang="en-US" altLang="en-US" dirty="0" smtClean="0">
                <a:solidFill>
                  <a:schemeClr val="bg1"/>
                </a:solidFill>
                <a:latin typeface="Times New Roman" pitchFamily="18" charset="0"/>
              </a:rPr>
              <a:t>different than those for the other steps. If we initialize Largest to −∞ then the first step can be the same as the other steps</a:t>
            </a:r>
            <a:r>
              <a:rPr lang="en-US" dirty="0" smtClean="0">
                <a:solidFill>
                  <a:schemeClr val="bg1"/>
                </a:solidFill>
              </a:rPr>
              <a:t> </a:t>
            </a:r>
            <a:endParaRPr lang="en-US" dirty="0">
              <a:solidFill>
                <a:schemeClr val="bg1"/>
              </a:solidFill>
            </a:endParaRPr>
          </a:p>
        </p:txBody>
      </p:sp>
      <p:sp>
        <p:nvSpPr>
          <p:cNvPr id="8" name="Rectangle 7"/>
          <p:cNvSpPr/>
          <p:nvPr/>
        </p:nvSpPr>
        <p:spPr>
          <a:xfrm>
            <a:off x="6400800" y="3505200"/>
            <a:ext cx="2438400" cy="2031325"/>
          </a:xfrm>
          <a:prstGeom prst="rect">
            <a:avLst/>
          </a:prstGeom>
          <a:solidFill>
            <a:srgbClr val="FFFF00"/>
          </a:solidFill>
        </p:spPr>
        <p:txBody>
          <a:bodyPr wrap="square">
            <a:spAutoFit/>
          </a:bodyPr>
          <a:lstStyle/>
          <a:p>
            <a:r>
              <a:rPr lang="en-US" altLang="en-US" dirty="0" smtClean="0">
                <a:solidFill>
                  <a:schemeClr val="bg1"/>
                </a:solidFill>
                <a:latin typeface="Times New Roman" pitchFamily="18" charset="0"/>
              </a:rPr>
              <a:t>The wording is not the same in steps 2 to 5. </a:t>
            </a:r>
            <a:r>
              <a:rPr lang="en-US" altLang="en-US" dirty="0" smtClean="0">
                <a:solidFill>
                  <a:schemeClr val="bg1"/>
                </a:solidFill>
                <a:latin typeface="Times New Roman" pitchFamily="18" charset="0"/>
                <a:sym typeface="Wingdings" pitchFamily="2" charset="2"/>
              </a:rPr>
              <a:t>Redefine </a:t>
            </a:r>
            <a:r>
              <a:rPr lang="en-US" altLang="en-US" dirty="0" smtClean="0">
                <a:solidFill>
                  <a:schemeClr val="bg1"/>
                </a:solidFill>
                <a:latin typeface="Times New Roman" pitchFamily="18" charset="0"/>
              </a:rPr>
              <a:t>in steps 2 to 5 to “If the current integer is greater than Largest, set Largest to the current integer.” </a:t>
            </a:r>
            <a:endParaRPr lang="en-US" dirty="0"/>
          </a:p>
        </p:txBody>
      </p:sp>
      <p:sp>
        <p:nvSpPr>
          <p:cNvPr id="5" name="Rectangle 4"/>
          <p:cNvSpPr/>
          <p:nvPr/>
        </p:nvSpPr>
        <p:spPr>
          <a:xfrm>
            <a:off x="182654" y="1447800"/>
            <a:ext cx="1258678" cy="400110"/>
          </a:xfrm>
          <a:prstGeom prst="rect">
            <a:avLst/>
          </a:prstGeom>
        </p:spPr>
        <p:txBody>
          <a:bodyPr wrap="none">
            <a:spAutoFit/>
          </a:bodyPr>
          <a:lstStyle/>
          <a:p>
            <a:r>
              <a:rPr lang="en-US" altLang="en-US" sz="2000" b="1" dirty="0" smtClean="0">
                <a:solidFill>
                  <a:srgbClr val="FF0000"/>
                </a:solidFill>
                <a:latin typeface="Times New Roman" pitchFamily="18" charset="0"/>
              </a:rPr>
              <a:t>Analysis: </a:t>
            </a:r>
            <a:endParaRPr lang="en-US" sz="2000" b="1" dirty="0">
              <a:solidFill>
                <a:srgbClr val="FF0000"/>
              </a:solidFill>
            </a:endParaRPr>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7</a:t>
            </a:fld>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52450" y="1524000"/>
            <a:ext cx="8286750" cy="4205288"/>
            <a:chOff x="0" y="990600"/>
            <a:chExt cx="8286750" cy="4205288"/>
          </a:xfrm>
        </p:grpSpPr>
        <p:grpSp>
          <p:nvGrpSpPr>
            <p:cNvPr id="2" name="Group 1"/>
            <p:cNvGrpSpPr>
              <a:grpSpLocks/>
            </p:cNvGrpSpPr>
            <p:nvPr/>
          </p:nvGrpSpPr>
          <p:grpSpPr bwMode="auto">
            <a:xfrm>
              <a:off x="76200" y="990600"/>
              <a:ext cx="8023225" cy="533400"/>
              <a:chOff x="76200" y="152400"/>
              <a:chExt cx="8023225" cy="533400"/>
            </a:xfrm>
            <a:noFill/>
          </p:grpSpPr>
          <p:sp>
            <p:nvSpPr>
              <p:cNvPr id="24579" name="Text Box 4"/>
              <p:cNvSpPr txBox="1">
                <a:spLocks noChangeArrowheads="1"/>
              </p:cNvSpPr>
              <p:nvPr/>
            </p:nvSpPr>
            <p:spPr bwMode="auto">
              <a:xfrm>
                <a:off x="76200" y="152400"/>
                <a:ext cx="3624903" cy="461665"/>
              </a:xfrm>
              <a:prstGeom prst="rect">
                <a:avLst/>
              </a:prstGeom>
              <a:grpFill/>
              <a:ln w="9525">
                <a:noFill/>
                <a:miter lim="800000"/>
                <a:headEnd/>
                <a:tailEnd/>
              </a:ln>
              <a:effectLst/>
            </p:spPr>
            <p:txBody>
              <a:bodyPr wrap="none">
                <a:spAutoFit/>
              </a:bodyPr>
              <a:lstStyle/>
              <a:p>
                <a:r>
                  <a:rPr lang="en-US" altLang="en-US" sz="2400">
                    <a:solidFill>
                      <a:schemeClr val="bg1"/>
                    </a:solidFill>
                    <a:latin typeface="Times New Roman" pitchFamily="18" charset="0"/>
                  </a:rPr>
                  <a:t>Figure 8.4  </a:t>
                </a:r>
                <a:r>
                  <a:rPr lang="en-US" altLang="en-US" sz="2000">
                    <a:solidFill>
                      <a:schemeClr val="bg1"/>
                    </a:solidFill>
                    <a:latin typeface="Times New Roman" pitchFamily="18" charset="0"/>
                  </a:rPr>
                  <a:t>FindLargest refined</a:t>
                </a:r>
              </a:p>
            </p:txBody>
          </p:sp>
          <p:cxnSp>
            <p:nvCxnSpPr>
              <p:cNvPr id="24581" name="Straight Connector 4"/>
              <p:cNvCxnSpPr>
                <a:cxnSpLocks noChangeShapeType="1"/>
              </p:cNvCxnSpPr>
              <p:nvPr/>
            </p:nvCxnSpPr>
            <p:spPr bwMode="auto">
              <a:xfrm>
                <a:off x="76200" y="685800"/>
                <a:ext cx="8023225" cy="0"/>
              </a:xfrm>
              <a:prstGeom prst="line">
                <a:avLst/>
              </a:prstGeom>
              <a:grpFill/>
              <a:ln w="57150" algn="ctr">
                <a:solidFill>
                  <a:srgbClr val="FF0000"/>
                </a:solidFill>
                <a:round/>
                <a:headEnd/>
                <a:tailEnd/>
              </a:ln>
              <a:effectLst/>
            </p:spPr>
          </p:cxnSp>
          <p:cxnSp>
            <p:nvCxnSpPr>
              <p:cNvPr id="24582" name="Straight Connector 5"/>
              <p:cNvCxnSpPr>
                <a:cxnSpLocks noChangeShapeType="1"/>
              </p:cNvCxnSpPr>
              <p:nvPr/>
            </p:nvCxnSpPr>
            <p:spPr bwMode="auto">
              <a:xfrm>
                <a:off x="76200" y="152400"/>
                <a:ext cx="8023225" cy="0"/>
              </a:xfrm>
              <a:prstGeom prst="line">
                <a:avLst/>
              </a:prstGeom>
              <a:grpFill/>
              <a:ln w="9525" algn="ctr">
                <a:solidFill>
                  <a:srgbClr val="FF0000"/>
                </a:solidFill>
                <a:round/>
                <a:headEnd/>
                <a:tailEnd/>
              </a:ln>
              <a:effectLst/>
            </p:spPr>
          </p:cxnSp>
        </p:grpSp>
        <p:pic>
          <p:nvPicPr>
            <p:cNvPr id="3074" name="Picture 2"/>
            <p:cNvPicPr>
              <a:picLocks noChangeAspect="1" noChangeArrowheads="1"/>
            </p:cNvPicPr>
            <p:nvPr/>
          </p:nvPicPr>
          <p:blipFill>
            <a:blip r:embed="rId3" cstate="print"/>
            <a:srcRect/>
            <a:stretch>
              <a:fillRect/>
            </a:stretch>
          </p:blipFill>
          <p:spPr bwMode="auto">
            <a:xfrm>
              <a:off x="0" y="1662113"/>
              <a:ext cx="8286750" cy="3533775"/>
            </a:xfrm>
            <a:prstGeom prst="rect">
              <a:avLst/>
            </a:prstGeom>
            <a:noFill/>
            <a:ln w="9525">
              <a:noFill/>
              <a:miter lim="800000"/>
              <a:headEnd/>
              <a:tailEnd/>
            </a:ln>
          </p:spPr>
        </p:pic>
      </p:grpSp>
      <p:sp>
        <p:nvSpPr>
          <p:cNvPr id="12" name="Title 1"/>
          <p:cNvSpPr txBox="1">
            <a:spLocks/>
          </p:cNvSpPr>
          <p:nvPr/>
        </p:nvSpPr>
        <p:spPr>
          <a:xfrm>
            <a:off x="457200" y="152400"/>
            <a:ext cx="8229600" cy="639762"/>
          </a:xfrm>
          <a:prstGeom prst="rect">
            <a:avLst/>
          </a:prstGeom>
        </p:spPr>
        <p:txBody>
          <a:bodyPr/>
          <a:lstStyle/>
          <a:p>
            <a:pPr lvl="0" algn="ctr">
              <a:spcBef>
                <a:spcPct val="0"/>
              </a:spcBef>
              <a:defRPr/>
            </a:pPr>
            <a:r>
              <a:rPr lang="en-US" altLang="en-US" sz="4000" dirty="0" smtClean="0">
                <a:solidFill>
                  <a:srgbClr val="0000CC"/>
                </a:solidFill>
                <a:effectLst>
                  <a:outerShdw blurRad="38100" dist="38100" dir="2700000" algn="tl">
                    <a:srgbClr val="000000">
                      <a:alpha val="43137"/>
                    </a:srgbClr>
                  </a:outerShdw>
                </a:effectLst>
              </a:rPr>
              <a:t>Steps for proposing an algorithm…</a:t>
            </a:r>
            <a:endParaRPr kumimoji="0" lang="en-US" sz="4000" b="1"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13" name="Rectangle 12"/>
          <p:cNvSpPr/>
          <p:nvPr/>
        </p:nvSpPr>
        <p:spPr>
          <a:xfrm>
            <a:off x="228600" y="1000780"/>
            <a:ext cx="4314643" cy="461665"/>
          </a:xfrm>
          <a:prstGeom prst="rect">
            <a:avLst/>
          </a:prstGeom>
        </p:spPr>
        <p:txBody>
          <a:bodyPr wrap="none">
            <a:spAutoFit/>
          </a:bodyPr>
          <a:lstStyle/>
          <a:p>
            <a:r>
              <a:rPr lang="en-US" altLang="en-US" sz="2400" b="1" dirty="0" smtClean="0">
                <a:solidFill>
                  <a:srgbClr val="0000CC"/>
                </a:solidFill>
                <a:latin typeface="Times New Roman" pitchFamily="18" charset="0"/>
              </a:rPr>
              <a:t>Step 2: Refining an Algorithm: </a:t>
            </a:r>
            <a:endParaRPr lang="en-US" sz="2400" b="1" dirty="0">
              <a:solidFill>
                <a:srgbClr val="0000CC"/>
              </a:solidFill>
            </a:endParaRPr>
          </a:p>
        </p:txBody>
      </p:sp>
      <p:sp>
        <p:nvSpPr>
          <p:cNvPr id="14" name="TextBox 13"/>
          <p:cNvSpPr txBox="1"/>
          <p:nvPr/>
        </p:nvSpPr>
        <p:spPr>
          <a:xfrm>
            <a:off x="457200" y="5830669"/>
            <a:ext cx="5638800" cy="646331"/>
          </a:xfrm>
          <a:prstGeom prst="rect">
            <a:avLst/>
          </a:prstGeom>
          <a:noFill/>
        </p:spPr>
        <p:txBody>
          <a:bodyPr wrap="square" rtlCol="0">
            <a:spAutoFit/>
          </a:bodyPr>
          <a:lstStyle/>
          <a:p>
            <a:r>
              <a:rPr lang="en-US" dirty="0" smtClean="0">
                <a:solidFill>
                  <a:srgbClr val="0000CC"/>
                </a:solidFill>
              </a:rPr>
              <a:t>Let n is the number of values. We can use a loop to describe steps 1 to n </a:t>
            </a:r>
            <a:r>
              <a:rPr lang="en-US" dirty="0" smtClean="0">
                <a:solidFill>
                  <a:srgbClr val="0000CC"/>
                </a:solidFill>
                <a:sym typeface="Wingdings" pitchFamily="2" charset="2"/>
              </a:rPr>
              <a:t> </a:t>
            </a:r>
            <a:r>
              <a:rPr lang="en-US" b="1" u="sng" dirty="0" smtClean="0">
                <a:solidFill>
                  <a:srgbClr val="0000CC"/>
                </a:solidFill>
                <a:sym typeface="Wingdings" pitchFamily="2" charset="2"/>
              </a:rPr>
              <a:t>Generalization</a:t>
            </a:r>
            <a:r>
              <a:rPr lang="en-US" dirty="0" smtClean="0">
                <a:solidFill>
                  <a:srgbClr val="0000CC"/>
                </a:solidFill>
                <a:sym typeface="Wingdings" pitchFamily="2" charset="2"/>
              </a:rPr>
              <a:t>.</a:t>
            </a:r>
            <a:endParaRPr lang="en-US" dirty="0">
              <a:solidFill>
                <a:srgbClr val="0000CC"/>
              </a:solidFill>
            </a:endParaRPr>
          </a:p>
        </p:txBody>
      </p:sp>
      <p:cxnSp>
        <p:nvCxnSpPr>
          <p:cNvPr id="16" name="Straight Arrow Connector 15"/>
          <p:cNvCxnSpPr/>
          <p:nvPr/>
        </p:nvCxnSpPr>
        <p:spPr>
          <a:xfrm flipH="1" flipV="1">
            <a:off x="1295400" y="4191000"/>
            <a:ext cx="914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a:off x="228600" y="3352800"/>
            <a:ext cx="304800" cy="1752600"/>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69E29E33-B620-47F9-BB04-8846C2A5AFCC}" type="slidenum">
              <a:rPr kumimoji="0" lang="en-US" smtClean="0"/>
              <a:pPr/>
              <a:t>8</a:t>
            </a:fld>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76213" y="1524000"/>
            <a:ext cx="8510587" cy="4038600"/>
            <a:chOff x="176213" y="990600"/>
            <a:chExt cx="8510587" cy="4038600"/>
          </a:xfrm>
          <a:noFill/>
        </p:grpSpPr>
        <p:sp>
          <p:nvSpPr>
            <p:cNvPr id="28675" name="Text Box 2"/>
            <p:cNvSpPr txBox="1">
              <a:spLocks noChangeArrowheads="1"/>
            </p:cNvSpPr>
            <p:nvPr/>
          </p:nvSpPr>
          <p:spPr bwMode="auto">
            <a:xfrm>
              <a:off x="282575" y="990600"/>
              <a:ext cx="4684488" cy="461665"/>
            </a:xfrm>
            <a:prstGeom prst="rect">
              <a:avLst/>
            </a:prstGeom>
            <a:grpFill/>
            <a:ln w="9525">
              <a:noFill/>
              <a:miter lim="800000"/>
              <a:headEnd/>
              <a:tailEnd/>
            </a:ln>
            <a:effectLst/>
          </p:spPr>
          <p:txBody>
            <a:bodyPr wrap="none">
              <a:spAutoFit/>
            </a:bodyPr>
            <a:lstStyle/>
            <a:p>
              <a:r>
                <a:rPr lang="en-US" altLang="en-US" sz="2400">
                  <a:solidFill>
                    <a:schemeClr val="bg1"/>
                  </a:solidFill>
                  <a:latin typeface="Times New Roman" pitchFamily="18" charset="0"/>
                </a:rPr>
                <a:t>Figure 8.5  </a:t>
              </a:r>
              <a:r>
                <a:rPr lang="en-US" altLang="en-US" sz="2000">
                  <a:solidFill>
                    <a:schemeClr val="bg1"/>
                  </a:solidFill>
                  <a:latin typeface="Times New Roman" pitchFamily="18" charset="0"/>
                </a:rPr>
                <a:t>Generalization of FindLargest</a:t>
              </a:r>
            </a:p>
          </p:txBody>
        </p:sp>
        <p:pic>
          <p:nvPicPr>
            <p:cNvPr id="28676" name="Picture 3"/>
            <p:cNvPicPr>
              <a:picLocks noChangeAspect="1" noChangeArrowheads="1"/>
            </p:cNvPicPr>
            <p:nvPr/>
          </p:nvPicPr>
          <p:blipFill>
            <a:blip r:embed="rId3" cstate="print"/>
            <a:srcRect/>
            <a:stretch>
              <a:fillRect/>
            </a:stretch>
          </p:blipFill>
          <p:spPr bwMode="auto">
            <a:xfrm>
              <a:off x="176213" y="1676400"/>
              <a:ext cx="8510587" cy="3217863"/>
            </a:xfrm>
            <a:prstGeom prst="rect">
              <a:avLst/>
            </a:prstGeom>
            <a:grpFill/>
            <a:ln w="9525">
              <a:noFill/>
              <a:miter lim="800000"/>
              <a:headEnd/>
              <a:tailEnd/>
            </a:ln>
            <a:effectLst/>
          </p:spPr>
        </p:pic>
        <p:cxnSp>
          <p:nvCxnSpPr>
            <p:cNvPr id="28677" name="Straight Connector 4"/>
            <p:cNvCxnSpPr>
              <a:cxnSpLocks noChangeShapeType="1"/>
            </p:cNvCxnSpPr>
            <p:nvPr/>
          </p:nvCxnSpPr>
          <p:spPr bwMode="auto">
            <a:xfrm>
              <a:off x="282575" y="1524000"/>
              <a:ext cx="8023225" cy="0"/>
            </a:xfrm>
            <a:prstGeom prst="line">
              <a:avLst/>
            </a:prstGeom>
            <a:grpFill/>
            <a:ln w="57150" algn="ctr">
              <a:solidFill>
                <a:srgbClr val="FF0000"/>
              </a:solidFill>
              <a:round/>
              <a:headEnd/>
              <a:tailEnd/>
            </a:ln>
            <a:effectLst/>
          </p:spPr>
        </p:cxnSp>
        <p:cxnSp>
          <p:nvCxnSpPr>
            <p:cNvPr id="28678" name="Straight Connector 5"/>
            <p:cNvCxnSpPr>
              <a:cxnSpLocks noChangeShapeType="1"/>
            </p:cNvCxnSpPr>
            <p:nvPr/>
          </p:nvCxnSpPr>
          <p:spPr bwMode="auto">
            <a:xfrm>
              <a:off x="282575" y="990600"/>
              <a:ext cx="8023225" cy="0"/>
            </a:xfrm>
            <a:prstGeom prst="line">
              <a:avLst/>
            </a:prstGeom>
            <a:grpFill/>
            <a:ln w="9525" algn="ctr">
              <a:solidFill>
                <a:srgbClr val="FF0000"/>
              </a:solidFill>
              <a:round/>
              <a:headEnd/>
              <a:tailEnd/>
            </a:ln>
            <a:effectLst/>
          </p:spPr>
        </p:cxnSp>
        <p:cxnSp>
          <p:nvCxnSpPr>
            <p:cNvPr id="28679" name="Straight Connector 6"/>
            <p:cNvCxnSpPr>
              <a:cxnSpLocks noChangeShapeType="1"/>
            </p:cNvCxnSpPr>
            <p:nvPr/>
          </p:nvCxnSpPr>
          <p:spPr bwMode="auto">
            <a:xfrm>
              <a:off x="282575" y="5029200"/>
              <a:ext cx="8023225" cy="0"/>
            </a:xfrm>
            <a:prstGeom prst="line">
              <a:avLst/>
            </a:prstGeom>
            <a:grpFill/>
            <a:ln w="9525" algn="ctr">
              <a:solidFill>
                <a:srgbClr val="FF0000"/>
              </a:solidFill>
              <a:round/>
              <a:headEnd/>
              <a:tailEnd/>
            </a:ln>
            <a:effectLst/>
          </p:spPr>
        </p:cxnSp>
      </p:grpSp>
      <p:sp>
        <p:nvSpPr>
          <p:cNvPr id="8" name="Title 1"/>
          <p:cNvSpPr txBox="1">
            <a:spLocks/>
          </p:cNvSpPr>
          <p:nvPr/>
        </p:nvSpPr>
        <p:spPr>
          <a:xfrm>
            <a:off x="457200" y="152400"/>
            <a:ext cx="8229600" cy="639762"/>
          </a:xfrm>
          <a:prstGeom prst="rect">
            <a:avLst/>
          </a:prstGeom>
        </p:spPr>
        <p:txBody>
          <a:bodyPr/>
          <a:lstStyle/>
          <a:p>
            <a:pPr lvl="0" algn="ctr">
              <a:spcBef>
                <a:spcPct val="0"/>
              </a:spcBef>
              <a:defRPr/>
            </a:pPr>
            <a:r>
              <a:rPr lang="en-US" altLang="en-US" sz="4000" dirty="0" smtClean="0">
                <a:solidFill>
                  <a:srgbClr val="0000CC"/>
                </a:solidFill>
                <a:effectLst>
                  <a:outerShdw blurRad="38100" dist="38100" dir="2700000" algn="tl">
                    <a:srgbClr val="000000">
                      <a:alpha val="43137"/>
                    </a:srgbClr>
                  </a:outerShdw>
                </a:effectLst>
              </a:rPr>
              <a:t>Steps for proposing an algorithm…</a:t>
            </a:r>
            <a:endParaRPr kumimoji="0" lang="en-US" sz="4000" i="0" u="none" strike="noStrike" kern="1200" cap="none" spc="0" normalizeH="0" baseline="0" noProof="0" dirty="0">
              <a:ln w="6350">
                <a:noFill/>
              </a:ln>
              <a:solidFill>
                <a:srgbClr val="0000CC"/>
              </a:solidFill>
              <a:effectLst>
                <a:outerShdw blurRad="114300" dist="101600" dir="2700000" algn="tl" rotWithShape="0">
                  <a:srgbClr val="000000">
                    <a:alpha val="40000"/>
                  </a:srgbClr>
                </a:outerShdw>
              </a:effectLst>
              <a:uLnTx/>
              <a:uFillTx/>
              <a:latin typeface="+mj-lt"/>
              <a:ea typeface="+mj-ea"/>
              <a:cs typeface="+mj-cs"/>
            </a:endParaRPr>
          </a:p>
        </p:txBody>
      </p:sp>
      <p:sp>
        <p:nvSpPr>
          <p:cNvPr id="9" name="Rectangle 8"/>
          <p:cNvSpPr/>
          <p:nvPr/>
        </p:nvSpPr>
        <p:spPr>
          <a:xfrm>
            <a:off x="228600" y="1062335"/>
            <a:ext cx="4875694" cy="461665"/>
          </a:xfrm>
          <a:prstGeom prst="rect">
            <a:avLst/>
          </a:prstGeom>
        </p:spPr>
        <p:txBody>
          <a:bodyPr wrap="none">
            <a:spAutoFit/>
          </a:bodyPr>
          <a:lstStyle/>
          <a:p>
            <a:r>
              <a:rPr lang="en-US" altLang="en-US" sz="2400" b="1" dirty="0" smtClean="0">
                <a:solidFill>
                  <a:srgbClr val="0000CC"/>
                </a:solidFill>
                <a:latin typeface="Times New Roman" pitchFamily="18" charset="0"/>
              </a:rPr>
              <a:t>Step 3: Generalizing an Algorithm: </a:t>
            </a:r>
            <a:endParaRPr lang="en-US" sz="2400" b="1" dirty="0">
              <a:solidFill>
                <a:srgbClr val="0000CC"/>
              </a:solidFill>
            </a:endParaRPr>
          </a:p>
        </p:txBody>
      </p:sp>
      <p:sp>
        <p:nvSpPr>
          <p:cNvPr id="10" name="Slide Number Placeholder 9"/>
          <p:cNvSpPr>
            <a:spLocks noGrp="1"/>
          </p:cNvSpPr>
          <p:nvPr>
            <p:ph type="sldNum" sz="quarter" idx="12"/>
          </p:nvPr>
        </p:nvSpPr>
        <p:spPr/>
        <p:txBody>
          <a:bodyPr/>
          <a:lstStyle/>
          <a:p>
            <a:fld id="{69E29E33-B620-47F9-BB04-8846C2A5AFCC}" type="slidenum">
              <a:rPr kumimoji="0" lang="en-US" smtClean="0"/>
              <a:pPr/>
              <a:t>9</a:t>
            </a:fld>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1142</TotalTime>
  <Words>1830</Words>
  <Application>Microsoft Office PowerPoint</Application>
  <PresentationFormat>On-screen Show (4:3)</PresentationFormat>
  <Paragraphs>325</Paragraphs>
  <Slides>47</Slides>
  <Notes>37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Apex</vt:lpstr>
      <vt:lpstr>lesson 06 algorithms</vt:lpstr>
      <vt:lpstr>Objectives</vt:lpstr>
      <vt:lpstr>Contents</vt:lpstr>
      <vt:lpstr>Slide 4</vt:lpstr>
      <vt:lpstr>Slide 5</vt:lpstr>
      <vt:lpstr>Slide 6</vt:lpstr>
      <vt:lpstr>Slide 7</vt:lpstr>
      <vt:lpstr>Slide 8</vt:lpstr>
      <vt:lpstr>Slide 9</vt:lpstr>
      <vt:lpstr>Summary</vt:lpstr>
      <vt:lpstr>3- Three Basic Constructs</vt:lpstr>
      <vt:lpstr>4- Algorithm: Design View</vt:lpstr>
      <vt:lpstr>Slide 13</vt:lpstr>
      <vt:lpstr>Slide 14</vt:lpstr>
      <vt:lpstr>Slide 15</vt:lpstr>
      <vt:lpstr>Slide 16</vt:lpstr>
      <vt:lpstr>Slide 17</vt:lpstr>
      <vt:lpstr>Slide 18</vt:lpstr>
      <vt:lpstr>Slide 19</vt:lpstr>
      <vt:lpstr>5- More formal Definition</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Objectives-Revisited</vt:lpstr>
      <vt:lpstr>Exercises- Use your notebook</vt:lpstr>
      <vt:lpstr>Thanks for Following this lesson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CSI104 Introduction to Computer Science</dc:title>
  <dc:creator>Azure</dc:creator>
  <cp:lastModifiedBy>Azure</cp:lastModifiedBy>
  <cp:revision>95</cp:revision>
  <dcterms:created xsi:type="dcterms:W3CDTF">2020-11-30T04:14:58Z</dcterms:created>
  <dcterms:modified xsi:type="dcterms:W3CDTF">2020-12-09T02:53:34Z</dcterms:modified>
</cp:coreProperties>
</file>