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sldIdLst>
    <p:sldId id="256" r:id="rId2"/>
    <p:sldId id="264" r:id="rId3"/>
    <p:sldId id="365" r:id="rId4"/>
    <p:sldId id="467" r:id="rId5"/>
    <p:sldId id="415" r:id="rId6"/>
    <p:sldId id="422" r:id="rId7"/>
    <p:sldId id="424" r:id="rId8"/>
    <p:sldId id="425" r:id="rId9"/>
    <p:sldId id="477" r:id="rId10"/>
    <p:sldId id="427" r:id="rId11"/>
    <p:sldId id="428" r:id="rId12"/>
    <p:sldId id="429" r:id="rId13"/>
    <p:sldId id="430" r:id="rId14"/>
    <p:sldId id="431" r:id="rId15"/>
    <p:sldId id="432" r:id="rId16"/>
    <p:sldId id="433" r:id="rId17"/>
    <p:sldId id="468" r:id="rId18"/>
    <p:sldId id="434" r:id="rId19"/>
    <p:sldId id="435" r:id="rId20"/>
    <p:sldId id="436" r:id="rId21"/>
    <p:sldId id="438" r:id="rId22"/>
    <p:sldId id="439" r:id="rId23"/>
    <p:sldId id="441" r:id="rId24"/>
    <p:sldId id="442" r:id="rId25"/>
    <p:sldId id="443" r:id="rId26"/>
    <p:sldId id="444" r:id="rId27"/>
    <p:sldId id="476" r:id="rId28"/>
    <p:sldId id="475" r:id="rId29"/>
    <p:sldId id="469" r:id="rId30"/>
    <p:sldId id="474" r:id="rId31"/>
    <p:sldId id="470" r:id="rId32"/>
    <p:sldId id="452" r:id="rId33"/>
    <p:sldId id="453" r:id="rId34"/>
    <p:sldId id="454" r:id="rId35"/>
    <p:sldId id="455" r:id="rId36"/>
    <p:sldId id="456" r:id="rId37"/>
    <p:sldId id="457" r:id="rId38"/>
    <p:sldId id="458" r:id="rId39"/>
    <p:sldId id="473" r:id="rId40"/>
    <p:sldId id="471" r:id="rId41"/>
    <p:sldId id="459" r:id="rId42"/>
    <p:sldId id="460" r:id="rId43"/>
    <p:sldId id="472" r:id="rId44"/>
    <p:sldId id="461" r:id="rId45"/>
    <p:sldId id="463" r:id="rId46"/>
    <p:sldId id="464" r:id="rId47"/>
    <p:sldId id="465" r:id="rId48"/>
    <p:sldId id="466" r:id="rId49"/>
    <p:sldId id="478" r:id="rId50"/>
    <p:sldId id="413" r:id="rId51"/>
    <p:sldId id="26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8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6C5BE548-8F25-4DF9-859D-D96064186BF8}" type="slidenum">
              <a:rPr lang="en-US" altLang="en-US"/>
              <a:pPr/>
              <a:t>5</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BC59C642-D743-4887-92ED-E05EA0C879BD}" type="slidenum">
              <a:rPr lang="en-US" altLang="en-US"/>
              <a:pPr/>
              <a:t>14</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CC2925DB-1990-4074-B13F-3769B3672BF0}" type="slidenum">
              <a:rPr lang="en-US" altLang="en-US"/>
              <a:pPr/>
              <a:t>15</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A5310FE9-2337-401B-B46C-F91B0AC9BB4E}" type="slidenum">
              <a:rPr lang="en-US" altLang="en-US"/>
              <a:pPr/>
              <a:t>16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A5310FE9-2337-401B-B46C-F91B0AC9BB4E}" type="slidenum">
              <a:rPr lang="en-US" altLang="en-US"/>
              <a:pPr/>
              <a:t>17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4DEEA9AF-F00A-46BF-B50E-DBCD34AA6FD2}" type="slidenum">
              <a:rPr lang="en-US" altLang="en-US"/>
              <a:pPr/>
              <a:t>18</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444883B8-3181-4BB8-BC7F-65B220DDCA4F}" type="slidenum">
              <a:rPr lang="en-US" altLang="en-US"/>
              <a:pPr/>
              <a:t>19</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EFADD668-6C86-4A70-BFD0-E43ABCD5E267}" type="slidenum">
              <a:rPr lang="en-US" altLang="en-US"/>
              <a:pPr/>
              <a:t>20</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6D275756-74F4-49A0-990D-1BF27E204E69}" type="slidenum">
              <a:rPr lang="en-US" altLang="en-US"/>
              <a:pPr/>
              <a:t>21</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F29EF5DC-429F-423A-8BC7-E4DD2AED952F}" type="slidenum">
              <a:rPr lang="en-US" altLang="en-US"/>
              <a:pPr/>
              <a:t>22</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06ED8FBB-6793-47A1-ADB7-C27B3A068826}" type="slidenum">
              <a:rPr lang="en-US" altLang="en-US"/>
              <a:pPr/>
              <a:t>23</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0651E9C2-59B6-4FBB-A531-B7BA2565DEDB}" type="slidenum">
              <a:rPr lang="en-US" altLang="en-US"/>
              <a:pPr/>
              <a:t>6</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4D5CC5A1-3F8E-456C-A815-6102D8203217}" type="slidenum">
              <a:rPr lang="en-US" altLang="en-US"/>
              <a:pPr/>
              <a:t>24</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003BFBFD-6B58-4CDB-958A-0DB0B397DCE2}" type="slidenum">
              <a:rPr lang="en-US" altLang="en-US"/>
              <a:pPr/>
              <a:t>25</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9CFC4F48-0CAD-4C08-A3F1-2DD07FA32907}" type="slidenum">
              <a:rPr lang="en-US" altLang="en-US"/>
              <a:pPr/>
              <a:t>26</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9CFC4F48-0CAD-4C08-A3F1-2DD07FA32907}" type="slidenum">
              <a:rPr lang="en-US" altLang="en-US"/>
              <a:pPr/>
              <a:t>27</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9CFC4F48-0CAD-4C08-A3F1-2DD07FA32907}" type="slidenum">
              <a:rPr lang="en-US" altLang="en-US"/>
              <a:pPr/>
              <a:t>28</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9CFC4F48-0CAD-4C08-A3F1-2DD07FA32907}" type="slidenum">
              <a:rPr lang="en-US" altLang="en-US"/>
              <a:pPr/>
              <a:t>29</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9CFC4F48-0CAD-4C08-A3F1-2DD07FA32907}" type="slidenum">
              <a:rPr lang="en-US" altLang="en-US"/>
              <a:pPr/>
              <a:t>30</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9CFC4F48-0CAD-4C08-A3F1-2DD07FA32907}" type="slidenum">
              <a:rPr lang="en-US" altLang="en-US"/>
              <a:pPr/>
              <a:t>31</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5CA95AE7-7E5B-4E1F-9D4A-4B9C11CD0423}" type="slidenum">
              <a:rPr lang="en-US" altLang="en-US"/>
              <a:pPr/>
              <a:t>32</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B10DC31E-5748-4E92-AAC3-05A7F3222AB6}" type="slidenum">
              <a:rPr lang="en-US" altLang="en-US"/>
              <a:pPr/>
              <a:t>33</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6C917622-7B78-4E47-8A20-8318E07346D5}" type="slidenum">
              <a:rPr lang="en-US" altLang="en-US"/>
              <a:pPr/>
              <a:t>7</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851157A0-1563-40AF-A611-67689BAE2AC8}" type="slidenum">
              <a:rPr lang="en-US" altLang="en-US"/>
              <a:pPr/>
              <a:t>34</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C0913B76-7C47-4CE5-8601-5C418AF2C990}" type="slidenum">
              <a:rPr lang="en-US" altLang="en-US"/>
              <a:pPr/>
              <a:t>35</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F815439F-4650-470A-A904-C310A3CCBC26}" type="slidenum">
              <a:rPr lang="en-US" altLang="en-US"/>
              <a:pPr/>
              <a:t>36</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BA48DE35-D1F0-43A7-B93A-90D403D826E8}" type="slidenum">
              <a:rPr lang="en-US" altLang="en-US"/>
              <a:pPr/>
              <a:t>37</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B9E11E87-5F06-4F80-AA85-E798C8CE746E}" type="slidenum">
              <a:rPr lang="en-US" altLang="en-US"/>
              <a:pPr/>
              <a:t>38</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B9E11E87-5F06-4F80-AA85-E798C8CE746E}" type="slidenum">
              <a:rPr lang="en-US" altLang="en-US"/>
              <a:pPr/>
              <a:t>39</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303587B5-9B3C-453D-8A01-E3BE9107FD65}" type="slidenum">
              <a:rPr lang="en-US" altLang="en-US"/>
              <a:pPr/>
              <a:t>40</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303587B5-9B3C-453D-8A01-E3BE9107FD65}" type="slidenum">
              <a:rPr lang="en-US" altLang="en-US"/>
              <a:pPr/>
              <a:t>41</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BF3E69A2-1D43-487F-983C-5CD67B82AA54}" type="slidenum">
              <a:rPr lang="en-US" altLang="en-US"/>
              <a:pPr/>
              <a:t>42</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BF3E69A2-1D43-487F-983C-5CD67B82AA54}" type="slidenum">
              <a:rPr lang="en-US" altLang="en-US"/>
              <a:pPr/>
              <a:t>43</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8676C840-E858-436A-A9A0-D144232F2DD8}" type="slidenum">
              <a:rPr lang="en-US" altLang="en-US"/>
              <a:pPr/>
              <a:t>8</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09F0E900-5CF5-469D-873F-6719140ADEC4}" type="slidenum">
              <a:rPr lang="en-US" altLang="en-US"/>
              <a:pPr/>
              <a:t>44</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6C8122D1-1F45-49C0-9FCB-4C9F5A79C258}" type="slidenum">
              <a:rPr lang="en-US" altLang="en-US"/>
              <a:pPr/>
              <a:t>45</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699EB0A6-365A-48F4-B16D-3A16A478AEF0}" type="slidenum">
              <a:rPr lang="en-US" altLang="en-US"/>
              <a:pPr/>
              <a:t>46</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miter lim="800000"/>
            <a:headEnd/>
            <a:tailEnd/>
          </a:ln>
        </p:spPr>
        <p:txBody>
          <a:bodyPr/>
          <a:lstStyle/>
          <a:p>
            <a:fld id="{3E12B360-7C2A-4632-BE7F-99E7203E17CF}" type="slidenum">
              <a:rPr lang="en-US" altLang="en-US"/>
              <a:pPr/>
              <a:t>47</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A15983E8-2915-448B-961B-37833B86C259}" type="slidenum">
              <a:rPr lang="en-US" altLang="en-US"/>
              <a:pPr/>
              <a:t>48</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8676C840-E858-436A-A9A0-D144232F2DD8}" type="slidenum">
              <a:rPr lang="en-US" altLang="en-US"/>
              <a:pPr/>
              <a:t>9</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4CC35F48-D20A-4140-B734-CCEE3664F9EF}" type="slidenum">
              <a:rPr lang="en-US" altLang="en-US"/>
              <a:pPr/>
              <a:t>10</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E93BAF55-2E25-459F-93CD-7D0A83FB055A}" type="slidenum">
              <a:rPr lang="en-US" altLang="en-US"/>
              <a:pPr/>
              <a:t>11</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60F3B8CA-821E-43EC-BC74-F09F450CA6A5}" type="slidenum">
              <a:rPr lang="en-US" altLang="en-US"/>
              <a:pPr/>
              <a:t>12</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CD222191-4D68-4B80-8924-70E2E1F7954B}" type="slidenum">
              <a:rPr lang="en-US" altLang="en-US"/>
              <a:pPr/>
              <a:t>13</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4A243D00-FA1C-43FA-A409-F5FB27B40EF4}" type="datetime1">
              <a:rPr lang="en-US" smtClean="0"/>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6B76BA-D03E-4262-897D-D7EE3BF2598D}"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75EE53-61D5-43BF-BD78-AC96475484EE}"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F9E9E36D-C245-4065-9FBC-10377173FC89}"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5AA233-ACCD-413E-B69E-23E9A2B43E9C}"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62D05D-F277-4C0B-BA78-F2F8C4B081A0}"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D800BC3-31FF-4541-9A36-6111A2EBAD66}" type="datetime1">
              <a:rPr lang="en-US" smtClean="0"/>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C7156E-D892-4B1A-88DE-ADB1C4B70056}" type="datetime1">
              <a:rPr lang="en-US" smtClean="0"/>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571C-F918-42CE-BB85-CE0718778D61}" type="datetime1">
              <a:rPr lang="en-US" smtClean="0"/>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626860-774D-4387-A8D5-6F10C3E96AEC}"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4B8437-45A7-4E4E-9294-62CE9AEECA1D}"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C02E94C-5C58-412D-A21F-5F10995FF562}" type="datetime1">
              <a:rPr lang="en-US" smtClean="0"/>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8077200" y="6477000"/>
            <a:ext cx="609600" cy="304800"/>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07</a:t>
            </a:r>
            <a:br>
              <a:rPr lang="en-US" dirty="0" smtClean="0"/>
            </a:br>
            <a:r>
              <a:rPr lang="en-US" dirty="0" smtClean="0"/>
              <a:t>programming languages</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4419600" y="4724400"/>
            <a:ext cx="2895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 9</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ChangeArrowheads="1"/>
          </p:cNvSpPr>
          <p:nvPr/>
        </p:nvSpPr>
        <p:spPr bwMode="auto">
          <a:xfrm>
            <a:off x="304800" y="1333401"/>
            <a:ext cx="8382000" cy="3847207"/>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Procedural </a:t>
            </a:r>
            <a:r>
              <a:rPr lang="en-US" altLang="en-US" sz="2800" b="1" u="sng" dirty="0">
                <a:solidFill>
                  <a:srgbClr val="0000CC"/>
                </a:solidFill>
                <a:latin typeface="Times New Roman" pitchFamily="18" charset="0"/>
              </a:rPr>
              <a:t>paradigm</a:t>
            </a:r>
            <a:r>
              <a:rPr lang="en-US" altLang="en-US" sz="2400" b="0" dirty="0">
                <a:solidFill>
                  <a:schemeClr val="bg1"/>
                </a:solidFill>
                <a:latin typeface="Times New Roman" pitchFamily="18" charset="0"/>
              </a:rPr>
              <a:t> (or imperative </a:t>
            </a:r>
            <a:r>
              <a:rPr lang="en-US" altLang="en-US" sz="2400" b="0" dirty="0" smtClean="0">
                <a:solidFill>
                  <a:schemeClr val="bg1"/>
                </a:solidFill>
                <a:latin typeface="Times New Roman" pitchFamily="18" charset="0"/>
              </a:rPr>
              <a:t>paradigm – </a:t>
            </a:r>
            <a:r>
              <a:rPr lang="en-US" altLang="en-US" sz="2400" b="0" dirty="0" err="1" smtClean="0">
                <a:solidFill>
                  <a:schemeClr val="bg1"/>
                </a:solidFill>
                <a:latin typeface="Times New Roman" pitchFamily="18" charset="0"/>
              </a:rPr>
              <a:t>mệnh</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lệnh</a:t>
            </a:r>
            <a:r>
              <a:rPr lang="en-US" altLang="en-US" sz="2400" b="0" dirty="0" smtClean="0">
                <a:solidFill>
                  <a:schemeClr val="bg1"/>
                </a:solidFill>
                <a:latin typeface="Times New Roman" pitchFamily="18" charset="0"/>
              </a:rPr>
              <a:t>):</a:t>
            </a:r>
          </a:p>
          <a:p>
            <a:pPr marL="341313" indent="-341313" algn="just">
              <a:buFontTx/>
              <a:buChar char="-"/>
            </a:pPr>
            <a:r>
              <a:rPr lang="en-US" altLang="en-US" sz="2400" dirty="0" smtClean="0">
                <a:solidFill>
                  <a:schemeClr val="bg1"/>
                </a:solidFill>
                <a:latin typeface="Times New Roman" pitchFamily="18" charset="0"/>
              </a:rPr>
              <a:t>Program = </a:t>
            </a:r>
            <a:r>
              <a:rPr lang="en-US" altLang="en-US" sz="2400" b="0" dirty="0" smtClean="0">
                <a:solidFill>
                  <a:schemeClr val="bg1"/>
                </a:solidFill>
                <a:latin typeface="Times New Roman" pitchFamily="18" charset="0"/>
              </a:rPr>
              <a:t>an </a:t>
            </a:r>
            <a:r>
              <a:rPr lang="en-US" altLang="en-US" sz="2400" b="0" dirty="0">
                <a:solidFill>
                  <a:schemeClr val="bg1"/>
                </a:solidFill>
                <a:latin typeface="Times New Roman" pitchFamily="18" charset="0"/>
              </a:rPr>
              <a:t>active </a:t>
            </a:r>
            <a:r>
              <a:rPr lang="en-US" altLang="en-US" sz="2400" b="0" dirty="0" smtClean="0">
                <a:solidFill>
                  <a:schemeClr val="bg1"/>
                </a:solidFill>
                <a:latin typeface="Times New Roman" pitchFamily="18" charset="0"/>
              </a:rPr>
              <a:t>agent (code) </a:t>
            </a:r>
            <a:r>
              <a:rPr lang="en-US" altLang="en-US" sz="2400" b="0" dirty="0">
                <a:solidFill>
                  <a:schemeClr val="bg1"/>
                </a:solidFill>
                <a:latin typeface="Times New Roman" pitchFamily="18" charset="0"/>
              </a:rPr>
              <a:t>that manipulates passive </a:t>
            </a:r>
            <a:r>
              <a:rPr lang="en-US" altLang="en-US" sz="2400" b="0" dirty="0" smtClean="0">
                <a:solidFill>
                  <a:schemeClr val="bg1"/>
                </a:solidFill>
                <a:latin typeface="Times New Roman" pitchFamily="18" charset="0"/>
              </a:rPr>
              <a:t>objects (data).</a:t>
            </a:r>
          </a:p>
          <a:p>
            <a:pPr marL="341313" indent="-341313" algn="just">
              <a:buFontTx/>
              <a:buChar char="-"/>
            </a:pPr>
            <a:r>
              <a:rPr lang="en-US" altLang="en-US" sz="2400" b="0" dirty="0" smtClean="0">
                <a:solidFill>
                  <a:schemeClr val="bg1"/>
                </a:solidFill>
                <a:latin typeface="Times New Roman" pitchFamily="18" charset="0"/>
              </a:rPr>
              <a:t>A </a:t>
            </a:r>
            <a:r>
              <a:rPr lang="en-US" altLang="en-US" sz="2400" b="0" dirty="0">
                <a:solidFill>
                  <a:schemeClr val="bg1"/>
                </a:solidFill>
                <a:latin typeface="Times New Roman" pitchFamily="18" charset="0"/>
              </a:rPr>
              <a:t>passive object cannot initiate an action by itself, but it can receive actions from active agents</a:t>
            </a:r>
            <a:r>
              <a:rPr lang="en-US" altLang="en-US" sz="2400" b="0" dirty="0" smtClean="0">
                <a:solidFill>
                  <a:schemeClr val="bg1"/>
                </a:solidFill>
                <a:latin typeface="Times New Roman" pitchFamily="18" charset="0"/>
              </a:rPr>
              <a:t>.</a:t>
            </a:r>
          </a:p>
          <a:p>
            <a:pPr marL="341313" indent="-341313" algn="just">
              <a:buFontTx/>
              <a:buChar char="-"/>
            </a:pPr>
            <a:r>
              <a:rPr lang="en-US" altLang="en-US" sz="2400" dirty="0" smtClean="0">
                <a:solidFill>
                  <a:schemeClr val="bg1"/>
                </a:solidFill>
                <a:latin typeface="Times New Roman" pitchFamily="18" charset="0"/>
              </a:rPr>
              <a:t>To manipulate a piece of data, the active agent (program) issues </a:t>
            </a:r>
            <a:r>
              <a:rPr lang="en-US" altLang="en-US" sz="2400" b="1" u="sng" dirty="0" smtClean="0">
                <a:solidFill>
                  <a:srgbClr val="FF0000"/>
                </a:solidFill>
                <a:latin typeface="Times New Roman" pitchFamily="18" charset="0"/>
              </a:rPr>
              <a:t>an action</a:t>
            </a:r>
            <a:r>
              <a:rPr lang="en-US" altLang="en-US" sz="2400" dirty="0" smtClean="0">
                <a:solidFill>
                  <a:schemeClr val="bg1"/>
                </a:solidFill>
                <a:latin typeface="Times New Roman" pitchFamily="18" charset="0"/>
              </a:rPr>
              <a:t>, referred to as </a:t>
            </a:r>
            <a:r>
              <a:rPr lang="en-US" altLang="en-US" sz="2400" b="1" u="sng" dirty="0" smtClean="0">
                <a:solidFill>
                  <a:srgbClr val="FF0000"/>
                </a:solidFill>
                <a:latin typeface="Times New Roman" pitchFamily="18" charset="0"/>
              </a:rPr>
              <a:t>a procedure</a:t>
            </a:r>
            <a:r>
              <a:rPr lang="en-US" altLang="en-US" sz="2400" dirty="0" smtClean="0">
                <a:solidFill>
                  <a:schemeClr val="bg1"/>
                </a:solidFill>
                <a:latin typeface="Times New Roman" pitchFamily="18" charset="0"/>
              </a:rPr>
              <a:t>. </a:t>
            </a:r>
          </a:p>
          <a:p>
            <a:pPr marL="341313" indent="-341313" algn="just">
              <a:buFontTx/>
              <a:buChar char="-"/>
            </a:pPr>
            <a:r>
              <a:rPr lang="en-US" altLang="en-US" sz="2400" dirty="0" smtClean="0">
                <a:solidFill>
                  <a:schemeClr val="bg1"/>
                </a:solidFill>
                <a:latin typeface="Times New Roman" pitchFamily="18" charset="0"/>
              </a:rPr>
              <a:t>For example, think of a program that prints the contents of a file. The file is a passive object. To </a:t>
            </a:r>
            <a:r>
              <a:rPr lang="en-US" altLang="en-US" sz="2400" dirty="0" smtClean="0">
                <a:solidFill>
                  <a:srgbClr val="FF0000"/>
                </a:solidFill>
                <a:latin typeface="Times New Roman" pitchFamily="18" charset="0"/>
              </a:rPr>
              <a:t>print</a:t>
            </a:r>
            <a:r>
              <a:rPr lang="en-US" altLang="en-US" sz="2400" dirty="0" smtClean="0">
                <a:solidFill>
                  <a:schemeClr val="bg1"/>
                </a:solidFill>
                <a:latin typeface="Times New Roman" pitchFamily="18" charset="0"/>
              </a:rPr>
              <a:t> the </a:t>
            </a:r>
            <a:r>
              <a:rPr lang="en-US" altLang="en-US" sz="2400" dirty="0" smtClean="0">
                <a:solidFill>
                  <a:srgbClr val="0000CC"/>
                </a:solidFill>
                <a:latin typeface="Times New Roman" pitchFamily="18" charset="0"/>
              </a:rPr>
              <a:t>file</a:t>
            </a:r>
            <a:r>
              <a:rPr lang="en-US" altLang="en-US" sz="2400" dirty="0" smtClean="0">
                <a:solidFill>
                  <a:schemeClr val="bg1"/>
                </a:solidFill>
                <a:latin typeface="Times New Roman" pitchFamily="18" charset="0"/>
              </a:rPr>
              <a:t>, the program uses a procedure, which we call print.</a:t>
            </a:r>
            <a:endParaRPr lang="en-US" altLang="en-US" sz="2400" b="0" dirty="0" smtClean="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TextBox 6"/>
          <p:cNvSpPr txBox="1"/>
          <p:nvPr/>
        </p:nvSpPr>
        <p:spPr>
          <a:xfrm>
            <a:off x="3124200" y="5181600"/>
            <a:ext cx="2286000" cy="461665"/>
          </a:xfrm>
          <a:prstGeom prst="rect">
            <a:avLst/>
          </a:prstGeom>
          <a:noFill/>
        </p:spPr>
        <p:txBody>
          <a:bodyPr wrap="square" rtlCol="0">
            <a:spAutoFit/>
          </a:bodyPr>
          <a:lstStyle/>
          <a:p>
            <a:pPr algn="ctr"/>
            <a:r>
              <a:rPr lang="en-US" sz="2400" b="1" dirty="0" smtClean="0">
                <a:solidFill>
                  <a:srgbClr val="FF0000"/>
                </a:solidFill>
              </a:rPr>
              <a:t>print</a:t>
            </a:r>
            <a:r>
              <a:rPr lang="en-US" sz="2400" b="1" dirty="0" smtClean="0">
                <a:solidFill>
                  <a:srgbClr val="0000CC"/>
                </a:solidFill>
              </a:rPr>
              <a:t>(file)</a:t>
            </a:r>
            <a:endParaRPr lang="en-US" sz="2400" b="1" dirty="0">
              <a:solidFill>
                <a:srgbClr val="0000CC"/>
              </a:solidFill>
            </a:endParaRPr>
          </a:p>
        </p:txBody>
      </p:sp>
      <p:sp>
        <p:nvSpPr>
          <p:cNvPr id="8" name="TextBox 7"/>
          <p:cNvSpPr txBox="1"/>
          <p:nvPr/>
        </p:nvSpPr>
        <p:spPr>
          <a:xfrm>
            <a:off x="838200" y="5791200"/>
            <a:ext cx="3581400" cy="369332"/>
          </a:xfrm>
          <a:prstGeom prst="rect">
            <a:avLst/>
          </a:prstGeom>
          <a:noFill/>
        </p:spPr>
        <p:txBody>
          <a:bodyPr wrap="square" rtlCol="0">
            <a:spAutoFit/>
          </a:bodyPr>
          <a:lstStyle/>
          <a:p>
            <a:r>
              <a:rPr lang="en-US" dirty="0" smtClean="0">
                <a:solidFill>
                  <a:srgbClr val="FF0000"/>
                </a:solidFill>
              </a:rPr>
              <a:t>An action is described by a verb</a:t>
            </a:r>
            <a:endParaRPr lang="en-US" dirty="0">
              <a:solidFill>
                <a:srgbClr val="FF0000"/>
              </a:solidFill>
            </a:endParaRPr>
          </a:p>
        </p:txBody>
      </p:sp>
      <p:sp>
        <p:nvSpPr>
          <p:cNvPr id="9" name="TextBox 8"/>
          <p:cNvSpPr txBox="1"/>
          <p:nvPr/>
        </p:nvSpPr>
        <p:spPr>
          <a:xfrm>
            <a:off x="4572000" y="5791200"/>
            <a:ext cx="3886200" cy="369332"/>
          </a:xfrm>
          <a:prstGeom prst="rect">
            <a:avLst/>
          </a:prstGeom>
          <a:noFill/>
        </p:spPr>
        <p:txBody>
          <a:bodyPr wrap="square" rtlCol="0">
            <a:spAutoFit/>
          </a:bodyPr>
          <a:lstStyle/>
          <a:p>
            <a:r>
              <a:rPr lang="en-US" dirty="0" smtClean="0">
                <a:solidFill>
                  <a:srgbClr val="0000CC"/>
                </a:solidFill>
              </a:rPr>
              <a:t>A data object is described by a noun</a:t>
            </a:r>
            <a:endParaRPr lang="en-US" dirty="0">
              <a:solidFill>
                <a:srgbClr val="0000CC"/>
              </a:solidFill>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04825" y="2209800"/>
            <a:ext cx="8029575" cy="3886200"/>
            <a:chOff x="304800" y="990600"/>
            <a:chExt cx="8029575" cy="3886200"/>
          </a:xfrm>
        </p:grpSpPr>
        <p:sp>
          <p:nvSpPr>
            <p:cNvPr id="34819" name="Text Box 2"/>
            <p:cNvSpPr txBox="1">
              <a:spLocks noChangeArrowheads="1"/>
            </p:cNvSpPr>
            <p:nvPr/>
          </p:nvSpPr>
          <p:spPr bwMode="auto">
            <a:xfrm>
              <a:off x="304800" y="990600"/>
              <a:ext cx="6019789"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9.3  </a:t>
              </a:r>
              <a:r>
                <a:rPr lang="en-US" altLang="en-US" sz="2000" b="1" dirty="0">
                  <a:solidFill>
                    <a:srgbClr val="0000CC"/>
                  </a:solidFill>
                  <a:latin typeface="Times New Roman" pitchFamily="18" charset="0"/>
                </a:rPr>
                <a:t>The concept of the procedural paradigm</a:t>
              </a:r>
            </a:p>
          </p:txBody>
        </p:sp>
        <p:pic>
          <p:nvPicPr>
            <p:cNvPr id="34820" name="Picture 4"/>
            <p:cNvPicPr>
              <a:picLocks noChangeAspect="1" noChangeArrowheads="1"/>
            </p:cNvPicPr>
            <p:nvPr/>
          </p:nvPicPr>
          <p:blipFill>
            <a:blip r:embed="rId3" cstate="print"/>
            <a:srcRect/>
            <a:stretch>
              <a:fillRect/>
            </a:stretch>
          </p:blipFill>
          <p:spPr bwMode="auto">
            <a:xfrm>
              <a:off x="468313" y="1752600"/>
              <a:ext cx="7532687" cy="2994025"/>
            </a:xfrm>
            <a:prstGeom prst="rect">
              <a:avLst/>
            </a:prstGeom>
            <a:noFill/>
            <a:ln w="9525">
              <a:noFill/>
              <a:miter lim="800000"/>
              <a:headEnd/>
              <a:tailEnd/>
            </a:ln>
            <a:effectLst/>
          </p:spPr>
        </p:pic>
        <p:cxnSp>
          <p:nvCxnSpPr>
            <p:cNvPr id="34821" name="Straight Connector 4"/>
            <p:cNvCxnSpPr>
              <a:cxnSpLocks noChangeShapeType="1"/>
            </p:cNvCxnSpPr>
            <p:nvPr/>
          </p:nvCxnSpPr>
          <p:spPr bwMode="auto">
            <a:xfrm>
              <a:off x="311150" y="1447800"/>
              <a:ext cx="8023225" cy="0"/>
            </a:xfrm>
            <a:prstGeom prst="line">
              <a:avLst/>
            </a:prstGeom>
            <a:noFill/>
            <a:ln w="57150" algn="ctr">
              <a:solidFill>
                <a:srgbClr val="FF0000"/>
              </a:solidFill>
              <a:round/>
              <a:headEnd/>
              <a:tailEnd/>
            </a:ln>
            <a:effectLst/>
          </p:spPr>
        </p:cxnSp>
        <p:cxnSp>
          <p:nvCxnSpPr>
            <p:cNvPr id="34822" name="Straight Connector 5"/>
            <p:cNvCxnSpPr>
              <a:cxnSpLocks noChangeShapeType="1"/>
            </p:cNvCxnSpPr>
            <p:nvPr/>
          </p:nvCxnSpPr>
          <p:spPr bwMode="auto">
            <a:xfrm>
              <a:off x="311150" y="990600"/>
              <a:ext cx="8023225" cy="0"/>
            </a:xfrm>
            <a:prstGeom prst="line">
              <a:avLst/>
            </a:prstGeom>
            <a:noFill/>
            <a:ln w="9525" algn="ctr">
              <a:solidFill>
                <a:srgbClr val="FF0000"/>
              </a:solidFill>
              <a:round/>
              <a:headEnd/>
              <a:tailEnd/>
            </a:ln>
            <a:effectLst/>
          </p:spPr>
        </p:cxnSp>
        <p:cxnSp>
          <p:nvCxnSpPr>
            <p:cNvPr id="34823" name="Straight Connector 6"/>
            <p:cNvCxnSpPr>
              <a:cxnSpLocks noChangeShapeType="1"/>
            </p:cNvCxnSpPr>
            <p:nvPr/>
          </p:nvCxnSpPr>
          <p:spPr bwMode="auto">
            <a:xfrm>
              <a:off x="311150" y="48768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Rectangle 8"/>
          <p:cNvSpPr/>
          <p:nvPr/>
        </p:nvSpPr>
        <p:spPr>
          <a:xfrm>
            <a:off x="304800" y="914400"/>
            <a:ext cx="3006785" cy="461665"/>
          </a:xfrm>
          <a:prstGeom prst="rect">
            <a:avLst/>
          </a:prstGeom>
        </p:spPr>
        <p:txBody>
          <a:bodyPr wrap="none">
            <a:spAutoFit/>
          </a:bodyPr>
          <a:lstStyle/>
          <a:p>
            <a:r>
              <a:rPr lang="en-US" altLang="en-US" sz="2400" b="1" dirty="0" smtClean="0">
                <a:solidFill>
                  <a:srgbClr val="0000CC"/>
                </a:solidFill>
                <a:latin typeface="Times New Roman" pitchFamily="18" charset="0"/>
              </a:rPr>
              <a:t>Procedural paradigm</a:t>
            </a:r>
            <a:endParaRPr lang="en-US" sz="2400" dirty="0">
              <a:solidFill>
                <a:srgbClr val="0000CC"/>
              </a:solidFill>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Rectangle 11"/>
          <p:cNvSpPr/>
          <p:nvPr/>
        </p:nvSpPr>
        <p:spPr>
          <a:xfrm>
            <a:off x="304800" y="914400"/>
            <a:ext cx="3006785" cy="461665"/>
          </a:xfrm>
          <a:prstGeom prst="rect">
            <a:avLst/>
          </a:prstGeom>
        </p:spPr>
        <p:txBody>
          <a:bodyPr wrap="none">
            <a:spAutoFit/>
          </a:bodyPr>
          <a:lstStyle/>
          <a:p>
            <a:r>
              <a:rPr lang="en-US" altLang="en-US" sz="2400" b="1" dirty="0" smtClean="0">
                <a:solidFill>
                  <a:srgbClr val="0000CC"/>
                </a:solidFill>
                <a:latin typeface="Times New Roman" pitchFamily="18" charset="0"/>
              </a:rPr>
              <a:t>Procedural paradigm</a:t>
            </a:r>
            <a:endParaRPr lang="en-US" sz="2400" dirty="0">
              <a:solidFill>
                <a:srgbClr val="0000CC"/>
              </a:solidFill>
            </a:endParaRPr>
          </a:p>
        </p:txBody>
      </p:sp>
      <p:grpSp>
        <p:nvGrpSpPr>
          <p:cNvPr id="24" name="Group 23"/>
          <p:cNvGrpSpPr/>
          <p:nvPr/>
        </p:nvGrpSpPr>
        <p:grpSpPr>
          <a:xfrm>
            <a:off x="457200" y="1600200"/>
            <a:ext cx="8029575" cy="4191000"/>
            <a:chOff x="457200" y="1600200"/>
            <a:chExt cx="8029575" cy="4191000"/>
          </a:xfrm>
        </p:grpSpPr>
        <p:grpSp>
          <p:nvGrpSpPr>
            <p:cNvPr id="10" name="Group 9"/>
            <p:cNvGrpSpPr/>
            <p:nvPr/>
          </p:nvGrpSpPr>
          <p:grpSpPr>
            <a:xfrm>
              <a:off x="457200" y="1600200"/>
              <a:ext cx="8029575" cy="4191000"/>
              <a:chOff x="304800" y="2514600"/>
              <a:chExt cx="8029575" cy="4191000"/>
            </a:xfrm>
          </p:grpSpPr>
          <p:sp>
            <p:nvSpPr>
              <p:cNvPr id="36866" name="Rectangle 3"/>
              <p:cNvSpPr>
                <a:spLocks noChangeArrowheads="1"/>
              </p:cNvSpPr>
              <p:nvPr/>
            </p:nvSpPr>
            <p:spPr bwMode="auto">
              <a:xfrm>
                <a:off x="3657600" y="3200400"/>
                <a:ext cx="4572000" cy="3416320"/>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A </a:t>
                </a:r>
                <a:r>
                  <a:rPr lang="en-US" altLang="en-US" sz="2400" b="1" dirty="0">
                    <a:solidFill>
                      <a:schemeClr val="bg1"/>
                    </a:solidFill>
                    <a:latin typeface="Times New Roman" pitchFamily="18" charset="0"/>
                  </a:rPr>
                  <a:t>program</a:t>
                </a:r>
                <a:r>
                  <a:rPr lang="en-US" altLang="en-US" sz="2400" b="0" dirty="0">
                    <a:solidFill>
                      <a:schemeClr val="bg1"/>
                    </a:solidFill>
                    <a:latin typeface="Times New Roman" pitchFamily="18" charset="0"/>
                  </a:rPr>
                  <a:t> in this paradigm is made up of </a:t>
                </a:r>
                <a:r>
                  <a:rPr lang="en-US" altLang="en-US" sz="2400" b="1" dirty="0">
                    <a:solidFill>
                      <a:schemeClr val="bg1"/>
                    </a:solidFill>
                    <a:latin typeface="Times New Roman" pitchFamily="18" charset="0"/>
                  </a:rPr>
                  <a:t>three parts</a:t>
                </a:r>
                <a:r>
                  <a:rPr lang="en-US" altLang="en-US" sz="2400" b="0" dirty="0">
                    <a:solidFill>
                      <a:schemeClr val="bg1"/>
                    </a:solidFill>
                    <a:latin typeface="Times New Roman" pitchFamily="18" charset="0"/>
                  </a:rPr>
                  <a:t>: </a:t>
                </a:r>
                <a:r>
                  <a:rPr lang="en-US" altLang="en-US" sz="2400" b="0" i="1" dirty="0">
                    <a:solidFill>
                      <a:schemeClr val="bg1"/>
                    </a:solidFill>
                    <a:latin typeface="Times New Roman" pitchFamily="18" charset="0"/>
                  </a:rPr>
                  <a:t>a part for </a:t>
                </a:r>
                <a:r>
                  <a:rPr lang="en-US" altLang="en-US" sz="2400" b="1" i="1" dirty="0">
                    <a:solidFill>
                      <a:schemeClr val="bg1"/>
                    </a:solidFill>
                    <a:latin typeface="Times New Roman" pitchFamily="18" charset="0"/>
                  </a:rPr>
                  <a:t>object creation</a:t>
                </a:r>
                <a:r>
                  <a:rPr lang="en-US" altLang="en-US" sz="2400" b="0" dirty="0">
                    <a:solidFill>
                      <a:schemeClr val="bg1"/>
                    </a:solidFill>
                    <a:latin typeface="Times New Roman" pitchFamily="18" charset="0"/>
                  </a:rPr>
                  <a:t>, </a:t>
                </a:r>
                <a:r>
                  <a:rPr lang="en-US" altLang="en-US" sz="2400" b="0" i="1" dirty="0">
                    <a:solidFill>
                      <a:schemeClr val="bg1"/>
                    </a:solidFill>
                    <a:latin typeface="Times New Roman" pitchFamily="18" charset="0"/>
                  </a:rPr>
                  <a:t>a </a:t>
                </a:r>
                <a:r>
                  <a:rPr lang="en-US" altLang="en-US" sz="2400" b="1" i="1" dirty="0">
                    <a:solidFill>
                      <a:schemeClr val="bg1"/>
                    </a:solidFill>
                    <a:latin typeface="Times New Roman" pitchFamily="18" charset="0"/>
                  </a:rPr>
                  <a:t>set of procedure calls</a:t>
                </a:r>
                <a:r>
                  <a:rPr lang="en-US" altLang="en-US" sz="2400" b="0" dirty="0">
                    <a:solidFill>
                      <a:schemeClr val="bg1"/>
                    </a:solidFill>
                    <a:latin typeface="Times New Roman" pitchFamily="18" charset="0"/>
                  </a:rPr>
                  <a:t>, and </a:t>
                </a:r>
                <a:r>
                  <a:rPr lang="en-US" altLang="en-US" sz="2400" b="0" i="1" dirty="0">
                    <a:solidFill>
                      <a:schemeClr val="bg1"/>
                    </a:solidFill>
                    <a:latin typeface="Times New Roman" pitchFamily="18" charset="0"/>
                  </a:rPr>
                  <a:t>a </a:t>
                </a:r>
                <a:r>
                  <a:rPr lang="en-US" altLang="en-US" sz="2400" b="1" i="1" dirty="0">
                    <a:solidFill>
                      <a:schemeClr val="bg1"/>
                    </a:solidFill>
                    <a:latin typeface="Times New Roman" pitchFamily="18" charset="0"/>
                  </a:rPr>
                  <a:t>set of code for each procedure</a:t>
                </a:r>
                <a:r>
                  <a:rPr lang="en-US" altLang="en-US" sz="2400" b="0" dirty="0">
                    <a:solidFill>
                      <a:schemeClr val="bg1"/>
                    </a:solidFill>
                    <a:latin typeface="Times New Roman" pitchFamily="18" charset="0"/>
                  </a:rPr>
                  <a:t>. Some procedures have already been defined in the language itself. By combining this code, the programmer can create new procedures.</a:t>
                </a:r>
              </a:p>
            </p:txBody>
          </p:sp>
          <p:grpSp>
            <p:nvGrpSpPr>
              <p:cNvPr id="2" name="Group 1"/>
              <p:cNvGrpSpPr>
                <a:grpSpLocks/>
              </p:cNvGrpSpPr>
              <p:nvPr/>
            </p:nvGrpSpPr>
            <p:grpSpPr bwMode="auto">
              <a:xfrm>
                <a:off x="304800" y="2514600"/>
                <a:ext cx="8029575" cy="4191000"/>
                <a:chOff x="304800" y="2514600"/>
                <a:chExt cx="8029575" cy="4191000"/>
              </a:xfrm>
            </p:grpSpPr>
            <p:sp>
              <p:nvSpPr>
                <p:cNvPr id="36868" name="Text Box 4"/>
                <p:cNvSpPr txBox="1">
                  <a:spLocks noChangeArrowheads="1"/>
                </p:cNvSpPr>
                <p:nvPr/>
              </p:nvSpPr>
              <p:spPr bwMode="auto">
                <a:xfrm>
                  <a:off x="304800" y="2514600"/>
                  <a:ext cx="6172267"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9.4  </a:t>
                  </a:r>
                  <a:r>
                    <a:rPr lang="en-US" altLang="en-US" sz="2000" b="1" dirty="0">
                      <a:solidFill>
                        <a:srgbClr val="0000CC"/>
                      </a:solidFill>
                      <a:latin typeface="Times New Roman" pitchFamily="18" charset="0"/>
                    </a:rPr>
                    <a:t>The components of a procedural program</a:t>
                  </a:r>
                </a:p>
              </p:txBody>
            </p:sp>
            <p:pic>
              <p:nvPicPr>
                <p:cNvPr id="36869" name="Picture 5"/>
                <p:cNvPicPr>
                  <a:picLocks noChangeAspect="1" noChangeArrowheads="1"/>
                </p:cNvPicPr>
                <p:nvPr/>
              </p:nvPicPr>
              <p:blipFill>
                <a:blip r:embed="rId3" cstate="print"/>
                <a:srcRect/>
                <a:stretch>
                  <a:fillRect/>
                </a:stretch>
              </p:blipFill>
              <p:spPr bwMode="auto">
                <a:xfrm>
                  <a:off x="381000" y="3106738"/>
                  <a:ext cx="3162300" cy="3598862"/>
                </a:xfrm>
                <a:prstGeom prst="rect">
                  <a:avLst/>
                </a:prstGeom>
                <a:noFill/>
                <a:ln w="9525">
                  <a:noFill/>
                  <a:miter lim="800000"/>
                  <a:headEnd/>
                  <a:tailEnd/>
                </a:ln>
                <a:effectLst/>
              </p:spPr>
            </p:pic>
            <p:cxnSp>
              <p:nvCxnSpPr>
                <p:cNvPr id="36870" name="Straight Connector 5"/>
                <p:cNvCxnSpPr>
                  <a:cxnSpLocks noChangeShapeType="1"/>
                </p:cNvCxnSpPr>
                <p:nvPr/>
              </p:nvCxnSpPr>
              <p:spPr bwMode="auto">
                <a:xfrm>
                  <a:off x="311150" y="2971800"/>
                  <a:ext cx="8023225" cy="0"/>
                </a:xfrm>
                <a:prstGeom prst="line">
                  <a:avLst/>
                </a:prstGeom>
                <a:noFill/>
                <a:ln w="57150" algn="ctr">
                  <a:solidFill>
                    <a:srgbClr val="FF0000"/>
                  </a:solidFill>
                  <a:round/>
                  <a:headEnd/>
                  <a:tailEnd/>
                </a:ln>
                <a:effectLst/>
              </p:spPr>
            </p:cxnSp>
            <p:cxnSp>
              <p:nvCxnSpPr>
                <p:cNvPr id="36871" name="Straight Connector 6"/>
                <p:cNvCxnSpPr>
                  <a:cxnSpLocks noChangeShapeType="1"/>
                </p:cNvCxnSpPr>
                <p:nvPr/>
              </p:nvCxnSpPr>
              <p:spPr bwMode="auto">
                <a:xfrm>
                  <a:off x="311150" y="2514600"/>
                  <a:ext cx="8023225" cy="0"/>
                </a:xfrm>
                <a:prstGeom prst="line">
                  <a:avLst/>
                </a:prstGeom>
                <a:noFill/>
                <a:ln w="9525" algn="ctr">
                  <a:solidFill>
                    <a:srgbClr val="FF0000"/>
                  </a:solidFill>
                  <a:round/>
                  <a:headEnd/>
                  <a:tailEnd/>
                </a:ln>
                <a:effectLst/>
              </p:spPr>
            </p:cxnSp>
            <p:cxnSp>
              <p:nvCxnSpPr>
                <p:cNvPr id="36872" name="Straight Connector 7"/>
                <p:cNvCxnSpPr>
                  <a:cxnSpLocks noChangeShapeType="1"/>
                </p:cNvCxnSpPr>
                <p:nvPr/>
              </p:nvCxnSpPr>
              <p:spPr bwMode="auto">
                <a:xfrm>
                  <a:off x="311150" y="6705600"/>
                  <a:ext cx="8023225" cy="0"/>
                </a:xfrm>
                <a:prstGeom prst="line">
                  <a:avLst/>
                </a:prstGeom>
                <a:noFill/>
                <a:ln w="9525" algn="ctr">
                  <a:solidFill>
                    <a:srgbClr val="FF0000"/>
                  </a:solidFill>
                  <a:round/>
                  <a:headEnd/>
                  <a:tailEnd/>
                </a:ln>
                <a:effectLst/>
              </p:spPr>
            </p:cxnSp>
          </p:grpSp>
        </p:grpSp>
        <p:cxnSp>
          <p:nvCxnSpPr>
            <p:cNvPr id="14" name="Straight Arrow Connector 13"/>
            <p:cNvCxnSpPr/>
            <p:nvPr/>
          </p:nvCxnSpPr>
          <p:spPr>
            <a:xfrm flipH="1" flipV="1">
              <a:off x="3048000" y="2743200"/>
              <a:ext cx="7620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200400" y="3657600"/>
              <a:ext cx="685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971800" y="3962400"/>
              <a:ext cx="990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Slide Number Placeholder 15"/>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Rectangle 8"/>
          <p:cNvSpPr/>
          <p:nvPr/>
        </p:nvSpPr>
        <p:spPr>
          <a:xfrm>
            <a:off x="304800" y="914400"/>
            <a:ext cx="3006785" cy="461665"/>
          </a:xfrm>
          <a:prstGeom prst="rect">
            <a:avLst/>
          </a:prstGeom>
        </p:spPr>
        <p:txBody>
          <a:bodyPr wrap="none">
            <a:spAutoFit/>
          </a:bodyPr>
          <a:lstStyle/>
          <a:p>
            <a:r>
              <a:rPr lang="en-US" altLang="en-US" sz="2400" b="1" dirty="0" smtClean="0">
                <a:solidFill>
                  <a:srgbClr val="0000CC"/>
                </a:solidFill>
                <a:latin typeface="Times New Roman" pitchFamily="18" charset="0"/>
              </a:rPr>
              <a:t>Procedural paradigm</a:t>
            </a:r>
            <a:endParaRPr lang="en-US" sz="2400" dirty="0">
              <a:solidFill>
                <a:srgbClr val="0000CC"/>
              </a:solidFill>
            </a:endParaRPr>
          </a:p>
        </p:txBody>
      </p:sp>
      <p:grpSp>
        <p:nvGrpSpPr>
          <p:cNvPr id="11" name="Group 10"/>
          <p:cNvGrpSpPr/>
          <p:nvPr/>
        </p:nvGrpSpPr>
        <p:grpSpPr>
          <a:xfrm>
            <a:off x="304800" y="1600200"/>
            <a:ext cx="7772400" cy="4191000"/>
            <a:chOff x="304800" y="1600200"/>
            <a:chExt cx="7772400" cy="4191000"/>
          </a:xfrm>
        </p:grpSpPr>
        <p:sp>
          <p:nvSpPr>
            <p:cNvPr id="38915" name="Text Box 2"/>
            <p:cNvSpPr txBox="1">
              <a:spLocks noChangeArrowheads="1"/>
            </p:cNvSpPr>
            <p:nvPr/>
          </p:nvSpPr>
          <p:spPr bwMode="auto">
            <a:xfrm>
              <a:off x="304800" y="1600200"/>
              <a:ext cx="7772400" cy="954107"/>
            </a:xfrm>
            <a:prstGeom prst="rect">
              <a:avLst/>
            </a:prstGeom>
            <a:noFill/>
            <a:ln w="9525">
              <a:noFill/>
              <a:miter lim="800000"/>
              <a:headEnd/>
              <a:tailEnd/>
            </a:ln>
            <a:effectLst/>
          </p:spPr>
          <p:txBody>
            <a:bodyPr wrap="square">
              <a:spAutoFit/>
            </a:bodyPr>
            <a:lstStyle/>
            <a:p>
              <a:r>
                <a:rPr lang="en-US" altLang="en-US" sz="2800" b="1" dirty="0">
                  <a:solidFill>
                    <a:schemeClr val="bg1"/>
                  </a:solidFill>
                  <a:latin typeface="Times New Roman" pitchFamily="18" charset="0"/>
                </a:rPr>
                <a:t>Some procedural </a:t>
              </a:r>
              <a:r>
                <a:rPr lang="en-US" altLang="en-US" sz="2800" b="1" dirty="0" smtClean="0">
                  <a:solidFill>
                    <a:schemeClr val="bg1"/>
                  </a:solidFill>
                  <a:latin typeface="Times New Roman" pitchFamily="18" charset="0"/>
                </a:rPr>
                <a:t>languages:</a:t>
              </a:r>
            </a:p>
            <a:p>
              <a:endParaRPr lang="en-US" altLang="en-US" sz="2800" b="1" dirty="0" smtClean="0">
                <a:solidFill>
                  <a:schemeClr val="bg1"/>
                </a:solidFill>
                <a:latin typeface="Times New Roman" pitchFamily="18" charset="0"/>
              </a:endParaRPr>
            </a:p>
          </p:txBody>
        </p:sp>
        <p:sp>
          <p:nvSpPr>
            <p:cNvPr id="38917" name="Rectangle 4"/>
            <p:cNvSpPr>
              <a:spLocks noChangeArrowheads="1"/>
            </p:cNvSpPr>
            <p:nvPr/>
          </p:nvSpPr>
          <p:spPr bwMode="auto">
            <a:xfrm>
              <a:off x="304800" y="3038476"/>
              <a:ext cx="7772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a:latin typeface="Times New Roman" pitchFamily="18" charset="0"/>
                </a:rPr>
                <a:t> COBOL (COmmon Business-Oriented Language)</a:t>
              </a:r>
            </a:p>
          </p:txBody>
        </p:sp>
        <p:sp>
          <p:nvSpPr>
            <p:cNvPr id="38918" name="Rectangle 5"/>
            <p:cNvSpPr>
              <a:spLocks noChangeArrowheads="1"/>
            </p:cNvSpPr>
            <p:nvPr/>
          </p:nvSpPr>
          <p:spPr bwMode="auto">
            <a:xfrm>
              <a:off x="304800" y="3762376"/>
              <a:ext cx="7772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a:latin typeface="Times New Roman" pitchFamily="18" charset="0"/>
                </a:rPr>
                <a:t> Pascal</a:t>
              </a:r>
            </a:p>
          </p:txBody>
        </p:sp>
        <p:sp>
          <p:nvSpPr>
            <p:cNvPr id="38919" name="Rectangle 6"/>
            <p:cNvSpPr>
              <a:spLocks noChangeArrowheads="1"/>
            </p:cNvSpPr>
            <p:nvPr/>
          </p:nvSpPr>
          <p:spPr bwMode="auto">
            <a:xfrm>
              <a:off x="304800" y="4510088"/>
              <a:ext cx="7772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a:latin typeface="Times New Roman" pitchFamily="18" charset="0"/>
                </a:rPr>
                <a:t> C</a:t>
              </a:r>
            </a:p>
          </p:txBody>
        </p:sp>
        <p:sp>
          <p:nvSpPr>
            <p:cNvPr id="38920" name="Rectangle 7"/>
            <p:cNvSpPr>
              <a:spLocks noChangeArrowheads="1"/>
            </p:cNvSpPr>
            <p:nvPr/>
          </p:nvSpPr>
          <p:spPr bwMode="auto">
            <a:xfrm>
              <a:off x="304800" y="5272088"/>
              <a:ext cx="7772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a:latin typeface="Times New Roman" pitchFamily="18" charset="0"/>
                </a:rPr>
                <a:t> Ada</a:t>
              </a:r>
            </a:p>
          </p:txBody>
        </p:sp>
        <p:sp>
          <p:nvSpPr>
            <p:cNvPr id="10" name="Rectangle 4"/>
            <p:cNvSpPr>
              <a:spLocks noChangeArrowheads="1"/>
            </p:cNvSpPr>
            <p:nvPr/>
          </p:nvSpPr>
          <p:spPr bwMode="auto">
            <a:xfrm>
              <a:off x="304800" y="2300288"/>
              <a:ext cx="7772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dirty="0">
                  <a:latin typeface="Times New Roman" pitchFamily="18" charset="0"/>
                </a:rPr>
                <a:t> </a:t>
              </a:r>
              <a:r>
                <a:rPr lang="en-US" altLang="en-US" sz="2800" dirty="0" smtClean="0">
                  <a:latin typeface="Times New Roman" pitchFamily="18" charset="0"/>
                </a:rPr>
                <a:t>FORTRAN</a:t>
              </a:r>
              <a:r>
                <a:rPr lang="en-US" altLang="en-US" sz="2800" b="1" dirty="0" smtClean="0">
                  <a:latin typeface="Times New Roman" pitchFamily="18" charset="0"/>
                </a:rPr>
                <a:t> </a:t>
              </a:r>
              <a:r>
                <a:rPr lang="en-US" altLang="en-US" sz="2800" dirty="0" smtClean="0">
                  <a:latin typeface="Times New Roman" pitchFamily="18" charset="0"/>
                </a:rPr>
                <a:t>(</a:t>
              </a:r>
              <a:r>
                <a:rPr lang="en-US" altLang="en-US" sz="2800" dirty="0" err="1" smtClean="0">
                  <a:latin typeface="Times New Roman" pitchFamily="18" charset="0"/>
                </a:rPr>
                <a:t>Formulal</a:t>
              </a:r>
              <a:r>
                <a:rPr lang="en-US" altLang="en-US" sz="2800" dirty="0" smtClean="0">
                  <a:latin typeface="Times New Roman" pitchFamily="18" charset="0"/>
                </a:rPr>
                <a:t> </a:t>
              </a:r>
              <a:r>
                <a:rPr lang="en-US" altLang="en-US" sz="2800" dirty="0" err="1" smtClean="0">
                  <a:latin typeface="Times New Roman" pitchFamily="18" charset="0"/>
                </a:rPr>
                <a:t>TRANslation</a:t>
              </a:r>
              <a:r>
                <a:rPr lang="en-US" altLang="en-US" sz="2800" dirty="0" smtClean="0">
                  <a:latin typeface="Times New Roman" pitchFamily="18" charset="0"/>
                </a:rPr>
                <a:t>)</a:t>
              </a:r>
              <a:endParaRPr lang="en-US" altLang="en-US" sz="2800" dirty="0">
                <a:latin typeface="Times New Roman" pitchFamily="18" charset="0"/>
              </a:endParaRPr>
            </a:p>
          </p:txBody>
        </p:sp>
      </p:grpSp>
      <p:sp>
        <p:nvSpPr>
          <p:cNvPr id="12" name="Slide Number Placeholder 11"/>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6283325" cy="584200"/>
          </a:xfrm>
          <a:prstGeom prst="rect">
            <a:avLst/>
          </a:prstGeom>
          <a:noFill/>
          <a:ln w="9525">
            <a:noFill/>
            <a:miter lim="800000"/>
            <a:headEnd/>
            <a:tailEnd/>
          </a:ln>
          <a:effectLst/>
        </p:spPr>
        <p:txBody>
          <a:bodyPr wrap="none">
            <a:spAutoFit/>
          </a:bodyPr>
          <a:lstStyle/>
          <a:p>
            <a:r>
              <a:rPr lang="en-US" altLang="en-US">
                <a:latin typeface="Calibri" pitchFamily="34" charset="0"/>
              </a:rPr>
              <a:t>9.3.2  The object-oriented paradigm</a:t>
            </a:r>
          </a:p>
        </p:txBody>
      </p:sp>
      <p:sp>
        <p:nvSpPr>
          <p:cNvPr id="40963" name="Rectangle 3"/>
          <p:cNvSpPr>
            <a:spLocks noChangeArrowheads="1"/>
          </p:cNvSpPr>
          <p:nvPr/>
        </p:nvSpPr>
        <p:spPr bwMode="auto">
          <a:xfrm>
            <a:off x="228600" y="1752600"/>
            <a:ext cx="8458200" cy="4832092"/>
          </a:xfrm>
          <a:prstGeom prst="rect">
            <a:avLst/>
          </a:prstGeom>
          <a:noFill/>
          <a:ln w="9525">
            <a:noFill/>
            <a:miter lim="800000"/>
            <a:headEnd/>
            <a:tailEnd/>
          </a:ln>
          <a:effectLst/>
        </p:spPr>
        <p:txBody>
          <a:bodyPr wrap="square">
            <a:spAutoFit/>
          </a:bodyPr>
          <a:lstStyle/>
          <a:p>
            <a:pPr marL="231775" indent="-231775" algn="just">
              <a:buFontTx/>
              <a:buChar char="-"/>
            </a:pPr>
            <a:r>
              <a:rPr lang="en-US" altLang="en-US" sz="2800" b="0" dirty="0" smtClean="0">
                <a:solidFill>
                  <a:schemeClr val="bg1"/>
                </a:solidFill>
                <a:latin typeface="Times New Roman" pitchFamily="18" charset="0"/>
              </a:rPr>
              <a:t> OOP deals </a:t>
            </a:r>
            <a:r>
              <a:rPr lang="en-US" altLang="en-US" sz="2800" b="0" dirty="0">
                <a:solidFill>
                  <a:schemeClr val="bg1"/>
                </a:solidFill>
                <a:latin typeface="Times New Roman" pitchFamily="18" charset="0"/>
              </a:rPr>
              <a:t>with active objects instead of passive objects</a:t>
            </a:r>
            <a:r>
              <a:rPr lang="en-US" altLang="en-US" sz="2800" b="0" dirty="0" smtClean="0">
                <a:solidFill>
                  <a:schemeClr val="bg1"/>
                </a:solidFill>
                <a:latin typeface="Times New Roman" pitchFamily="18" charset="0"/>
              </a:rPr>
              <a:t>. Ex: </a:t>
            </a:r>
            <a:r>
              <a:rPr lang="en-US" altLang="en-US" sz="2800" b="0" dirty="0">
                <a:solidFill>
                  <a:schemeClr val="bg1"/>
                </a:solidFill>
                <a:latin typeface="Times New Roman" pitchFamily="18" charset="0"/>
              </a:rPr>
              <a:t>a vehicle, an automatic door, a dishwasher, </a:t>
            </a:r>
            <a:r>
              <a:rPr lang="en-US" altLang="en-US" sz="2800" dirty="0" smtClean="0">
                <a:solidFill>
                  <a:schemeClr val="bg1"/>
                </a:solidFill>
                <a:latin typeface="Times New Roman" pitchFamily="18" charset="0"/>
              </a:rPr>
              <a:t>..</a:t>
            </a:r>
            <a:r>
              <a:rPr lang="en-US" altLang="en-US" sz="2800" b="0" dirty="0" smtClean="0">
                <a:solidFill>
                  <a:schemeClr val="bg1"/>
                </a:solidFill>
                <a:latin typeface="Times New Roman" pitchFamily="18" charset="0"/>
              </a:rPr>
              <a:t>.  </a:t>
            </a:r>
          </a:p>
          <a:p>
            <a:pPr marL="231775" indent="-231775" algn="just">
              <a:buFontTx/>
              <a:buChar char="-"/>
            </a:pPr>
            <a:r>
              <a:rPr lang="en-US" altLang="en-US" sz="2800" b="0" dirty="0" smtClean="0">
                <a:solidFill>
                  <a:schemeClr val="bg1"/>
                </a:solidFill>
                <a:latin typeface="Times New Roman" pitchFamily="18" charset="0"/>
              </a:rPr>
              <a:t> Each object can perform one action when it receives </a:t>
            </a:r>
            <a:r>
              <a:rPr lang="en-US" altLang="en-US" sz="2800" b="0" dirty="0">
                <a:solidFill>
                  <a:schemeClr val="bg1"/>
                </a:solidFill>
                <a:latin typeface="Times New Roman" pitchFamily="18" charset="0"/>
              </a:rPr>
              <a:t>the appropriate stimulus from </a:t>
            </a:r>
            <a:r>
              <a:rPr lang="en-US" altLang="en-US" sz="2800" b="0" dirty="0" smtClean="0">
                <a:solidFill>
                  <a:schemeClr val="bg1"/>
                </a:solidFill>
                <a:latin typeface="Times New Roman" pitchFamily="18" charset="0"/>
              </a:rPr>
              <a:t>outside.</a:t>
            </a:r>
          </a:p>
          <a:p>
            <a:pPr marL="231775" indent="-231775" algn="just">
              <a:buFontTx/>
              <a:buChar char="-"/>
            </a:pPr>
            <a:r>
              <a:rPr lang="en-US" altLang="en-US" sz="2800" dirty="0" smtClean="0">
                <a:solidFill>
                  <a:schemeClr val="bg1"/>
                </a:solidFill>
                <a:latin typeface="Times New Roman" pitchFamily="18" charset="0"/>
              </a:rPr>
              <a:t>A file in OOP can be packed with all the procedures -</a:t>
            </a:r>
            <a:r>
              <a:rPr lang="en-US" altLang="en-US" sz="2800" b="1" dirty="0" smtClean="0">
                <a:solidFill>
                  <a:schemeClr val="bg1"/>
                </a:solidFill>
                <a:latin typeface="Times New Roman" pitchFamily="18" charset="0"/>
              </a:rPr>
              <a:t>called methods in the OOP - </a:t>
            </a:r>
            <a:r>
              <a:rPr lang="en-US" altLang="en-US" sz="2800" dirty="0" smtClean="0">
                <a:solidFill>
                  <a:schemeClr val="bg1"/>
                </a:solidFill>
                <a:latin typeface="Times New Roman" pitchFamily="18" charset="0"/>
              </a:rPr>
              <a:t>to be performed by the file: printing, copying, deleting, and so on. The program in this paradigm just sends the corresponding request to the object.</a:t>
            </a:r>
          </a:p>
          <a:p>
            <a:pPr marL="231775" indent="-231775" algn="just">
              <a:buFontTx/>
              <a:buChar char="-"/>
            </a:pPr>
            <a:r>
              <a:rPr lang="en-US" altLang="en-US" sz="2800" b="0" dirty="0" smtClean="0">
                <a:solidFill>
                  <a:srgbClr val="FF0000"/>
                </a:solidFill>
                <a:latin typeface="Times New Roman" pitchFamily="18" charset="0"/>
              </a:rPr>
              <a:t>Object = Properties + behaviors</a:t>
            </a:r>
            <a:endParaRPr lang="en-US" altLang="en-US" sz="2800" b="0" dirty="0">
              <a:solidFill>
                <a:srgbClr val="FF0000"/>
              </a:solidFill>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Rectangle 5"/>
          <p:cNvSpPr/>
          <p:nvPr/>
        </p:nvSpPr>
        <p:spPr>
          <a:xfrm>
            <a:off x="304800" y="914400"/>
            <a:ext cx="4548040" cy="461665"/>
          </a:xfrm>
          <a:prstGeom prst="rect">
            <a:avLst/>
          </a:prstGeom>
        </p:spPr>
        <p:txBody>
          <a:bodyPr wrap="none">
            <a:spAutoFit/>
          </a:bodyPr>
          <a:lstStyle/>
          <a:p>
            <a:r>
              <a:rPr lang="en-US" altLang="en-US" sz="2400" b="1" dirty="0" smtClean="0">
                <a:solidFill>
                  <a:srgbClr val="0000CC"/>
                </a:solidFill>
                <a:latin typeface="Times New Roman" pitchFamily="18" charset="0"/>
              </a:rPr>
              <a:t>Object Oriented Paradigm -OOP</a:t>
            </a:r>
            <a:endParaRPr lang="en-US" sz="2400" dirty="0">
              <a:solidFill>
                <a:srgbClr val="0000CC"/>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04825" y="1905000"/>
            <a:ext cx="8105775" cy="3810000"/>
            <a:chOff x="228600" y="838200"/>
            <a:chExt cx="8105775" cy="3810000"/>
          </a:xfrm>
        </p:grpSpPr>
        <p:sp>
          <p:nvSpPr>
            <p:cNvPr id="43011" name="Text Box 2"/>
            <p:cNvSpPr txBox="1">
              <a:spLocks noChangeArrowheads="1"/>
            </p:cNvSpPr>
            <p:nvPr/>
          </p:nvSpPr>
          <p:spPr bwMode="auto">
            <a:xfrm>
              <a:off x="228600" y="838200"/>
              <a:ext cx="640752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9.5  </a:t>
              </a:r>
              <a:r>
                <a:rPr lang="en-US" altLang="en-US" sz="2000" b="1" dirty="0">
                  <a:solidFill>
                    <a:srgbClr val="0000CC"/>
                  </a:solidFill>
                  <a:latin typeface="Times New Roman" pitchFamily="18" charset="0"/>
                </a:rPr>
                <a:t>The concept of an object-oriented paradigm</a:t>
              </a:r>
            </a:p>
          </p:txBody>
        </p:sp>
        <p:pic>
          <p:nvPicPr>
            <p:cNvPr id="43012" name="Picture 5"/>
            <p:cNvPicPr>
              <a:picLocks noChangeAspect="1" noChangeArrowheads="1"/>
            </p:cNvPicPr>
            <p:nvPr/>
          </p:nvPicPr>
          <p:blipFill>
            <a:blip r:embed="rId3" cstate="print"/>
            <a:srcRect/>
            <a:stretch>
              <a:fillRect/>
            </a:stretch>
          </p:blipFill>
          <p:spPr bwMode="auto">
            <a:xfrm>
              <a:off x="593725" y="1371600"/>
              <a:ext cx="7331075" cy="2971800"/>
            </a:xfrm>
            <a:prstGeom prst="rect">
              <a:avLst/>
            </a:prstGeom>
            <a:noFill/>
            <a:ln w="9525">
              <a:noFill/>
              <a:miter lim="800000"/>
              <a:headEnd/>
              <a:tailEnd/>
            </a:ln>
            <a:effectLst/>
          </p:spPr>
        </p:pic>
        <p:cxnSp>
          <p:nvCxnSpPr>
            <p:cNvPr id="43013" name="Straight Connector 4"/>
            <p:cNvCxnSpPr>
              <a:cxnSpLocks noChangeShapeType="1"/>
            </p:cNvCxnSpPr>
            <p:nvPr/>
          </p:nvCxnSpPr>
          <p:spPr bwMode="auto">
            <a:xfrm>
              <a:off x="311150" y="1295400"/>
              <a:ext cx="8023225" cy="0"/>
            </a:xfrm>
            <a:prstGeom prst="line">
              <a:avLst/>
            </a:prstGeom>
            <a:noFill/>
            <a:ln w="57150" algn="ctr">
              <a:solidFill>
                <a:srgbClr val="FF0000"/>
              </a:solidFill>
              <a:round/>
              <a:headEnd/>
              <a:tailEnd/>
            </a:ln>
            <a:effectLst/>
          </p:spPr>
        </p:cxnSp>
        <p:cxnSp>
          <p:nvCxnSpPr>
            <p:cNvPr id="43014" name="Straight Connector 5"/>
            <p:cNvCxnSpPr>
              <a:cxnSpLocks noChangeShapeType="1"/>
            </p:cNvCxnSpPr>
            <p:nvPr/>
          </p:nvCxnSpPr>
          <p:spPr bwMode="auto">
            <a:xfrm>
              <a:off x="311150" y="838200"/>
              <a:ext cx="8023225" cy="0"/>
            </a:xfrm>
            <a:prstGeom prst="line">
              <a:avLst/>
            </a:prstGeom>
            <a:noFill/>
            <a:ln w="9525" algn="ctr">
              <a:solidFill>
                <a:srgbClr val="FF0000"/>
              </a:solidFill>
              <a:round/>
              <a:headEnd/>
              <a:tailEnd/>
            </a:ln>
            <a:effectLst/>
          </p:spPr>
        </p:cxnSp>
        <p:cxnSp>
          <p:nvCxnSpPr>
            <p:cNvPr id="43015" name="Straight Connector 6"/>
            <p:cNvCxnSpPr>
              <a:cxnSpLocks noChangeShapeType="1"/>
            </p:cNvCxnSpPr>
            <p:nvPr/>
          </p:nvCxnSpPr>
          <p:spPr bwMode="auto">
            <a:xfrm>
              <a:off x="311150" y="46482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Rectangle 8"/>
          <p:cNvSpPr/>
          <p:nvPr/>
        </p:nvSpPr>
        <p:spPr>
          <a:xfrm>
            <a:off x="304800" y="914400"/>
            <a:ext cx="4548040" cy="461665"/>
          </a:xfrm>
          <a:prstGeom prst="rect">
            <a:avLst/>
          </a:prstGeom>
        </p:spPr>
        <p:txBody>
          <a:bodyPr wrap="none">
            <a:spAutoFit/>
          </a:bodyPr>
          <a:lstStyle/>
          <a:p>
            <a:r>
              <a:rPr lang="en-US" altLang="en-US" sz="2400" b="1" dirty="0" smtClean="0">
                <a:solidFill>
                  <a:srgbClr val="0000CC"/>
                </a:solidFill>
                <a:latin typeface="Times New Roman" pitchFamily="18" charset="0"/>
              </a:rPr>
              <a:t>Object Oriented Paradigm -OOP</a:t>
            </a:r>
            <a:endParaRPr lang="en-US" sz="2400" dirty="0">
              <a:solidFill>
                <a:srgbClr val="0000CC"/>
              </a:solidFill>
            </a:endParaRPr>
          </a:p>
        </p:txBody>
      </p:sp>
      <p:sp>
        <p:nvSpPr>
          <p:cNvPr id="10" name="TextBox 9"/>
          <p:cNvSpPr txBox="1"/>
          <p:nvPr/>
        </p:nvSpPr>
        <p:spPr>
          <a:xfrm>
            <a:off x="5334000" y="5410200"/>
            <a:ext cx="2743200" cy="584775"/>
          </a:xfrm>
          <a:prstGeom prst="rect">
            <a:avLst/>
          </a:prstGeom>
          <a:solidFill>
            <a:srgbClr val="92D050"/>
          </a:solidFill>
        </p:spPr>
        <p:txBody>
          <a:bodyPr wrap="square" rtlCol="0">
            <a:spAutoFit/>
          </a:bodyPr>
          <a:lstStyle/>
          <a:p>
            <a:pPr algn="ctr"/>
            <a:r>
              <a:rPr lang="en-US" sz="1600" dirty="0" smtClean="0">
                <a:solidFill>
                  <a:schemeClr val="bg1"/>
                </a:solidFill>
              </a:rPr>
              <a:t>(File is an object. One object can perform some methods)</a:t>
            </a:r>
            <a:endParaRPr lang="en-US" sz="1600" dirty="0">
              <a:solidFill>
                <a:schemeClr val="bg1"/>
              </a:solidFill>
            </a:endParaRPr>
          </a:p>
        </p:txBody>
      </p:sp>
      <p:sp>
        <p:nvSpPr>
          <p:cNvPr id="11" name="TextBox 10"/>
          <p:cNvSpPr txBox="1"/>
          <p:nvPr/>
        </p:nvSpPr>
        <p:spPr>
          <a:xfrm>
            <a:off x="381000" y="4715470"/>
            <a:ext cx="4495800" cy="923330"/>
          </a:xfrm>
          <a:prstGeom prst="rect">
            <a:avLst/>
          </a:prstGeom>
          <a:solidFill>
            <a:srgbClr val="FFFF00"/>
          </a:solidFill>
        </p:spPr>
        <p:txBody>
          <a:bodyPr wrap="square" rtlCol="0">
            <a:spAutoFit/>
          </a:bodyPr>
          <a:lstStyle/>
          <a:p>
            <a:r>
              <a:rPr lang="en-US" dirty="0" smtClean="0">
                <a:solidFill>
                  <a:schemeClr val="bg1"/>
                </a:solidFill>
              </a:rPr>
              <a:t>Program = a list of requirements to objects, each object will perform it’s action </a:t>
            </a:r>
            <a:r>
              <a:rPr lang="en-US" dirty="0" smtClean="0">
                <a:solidFill>
                  <a:schemeClr val="bg1"/>
                </a:solidFill>
                <a:sym typeface="Wingdings" pitchFamily="2" charset="2"/>
              </a:rPr>
              <a:t> Program is the same as a scenario</a:t>
            </a:r>
            <a:endParaRPr lang="en-US" dirty="0">
              <a:solidFill>
                <a:schemeClr val="bg1"/>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1295400" y="1752600"/>
            <a:ext cx="5715000" cy="2123658"/>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OOP </a:t>
            </a:r>
            <a:r>
              <a:rPr lang="en-US" altLang="en-US" sz="2800" b="1" u="sng" dirty="0" err="1" smtClean="0">
                <a:solidFill>
                  <a:srgbClr val="0000CC"/>
                </a:solidFill>
                <a:latin typeface="Times New Roman" pitchFamily="18" charset="0"/>
              </a:rPr>
              <a:t>Characterisatics</a:t>
            </a:r>
            <a:r>
              <a:rPr lang="en-US" altLang="en-US" sz="2800" b="1" u="sng" dirty="0" smtClean="0">
                <a:solidFill>
                  <a:srgbClr val="0000CC"/>
                </a:solidFill>
                <a:latin typeface="Times New Roman" pitchFamily="18" charset="0"/>
              </a:rPr>
              <a:t>:</a:t>
            </a:r>
          </a:p>
          <a:p>
            <a:pPr algn="just"/>
            <a:endParaRPr lang="en-US" altLang="en-US" sz="2000" b="1" u="sng" dirty="0" smtClean="0">
              <a:solidFill>
                <a:srgbClr val="0000CC"/>
              </a:solidFill>
              <a:latin typeface="Times New Roman" pitchFamily="18" charset="0"/>
            </a:endParaRPr>
          </a:p>
          <a:p>
            <a:pPr algn="just">
              <a:buFontTx/>
              <a:buChar char="-"/>
            </a:pPr>
            <a:r>
              <a:rPr lang="en-US" altLang="en-US" sz="2000" b="0" dirty="0" smtClean="0">
                <a:solidFill>
                  <a:schemeClr val="bg1"/>
                </a:solidFill>
                <a:latin typeface="Times New Roman" pitchFamily="18" charset="0"/>
              </a:rPr>
              <a:t> </a:t>
            </a:r>
            <a:r>
              <a:rPr lang="en-US" altLang="en-US" sz="2800" b="0" dirty="0" smtClean="0">
                <a:solidFill>
                  <a:schemeClr val="bg1"/>
                </a:solidFill>
                <a:latin typeface="Times New Roman" pitchFamily="18" charset="0"/>
              </a:rPr>
              <a:t>Encapsulation 	- </a:t>
            </a:r>
            <a:r>
              <a:rPr lang="en-US" altLang="en-US" sz="2800" b="0" dirty="0" err="1" smtClean="0">
                <a:solidFill>
                  <a:schemeClr val="bg1"/>
                </a:solidFill>
                <a:latin typeface="Times New Roman" pitchFamily="18" charset="0"/>
              </a:rPr>
              <a:t>tính</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bao</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gói</a:t>
            </a:r>
            <a:endParaRPr lang="en-US" altLang="en-US" sz="2800" b="0" dirty="0" smtClean="0">
              <a:solidFill>
                <a:schemeClr val="bg1"/>
              </a:solidFill>
              <a:latin typeface="Times New Roman" pitchFamily="18" charset="0"/>
            </a:endParaRPr>
          </a:p>
          <a:p>
            <a:pPr algn="just">
              <a:buFontTx/>
              <a:buChar char="-"/>
            </a:pPr>
            <a:r>
              <a:rPr lang="en-US" altLang="en-US" sz="2800" b="0" dirty="0" smtClean="0">
                <a:solidFill>
                  <a:schemeClr val="bg1"/>
                </a:solidFill>
                <a:latin typeface="Times New Roman" pitchFamily="18" charset="0"/>
              </a:rPr>
              <a:t> Inheritance		- </a:t>
            </a:r>
            <a:r>
              <a:rPr lang="en-US" altLang="en-US" sz="2800" b="0" dirty="0" err="1" smtClean="0">
                <a:solidFill>
                  <a:schemeClr val="bg1"/>
                </a:solidFill>
                <a:latin typeface="Times New Roman" pitchFamily="18" charset="0"/>
              </a:rPr>
              <a:t>tính</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thừa</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kế</a:t>
            </a:r>
            <a:endParaRPr lang="en-US" altLang="en-US" sz="2800" b="0" dirty="0" smtClean="0">
              <a:solidFill>
                <a:schemeClr val="bg1"/>
              </a:solidFill>
              <a:latin typeface="Times New Roman" pitchFamily="18" charset="0"/>
            </a:endParaRPr>
          </a:p>
          <a:p>
            <a:pPr algn="just">
              <a:buFontTx/>
              <a:buChar char="-"/>
            </a:pPr>
            <a:r>
              <a:rPr lang="en-US" altLang="en-US" sz="2800" dirty="0" smtClean="0">
                <a:solidFill>
                  <a:schemeClr val="bg1"/>
                </a:solidFill>
                <a:latin typeface="Times New Roman" pitchFamily="18" charset="0"/>
              </a:rPr>
              <a:t> Polymorphism	- </a:t>
            </a:r>
            <a:r>
              <a:rPr lang="en-US" altLang="en-US" sz="2800" dirty="0" err="1" smtClean="0">
                <a:solidFill>
                  <a:schemeClr val="bg1"/>
                </a:solidFill>
                <a:latin typeface="Times New Roman" pitchFamily="18" charset="0"/>
              </a:rPr>
              <a:t>tính</a:t>
            </a:r>
            <a:r>
              <a:rPr lang="en-US" altLang="en-US" sz="2800" dirty="0" smtClean="0">
                <a:solidFill>
                  <a:schemeClr val="bg1"/>
                </a:solidFill>
                <a:latin typeface="Times New Roman" pitchFamily="18" charset="0"/>
              </a:rPr>
              <a:t> </a:t>
            </a:r>
            <a:r>
              <a:rPr lang="en-US" altLang="en-US" sz="2800" dirty="0" err="1" smtClean="0">
                <a:solidFill>
                  <a:schemeClr val="bg1"/>
                </a:solidFill>
                <a:latin typeface="Times New Roman" pitchFamily="18" charset="0"/>
              </a:rPr>
              <a:t>đa</a:t>
            </a:r>
            <a:r>
              <a:rPr lang="en-US" altLang="en-US" sz="2800" dirty="0" smtClean="0">
                <a:solidFill>
                  <a:schemeClr val="bg1"/>
                </a:solidFill>
                <a:latin typeface="Times New Roman" pitchFamily="18" charset="0"/>
              </a:rPr>
              <a:t> </a:t>
            </a:r>
            <a:r>
              <a:rPr lang="en-US" altLang="en-US" sz="2800" dirty="0" err="1" smtClean="0">
                <a:solidFill>
                  <a:schemeClr val="bg1"/>
                </a:solidFill>
                <a:latin typeface="Times New Roman" pitchFamily="18" charset="0"/>
              </a:rPr>
              <a:t>hình</a:t>
            </a:r>
            <a:endParaRPr lang="en-US" altLang="en-US" sz="2800" dirty="0" smtClean="0">
              <a:solidFill>
                <a:schemeClr val="bg1"/>
              </a:solidFill>
              <a:latin typeface="Times New Roman" pitchFamily="18" charset="0"/>
            </a:endParaRP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Rectangle 10"/>
          <p:cNvSpPr/>
          <p:nvPr/>
        </p:nvSpPr>
        <p:spPr>
          <a:xfrm>
            <a:off x="304800" y="914400"/>
            <a:ext cx="4548040" cy="461665"/>
          </a:xfrm>
          <a:prstGeom prst="rect">
            <a:avLst/>
          </a:prstGeom>
        </p:spPr>
        <p:txBody>
          <a:bodyPr wrap="none">
            <a:spAutoFit/>
          </a:bodyPr>
          <a:lstStyle/>
          <a:p>
            <a:r>
              <a:rPr lang="en-US" altLang="en-US" sz="2400" b="1" dirty="0" smtClean="0">
                <a:solidFill>
                  <a:srgbClr val="0000CC"/>
                </a:solidFill>
                <a:latin typeface="Times New Roman" pitchFamily="18" charset="0"/>
              </a:rPr>
              <a:t>Object Oriented Paradigm -OOP</a:t>
            </a:r>
            <a:endParaRPr lang="en-US" sz="2400" dirty="0">
              <a:solidFill>
                <a:srgbClr val="0000CC"/>
              </a:solidFill>
            </a:endParaRPr>
          </a:p>
        </p:txBody>
      </p:sp>
      <p:sp>
        <p:nvSpPr>
          <p:cNvPr id="32" name="Text Box 2"/>
          <p:cNvSpPr txBox="1">
            <a:spLocks noChangeArrowheads="1"/>
          </p:cNvSpPr>
          <p:nvPr/>
        </p:nvSpPr>
        <p:spPr bwMode="auto">
          <a:xfrm>
            <a:off x="304800" y="4014788"/>
            <a:ext cx="5562600" cy="519112"/>
          </a:xfrm>
          <a:prstGeom prst="rect">
            <a:avLst/>
          </a:prstGeom>
          <a:noFill/>
          <a:ln w="9525">
            <a:noFill/>
            <a:miter lim="800000"/>
            <a:headEnd/>
            <a:tailEnd/>
          </a:ln>
          <a:effectLst/>
        </p:spPr>
        <p:txBody>
          <a:bodyPr>
            <a:spAutoFit/>
          </a:bodyPr>
          <a:lstStyle/>
          <a:p>
            <a:r>
              <a:rPr lang="en-US" altLang="en-US" sz="2800" dirty="0">
                <a:solidFill>
                  <a:srgbClr val="0000CC"/>
                </a:solidFill>
                <a:latin typeface="Times New Roman" pitchFamily="18" charset="0"/>
              </a:rPr>
              <a:t>Some object-oriented languages</a:t>
            </a:r>
          </a:p>
        </p:txBody>
      </p:sp>
      <p:sp>
        <p:nvSpPr>
          <p:cNvPr id="33" name="Rectangle 3"/>
          <p:cNvSpPr>
            <a:spLocks noChangeArrowheads="1"/>
          </p:cNvSpPr>
          <p:nvPr/>
        </p:nvSpPr>
        <p:spPr bwMode="auto">
          <a:xfrm>
            <a:off x="1447800" y="4624388"/>
            <a:ext cx="5867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a:latin typeface="Times New Roman" pitchFamily="18" charset="0"/>
              </a:rPr>
              <a:t> C++</a:t>
            </a:r>
          </a:p>
        </p:txBody>
      </p:sp>
      <p:sp>
        <p:nvSpPr>
          <p:cNvPr id="34" name="Rectangle 4"/>
          <p:cNvSpPr>
            <a:spLocks noChangeArrowheads="1"/>
          </p:cNvSpPr>
          <p:nvPr/>
        </p:nvSpPr>
        <p:spPr bwMode="auto">
          <a:xfrm>
            <a:off x="1447800" y="5424488"/>
            <a:ext cx="5867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a:latin typeface="Times New Roman" pitchFamily="18" charset="0"/>
              </a:rPr>
              <a:t> Java</a:t>
            </a: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4800" y="1419761"/>
            <a:ext cx="8305800" cy="1323439"/>
          </a:xfrm>
          <a:prstGeom prst="rect">
            <a:avLst/>
          </a:prstGeom>
          <a:noFill/>
          <a:ln w="9525">
            <a:noFill/>
            <a:miter lim="800000"/>
            <a:headEnd/>
            <a:tailEnd/>
          </a:ln>
          <a:effectLst/>
        </p:spPr>
        <p:txBody>
          <a:bodyPr wrap="square">
            <a:spAutoFit/>
          </a:bodyPr>
          <a:lstStyle/>
          <a:p>
            <a:pPr algn="just"/>
            <a:r>
              <a:rPr lang="en-US" altLang="en-US" sz="2000" b="1" u="sng" dirty="0" smtClean="0">
                <a:solidFill>
                  <a:srgbClr val="0000CC"/>
                </a:solidFill>
                <a:latin typeface="Times New Roman" pitchFamily="18" charset="0"/>
              </a:rPr>
              <a:t>Class</a:t>
            </a:r>
            <a:r>
              <a:rPr lang="en-US" altLang="en-US" sz="2000" b="0" dirty="0" smtClean="0">
                <a:solidFill>
                  <a:srgbClr val="0000CC"/>
                </a:solidFill>
                <a:latin typeface="Times New Roman" pitchFamily="18" charset="0"/>
              </a:rPr>
              <a:t>: </a:t>
            </a:r>
            <a:r>
              <a:rPr lang="en-US" altLang="en-US" sz="2000" b="0" dirty="0" smtClean="0">
                <a:solidFill>
                  <a:schemeClr val="bg1"/>
                </a:solidFill>
                <a:latin typeface="Times New Roman" pitchFamily="18" charset="0"/>
              </a:rPr>
              <a:t>Objects </a:t>
            </a:r>
            <a:r>
              <a:rPr lang="en-US" altLang="en-US" sz="2000" b="0" dirty="0">
                <a:solidFill>
                  <a:schemeClr val="bg1"/>
                </a:solidFill>
                <a:latin typeface="Times New Roman" pitchFamily="18" charset="0"/>
              </a:rPr>
              <a:t>of the same type </a:t>
            </a:r>
            <a:r>
              <a:rPr lang="en-US" altLang="en-US" sz="2000" b="0" dirty="0" smtClean="0">
                <a:solidFill>
                  <a:schemeClr val="bg1"/>
                </a:solidFill>
                <a:latin typeface="Times New Roman" pitchFamily="18" charset="0"/>
              </a:rPr>
              <a:t>need </a:t>
            </a:r>
            <a:r>
              <a:rPr lang="en-US" altLang="en-US" sz="2000" b="0" dirty="0">
                <a:solidFill>
                  <a:schemeClr val="bg1"/>
                </a:solidFill>
                <a:latin typeface="Times New Roman" pitchFamily="18" charset="0"/>
              </a:rPr>
              <a:t>a set of methods that show how an object of this type reacts to stimuli from outside the object’s “territories”. To create these methods, a unit called a </a:t>
            </a:r>
            <a:r>
              <a:rPr lang="en-US" altLang="en-US" sz="2000" b="1" u="sng" dirty="0">
                <a:solidFill>
                  <a:schemeClr val="bg1"/>
                </a:solidFill>
                <a:latin typeface="Times New Roman" pitchFamily="18" charset="0"/>
              </a:rPr>
              <a:t>class</a:t>
            </a:r>
            <a:r>
              <a:rPr lang="en-US" altLang="en-US" sz="2000" b="0" dirty="0">
                <a:solidFill>
                  <a:schemeClr val="bg1"/>
                </a:solidFill>
                <a:latin typeface="Times New Roman" pitchFamily="18" charset="0"/>
              </a:rPr>
              <a:t> is used </a:t>
            </a:r>
            <a:r>
              <a:rPr lang="en-US" altLang="en-US" sz="2000" b="0" dirty="0" smtClean="0">
                <a:solidFill>
                  <a:schemeClr val="bg1"/>
                </a:solidFill>
                <a:latin typeface="Times New Roman" pitchFamily="18" charset="0"/>
              </a:rPr>
              <a:t>(read the </a:t>
            </a:r>
            <a:r>
              <a:rPr lang="en-US" altLang="en-US" sz="2000" b="0" dirty="0">
                <a:solidFill>
                  <a:schemeClr val="bg1"/>
                </a:solidFill>
                <a:latin typeface="Times New Roman" pitchFamily="18" charset="0"/>
              </a:rPr>
              <a:t>Appendix </a:t>
            </a:r>
            <a:r>
              <a:rPr lang="en-US" altLang="en-US" sz="2000" b="0" dirty="0" smtClean="0">
                <a:solidFill>
                  <a:schemeClr val="bg1"/>
                </a:solidFill>
                <a:latin typeface="Times New Roman" pitchFamily="18" charset="0"/>
              </a:rPr>
              <a:t>F for more details).</a:t>
            </a:r>
            <a:endParaRPr lang="en-US" altLang="en-US" sz="2000" b="0" dirty="0">
              <a:solidFill>
                <a:schemeClr val="bg1"/>
              </a:solidFill>
              <a:latin typeface="Times New Roman" pitchFamily="18" charset="0"/>
            </a:endParaRP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Rectangle 10"/>
          <p:cNvSpPr/>
          <p:nvPr/>
        </p:nvSpPr>
        <p:spPr>
          <a:xfrm>
            <a:off x="304800" y="914400"/>
            <a:ext cx="4548040" cy="461665"/>
          </a:xfrm>
          <a:prstGeom prst="rect">
            <a:avLst/>
          </a:prstGeom>
        </p:spPr>
        <p:txBody>
          <a:bodyPr wrap="none">
            <a:spAutoFit/>
          </a:bodyPr>
          <a:lstStyle/>
          <a:p>
            <a:r>
              <a:rPr lang="en-US" altLang="en-US" sz="2400" b="1" dirty="0" smtClean="0">
                <a:solidFill>
                  <a:srgbClr val="0000CC"/>
                </a:solidFill>
                <a:latin typeface="Times New Roman" pitchFamily="18" charset="0"/>
              </a:rPr>
              <a:t>Object Oriented Paradigm -OOP</a:t>
            </a:r>
            <a:endParaRPr lang="en-US" sz="2400" dirty="0">
              <a:solidFill>
                <a:srgbClr val="0000CC"/>
              </a:solidFill>
            </a:endParaRPr>
          </a:p>
        </p:txBody>
      </p:sp>
      <p:grpSp>
        <p:nvGrpSpPr>
          <p:cNvPr id="2" name="Group 30"/>
          <p:cNvGrpSpPr/>
          <p:nvPr/>
        </p:nvGrpSpPr>
        <p:grpSpPr>
          <a:xfrm>
            <a:off x="457200" y="2743200"/>
            <a:ext cx="8105775" cy="3733800"/>
            <a:chOff x="228600" y="2819400"/>
            <a:chExt cx="8105775" cy="3733800"/>
          </a:xfrm>
        </p:grpSpPr>
        <p:grpSp>
          <p:nvGrpSpPr>
            <p:cNvPr id="3" name="Group 1"/>
            <p:cNvGrpSpPr>
              <a:grpSpLocks/>
            </p:cNvGrpSpPr>
            <p:nvPr/>
          </p:nvGrpSpPr>
          <p:grpSpPr bwMode="auto">
            <a:xfrm>
              <a:off x="228600" y="2819400"/>
              <a:ext cx="8105775" cy="3733800"/>
              <a:chOff x="228600" y="2743200"/>
              <a:chExt cx="8105775" cy="3733800"/>
            </a:xfrm>
          </p:grpSpPr>
          <p:sp>
            <p:nvSpPr>
              <p:cNvPr id="45061" name="Text Box 4"/>
              <p:cNvSpPr txBox="1">
                <a:spLocks noChangeArrowheads="1"/>
              </p:cNvSpPr>
              <p:nvPr/>
            </p:nvSpPr>
            <p:spPr bwMode="auto">
              <a:xfrm>
                <a:off x="228600" y="2743200"/>
                <a:ext cx="6090129"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9.6  </a:t>
                </a:r>
                <a:r>
                  <a:rPr lang="en-US" altLang="en-US" sz="2000" dirty="0">
                    <a:solidFill>
                      <a:srgbClr val="0000CC"/>
                    </a:solidFill>
                    <a:latin typeface="Times New Roman" pitchFamily="18" charset="0"/>
                  </a:rPr>
                  <a:t>The concept of an object-oriented paradigm</a:t>
                </a:r>
              </a:p>
            </p:txBody>
          </p:sp>
          <p:pic>
            <p:nvPicPr>
              <p:cNvPr id="45062" name="Picture 6"/>
              <p:cNvPicPr>
                <a:picLocks noChangeAspect="1" noChangeArrowheads="1"/>
              </p:cNvPicPr>
              <p:nvPr/>
            </p:nvPicPr>
            <p:blipFill>
              <a:blip r:embed="rId3" cstate="print"/>
              <a:srcRect/>
              <a:stretch>
                <a:fillRect/>
              </a:stretch>
            </p:blipFill>
            <p:spPr bwMode="auto">
              <a:xfrm>
                <a:off x="4697413" y="3429000"/>
                <a:ext cx="2541587" cy="3000375"/>
              </a:xfrm>
              <a:prstGeom prst="rect">
                <a:avLst/>
              </a:prstGeom>
              <a:noFill/>
              <a:ln w="9525">
                <a:noFill/>
                <a:miter lim="800000"/>
                <a:headEnd/>
                <a:tailEnd/>
              </a:ln>
              <a:effectLst/>
            </p:spPr>
          </p:pic>
          <p:cxnSp>
            <p:nvCxnSpPr>
              <p:cNvPr id="45063" name="Straight Connector 6"/>
              <p:cNvCxnSpPr>
                <a:cxnSpLocks noChangeShapeType="1"/>
              </p:cNvCxnSpPr>
              <p:nvPr/>
            </p:nvCxnSpPr>
            <p:spPr bwMode="auto">
              <a:xfrm>
                <a:off x="311150" y="3276600"/>
                <a:ext cx="8023225" cy="0"/>
              </a:xfrm>
              <a:prstGeom prst="line">
                <a:avLst/>
              </a:prstGeom>
              <a:noFill/>
              <a:ln w="57150" algn="ctr">
                <a:solidFill>
                  <a:srgbClr val="FF0000"/>
                </a:solidFill>
                <a:round/>
                <a:headEnd/>
                <a:tailEnd/>
              </a:ln>
              <a:effectLst/>
            </p:spPr>
          </p:cxnSp>
          <p:cxnSp>
            <p:nvCxnSpPr>
              <p:cNvPr id="45064" name="Straight Connector 7"/>
              <p:cNvCxnSpPr>
                <a:cxnSpLocks noChangeShapeType="1"/>
              </p:cNvCxnSpPr>
              <p:nvPr/>
            </p:nvCxnSpPr>
            <p:spPr bwMode="auto">
              <a:xfrm>
                <a:off x="311150" y="2819400"/>
                <a:ext cx="8023225" cy="0"/>
              </a:xfrm>
              <a:prstGeom prst="line">
                <a:avLst/>
              </a:prstGeom>
              <a:noFill/>
              <a:ln w="9525" algn="ctr">
                <a:solidFill>
                  <a:srgbClr val="FF0000"/>
                </a:solidFill>
                <a:round/>
                <a:headEnd/>
                <a:tailEnd/>
              </a:ln>
              <a:effectLst/>
            </p:spPr>
          </p:cxnSp>
          <p:cxnSp>
            <p:nvCxnSpPr>
              <p:cNvPr id="45065" name="Straight Connector 8"/>
              <p:cNvCxnSpPr>
                <a:cxnSpLocks noChangeShapeType="1"/>
              </p:cNvCxnSpPr>
              <p:nvPr/>
            </p:nvCxnSpPr>
            <p:spPr bwMode="auto">
              <a:xfrm>
                <a:off x="311150" y="6477000"/>
                <a:ext cx="8023225" cy="0"/>
              </a:xfrm>
              <a:prstGeom prst="line">
                <a:avLst/>
              </a:prstGeom>
              <a:noFill/>
              <a:ln w="9525" algn="ctr">
                <a:solidFill>
                  <a:srgbClr val="FF0000"/>
                </a:solidFill>
                <a:round/>
                <a:headEnd/>
                <a:tailEnd/>
              </a:ln>
              <a:effectLst/>
            </p:spPr>
          </p:cxnSp>
        </p:grpSp>
        <p:sp>
          <p:nvSpPr>
            <p:cNvPr id="12" name="TextBox 11"/>
            <p:cNvSpPr txBox="1"/>
            <p:nvPr/>
          </p:nvSpPr>
          <p:spPr>
            <a:xfrm>
              <a:off x="304800" y="3733800"/>
              <a:ext cx="3505200" cy="2677656"/>
            </a:xfrm>
            <a:prstGeom prst="rect">
              <a:avLst/>
            </a:prstGeom>
            <a:noFill/>
            <a:ln>
              <a:solidFill>
                <a:srgbClr val="0000CC"/>
              </a:solidFill>
            </a:ln>
          </p:spPr>
          <p:txBody>
            <a:bodyPr wrap="square" rtlCol="0">
              <a:spAutoFit/>
            </a:bodyPr>
            <a:lstStyle/>
            <a:p>
              <a:r>
                <a:rPr lang="en-US" sz="2400" dirty="0" smtClean="0">
                  <a:solidFill>
                    <a:schemeClr val="bg1"/>
                  </a:solidFill>
                </a:rPr>
                <a:t>Class is the blueprint/ design of all similar objects. </a:t>
              </a:r>
            </a:p>
            <a:p>
              <a:r>
                <a:rPr lang="en-US" sz="2400" dirty="0" smtClean="0">
                  <a:solidFill>
                    <a:schemeClr val="bg1"/>
                  </a:solidFill>
                </a:rPr>
                <a:t>Class encapsulates:</a:t>
              </a:r>
            </a:p>
            <a:p>
              <a:pPr>
                <a:buFontTx/>
                <a:buChar char="-"/>
              </a:pPr>
              <a:r>
                <a:rPr lang="en-US" sz="2400" dirty="0" smtClean="0">
                  <a:solidFill>
                    <a:schemeClr val="bg1"/>
                  </a:solidFill>
                </a:rPr>
                <a:t> Data of object</a:t>
              </a:r>
            </a:p>
            <a:p>
              <a:pPr>
                <a:buFontTx/>
                <a:buChar char="-"/>
              </a:pPr>
              <a:r>
                <a:rPr lang="en-US" sz="2400" dirty="0" smtClean="0">
                  <a:solidFill>
                    <a:schemeClr val="bg1"/>
                  </a:solidFill>
                </a:rPr>
                <a:t> Methods which an object can react. </a:t>
              </a:r>
              <a:endParaRPr lang="en-US" sz="2400" dirty="0">
                <a:solidFill>
                  <a:schemeClr val="bg1"/>
                </a:solidFill>
              </a:endParaRPr>
            </a:p>
          </p:txBody>
        </p:sp>
        <p:cxnSp>
          <p:nvCxnSpPr>
            <p:cNvPr id="15" name="Straight Arrow Connector 14"/>
            <p:cNvCxnSpPr/>
            <p:nvPr/>
          </p:nvCxnSpPr>
          <p:spPr>
            <a:xfrm flipV="1">
              <a:off x="2971800" y="3962400"/>
              <a:ext cx="1828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71800" y="5029200"/>
              <a:ext cx="1828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590800" y="4343400"/>
              <a:ext cx="2209800" cy="1143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048000" y="4724400"/>
              <a:ext cx="1828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048000" y="5943600"/>
              <a:ext cx="18288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Slide Number Placeholder 17"/>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ChangeArrowheads="1"/>
          </p:cNvSpPr>
          <p:nvPr/>
        </p:nvSpPr>
        <p:spPr bwMode="auto">
          <a:xfrm>
            <a:off x="533400" y="1600200"/>
            <a:ext cx="8077200" cy="4401205"/>
          </a:xfrm>
          <a:prstGeom prst="rect">
            <a:avLst/>
          </a:prstGeom>
          <a:noFill/>
          <a:ln w="9525">
            <a:noFill/>
            <a:miter lim="800000"/>
            <a:headEnd/>
            <a:tailEnd/>
          </a:ln>
          <a:effectLst/>
        </p:spPr>
        <p:txBody>
          <a:bodyPr wrap="square">
            <a:spAutoFit/>
          </a:bodyPr>
          <a:lstStyle/>
          <a:p>
            <a:pPr algn="just"/>
            <a:r>
              <a:rPr lang="en-US" altLang="en-US" sz="2800" b="1" dirty="0" smtClean="0">
                <a:solidFill>
                  <a:srgbClr val="0000CC"/>
                </a:solidFill>
                <a:latin typeface="Times New Roman" pitchFamily="18" charset="0"/>
              </a:rPr>
              <a:t>Methods:</a:t>
            </a:r>
            <a:r>
              <a:rPr lang="en-US" altLang="en-US" sz="2800" dirty="0" smtClean="0">
                <a:solidFill>
                  <a:srgbClr val="FF0000"/>
                </a:solidFill>
                <a:latin typeface="Times New Roman" pitchFamily="18" charset="0"/>
              </a:rPr>
              <a:t> </a:t>
            </a:r>
            <a:r>
              <a:rPr lang="en-US" altLang="en-US" sz="2800" b="0" dirty="0" smtClean="0">
                <a:solidFill>
                  <a:schemeClr val="bg1"/>
                </a:solidFill>
                <a:latin typeface="Times New Roman" pitchFamily="18" charset="0"/>
              </a:rPr>
              <a:t>In </a:t>
            </a:r>
            <a:r>
              <a:rPr lang="en-US" altLang="en-US" sz="2800" b="0" dirty="0">
                <a:solidFill>
                  <a:schemeClr val="bg1"/>
                </a:solidFill>
                <a:latin typeface="Times New Roman" pitchFamily="18" charset="0"/>
              </a:rPr>
              <a:t>general, the format of methods are very similar to the functions used in some procedural languages. </a:t>
            </a:r>
            <a:endParaRPr lang="en-US" altLang="en-US" sz="2800" b="0" dirty="0" smtClean="0">
              <a:solidFill>
                <a:schemeClr val="bg1"/>
              </a:solidFill>
              <a:latin typeface="Times New Roman" pitchFamily="18" charset="0"/>
            </a:endParaRPr>
          </a:p>
          <a:p>
            <a:pPr marL="287338" indent="-287338" algn="just">
              <a:buFontTx/>
              <a:buChar char="-"/>
            </a:pPr>
            <a:r>
              <a:rPr lang="en-US" altLang="en-US" sz="2800" b="0" dirty="0" smtClean="0">
                <a:solidFill>
                  <a:schemeClr val="bg1"/>
                </a:solidFill>
                <a:latin typeface="Times New Roman" pitchFamily="18" charset="0"/>
              </a:rPr>
              <a:t>Each method has its header (method name + initial data), its local variables, and its statement. </a:t>
            </a:r>
          </a:p>
          <a:p>
            <a:pPr marL="287338" indent="-287338" algn="just">
              <a:buFontTx/>
              <a:buChar char="-"/>
            </a:pPr>
            <a:r>
              <a:rPr lang="en-US" altLang="en-US" sz="2800" b="0" dirty="0" smtClean="0">
                <a:solidFill>
                  <a:schemeClr val="bg1"/>
                </a:solidFill>
                <a:latin typeface="Times New Roman" pitchFamily="18" charset="0"/>
              </a:rPr>
              <a:t>we </a:t>
            </a:r>
            <a:r>
              <a:rPr lang="en-US" altLang="en-US" sz="2800" b="0" dirty="0">
                <a:solidFill>
                  <a:schemeClr val="bg1"/>
                </a:solidFill>
                <a:latin typeface="Times New Roman" pitchFamily="18" charset="0"/>
              </a:rPr>
              <a:t>can claim that object-oriented languages are actually an extension of procedural languages with some new ideas and some new features. The C++ language, for example, is an object-oriented extension of the C language. </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Rectangle 4"/>
          <p:cNvSpPr/>
          <p:nvPr/>
        </p:nvSpPr>
        <p:spPr>
          <a:xfrm>
            <a:off x="304800" y="914400"/>
            <a:ext cx="4548040" cy="461665"/>
          </a:xfrm>
          <a:prstGeom prst="rect">
            <a:avLst/>
          </a:prstGeom>
        </p:spPr>
        <p:txBody>
          <a:bodyPr wrap="none">
            <a:spAutoFit/>
          </a:bodyPr>
          <a:lstStyle/>
          <a:p>
            <a:r>
              <a:rPr lang="en-US" altLang="en-US" sz="2400" b="1" dirty="0" smtClean="0">
                <a:solidFill>
                  <a:srgbClr val="0000CC"/>
                </a:solidFill>
                <a:latin typeface="Times New Roman" pitchFamily="18" charset="0"/>
              </a:rPr>
              <a:t>Object Oriented Paradigm -OOP</a:t>
            </a:r>
            <a:endParaRPr lang="en-US" sz="2400"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ChangeArrowheads="1"/>
          </p:cNvSpPr>
          <p:nvPr/>
        </p:nvSpPr>
        <p:spPr bwMode="auto">
          <a:xfrm>
            <a:off x="304800" y="1752600"/>
            <a:ext cx="8382000" cy="4462760"/>
          </a:xfrm>
          <a:prstGeom prst="rect">
            <a:avLst/>
          </a:prstGeom>
          <a:noFill/>
          <a:ln w="9525">
            <a:noFill/>
            <a:miter lim="800000"/>
            <a:headEnd/>
            <a:tailEnd/>
          </a:ln>
          <a:effectLst/>
        </p:spPr>
        <p:txBody>
          <a:bodyPr wrap="square">
            <a:spAutoFit/>
          </a:bodyPr>
          <a:lstStyle/>
          <a:p>
            <a:pPr marL="231775" indent="-231775" algn="just"/>
            <a:r>
              <a:rPr lang="en-US" altLang="en-US" sz="3200" b="1" dirty="0" smtClean="0">
                <a:solidFill>
                  <a:srgbClr val="0000CC"/>
                </a:solidFill>
                <a:latin typeface="Times New Roman" pitchFamily="18" charset="0"/>
              </a:rPr>
              <a:t>Inheritance:</a:t>
            </a:r>
            <a:r>
              <a:rPr lang="en-US" altLang="en-US" sz="2800" b="0" dirty="0" smtClean="0">
                <a:solidFill>
                  <a:schemeClr val="bg1"/>
                </a:solidFill>
                <a:latin typeface="Times New Roman" pitchFamily="18" charset="0"/>
              </a:rPr>
              <a:t> an </a:t>
            </a:r>
            <a:r>
              <a:rPr lang="en-US" altLang="en-US" sz="2800" b="0" dirty="0">
                <a:solidFill>
                  <a:schemeClr val="bg1"/>
                </a:solidFill>
                <a:latin typeface="Times New Roman" pitchFamily="18" charset="0"/>
              </a:rPr>
              <a:t>object can inherit from another </a:t>
            </a:r>
            <a:r>
              <a:rPr lang="en-US" altLang="en-US" sz="2800" b="0" dirty="0" smtClean="0">
                <a:solidFill>
                  <a:schemeClr val="bg1"/>
                </a:solidFill>
                <a:latin typeface="Times New Roman" pitchFamily="18" charset="0"/>
              </a:rPr>
              <a:t>object.</a:t>
            </a:r>
          </a:p>
          <a:p>
            <a:pPr marL="231775" indent="-231775" algn="just"/>
            <a:endParaRPr lang="en-US" altLang="en-US" sz="2800" b="0" dirty="0" smtClean="0">
              <a:solidFill>
                <a:schemeClr val="bg1"/>
              </a:solidFill>
              <a:latin typeface="Times New Roman" pitchFamily="18" charset="0"/>
            </a:endParaRPr>
          </a:p>
          <a:p>
            <a:pPr marL="231775" algn="just"/>
            <a:r>
              <a:rPr lang="en-US" altLang="en-US" sz="2800" b="0" dirty="0" smtClean="0">
                <a:solidFill>
                  <a:schemeClr val="bg1"/>
                </a:solidFill>
                <a:latin typeface="Times New Roman" pitchFamily="18" charset="0"/>
              </a:rPr>
              <a:t>When </a:t>
            </a:r>
            <a:r>
              <a:rPr lang="en-US" altLang="en-US" sz="2800" b="0" dirty="0">
                <a:solidFill>
                  <a:schemeClr val="bg1"/>
                </a:solidFill>
                <a:latin typeface="Times New Roman" pitchFamily="18" charset="0"/>
              </a:rPr>
              <a:t>a general class is defined, we can define a more specific class that inherits some of the characteristics of the general class, but also has some new characteristics</a:t>
            </a:r>
            <a:r>
              <a:rPr lang="en-US" altLang="en-US" sz="2800" b="0" dirty="0" smtClean="0">
                <a:solidFill>
                  <a:schemeClr val="bg1"/>
                </a:solidFill>
                <a:latin typeface="Times New Roman" pitchFamily="18" charset="0"/>
              </a:rPr>
              <a:t>.</a:t>
            </a:r>
          </a:p>
          <a:p>
            <a:pPr marL="231775" algn="just"/>
            <a:endParaRPr lang="en-US" altLang="en-US" sz="2800" b="0" dirty="0" smtClean="0">
              <a:solidFill>
                <a:schemeClr val="bg1"/>
              </a:solidFill>
              <a:latin typeface="Times New Roman" pitchFamily="18" charset="0"/>
            </a:endParaRPr>
          </a:p>
          <a:p>
            <a:pPr marL="231775" algn="just"/>
            <a:r>
              <a:rPr lang="en-US" altLang="en-US" sz="2800" b="0" dirty="0" smtClean="0">
                <a:solidFill>
                  <a:schemeClr val="bg1"/>
                </a:solidFill>
                <a:latin typeface="Times New Roman" pitchFamily="18" charset="0"/>
              </a:rPr>
              <a:t>For </a:t>
            </a:r>
            <a:r>
              <a:rPr lang="en-US" altLang="en-US" sz="2800" b="0" dirty="0">
                <a:solidFill>
                  <a:schemeClr val="bg1"/>
                </a:solidFill>
                <a:latin typeface="Times New Roman" pitchFamily="18" charset="0"/>
              </a:rPr>
              <a:t>example, when an object of the type </a:t>
            </a:r>
            <a:r>
              <a:rPr lang="en-US" altLang="en-US" sz="2800" b="0" dirty="0" err="1">
                <a:solidFill>
                  <a:schemeClr val="bg1"/>
                </a:solidFill>
                <a:latin typeface="Times New Roman" pitchFamily="18" charset="0"/>
              </a:rPr>
              <a:t>GeometricalShapes</a:t>
            </a:r>
            <a:r>
              <a:rPr lang="en-US" altLang="en-US" sz="2800" b="0" dirty="0">
                <a:solidFill>
                  <a:schemeClr val="bg1"/>
                </a:solidFill>
                <a:latin typeface="Times New Roman" pitchFamily="18" charset="0"/>
              </a:rPr>
              <a:t> is defined, we can define a class called Rectangles. Rectangles are geometrical shapes with additional characteristics.</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Rectangle 4"/>
          <p:cNvSpPr/>
          <p:nvPr/>
        </p:nvSpPr>
        <p:spPr>
          <a:xfrm>
            <a:off x="304800" y="914400"/>
            <a:ext cx="4548040" cy="461665"/>
          </a:xfrm>
          <a:prstGeom prst="rect">
            <a:avLst/>
          </a:prstGeom>
        </p:spPr>
        <p:txBody>
          <a:bodyPr wrap="none">
            <a:spAutoFit/>
          </a:bodyPr>
          <a:lstStyle/>
          <a:p>
            <a:r>
              <a:rPr lang="en-US" altLang="en-US" sz="2400" b="1" dirty="0" smtClean="0">
                <a:solidFill>
                  <a:srgbClr val="0000CC"/>
                </a:solidFill>
                <a:latin typeface="Times New Roman" pitchFamily="18" charset="0"/>
              </a:rPr>
              <a:t>Object Oriented Paradigm -OOP</a:t>
            </a:r>
            <a:endParaRPr lang="en-US" sz="2400"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990600"/>
            <a:ext cx="8686800" cy="5486400"/>
          </a:xfrm>
        </p:spPr>
        <p:txBody>
          <a:bodyPr>
            <a:normAutofit fontScale="85000" lnSpcReduction="20000"/>
          </a:bodyPr>
          <a:lstStyle/>
          <a:p>
            <a:pPr>
              <a:buNone/>
            </a:pPr>
            <a:r>
              <a:rPr lang="en-US" b="1" u="sng" dirty="0" smtClean="0">
                <a:solidFill>
                  <a:srgbClr val="0000CC"/>
                </a:solidFill>
              </a:rPr>
              <a:t>LO07</a:t>
            </a:r>
            <a:r>
              <a:rPr lang="en-US" dirty="0" smtClean="0">
                <a:solidFill>
                  <a:srgbClr val="0000CC"/>
                </a:solidFill>
              </a:rPr>
              <a:t>: Explain how a program in a high-level language is translated into machine language.</a:t>
            </a:r>
            <a:endParaRPr lang="en-US" b="1" dirty="0" smtClean="0">
              <a:solidFill>
                <a:srgbClr val="0000CC"/>
              </a:solidFill>
            </a:endParaRPr>
          </a:p>
          <a:p>
            <a:pPr>
              <a:buNone/>
            </a:pPr>
            <a:endParaRPr lang="en-US" altLang="en-US" dirty="0" smtClean="0">
              <a:latin typeface="Times New Roman" pitchFamily="18" charset="0"/>
            </a:endParaRPr>
          </a:p>
          <a:p>
            <a:r>
              <a:rPr lang="en-US" altLang="en-US" dirty="0" smtClean="0">
                <a:latin typeface="Times New Roman" pitchFamily="18" charset="0"/>
              </a:rPr>
              <a:t>Describe the evolution of programming languages from machine</a:t>
            </a:r>
            <a:br>
              <a:rPr lang="en-US" altLang="en-US" dirty="0" smtClean="0">
                <a:latin typeface="Times New Roman" pitchFamily="18" charset="0"/>
              </a:rPr>
            </a:br>
            <a:r>
              <a:rPr lang="en-US" altLang="en-US" dirty="0" smtClean="0">
                <a:latin typeface="Times New Roman" pitchFamily="18" charset="0"/>
              </a:rPr>
              <a:t>language to high-level languages.</a:t>
            </a:r>
          </a:p>
          <a:p>
            <a:r>
              <a:rPr lang="en-US" altLang="en-US" dirty="0" smtClean="0">
                <a:latin typeface="Times New Roman" pitchFamily="18" charset="0"/>
              </a:rPr>
              <a:t>Understand how a program in a high-level language is translated</a:t>
            </a:r>
            <a:br>
              <a:rPr lang="en-US" altLang="en-US" dirty="0" smtClean="0">
                <a:latin typeface="Times New Roman" pitchFamily="18" charset="0"/>
              </a:rPr>
            </a:br>
            <a:r>
              <a:rPr lang="en-US" altLang="en-US" dirty="0" smtClean="0">
                <a:latin typeface="Times New Roman" pitchFamily="18" charset="0"/>
              </a:rPr>
              <a:t>into machine language.</a:t>
            </a:r>
          </a:p>
          <a:p>
            <a:r>
              <a:rPr lang="en-US" altLang="en-US" dirty="0" smtClean="0">
                <a:latin typeface="Times New Roman" pitchFamily="18" charset="0"/>
              </a:rPr>
              <a:t>Distinguish between four computer language paradigm.</a:t>
            </a:r>
          </a:p>
          <a:p>
            <a:r>
              <a:rPr lang="en-US" altLang="en-US" dirty="0" smtClean="0">
                <a:latin typeface="Times New Roman" pitchFamily="18" charset="0"/>
              </a:rPr>
              <a:t>Understand the procedural paradigm and the interaction between a program unit and data items in the paradigm.</a:t>
            </a:r>
          </a:p>
          <a:p>
            <a:r>
              <a:rPr lang="en-US" altLang="en-US" dirty="0" smtClean="0">
                <a:latin typeface="Times New Roman" pitchFamily="18" charset="0"/>
              </a:rPr>
              <a:t>Understand the object-oriented paradigm and the interaction</a:t>
            </a:r>
            <a:br>
              <a:rPr lang="en-US" altLang="en-US" dirty="0" smtClean="0">
                <a:latin typeface="Times New Roman" pitchFamily="18" charset="0"/>
              </a:rPr>
            </a:br>
            <a:r>
              <a:rPr lang="en-US" altLang="en-US" dirty="0" smtClean="0">
                <a:latin typeface="Times New Roman" pitchFamily="18" charset="0"/>
              </a:rPr>
              <a:t>between a program unit and data items in the paradigm.</a:t>
            </a:r>
          </a:p>
          <a:p>
            <a:r>
              <a:rPr lang="en-US" altLang="en-US" dirty="0" smtClean="0">
                <a:latin typeface="Times New Roman" pitchFamily="18" charset="0"/>
              </a:rPr>
              <a:t>Define functional paradigm and understand its applications.</a:t>
            </a:r>
          </a:p>
          <a:p>
            <a:r>
              <a:rPr lang="en-US" altLang="en-US" dirty="0" smtClean="0">
                <a:latin typeface="Times New Roman" pitchFamily="18" charset="0"/>
              </a:rPr>
              <a:t>Define a declaration paradigm and understand its applications.</a:t>
            </a:r>
          </a:p>
          <a:p>
            <a:r>
              <a:rPr lang="en-US" altLang="en-US" dirty="0" smtClean="0">
                <a:latin typeface="Times New Roman" pitchFamily="18" charset="0"/>
              </a:rPr>
              <a:t>Define common concepts in procedural and object-oriented</a:t>
            </a:r>
            <a:br>
              <a:rPr lang="en-US" altLang="en-US" dirty="0" smtClean="0">
                <a:latin typeface="Times New Roman" pitchFamily="18" charset="0"/>
              </a:rPr>
            </a:br>
            <a:r>
              <a:rPr lang="en-US" altLang="en-US" dirty="0" smtClean="0">
                <a:latin typeface="Times New Roman" pitchFamily="18" charset="0"/>
              </a:rPr>
              <a:t>languages.</a:t>
            </a: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ChangeArrowheads="1"/>
          </p:cNvSpPr>
          <p:nvPr/>
        </p:nvSpPr>
        <p:spPr bwMode="auto">
          <a:xfrm>
            <a:off x="76200" y="1779587"/>
            <a:ext cx="8915400" cy="4832092"/>
          </a:xfrm>
          <a:prstGeom prst="rect">
            <a:avLst/>
          </a:prstGeom>
          <a:noFill/>
          <a:ln w="9525">
            <a:noFill/>
            <a:miter lim="800000"/>
            <a:headEnd/>
            <a:tailEnd/>
          </a:ln>
          <a:effectLst/>
        </p:spPr>
        <p:txBody>
          <a:bodyPr>
            <a:spAutoFit/>
          </a:bodyPr>
          <a:lstStyle/>
          <a:p>
            <a:pPr algn="just"/>
            <a:r>
              <a:rPr lang="en-US" altLang="en-US" sz="2800" b="1" dirty="0">
                <a:solidFill>
                  <a:srgbClr val="0000CC"/>
                </a:solidFill>
                <a:latin typeface="Times New Roman" pitchFamily="18" charset="0"/>
              </a:rPr>
              <a:t>Polymorphism</a:t>
            </a:r>
            <a:r>
              <a:rPr lang="en-US" altLang="en-US" sz="2800" b="0" dirty="0">
                <a:solidFill>
                  <a:schemeClr val="bg1"/>
                </a:solidFill>
                <a:latin typeface="Times New Roman" pitchFamily="18" charset="0"/>
              </a:rPr>
              <a:t> means “many forms”. Polymorphism in the object-oriented paradigm means that we can define several operations with the same name that can do different things in related classes. </a:t>
            </a:r>
            <a:endParaRPr lang="en-US" altLang="en-US" sz="2800" b="0" dirty="0" smtClean="0">
              <a:solidFill>
                <a:schemeClr val="bg1"/>
              </a:solidFill>
              <a:latin typeface="Times New Roman" pitchFamily="18" charset="0"/>
            </a:endParaRPr>
          </a:p>
          <a:p>
            <a:pPr algn="just"/>
            <a:endParaRPr lang="en-US" altLang="en-US" sz="2800" dirty="0" smtClean="0">
              <a:solidFill>
                <a:schemeClr val="bg1"/>
              </a:solidFill>
              <a:latin typeface="Times New Roman" pitchFamily="18" charset="0"/>
            </a:endParaRPr>
          </a:p>
          <a:p>
            <a:pPr algn="just"/>
            <a:r>
              <a:rPr lang="en-US" altLang="en-US" sz="2800" b="0" dirty="0" smtClean="0">
                <a:solidFill>
                  <a:schemeClr val="bg1"/>
                </a:solidFill>
                <a:latin typeface="Times New Roman" pitchFamily="18" charset="0"/>
              </a:rPr>
              <a:t>For </a:t>
            </a:r>
            <a:r>
              <a:rPr lang="en-US" altLang="en-US" sz="2800" b="0" dirty="0">
                <a:solidFill>
                  <a:schemeClr val="bg1"/>
                </a:solidFill>
                <a:latin typeface="Times New Roman" pitchFamily="18" charset="0"/>
              </a:rPr>
              <a:t>example, assume that we define two classes, Rectangles and Circles, both inherited from the class </a:t>
            </a:r>
            <a:r>
              <a:rPr lang="en-US" altLang="en-US" sz="2800" b="0" dirty="0" err="1">
                <a:solidFill>
                  <a:schemeClr val="bg1"/>
                </a:solidFill>
                <a:latin typeface="Times New Roman" pitchFamily="18" charset="0"/>
              </a:rPr>
              <a:t>GeometricalShapes</a:t>
            </a:r>
            <a:r>
              <a:rPr lang="en-US" altLang="en-US" sz="2800" b="0" dirty="0">
                <a:solidFill>
                  <a:schemeClr val="bg1"/>
                </a:solidFill>
                <a:latin typeface="Times New Roman" pitchFamily="18" charset="0"/>
              </a:rPr>
              <a:t>. We define two operations both named area, one in Rectangles and one in Circles, that calculate the area of a rectangle or a circle. The two operations have the same </a:t>
            </a:r>
            <a:r>
              <a:rPr lang="en-US" altLang="en-US" sz="2800" b="0" dirty="0" smtClean="0">
                <a:solidFill>
                  <a:schemeClr val="bg1"/>
                </a:solidFill>
                <a:latin typeface="Times New Roman" pitchFamily="18" charset="0"/>
              </a:rPr>
              <a:t>name.</a:t>
            </a:r>
            <a:endParaRPr lang="en-US" altLang="en-US" sz="28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Rectangle 4"/>
          <p:cNvSpPr/>
          <p:nvPr/>
        </p:nvSpPr>
        <p:spPr>
          <a:xfrm>
            <a:off x="304800" y="914400"/>
            <a:ext cx="4548040" cy="461665"/>
          </a:xfrm>
          <a:prstGeom prst="rect">
            <a:avLst/>
          </a:prstGeom>
        </p:spPr>
        <p:txBody>
          <a:bodyPr wrap="none">
            <a:spAutoFit/>
          </a:bodyPr>
          <a:lstStyle/>
          <a:p>
            <a:r>
              <a:rPr lang="en-US" altLang="en-US" sz="2400" b="1" dirty="0" smtClean="0">
                <a:solidFill>
                  <a:srgbClr val="0000CC"/>
                </a:solidFill>
                <a:latin typeface="Times New Roman" pitchFamily="18" charset="0"/>
              </a:rPr>
              <a:t>Object Oriented Paradigm -OOP</a:t>
            </a:r>
            <a:endParaRPr lang="en-US" sz="2400"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2"/>
          <p:cNvSpPr txBox="1">
            <a:spLocks noChangeArrowheads="1"/>
          </p:cNvSpPr>
          <p:nvPr/>
        </p:nvSpPr>
        <p:spPr bwMode="auto">
          <a:xfrm>
            <a:off x="0" y="0"/>
            <a:ext cx="5365750" cy="584200"/>
          </a:xfrm>
          <a:prstGeom prst="rect">
            <a:avLst/>
          </a:prstGeom>
          <a:noFill/>
          <a:ln w="9525">
            <a:noFill/>
            <a:miter lim="800000"/>
            <a:headEnd/>
            <a:tailEnd/>
          </a:ln>
          <a:effectLst/>
        </p:spPr>
        <p:txBody>
          <a:bodyPr wrap="none">
            <a:spAutoFit/>
          </a:bodyPr>
          <a:lstStyle/>
          <a:p>
            <a:r>
              <a:rPr lang="en-US" altLang="en-US">
                <a:latin typeface="Calibri" pitchFamily="34" charset="0"/>
              </a:rPr>
              <a:t>9.3.3  The functional paradigm</a:t>
            </a:r>
          </a:p>
        </p:txBody>
      </p:sp>
      <p:sp>
        <p:nvSpPr>
          <p:cNvPr id="55300" name="Rectangle 3"/>
          <p:cNvSpPr>
            <a:spLocks noChangeArrowheads="1"/>
          </p:cNvSpPr>
          <p:nvPr/>
        </p:nvSpPr>
        <p:spPr bwMode="auto">
          <a:xfrm>
            <a:off x="381000" y="1446213"/>
            <a:ext cx="8458200" cy="1384995"/>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A program </a:t>
            </a:r>
            <a:r>
              <a:rPr lang="en-US" altLang="en-US" sz="2800" b="0" dirty="0">
                <a:solidFill>
                  <a:schemeClr val="bg1"/>
                </a:solidFill>
                <a:latin typeface="Times New Roman" pitchFamily="18" charset="0"/>
              </a:rPr>
              <a:t>is considered a </a:t>
            </a:r>
            <a:r>
              <a:rPr lang="en-US" altLang="en-US" sz="2800" b="1" u="sng" dirty="0">
                <a:solidFill>
                  <a:schemeClr val="bg1"/>
                </a:solidFill>
                <a:latin typeface="Times New Roman" pitchFamily="18" charset="0"/>
              </a:rPr>
              <a:t>mathematical function</a:t>
            </a:r>
            <a:r>
              <a:rPr lang="en-US" altLang="en-US" sz="2800" b="0" dirty="0">
                <a:solidFill>
                  <a:schemeClr val="bg1"/>
                </a:solidFill>
                <a:latin typeface="Times New Roman" pitchFamily="18" charset="0"/>
              </a:rPr>
              <a:t>. In this context, a function is a black box that maps a list of inputs to a list of outputs.</a:t>
            </a: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Rectangle 10"/>
          <p:cNvSpPr/>
          <p:nvPr/>
        </p:nvSpPr>
        <p:spPr>
          <a:xfrm>
            <a:off x="304800" y="914400"/>
            <a:ext cx="7148111" cy="461665"/>
          </a:xfrm>
          <a:prstGeom prst="rect">
            <a:avLst/>
          </a:prstGeom>
        </p:spPr>
        <p:txBody>
          <a:bodyPr wrap="none">
            <a:spAutoFit/>
          </a:bodyPr>
          <a:lstStyle/>
          <a:p>
            <a:r>
              <a:rPr lang="en-US" altLang="en-US" sz="2400" b="1" dirty="0" smtClean="0">
                <a:solidFill>
                  <a:srgbClr val="0000CC"/>
                </a:solidFill>
                <a:latin typeface="Times New Roman" pitchFamily="18" charset="0"/>
              </a:rPr>
              <a:t>Functional Paradigm – </a:t>
            </a:r>
            <a:r>
              <a:rPr lang="en-US" altLang="en-US" sz="2400" b="1" dirty="0" err="1" smtClean="0">
                <a:solidFill>
                  <a:srgbClr val="0000CC"/>
                </a:solidFill>
                <a:latin typeface="Times New Roman" pitchFamily="18" charset="0"/>
              </a:rPr>
              <a:t>Phương</a:t>
            </a:r>
            <a:r>
              <a:rPr lang="en-US" altLang="en-US" sz="2400" b="1" dirty="0" smtClean="0">
                <a:solidFill>
                  <a:srgbClr val="0000CC"/>
                </a:solidFill>
                <a:latin typeface="Times New Roman" pitchFamily="18" charset="0"/>
              </a:rPr>
              <a:t> </a:t>
            </a:r>
            <a:r>
              <a:rPr lang="en-US" altLang="en-US" sz="2400" b="1" dirty="0" err="1" smtClean="0">
                <a:solidFill>
                  <a:srgbClr val="0000CC"/>
                </a:solidFill>
                <a:latin typeface="Times New Roman" pitchFamily="18" charset="0"/>
              </a:rPr>
              <a:t>pháp</a:t>
            </a:r>
            <a:r>
              <a:rPr lang="en-US" altLang="en-US" sz="2400" b="1" dirty="0" smtClean="0">
                <a:solidFill>
                  <a:srgbClr val="0000CC"/>
                </a:solidFill>
                <a:latin typeface="Times New Roman" pitchFamily="18" charset="0"/>
              </a:rPr>
              <a:t> </a:t>
            </a:r>
            <a:r>
              <a:rPr lang="en-US" altLang="en-US" sz="2400" b="1" dirty="0" err="1" smtClean="0">
                <a:solidFill>
                  <a:srgbClr val="0000CC"/>
                </a:solidFill>
                <a:latin typeface="Times New Roman" pitchFamily="18" charset="0"/>
              </a:rPr>
              <a:t>lập</a:t>
            </a:r>
            <a:r>
              <a:rPr lang="en-US" altLang="en-US" sz="2400" b="1" dirty="0" smtClean="0">
                <a:solidFill>
                  <a:srgbClr val="0000CC"/>
                </a:solidFill>
                <a:latin typeface="Times New Roman" pitchFamily="18" charset="0"/>
              </a:rPr>
              <a:t> </a:t>
            </a:r>
            <a:r>
              <a:rPr lang="en-US" altLang="en-US" sz="2400" b="1" dirty="0" err="1" smtClean="0">
                <a:solidFill>
                  <a:srgbClr val="0000CC"/>
                </a:solidFill>
                <a:latin typeface="Times New Roman" pitchFamily="18" charset="0"/>
              </a:rPr>
              <a:t>trình</a:t>
            </a:r>
            <a:r>
              <a:rPr lang="en-US" altLang="en-US" sz="2400" b="1" dirty="0" smtClean="0">
                <a:solidFill>
                  <a:srgbClr val="0000CC"/>
                </a:solidFill>
                <a:latin typeface="Times New Roman" pitchFamily="18" charset="0"/>
              </a:rPr>
              <a:t> </a:t>
            </a:r>
            <a:r>
              <a:rPr lang="en-US" altLang="en-US" sz="2400" b="1" dirty="0" err="1" smtClean="0">
                <a:solidFill>
                  <a:srgbClr val="0000CC"/>
                </a:solidFill>
                <a:latin typeface="Times New Roman" pitchFamily="18" charset="0"/>
              </a:rPr>
              <a:t>hàm</a:t>
            </a:r>
            <a:endParaRPr lang="en-US" sz="2400" dirty="0">
              <a:solidFill>
                <a:srgbClr val="0000CC"/>
              </a:solidFill>
            </a:endParaRPr>
          </a:p>
        </p:txBody>
      </p:sp>
      <p:sp>
        <p:nvSpPr>
          <p:cNvPr id="12" name="Text Box 2"/>
          <p:cNvSpPr txBox="1">
            <a:spLocks noChangeArrowheads="1"/>
          </p:cNvSpPr>
          <p:nvPr/>
        </p:nvSpPr>
        <p:spPr bwMode="auto">
          <a:xfrm>
            <a:off x="381000" y="5043488"/>
            <a:ext cx="4419600" cy="519112"/>
          </a:xfrm>
          <a:prstGeom prst="rect">
            <a:avLst/>
          </a:prstGeom>
          <a:noFill/>
          <a:ln w="9525">
            <a:noFill/>
            <a:miter lim="800000"/>
            <a:headEnd/>
            <a:tailEnd/>
          </a:ln>
          <a:effectLst/>
        </p:spPr>
        <p:txBody>
          <a:bodyPr wrap="square">
            <a:spAutoFit/>
          </a:bodyPr>
          <a:lstStyle/>
          <a:p>
            <a:r>
              <a:rPr lang="en-US" altLang="en-US" sz="2800" dirty="0">
                <a:solidFill>
                  <a:srgbClr val="0000CC"/>
                </a:solidFill>
                <a:latin typeface="Times New Roman" pitchFamily="18" charset="0"/>
              </a:rPr>
              <a:t>Some functional languages</a:t>
            </a:r>
          </a:p>
        </p:txBody>
      </p:sp>
      <p:sp>
        <p:nvSpPr>
          <p:cNvPr id="13" name="Rectangle 3"/>
          <p:cNvSpPr>
            <a:spLocks noChangeArrowheads="1"/>
          </p:cNvSpPr>
          <p:nvPr/>
        </p:nvSpPr>
        <p:spPr bwMode="auto">
          <a:xfrm>
            <a:off x="381000" y="5653088"/>
            <a:ext cx="4343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dirty="0">
                <a:latin typeface="Times New Roman" pitchFamily="18" charset="0"/>
              </a:rPr>
              <a:t> LISP (</a:t>
            </a:r>
            <a:r>
              <a:rPr lang="en-US" altLang="en-US" sz="2800" b="0" dirty="0" err="1">
                <a:latin typeface="Times New Roman" pitchFamily="18" charset="0"/>
              </a:rPr>
              <a:t>LISt</a:t>
            </a:r>
            <a:r>
              <a:rPr lang="en-US" altLang="en-US" sz="2800" b="0" dirty="0">
                <a:latin typeface="Times New Roman" pitchFamily="18" charset="0"/>
              </a:rPr>
              <a:t> Programming)</a:t>
            </a:r>
          </a:p>
        </p:txBody>
      </p:sp>
      <p:sp>
        <p:nvSpPr>
          <p:cNvPr id="14" name="Rectangle 4"/>
          <p:cNvSpPr>
            <a:spLocks noChangeArrowheads="1"/>
          </p:cNvSpPr>
          <p:nvPr/>
        </p:nvSpPr>
        <p:spPr bwMode="auto">
          <a:xfrm>
            <a:off x="4876800" y="5653088"/>
            <a:ext cx="38862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a:latin typeface="Times New Roman" pitchFamily="18" charset="0"/>
              </a:rPr>
              <a:t> Scheme</a:t>
            </a:r>
          </a:p>
        </p:txBody>
      </p:sp>
      <p:grpSp>
        <p:nvGrpSpPr>
          <p:cNvPr id="25" name="Group 24"/>
          <p:cNvGrpSpPr/>
          <p:nvPr/>
        </p:nvGrpSpPr>
        <p:grpSpPr>
          <a:xfrm>
            <a:off x="1524000" y="3048000"/>
            <a:ext cx="5791200" cy="1624012"/>
            <a:chOff x="2819400" y="2895600"/>
            <a:chExt cx="5791200" cy="1624012"/>
          </a:xfrm>
        </p:grpSpPr>
        <p:sp>
          <p:nvSpPr>
            <p:cNvPr id="55301" name="Text Box 4"/>
            <p:cNvSpPr txBox="1">
              <a:spLocks noChangeArrowheads="1"/>
            </p:cNvSpPr>
            <p:nvPr/>
          </p:nvSpPr>
          <p:spPr bwMode="auto">
            <a:xfrm>
              <a:off x="2819400" y="2895600"/>
              <a:ext cx="5223161" cy="461665"/>
            </a:xfrm>
            <a:prstGeom prst="rect">
              <a:avLst/>
            </a:prstGeom>
            <a:noFill/>
            <a:ln w="9525">
              <a:noFill/>
              <a:miter lim="800000"/>
              <a:headEnd/>
              <a:tailEnd/>
            </a:ln>
            <a:effectLst/>
          </p:spPr>
          <p:txBody>
            <a:bodyPr wrap="none">
              <a:spAutoFit/>
            </a:bodyPr>
            <a:lstStyle/>
            <a:p>
              <a:pPr algn="ctr"/>
              <a:r>
                <a:rPr lang="en-US" altLang="en-US" sz="2400" dirty="0">
                  <a:solidFill>
                    <a:schemeClr val="bg1"/>
                  </a:solidFill>
                  <a:latin typeface="Times New Roman" pitchFamily="18" charset="0"/>
                </a:rPr>
                <a:t>Figure 9.7  </a:t>
              </a:r>
              <a:r>
                <a:rPr lang="en-US" altLang="en-US" sz="2000" dirty="0">
                  <a:solidFill>
                    <a:srgbClr val="0000CC"/>
                  </a:solidFill>
                  <a:latin typeface="Times New Roman" pitchFamily="18" charset="0"/>
                </a:rPr>
                <a:t>A function in a functional language</a:t>
              </a:r>
            </a:p>
          </p:txBody>
        </p:sp>
        <p:cxnSp>
          <p:nvCxnSpPr>
            <p:cNvPr id="55303" name="Straight Connector 6"/>
            <p:cNvCxnSpPr>
              <a:cxnSpLocks noChangeShapeType="1"/>
            </p:cNvCxnSpPr>
            <p:nvPr/>
          </p:nvCxnSpPr>
          <p:spPr bwMode="auto">
            <a:xfrm>
              <a:off x="2819400" y="3352800"/>
              <a:ext cx="5791200" cy="0"/>
            </a:xfrm>
            <a:prstGeom prst="line">
              <a:avLst/>
            </a:prstGeom>
            <a:noFill/>
            <a:ln w="57150" algn="ctr">
              <a:solidFill>
                <a:srgbClr val="FF0000"/>
              </a:solidFill>
              <a:round/>
              <a:headEnd/>
              <a:tailEnd/>
            </a:ln>
            <a:effectLst/>
          </p:spPr>
        </p:cxnSp>
        <p:cxnSp>
          <p:nvCxnSpPr>
            <p:cNvPr id="55304" name="Straight Connector 7"/>
            <p:cNvCxnSpPr>
              <a:cxnSpLocks noChangeShapeType="1"/>
            </p:cNvCxnSpPr>
            <p:nvPr/>
          </p:nvCxnSpPr>
          <p:spPr bwMode="auto">
            <a:xfrm>
              <a:off x="2819400" y="2971800"/>
              <a:ext cx="5791200" cy="0"/>
            </a:xfrm>
            <a:prstGeom prst="line">
              <a:avLst/>
            </a:prstGeom>
            <a:noFill/>
            <a:ln w="9525" algn="ctr">
              <a:solidFill>
                <a:srgbClr val="FF0000"/>
              </a:solidFill>
              <a:round/>
              <a:headEnd/>
              <a:tailEnd/>
            </a:ln>
            <a:effectLst/>
          </p:spPr>
        </p:cxnSp>
        <p:cxnSp>
          <p:nvCxnSpPr>
            <p:cNvPr id="55305" name="Straight Connector 8"/>
            <p:cNvCxnSpPr>
              <a:cxnSpLocks noChangeShapeType="1"/>
            </p:cNvCxnSpPr>
            <p:nvPr/>
          </p:nvCxnSpPr>
          <p:spPr bwMode="auto">
            <a:xfrm>
              <a:off x="2819400" y="4495800"/>
              <a:ext cx="5791200" cy="23812"/>
            </a:xfrm>
            <a:prstGeom prst="line">
              <a:avLst/>
            </a:prstGeom>
            <a:noFill/>
            <a:ln w="9525" algn="ctr">
              <a:solidFill>
                <a:srgbClr val="FF0000"/>
              </a:solidFill>
              <a:round/>
              <a:headEnd/>
              <a:tailEnd/>
            </a:ln>
            <a:effectLst/>
          </p:spPr>
        </p:cxnSp>
        <p:pic>
          <p:nvPicPr>
            <p:cNvPr id="1027" name="Picture 3"/>
            <p:cNvPicPr>
              <a:picLocks noChangeAspect="1" noChangeArrowheads="1"/>
            </p:cNvPicPr>
            <p:nvPr/>
          </p:nvPicPr>
          <p:blipFill>
            <a:blip r:embed="rId3" cstate="print"/>
            <a:srcRect/>
            <a:stretch>
              <a:fillRect/>
            </a:stretch>
          </p:blipFill>
          <p:spPr bwMode="auto">
            <a:xfrm>
              <a:off x="2819400" y="3429000"/>
              <a:ext cx="5791200" cy="962025"/>
            </a:xfrm>
            <a:prstGeom prst="rect">
              <a:avLst/>
            </a:prstGeom>
            <a:noFill/>
            <a:ln w="9525">
              <a:noFill/>
              <a:miter lim="800000"/>
              <a:headEnd/>
              <a:tailEnd/>
            </a:ln>
          </p:spPr>
        </p:pic>
      </p:grpSp>
      <p:sp>
        <p:nvSpPr>
          <p:cNvPr id="15" name="Slide Number Placeholder 14"/>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381000" y="1524000"/>
            <a:ext cx="8458200" cy="1938992"/>
          </a:xfrm>
          <a:prstGeom prst="rect">
            <a:avLst/>
          </a:prstGeom>
          <a:noFill/>
          <a:ln w="9525">
            <a:noFill/>
            <a:miter lim="800000"/>
            <a:headEnd/>
            <a:tailEnd/>
          </a:ln>
          <a:effectLst/>
        </p:spPr>
        <p:txBody>
          <a:bodyPr wrap="square">
            <a:spAutoFit/>
          </a:bodyPr>
          <a:lstStyle/>
          <a:p>
            <a:pPr algn="just"/>
            <a:r>
              <a:rPr lang="en-US" altLang="en-US" sz="2400" b="1" dirty="0" smtClean="0">
                <a:solidFill>
                  <a:schemeClr val="bg1"/>
                </a:solidFill>
                <a:latin typeface="Times New Roman" pitchFamily="18" charset="0"/>
              </a:rPr>
              <a:t>Example:</a:t>
            </a:r>
            <a:r>
              <a:rPr lang="en-US" altLang="en-US" sz="2400" b="0" dirty="0" smtClean="0">
                <a:solidFill>
                  <a:schemeClr val="bg1"/>
                </a:solidFill>
                <a:latin typeface="Times New Roman" pitchFamily="18" charset="0"/>
              </a:rPr>
              <a:t> We </a:t>
            </a:r>
            <a:r>
              <a:rPr lang="en-US" altLang="en-US" sz="2400" b="0" dirty="0">
                <a:solidFill>
                  <a:schemeClr val="bg1"/>
                </a:solidFill>
                <a:latin typeface="Times New Roman" pitchFamily="18" charset="0"/>
              </a:rPr>
              <a:t>can define a </a:t>
            </a:r>
            <a:r>
              <a:rPr lang="en-US" altLang="en-US" sz="2400" b="1" u="sng" dirty="0">
                <a:solidFill>
                  <a:schemeClr val="bg1"/>
                </a:solidFill>
                <a:latin typeface="Times New Roman" pitchFamily="18" charset="0"/>
              </a:rPr>
              <a:t>primitive</a:t>
            </a:r>
            <a:r>
              <a:rPr lang="en-US" altLang="en-US" sz="2400" b="0" dirty="0">
                <a:solidFill>
                  <a:schemeClr val="bg1"/>
                </a:solidFill>
                <a:latin typeface="Times New Roman" pitchFamily="18" charset="0"/>
              </a:rPr>
              <a:t> function called </a:t>
            </a:r>
            <a:r>
              <a:rPr lang="en-US" altLang="en-US" sz="2400" b="1" dirty="0">
                <a:solidFill>
                  <a:srgbClr val="0000CC"/>
                </a:solidFill>
                <a:latin typeface="Times New Roman" pitchFamily="18" charset="0"/>
              </a:rPr>
              <a:t>first</a:t>
            </a:r>
            <a:r>
              <a:rPr lang="en-US" altLang="en-US" sz="2400" b="0" dirty="0">
                <a:solidFill>
                  <a:schemeClr val="bg1"/>
                </a:solidFill>
                <a:latin typeface="Times New Roman" pitchFamily="18" charset="0"/>
              </a:rPr>
              <a:t> that extracts the first element of a list. It may also have a function called </a:t>
            </a:r>
            <a:r>
              <a:rPr lang="en-US" altLang="en-US" sz="2400" b="1" u="sng" dirty="0">
                <a:solidFill>
                  <a:srgbClr val="0000CC"/>
                </a:solidFill>
                <a:latin typeface="Times New Roman" pitchFamily="18" charset="0"/>
              </a:rPr>
              <a:t>rest</a:t>
            </a:r>
            <a:r>
              <a:rPr lang="en-US" altLang="en-US" sz="2400" b="0" dirty="0">
                <a:solidFill>
                  <a:schemeClr val="bg1"/>
                </a:solidFill>
                <a:latin typeface="Times New Roman" pitchFamily="18" charset="0"/>
              </a:rPr>
              <a:t> that extracts all the elements except the first. A program can define </a:t>
            </a:r>
            <a:r>
              <a:rPr lang="en-US" altLang="en-US" sz="2400" b="1" dirty="0">
                <a:solidFill>
                  <a:srgbClr val="0000CC"/>
                </a:solidFill>
                <a:latin typeface="Times New Roman" pitchFamily="18" charset="0"/>
              </a:rPr>
              <a:t>a function that extracts the third element </a:t>
            </a:r>
            <a:r>
              <a:rPr lang="en-US" altLang="en-US" sz="2400" b="0" dirty="0">
                <a:solidFill>
                  <a:schemeClr val="bg1"/>
                </a:solidFill>
                <a:latin typeface="Times New Roman" pitchFamily="18" charset="0"/>
              </a:rPr>
              <a:t>of a list by combining these two functions as shown in Figure 9.8.</a:t>
            </a:r>
          </a:p>
        </p:txBody>
      </p:sp>
      <p:grpSp>
        <p:nvGrpSpPr>
          <p:cNvPr id="2" name="Group 2"/>
          <p:cNvGrpSpPr>
            <a:grpSpLocks/>
          </p:cNvGrpSpPr>
          <p:nvPr/>
        </p:nvGrpSpPr>
        <p:grpSpPr bwMode="auto">
          <a:xfrm>
            <a:off x="304800" y="3657600"/>
            <a:ext cx="8029575" cy="2514600"/>
            <a:chOff x="304800" y="3352800"/>
            <a:chExt cx="8029575" cy="2514600"/>
          </a:xfrm>
        </p:grpSpPr>
        <p:sp>
          <p:nvSpPr>
            <p:cNvPr id="57348" name="Text Box 4"/>
            <p:cNvSpPr txBox="1">
              <a:spLocks noChangeArrowheads="1"/>
            </p:cNvSpPr>
            <p:nvPr/>
          </p:nvSpPr>
          <p:spPr bwMode="auto">
            <a:xfrm>
              <a:off x="304800" y="3352800"/>
              <a:ext cx="529664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9.8  </a:t>
              </a:r>
              <a:r>
                <a:rPr lang="en-US" altLang="en-US" sz="2000" dirty="0">
                  <a:solidFill>
                    <a:srgbClr val="0000CC"/>
                  </a:solidFill>
                  <a:latin typeface="Times New Roman" pitchFamily="18" charset="0"/>
                </a:rPr>
                <a:t>Extracting the third element of a list</a:t>
              </a:r>
            </a:p>
          </p:txBody>
        </p:sp>
        <p:pic>
          <p:nvPicPr>
            <p:cNvPr id="57349" name="Picture 6"/>
            <p:cNvPicPr>
              <a:picLocks noChangeAspect="1" noChangeArrowheads="1"/>
            </p:cNvPicPr>
            <p:nvPr/>
          </p:nvPicPr>
          <p:blipFill>
            <a:blip r:embed="rId3" cstate="print"/>
            <a:srcRect/>
            <a:stretch>
              <a:fillRect/>
            </a:stretch>
          </p:blipFill>
          <p:spPr bwMode="auto">
            <a:xfrm>
              <a:off x="381000" y="4138613"/>
              <a:ext cx="7924800" cy="1652587"/>
            </a:xfrm>
            <a:prstGeom prst="rect">
              <a:avLst/>
            </a:prstGeom>
            <a:noFill/>
            <a:ln w="9525">
              <a:noFill/>
              <a:miter lim="800000"/>
              <a:headEnd/>
              <a:tailEnd/>
            </a:ln>
            <a:effectLst/>
          </p:spPr>
        </p:pic>
        <p:cxnSp>
          <p:nvCxnSpPr>
            <p:cNvPr id="57350" name="Straight Connector 5"/>
            <p:cNvCxnSpPr>
              <a:cxnSpLocks noChangeShapeType="1"/>
            </p:cNvCxnSpPr>
            <p:nvPr/>
          </p:nvCxnSpPr>
          <p:spPr bwMode="auto">
            <a:xfrm>
              <a:off x="311150" y="3886200"/>
              <a:ext cx="8023225" cy="0"/>
            </a:xfrm>
            <a:prstGeom prst="line">
              <a:avLst/>
            </a:prstGeom>
            <a:noFill/>
            <a:ln w="57150" algn="ctr">
              <a:solidFill>
                <a:srgbClr val="FF0000"/>
              </a:solidFill>
              <a:round/>
              <a:headEnd/>
              <a:tailEnd/>
            </a:ln>
            <a:effectLst/>
          </p:spPr>
        </p:cxnSp>
        <p:cxnSp>
          <p:nvCxnSpPr>
            <p:cNvPr id="57351" name="Straight Connector 6"/>
            <p:cNvCxnSpPr>
              <a:cxnSpLocks noChangeShapeType="1"/>
            </p:cNvCxnSpPr>
            <p:nvPr/>
          </p:nvCxnSpPr>
          <p:spPr bwMode="auto">
            <a:xfrm>
              <a:off x="311150" y="3429000"/>
              <a:ext cx="8023225" cy="0"/>
            </a:xfrm>
            <a:prstGeom prst="line">
              <a:avLst/>
            </a:prstGeom>
            <a:noFill/>
            <a:ln w="9525" algn="ctr">
              <a:solidFill>
                <a:srgbClr val="FF0000"/>
              </a:solidFill>
              <a:round/>
              <a:headEnd/>
              <a:tailEnd/>
            </a:ln>
            <a:effectLst/>
          </p:spPr>
        </p:cxnSp>
        <p:cxnSp>
          <p:nvCxnSpPr>
            <p:cNvPr id="57352" name="Straight Connector 7"/>
            <p:cNvCxnSpPr>
              <a:cxnSpLocks noChangeShapeType="1"/>
            </p:cNvCxnSpPr>
            <p:nvPr/>
          </p:nvCxnSpPr>
          <p:spPr bwMode="auto">
            <a:xfrm>
              <a:off x="311150" y="5867400"/>
              <a:ext cx="8023225" cy="0"/>
            </a:xfrm>
            <a:prstGeom prst="line">
              <a:avLst/>
            </a:prstGeom>
            <a:noFill/>
            <a:ln w="9525" algn="ctr">
              <a:solidFill>
                <a:srgbClr val="FF0000"/>
              </a:solidFill>
              <a:round/>
              <a:headEnd/>
              <a:tailEnd/>
            </a:ln>
            <a:effectLst/>
          </p:spPr>
        </p:cxnSp>
      </p:gr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Rectangle 9"/>
          <p:cNvSpPr/>
          <p:nvPr/>
        </p:nvSpPr>
        <p:spPr>
          <a:xfrm>
            <a:off x="304800" y="914400"/>
            <a:ext cx="2978701" cy="461665"/>
          </a:xfrm>
          <a:prstGeom prst="rect">
            <a:avLst/>
          </a:prstGeom>
        </p:spPr>
        <p:txBody>
          <a:bodyPr wrap="none">
            <a:spAutoFit/>
          </a:bodyPr>
          <a:lstStyle/>
          <a:p>
            <a:r>
              <a:rPr lang="en-US" altLang="en-US" sz="2400" b="1" dirty="0" smtClean="0">
                <a:solidFill>
                  <a:srgbClr val="0000CC"/>
                </a:solidFill>
                <a:latin typeface="Times New Roman" pitchFamily="18" charset="0"/>
              </a:rPr>
              <a:t>Functional Paradigm</a:t>
            </a:r>
            <a:endParaRPr lang="en-US" sz="2400" dirty="0">
              <a:solidFill>
                <a:srgbClr val="0000CC"/>
              </a:solidFill>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457200" y="1460480"/>
            <a:ext cx="8229600" cy="4832092"/>
          </a:xfrm>
          <a:prstGeom prst="rect">
            <a:avLst/>
          </a:prstGeom>
          <a:noFill/>
          <a:ln w="9525">
            <a:noFill/>
            <a:miter lim="800000"/>
            <a:headEnd/>
            <a:tailEnd/>
          </a:ln>
          <a:effectLst/>
        </p:spPr>
        <p:txBody>
          <a:bodyPr wrap="square">
            <a:spAutoFit/>
          </a:bodyPr>
          <a:lstStyle/>
          <a:p>
            <a:pPr algn="just">
              <a:buFontTx/>
              <a:buChar char="-"/>
            </a:pPr>
            <a:r>
              <a:rPr lang="en-US" altLang="en-US" sz="2800" b="0" dirty="0" smtClean="0">
                <a:solidFill>
                  <a:schemeClr val="bg1"/>
                </a:solidFill>
                <a:latin typeface="Times New Roman" pitchFamily="18" charset="0"/>
              </a:rPr>
              <a:t>It uses </a:t>
            </a:r>
            <a:r>
              <a:rPr lang="en-US" altLang="en-US" sz="2800" b="0" dirty="0">
                <a:solidFill>
                  <a:schemeClr val="bg1"/>
                </a:solidFill>
                <a:latin typeface="Times New Roman" pitchFamily="18" charset="0"/>
              </a:rPr>
              <a:t>the principle of logical reasoning to answer queries. It is based on formal logic defined by Greek mathematicians and later developed </a:t>
            </a:r>
            <a:r>
              <a:rPr lang="en-US" altLang="en-US" sz="2800" b="0" dirty="0" smtClean="0">
                <a:solidFill>
                  <a:schemeClr val="bg1"/>
                </a:solidFill>
                <a:latin typeface="Times New Roman" pitchFamily="18" charset="0"/>
              </a:rPr>
              <a:t>into first-order </a:t>
            </a:r>
            <a:r>
              <a:rPr lang="en-US" altLang="en-US" sz="2800" b="0" dirty="0">
                <a:solidFill>
                  <a:schemeClr val="bg1"/>
                </a:solidFill>
                <a:latin typeface="Times New Roman" pitchFamily="18" charset="0"/>
              </a:rPr>
              <a:t>predicate </a:t>
            </a:r>
            <a:r>
              <a:rPr lang="en-US" altLang="en-US" sz="2800" b="0" dirty="0" smtClean="0">
                <a:solidFill>
                  <a:schemeClr val="bg1"/>
                </a:solidFill>
                <a:latin typeface="Times New Roman" pitchFamily="18" charset="0"/>
              </a:rPr>
              <a:t>calculus (</a:t>
            </a:r>
            <a:r>
              <a:rPr lang="en-US" altLang="en-US" sz="2800" b="0" dirty="0" err="1" smtClean="0">
                <a:solidFill>
                  <a:schemeClr val="bg1"/>
                </a:solidFill>
                <a:latin typeface="Times New Roman" pitchFamily="18" charset="0"/>
              </a:rPr>
              <a:t>đại</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số</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vị</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từ</a:t>
            </a:r>
            <a:r>
              <a:rPr lang="en-US" altLang="en-US" sz="2800" b="0" dirty="0" smtClean="0">
                <a:solidFill>
                  <a:schemeClr val="bg1"/>
                </a:solidFill>
                <a:latin typeface="Times New Roman" pitchFamily="18" charset="0"/>
              </a:rPr>
              <a:t>).</a:t>
            </a:r>
          </a:p>
          <a:p>
            <a:pPr algn="just">
              <a:buFontTx/>
              <a:buChar char="-"/>
            </a:pPr>
            <a:r>
              <a:rPr lang="en-US" altLang="en-US" sz="2800" i="1" dirty="0" smtClean="0">
                <a:solidFill>
                  <a:schemeClr val="bg1"/>
                </a:solidFill>
                <a:latin typeface="Times New Roman" pitchFamily="18" charset="0"/>
              </a:rPr>
              <a:t> </a:t>
            </a:r>
            <a:r>
              <a:rPr lang="en-US" altLang="en-US" sz="2000" i="1" dirty="0" smtClean="0">
                <a:solidFill>
                  <a:srgbClr val="0000CC"/>
                </a:solidFill>
                <a:latin typeface="Times New Roman" pitchFamily="18" charset="0"/>
              </a:rPr>
              <a:t>Predicate: property of an object. Ex: </a:t>
            </a:r>
            <a:r>
              <a:rPr lang="en-US" altLang="en-US" sz="1600" i="1" dirty="0" smtClean="0">
                <a:solidFill>
                  <a:srgbClr val="0000CC"/>
                </a:solidFill>
                <a:latin typeface="Times New Roman" pitchFamily="18" charset="0"/>
              </a:rPr>
              <a:t>John is a person </a:t>
            </a:r>
            <a:r>
              <a:rPr lang="en-US" altLang="en-US" sz="1600" i="1" dirty="0" smtClean="0">
                <a:solidFill>
                  <a:srgbClr val="0000CC"/>
                </a:solidFill>
                <a:latin typeface="Times New Roman" pitchFamily="18" charset="0"/>
                <a:sym typeface="Wingdings" pitchFamily="2" charset="2"/>
              </a:rPr>
              <a:t> person(John)</a:t>
            </a:r>
            <a:endParaRPr lang="en-US" altLang="en-US" sz="2000" b="0" dirty="0" smtClean="0">
              <a:solidFill>
                <a:srgbClr val="0000CC"/>
              </a:solidFill>
              <a:latin typeface="Times New Roman" pitchFamily="18" charset="0"/>
            </a:endParaRPr>
          </a:p>
          <a:p>
            <a:pPr algn="just">
              <a:buFontTx/>
              <a:buChar char="-"/>
            </a:pPr>
            <a:r>
              <a:rPr lang="en-US" altLang="en-US" sz="2800" dirty="0" smtClean="0">
                <a:solidFill>
                  <a:schemeClr val="bg1"/>
                </a:solidFill>
                <a:latin typeface="Times New Roman" pitchFamily="18" charset="0"/>
              </a:rPr>
              <a:t>Logical reasoning (</a:t>
            </a:r>
            <a:r>
              <a:rPr lang="en-US" altLang="en-US" sz="2800" dirty="0" err="1" smtClean="0">
                <a:solidFill>
                  <a:schemeClr val="bg1"/>
                </a:solidFill>
                <a:latin typeface="Times New Roman" pitchFamily="18" charset="0"/>
              </a:rPr>
              <a:t>suy</a:t>
            </a:r>
            <a:r>
              <a:rPr lang="en-US" altLang="en-US" sz="2800" dirty="0" smtClean="0">
                <a:solidFill>
                  <a:schemeClr val="bg1"/>
                </a:solidFill>
                <a:latin typeface="Times New Roman" pitchFamily="18" charset="0"/>
              </a:rPr>
              <a:t> </a:t>
            </a:r>
            <a:r>
              <a:rPr lang="en-US" altLang="en-US" sz="2800" dirty="0" err="1" smtClean="0">
                <a:solidFill>
                  <a:schemeClr val="bg1"/>
                </a:solidFill>
                <a:latin typeface="Times New Roman" pitchFamily="18" charset="0"/>
              </a:rPr>
              <a:t>luận</a:t>
            </a:r>
            <a:r>
              <a:rPr lang="en-US" altLang="en-US" sz="2800" dirty="0" smtClean="0">
                <a:solidFill>
                  <a:schemeClr val="bg1"/>
                </a:solidFill>
                <a:latin typeface="Times New Roman" pitchFamily="18" charset="0"/>
              </a:rPr>
              <a:t> logic) is based on deduction (</a:t>
            </a:r>
            <a:r>
              <a:rPr lang="en-US" altLang="en-US" sz="2800" dirty="0" err="1" smtClean="0">
                <a:solidFill>
                  <a:schemeClr val="bg1"/>
                </a:solidFill>
                <a:latin typeface="Times New Roman" pitchFamily="18" charset="0"/>
              </a:rPr>
              <a:t>quy</a:t>
            </a:r>
            <a:r>
              <a:rPr lang="en-US" altLang="en-US" sz="2800" dirty="0" smtClean="0">
                <a:solidFill>
                  <a:schemeClr val="bg1"/>
                </a:solidFill>
                <a:latin typeface="Times New Roman" pitchFamily="18" charset="0"/>
              </a:rPr>
              <a:t> </a:t>
            </a:r>
            <a:r>
              <a:rPr lang="en-US" altLang="en-US" sz="2800" dirty="0" err="1" smtClean="0">
                <a:solidFill>
                  <a:schemeClr val="bg1"/>
                </a:solidFill>
                <a:latin typeface="Times New Roman" pitchFamily="18" charset="0"/>
              </a:rPr>
              <a:t>nạp</a:t>
            </a:r>
            <a:r>
              <a:rPr lang="en-US" altLang="en-US" sz="2800" dirty="0" smtClean="0">
                <a:solidFill>
                  <a:schemeClr val="bg1"/>
                </a:solidFill>
                <a:latin typeface="Times New Roman" pitchFamily="18" charset="0"/>
              </a:rPr>
              <a:t>). Some statements (facts) are given that are assumed to be true, and the logician uses solid rules of logical reasoning to deduce new statements (facts). For example, the famous rule of deduction in logic is: </a:t>
            </a:r>
            <a:r>
              <a:rPr lang="en-US" altLang="en-US" sz="2800" b="0" dirty="0" smtClean="0">
                <a:solidFill>
                  <a:schemeClr val="bg1"/>
                </a:solidFill>
                <a:latin typeface="Times New Roman" pitchFamily="18" charset="0"/>
              </a:rPr>
              <a:t>   </a:t>
            </a:r>
            <a:r>
              <a:rPr lang="en-US" altLang="en-US" sz="2800" b="1" dirty="0" smtClean="0">
                <a:solidFill>
                  <a:schemeClr val="bg1"/>
                </a:solidFill>
                <a:latin typeface="Times New Roman" pitchFamily="18" charset="0"/>
              </a:rPr>
              <a:t>If (A is B) and (B is C) then (A is C)</a:t>
            </a:r>
            <a:r>
              <a:rPr lang="en-US" altLang="en-US" sz="2800" dirty="0">
                <a:solidFill>
                  <a:schemeClr val="bg1"/>
                </a:solidFill>
                <a:latin typeface="Times New Roman" pitchFamily="18" charset="0"/>
              </a:rPr>
              <a:t>.</a:t>
            </a:r>
            <a:endParaRPr lang="en-US" altLang="en-US" sz="2800" b="0" dirty="0" smtClean="0">
              <a:solidFill>
                <a:schemeClr val="bg1"/>
              </a:solidFill>
              <a:latin typeface="Times New Roman" pitchFamily="18" charset="0"/>
            </a:endParaRPr>
          </a:p>
        </p:txBody>
      </p:sp>
      <p:sp>
        <p:nvSpPr>
          <p:cNvPr id="7"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8" name="Rectangle 7"/>
          <p:cNvSpPr/>
          <p:nvPr/>
        </p:nvSpPr>
        <p:spPr>
          <a:xfrm>
            <a:off x="304800" y="914400"/>
            <a:ext cx="6174126" cy="461665"/>
          </a:xfrm>
          <a:prstGeom prst="rect">
            <a:avLst/>
          </a:prstGeom>
        </p:spPr>
        <p:txBody>
          <a:bodyPr wrap="none">
            <a:spAutoFit/>
          </a:bodyPr>
          <a:lstStyle/>
          <a:p>
            <a:r>
              <a:rPr lang="en-US" altLang="en-US" sz="2400" b="1" dirty="0" smtClean="0">
                <a:solidFill>
                  <a:srgbClr val="0000CC"/>
                </a:solidFill>
                <a:latin typeface="Times New Roman" pitchFamily="18" charset="0"/>
              </a:rPr>
              <a:t>Declarative Paradigm – PP </a:t>
            </a:r>
            <a:r>
              <a:rPr lang="en-US" altLang="en-US" sz="2400" b="1" dirty="0" err="1" smtClean="0">
                <a:solidFill>
                  <a:srgbClr val="0000CC"/>
                </a:solidFill>
                <a:latin typeface="Times New Roman" pitchFamily="18" charset="0"/>
              </a:rPr>
              <a:t>lập</a:t>
            </a:r>
            <a:r>
              <a:rPr lang="en-US" altLang="en-US" sz="2400" b="1" dirty="0" smtClean="0">
                <a:solidFill>
                  <a:srgbClr val="0000CC"/>
                </a:solidFill>
                <a:latin typeface="Times New Roman" pitchFamily="18" charset="0"/>
              </a:rPr>
              <a:t> </a:t>
            </a:r>
            <a:r>
              <a:rPr lang="en-US" altLang="en-US" sz="2400" b="1" dirty="0" err="1" smtClean="0">
                <a:solidFill>
                  <a:srgbClr val="0000CC"/>
                </a:solidFill>
                <a:latin typeface="Times New Roman" pitchFamily="18" charset="0"/>
              </a:rPr>
              <a:t>trình</a:t>
            </a:r>
            <a:r>
              <a:rPr lang="en-US" altLang="en-US" sz="2400" b="1" dirty="0" smtClean="0">
                <a:solidFill>
                  <a:srgbClr val="0000CC"/>
                </a:solidFill>
                <a:latin typeface="Times New Roman" pitchFamily="18" charset="0"/>
              </a:rPr>
              <a:t> </a:t>
            </a:r>
            <a:r>
              <a:rPr lang="en-US" altLang="en-US" sz="2400" b="1" dirty="0" err="1" smtClean="0">
                <a:solidFill>
                  <a:srgbClr val="0000CC"/>
                </a:solidFill>
                <a:latin typeface="Times New Roman" pitchFamily="18" charset="0"/>
              </a:rPr>
              <a:t>khai</a:t>
            </a:r>
            <a:r>
              <a:rPr lang="en-US" altLang="en-US" sz="2400" b="1" dirty="0" smtClean="0">
                <a:solidFill>
                  <a:srgbClr val="0000CC"/>
                </a:solidFill>
                <a:latin typeface="Times New Roman" pitchFamily="18" charset="0"/>
              </a:rPr>
              <a:t> </a:t>
            </a:r>
            <a:r>
              <a:rPr lang="en-US" altLang="en-US" sz="2400" b="1" dirty="0" err="1" smtClean="0">
                <a:solidFill>
                  <a:srgbClr val="0000CC"/>
                </a:solidFill>
                <a:latin typeface="Times New Roman" pitchFamily="18" charset="0"/>
              </a:rPr>
              <a:t>báo</a:t>
            </a:r>
            <a:endParaRPr lang="en-US" sz="2400" dirty="0">
              <a:solidFill>
                <a:srgbClr val="0000CC"/>
              </a:solidFill>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381000" y="1692057"/>
            <a:ext cx="8458200" cy="3108543"/>
          </a:xfrm>
          <a:prstGeom prst="rect">
            <a:avLst/>
          </a:prstGeom>
          <a:noFill/>
          <a:ln w="9525">
            <a:noFill/>
            <a:miter lim="800000"/>
            <a:headEnd/>
            <a:tailEnd/>
          </a:ln>
          <a:effectLst/>
        </p:spPr>
        <p:txBody>
          <a:bodyPr wrap="square">
            <a:spAutoFit/>
          </a:bodyPr>
          <a:lstStyle/>
          <a:p>
            <a:pPr algn="just"/>
            <a:r>
              <a:rPr lang="en-US" altLang="en-US" sz="2800" b="1" u="sng" dirty="0" smtClean="0">
                <a:solidFill>
                  <a:schemeClr val="bg1"/>
                </a:solidFill>
                <a:latin typeface="Times New Roman" pitchFamily="18" charset="0"/>
              </a:rPr>
              <a:t>Example</a:t>
            </a:r>
            <a:r>
              <a:rPr lang="en-US" altLang="en-US" sz="2800" b="0" dirty="0" smtClean="0">
                <a:solidFill>
                  <a:schemeClr val="bg1"/>
                </a:solidFill>
                <a:latin typeface="Times New Roman" pitchFamily="18" charset="0"/>
              </a:rPr>
              <a:t>: Applying the rule: </a:t>
            </a:r>
          </a:p>
          <a:p>
            <a:pPr algn="just"/>
            <a:r>
              <a:rPr lang="en-US" altLang="en-US" sz="2800" dirty="0" smtClean="0">
                <a:solidFill>
                  <a:schemeClr val="bg1"/>
                </a:solidFill>
                <a:latin typeface="Times New Roman" pitchFamily="18" charset="0"/>
              </a:rPr>
              <a:t>                      If (A is B) and (B is C) then (A is C)</a:t>
            </a:r>
            <a:endParaRPr lang="en-US" altLang="en-US" sz="2800" b="0" dirty="0" smtClean="0">
              <a:solidFill>
                <a:schemeClr val="bg1"/>
              </a:solidFill>
              <a:latin typeface="Times New Roman" pitchFamily="18" charset="0"/>
            </a:endParaRPr>
          </a:p>
          <a:p>
            <a:pPr algn="just"/>
            <a:r>
              <a:rPr lang="en-US" altLang="en-US" sz="2800" b="0" dirty="0" smtClean="0">
                <a:solidFill>
                  <a:schemeClr val="bg1"/>
                </a:solidFill>
                <a:latin typeface="Times New Roman" pitchFamily="18" charset="0"/>
              </a:rPr>
              <a:t>Using </a:t>
            </a:r>
            <a:r>
              <a:rPr lang="en-US" altLang="en-US" sz="2800" b="0" dirty="0">
                <a:solidFill>
                  <a:schemeClr val="bg1"/>
                </a:solidFill>
                <a:latin typeface="Times New Roman" pitchFamily="18" charset="0"/>
              </a:rPr>
              <a:t>this rule and the two following facts</a:t>
            </a:r>
            <a:r>
              <a:rPr lang="en-US" altLang="en-US" sz="2800" b="0" dirty="0" smtClean="0">
                <a:solidFill>
                  <a:schemeClr val="bg1"/>
                </a:solidFill>
                <a:latin typeface="Times New Roman" pitchFamily="18" charset="0"/>
              </a:rPr>
              <a:t>,</a:t>
            </a:r>
          </a:p>
          <a:p>
            <a:pPr algn="just"/>
            <a:r>
              <a:rPr lang="en-US" altLang="en-US" sz="2800" dirty="0" smtClean="0">
                <a:solidFill>
                  <a:schemeClr val="bg1"/>
                </a:solidFill>
                <a:latin typeface="Times New Roman" pitchFamily="18" charset="0"/>
              </a:rPr>
              <a:t>	Fact 1: Socrates is a human  (</a:t>
            </a:r>
            <a:r>
              <a:rPr lang="en-US" altLang="en-US" sz="2800" dirty="0" smtClean="0">
                <a:solidFill>
                  <a:schemeClr val="bg1"/>
                </a:solidFill>
                <a:latin typeface="Times New Roman" pitchFamily="18" charset="0"/>
                <a:sym typeface="Wingdings" pitchFamily="2" charset="2"/>
              </a:rPr>
              <a:t>A is B)   - true</a:t>
            </a:r>
            <a:endParaRPr lang="en-US" altLang="en-US" sz="2800" dirty="0" smtClean="0">
              <a:solidFill>
                <a:schemeClr val="bg1"/>
              </a:solidFill>
              <a:latin typeface="Times New Roman" pitchFamily="18" charset="0"/>
            </a:endParaRPr>
          </a:p>
          <a:p>
            <a:pPr algn="just"/>
            <a:r>
              <a:rPr lang="en-US" altLang="en-US" sz="2800" b="0" dirty="0" smtClean="0">
                <a:solidFill>
                  <a:schemeClr val="bg1"/>
                </a:solidFill>
                <a:latin typeface="Times New Roman" pitchFamily="18" charset="0"/>
              </a:rPr>
              <a:t>	Fact 2: A human is mortal    </a:t>
            </a:r>
            <a:r>
              <a:rPr lang="en-US" altLang="en-US" sz="2800" dirty="0" smtClean="0">
                <a:solidFill>
                  <a:schemeClr val="bg1"/>
                </a:solidFill>
                <a:latin typeface="Times New Roman" pitchFamily="18" charset="0"/>
                <a:sym typeface="Wingdings" pitchFamily="2" charset="2"/>
              </a:rPr>
              <a:t>( </a:t>
            </a:r>
            <a:r>
              <a:rPr lang="en-US" altLang="en-US" sz="2800" b="0" dirty="0" smtClean="0">
                <a:solidFill>
                  <a:schemeClr val="bg1"/>
                </a:solidFill>
                <a:latin typeface="Times New Roman" pitchFamily="18" charset="0"/>
                <a:sym typeface="Wingdings" pitchFamily="2" charset="2"/>
              </a:rPr>
              <a:t>B is C)   - true</a:t>
            </a:r>
          </a:p>
          <a:p>
            <a:pPr algn="just"/>
            <a:r>
              <a:rPr lang="en-US" altLang="en-US" sz="2800" dirty="0" smtClean="0">
                <a:solidFill>
                  <a:schemeClr val="bg1"/>
                </a:solidFill>
                <a:latin typeface="Times New Roman" pitchFamily="18" charset="0"/>
                <a:sym typeface="Wingdings" pitchFamily="2" charset="2"/>
              </a:rPr>
              <a:t>We can deduce a new fact:</a:t>
            </a:r>
          </a:p>
          <a:p>
            <a:pPr algn="just"/>
            <a:r>
              <a:rPr lang="en-US" altLang="en-US" sz="2800" b="0" dirty="0" smtClean="0">
                <a:solidFill>
                  <a:schemeClr val="bg1"/>
                </a:solidFill>
                <a:latin typeface="Times New Roman" pitchFamily="18" charset="0"/>
                <a:sym typeface="Wingdings" pitchFamily="2" charset="2"/>
              </a:rPr>
              <a:t>	Fact 3: </a:t>
            </a:r>
            <a:r>
              <a:rPr lang="en-US" altLang="en-US" sz="2800" dirty="0" smtClean="0">
                <a:solidFill>
                  <a:schemeClr val="bg1"/>
                </a:solidFill>
                <a:latin typeface="Times New Roman" pitchFamily="18" charset="0"/>
              </a:rPr>
              <a:t>Socrates is mortal      (A is C)   - true   </a:t>
            </a:r>
            <a:r>
              <a:rPr lang="en-US" altLang="en-US" sz="2800" b="0" dirty="0" smtClean="0">
                <a:solidFill>
                  <a:schemeClr val="bg1"/>
                </a:solidFill>
                <a:latin typeface="Times New Roman" pitchFamily="18" charset="0"/>
                <a:sym typeface="Wingdings" pitchFamily="2" charset="2"/>
              </a:rPr>
              <a:t> </a:t>
            </a:r>
            <a:r>
              <a:rPr lang="en-US" altLang="en-US" sz="2800" b="0" dirty="0" smtClean="0">
                <a:solidFill>
                  <a:schemeClr val="bg1"/>
                </a:solidFill>
                <a:latin typeface="Times New Roman" pitchFamily="18" charset="0"/>
              </a:rPr>
              <a:t>	</a:t>
            </a:r>
            <a:endParaRPr lang="en-US" altLang="en-US" sz="28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Rectangle 6"/>
          <p:cNvSpPr/>
          <p:nvPr/>
        </p:nvSpPr>
        <p:spPr>
          <a:xfrm>
            <a:off x="304800" y="914400"/>
            <a:ext cx="3062057" cy="461665"/>
          </a:xfrm>
          <a:prstGeom prst="rect">
            <a:avLst/>
          </a:prstGeom>
        </p:spPr>
        <p:txBody>
          <a:bodyPr wrap="none">
            <a:spAutoFit/>
          </a:bodyPr>
          <a:lstStyle/>
          <a:p>
            <a:r>
              <a:rPr lang="en-US" altLang="en-US" sz="2400" b="1" dirty="0" smtClean="0">
                <a:solidFill>
                  <a:srgbClr val="0000CC"/>
                </a:solidFill>
                <a:latin typeface="Times New Roman" pitchFamily="18" charset="0"/>
              </a:rPr>
              <a:t>Declarative Paradigm</a:t>
            </a:r>
            <a:endParaRPr lang="en-US" sz="2400" dirty="0">
              <a:solidFill>
                <a:srgbClr val="0000CC"/>
              </a:solidFill>
            </a:endParaRPr>
          </a:p>
        </p:txBody>
      </p:sp>
      <p:sp>
        <p:nvSpPr>
          <p:cNvPr id="9" name="Text Box 2"/>
          <p:cNvSpPr txBox="1">
            <a:spLocks noChangeArrowheads="1"/>
          </p:cNvSpPr>
          <p:nvPr/>
        </p:nvSpPr>
        <p:spPr bwMode="auto">
          <a:xfrm>
            <a:off x="304800" y="4876800"/>
            <a:ext cx="5562600" cy="523220"/>
          </a:xfrm>
          <a:prstGeom prst="rect">
            <a:avLst/>
          </a:prstGeom>
          <a:noFill/>
          <a:ln w="9525">
            <a:noFill/>
            <a:miter lim="800000"/>
            <a:headEnd/>
            <a:tailEnd/>
          </a:ln>
          <a:effectLst/>
        </p:spPr>
        <p:txBody>
          <a:bodyPr>
            <a:spAutoFit/>
          </a:bodyPr>
          <a:lstStyle/>
          <a:p>
            <a:r>
              <a:rPr lang="en-US" altLang="en-US" sz="2800" dirty="0" smtClean="0">
                <a:solidFill>
                  <a:srgbClr val="0000CC"/>
                </a:solidFill>
                <a:latin typeface="Times New Roman" pitchFamily="18" charset="0"/>
              </a:rPr>
              <a:t>A declarative language</a:t>
            </a:r>
            <a:endParaRPr lang="en-US" altLang="en-US" sz="2800" dirty="0">
              <a:solidFill>
                <a:srgbClr val="0000CC"/>
              </a:solidFill>
              <a:latin typeface="Times New Roman" pitchFamily="18" charset="0"/>
            </a:endParaRPr>
          </a:p>
        </p:txBody>
      </p:sp>
      <p:sp>
        <p:nvSpPr>
          <p:cNvPr id="10" name="Rectangle 3"/>
          <p:cNvSpPr>
            <a:spLocks noChangeArrowheads="1"/>
          </p:cNvSpPr>
          <p:nvPr/>
        </p:nvSpPr>
        <p:spPr bwMode="auto">
          <a:xfrm>
            <a:off x="1447800" y="5486400"/>
            <a:ext cx="5867400" cy="519112"/>
          </a:xfrm>
          <a:prstGeom prst="rect">
            <a:avLst/>
          </a:prstGeom>
          <a:solidFill>
            <a:schemeClr val="bg1"/>
          </a:solidFill>
          <a:ln w="9525">
            <a:noFill/>
            <a:miter lim="800000"/>
            <a:headEnd/>
            <a:tailEnd/>
          </a:ln>
          <a:effectLst/>
        </p:spPr>
        <p:txBody>
          <a:bodyPr wrap="square">
            <a:spAutoFit/>
          </a:bodyPr>
          <a:lstStyle/>
          <a:p>
            <a:pPr algn="just">
              <a:spcAft>
                <a:spcPct val="100000"/>
              </a:spcAft>
              <a:buClr>
                <a:srgbClr val="FF0000"/>
              </a:buClr>
              <a:buFont typeface="Wingdings" pitchFamily="2" charset="2"/>
              <a:buChar char="q"/>
            </a:pPr>
            <a:r>
              <a:rPr lang="en-US" altLang="en-US" sz="2800" b="0" dirty="0">
                <a:latin typeface="Times New Roman" pitchFamily="18" charset="0"/>
              </a:rPr>
              <a:t> </a:t>
            </a:r>
            <a:r>
              <a:rPr lang="en-US" altLang="en-US" sz="2800" dirty="0" smtClean="0">
                <a:latin typeface="Times New Roman" pitchFamily="18" charset="0"/>
              </a:rPr>
              <a:t>Prolog (</a:t>
            </a:r>
            <a:r>
              <a:rPr lang="en-US" altLang="en-US" sz="2800" dirty="0" err="1" smtClean="0">
                <a:latin typeface="Times New Roman" pitchFamily="18" charset="0"/>
              </a:rPr>
              <a:t>PROgramming</a:t>
            </a:r>
            <a:r>
              <a:rPr lang="en-US" altLang="en-US" sz="2800" dirty="0" smtClean="0">
                <a:latin typeface="Times New Roman" pitchFamily="18" charset="0"/>
              </a:rPr>
              <a:t> in </a:t>
            </a:r>
            <a:r>
              <a:rPr lang="en-US" altLang="en-US" sz="2800" dirty="0" err="1" smtClean="0">
                <a:latin typeface="Times New Roman" pitchFamily="18" charset="0"/>
              </a:rPr>
              <a:t>LOGic</a:t>
            </a:r>
            <a:r>
              <a:rPr lang="en-US" altLang="en-US" sz="2800" dirty="0" smtClean="0">
                <a:latin typeface="Times New Roman" pitchFamily="18" charset="0"/>
              </a:rPr>
              <a:t>)</a:t>
            </a:r>
            <a:endParaRPr lang="en-US" altLang="en-US" sz="2800" b="0" dirty="0">
              <a:latin typeface="Times New Roman" pitchFamily="18" charset="0"/>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5"/>
          <p:cNvSpPr>
            <a:spLocks noChangeArrowheads="1"/>
          </p:cNvSpPr>
          <p:nvPr/>
        </p:nvSpPr>
        <p:spPr bwMode="auto">
          <a:xfrm>
            <a:off x="685800" y="1524000"/>
            <a:ext cx="7848600" cy="4278094"/>
          </a:xfrm>
          <a:prstGeom prst="rect">
            <a:avLst/>
          </a:prstGeom>
          <a:noFill/>
          <a:ln w="9525">
            <a:noFill/>
            <a:miter lim="800000"/>
            <a:headEnd/>
            <a:tailEnd/>
          </a:ln>
          <a:effectLst/>
        </p:spPr>
        <p:txBody>
          <a:bodyPr wrap="square">
            <a:spAutoFit/>
          </a:bodyPr>
          <a:lstStyle/>
          <a:p>
            <a:pPr algn="just"/>
            <a:r>
              <a:rPr lang="en-US" altLang="en-US" sz="3200" b="1" u="sng" dirty="0" smtClean="0">
                <a:solidFill>
                  <a:srgbClr val="0000CC"/>
                </a:solidFill>
                <a:latin typeface="Times New Roman" pitchFamily="18" charset="0"/>
              </a:rPr>
              <a:t>Prolog:</a:t>
            </a:r>
            <a:r>
              <a:rPr lang="en-US" altLang="en-US" sz="2400" b="0" dirty="0" smtClean="0">
                <a:solidFill>
                  <a:schemeClr val="bg1"/>
                </a:solidFill>
                <a:latin typeface="Times New Roman" pitchFamily="18" charset="0"/>
              </a:rPr>
              <a:t> One </a:t>
            </a:r>
            <a:r>
              <a:rPr lang="en-US" altLang="en-US" sz="2400" b="0" dirty="0">
                <a:solidFill>
                  <a:schemeClr val="bg1"/>
                </a:solidFill>
                <a:latin typeface="Times New Roman" pitchFamily="18" charset="0"/>
              </a:rPr>
              <a:t>of the famous declarative languages is Prolog (</a:t>
            </a:r>
            <a:r>
              <a:rPr lang="en-US" altLang="en-US" sz="2400" b="0" dirty="0" err="1">
                <a:solidFill>
                  <a:schemeClr val="bg1"/>
                </a:solidFill>
                <a:latin typeface="Times New Roman" pitchFamily="18" charset="0"/>
              </a:rPr>
              <a:t>PROgramming</a:t>
            </a:r>
            <a:r>
              <a:rPr lang="en-US" altLang="en-US" sz="2400" b="0" dirty="0">
                <a:solidFill>
                  <a:schemeClr val="bg1"/>
                </a:solidFill>
                <a:latin typeface="Times New Roman" pitchFamily="18" charset="0"/>
              </a:rPr>
              <a:t> in </a:t>
            </a:r>
            <a:r>
              <a:rPr lang="en-US" altLang="en-US" sz="2400" b="0" dirty="0" err="1">
                <a:solidFill>
                  <a:schemeClr val="bg1"/>
                </a:solidFill>
                <a:latin typeface="Times New Roman" pitchFamily="18" charset="0"/>
              </a:rPr>
              <a:t>LOGic</a:t>
            </a:r>
            <a:r>
              <a:rPr lang="en-US" altLang="en-US" sz="2400" b="0" dirty="0">
                <a:solidFill>
                  <a:schemeClr val="bg1"/>
                </a:solidFill>
                <a:latin typeface="Times New Roman" pitchFamily="18" charset="0"/>
              </a:rPr>
              <a:t>), developed by A. </a:t>
            </a:r>
            <a:r>
              <a:rPr lang="en-US" altLang="en-US" sz="2400" b="0" dirty="0" err="1">
                <a:solidFill>
                  <a:schemeClr val="bg1"/>
                </a:solidFill>
                <a:latin typeface="Times New Roman" pitchFamily="18" charset="0"/>
              </a:rPr>
              <a:t>Colmerauer</a:t>
            </a:r>
            <a:r>
              <a:rPr lang="en-US" altLang="en-US" sz="2400" b="0" dirty="0">
                <a:solidFill>
                  <a:schemeClr val="bg1"/>
                </a:solidFill>
                <a:latin typeface="Times New Roman" pitchFamily="18" charset="0"/>
              </a:rPr>
              <a:t> in France in 1972. A program in Prolog is made up of facts and rules. </a:t>
            </a:r>
            <a:endParaRPr lang="en-US" altLang="en-US" sz="2400" b="0" dirty="0" smtClean="0">
              <a:solidFill>
                <a:schemeClr val="bg1"/>
              </a:solidFill>
              <a:latin typeface="Times New Roman" pitchFamily="18" charset="0"/>
            </a:endParaRPr>
          </a:p>
          <a:p>
            <a:pPr algn="just"/>
            <a:r>
              <a:rPr lang="en-US" altLang="en-US" sz="2400" b="1" u="sng" dirty="0" smtClean="0">
                <a:solidFill>
                  <a:schemeClr val="bg1"/>
                </a:solidFill>
                <a:latin typeface="Times New Roman" pitchFamily="18" charset="0"/>
              </a:rPr>
              <a:t>A demo. In Prolog</a:t>
            </a:r>
          </a:p>
          <a:p>
            <a:pPr algn="just"/>
            <a:endParaRPr lang="en-US" altLang="en-US" sz="2400" b="0" dirty="0" smtClean="0">
              <a:solidFill>
                <a:schemeClr val="bg1"/>
              </a:solidFill>
              <a:latin typeface="Times New Roman" pitchFamily="18" charset="0"/>
            </a:endParaRPr>
          </a:p>
          <a:p>
            <a:pPr algn="just"/>
            <a:r>
              <a:rPr lang="en-US" altLang="en-US" sz="2400" dirty="0" smtClean="0">
                <a:solidFill>
                  <a:schemeClr val="bg1"/>
                </a:solidFill>
                <a:latin typeface="Times New Roman" pitchFamily="18" charset="0"/>
              </a:rPr>
              <a:t>human (John)    // Declare a true fact</a:t>
            </a:r>
            <a:endParaRPr lang="en-US" altLang="en-US" sz="2400" dirty="0" smtClean="0">
              <a:solidFill>
                <a:schemeClr val="bg1"/>
              </a:solidFill>
              <a:latin typeface="Times New Roman" pitchFamily="18" charset="0"/>
              <a:sym typeface="Wingdings" pitchFamily="2" charset="2"/>
            </a:endParaRPr>
          </a:p>
          <a:p>
            <a:pPr algn="just"/>
            <a:r>
              <a:rPr lang="en-US" altLang="en-US" sz="2400" dirty="0" smtClean="0">
                <a:solidFill>
                  <a:schemeClr val="bg1"/>
                </a:solidFill>
                <a:latin typeface="Times New Roman" pitchFamily="18" charset="0"/>
              </a:rPr>
              <a:t>mortal (human) // Rule</a:t>
            </a:r>
          </a:p>
          <a:p>
            <a:pPr algn="just"/>
            <a:r>
              <a:rPr lang="en-US" altLang="en-US" sz="2400" dirty="0" smtClean="0">
                <a:solidFill>
                  <a:schemeClr val="bg1"/>
                </a:solidFill>
                <a:latin typeface="Times New Roman" pitchFamily="18" charset="0"/>
              </a:rPr>
              <a:t>?-mortal(John)  // Query</a:t>
            </a:r>
          </a:p>
          <a:p>
            <a:pPr algn="just"/>
            <a:r>
              <a:rPr lang="en-US" altLang="en-US" sz="2400" dirty="0" smtClean="0">
                <a:solidFill>
                  <a:schemeClr val="bg1"/>
                </a:solidFill>
                <a:latin typeface="Times New Roman" pitchFamily="18" charset="0"/>
              </a:rPr>
              <a:t>true                    // Response from the program</a:t>
            </a:r>
          </a:p>
          <a:p>
            <a:pPr algn="just"/>
            <a:endParaRPr lang="en-US" altLang="en-US" sz="2400" b="0" dirty="0">
              <a:solidFill>
                <a:schemeClr val="bg1"/>
              </a:solidFill>
              <a:latin typeface="Times New Roman" pitchFamily="18" charset="0"/>
            </a:endParaRPr>
          </a:p>
        </p:txBody>
      </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Rectangle 8"/>
          <p:cNvSpPr/>
          <p:nvPr/>
        </p:nvSpPr>
        <p:spPr>
          <a:xfrm>
            <a:off x="304800" y="914400"/>
            <a:ext cx="3062057" cy="461665"/>
          </a:xfrm>
          <a:prstGeom prst="rect">
            <a:avLst/>
          </a:prstGeom>
        </p:spPr>
        <p:txBody>
          <a:bodyPr wrap="none">
            <a:spAutoFit/>
          </a:bodyPr>
          <a:lstStyle/>
          <a:p>
            <a:r>
              <a:rPr lang="en-US" altLang="en-US" sz="2400" b="1" dirty="0" smtClean="0">
                <a:solidFill>
                  <a:srgbClr val="0000CC"/>
                </a:solidFill>
                <a:latin typeface="Times New Roman" pitchFamily="18" charset="0"/>
              </a:rPr>
              <a:t>Declarative Paradigm</a:t>
            </a:r>
            <a:endParaRPr lang="en-US" sz="2400" dirty="0">
              <a:solidFill>
                <a:srgbClr val="0000CC"/>
              </a:solidFill>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5- 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152400" y="3017520"/>
          <a:ext cx="1524000" cy="1097280"/>
        </p:xfrm>
        <a:graphic>
          <a:graphicData uri="http://schemas.openxmlformats.org/drawingml/2006/table">
            <a:tbl>
              <a:tblPr firstRow="1" bandRow="1">
                <a:tableStyleId>{5C22544A-7EE6-4342-B048-85BDC9FD1C3A}</a:tableStyleId>
              </a:tblPr>
              <a:tblGrid>
                <a:gridCol w="1524000"/>
              </a:tblGrid>
              <a:tr h="355600">
                <a:tc>
                  <a:txBody>
                    <a:bodyPr/>
                    <a:lstStyle/>
                    <a:p>
                      <a:r>
                        <a:rPr lang="en-US" dirty="0" smtClean="0"/>
                        <a:t>Program</a:t>
                      </a:r>
                      <a:endParaRPr lang="en-US" dirty="0"/>
                    </a:p>
                  </a:txBody>
                  <a:tcPr>
                    <a:solidFill>
                      <a:schemeClr val="accent6">
                        <a:lumMod val="50000"/>
                      </a:schemeClr>
                    </a:solidFill>
                  </a:tcPr>
                </a:tc>
              </a:tr>
              <a:tr h="355600">
                <a:tc>
                  <a:txBody>
                    <a:bodyPr/>
                    <a:lstStyle/>
                    <a:p>
                      <a:pPr algn="ctr"/>
                      <a:r>
                        <a:rPr lang="en-US" dirty="0" smtClean="0">
                          <a:solidFill>
                            <a:schemeClr val="tx1"/>
                          </a:solidFill>
                        </a:rPr>
                        <a:t>Data objects</a:t>
                      </a:r>
                      <a:endParaRPr lang="en-US" dirty="0">
                        <a:solidFill>
                          <a:schemeClr val="tx1"/>
                        </a:solidFill>
                      </a:endParaRPr>
                    </a:p>
                  </a:txBody>
                  <a:tcPr>
                    <a:solidFill>
                      <a:srgbClr val="0000CC"/>
                    </a:solidFill>
                  </a:tcPr>
                </a:tc>
              </a:tr>
              <a:tr h="355600">
                <a:tc>
                  <a:txBody>
                    <a:bodyPr/>
                    <a:lstStyle/>
                    <a:p>
                      <a:r>
                        <a:rPr lang="en-US" dirty="0" smtClean="0">
                          <a:solidFill>
                            <a:schemeClr val="tx1"/>
                          </a:solidFill>
                        </a:rPr>
                        <a:t>Statements</a:t>
                      </a:r>
                      <a:endParaRPr lang="en-US" dirty="0">
                        <a:solidFill>
                          <a:schemeClr val="tx1"/>
                        </a:solidFill>
                      </a:endParaRPr>
                    </a:p>
                  </a:txBody>
                  <a:tcPr>
                    <a:solidFill>
                      <a:srgbClr val="FF0000"/>
                    </a:solidFill>
                  </a:tcPr>
                </a:tc>
              </a:tr>
            </a:tbl>
          </a:graphicData>
        </a:graphic>
      </p:graphicFrame>
      <p:graphicFrame>
        <p:nvGraphicFramePr>
          <p:cNvPr id="7" name="Table 6"/>
          <p:cNvGraphicFramePr>
            <a:graphicFrameLocks noGrp="1"/>
          </p:cNvGraphicFramePr>
          <p:nvPr/>
        </p:nvGraphicFramePr>
        <p:xfrm>
          <a:off x="1905000" y="914400"/>
          <a:ext cx="6553200" cy="2114550"/>
        </p:xfrm>
        <a:graphic>
          <a:graphicData uri="http://schemas.openxmlformats.org/drawingml/2006/table">
            <a:tbl>
              <a:tblPr firstRow="1" bandRow="1">
                <a:tableStyleId>{5C22544A-7EE6-4342-B048-85BDC9FD1C3A}</a:tableStyleId>
              </a:tblPr>
              <a:tblGrid>
                <a:gridCol w="1310640"/>
                <a:gridCol w="5242560"/>
              </a:tblGrid>
              <a:tr h="422910">
                <a:tc>
                  <a:txBody>
                    <a:bodyPr/>
                    <a:lstStyle/>
                    <a:p>
                      <a:r>
                        <a:rPr lang="en-US" dirty="0" smtClean="0"/>
                        <a:t>Data</a:t>
                      </a:r>
                      <a:endParaRPr lang="en-US" dirty="0"/>
                    </a:p>
                  </a:txBody>
                  <a:tcPr>
                    <a:solidFill>
                      <a:srgbClr val="0000CC"/>
                    </a:solidFill>
                  </a:tcPr>
                </a:tc>
                <a:tc>
                  <a:txBody>
                    <a:bodyPr/>
                    <a:lstStyle/>
                    <a:p>
                      <a:r>
                        <a:rPr lang="en-US" dirty="0" smtClean="0"/>
                        <a:t>Characteristics</a:t>
                      </a:r>
                      <a:endParaRPr lang="en-US" dirty="0"/>
                    </a:p>
                  </a:txBody>
                  <a:tcPr>
                    <a:solidFill>
                      <a:srgbClr val="0000CC"/>
                    </a:solidFill>
                  </a:tcPr>
                </a:tc>
              </a:tr>
              <a:tr h="422910">
                <a:tc>
                  <a:txBody>
                    <a:bodyPr/>
                    <a:lstStyle/>
                    <a:p>
                      <a:r>
                        <a:rPr lang="en-US" dirty="0" smtClean="0"/>
                        <a:t>Literals</a:t>
                      </a:r>
                      <a:endParaRPr lang="en-US" dirty="0"/>
                    </a:p>
                  </a:txBody>
                  <a:tcPr/>
                </a:tc>
                <a:tc>
                  <a:txBody>
                    <a:bodyPr/>
                    <a:lstStyle/>
                    <a:p>
                      <a:r>
                        <a:rPr lang="en-US" dirty="0" smtClean="0"/>
                        <a:t>Direct no-name constants</a:t>
                      </a:r>
                      <a:endParaRPr lang="en-US" dirty="0"/>
                    </a:p>
                  </a:txBody>
                  <a:tcPr/>
                </a:tc>
              </a:tr>
              <a:tr h="422910">
                <a:tc>
                  <a:txBody>
                    <a:bodyPr/>
                    <a:lstStyle/>
                    <a:p>
                      <a:r>
                        <a:rPr lang="en-US" dirty="0" smtClean="0"/>
                        <a:t>Constants</a:t>
                      </a:r>
                      <a:endParaRPr lang="en-US" dirty="0"/>
                    </a:p>
                  </a:txBody>
                  <a:tcPr/>
                </a:tc>
                <a:tc>
                  <a:txBody>
                    <a:bodyPr/>
                    <a:lstStyle/>
                    <a:p>
                      <a:r>
                        <a:rPr lang="en-US" dirty="0" smtClean="0"/>
                        <a:t>Named constants</a:t>
                      </a:r>
                      <a:endParaRPr lang="en-US" dirty="0"/>
                    </a:p>
                  </a:txBody>
                  <a:tcPr/>
                </a:tc>
              </a:tr>
              <a:tr h="422910">
                <a:tc>
                  <a:txBody>
                    <a:bodyPr/>
                    <a:lstStyle/>
                    <a:p>
                      <a:r>
                        <a:rPr lang="en-US" dirty="0" smtClean="0"/>
                        <a:t>Variables</a:t>
                      </a:r>
                      <a:endParaRPr lang="en-US" dirty="0"/>
                    </a:p>
                  </a:txBody>
                  <a:tcPr/>
                </a:tc>
                <a:tc>
                  <a:txBody>
                    <a:bodyPr/>
                    <a:lstStyle/>
                    <a:p>
                      <a:r>
                        <a:rPr lang="en-US" dirty="0" smtClean="0"/>
                        <a:t>Changeable typed named values</a:t>
                      </a:r>
                      <a:endParaRPr lang="en-US" dirty="0"/>
                    </a:p>
                  </a:txBody>
                  <a:tcPr/>
                </a:tc>
              </a:tr>
              <a:tr h="422910">
                <a:tc>
                  <a:txBody>
                    <a:bodyPr/>
                    <a:lstStyle/>
                    <a:p>
                      <a:r>
                        <a:rPr lang="en-US" dirty="0" smtClean="0"/>
                        <a:t>Data type</a:t>
                      </a:r>
                      <a:endParaRPr lang="en-US" dirty="0"/>
                    </a:p>
                  </a:txBody>
                  <a:tcPr/>
                </a:tc>
                <a:tc>
                  <a:txBody>
                    <a:bodyPr/>
                    <a:lstStyle/>
                    <a:p>
                      <a:r>
                        <a:rPr lang="en-US" dirty="0" smtClean="0"/>
                        <a:t>It specifies</a:t>
                      </a:r>
                      <a:r>
                        <a:rPr lang="en-US" baseline="0" dirty="0" smtClean="0"/>
                        <a:t> data memory size, domain of values</a:t>
                      </a:r>
                      <a:endParaRPr lang="en-US" dirty="0"/>
                    </a:p>
                  </a:txBody>
                  <a:tcPr/>
                </a:tc>
              </a:tr>
            </a:tbl>
          </a:graphicData>
        </a:graphic>
      </p:graphicFrame>
      <p:graphicFrame>
        <p:nvGraphicFramePr>
          <p:cNvPr id="8" name="Table 7"/>
          <p:cNvGraphicFramePr>
            <a:graphicFrameLocks noGrp="1"/>
          </p:cNvGraphicFramePr>
          <p:nvPr/>
        </p:nvGraphicFramePr>
        <p:xfrm>
          <a:off x="1905000" y="4800600"/>
          <a:ext cx="4495800" cy="1828800"/>
        </p:xfrm>
        <a:graphic>
          <a:graphicData uri="http://schemas.openxmlformats.org/drawingml/2006/table">
            <a:tbl>
              <a:tblPr firstRow="1" bandRow="1">
                <a:tableStyleId>{5C22544A-7EE6-4342-B048-85BDC9FD1C3A}</a:tableStyleId>
              </a:tblPr>
              <a:tblGrid>
                <a:gridCol w="1442049"/>
                <a:gridCol w="3053751"/>
              </a:tblGrid>
              <a:tr h="355600">
                <a:tc>
                  <a:txBody>
                    <a:bodyPr/>
                    <a:lstStyle/>
                    <a:p>
                      <a:r>
                        <a:rPr lang="en-US" dirty="0" smtClean="0"/>
                        <a:t>Types</a:t>
                      </a:r>
                      <a:endParaRPr lang="en-US" dirty="0"/>
                    </a:p>
                  </a:txBody>
                  <a:tcPr>
                    <a:solidFill>
                      <a:srgbClr val="FF0000"/>
                    </a:solidFill>
                  </a:tcPr>
                </a:tc>
                <a:tc>
                  <a:txBody>
                    <a:bodyPr/>
                    <a:lstStyle/>
                    <a:p>
                      <a:r>
                        <a:rPr lang="en-US" dirty="0" smtClean="0"/>
                        <a:t>Characteristics</a:t>
                      </a:r>
                      <a:endParaRPr lang="en-US" dirty="0"/>
                    </a:p>
                  </a:txBody>
                  <a:tcPr>
                    <a:solidFill>
                      <a:srgbClr val="FF0000"/>
                    </a:solidFill>
                  </a:tcPr>
                </a:tc>
              </a:tr>
              <a:tr h="355600">
                <a:tc>
                  <a:txBody>
                    <a:bodyPr/>
                    <a:lstStyle/>
                    <a:p>
                      <a:r>
                        <a:rPr lang="en-US" dirty="0" smtClean="0"/>
                        <a:t>Simple</a:t>
                      </a:r>
                      <a:endParaRPr lang="en-US" dirty="0"/>
                    </a:p>
                  </a:txBody>
                  <a:tcPr/>
                </a:tc>
                <a:tc>
                  <a:txBody>
                    <a:bodyPr/>
                    <a:lstStyle/>
                    <a:p>
                      <a:r>
                        <a:rPr lang="en-US" dirty="0" smtClean="0"/>
                        <a:t>Simplest</a:t>
                      </a:r>
                      <a:r>
                        <a:rPr lang="en-US" baseline="0" dirty="0" smtClean="0"/>
                        <a:t> action</a:t>
                      </a:r>
                      <a:endParaRPr lang="en-US" dirty="0"/>
                    </a:p>
                  </a:txBody>
                  <a:tcPr/>
                </a:tc>
              </a:tr>
              <a:tr h="355600">
                <a:tc>
                  <a:txBody>
                    <a:bodyPr/>
                    <a:lstStyle/>
                    <a:p>
                      <a:r>
                        <a:rPr lang="en-US" dirty="0" smtClean="0"/>
                        <a:t>Sequence</a:t>
                      </a:r>
                      <a:endParaRPr lang="en-US" dirty="0"/>
                    </a:p>
                  </a:txBody>
                  <a:tcPr/>
                </a:tc>
                <a:tc>
                  <a:txBody>
                    <a:bodyPr/>
                    <a:lstStyle/>
                    <a:p>
                      <a:r>
                        <a:rPr lang="en-US" dirty="0" smtClean="0"/>
                        <a:t>Group of simple</a:t>
                      </a:r>
                      <a:r>
                        <a:rPr lang="en-US" baseline="0" dirty="0" smtClean="0"/>
                        <a:t> statement</a:t>
                      </a:r>
                      <a:endParaRPr lang="en-US" dirty="0"/>
                    </a:p>
                  </a:txBody>
                  <a:tcPr/>
                </a:tc>
              </a:tr>
              <a:tr h="355600">
                <a:tc>
                  <a:txBody>
                    <a:bodyPr/>
                    <a:lstStyle/>
                    <a:p>
                      <a:r>
                        <a:rPr lang="en-US" dirty="0" smtClean="0"/>
                        <a:t>Selection</a:t>
                      </a:r>
                      <a:endParaRPr lang="en-US" dirty="0"/>
                    </a:p>
                  </a:txBody>
                  <a:tcPr/>
                </a:tc>
                <a:tc>
                  <a:txBody>
                    <a:bodyPr/>
                    <a:lstStyle/>
                    <a:p>
                      <a:r>
                        <a:rPr lang="en-US" dirty="0" smtClean="0"/>
                        <a:t>branching</a:t>
                      </a:r>
                      <a:endParaRPr lang="en-US" dirty="0"/>
                    </a:p>
                  </a:txBody>
                  <a:tcPr/>
                </a:tc>
              </a:tr>
              <a:tr h="355600">
                <a:tc>
                  <a:txBody>
                    <a:bodyPr/>
                    <a:lstStyle/>
                    <a:p>
                      <a:r>
                        <a:rPr lang="en-US" dirty="0" smtClean="0"/>
                        <a:t>Repetition</a:t>
                      </a:r>
                      <a:endParaRPr lang="en-US" dirty="0"/>
                    </a:p>
                  </a:txBody>
                  <a:tcPr/>
                </a:tc>
                <a:tc>
                  <a:txBody>
                    <a:bodyPr/>
                    <a:lstStyle/>
                    <a:p>
                      <a:r>
                        <a:rPr lang="en-US" dirty="0" smtClean="0"/>
                        <a:t>Loop some action</a:t>
                      </a:r>
                      <a:endParaRPr lang="en-US" dirty="0"/>
                    </a:p>
                  </a:txBody>
                  <a:tcPr/>
                </a:tc>
              </a:tr>
            </a:tbl>
          </a:graphicData>
        </a:graphic>
      </p:graphicFrame>
      <p:graphicFrame>
        <p:nvGraphicFramePr>
          <p:cNvPr id="9" name="Table 8"/>
          <p:cNvGraphicFramePr>
            <a:graphicFrameLocks noGrp="1"/>
          </p:cNvGraphicFramePr>
          <p:nvPr/>
        </p:nvGraphicFramePr>
        <p:xfrm>
          <a:off x="1905000" y="3124200"/>
          <a:ext cx="6248400" cy="1463040"/>
        </p:xfrm>
        <a:graphic>
          <a:graphicData uri="http://schemas.openxmlformats.org/drawingml/2006/table">
            <a:tbl>
              <a:tblPr firstRow="1" bandRow="1">
                <a:tableStyleId>{5C22544A-7EE6-4342-B048-85BDC9FD1C3A}</a:tableStyleId>
              </a:tblPr>
              <a:tblGrid>
                <a:gridCol w="1448904"/>
                <a:gridCol w="4799496"/>
              </a:tblGrid>
              <a:tr h="355600">
                <a:tc>
                  <a:txBody>
                    <a:bodyPr/>
                    <a:lstStyle/>
                    <a:p>
                      <a:r>
                        <a:rPr lang="en-US" dirty="0" smtClean="0"/>
                        <a:t>Computing</a:t>
                      </a:r>
                      <a:endParaRPr lang="en-US" dirty="0"/>
                    </a:p>
                  </a:txBody>
                  <a:tcPr>
                    <a:solidFill>
                      <a:srgbClr val="FF0000"/>
                    </a:solidFill>
                  </a:tcPr>
                </a:tc>
                <a:tc>
                  <a:txBody>
                    <a:bodyPr/>
                    <a:lstStyle/>
                    <a:p>
                      <a:r>
                        <a:rPr lang="en-US" dirty="0" smtClean="0"/>
                        <a:t>Characteristics</a:t>
                      </a:r>
                      <a:endParaRPr lang="en-US" dirty="0"/>
                    </a:p>
                  </a:txBody>
                  <a:tcPr>
                    <a:solidFill>
                      <a:srgbClr val="FF0000"/>
                    </a:solidFill>
                  </a:tcPr>
                </a:tc>
              </a:tr>
              <a:tr h="355600">
                <a:tc>
                  <a:txBody>
                    <a:bodyPr/>
                    <a:lstStyle/>
                    <a:p>
                      <a:r>
                        <a:rPr lang="en-US" dirty="0" smtClean="0"/>
                        <a:t>operand</a:t>
                      </a:r>
                      <a:endParaRPr lang="en-US" dirty="0"/>
                    </a:p>
                  </a:txBody>
                  <a:tcPr/>
                </a:tc>
                <a:tc>
                  <a:txBody>
                    <a:bodyPr/>
                    <a:lstStyle/>
                    <a:p>
                      <a:r>
                        <a:rPr lang="en-US" dirty="0" smtClean="0"/>
                        <a:t>Data in computation</a:t>
                      </a:r>
                      <a:endParaRPr lang="en-US" dirty="0"/>
                    </a:p>
                  </a:txBody>
                  <a:tcPr/>
                </a:tc>
              </a:tr>
              <a:tr h="355600">
                <a:tc>
                  <a:txBody>
                    <a:bodyPr/>
                    <a:lstStyle/>
                    <a:p>
                      <a:r>
                        <a:rPr lang="en-US" dirty="0" smtClean="0"/>
                        <a:t>operator</a:t>
                      </a:r>
                      <a:endParaRPr lang="en-US" dirty="0"/>
                    </a:p>
                  </a:txBody>
                  <a:tcPr/>
                </a:tc>
                <a:tc>
                  <a:txBody>
                    <a:bodyPr/>
                    <a:lstStyle/>
                    <a:p>
                      <a:r>
                        <a:rPr lang="en-US" dirty="0" smtClean="0"/>
                        <a:t>Symbol specifying</a:t>
                      </a:r>
                      <a:r>
                        <a:rPr lang="en-US" baseline="0" dirty="0" smtClean="0"/>
                        <a:t> a computation</a:t>
                      </a:r>
                      <a:r>
                        <a:rPr lang="en-US" dirty="0" smtClean="0"/>
                        <a:t> </a:t>
                      </a:r>
                      <a:endParaRPr lang="en-US" dirty="0"/>
                    </a:p>
                  </a:txBody>
                  <a:tcPr/>
                </a:tc>
              </a:tr>
              <a:tr h="355600">
                <a:tc>
                  <a:txBody>
                    <a:bodyPr/>
                    <a:lstStyle/>
                    <a:p>
                      <a:r>
                        <a:rPr lang="en-US" dirty="0" smtClean="0"/>
                        <a:t>expression</a:t>
                      </a:r>
                      <a:endParaRPr lang="en-US" dirty="0"/>
                    </a:p>
                  </a:txBody>
                  <a:tcPr/>
                </a:tc>
                <a:tc>
                  <a:txBody>
                    <a:bodyPr/>
                    <a:lstStyle/>
                    <a:p>
                      <a:r>
                        <a:rPr lang="en-US" dirty="0" smtClean="0"/>
                        <a:t>A</a:t>
                      </a:r>
                      <a:r>
                        <a:rPr lang="en-US" baseline="0" dirty="0" smtClean="0"/>
                        <a:t> combination of operators and operands</a:t>
                      </a:r>
                      <a:endParaRPr lang="en-US" dirty="0"/>
                    </a:p>
                  </a:txBody>
                  <a:tcPr/>
                </a:tc>
              </a:tr>
            </a:tbl>
          </a:graphicData>
        </a:graphic>
      </p:graphicFrame>
      <p:graphicFrame>
        <p:nvGraphicFramePr>
          <p:cNvPr id="10" name="Table 9"/>
          <p:cNvGraphicFramePr>
            <a:graphicFrameLocks noGrp="1"/>
          </p:cNvGraphicFramePr>
          <p:nvPr/>
        </p:nvGraphicFramePr>
        <p:xfrm>
          <a:off x="7467600" y="2880360"/>
          <a:ext cx="1524000" cy="1463040"/>
        </p:xfrm>
        <a:graphic>
          <a:graphicData uri="http://schemas.openxmlformats.org/drawingml/2006/table">
            <a:tbl>
              <a:tblPr firstRow="1" bandRow="1">
                <a:tableStyleId>{5C22544A-7EE6-4342-B048-85BDC9FD1C3A}</a:tableStyleId>
              </a:tblPr>
              <a:tblGrid>
                <a:gridCol w="1524000"/>
              </a:tblGrid>
              <a:tr h="355600">
                <a:tc>
                  <a:txBody>
                    <a:bodyPr/>
                    <a:lstStyle/>
                    <a:p>
                      <a:r>
                        <a:rPr lang="en-US" dirty="0" smtClean="0"/>
                        <a:t>Operators</a:t>
                      </a:r>
                      <a:endParaRPr lang="en-US" dirty="0"/>
                    </a:p>
                  </a:txBody>
                  <a:tcPr>
                    <a:solidFill>
                      <a:srgbClr val="FF0000"/>
                    </a:solidFill>
                  </a:tcPr>
                </a:tc>
              </a:tr>
              <a:tr h="355600">
                <a:tc>
                  <a:txBody>
                    <a:bodyPr/>
                    <a:lstStyle/>
                    <a:p>
                      <a:r>
                        <a:rPr lang="en-US" dirty="0" smtClean="0"/>
                        <a:t>Arithmetic</a:t>
                      </a:r>
                      <a:endParaRPr lang="en-US" dirty="0"/>
                    </a:p>
                  </a:txBody>
                  <a:tcPr/>
                </a:tc>
              </a:tr>
              <a:tr h="355600">
                <a:tc>
                  <a:txBody>
                    <a:bodyPr/>
                    <a:lstStyle/>
                    <a:p>
                      <a:r>
                        <a:rPr lang="en-US" dirty="0" smtClean="0"/>
                        <a:t>Relational</a:t>
                      </a:r>
                      <a:endParaRPr lang="en-US" dirty="0"/>
                    </a:p>
                  </a:txBody>
                  <a:tcPr/>
                </a:tc>
              </a:tr>
              <a:tr h="355600">
                <a:tc>
                  <a:txBody>
                    <a:bodyPr/>
                    <a:lstStyle/>
                    <a:p>
                      <a:r>
                        <a:rPr lang="en-US" dirty="0" smtClean="0"/>
                        <a:t>Logical</a:t>
                      </a:r>
                      <a:endParaRPr lang="en-US" dirty="0"/>
                    </a:p>
                  </a:txBody>
                  <a:tcPr/>
                </a:tc>
              </a:tr>
            </a:tbl>
          </a:graphicData>
        </a:graphic>
      </p:graphicFrame>
      <p:cxnSp>
        <p:nvCxnSpPr>
          <p:cNvPr id="12" name="Straight Arrow Connector 11"/>
          <p:cNvCxnSpPr/>
          <p:nvPr/>
        </p:nvCxnSpPr>
        <p:spPr>
          <a:xfrm flipV="1">
            <a:off x="6934200" y="3733800"/>
            <a:ext cx="457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304800" y="152400"/>
            <a:ext cx="6629400" cy="639762"/>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685800" y="1264920"/>
          <a:ext cx="1524000" cy="5212080"/>
        </p:xfrm>
        <a:graphic>
          <a:graphicData uri="http://schemas.openxmlformats.org/drawingml/2006/table">
            <a:tbl>
              <a:tblPr firstRow="1" bandRow="1">
                <a:tableStyleId>{5C22544A-7EE6-4342-B048-85BDC9FD1C3A}</a:tableStyleId>
              </a:tblPr>
              <a:tblGrid>
                <a:gridCol w="1524000"/>
              </a:tblGrid>
              <a:tr h="355600">
                <a:tc>
                  <a:txBody>
                    <a:bodyPr/>
                    <a:lstStyle/>
                    <a:p>
                      <a:r>
                        <a:rPr lang="en-US" dirty="0" smtClean="0"/>
                        <a:t>Program</a:t>
                      </a:r>
                      <a:endParaRPr lang="en-US" dirty="0"/>
                    </a:p>
                  </a:txBody>
                  <a:tcPr>
                    <a:solidFill>
                      <a:schemeClr val="accent6">
                        <a:lumMod val="50000"/>
                      </a:schemeClr>
                    </a:solidFill>
                  </a:tcPr>
                </a:tc>
              </a:tr>
              <a:tr h="355600">
                <a:tc>
                  <a:txBody>
                    <a:bodyPr/>
                    <a:lstStyle/>
                    <a:p>
                      <a:pPr algn="ctr"/>
                      <a:r>
                        <a:rPr lang="en-US" dirty="0" smtClean="0">
                          <a:solidFill>
                            <a:schemeClr val="tx1"/>
                          </a:solidFill>
                        </a:rPr>
                        <a:t>Data objects</a:t>
                      </a:r>
                      <a:endParaRPr lang="en-US" dirty="0">
                        <a:solidFill>
                          <a:schemeClr val="tx1"/>
                        </a:solidFill>
                      </a:endParaRPr>
                    </a:p>
                  </a:txBody>
                  <a:tcPr>
                    <a:solidFill>
                      <a:srgbClr val="0000CC"/>
                    </a:solidFill>
                  </a:tcPr>
                </a:tc>
              </a:tr>
              <a:tr h="355600">
                <a:tc>
                  <a:txBody>
                    <a:bodyPr/>
                    <a:lstStyle/>
                    <a:p>
                      <a:r>
                        <a:rPr lang="en-US" dirty="0" smtClean="0">
                          <a:solidFill>
                            <a:schemeClr val="tx1"/>
                          </a:solidFill>
                        </a:rPr>
                        <a:t>Statement1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Statement8</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Statement10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Statement11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Statement12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Statement13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Statement14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Statement15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Statement16</a:t>
                      </a:r>
                      <a:endParaRPr lang="en-US" dirty="0">
                        <a:solidFill>
                          <a:schemeClr val="tx1"/>
                        </a:solidFill>
                      </a:endParaRPr>
                    </a:p>
                  </a:txBody>
                  <a:tcPr>
                    <a:solidFill>
                      <a:srgbClr val="FF0000"/>
                    </a:solidFill>
                  </a:tcPr>
                </a:tc>
              </a:tr>
            </a:tbl>
          </a:graphicData>
        </a:graphic>
      </p:graphicFrame>
      <p:graphicFrame>
        <p:nvGraphicFramePr>
          <p:cNvPr id="13" name="Table 12"/>
          <p:cNvGraphicFramePr>
            <a:graphicFrameLocks noGrp="1"/>
          </p:cNvGraphicFramePr>
          <p:nvPr/>
        </p:nvGraphicFramePr>
        <p:xfrm>
          <a:off x="6324600" y="76200"/>
          <a:ext cx="1524000" cy="1778000"/>
        </p:xfrm>
        <a:graphic>
          <a:graphicData uri="http://schemas.openxmlformats.org/drawingml/2006/table">
            <a:tbl>
              <a:tblPr firstRow="1" bandRow="1">
                <a:tableStyleId>{5C22544A-7EE6-4342-B048-85BDC9FD1C3A}</a:tableStyleId>
              </a:tblPr>
              <a:tblGrid>
                <a:gridCol w="1524000"/>
              </a:tblGrid>
              <a:tr h="355600">
                <a:tc>
                  <a:txBody>
                    <a:bodyPr/>
                    <a:lstStyle/>
                    <a:p>
                      <a:r>
                        <a:rPr lang="en-US" sz="1600" dirty="0" smtClean="0"/>
                        <a:t>Sub1</a:t>
                      </a:r>
                      <a:endParaRPr lang="en-US" sz="1600" dirty="0"/>
                    </a:p>
                  </a:txBody>
                  <a:tcPr>
                    <a:solidFill>
                      <a:schemeClr val="accent6">
                        <a:lumMod val="50000"/>
                      </a:schemeClr>
                    </a:solidFill>
                  </a:tcPr>
                </a:tc>
              </a:tr>
              <a:tr h="355600">
                <a:tc>
                  <a:txBody>
                    <a:bodyPr/>
                    <a:lstStyle/>
                    <a:p>
                      <a:pPr algn="ctr"/>
                      <a:r>
                        <a:rPr lang="en-US" sz="1600" dirty="0" smtClean="0">
                          <a:solidFill>
                            <a:schemeClr val="tx1"/>
                          </a:solidFill>
                        </a:rPr>
                        <a:t>Local</a:t>
                      </a:r>
                      <a:r>
                        <a:rPr lang="en-US" sz="1600" baseline="0" dirty="0" smtClean="0">
                          <a:solidFill>
                            <a:schemeClr val="tx1"/>
                          </a:solidFill>
                        </a:rPr>
                        <a:t> </a:t>
                      </a:r>
                      <a:r>
                        <a:rPr lang="en-US" sz="1600" dirty="0" smtClean="0">
                          <a:solidFill>
                            <a:schemeClr val="tx1"/>
                          </a:solidFill>
                        </a:rPr>
                        <a:t>Data</a:t>
                      </a:r>
                      <a:endParaRPr lang="en-US" sz="1600" dirty="0">
                        <a:solidFill>
                          <a:schemeClr val="tx1"/>
                        </a:solidFill>
                      </a:endParaRPr>
                    </a:p>
                  </a:txBody>
                  <a:tcPr>
                    <a:solidFill>
                      <a:srgbClr val="0000CC"/>
                    </a:solidFill>
                  </a:tcPr>
                </a:tc>
              </a:tr>
              <a:tr h="355600">
                <a:tc>
                  <a:txBody>
                    <a:bodyPr/>
                    <a:lstStyle/>
                    <a:p>
                      <a:r>
                        <a:rPr lang="en-US" sz="1600" dirty="0" smtClean="0">
                          <a:solidFill>
                            <a:schemeClr val="tx1"/>
                          </a:solidFill>
                        </a:rPr>
                        <a:t>Statement4</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Statement5</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Statement6</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Statement7</a:t>
                      </a:r>
                    </a:p>
                  </a:txBody>
                  <a:tcPr>
                    <a:solidFill>
                      <a:srgbClr val="FF0000"/>
                    </a:solidFill>
                  </a:tcPr>
                </a:tc>
              </a:tr>
            </a:tbl>
          </a:graphicData>
        </a:graphic>
      </p:graphicFrame>
      <p:graphicFrame>
        <p:nvGraphicFramePr>
          <p:cNvPr id="14" name="Table 13"/>
          <p:cNvGraphicFramePr>
            <a:graphicFrameLocks noGrp="1"/>
          </p:cNvGraphicFramePr>
          <p:nvPr/>
        </p:nvGraphicFramePr>
        <p:xfrm>
          <a:off x="6324600" y="1828800"/>
          <a:ext cx="1524000" cy="1757680"/>
        </p:xfrm>
        <a:graphic>
          <a:graphicData uri="http://schemas.openxmlformats.org/drawingml/2006/table">
            <a:tbl>
              <a:tblPr firstRow="1" bandRow="1">
                <a:tableStyleId>{5C22544A-7EE6-4342-B048-85BDC9FD1C3A}</a:tableStyleId>
              </a:tblPr>
              <a:tblGrid>
                <a:gridCol w="1524000"/>
              </a:tblGrid>
              <a:tr h="137160">
                <a:tc>
                  <a:txBody>
                    <a:bodyPr/>
                    <a:lstStyle/>
                    <a:p>
                      <a:r>
                        <a:rPr lang="en-US" sz="1600" dirty="0" smtClean="0"/>
                        <a:t>Sub2</a:t>
                      </a:r>
                      <a:endParaRPr lang="en-US" sz="1600" dirty="0"/>
                    </a:p>
                  </a:txBody>
                  <a:tcPr>
                    <a:solidFill>
                      <a:schemeClr val="accent6">
                        <a:lumMod val="50000"/>
                      </a:schemeClr>
                    </a:solidFill>
                  </a:tcPr>
                </a:tc>
              </a:tr>
              <a:tr h="355600">
                <a:tc>
                  <a:txBody>
                    <a:bodyPr/>
                    <a:lstStyle/>
                    <a:p>
                      <a:pPr algn="ctr"/>
                      <a:r>
                        <a:rPr lang="en-US" sz="1600" dirty="0" smtClean="0">
                          <a:solidFill>
                            <a:schemeClr val="tx1"/>
                          </a:solidFill>
                        </a:rPr>
                        <a:t>Local</a:t>
                      </a:r>
                      <a:r>
                        <a:rPr lang="en-US" sz="1600" baseline="0" dirty="0" smtClean="0">
                          <a:solidFill>
                            <a:schemeClr val="tx1"/>
                          </a:solidFill>
                        </a:rPr>
                        <a:t> </a:t>
                      </a:r>
                      <a:r>
                        <a:rPr lang="en-US" sz="1600" dirty="0" smtClean="0">
                          <a:solidFill>
                            <a:schemeClr val="tx1"/>
                          </a:solidFill>
                        </a:rPr>
                        <a:t>Data</a:t>
                      </a:r>
                      <a:endParaRPr lang="en-US" sz="1600" dirty="0">
                        <a:solidFill>
                          <a:schemeClr val="tx1"/>
                        </a:solidFill>
                      </a:endParaRPr>
                    </a:p>
                  </a:txBody>
                  <a:tcPr>
                    <a:solidFill>
                      <a:srgbClr val="0000CC"/>
                    </a:solidFill>
                  </a:tcPr>
                </a:tc>
              </a:tr>
              <a:tr h="355600">
                <a:tc>
                  <a:txBody>
                    <a:bodyPr/>
                    <a:lstStyle/>
                    <a:p>
                      <a:r>
                        <a:rPr lang="en-US" sz="1600" dirty="0" smtClean="0">
                          <a:solidFill>
                            <a:schemeClr val="tx1"/>
                          </a:solidFill>
                        </a:rPr>
                        <a:t>Statement11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Statement12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Statement13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Statement14</a:t>
                      </a:r>
                    </a:p>
                  </a:txBody>
                  <a:tcPr>
                    <a:solidFill>
                      <a:srgbClr val="FF0000"/>
                    </a:solidFill>
                  </a:tcPr>
                </a:tc>
              </a:tr>
            </a:tbl>
          </a:graphicData>
        </a:graphic>
      </p:graphicFrame>
      <p:graphicFrame>
        <p:nvGraphicFramePr>
          <p:cNvPr id="15" name="Table 14"/>
          <p:cNvGraphicFramePr>
            <a:graphicFrameLocks noGrp="1"/>
          </p:cNvGraphicFramePr>
          <p:nvPr/>
        </p:nvGraphicFramePr>
        <p:xfrm>
          <a:off x="6324600" y="3540760"/>
          <a:ext cx="1524000" cy="3241040"/>
        </p:xfrm>
        <a:graphic>
          <a:graphicData uri="http://schemas.openxmlformats.org/drawingml/2006/table">
            <a:tbl>
              <a:tblPr firstRow="1" bandRow="1">
                <a:tableStyleId>{5C22544A-7EE6-4342-B048-85BDC9FD1C3A}</a:tableStyleId>
              </a:tblPr>
              <a:tblGrid>
                <a:gridCol w="1524000"/>
              </a:tblGrid>
              <a:tr h="355600">
                <a:tc>
                  <a:txBody>
                    <a:bodyPr/>
                    <a:lstStyle/>
                    <a:p>
                      <a:r>
                        <a:rPr lang="en-US" sz="1600" dirty="0" smtClean="0"/>
                        <a:t>Main</a:t>
                      </a:r>
                      <a:endParaRPr lang="en-US" sz="1600" dirty="0"/>
                    </a:p>
                  </a:txBody>
                  <a:tcPr>
                    <a:solidFill>
                      <a:schemeClr val="accent6">
                        <a:lumMod val="50000"/>
                      </a:schemeClr>
                    </a:solidFill>
                  </a:tcPr>
                </a:tc>
              </a:tr>
              <a:tr h="355600">
                <a:tc>
                  <a:txBody>
                    <a:bodyPr/>
                    <a:lstStyle/>
                    <a:p>
                      <a:pPr algn="ctr"/>
                      <a:r>
                        <a:rPr lang="en-US" sz="1600" dirty="0" smtClean="0">
                          <a:solidFill>
                            <a:schemeClr val="tx1"/>
                          </a:solidFill>
                        </a:rPr>
                        <a:t>Data objects</a:t>
                      </a:r>
                      <a:endParaRPr lang="en-US" sz="1600" dirty="0">
                        <a:solidFill>
                          <a:schemeClr val="tx1"/>
                        </a:solidFill>
                      </a:endParaRPr>
                    </a:p>
                  </a:txBody>
                  <a:tcPr>
                    <a:solidFill>
                      <a:srgbClr val="0000CC"/>
                    </a:solidFill>
                  </a:tcPr>
                </a:tc>
              </a:tr>
              <a:tr h="355600">
                <a:tc>
                  <a:txBody>
                    <a:bodyPr/>
                    <a:lstStyle/>
                    <a:p>
                      <a:r>
                        <a:rPr lang="en-US" sz="1600" dirty="0" smtClean="0">
                          <a:solidFill>
                            <a:schemeClr val="tx1"/>
                          </a:solidFill>
                        </a:rPr>
                        <a:t>Statement1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solidFill>
                            <a:schemeClr val="tx1"/>
                          </a:solidFill>
                        </a:rPr>
                        <a:t>Call Sub1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Statement5</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solidFill>
                            <a:schemeClr val="tx1"/>
                          </a:solidFill>
                        </a:rPr>
                        <a:t>Call Sub2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Statement15</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Statement16</a:t>
                      </a:r>
                    </a:p>
                  </a:txBody>
                  <a:tcPr>
                    <a:solidFill>
                      <a:srgbClr val="FF0000"/>
                    </a:solidFill>
                  </a:tcPr>
                </a:tc>
              </a:tr>
            </a:tbl>
          </a:graphicData>
        </a:graphic>
      </p:graphicFrame>
      <p:cxnSp>
        <p:nvCxnSpPr>
          <p:cNvPr id="17" name="Straight Connector 16"/>
          <p:cNvCxnSpPr/>
          <p:nvPr/>
        </p:nvCxnSpPr>
        <p:spPr>
          <a:xfrm flipH="1">
            <a:off x="6019800" y="5181600"/>
            <a:ext cx="304800"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19800" y="990600"/>
            <a:ext cx="0" cy="41910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19800" y="990600"/>
            <a:ext cx="304800" cy="0"/>
          </a:xfrm>
          <a:prstGeom prst="straightConnector1">
            <a:avLst/>
          </a:prstGeom>
          <a:ln w="190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48600" y="1676400"/>
            <a:ext cx="228600"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77200" y="1676400"/>
            <a:ext cx="0" cy="36576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848600" y="5334000"/>
            <a:ext cx="228600" cy="0"/>
          </a:xfrm>
          <a:prstGeom prst="straightConnector1">
            <a:avLst/>
          </a:prstGeom>
          <a:ln w="190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791200" y="6172200"/>
            <a:ext cx="533400"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91200" y="2667000"/>
            <a:ext cx="0" cy="35052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91200" y="2667000"/>
            <a:ext cx="533400" cy="0"/>
          </a:xfrm>
          <a:prstGeom prst="straightConnector1">
            <a:avLst/>
          </a:prstGeom>
          <a:ln w="190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48600" y="3429000"/>
            <a:ext cx="457200"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67587" idx="0"/>
          </p:cNvCxnSpPr>
          <p:nvPr/>
        </p:nvCxnSpPr>
        <p:spPr>
          <a:xfrm>
            <a:off x="8305800" y="3429000"/>
            <a:ext cx="15875" cy="2971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7587" idx="0"/>
          </p:cNvCxnSpPr>
          <p:nvPr/>
        </p:nvCxnSpPr>
        <p:spPr>
          <a:xfrm flipH="1">
            <a:off x="7848600" y="6400800"/>
            <a:ext cx="473075" cy="0"/>
          </a:xfrm>
          <a:prstGeom prst="straightConnector1">
            <a:avLst/>
          </a:prstGeom>
          <a:ln w="190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43" name="Right Brace 42"/>
          <p:cNvSpPr/>
          <p:nvPr/>
        </p:nvSpPr>
        <p:spPr>
          <a:xfrm>
            <a:off x="2362200" y="2971800"/>
            <a:ext cx="228600" cy="990600"/>
          </a:xfrm>
          <a:prstGeom prst="rightBrace">
            <a:avLst/>
          </a:prstGeom>
          <a:ln w="19050">
            <a:solidFill>
              <a:srgbClr val="00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a:t>
            </a:r>
            <a:endParaRPr lang="en-US" dirty="0"/>
          </a:p>
        </p:txBody>
      </p:sp>
      <p:sp>
        <p:nvSpPr>
          <p:cNvPr id="47" name="Right Brace 46"/>
          <p:cNvSpPr/>
          <p:nvPr/>
        </p:nvSpPr>
        <p:spPr>
          <a:xfrm>
            <a:off x="2362200" y="4876800"/>
            <a:ext cx="228600" cy="990600"/>
          </a:xfrm>
          <a:prstGeom prst="rightBrace">
            <a:avLst/>
          </a:prstGeom>
          <a:ln w="19050">
            <a:solidFill>
              <a:srgbClr val="00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a:t>
            </a:r>
            <a:endParaRPr lang="en-US" dirty="0"/>
          </a:p>
        </p:txBody>
      </p:sp>
      <p:sp>
        <p:nvSpPr>
          <p:cNvPr id="50" name="TextBox 49"/>
          <p:cNvSpPr txBox="1"/>
          <p:nvPr/>
        </p:nvSpPr>
        <p:spPr>
          <a:xfrm>
            <a:off x="2590800" y="3055203"/>
            <a:ext cx="1752600" cy="830997"/>
          </a:xfrm>
          <a:prstGeom prst="rect">
            <a:avLst/>
          </a:prstGeom>
          <a:noFill/>
        </p:spPr>
        <p:txBody>
          <a:bodyPr wrap="square" rtlCol="0">
            <a:spAutoFit/>
          </a:bodyPr>
          <a:lstStyle/>
          <a:p>
            <a:r>
              <a:rPr lang="en-US" sz="1600" dirty="0" smtClean="0">
                <a:solidFill>
                  <a:schemeClr val="bg1"/>
                </a:solidFill>
              </a:rPr>
              <a:t>Small action it may be named by a verb</a:t>
            </a:r>
            <a:endParaRPr lang="en-US" sz="1600" dirty="0">
              <a:solidFill>
                <a:schemeClr val="bg1"/>
              </a:solidFill>
            </a:endParaRPr>
          </a:p>
        </p:txBody>
      </p:sp>
      <p:sp>
        <p:nvSpPr>
          <p:cNvPr id="51" name="TextBox 50"/>
          <p:cNvSpPr txBox="1"/>
          <p:nvPr/>
        </p:nvSpPr>
        <p:spPr>
          <a:xfrm>
            <a:off x="2590800" y="4953000"/>
            <a:ext cx="1524000" cy="830997"/>
          </a:xfrm>
          <a:prstGeom prst="rect">
            <a:avLst/>
          </a:prstGeom>
          <a:noFill/>
        </p:spPr>
        <p:txBody>
          <a:bodyPr wrap="square" rtlCol="0">
            <a:spAutoFit/>
          </a:bodyPr>
          <a:lstStyle/>
          <a:p>
            <a:r>
              <a:rPr lang="en-US" sz="1600" dirty="0" smtClean="0">
                <a:solidFill>
                  <a:schemeClr val="bg1"/>
                </a:solidFill>
              </a:rPr>
              <a:t>Small action it may be named by a verb</a:t>
            </a:r>
            <a:endParaRPr lang="en-US" sz="1600" dirty="0">
              <a:solidFill>
                <a:schemeClr val="bg1"/>
              </a:solidFill>
            </a:endParaRPr>
          </a:p>
        </p:txBody>
      </p:sp>
      <p:cxnSp>
        <p:nvCxnSpPr>
          <p:cNvPr id="53" name="Straight Arrow Connector 52"/>
          <p:cNvCxnSpPr/>
          <p:nvPr/>
        </p:nvCxnSpPr>
        <p:spPr>
          <a:xfrm flipV="1">
            <a:off x="4114800" y="457200"/>
            <a:ext cx="19812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114800" y="2286000"/>
            <a:ext cx="17526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38400" y="4038600"/>
            <a:ext cx="1981200" cy="400110"/>
          </a:xfrm>
          <a:prstGeom prst="rect">
            <a:avLst/>
          </a:prstGeom>
          <a:noFill/>
        </p:spPr>
        <p:txBody>
          <a:bodyPr wrap="square" rtlCol="0">
            <a:spAutoFit/>
          </a:bodyPr>
          <a:lstStyle/>
          <a:p>
            <a:pPr algn="ctr"/>
            <a:r>
              <a:rPr lang="en-US" sz="2000" b="1" u="sng" dirty="0" smtClean="0">
                <a:solidFill>
                  <a:srgbClr val="0000CC"/>
                </a:solidFill>
              </a:rPr>
              <a:t>Subprogram</a:t>
            </a:r>
            <a:endParaRPr lang="en-US" sz="2000" b="1" u="sng" dirty="0">
              <a:solidFill>
                <a:srgbClr val="0000CC"/>
              </a:solidFill>
            </a:endParaRPr>
          </a:p>
        </p:txBody>
      </p:sp>
      <p:sp>
        <p:nvSpPr>
          <p:cNvPr id="58" name="TextBox 57"/>
          <p:cNvSpPr txBox="1"/>
          <p:nvPr/>
        </p:nvSpPr>
        <p:spPr>
          <a:xfrm>
            <a:off x="2514600" y="5867400"/>
            <a:ext cx="3505200" cy="830997"/>
          </a:xfrm>
          <a:prstGeom prst="rect">
            <a:avLst/>
          </a:prstGeom>
          <a:noFill/>
        </p:spPr>
        <p:txBody>
          <a:bodyPr wrap="square" rtlCol="0">
            <a:spAutoFit/>
          </a:bodyPr>
          <a:lstStyle/>
          <a:p>
            <a:r>
              <a:rPr lang="en-US" sz="1600" dirty="0" smtClean="0">
                <a:solidFill>
                  <a:srgbClr val="0000CC"/>
                </a:solidFill>
              </a:rPr>
              <a:t>Subprograms make program more readable, more understandable, and they can be used many times.</a:t>
            </a:r>
            <a:endParaRPr lang="en-US" sz="1600" dirty="0">
              <a:solidFill>
                <a:srgbClr val="0000CC"/>
              </a:solidFill>
            </a:endParaRPr>
          </a:p>
        </p:txBody>
      </p:sp>
      <p:sp>
        <p:nvSpPr>
          <p:cNvPr id="32" name="Slide Number Placeholder 31"/>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81381" name="Rectangle 5"/>
          <p:cNvSpPr>
            <a:spLocks noChangeArrowheads="1"/>
          </p:cNvSpPr>
          <p:nvPr/>
        </p:nvSpPr>
        <p:spPr bwMode="auto">
          <a:xfrm>
            <a:off x="381000" y="1054388"/>
            <a:ext cx="8534400" cy="4862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a:buFontTx/>
              <a:buChar char="-"/>
              <a:defRPr/>
            </a:pPr>
            <a:r>
              <a:rPr lang="en-US" altLang="en-US" sz="2800" b="1" dirty="0" smtClean="0">
                <a:solidFill>
                  <a:srgbClr val="0000CC"/>
                </a:solidFill>
                <a:effectLst>
                  <a:outerShdw blurRad="38100" dist="38100" dir="2700000" algn="tl">
                    <a:srgbClr val="C0C0C0"/>
                  </a:outerShdw>
                </a:effectLst>
                <a:latin typeface="Times New Roman" panose="02020603050405020304" pitchFamily="18" charset="0"/>
              </a:rPr>
              <a:t>Identifier</a:t>
            </a:r>
            <a:r>
              <a:rPr lang="en-US" altLang="en-US" sz="2800" b="0" dirty="0" smtClean="0">
                <a:solidFill>
                  <a:schemeClr val="bg1"/>
                </a:solidFill>
                <a:effectLst>
                  <a:outerShdw blurRad="38100" dist="38100" dir="2700000" algn="tl">
                    <a:srgbClr val="C0C0C0"/>
                  </a:outerShdw>
                </a:effectLst>
                <a:latin typeface="Times New Roman" panose="02020603050405020304" pitchFamily="18" charset="0"/>
              </a:rPr>
              <a:t>: Name of an object/data. </a:t>
            </a:r>
            <a:r>
              <a:rPr lang="en-US" altLang="en-US" sz="2800" dirty="0" smtClean="0">
                <a:solidFill>
                  <a:schemeClr val="bg1"/>
                </a:solidFill>
                <a:latin typeface="Times New Roman" pitchFamily="18" charset="0"/>
              </a:rPr>
              <a:t>each piece of data in a computer is stored at a unique address.</a:t>
            </a:r>
          </a:p>
          <a:p>
            <a:pPr algn="just"/>
            <a:r>
              <a:rPr lang="en-US" altLang="en-US" sz="2800" b="1" dirty="0" smtClean="0">
                <a:solidFill>
                  <a:srgbClr val="0000CC"/>
                </a:solidFill>
                <a:latin typeface="Times New Roman" pitchFamily="18" charset="0"/>
              </a:rPr>
              <a:t>- Data type:</a:t>
            </a:r>
            <a:r>
              <a:rPr lang="en-US" altLang="en-US" sz="2800" dirty="0" smtClean="0">
                <a:solidFill>
                  <a:schemeClr val="bg1"/>
                </a:solidFill>
                <a:latin typeface="Times New Roman" pitchFamily="18" charset="0"/>
              </a:rPr>
              <a:t> Set of values (domain) and a set of operations that can be applied to those values. Most languages define two categories of data types: </a:t>
            </a:r>
            <a:r>
              <a:rPr lang="en-US" altLang="en-US" sz="2800" i="1" dirty="0" smtClean="0">
                <a:solidFill>
                  <a:schemeClr val="bg1"/>
                </a:solidFill>
                <a:latin typeface="Times New Roman" pitchFamily="18" charset="0"/>
              </a:rPr>
              <a:t>simple types</a:t>
            </a:r>
            <a:r>
              <a:rPr lang="en-US" altLang="en-US" sz="2800" dirty="0" smtClean="0">
                <a:solidFill>
                  <a:schemeClr val="bg1"/>
                </a:solidFill>
                <a:latin typeface="Times New Roman" pitchFamily="18" charset="0"/>
              </a:rPr>
              <a:t> and </a:t>
            </a:r>
            <a:r>
              <a:rPr lang="en-US" altLang="en-US" sz="2800" i="1" dirty="0" smtClean="0">
                <a:solidFill>
                  <a:schemeClr val="bg1"/>
                </a:solidFill>
                <a:latin typeface="Times New Roman" pitchFamily="18" charset="0"/>
              </a:rPr>
              <a:t>composite types</a:t>
            </a:r>
            <a:r>
              <a:rPr lang="en-US" altLang="en-US" sz="2800" dirty="0" smtClean="0">
                <a:solidFill>
                  <a:schemeClr val="bg1"/>
                </a:solidFill>
                <a:latin typeface="Times New Roman" pitchFamily="18" charset="0"/>
              </a:rPr>
              <a:t>.</a:t>
            </a:r>
          </a:p>
          <a:p>
            <a:pPr algn="just"/>
            <a:r>
              <a:rPr lang="en-US" altLang="en-US" sz="2800" dirty="0" smtClean="0">
                <a:solidFill>
                  <a:schemeClr val="bg1"/>
                </a:solidFill>
                <a:latin typeface="Times New Roman" pitchFamily="18" charset="0"/>
              </a:rPr>
              <a:t>(1) Simple </a:t>
            </a:r>
            <a:r>
              <a:rPr lang="en-US" altLang="en-US" dirty="0" smtClean="0">
                <a:solidFill>
                  <a:schemeClr val="bg1"/>
                </a:solidFill>
                <a:latin typeface="Times New Roman" pitchFamily="18" charset="0"/>
              </a:rPr>
              <a:t>type is a data type that cannot be broken into smaller data types.</a:t>
            </a:r>
          </a:p>
          <a:p>
            <a:pPr algn="just"/>
            <a:r>
              <a:rPr lang="en-US" altLang="en-US" sz="2800" dirty="0" smtClean="0">
                <a:solidFill>
                  <a:schemeClr val="bg1"/>
                </a:solidFill>
                <a:latin typeface="Times New Roman" pitchFamily="18" charset="0"/>
              </a:rPr>
              <a:t>(2) Composite type </a:t>
            </a:r>
            <a:r>
              <a:rPr lang="en-US" altLang="en-US" sz="1600" dirty="0" smtClean="0">
                <a:solidFill>
                  <a:schemeClr val="bg1"/>
                </a:solidFill>
                <a:latin typeface="Times New Roman" pitchFamily="18" charset="0"/>
              </a:rPr>
              <a:t>is a set of elements in which each element is a simple type or a composite type.</a:t>
            </a:r>
          </a:p>
          <a:p>
            <a:pPr algn="just"/>
            <a:endParaRPr lang="en-US" altLang="en-US" sz="1400" b="0" dirty="0" smtClean="0">
              <a:solidFill>
                <a:schemeClr val="bg1"/>
              </a:solidFill>
              <a:effectLst>
                <a:outerShdw blurRad="38100" dist="38100" dir="2700000" algn="tl">
                  <a:srgbClr val="C0C0C0"/>
                </a:outerShdw>
              </a:effectLst>
              <a:latin typeface="Times New Roman" pitchFamily="18" charset="0"/>
            </a:endParaRPr>
          </a:p>
          <a:p>
            <a:pPr algn="just"/>
            <a:r>
              <a:rPr lang="en-US" altLang="en-US" dirty="0" smtClean="0">
                <a:solidFill>
                  <a:srgbClr val="0000CC"/>
                </a:solidFill>
                <a:effectLst>
                  <a:outerShdw blurRad="38100" dist="38100" dir="2700000" algn="tl">
                    <a:srgbClr val="C0C0C0"/>
                  </a:outerShdw>
                </a:effectLst>
                <a:latin typeface="Times New Roman" pitchFamily="18" charset="0"/>
              </a:rPr>
              <a:t>Example:  In C, Java, the simple data type </a:t>
            </a:r>
            <a:r>
              <a:rPr lang="en-US" altLang="en-US" b="1" u="sng" dirty="0" err="1" smtClean="0">
                <a:solidFill>
                  <a:srgbClr val="0000CC"/>
                </a:solidFill>
                <a:effectLst>
                  <a:outerShdw blurRad="38100" dist="38100" dir="2700000" algn="tl">
                    <a:srgbClr val="C0C0C0"/>
                  </a:outerShdw>
                </a:effectLst>
                <a:latin typeface="Times New Roman" pitchFamily="18" charset="0"/>
              </a:rPr>
              <a:t>int</a:t>
            </a:r>
            <a:endParaRPr lang="en-US" altLang="en-US" b="1" u="sng" dirty="0" smtClean="0">
              <a:solidFill>
                <a:srgbClr val="0000CC"/>
              </a:solidFill>
              <a:effectLst>
                <a:outerShdw blurRad="38100" dist="38100" dir="2700000" algn="tl">
                  <a:srgbClr val="C0C0C0"/>
                </a:outerShdw>
              </a:effectLst>
              <a:latin typeface="Times New Roman" pitchFamily="18" charset="0"/>
            </a:endParaRPr>
          </a:p>
          <a:p>
            <a:pPr algn="just"/>
            <a:r>
              <a:rPr lang="en-US" altLang="en-US" dirty="0" smtClean="0">
                <a:solidFill>
                  <a:schemeClr val="bg1"/>
                </a:solidFill>
                <a:effectLst>
                  <a:outerShdw blurRad="38100" dist="38100" dir="2700000" algn="tl">
                    <a:srgbClr val="C0C0C0"/>
                  </a:outerShdw>
                </a:effectLst>
                <a:latin typeface="Times New Roman" pitchFamily="18" charset="0"/>
              </a:rPr>
              <a:t>    Memory size: 4 bytes,     Domain: [ -2</a:t>
            </a:r>
            <a:r>
              <a:rPr lang="en-US" altLang="en-US" baseline="30000" dirty="0" smtClean="0">
                <a:solidFill>
                  <a:schemeClr val="bg1"/>
                </a:solidFill>
                <a:effectLst>
                  <a:outerShdw blurRad="38100" dist="38100" dir="2700000" algn="tl">
                    <a:srgbClr val="C0C0C0"/>
                  </a:outerShdw>
                </a:effectLst>
                <a:latin typeface="Times New Roman" pitchFamily="18" charset="0"/>
              </a:rPr>
              <a:t>31</a:t>
            </a:r>
            <a:r>
              <a:rPr lang="en-US" altLang="en-US" dirty="0" smtClean="0">
                <a:solidFill>
                  <a:schemeClr val="bg1"/>
                </a:solidFill>
                <a:effectLst>
                  <a:outerShdw blurRad="38100" dist="38100" dir="2700000" algn="tl">
                    <a:srgbClr val="C0C0C0"/>
                  </a:outerShdw>
                </a:effectLst>
                <a:latin typeface="Times New Roman" pitchFamily="18" charset="0"/>
              </a:rPr>
              <a:t>, 2</a:t>
            </a:r>
            <a:r>
              <a:rPr lang="en-US" altLang="en-US" baseline="30000" dirty="0" smtClean="0">
                <a:solidFill>
                  <a:schemeClr val="bg1"/>
                </a:solidFill>
                <a:effectLst>
                  <a:outerShdw blurRad="38100" dist="38100" dir="2700000" algn="tl">
                    <a:srgbClr val="C0C0C0"/>
                  </a:outerShdw>
                </a:effectLst>
                <a:latin typeface="Times New Roman" pitchFamily="18" charset="0"/>
              </a:rPr>
              <a:t>31</a:t>
            </a:r>
            <a:r>
              <a:rPr lang="en-US" altLang="en-US" dirty="0" smtClean="0">
                <a:solidFill>
                  <a:schemeClr val="bg1"/>
                </a:solidFill>
                <a:effectLst>
                  <a:outerShdw blurRad="38100" dist="38100" dir="2700000" algn="tl">
                    <a:srgbClr val="C0C0C0"/>
                  </a:outerShdw>
                </a:effectLst>
                <a:latin typeface="Times New Roman" pitchFamily="18" charset="0"/>
              </a:rPr>
              <a:t>-1], </a:t>
            </a:r>
          </a:p>
          <a:p>
            <a:pPr algn="just"/>
            <a:r>
              <a:rPr lang="en-US" altLang="en-US" dirty="0" smtClean="0">
                <a:solidFill>
                  <a:schemeClr val="bg1"/>
                </a:solidFill>
                <a:effectLst>
                  <a:outerShdw blurRad="38100" dist="38100" dir="2700000" algn="tl">
                    <a:srgbClr val="C0C0C0"/>
                  </a:outerShdw>
                </a:effectLst>
                <a:latin typeface="Times New Roman" pitchFamily="18" charset="0"/>
              </a:rPr>
              <a:t>    Operators supported: Mathematic, relational operators    </a:t>
            </a:r>
            <a:endParaRPr lang="en-US" altLang="en-US" sz="3200" dirty="0">
              <a:solidFill>
                <a:schemeClr val="bg1"/>
              </a:solidFill>
              <a:effectLst>
                <a:outerShdw blurRad="38100" dist="38100" dir="2700000" algn="tl">
                  <a:srgbClr val="C0C0C0"/>
                </a:outerShdw>
              </a:effectLst>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81381" name="Rectangle 5"/>
          <p:cNvSpPr>
            <a:spLocks noChangeArrowheads="1"/>
          </p:cNvSpPr>
          <p:nvPr/>
        </p:nvSpPr>
        <p:spPr bwMode="auto">
          <a:xfrm>
            <a:off x="304800" y="959109"/>
            <a:ext cx="8534400"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a:buFontTx/>
              <a:buChar char="-"/>
              <a:defRPr/>
            </a:pPr>
            <a:r>
              <a:rPr lang="en-US" altLang="en-US" sz="2800" b="1" dirty="0" smtClean="0">
                <a:solidFill>
                  <a:srgbClr val="0000CC"/>
                </a:solidFill>
                <a:latin typeface="Times New Roman" pitchFamily="18" charset="0"/>
              </a:rPr>
              <a:t>Variables</a:t>
            </a:r>
            <a:r>
              <a:rPr lang="en-US" altLang="en-US" sz="2800" dirty="0" smtClean="0">
                <a:solidFill>
                  <a:schemeClr val="bg1"/>
                </a:solidFill>
                <a:latin typeface="Times New Roman" pitchFamily="18" charset="0"/>
              </a:rPr>
              <a:t> are names for memory locations. Each memory location in a computer has an address. Although the addresses are used by the computer internally, it is very inconvenient for the programmer to use addresses. A programmer can use a variable, such as </a:t>
            </a:r>
            <a:r>
              <a:rPr lang="en-US" altLang="en-US" sz="2800" i="1" dirty="0" smtClean="0">
                <a:solidFill>
                  <a:schemeClr val="bg1"/>
                </a:solidFill>
                <a:latin typeface="Times New Roman" pitchFamily="18" charset="0"/>
              </a:rPr>
              <a:t>score</a:t>
            </a:r>
            <a:r>
              <a:rPr lang="en-US" altLang="en-US" sz="2800" dirty="0" smtClean="0">
                <a:solidFill>
                  <a:schemeClr val="bg1"/>
                </a:solidFill>
                <a:latin typeface="Times New Roman" pitchFamily="18" charset="0"/>
              </a:rPr>
              <a:t>, to store the integer value of a score received in a test. Since a variable holds a data item, it has a type.</a:t>
            </a:r>
          </a:p>
          <a:p>
            <a:pPr algn="just">
              <a:buFontTx/>
              <a:buChar char="-"/>
              <a:defRPr/>
            </a:pPr>
            <a:r>
              <a:rPr lang="en-US" altLang="en-US" sz="2800" dirty="0" smtClean="0">
                <a:solidFill>
                  <a:schemeClr val="bg1"/>
                </a:solidFill>
                <a:latin typeface="Times New Roman" pitchFamily="18" charset="0"/>
              </a:rPr>
              <a:t> </a:t>
            </a:r>
            <a:r>
              <a:rPr lang="en-US" altLang="en-US" sz="2800" b="1" dirty="0" smtClean="0">
                <a:solidFill>
                  <a:srgbClr val="0000CC"/>
                </a:solidFill>
                <a:latin typeface="Times New Roman" pitchFamily="18" charset="0"/>
              </a:rPr>
              <a:t>How to identify variables of a program?</a:t>
            </a:r>
          </a:p>
          <a:p>
            <a:pPr lvl="1" algn="just">
              <a:buFont typeface="Wingdings"/>
              <a:buChar char="è"/>
              <a:defRPr/>
            </a:pPr>
            <a:r>
              <a:rPr lang="en-US" altLang="en-US" sz="2800" b="1" dirty="0" smtClean="0">
                <a:solidFill>
                  <a:schemeClr val="bg1"/>
                </a:solidFill>
                <a:effectLst>
                  <a:outerShdw blurRad="38100" dist="38100" dir="2700000" algn="tl">
                    <a:srgbClr val="C0C0C0"/>
                  </a:outerShdw>
                </a:effectLst>
                <a:latin typeface="Times New Roman" pitchFamily="18" charset="0"/>
                <a:sym typeface="Wingdings" pitchFamily="2" charset="2"/>
              </a:rPr>
              <a:t>Pick nouns up.</a:t>
            </a:r>
          </a:p>
          <a:p>
            <a:pPr algn="just">
              <a:buFontTx/>
              <a:buChar char="-"/>
              <a:defRPr/>
            </a:pPr>
            <a:r>
              <a:rPr lang="en-US" altLang="en-US" sz="2800" b="1" dirty="0" smtClean="0">
                <a:solidFill>
                  <a:srgbClr val="0000CC"/>
                </a:solidFill>
                <a:latin typeface="Times New Roman" pitchFamily="18" charset="0"/>
              </a:rPr>
              <a:t>How to identify type of a variable?</a:t>
            </a:r>
          </a:p>
          <a:p>
            <a:pPr lvl="1" algn="just">
              <a:buFont typeface="Wingdings"/>
              <a:buChar char="è"/>
              <a:defRPr/>
            </a:pPr>
            <a:r>
              <a:rPr lang="en-US" altLang="en-US" sz="2800" b="1" dirty="0" smtClean="0">
                <a:solidFill>
                  <a:schemeClr val="bg1"/>
                </a:solidFill>
                <a:effectLst>
                  <a:outerShdw blurRad="38100" dist="38100" dir="2700000" algn="tl">
                    <a:srgbClr val="C0C0C0"/>
                  </a:outerShdw>
                </a:effectLst>
                <a:latin typeface="Times New Roman" pitchFamily="18" charset="0"/>
                <a:sym typeface="Wingdings" pitchFamily="2" charset="2"/>
              </a:rPr>
              <a:t>Determine it’s value and it’s range .</a:t>
            </a:r>
          </a:p>
          <a:p>
            <a:pPr lvl="1" algn="just">
              <a:defRPr/>
            </a:pPr>
            <a:endParaRPr lang="en-US" altLang="en-US" sz="2800" dirty="0">
              <a:solidFill>
                <a:schemeClr val="bg1"/>
              </a:solidFill>
              <a:effectLst>
                <a:outerShdw blurRad="38100" dist="38100" dir="2700000" algn="tl">
                  <a:srgbClr val="C0C0C0"/>
                </a:outerShdw>
              </a:effectLst>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219200"/>
            <a:ext cx="8077200" cy="3185160"/>
          </a:xfrm>
        </p:spPr>
        <p:txBody>
          <a:bodyPr>
            <a:normAutofit/>
          </a:bodyPr>
          <a:lstStyle/>
          <a:p>
            <a:pPr>
              <a:buNone/>
            </a:pPr>
            <a:r>
              <a:rPr lang="en-US" altLang="en-US" dirty="0" smtClean="0">
                <a:latin typeface="Times New Roman" pitchFamily="18" charset="0"/>
              </a:rPr>
              <a:t>1- Introduction to Computer Programming</a:t>
            </a:r>
          </a:p>
          <a:p>
            <a:pPr>
              <a:buNone/>
            </a:pPr>
            <a:r>
              <a:rPr lang="en-US" altLang="en-US" dirty="0" smtClean="0">
                <a:latin typeface="Times New Roman" pitchFamily="18" charset="0"/>
              </a:rPr>
              <a:t>2- Programming Evolution</a:t>
            </a:r>
          </a:p>
          <a:p>
            <a:pPr>
              <a:buNone/>
            </a:pPr>
            <a:r>
              <a:rPr lang="en-US" altLang="en-US" dirty="0" smtClean="0">
                <a:latin typeface="Times New Roman" pitchFamily="18" charset="0"/>
              </a:rPr>
              <a:t>3- Translation</a:t>
            </a:r>
          </a:p>
          <a:p>
            <a:pPr>
              <a:buNone/>
            </a:pPr>
            <a:r>
              <a:rPr lang="en-US" altLang="en-US" dirty="0" smtClean="0">
                <a:latin typeface="Times New Roman" pitchFamily="18" charset="0"/>
              </a:rPr>
              <a:t>4- Programming Paradigms</a:t>
            </a:r>
          </a:p>
          <a:p>
            <a:pPr>
              <a:buNone/>
            </a:pPr>
            <a:r>
              <a:rPr lang="en-US" altLang="en-US" dirty="0" smtClean="0">
                <a:latin typeface="Times New Roman" pitchFamily="18" charset="0"/>
              </a:rPr>
              <a:t>5- Common Concepts in Programming</a:t>
            </a:r>
          </a:p>
          <a:p>
            <a:pPr>
              <a:buNone/>
            </a:pPr>
            <a:endParaRPr lang="en-US" altLang="en-US" dirty="0" smtClean="0">
              <a:latin typeface="Times New Roman" pitchFamily="18" charset="0"/>
            </a:endParaRPr>
          </a:p>
          <a:p>
            <a:pPr>
              <a:buNone/>
            </a:pPr>
            <a:endParaRPr lang="en-US" altLang="en-US" dirty="0" smtClean="0">
              <a:latin typeface="Times New Roman" pitchFamily="18" charset="0"/>
            </a:endParaRPr>
          </a:p>
          <a:p>
            <a:pPr>
              <a:buNone/>
            </a:pPr>
            <a:endParaRPr lang="en-US" altLang="en-US" dirty="0" smtClean="0">
              <a:latin typeface="Times New Roman" pitchFamily="18" charset="0"/>
            </a:endParaRPr>
          </a:p>
          <a:p>
            <a:pPr>
              <a:buNone/>
            </a:pPr>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81381" name="Rectangle 5"/>
          <p:cNvSpPr>
            <a:spLocks noChangeArrowheads="1"/>
          </p:cNvSpPr>
          <p:nvPr/>
        </p:nvSpPr>
        <p:spPr bwMode="auto">
          <a:xfrm>
            <a:off x="304800" y="1161395"/>
            <a:ext cx="8534400"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a:buFontTx/>
              <a:buChar char="-"/>
              <a:defRPr/>
            </a:pPr>
            <a:r>
              <a:rPr lang="en-US" altLang="en-US" sz="2800" b="1" dirty="0" smtClean="0">
                <a:solidFill>
                  <a:srgbClr val="0000CC"/>
                </a:solidFill>
                <a:latin typeface="Times New Roman" pitchFamily="18" charset="0"/>
              </a:rPr>
              <a:t>Literal</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hằng</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số</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ký</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tự</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chuỗi</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được</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viết</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trực</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tiếp</a:t>
            </a:r>
            <a:r>
              <a:rPr lang="en-US" altLang="en-US" sz="2000" dirty="0" smtClean="0">
                <a:solidFill>
                  <a:schemeClr val="bg1"/>
                </a:solidFill>
                <a:latin typeface="Times New Roman" pitchFamily="18" charset="0"/>
              </a:rPr>
              <a:t>)</a:t>
            </a:r>
            <a:r>
              <a:rPr lang="en-US" altLang="en-US" sz="2800" dirty="0" smtClean="0">
                <a:solidFill>
                  <a:schemeClr val="bg1"/>
                </a:solidFill>
                <a:latin typeface="Times New Roman" pitchFamily="18" charset="0"/>
              </a:rPr>
              <a:t> is a predetermined value used in a program. For example, </a:t>
            </a:r>
          </a:p>
          <a:p>
            <a:pPr algn="just">
              <a:defRPr/>
            </a:pPr>
            <a:r>
              <a:rPr lang="en-US" altLang="en-US" sz="2800" dirty="0" smtClean="0">
                <a:solidFill>
                  <a:schemeClr val="bg1"/>
                </a:solidFill>
                <a:latin typeface="Times New Roman" pitchFamily="18" charset="0"/>
              </a:rPr>
              <a:t>	</a:t>
            </a:r>
            <a:r>
              <a:rPr lang="en-US" altLang="en-US" sz="2800" u="sng" dirty="0" smtClean="0">
                <a:solidFill>
                  <a:srgbClr val="0000CC"/>
                </a:solidFill>
                <a:latin typeface="Times New Roman" pitchFamily="18" charset="0"/>
              </a:rPr>
              <a:t>3.14</a:t>
            </a:r>
            <a:r>
              <a:rPr lang="en-US" altLang="en-US" sz="2800" dirty="0" smtClean="0">
                <a:solidFill>
                  <a:schemeClr val="bg1"/>
                </a:solidFill>
                <a:latin typeface="Times New Roman" pitchFamily="18" charset="0"/>
              </a:rPr>
              <a:t> × </a:t>
            </a:r>
            <a:r>
              <a:rPr lang="en-US" altLang="en-US" sz="2800" i="1" dirty="0" smtClean="0">
                <a:solidFill>
                  <a:schemeClr val="bg1"/>
                </a:solidFill>
                <a:latin typeface="Times New Roman" pitchFamily="18" charset="0"/>
              </a:rPr>
              <a:t>r</a:t>
            </a:r>
            <a:r>
              <a:rPr lang="en-US" altLang="en-US" sz="2800" baseline="30000" dirty="0" smtClean="0">
                <a:solidFill>
                  <a:schemeClr val="bg1"/>
                </a:solidFill>
                <a:latin typeface="Times New Roman" pitchFamily="18" charset="0"/>
              </a:rPr>
              <a:t>2 </a:t>
            </a:r>
            <a:r>
              <a:rPr lang="en-US" altLang="en-US" sz="2800" dirty="0" smtClean="0">
                <a:solidFill>
                  <a:schemeClr val="bg1"/>
                </a:solidFill>
                <a:latin typeface="Times New Roman" pitchFamily="18" charset="0"/>
              </a:rPr>
              <a:t>, ‘A’, “Anne”</a:t>
            </a:r>
          </a:p>
          <a:p>
            <a:pPr algn="just">
              <a:defRPr/>
            </a:pPr>
            <a:r>
              <a:rPr lang="en-US" altLang="en-US" sz="2800" b="1" dirty="0" smtClean="0">
                <a:solidFill>
                  <a:srgbClr val="0000CC"/>
                </a:solidFill>
                <a:effectLst>
                  <a:outerShdw blurRad="38100" dist="38100" dir="2700000" algn="tl">
                    <a:srgbClr val="C0C0C0"/>
                  </a:outerShdw>
                </a:effectLst>
                <a:latin typeface="Times New Roman" pitchFamily="18" charset="0"/>
              </a:rPr>
              <a:t>-Constant</a:t>
            </a:r>
            <a:r>
              <a:rPr lang="en-US" altLang="en-US" sz="2800" b="0" dirty="0" smtClean="0">
                <a:solidFill>
                  <a:schemeClr val="bg1"/>
                </a:solidFill>
                <a:effectLst>
                  <a:outerShdw blurRad="38100" dist="38100" dir="2700000" algn="tl">
                    <a:srgbClr val="C0C0C0"/>
                  </a:outerShdw>
                </a:effectLst>
                <a:latin typeface="Times New Roman" pitchFamily="18" charset="0"/>
              </a:rPr>
              <a:t> </a:t>
            </a:r>
            <a:r>
              <a:rPr lang="en-US" altLang="en-US" sz="2000" dirty="0" smtClean="0">
                <a:solidFill>
                  <a:schemeClr val="bg1"/>
                </a:solidFill>
                <a:latin typeface="Times New Roman" pitchFamily="18" charset="0"/>
              </a:rPr>
              <a:t>(</a:t>
            </a:r>
            <a:r>
              <a:rPr lang="en-US" altLang="en-US" sz="2000" dirty="0" err="1" smtClean="0">
                <a:solidFill>
                  <a:schemeClr val="bg1"/>
                </a:solidFill>
                <a:latin typeface="Times New Roman" pitchFamily="18" charset="0"/>
              </a:rPr>
              <a:t>hằng</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được</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đặt</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tên</a:t>
            </a:r>
            <a:r>
              <a:rPr lang="en-US" altLang="en-US" sz="2000" dirty="0" smtClean="0">
                <a:solidFill>
                  <a:schemeClr val="bg1"/>
                </a:solidFill>
                <a:latin typeface="Times New Roman" pitchFamily="18" charset="0"/>
              </a:rPr>
              <a:t>)</a:t>
            </a:r>
            <a:r>
              <a:rPr lang="en-US" altLang="en-US" sz="2800" b="0" dirty="0" smtClean="0">
                <a:solidFill>
                  <a:schemeClr val="bg1"/>
                </a:solidFill>
                <a:effectLst>
                  <a:outerShdw blurRad="38100" dist="38100" dir="2700000" algn="tl">
                    <a:srgbClr val="C0C0C0"/>
                  </a:outerShdw>
                </a:effectLst>
                <a:latin typeface="Times New Roman" pitchFamily="18" charset="0"/>
              </a:rPr>
              <a:t> </a:t>
            </a:r>
            <a:r>
              <a:rPr lang="en-US" altLang="en-US" sz="2800" dirty="0" smtClean="0">
                <a:solidFill>
                  <a:schemeClr val="bg1"/>
                </a:solidFill>
                <a:latin typeface="Times New Roman" pitchFamily="18" charset="0"/>
              </a:rPr>
              <a:t>is a named location that can store unchanged value. Ex:  </a:t>
            </a:r>
            <a:r>
              <a:rPr lang="en-US" altLang="en-US" sz="2800" b="1" dirty="0" smtClean="0">
                <a:solidFill>
                  <a:schemeClr val="bg1"/>
                </a:solidFill>
                <a:latin typeface="Times New Roman" pitchFamily="18" charset="0"/>
              </a:rPr>
              <a:t>const pi = 3.141592;</a:t>
            </a:r>
          </a:p>
          <a:p>
            <a:pPr algn="just">
              <a:defRPr/>
            </a:pPr>
            <a:endParaRPr lang="en-US" altLang="en-US" sz="2800" b="1" dirty="0" smtClean="0">
              <a:solidFill>
                <a:srgbClr val="0000CC"/>
              </a:solidFill>
              <a:latin typeface="Times New Roman" pitchFamily="18" charset="0"/>
            </a:endParaRPr>
          </a:p>
          <a:p>
            <a:pPr algn="just">
              <a:defRPr/>
            </a:pPr>
            <a:r>
              <a:rPr lang="en-US" altLang="en-US" sz="2800" b="1" dirty="0" smtClean="0">
                <a:solidFill>
                  <a:srgbClr val="0000CC"/>
                </a:solidFill>
                <a:latin typeface="Times New Roman" pitchFamily="18" charset="0"/>
              </a:rPr>
              <a:t>- Read/write data actions:</a:t>
            </a:r>
            <a:r>
              <a:rPr lang="en-US" altLang="en-US" sz="2800" dirty="0" smtClean="0">
                <a:solidFill>
                  <a:srgbClr val="0000CC"/>
                </a:solidFill>
                <a:latin typeface="Times New Roman" pitchFamily="18" charset="0"/>
              </a:rPr>
              <a:t> </a:t>
            </a:r>
            <a:r>
              <a:rPr lang="en-US" altLang="en-US" sz="2800" dirty="0" smtClean="0">
                <a:solidFill>
                  <a:schemeClr val="bg1"/>
                </a:solidFill>
                <a:latin typeface="Times New Roman" pitchFamily="18" charset="0"/>
              </a:rPr>
              <a:t>These are basic actions on data. Most programming languages use a predefined function for input and output. Example: in the C language, they are pre-defined functions: </a:t>
            </a:r>
            <a:r>
              <a:rPr lang="en-US" altLang="en-US" sz="2800" b="1" i="1" dirty="0" err="1" smtClean="0">
                <a:solidFill>
                  <a:schemeClr val="bg1"/>
                </a:solidFill>
                <a:latin typeface="Times New Roman" pitchFamily="18" charset="0"/>
              </a:rPr>
              <a:t>scanf</a:t>
            </a:r>
            <a:r>
              <a:rPr lang="en-US" altLang="en-US" sz="2800" i="1" dirty="0" smtClean="0">
                <a:solidFill>
                  <a:schemeClr val="bg1"/>
                </a:solidFill>
                <a:latin typeface="Times New Roman" pitchFamily="18" charset="0"/>
              </a:rPr>
              <a:t>, </a:t>
            </a:r>
            <a:r>
              <a:rPr lang="en-US" altLang="en-US" sz="2800" b="1" i="1" dirty="0" err="1" smtClean="0">
                <a:solidFill>
                  <a:schemeClr val="bg1"/>
                </a:solidFill>
                <a:latin typeface="Times New Roman" pitchFamily="18" charset="0"/>
              </a:rPr>
              <a:t>printf</a:t>
            </a:r>
            <a:r>
              <a:rPr lang="en-US" altLang="en-US" sz="2800" b="1" i="1" dirty="0" smtClean="0">
                <a:solidFill>
                  <a:schemeClr val="bg1"/>
                </a:solidFill>
                <a:latin typeface="Times New Roman" pitchFamily="18" charset="0"/>
              </a:rPr>
              <a:t>.</a:t>
            </a:r>
            <a:endParaRPr lang="en-US" altLang="en-US" sz="2800" b="1" dirty="0">
              <a:solidFill>
                <a:schemeClr val="bg1"/>
              </a:solidFill>
              <a:effectLst>
                <a:outerShdw blurRad="38100" dist="38100" dir="2700000" algn="tl">
                  <a:srgbClr val="C0C0C0"/>
                </a:outerShdw>
              </a:effectLst>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81381" name="Rectangle 5"/>
          <p:cNvSpPr>
            <a:spLocks noChangeArrowheads="1"/>
          </p:cNvSpPr>
          <p:nvPr/>
        </p:nvSpPr>
        <p:spPr bwMode="auto">
          <a:xfrm>
            <a:off x="304800" y="1602701"/>
            <a:ext cx="8534400"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231775" indent="-231775" algn="just">
              <a:buFontTx/>
              <a:buChar char="-"/>
              <a:defRPr/>
            </a:pPr>
            <a:r>
              <a:rPr lang="en-US" altLang="en-US" sz="2800" dirty="0" smtClean="0">
                <a:solidFill>
                  <a:schemeClr val="bg1"/>
                </a:solidFill>
                <a:latin typeface="Times New Roman" pitchFamily="18" charset="0"/>
              </a:rPr>
              <a:t>An </a:t>
            </a:r>
            <a:r>
              <a:rPr lang="en-US" altLang="en-US" sz="2800" b="1" dirty="0" smtClean="0">
                <a:solidFill>
                  <a:srgbClr val="0000CC"/>
                </a:solidFill>
                <a:latin typeface="Times New Roman" pitchFamily="18" charset="0"/>
              </a:rPr>
              <a:t>operator</a:t>
            </a:r>
            <a:r>
              <a:rPr lang="en-US" altLang="en-US" sz="2000" i="1" dirty="0" smtClean="0">
                <a:solidFill>
                  <a:schemeClr val="bg1"/>
                </a:solidFill>
                <a:latin typeface="Times New Roman" pitchFamily="18" charset="0"/>
              </a:rPr>
              <a:t> </a:t>
            </a:r>
            <a:r>
              <a:rPr lang="en-US" altLang="en-US" sz="2000" dirty="0" smtClean="0">
                <a:solidFill>
                  <a:schemeClr val="bg1"/>
                </a:solidFill>
                <a:latin typeface="Times New Roman" pitchFamily="18" charset="0"/>
              </a:rPr>
              <a:t>(</a:t>
            </a:r>
            <a:r>
              <a:rPr lang="en-US" altLang="en-US" sz="2000" dirty="0" err="1" smtClean="0">
                <a:solidFill>
                  <a:schemeClr val="bg1"/>
                </a:solidFill>
                <a:latin typeface="Times New Roman" pitchFamily="18" charset="0"/>
              </a:rPr>
              <a:t>toán</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tử</a:t>
            </a:r>
            <a:r>
              <a:rPr lang="en-US" altLang="en-US" sz="2000" dirty="0" smtClean="0">
                <a:solidFill>
                  <a:schemeClr val="bg1"/>
                </a:solidFill>
                <a:latin typeface="Times New Roman" pitchFamily="18" charset="0"/>
              </a:rPr>
              <a:t>)</a:t>
            </a:r>
            <a:r>
              <a:rPr lang="en-US" altLang="en-US" sz="2800" dirty="0" smtClean="0">
                <a:solidFill>
                  <a:schemeClr val="bg1"/>
                </a:solidFill>
                <a:latin typeface="Times New Roman" pitchFamily="18" charset="0"/>
              </a:rPr>
              <a:t> is a language-specific token that requires an action to be taken. The most familiar operators are drawn from mathematics</a:t>
            </a:r>
            <a:r>
              <a:rPr lang="en-US" altLang="en-US" sz="2800" b="1" dirty="0" smtClean="0">
                <a:solidFill>
                  <a:schemeClr val="bg1"/>
                </a:solidFill>
                <a:latin typeface="Times New Roman" pitchFamily="18" charset="0"/>
              </a:rPr>
              <a:t> such as + - * / </a:t>
            </a:r>
          </a:p>
          <a:p>
            <a:pPr marL="231775" indent="-231775" algn="just">
              <a:defRPr/>
            </a:pPr>
            <a:endParaRPr lang="en-US" altLang="en-US" sz="2800" b="1" dirty="0" smtClean="0">
              <a:solidFill>
                <a:schemeClr val="bg1"/>
              </a:solidFill>
              <a:latin typeface="Times New Roman" pitchFamily="18" charset="0"/>
            </a:endParaRPr>
          </a:p>
          <a:p>
            <a:pPr marL="231775" indent="-231775" algn="just">
              <a:buFontTx/>
              <a:buChar char="-"/>
              <a:defRPr/>
            </a:pPr>
            <a:r>
              <a:rPr lang="en-US" altLang="en-US" sz="2800" b="1" dirty="0" smtClean="0">
                <a:solidFill>
                  <a:srgbClr val="0000CC"/>
                </a:solidFill>
                <a:latin typeface="Times New Roman" pitchFamily="18" charset="0"/>
              </a:rPr>
              <a:t>Expression </a:t>
            </a:r>
            <a:r>
              <a:rPr lang="en-US" altLang="en-US" sz="1600" dirty="0" smtClean="0">
                <a:solidFill>
                  <a:schemeClr val="bg1"/>
                </a:solidFill>
                <a:latin typeface="Times New Roman" pitchFamily="18" charset="0"/>
              </a:rPr>
              <a:t>(</a:t>
            </a:r>
            <a:r>
              <a:rPr lang="en-US" altLang="en-US" sz="1600" dirty="0" err="1" smtClean="0">
                <a:solidFill>
                  <a:schemeClr val="bg1"/>
                </a:solidFill>
                <a:latin typeface="Times New Roman" pitchFamily="18" charset="0"/>
              </a:rPr>
              <a:t>biểu</a:t>
            </a:r>
            <a:r>
              <a:rPr lang="en-US" altLang="en-US" sz="1600" dirty="0" smtClean="0">
                <a:solidFill>
                  <a:schemeClr val="bg1"/>
                </a:solidFill>
                <a:latin typeface="Times New Roman" pitchFamily="18" charset="0"/>
              </a:rPr>
              <a:t> </a:t>
            </a:r>
            <a:r>
              <a:rPr lang="en-US" altLang="en-US" sz="1600" dirty="0" err="1" smtClean="0">
                <a:solidFill>
                  <a:schemeClr val="bg1"/>
                </a:solidFill>
                <a:latin typeface="Times New Roman" pitchFamily="18" charset="0"/>
              </a:rPr>
              <a:t>thức</a:t>
            </a:r>
            <a:r>
              <a:rPr lang="en-US" altLang="en-US" sz="1600" dirty="0" smtClean="0">
                <a:solidFill>
                  <a:schemeClr val="bg1"/>
                </a:solidFill>
                <a:latin typeface="Times New Roman" pitchFamily="18" charset="0"/>
              </a:rPr>
              <a:t>)</a:t>
            </a:r>
            <a:r>
              <a:rPr lang="en-US" altLang="en-US" sz="2800" dirty="0" smtClean="0">
                <a:solidFill>
                  <a:schemeClr val="bg1"/>
                </a:solidFill>
                <a:latin typeface="Times New Roman" pitchFamily="18" charset="0"/>
              </a:rPr>
              <a:t> is a sequence of operands </a:t>
            </a:r>
            <a:r>
              <a:rPr lang="en-US" altLang="en-US" dirty="0" smtClean="0">
                <a:solidFill>
                  <a:schemeClr val="bg1"/>
                </a:solidFill>
                <a:latin typeface="Times New Roman" pitchFamily="18" charset="0"/>
              </a:rPr>
              <a:t>(</a:t>
            </a:r>
            <a:r>
              <a:rPr lang="en-US" altLang="en-US" dirty="0" err="1" smtClean="0">
                <a:solidFill>
                  <a:schemeClr val="bg1"/>
                </a:solidFill>
                <a:latin typeface="Times New Roman" pitchFamily="18" charset="0"/>
              </a:rPr>
              <a:t>toán</a:t>
            </a:r>
            <a:r>
              <a:rPr lang="en-US" altLang="en-US" dirty="0" smtClean="0">
                <a:solidFill>
                  <a:schemeClr val="bg1"/>
                </a:solidFill>
                <a:latin typeface="Times New Roman" pitchFamily="18" charset="0"/>
              </a:rPr>
              <a:t> </a:t>
            </a:r>
            <a:r>
              <a:rPr lang="en-US" altLang="en-US" dirty="0" err="1" smtClean="0">
                <a:solidFill>
                  <a:schemeClr val="bg1"/>
                </a:solidFill>
                <a:latin typeface="Times New Roman" pitchFamily="18" charset="0"/>
              </a:rPr>
              <a:t>hạng</a:t>
            </a:r>
            <a:r>
              <a:rPr lang="en-US" altLang="en-US" dirty="0" smtClean="0">
                <a:solidFill>
                  <a:schemeClr val="bg1"/>
                </a:solidFill>
                <a:latin typeface="Times New Roman" pitchFamily="18" charset="0"/>
              </a:rPr>
              <a:t>) </a:t>
            </a:r>
            <a:r>
              <a:rPr lang="en-US" altLang="en-US" sz="2800" dirty="0" smtClean="0">
                <a:solidFill>
                  <a:schemeClr val="bg1"/>
                </a:solidFill>
                <a:latin typeface="Times New Roman" pitchFamily="18" charset="0"/>
              </a:rPr>
              <a:t>and operators that reduces to a single value. For example 2*5+3.</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TextBox 5"/>
          <p:cNvSpPr txBox="1"/>
          <p:nvPr/>
        </p:nvSpPr>
        <p:spPr>
          <a:xfrm>
            <a:off x="152400" y="6096000"/>
            <a:ext cx="6019800" cy="369332"/>
          </a:xfrm>
          <a:prstGeom prst="rect">
            <a:avLst/>
          </a:prstGeom>
          <a:noFill/>
        </p:spPr>
        <p:txBody>
          <a:bodyPr wrap="square" rtlCol="0">
            <a:spAutoFit/>
          </a:bodyPr>
          <a:lstStyle/>
          <a:p>
            <a:r>
              <a:rPr lang="en-US" b="1" i="1" dirty="0" smtClean="0">
                <a:solidFill>
                  <a:srgbClr val="0000CC"/>
                </a:solidFill>
              </a:rPr>
              <a:t>Token is a group of symbols which has a meaning.</a:t>
            </a:r>
            <a:r>
              <a:rPr lang="en-US" b="1" dirty="0" smtClean="0">
                <a:solidFill>
                  <a:srgbClr val="0000CC"/>
                </a:solidFill>
              </a:rPr>
              <a:t> </a:t>
            </a:r>
            <a:endParaRPr lang="en-US" b="1" dirty="0">
              <a:solidFill>
                <a:srgbClr val="0000CC"/>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1" name="Picture 4"/>
          <p:cNvPicPr>
            <a:picLocks noChangeAspect="1" noChangeArrowheads="1"/>
          </p:cNvPicPr>
          <p:nvPr/>
        </p:nvPicPr>
        <p:blipFill>
          <a:blip r:embed="rId3" cstate="print">
            <a:lum contrast="10000"/>
          </a:blip>
          <a:srcRect/>
          <a:stretch>
            <a:fillRect/>
          </a:stretch>
        </p:blipFill>
        <p:spPr bwMode="auto">
          <a:xfrm>
            <a:off x="315913" y="2439988"/>
            <a:ext cx="8675687" cy="3503612"/>
          </a:xfrm>
          <a:prstGeom prst="rect">
            <a:avLst/>
          </a:prstGeom>
          <a:noFill/>
          <a:ln w="9525">
            <a:noFill/>
            <a:miter lim="800000"/>
            <a:headEnd/>
            <a:tailEnd/>
          </a:ln>
          <a:effectLst/>
        </p:spPr>
      </p:pic>
      <p:sp>
        <p:nvSpPr>
          <p:cNvPr id="83972" name="Rectangle 5"/>
          <p:cNvSpPr>
            <a:spLocks noChangeArrowheads="1"/>
          </p:cNvSpPr>
          <p:nvPr/>
        </p:nvSpPr>
        <p:spPr bwMode="auto">
          <a:xfrm>
            <a:off x="381000" y="1263650"/>
            <a:ext cx="8382000" cy="946150"/>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Table 9.3 shows some </a:t>
            </a:r>
            <a:r>
              <a:rPr lang="en-US" altLang="en-US" sz="2800" b="1" dirty="0">
                <a:solidFill>
                  <a:srgbClr val="0000CC"/>
                </a:solidFill>
                <a:latin typeface="Times New Roman" pitchFamily="18" charset="0"/>
              </a:rPr>
              <a:t>arithmetic operators </a:t>
            </a:r>
            <a:r>
              <a:rPr lang="en-US" altLang="en-US" sz="2800" b="0" dirty="0">
                <a:solidFill>
                  <a:schemeClr val="bg1"/>
                </a:solidFill>
                <a:latin typeface="Times New Roman" pitchFamily="18" charset="0"/>
              </a:rPr>
              <a:t>used in C, C++, and Java.</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533400" y="1066800"/>
            <a:ext cx="8382000" cy="1384995"/>
          </a:xfrm>
          <a:prstGeom prst="rect">
            <a:avLst/>
          </a:prstGeom>
          <a:noFill/>
          <a:ln w="9525">
            <a:noFill/>
            <a:miter lim="800000"/>
            <a:headEnd/>
            <a:tailEnd/>
          </a:ln>
          <a:effectLst/>
        </p:spPr>
        <p:txBody>
          <a:bodyPr wrap="square">
            <a:spAutoFit/>
          </a:bodyPr>
          <a:lstStyle/>
          <a:p>
            <a:pPr algn="just"/>
            <a:r>
              <a:rPr lang="en-US" altLang="en-US" sz="2800" b="1" dirty="0">
                <a:solidFill>
                  <a:srgbClr val="0000CC"/>
                </a:solidFill>
                <a:latin typeface="Times New Roman" pitchFamily="18" charset="0"/>
              </a:rPr>
              <a:t>Relational operators </a:t>
            </a:r>
            <a:r>
              <a:rPr lang="en-US" altLang="en-US" sz="2800" b="0" dirty="0">
                <a:solidFill>
                  <a:schemeClr val="bg1"/>
                </a:solidFill>
                <a:latin typeface="Times New Roman" pitchFamily="18" charset="0"/>
              </a:rPr>
              <a:t>compare data </a:t>
            </a:r>
            <a:r>
              <a:rPr lang="en-US" altLang="en-US" sz="2800" b="0" dirty="0" smtClean="0">
                <a:solidFill>
                  <a:schemeClr val="bg1"/>
                </a:solidFill>
                <a:latin typeface="Times New Roman" pitchFamily="18" charset="0"/>
              </a:rPr>
              <a:t>return a Boolean </a:t>
            </a:r>
            <a:r>
              <a:rPr lang="en-US" altLang="en-US" sz="2800" b="0" dirty="0">
                <a:solidFill>
                  <a:schemeClr val="bg1"/>
                </a:solidFill>
                <a:latin typeface="Times New Roman" pitchFamily="18" charset="0"/>
              </a:rPr>
              <a:t>value (true or false). C, C++, and Java use six relational </a:t>
            </a:r>
            <a:r>
              <a:rPr lang="en-US" altLang="en-US" sz="2800" b="0" dirty="0" smtClean="0">
                <a:solidFill>
                  <a:schemeClr val="bg1"/>
                </a:solidFill>
                <a:latin typeface="Times New Roman" pitchFamily="18" charset="0"/>
              </a:rPr>
              <a:t>operators</a:t>
            </a:r>
            <a:r>
              <a:rPr lang="en-US" altLang="en-US" sz="2800" dirty="0" smtClean="0">
                <a:solidFill>
                  <a:schemeClr val="bg1"/>
                </a:solidFill>
                <a:latin typeface="Times New Roman" pitchFamily="18" charset="0"/>
              </a:rPr>
              <a:t>.</a:t>
            </a:r>
            <a:endParaRPr lang="en-US" altLang="en-US" sz="2800" b="0" dirty="0">
              <a:solidFill>
                <a:schemeClr val="bg1"/>
              </a:solidFill>
              <a:latin typeface="Times New Roman" pitchFamily="18" charset="0"/>
            </a:endParaRPr>
          </a:p>
        </p:txBody>
      </p:sp>
      <p:pic>
        <p:nvPicPr>
          <p:cNvPr id="86020" name="Picture 4"/>
          <p:cNvPicPr>
            <a:picLocks noChangeAspect="1" noChangeArrowheads="1"/>
          </p:cNvPicPr>
          <p:nvPr/>
        </p:nvPicPr>
        <p:blipFill>
          <a:blip r:embed="rId3" cstate="print">
            <a:lum contrast="10000"/>
          </a:blip>
          <a:srcRect/>
          <a:stretch>
            <a:fillRect/>
          </a:stretch>
        </p:blipFill>
        <p:spPr bwMode="auto">
          <a:xfrm>
            <a:off x="904875" y="2590800"/>
            <a:ext cx="7477125" cy="3605212"/>
          </a:xfrm>
          <a:prstGeom prst="rect">
            <a:avLst/>
          </a:prstGeom>
          <a:noFill/>
          <a:ln w="9525">
            <a:noFill/>
            <a:miter lim="800000"/>
            <a:headEnd/>
            <a:tailEnd/>
          </a:ln>
          <a:effectLst/>
        </p:spPr>
      </p:pic>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ChangeArrowheads="1"/>
          </p:cNvSpPr>
          <p:nvPr/>
        </p:nvSpPr>
        <p:spPr bwMode="auto">
          <a:xfrm>
            <a:off x="381000" y="1371600"/>
            <a:ext cx="8382000" cy="1373188"/>
          </a:xfrm>
          <a:prstGeom prst="rect">
            <a:avLst/>
          </a:prstGeom>
          <a:noFill/>
          <a:ln w="9525">
            <a:noFill/>
            <a:miter lim="800000"/>
            <a:headEnd/>
            <a:tailEnd/>
          </a:ln>
          <a:effectLst/>
        </p:spPr>
        <p:txBody>
          <a:bodyPr wrap="square">
            <a:spAutoFit/>
          </a:bodyPr>
          <a:lstStyle/>
          <a:p>
            <a:pPr algn="just"/>
            <a:r>
              <a:rPr lang="en-US" altLang="en-US" sz="2800" b="1" dirty="0">
                <a:solidFill>
                  <a:srgbClr val="0000CC"/>
                </a:solidFill>
                <a:latin typeface="Times New Roman" pitchFamily="18" charset="0"/>
              </a:rPr>
              <a:t>Logical operators </a:t>
            </a:r>
            <a:r>
              <a:rPr lang="en-US" altLang="en-US" sz="2800" b="0" dirty="0">
                <a:solidFill>
                  <a:schemeClr val="bg1"/>
                </a:solidFill>
                <a:latin typeface="Times New Roman" pitchFamily="18" charset="0"/>
              </a:rPr>
              <a:t>combine Boolean values (true or false) to get a new value. The C language uses three logical operators, as shown in Table 9.5:</a:t>
            </a:r>
          </a:p>
        </p:txBody>
      </p:sp>
      <p:pic>
        <p:nvPicPr>
          <p:cNvPr id="88068" name="Picture 4"/>
          <p:cNvPicPr>
            <a:picLocks noChangeAspect="1" noChangeArrowheads="1"/>
          </p:cNvPicPr>
          <p:nvPr/>
        </p:nvPicPr>
        <p:blipFill>
          <a:blip r:embed="rId3" cstate="print">
            <a:lum contrast="10000"/>
          </a:blip>
          <a:srcRect/>
          <a:stretch>
            <a:fillRect/>
          </a:stretch>
        </p:blipFill>
        <p:spPr bwMode="auto">
          <a:xfrm>
            <a:off x="166688" y="2971800"/>
            <a:ext cx="8748712" cy="2665412"/>
          </a:xfrm>
          <a:prstGeom prst="rect">
            <a:avLst/>
          </a:prstGeom>
          <a:noFill/>
          <a:ln w="9525">
            <a:noFill/>
            <a:miter lim="800000"/>
            <a:headEnd/>
            <a:tailEnd/>
          </a:ln>
          <a:effectLst/>
        </p:spPr>
      </p:pic>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ChangeArrowheads="1"/>
          </p:cNvSpPr>
          <p:nvPr/>
        </p:nvSpPr>
        <p:spPr bwMode="auto">
          <a:xfrm>
            <a:off x="304800" y="1137821"/>
            <a:ext cx="8610600" cy="5232202"/>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A </a:t>
            </a:r>
            <a:r>
              <a:rPr lang="en-US" altLang="en-US" sz="2800" b="1" u="sng" dirty="0">
                <a:solidFill>
                  <a:srgbClr val="0000CC"/>
                </a:solidFill>
                <a:latin typeface="Times New Roman" pitchFamily="18" charset="0"/>
              </a:rPr>
              <a:t>statement</a:t>
            </a:r>
            <a:r>
              <a:rPr lang="en-US" altLang="en-US" sz="2800" b="0" dirty="0">
                <a:solidFill>
                  <a:schemeClr val="bg1"/>
                </a:solidFill>
                <a:latin typeface="Times New Roman" pitchFamily="18" charset="0"/>
              </a:rPr>
              <a:t> causes an action to be performed by the program. It translates directly into one or more executable computer instructions. </a:t>
            </a:r>
            <a:r>
              <a:rPr lang="en-US" altLang="en-US" sz="2800" b="0" dirty="0" smtClean="0">
                <a:solidFill>
                  <a:schemeClr val="bg1"/>
                </a:solidFill>
                <a:latin typeface="Times New Roman" pitchFamily="18" charset="0"/>
              </a:rPr>
              <a:t>A source program is a set of statements.</a:t>
            </a:r>
          </a:p>
          <a:p>
            <a:pPr algn="just"/>
            <a:endParaRPr lang="en-US" altLang="en-US" sz="1200" dirty="0" smtClean="0">
              <a:solidFill>
                <a:schemeClr val="bg1"/>
              </a:solidFill>
              <a:latin typeface="Times New Roman" pitchFamily="18" charset="0"/>
            </a:endParaRPr>
          </a:p>
          <a:p>
            <a:pPr algn="just"/>
            <a:r>
              <a:rPr lang="en-US" altLang="en-US" sz="2800" dirty="0" smtClean="0">
                <a:solidFill>
                  <a:schemeClr val="bg1"/>
                </a:solidFill>
                <a:latin typeface="Times New Roman" pitchFamily="18" charset="0"/>
              </a:rPr>
              <a:t>An </a:t>
            </a:r>
            <a:r>
              <a:rPr lang="en-US" altLang="en-US" sz="2800" b="1" dirty="0" smtClean="0">
                <a:solidFill>
                  <a:schemeClr val="bg1"/>
                </a:solidFill>
                <a:latin typeface="Times New Roman" pitchFamily="18" charset="0"/>
              </a:rPr>
              <a:t>assignment statement</a:t>
            </a:r>
            <a:r>
              <a:rPr lang="en-US" altLang="en-US" sz="2800" dirty="0" smtClean="0">
                <a:solidFill>
                  <a:schemeClr val="bg1"/>
                </a:solidFill>
                <a:latin typeface="Times New Roman" pitchFamily="18" charset="0"/>
              </a:rPr>
              <a:t> assigns a value to a variable. In other words, it stores the value in the variable, which has already been created in the declaration section. </a:t>
            </a:r>
          </a:p>
          <a:p>
            <a:pPr algn="just"/>
            <a:endParaRPr lang="en-US" altLang="en-US" sz="1400" dirty="0" smtClean="0">
              <a:solidFill>
                <a:schemeClr val="bg1"/>
              </a:solidFill>
              <a:latin typeface="Times New Roman" pitchFamily="18" charset="0"/>
            </a:endParaRPr>
          </a:p>
          <a:p>
            <a:pPr algn="just"/>
            <a:r>
              <a:rPr lang="en-US" altLang="en-US" sz="2800" dirty="0" smtClean="0">
                <a:solidFill>
                  <a:schemeClr val="bg1"/>
                </a:solidFill>
                <a:latin typeface="Times New Roman" pitchFamily="18" charset="0"/>
              </a:rPr>
              <a:t>A </a:t>
            </a:r>
            <a:r>
              <a:rPr lang="en-US" altLang="en-US" sz="2800" b="1" dirty="0" smtClean="0">
                <a:solidFill>
                  <a:schemeClr val="bg1"/>
                </a:solidFill>
                <a:latin typeface="Times New Roman" pitchFamily="18" charset="0"/>
              </a:rPr>
              <a:t>compound statement</a:t>
            </a:r>
            <a:r>
              <a:rPr lang="en-US" altLang="en-US" sz="2800" dirty="0" smtClean="0">
                <a:solidFill>
                  <a:schemeClr val="bg1"/>
                </a:solidFill>
                <a:latin typeface="Times New Roman" pitchFamily="18" charset="0"/>
              </a:rPr>
              <a:t> is a unit of code consisting of zero or more statements. It is also known as a block. A compound statement allows a group of statements to be treated as a single entity. </a:t>
            </a:r>
            <a:endParaRPr lang="en-US" altLang="en-US" sz="28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35</a:t>
            </a:fld>
            <a:endParaRPr kumimoji="0"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ChangeArrowheads="1"/>
          </p:cNvSpPr>
          <p:nvPr/>
        </p:nvSpPr>
        <p:spPr bwMode="auto">
          <a:xfrm>
            <a:off x="76200" y="1143000"/>
            <a:ext cx="2819400" cy="5262979"/>
          </a:xfrm>
          <a:prstGeom prst="rect">
            <a:avLst/>
          </a:prstGeom>
          <a:noFill/>
          <a:ln w="9525">
            <a:noFill/>
            <a:miter lim="800000"/>
            <a:headEnd/>
            <a:tailEnd/>
          </a:ln>
          <a:effectLst/>
        </p:spPr>
        <p:txBody>
          <a:bodyPr wrap="square">
            <a:spAutoFit/>
          </a:bodyPr>
          <a:lstStyle/>
          <a:p>
            <a:r>
              <a:rPr lang="en-US" altLang="en-US" sz="2800" b="1" u="sng" dirty="0" smtClean="0">
                <a:solidFill>
                  <a:srgbClr val="0000CC"/>
                </a:solidFill>
                <a:latin typeface="Times New Roman" pitchFamily="18" charset="0"/>
              </a:rPr>
              <a:t>3 types of statements:</a:t>
            </a:r>
          </a:p>
          <a:p>
            <a:r>
              <a:rPr lang="en-US" altLang="en-US" sz="2800" b="0" dirty="0" smtClean="0">
                <a:solidFill>
                  <a:schemeClr val="bg1"/>
                </a:solidFill>
                <a:latin typeface="Times New Roman" pitchFamily="18" charset="0"/>
              </a:rPr>
              <a:t>Structured </a:t>
            </a:r>
            <a:r>
              <a:rPr lang="en-US" altLang="en-US" sz="2800" b="0" dirty="0">
                <a:solidFill>
                  <a:schemeClr val="bg1"/>
                </a:solidFill>
                <a:latin typeface="Times New Roman" pitchFamily="18" charset="0"/>
              </a:rPr>
              <a:t>programming strongly recommends the use of the three types of control statements: </a:t>
            </a:r>
            <a:r>
              <a:rPr lang="en-US" altLang="en-US" sz="2800" b="1" i="1" dirty="0">
                <a:solidFill>
                  <a:schemeClr val="bg1"/>
                </a:solidFill>
                <a:latin typeface="Times New Roman" pitchFamily="18" charset="0"/>
              </a:rPr>
              <a:t>sequence</a:t>
            </a:r>
            <a:r>
              <a:rPr lang="en-US" altLang="en-US" sz="2800" b="0" dirty="0">
                <a:solidFill>
                  <a:schemeClr val="bg1"/>
                </a:solidFill>
                <a:latin typeface="Times New Roman" pitchFamily="18" charset="0"/>
              </a:rPr>
              <a:t>, </a:t>
            </a:r>
            <a:r>
              <a:rPr lang="en-US" altLang="en-US" sz="2800" b="1" i="1" dirty="0">
                <a:solidFill>
                  <a:schemeClr val="bg1"/>
                </a:solidFill>
                <a:latin typeface="Times New Roman" pitchFamily="18" charset="0"/>
              </a:rPr>
              <a:t>selection</a:t>
            </a:r>
            <a:r>
              <a:rPr lang="en-US" altLang="en-US" sz="2800" b="0" dirty="0">
                <a:solidFill>
                  <a:schemeClr val="bg1"/>
                </a:solidFill>
                <a:latin typeface="Times New Roman" pitchFamily="18" charset="0"/>
              </a:rPr>
              <a:t>, and </a:t>
            </a:r>
            <a:r>
              <a:rPr lang="en-US" altLang="en-US" sz="2800" b="1" i="1" dirty="0" smtClean="0">
                <a:solidFill>
                  <a:schemeClr val="bg1"/>
                </a:solidFill>
                <a:latin typeface="Times New Roman" pitchFamily="18" charset="0"/>
              </a:rPr>
              <a:t>repetition</a:t>
            </a:r>
            <a:endParaRPr lang="en-US" altLang="en-US" sz="2800" b="1" dirty="0">
              <a:solidFill>
                <a:schemeClr val="bg1"/>
              </a:solidFill>
              <a:latin typeface="Times New Roman" pitchFamily="18" charset="0"/>
            </a:endParaRPr>
          </a:p>
        </p:txBody>
      </p:sp>
      <p:grpSp>
        <p:nvGrpSpPr>
          <p:cNvPr id="15" name="Group 14"/>
          <p:cNvGrpSpPr/>
          <p:nvPr/>
        </p:nvGrpSpPr>
        <p:grpSpPr>
          <a:xfrm>
            <a:off x="2952750" y="1371600"/>
            <a:ext cx="6038850" cy="4876800"/>
            <a:chOff x="228600" y="1828800"/>
            <a:chExt cx="6038850" cy="4876800"/>
          </a:xfrm>
        </p:grpSpPr>
        <p:sp>
          <p:nvSpPr>
            <p:cNvPr id="92164" name="Text Box 6"/>
            <p:cNvSpPr txBox="1">
              <a:spLocks noChangeArrowheads="1"/>
            </p:cNvSpPr>
            <p:nvPr/>
          </p:nvSpPr>
          <p:spPr bwMode="auto">
            <a:xfrm>
              <a:off x="228600" y="1828800"/>
              <a:ext cx="5329238"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9.9  </a:t>
              </a:r>
              <a:r>
                <a:rPr lang="en-US" altLang="en-US" sz="2000" b="1" dirty="0">
                  <a:solidFill>
                    <a:srgbClr val="0000CC"/>
                  </a:solidFill>
                  <a:latin typeface="Times New Roman" pitchFamily="18" charset="0"/>
                </a:rPr>
                <a:t>Two-way and multi-way decisions</a:t>
              </a:r>
            </a:p>
          </p:txBody>
        </p:sp>
        <p:cxnSp>
          <p:nvCxnSpPr>
            <p:cNvPr id="92166" name="Straight Connector 5"/>
            <p:cNvCxnSpPr>
              <a:cxnSpLocks noChangeShapeType="1"/>
            </p:cNvCxnSpPr>
            <p:nvPr/>
          </p:nvCxnSpPr>
          <p:spPr bwMode="auto">
            <a:xfrm>
              <a:off x="311150" y="2286000"/>
              <a:ext cx="5937250" cy="0"/>
            </a:xfrm>
            <a:prstGeom prst="line">
              <a:avLst/>
            </a:prstGeom>
            <a:noFill/>
            <a:ln w="57150" algn="ctr">
              <a:solidFill>
                <a:srgbClr val="FF0000"/>
              </a:solidFill>
              <a:round/>
              <a:headEnd/>
              <a:tailEnd/>
            </a:ln>
            <a:effectLst/>
          </p:spPr>
        </p:cxnSp>
        <p:cxnSp>
          <p:nvCxnSpPr>
            <p:cNvPr id="92167" name="Straight Connector 6"/>
            <p:cNvCxnSpPr>
              <a:cxnSpLocks noChangeShapeType="1"/>
            </p:cNvCxnSpPr>
            <p:nvPr/>
          </p:nvCxnSpPr>
          <p:spPr bwMode="auto">
            <a:xfrm>
              <a:off x="311150" y="1828800"/>
              <a:ext cx="5861050" cy="0"/>
            </a:xfrm>
            <a:prstGeom prst="line">
              <a:avLst/>
            </a:prstGeom>
            <a:noFill/>
            <a:ln w="9525" algn="ctr">
              <a:solidFill>
                <a:srgbClr val="FF0000"/>
              </a:solidFill>
              <a:round/>
              <a:headEnd/>
              <a:tailEnd/>
            </a:ln>
            <a:effectLst/>
          </p:spPr>
        </p:cxnSp>
        <p:cxnSp>
          <p:nvCxnSpPr>
            <p:cNvPr id="92168" name="Straight Connector 7"/>
            <p:cNvCxnSpPr>
              <a:cxnSpLocks noChangeShapeType="1"/>
            </p:cNvCxnSpPr>
            <p:nvPr/>
          </p:nvCxnSpPr>
          <p:spPr bwMode="auto">
            <a:xfrm>
              <a:off x="381000" y="6705600"/>
              <a:ext cx="5791200" cy="0"/>
            </a:xfrm>
            <a:prstGeom prst="line">
              <a:avLst/>
            </a:prstGeom>
            <a:noFill/>
            <a:ln w="9525" algn="ctr">
              <a:solidFill>
                <a:srgbClr val="FF0000"/>
              </a:solidFill>
              <a:round/>
              <a:headEnd/>
              <a:tailEnd/>
            </a:ln>
            <a:effectLst/>
          </p:spPr>
        </p:cxnSp>
        <p:pic>
          <p:nvPicPr>
            <p:cNvPr id="1026" name="Picture 2"/>
            <p:cNvPicPr>
              <a:picLocks noChangeAspect="1" noChangeArrowheads="1"/>
            </p:cNvPicPr>
            <p:nvPr/>
          </p:nvPicPr>
          <p:blipFill>
            <a:blip r:embed="rId3" cstate="print"/>
            <a:srcRect/>
            <a:stretch>
              <a:fillRect/>
            </a:stretch>
          </p:blipFill>
          <p:spPr bwMode="auto">
            <a:xfrm>
              <a:off x="304800" y="2505075"/>
              <a:ext cx="5962650" cy="4200525"/>
            </a:xfrm>
            <a:prstGeom prst="rect">
              <a:avLst/>
            </a:prstGeom>
            <a:noFill/>
            <a:ln w="9525">
              <a:noFill/>
              <a:miter lim="800000"/>
              <a:headEnd/>
              <a:tailEnd/>
            </a:ln>
          </p:spPr>
        </p:pic>
      </p:grpSp>
      <p:sp>
        <p:nvSpPr>
          <p:cNvPr id="1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447800" y="914400"/>
            <a:ext cx="6096000" cy="5715000"/>
            <a:chOff x="304800" y="457200"/>
            <a:chExt cx="6096000" cy="5715000"/>
          </a:xfrm>
        </p:grpSpPr>
        <p:sp>
          <p:nvSpPr>
            <p:cNvPr id="94211" name="Text Box 3"/>
            <p:cNvSpPr txBox="1">
              <a:spLocks noChangeArrowheads="1"/>
            </p:cNvSpPr>
            <p:nvPr/>
          </p:nvSpPr>
          <p:spPr bwMode="auto">
            <a:xfrm>
              <a:off x="304800" y="457200"/>
              <a:ext cx="444423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9.10  </a:t>
              </a:r>
              <a:r>
                <a:rPr lang="en-US" altLang="en-US" sz="2000" b="1" dirty="0">
                  <a:solidFill>
                    <a:srgbClr val="0000CC"/>
                  </a:solidFill>
                  <a:latin typeface="Times New Roman" pitchFamily="18" charset="0"/>
                </a:rPr>
                <a:t>Three types of repetition</a:t>
              </a:r>
            </a:p>
          </p:txBody>
        </p:sp>
        <p:cxnSp>
          <p:nvCxnSpPr>
            <p:cNvPr id="94213" name="Straight Connector 4"/>
            <p:cNvCxnSpPr>
              <a:cxnSpLocks noChangeShapeType="1"/>
            </p:cNvCxnSpPr>
            <p:nvPr/>
          </p:nvCxnSpPr>
          <p:spPr bwMode="auto">
            <a:xfrm>
              <a:off x="311150" y="990600"/>
              <a:ext cx="6089650" cy="0"/>
            </a:xfrm>
            <a:prstGeom prst="line">
              <a:avLst/>
            </a:prstGeom>
            <a:noFill/>
            <a:ln w="57150" algn="ctr">
              <a:solidFill>
                <a:srgbClr val="FF0000"/>
              </a:solidFill>
              <a:round/>
              <a:headEnd/>
              <a:tailEnd/>
            </a:ln>
            <a:effectLst/>
          </p:spPr>
        </p:cxnSp>
        <p:cxnSp>
          <p:nvCxnSpPr>
            <p:cNvPr id="94214" name="Straight Connector 5"/>
            <p:cNvCxnSpPr>
              <a:cxnSpLocks noChangeShapeType="1"/>
            </p:cNvCxnSpPr>
            <p:nvPr/>
          </p:nvCxnSpPr>
          <p:spPr bwMode="auto">
            <a:xfrm>
              <a:off x="311150" y="533400"/>
              <a:ext cx="6013450" cy="0"/>
            </a:xfrm>
            <a:prstGeom prst="line">
              <a:avLst/>
            </a:prstGeom>
            <a:noFill/>
            <a:ln w="9525" algn="ctr">
              <a:solidFill>
                <a:srgbClr val="FF0000"/>
              </a:solidFill>
              <a:round/>
              <a:headEnd/>
              <a:tailEnd/>
            </a:ln>
            <a:effectLst/>
          </p:spPr>
        </p:cxnSp>
        <p:cxnSp>
          <p:nvCxnSpPr>
            <p:cNvPr id="94215" name="Straight Connector 6"/>
            <p:cNvCxnSpPr>
              <a:cxnSpLocks noChangeShapeType="1"/>
            </p:cNvCxnSpPr>
            <p:nvPr/>
          </p:nvCxnSpPr>
          <p:spPr bwMode="auto">
            <a:xfrm>
              <a:off x="311150" y="6172200"/>
              <a:ext cx="6013450" cy="0"/>
            </a:xfrm>
            <a:prstGeom prst="line">
              <a:avLst/>
            </a:prstGeom>
            <a:noFill/>
            <a:ln w="9525" algn="ctr">
              <a:solidFill>
                <a:srgbClr val="FF0000"/>
              </a:solidFill>
              <a:round/>
              <a:headEnd/>
              <a:tailEnd/>
            </a:ln>
            <a:effectLst/>
          </p:spPr>
        </p:cxnSp>
        <p:pic>
          <p:nvPicPr>
            <p:cNvPr id="2050" name="Picture 2"/>
            <p:cNvPicPr>
              <a:picLocks noChangeAspect="1" noChangeArrowheads="1"/>
            </p:cNvPicPr>
            <p:nvPr/>
          </p:nvPicPr>
          <p:blipFill>
            <a:blip r:embed="rId3" cstate="print">
              <a:lum contrast="10000"/>
            </a:blip>
            <a:srcRect/>
            <a:stretch>
              <a:fillRect/>
            </a:stretch>
          </p:blipFill>
          <p:spPr bwMode="auto">
            <a:xfrm>
              <a:off x="304800" y="1143000"/>
              <a:ext cx="6048375" cy="4933950"/>
            </a:xfrm>
            <a:prstGeom prst="rect">
              <a:avLst/>
            </a:prstGeom>
            <a:noFill/>
            <a:ln w="9525">
              <a:noFill/>
              <a:miter lim="800000"/>
              <a:headEnd/>
              <a:tailEnd/>
            </a:ln>
          </p:spPr>
        </p:pic>
      </p:grpSp>
      <p:sp>
        <p:nvSpPr>
          <p:cNvPr id="1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37</a:t>
            </a:fld>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ChangeArrowheads="1"/>
          </p:cNvSpPr>
          <p:nvPr/>
        </p:nvSpPr>
        <p:spPr bwMode="auto">
          <a:xfrm>
            <a:off x="228600" y="2743200"/>
            <a:ext cx="3581400" cy="3416320"/>
          </a:xfrm>
          <a:prstGeom prst="rect">
            <a:avLst/>
          </a:prstGeom>
          <a:noFill/>
          <a:ln w="9525">
            <a:noFill/>
            <a:miter lim="800000"/>
            <a:headEnd/>
            <a:tailEnd/>
          </a:ln>
          <a:effectLst/>
        </p:spPr>
        <p:txBody>
          <a:bodyPr wrap="square">
            <a:spAutoFit/>
          </a:bodyPr>
          <a:lstStyle/>
          <a:p>
            <a:r>
              <a:rPr lang="en-US" altLang="en-US" sz="2400" b="0" dirty="0" smtClean="0">
                <a:solidFill>
                  <a:schemeClr val="bg1"/>
                </a:solidFill>
                <a:latin typeface="Times New Roman" pitchFamily="18" charset="0"/>
              </a:rPr>
              <a:t>Subprogram </a:t>
            </a:r>
            <a:r>
              <a:rPr lang="en-US" altLang="en-US" sz="2400" b="0" dirty="0">
                <a:solidFill>
                  <a:schemeClr val="bg1"/>
                </a:solidFill>
                <a:latin typeface="Times New Roman" pitchFamily="18" charset="0"/>
              </a:rPr>
              <a:t>makes </a:t>
            </a:r>
            <a:r>
              <a:rPr lang="en-US" altLang="en-US" sz="2400" b="1" dirty="0">
                <a:solidFill>
                  <a:schemeClr val="bg1"/>
                </a:solidFill>
                <a:latin typeface="Times New Roman" pitchFamily="18" charset="0"/>
              </a:rPr>
              <a:t>programming more structural</a:t>
            </a:r>
            <a:r>
              <a:rPr lang="en-US" altLang="en-US" sz="2400" b="0" dirty="0">
                <a:solidFill>
                  <a:schemeClr val="bg1"/>
                </a:solidFill>
                <a:latin typeface="Times New Roman" pitchFamily="18" charset="0"/>
              </a:rPr>
              <a:t>: a subprogram to accomplish a </a:t>
            </a:r>
            <a:r>
              <a:rPr lang="en-US" altLang="en-US" sz="2400" b="1" dirty="0">
                <a:solidFill>
                  <a:schemeClr val="bg1"/>
                </a:solidFill>
                <a:latin typeface="Times New Roman" pitchFamily="18" charset="0"/>
              </a:rPr>
              <a:t>specific task</a:t>
            </a:r>
            <a:r>
              <a:rPr lang="en-US" altLang="en-US" sz="2400" b="0" dirty="0">
                <a:solidFill>
                  <a:schemeClr val="bg1"/>
                </a:solidFill>
                <a:latin typeface="Times New Roman" pitchFamily="18" charset="0"/>
              </a:rPr>
              <a:t> can be written once but </a:t>
            </a:r>
            <a:r>
              <a:rPr lang="en-US" altLang="en-US" sz="2400" b="1" dirty="0">
                <a:solidFill>
                  <a:schemeClr val="bg1"/>
                </a:solidFill>
                <a:latin typeface="Times New Roman" pitchFamily="18" charset="0"/>
              </a:rPr>
              <a:t>called many times</a:t>
            </a:r>
            <a:r>
              <a:rPr lang="en-US" altLang="en-US" sz="2400" b="0" dirty="0">
                <a:solidFill>
                  <a:schemeClr val="bg1"/>
                </a:solidFill>
                <a:latin typeface="Times New Roman" pitchFamily="18" charset="0"/>
              </a:rPr>
              <a:t>, just like predefined procedures in the programming language.</a:t>
            </a:r>
          </a:p>
        </p:txBody>
      </p:sp>
      <p:grpSp>
        <p:nvGrpSpPr>
          <p:cNvPr id="2" name="Group 1"/>
          <p:cNvGrpSpPr>
            <a:grpSpLocks/>
          </p:cNvGrpSpPr>
          <p:nvPr/>
        </p:nvGrpSpPr>
        <p:grpSpPr bwMode="auto">
          <a:xfrm>
            <a:off x="3962400" y="2743200"/>
            <a:ext cx="4748223" cy="3200400"/>
            <a:chOff x="228600" y="3429000"/>
            <a:chExt cx="4748223" cy="3200400"/>
          </a:xfrm>
        </p:grpSpPr>
        <p:sp>
          <p:nvSpPr>
            <p:cNvPr id="96261" name="Text Box 6"/>
            <p:cNvSpPr txBox="1">
              <a:spLocks noChangeArrowheads="1"/>
            </p:cNvSpPr>
            <p:nvPr/>
          </p:nvSpPr>
          <p:spPr bwMode="auto">
            <a:xfrm>
              <a:off x="228600" y="3429000"/>
              <a:ext cx="474822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9.11  </a:t>
              </a:r>
              <a:r>
                <a:rPr lang="en-US" altLang="en-US" sz="2000" dirty="0">
                  <a:solidFill>
                    <a:srgbClr val="0000CC"/>
                  </a:solidFill>
                  <a:latin typeface="Times New Roman" pitchFamily="18" charset="0"/>
                </a:rPr>
                <a:t>The concept of a subprogram</a:t>
              </a:r>
            </a:p>
          </p:txBody>
        </p:sp>
        <p:pic>
          <p:nvPicPr>
            <p:cNvPr id="96262" name="Picture 8"/>
            <p:cNvPicPr>
              <a:picLocks noChangeAspect="1" noChangeArrowheads="1"/>
            </p:cNvPicPr>
            <p:nvPr/>
          </p:nvPicPr>
          <p:blipFill>
            <a:blip r:embed="rId3" cstate="print"/>
            <a:srcRect/>
            <a:stretch>
              <a:fillRect/>
            </a:stretch>
          </p:blipFill>
          <p:spPr bwMode="auto">
            <a:xfrm>
              <a:off x="304800" y="4198938"/>
              <a:ext cx="4405313" cy="2354262"/>
            </a:xfrm>
            <a:prstGeom prst="rect">
              <a:avLst/>
            </a:prstGeom>
            <a:noFill/>
            <a:ln w="9525">
              <a:noFill/>
              <a:miter lim="800000"/>
              <a:headEnd/>
              <a:tailEnd/>
            </a:ln>
            <a:effectLst/>
          </p:spPr>
        </p:pic>
        <p:cxnSp>
          <p:nvCxnSpPr>
            <p:cNvPr id="96263" name="Straight Connector 6"/>
            <p:cNvCxnSpPr>
              <a:cxnSpLocks noChangeShapeType="1"/>
            </p:cNvCxnSpPr>
            <p:nvPr/>
          </p:nvCxnSpPr>
          <p:spPr bwMode="auto">
            <a:xfrm>
              <a:off x="311150" y="3886200"/>
              <a:ext cx="4565650" cy="0"/>
            </a:xfrm>
            <a:prstGeom prst="line">
              <a:avLst/>
            </a:prstGeom>
            <a:noFill/>
            <a:ln w="57150" algn="ctr">
              <a:solidFill>
                <a:srgbClr val="FF0000"/>
              </a:solidFill>
              <a:round/>
              <a:headEnd/>
              <a:tailEnd/>
            </a:ln>
            <a:effectLst/>
          </p:spPr>
        </p:cxnSp>
        <p:cxnSp>
          <p:nvCxnSpPr>
            <p:cNvPr id="96264" name="Straight Connector 7"/>
            <p:cNvCxnSpPr>
              <a:cxnSpLocks noChangeShapeType="1"/>
            </p:cNvCxnSpPr>
            <p:nvPr/>
          </p:nvCxnSpPr>
          <p:spPr bwMode="auto">
            <a:xfrm>
              <a:off x="311150" y="3429000"/>
              <a:ext cx="4565650" cy="0"/>
            </a:xfrm>
            <a:prstGeom prst="line">
              <a:avLst/>
            </a:prstGeom>
            <a:noFill/>
            <a:ln w="9525" algn="ctr">
              <a:solidFill>
                <a:srgbClr val="FF0000"/>
              </a:solidFill>
              <a:round/>
              <a:headEnd/>
              <a:tailEnd/>
            </a:ln>
            <a:effectLst/>
          </p:spPr>
        </p:cxnSp>
        <p:cxnSp>
          <p:nvCxnSpPr>
            <p:cNvPr id="96265" name="Straight Connector 8"/>
            <p:cNvCxnSpPr>
              <a:cxnSpLocks noChangeShapeType="1"/>
            </p:cNvCxnSpPr>
            <p:nvPr/>
          </p:nvCxnSpPr>
          <p:spPr bwMode="auto">
            <a:xfrm>
              <a:off x="311150" y="6629400"/>
              <a:ext cx="4489450" cy="0"/>
            </a:xfrm>
            <a:prstGeom prst="line">
              <a:avLst/>
            </a:prstGeom>
            <a:noFill/>
            <a:ln w="9525" algn="ctr">
              <a:solidFill>
                <a:srgbClr val="FF0000"/>
              </a:solidFill>
              <a:round/>
              <a:headEnd/>
              <a:tailEnd/>
            </a:ln>
            <a:effectLst/>
          </p:spPr>
        </p:cxnSp>
      </p:grpSp>
      <p:sp>
        <p:nvSpPr>
          <p:cNvPr id="1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228600" y="1143000"/>
            <a:ext cx="8534400" cy="1508105"/>
          </a:xfrm>
          <a:prstGeom prst="rect">
            <a:avLst/>
          </a:prstGeom>
        </p:spPr>
        <p:txBody>
          <a:bodyPr wrap="square">
            <a:spAutoFit/>
          </a:bodyPr>
          <a:lstStyle/>
          <a:p>
            <a:r>
              <a:rPr lang="en-US" altLang="en-US" sz="2800" dirty="0" smtClean="0">
                <a:solidFill>
                  <a:schemeClr val="bg1"/>
                </a:solidFill>
                <a:latin typeface="Times New Roman" pitchFamily="18" charset="0"/>
              </a:rPr>
              <a:t>The idea of </a:t>
            </a:r>
            <a:r>
              <a:rPr lang="en-US" altLang="en-US" sz="3600" b="1" dirty="0" smtClean="0">
                <a:solidFill>
                  <a:srgbClr val="0000CC"/>
                </a:solidFill>
                <a:latin typeface="Times New Roman" pitchFamily="18" charset="0"/>
              </a:rPr>
              <a:t>subprograms</a:t>
            </a:r>
            <a:r>
              <a:rPr lang="en-US" altLang="en-US" sz="2800" dirty="0" smtClean="0">
                <a:solidFill>
                  <a:schemeClr val="bg1"/>
                </a:solidFill>
                <a:latin typeface="Times New Roman" pitchFamily="18" charset="0"/>
              </a:rPr>
              <a:t> is crucial </a:t>
            </a:r>
            <a:r>
              <a:rPr lang="en-US" altLang="en-US" sz="2000" dirty="0" smtClean="0">
                <a:solidFill>
                  <a:schemeClr val="bg1"/>
                </a:solidFill>
                <a:latin typeface="Times New Roman" pitchFamily="18" charset="0"/>
              </a:rPr>
              <a:t>(very important) </a:t>
            </a:r>
            <a:r>
              <a:rPr lang="en-US" altLang="en-US" sz="2800" dirty="0" smtClean="0">
                <a:solidFill>
                  <a:schemeClr val="bg1"/>
                </a:solidFill>
                <a:latin typeface="Times New Roman" pitchFamily="18" charset="0"/>
              </a:rPr>
              <a:t>in procedural languages and to a lesser extent in object-oriented languages.</a:t>
            </a:r>
            <a:endParaRPr lang="en-US" sz="2800" dirty="0"/>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38</a:t>
            </a:fld>
            <a:endParaRPr kumimoji="0"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962400" y="2743200"/>
            <a:ext cx="4748223" cy="3200400"/>
            <a:chOff x="228600" y="3429000"/>
            <a:chExt cx="4748223" cy="3200400"/>
          </a:xfrm>
        </p:grpSpPr>
        <p:sp>
          <p:nvSpPr>
            <p:cNvPr id="96261" name="Text Box 6"/>
            <p:cNvSpPr txBox="1">
              <a:spLocks noChangeArrowheads="1"/>
            </p:cNvSpPr>
            <p:nvPr/>
          </p:nvSpPr>
          <p:spPr bwMode="auto">
            <a:xfrm>
              <a:off x="228600" y="3429000"/>
              <a:ext cx="474822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9.11  </a:t>
              </a:r>
              <a:r>
                <a:rPr lang="en-US" altLang="en-US" sz="2000" dirty="0">
                  <a:solidFill>
                    <a:srgbClr val="0000CC"/>
                  </a:solidFill>
                  <a:latin typeface="Times New Roman" pitchFamily="18" charset="0"/>
                </a:rPr>
                <a:t>The concept of a subprogram</a:t>
              </a:r>
            </a:p>
          </p:txBody>
        </p:sp>
        <p:pic>
          <p:nvPicPr>
            <p:cNvPr id="96262" name="Picture 8"/>
            <p:cNvPicPr>
              <a:picLocks noChangeAspect="1" noChangeArrowheads="1"/>
            </p:cNvPicPr>
            <p:nvPr/>
          </p:nvPicPr>
          <p:blipFill>
            <a:blip r:embed="rId3" cstate="print"/>
            <a:srcRect/>
            <a:stretch>
              <a:fillRect/>
            </a:stretch>
          </p:blipFill>
          <p:spPr bwMode="auto">
            <a:xfrm>
              <a:off x="304800" y="4198938"/>
              <a:ext cx="4405313" cy="2354262"/>
            </a:xfrm>
            <a:prstGeom prst="rect">
              <a:avLst/>
            </a:prstGeom>
            <a:noFill/>
            <a:ln w="9525">
              <a:noFill/>
              <a:miter lim="800000"/>
              <a:headEnd/>
              <a:tailEnd/>
            </a:ln>
            <a:effectLst/>
          </p:spPr>
        </p:pic>
        <p:cxnSp>
          <p:nvCxnSpPr>
            <p:cNvPr id="96263" name="Straight Connector 6"/>
            <p:cNvCxnSpPr>
              <a:cxnSpLocks noChangeShapeType="1"/>
            </p:cNvCxnSpPr>
            <p:nvPr/>
          </p:nvCxnSpPr>
          <p:spPr bwMode="auto">
            <a:xfrm>
              <a:off x="311150" y="3886200"/>
              <a:ext cx="4565650" cy="0"/>
            </a:xfrm>
            <a:prstGeom prst="line">
              <a:avLst/>
            </a:prstGeom>
            <a:noFill/>
            <a:ln w="57150" algn="ctr">
              <a:solidFill>
                <a:srgbClr val="FF0000"/>
              </a:solidFill>
              <a:round/>
              <a:headEnd/>
              <a:tailEnd/>
            </a:ln>
            <a:effectLst/>
          </p:spPr>
        </p:cxnSp>
        <p:cxnSp>
          <p:nvCxnSpPr>
            <p:cNvPr id="96264" name="Straight Connector 7"/>
            <p:cNvCxnSpPr>
              <a:cxnSpLocks noChangeShapeType="1"/>
            </p:cNvCxnSpPr>
            <p:nvPr/>
          </p:nvCxnSpPr>
          <p:spPr bwMode="auto">
            <a:xfrm>
              <a:off x="311150" y="3429000"/>
              <a:ext cx="4565650" cy="0"/>
            </a:xfrm>
            <a:prstGeom prst="line">
              <a:avLst/>
            </a:prstGeom>
            <a:noFill/>
            <a:ln w="9525" algn="ctr">
              <a:solidFill>
                <a:srgbClr val="FF0000"/>
              </a:solidFill>
              <a:round/>
              <a:headEnd/>
              <a:tailEnd/>
            </a:ln>
            <a:effectLst/>
          </p:spPr>
        </p:cxnSp>
        <p:cxnSp>
          <p:nvCxnSpPr>
            <p:cNvPr id="96265" name="Straight Connector 8"/>
            <p:cNvCxnSpPr>
              <a:cxnSpLocks noChangeShapeType="1"/>
            </p:cNvCxnSpPr>
            <p:nvPr/>
          </p:nvCxnSpPr>
          <p:spPr bwMode="auto">
            <a:xfrm>
              <a:off x="311150" y="6629400"/>
              <a:ext cx="4489450" cy="0"/>
            </a:xfrm>
            <a:prstGeom prst="line">
              <a:avLst/>
            </a:prstGeom>
            <a:noFill/>
            <a:ln w="9525" algn="ctr">
              <a:solidFill>
                <a:srgbClr val="FF0000"/>
              </a:solidFill>
              <a:round/>
              <a:headEnd/>
              <a:tailEnd/>
            </a:ln>
            <a:effectLst/>
          </p:spPr>
        </p:cxnSp>
      </p:grpSp>
      <p:sp>
        <p:nvSpPr>
          <p:cNvPr id="1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228600" y="1143000"/>
            <a:ext cx="8534400" cy="830997"/>
          </a:xfrm>
          <a:prstGeom prst="rect">
            <a:avLst/>
          </a:prstGeom>
        </p:spPr>
        <p:txBody>
          <a:bodyPr wrap="square">
            <a:spAutoFit/>
          </a:bodyPr>
          <a:lstStyle/>
          <a:p>
            <a:r>
              <a:rPr lang="en-US" altLang="en-US" sz="2400" b="1" dirty="0" smtClean="0">
                <a:solidFill>
                  <a:srgbClr val="0000CC"/>
                </a:solidFill>
                <a:latin typeface="Times New Roman" pitchFamily="18" charset="0"/>
              </a:rPr>
              <a:t>How to identify subprograms when designing a program?</a:t>
            </a:r>
          </a:p>
          <a:p>
            <a:r>
              <a:rPr lang="en-US" sz="2400" b="1" dirty="0" smtClean="0">
                <a:solidFill>
                  <a:srgbClr val="0000CC"/>
                </a:solidFill>
                <a:latin typeface="Times New Roman" pitchFamily="18" charset="0"/>
                <a:sym typeface="Wingdings" pitchFamily="2" charset="2"/>
              </a:rPr>
              <a:t> Pick verbs up.</a:t>
            </a:r>
            <a:endParaRPr lang="en-US" sz="2400" b="1" dirty="0">
              <a:solidFill>
                <a:srgbClr val="0000CC"/>
              </a:solidFill>
            </a:endParaRPr>
          </a:p>
        </p:txBody>
      </p:sp>
      <p:sp>
        <p:nvSpPr>
          <p:cNvPr id="15" name="TextBox 14"/>
          <p:cNvSpPr txBox="1"/>
          <p:nvPr/>
        </p:nvSpPr>
        <p:spPr>
          <a:xfrm>
            <a:off x="228600" y="2133600"/>
            <a:ext cx="3505200" cy="4154984"/>
          </a:xfrm>
          <a:prstGeom prst="rect">
            <a:avLst/>
          </a:prstGeom>
          <a:noFill/>
        </p:spPr>
        <p:txBody>
          <a:bodyPr wrap="square" rtlCol="0">
            <a:spAutoFit/>
          </a:bodyPr>
          <a:lstStyle/>
          <a:p>
            <a:r>
              <a:rPr lang="en-US" sz="2400" b="1" i="1" dirty="0" err="1" smtClean="0">
                <a:solidFill>
                  <a:srgbClr val="006600"/>
                </a:solidFill>
              </a:rPr>
              <a:t>Khi</a:t>
            </a:r>
            <a:r>
              <a:rPr lang="en-US" sz="2400" b="1" i="1" dirty="0" smtClean="0">
                <a:solidFill>
                  <a:srgbClr val="006600"/>
                </a:solidFill>
              </a:rPr>
              <a:t> con </a:t>
            </a:r>
            <a:r>
              <a:rPr lang="en-US" sz="2400" b="1" i="1" dirty="0" err="1" smtClean="0">
                <a:solidFill>
                  <a:srgbClr val="006600"/>
                </a:solidFill>
              </a:rPr>
              <a:t>người</a:t>
            </a:r>
            <a:r>
              <a:rPr lang="en-US" sz="2400" b="1" i="1" dirty="0" smtClean="0">
                <a:solidFill>
                  <a:srgbClr val="006600"/>
                </a:solidFill>
              </a:rPr>
              <a:t> </a:t>
            </a:r>
            <a:r>
              <a:rPr lang="en-US" sz="2400" b="1" i="1" dirty="0" err="1" smtClean="0">
                <a:solidFill>
                  <a:srgbClr val="006600"/>
                </a:solidFill>
              </a:rPr>
              <a:t>còn</a:t>
            </a:r>
            <a:r>
              <a:rPr lang="en-US" sz="2400" b="1" i="1" dirty="0" smtClean="0">
                <a:solidFill>
                  <a:srgbClr val="006600"/>
                </a:solidFill>
              </a:rPr>
              <a:t> </a:t>
            </a:r>
            <a:r>
              <a:rPr lang="en-US" sz="2400" b="1" i="1" dirty="0" err="1" smtClean="0">
                <a:solidFill>
                  <a:srgbClr val="006600"/>
                </a:solidFill>
              </a:rPr>
              <a:t>dùng</a:t>
            </a:r>
            <a:r>
              <a:rPr lang="en-US" sz="2400" b="1" i="1" dirty="0" smtClean="0">
                <a:solidFill>
                  <a:srgbClr val="006600"/>
                </a:solidFill>
              </a:rPr>
              <a:t> </a:t>
            </a:r>
            <a:r>
              <a:rPr lang="en-US" sz="2400" b="1" i="1" dirty="0" err="1" smtClean="0">
                <a:solidFill>
                  <a:srgbClr val="006600"/>
                </a:solidFill>
              </a:rPr>
              <a:t>một</a:t>
            </a:r>
            <a:r>
              <a:rPr lang="en-US" sz="2400" b="1" i="1" dirty="0" smtClean="0">
                <a:solidFill>
                  <a:srgbClr val="006600"/>
                </a:solidFill>
              </a:rPr>
              <a:t> </a:t>
            </a:r>
            <a:r>
              <a:rPr lang="en-US" sz="2400" b="1" i="1" dirty="0" err="1" smtClean="0">
                <a:solidFill>
                  <a:srgbClr val="006600"/>
                </a:solidFill>
              </a:rPr>
              <a:t>động</a:t>
            </a:r>
            <a:r>
              <a:rPr lang="en-US" sz="2400" b="1" i="1" dirty="0" smtClean="0">
                <a:solidFill>
                  <a:srgbClr val="006600"/>
                </a:solidFill>
              </a:rPr>
              <a:t> </a:t>
            </a:r>
            <a:r>
              <a:rPr lang="en-US" sz="2400" b="1" i="1" dirty="0" err="1" smtClean="0">
                <a:solidFill>
                  <a:srgbClr val="006600"/>
                </a:solidFill>
              </a:rPr>
              <a:t>từ</a:t>
            </a:r>
            <a:r>
              <a:rPr lang="en-US" sz="2400" b="1" i="1" dirty="0" smtClean="0">
                <a:solidFill>
                  <a:srgbClr val="006600"/>
                </a:solidFill>
              </a:rPr>
              <a:t> </a:t>
            </a:r>
            <a:r>
              <a:rPr lang="en-US" sz="2400" b="1" i="1" dirty="0" err="1" smtClean="0">
                <a:solidFill>
                  <a:srgbClr val="006600"/>
                </a:solidFill>
              </a:rPr>
              <a:t>để</a:t>
            </a:r>
            <a:r>
              <a:rPr lang="en-US" sz="2400" b="1" i="1" dirty="0" smtClean="0">
                <a:solidFill>
                  <a:srgbClr val="006600"/>
                </a:solidFill>
              </a:rPr>
              <a:t> </a:t>
            </a:r>
            <a:r>
              <a:rPr lang="en-US" sz="2400" b="1" i="1" dirty="0" err="1" smtClean="0">
                <a:solidFill>
                  <a:srgbClr val="006600"/>
                </a:solidFill>
              </a:rPr>
              <a:t>mô</a:t>
            </a:r>
            <a:r>
              <a:rPr lang="en-US" sz="2400" b="1" i="1" dirty="0" smtClean="0">
                <a:solidFill>
                  <a:srgbClr val="006600"/>
                </a:solidFill>
              </a:rPr>
              <a:t> </a:t>
            </a:r>
            <a:r>
              <a:rPr lang="en-US" sz="2400" b="1" i="1" dirty="0" err="1" smtClean="0">
                <a:solidFill>
                  <a:srgbClr val="006600"/>
                </a:solidFill>
              </a:rPr>
              <a:t>tả</a:t>
            </a:r>
            <a:r>
              <a:rPr lang="en-US" sz="2400" b="1" i="1" dirty="0" smtClean="0">
                <a:solidFill>
                  <a:srgbClr val="006600"/>
                </a:solidFill>
              </a:rPr>
              <a:t> </a:t>
            </a:r>
            <a:r>
              <a:rPr lang="en-US" sz="2400" b="1" i="1" dirty="0" err="1" smtClean="0">
                <a:solidFill>
                  <a:srgbClr val="006600"/>
                </a:solidFill>
              </a:rPr>
              <a:t>một</a:t>
            </a:r>
            <a:r>
              <a:rPr lang="en-US" sz="2400" b="1" i="1" dirty="0" smtClean="0">
                <a:solidFill>
                  <a:srgbClr val="006600"/>
                </a:solidFill>
              </a:rPr>
              <a:t> </a:t>
            </a:r>
            <a:r>
              <a:rPr lang="en-US" sz="2400" b="1" i="1" dirty="0" err="1" smtClean="0">
                <a:solidFill>
                  <a:srgbClr val="006600"/>
                </a:solidFill>
              </a:rPr>
              <a:t>hành</a:t>
            </a:r>
            <a:r>
              <a:rPr lang="en-US" sz="2400" b="1" i="1" dirty="0" smtClean="0">
                <a:solidFill>
                  <a:srgbClr val="006600"/>
                </a:solidFill>
              </a:rPr>
              <a:t> </a:t>
            </a:r>
            <a:r>
              <a:rPr lang="en-US" sz="2400" b="1" i="1" dirty="0" err="1" smtClean="0">
                <a:solidFill>
                  <a:srgbClr val="006600"/>
                </a:solidFill>
              </a:rPr>
              <a:t>động</a:t>
            </a:r>
            <a:r>
              <a:rPr lang="en-US" sz="2400" b="1" i="1" dirty="0" smtClean="0">
                <a:solidFill>
                  <a:srgbClr val="006600"/>
                </a:solidFill>
              </a:rPr>
              <a:t> </a:t>
            </a:r>
            <a:r>
              <a:rPr lang="en-US" sz="2400" b="1" i="1" dirty="0" err="1" smtClean="0">
                <a:solidFill>
                  <a:srgbClr val="006600"/>
                </a:solidFill>
              </a:rPr>
              <a:t>thì</a:t>
            </a:r>
            <a:r>
              <a:rPr lang="en-US" sz="2400" b="1" i="1" dirty="0" smtClean="0">
                <a:solidFill>
                  <a:srgbClr val="006600"/>
                </a:solidFill>
              </a:rPr>
              <a:t> </a:t>
            </a:r>
            <a:r>
              <a:rPr lang="en-US" sz="2400" b="1" i="1" dirty="0" err="1" smtClean="0">
                <a:solidFill>
                  <a:srgbClr val="006600"/>
                </a:solidFill>
              </a:rPr>
              <a:t>một</a:t>
            </a:r>
            <a:r>
              <a:rPr lang="en-US" sz="2400" b="1" i="1" dirty="0" smtClean="0">
                <a:solidFill>
                  <a:srgbClr val="006600"/>
                </a:solidFill>
              </a:rPr>
              <a:t> </a:t>
            </a:r>
            <a:r>
              <a:rPr lang="en-US" sz="2400" b="1" i="1" dirty="0" err="1" smtClean="0">
                <a:solidFill>
                  <a:srgbClr val="006600"/>
                </a:solidFill>
              </a:rPr>
              <a:t>chương</a:t>
            </a:r>
            <a:r>
              <a:rPr lang="en-US" sz="2400" b="1" i="1" dirty="0" smtClean="0">
                <a:solidFill>
                  <a:srgbClr val="006600"/>
                </a:solidFill>
              </a:rPr>
              <a:t> </a:t>
            </a:r>
            <a:r>
              <a:rPr lang="en-US" sz="2400" b="1" i="1" dirty="0" err="1" smtClean="0">
                <a:solidFill>
                  <a:srgbClr val="006600"/>
                </a:solidFill>
              </a:rPr>
              <a:t>trình</a:t>
            </a:r>
            <a:r>
              <a:rPr lang="en-US" sz="2400" b="1" i="1" dirty="0" smtClean="0">
                <a:solidFill>
                  <a:srgbClr val="006600"/>
                </a:solidFill>
              </a:rPr>
              <a:t> con </a:t>
            </a:r>
            <a:r>
              <a:rPr lang="en-US" sz="2400" b="1" i="1" dirty="0" err="1" smtClean="0">
                <a:solidFill>
                  <a:srgbClr val="006600"/>
                </a:solidFill>
              </a:rPr>
              <a:t>được</a:t>
            </a:r>
            <a:r>
              <a:rPr lang="en-US" sz="2400" b="1" i="1" dirty="0" smtClean="0">
                <a:solidFill>
                  <a:srgbClr val="006600"/>
                </a:solidFill>
              </a:rPr>
              <a:t> </a:t>
            </a:r>
            <a:r>
              <a:rPr lang="en-US" sz="2400" b="1" i="1" dirty="0" err="1" smtClean="0">
                <a:solidFill>
                  <a:srgbClr val="006600"/>
                </a:solidFill>
              </a:rPr>
              <a:t>nhận</a:t>
            </a:r>
            <a:r>
              <a:rPr lang="en-US" sz="2400" b="1" i="1" dirty="0" smtClean="0">
                <a:solidFill>
                  <a:srgbClr val="006600"/>
                </a:solidFill>
              </a:rPr>
              <a:t> </a:t>
            </a:r>
            <a:r>
              <a:rPr lang="en-US" sz="2400" b="1" i="1" dirty="0" err="1" smtClean="0">
                <a:solidFill>
                  <a:srgbClr val="006600"/>
                </a:solidFill>
              </a:rPr>
              <a:t>diện</a:t>
            </a:r>
            <a:r>
              <a:rPr lang="en-US" sz="2400" b="1" i="1" dirty="0" smtClean="0">
                <a:solidFill>
                  <a:srgbClr val="006600"/>
                </a:solidFill>
              </a:rPr>
              <a:t>. </a:t>
            </a:r>
            <a:r>
              <a:rPr lang="en-US" sz="2400" b="1" i="1" dirty="0" err="1" smtClean="0">
                <a:solidFill>
                  <a:srgbClr val="006600"/>
                </a:solidFill>
              </a:rPr>
              <a:t>Chương</a:t>
            </a:r>
            <a:r>
              <a:rPr lang="en-US" sz="2400" b="1" i="1" dirty="0" smtClean="0">
                <a:solidFill>
                  <a:srgbClr val="006600"/>
                </a:solidFill>
              </a:rPr>
              <a:t> </a:t>
            </a:r>
            <a:r>
              <a:rPr lang="en-US" sz="2400" b="1" i="1" dirty="0" err="1" smtClean="0">
                <a:solidFill>
                  <a:srgbClr val="006600"/>
                </a:solidFill>
              </a:rPr>
              <a:t>trình</a:t>
            </a:r>
            <a:r>
              <a:rPr lang="en-US" sz="2400" b="1" i="1" dirty="0" smtClean="0">
                <a:solidFill>
                  <a:srgbClr val="006600"/>
                </a:solidFill>
              </a:rPr>
              <a:t> con </a:t>
            </a:r>
            <a:r>
              <a:rPr lang="en-US" sz="2400" b="1" i="1" dirty="0" err="1" smtClean="0">
                <a:solidFill>
                  <a:srgbClr val="006600"/>
                </a:solidFill>
              </a:rPr>
              <a:t>cơ</a:t>
            </a:r>
            <a:r>
              <a:rPr lang="en-US" sz="2400" b="1" i="1" dirty="0" smtClean="0">
                <a:solidFill>
                  <a:srgbClr val="006600"/>
                </a:solidFill>
              </a:rPr>
              <a:t> </a:t>
            </a:r>
            <a:r>
              <a:rPr lang="en-US" sz="2400" b="1" i="1" dirty="0" err="1" smtClean="0">
                <a:solidFill>
                  <a:srgbClr val="006600"/>
                </a:solidFill>
              </a:rPr>
              <a:t>bản</a:t>
            </a:r>
            <a:r>
              <a:rPr lang="en-US" sz="2400" b="1" i="1" dirty="0" smtClean="0">
                <a:solidFill>
                  <a:srgbClr val="006600"/>
                </a:solidFill>
              </a:rPr>
              <a:t> (</a:t>
            </a:r>
            <a:r>
              <a:rPr lang="en-US" sz="2400" b="1" i="1" dirty="0" err="1" smtClean="0">
                <a:solidFill>
                  <a:srgbClr val="006600"/>
                </a:solidFill>
              </a:rPr>
              <a:t>nhập</a:t>
            </a:r>
            <a:r>
              <a:rPr lang="en-US" sz="2400" b="1" i="1" dirty="0" smtClean="0">
                <a:solidFill>
                  <a:srgbClr val="006600"/>
                </a:solidFill>
              </a:rPr>
              <a:t>, </a:t>
            </a:r>
            <a:r>
              <a:rPr lang="en-US" sz="2400" b="1" i="1" dirty="0" err="1" smtClean="0">
                <a:solidFill>
                  <a:srgbClr val="006600"/>
                </a:solidFill>
              </a:rPr>
              <a:t>xuất</a:t>
            </a:r>
            <a:r>
              <a:rPr lang="en-US" sz="2400" b="1" i="1" dirty="0" smtClean="0">
                <a:solidFill>
                  <a:srgbClr val="006600"/>
                </a:solidFill>
              </a:rPr>
              <a:t>) </a:t>
            </a:r>
            <a:r>
              <a:rPr lang="en-US" sz="2400" b="1" i="1" dirty="0" err="1" smtClean="0">
                <a:solidFill>
                  <a:srgbClr val="006600"/>
                </a:solidFill>
              </a:rPr>
              <a:t>đã</a:t>
            </a:r>
            <a:r>
              <a:rPr lang="en-US" sz="2400" b="1" i="1" dirty="0" smtClean="0">
                <a:solidFill>
                  <a:srgbClr val="006600"/>
                </a:solidFill>
              </a:rPr>
              <a:t> </a:t>
            </a:r>
            <a:r>
              <a:rPr lang="en-US" sz="2400" b="1" i="1" dirty="0" err="1" smtClean="0">
                <a:solidFill>
                  <a:srgbClr val="006600"/>
                </a:solidFill>
              </a:rPr>
              <a:t>được</a:t>
            </a:r>
            <a:r>
              <a:rPr lang="en-US" sz="2400" b="1" i="1" dirty="0" smtClean="0">
                <a:solidFill>
                  <a:srgbClr val="006600"/>
                </a:solidFill>
              </a:rPr>
              <a:t> </a:t>
            </a:r>
            <a:r>
              <a:rPr lang="en-US" sz="2400" b="1" i="1" dirty="0" err="1" smtClean="0">
                <a:solidFill>
                  <a:srgbClr val="006600"/>
                </a:solidFill>
              </a:rPr>
              <a:t>hiện</a:t>
            </a:r>
            <a:r>
              <a:rPr lang="en-US" sz="2400" b="1" i="1" dirty="0" smtClean="0">
                <a:solidFill>
                  <a:srgbClr val="006600"/>
                </a:solidFill>
              </a:rPr>
              <a:t> </a:t>
            </a:r>
            <a:r>
              <a:rPr lang="en-US" sz="2400" b="1" i="1" dirty="0" err="1" smtClean="0">
                <a:solidFill>
                  <a:srgbClr val="006600"/>
                </a:solidFill>
              </a:rPr>
              <a:t>thực</a:t>
            </a:r>
            <a:r>
              <a:rPr lang="en-US" sz="2400" b="1" i="1" dirty="0" smtClean="0">
                <a:solidFill>
                  <a:srgbClr val="006600"/>
                </a:solidFill>
              </a:rPr>
              <a:t> </a:t>
            </a:r>
            <a:r>
              <a:rPr lang="en-US" sz="2400" b="1" i="1" dirty="0" err="1" smtClean="0">
                <a:solidFill>
                  <a:srgbClr val="006600"/>
                </a:solidFill>
              </a:rPr>
              <a:t>trong</a:t>
            </a:r>
            <a:r>
              <a:rPr lang="en-US" sz="2400" b="1" i="1" dirty="0" smtClean="0">
                <a:solidFill>
                  <a:srgbClr val="006600"/>
                </a:solidFill>
              </a:rPr>
              <a:t> </a:t>
            </a:r>
            <a:r>
              <a:rPr lang="en-US" sz="2400" b="1" i="1" dirty="0" err="1" smtClean="0">
                <a:solidFill>
                  <a:srgbClr val="006600"/>
                </a:solidFill>
              </a:rPr>
              <a:t>thư</a:t>
            </a:r>
            <a:r>
              <a:rPr lang="en-US" sz="2400" b="1" i="1" dirty="0" smtClean="0">
                <a:solidFill>
                  <a:srgbClr val="006600"/>
                </a:solidFill>
              </a:rPr>
              <a:t> </a:t>
            </a:r>
            <a:r>
              <a:rPr lang="en-US" sz="2400" b="1" i="1" dirty="0" err="1" smtClean="0">
                <a:solidFill>
                  <a:srgbClr val="006600"/>
                </a:solidFill>
              </a:rPr>
              <a:t>viện</a:t>
            </a:r>
            <a:r>
              <a:rPr lang="en-US" sz="2400" b="1" i="1" dirty="0" smtClean="0">
                <a:solidFill>
                  <a:srgbClr val="006600"/>
                </a:solidFill>
              </a:rPr>
              <a:t> </a:t>
            </a:r>
            <a:r>
              <a:rPr lang="en-US" sz="2400" b="1" i="1" dirty="0" err="1" smtClean="0">
                <a:solidFill>
                  <a:srgbClr val="006600"/>
                </a:solidFill>
              </a:rPr>
              <a:t>của</a:t>
            </a:r>
            <a:r>
              <a:rPr lang="en-US" sz="2400" b="1" i="1" dirty="0" smtClean="0">
                <a:solidFill>
                  <a:srgbClr val="006600"/>
                </a:solidFill>
              </a:rPr>
              <a:t> </a:t>
            </a:r>
            <a:r>
              <a:rPr lang="en-US" sz="2400" b="1" i="1" dirty="0" err="1" smtClean="0">
                <a:solidFill>
                  <a:srgbClr val="006600"/>
                </a:solidFill>
              </a:rPr>
              <a:t>ngôn</a:t>
            </a:r>
            <a:r>
              <a:rPr lang="en-US" sz="2400" b="1" i="1" dirty="0" smtClean="0">
                <a:solidFill>
                  <a:srgbClr val="006600"/>
                </a:solidFill>
              </a:rPr>
              <a:t> </a:t>
            </a:r>
            <a:r>
              <a:rPr lang="en-US" sz="2400" b="1" i="1" dirty="0" err="1" smtClean="0">
                <a:solidFill>
                  <a:srgbClr val="006600"/>
                </a:solidFill>
              </a:rPr>
              <a:t>ngữ</a:t>
            </a:r>
            <a:r>
              <a:rPr lang="en-US" sz="2400" b="1" i="1" dirty="0" smtClean="0">
                <a:solidFill>
                  <a:srgbClr val="006600"/>
                </a:solidFill>
              </a:rPr>
              <a:t>. </a:t>
            </a:r>
            <a:r>
              <a:rPr lang="en-US" sz="2400" b="1" i="1" dirty="0" err="1" smtClean="0">
                <a:solidFill>
                  <a:srgbClr val="006600"/>
                </a:solidFill>
              </a:rPr>
              <a:t>Các</a:t>
            </a:r>
            <a:r>
              <a:rPr lang="en-US" sz="2400" b="1" i="1" dirty="0" smtClean="0">
                <a:solidFill>
                  <a:srgbClr val="006600"/>
                </a:solidFill>
              </a:rPr>
              <a:t> </a:t>
            </a:r>
            <a:r>
              <a:rPr lang="en-US" sz="2400" b="1" i="1" dirty="0" err="1" smtClean="0">
                <a:solidFill>
                  <a:srgbClr val="006600"/>
                </a:solidFill>
              </a:rPr>
              <a:t>chương</a:t>
            </a:r>
            <a:r>
              <a:rPr lang="en-US" sz="2400" b="1" i="1" dirty="0" smtClean="0">
                <a:solidFill>
                  <a:srgbClr val="006600"/>
                </a:solidFill>
              </a:rPr>
              <a:t> </a:t>
            </a:r>
            <a:r>
              <a:rPr lang="en-US" sz="2400" b="1" i="1" dirty="0" err="1" smtClean="0">
                <a:solidFill>
                  <a:srgbClr val="006600"/>
                </a:solidFill>
              </a:rPr>
              <a:t>trình</a:t>
            </a:r>
            <a:r>
              <a:rPr lang="en-US" sz="2400" b="1" i="1" dirty="0" smtClean="0">
                <a:solidFill>
                  <a:srgbClr val="006600"/>
                </a:solidFill>
              </a:rPr>
              <a:t> con </a:t>
            </a:r>
            <a:r>
              <a:rPr lang="en-US" sz="2400" b="1" i="1" dirty="0" err="1" smtClean="0">
                <a:solidFill>
                  <a:srgbClr val="006600"/>
                </a:solidFill>
              </a:rPr>
              <a:t>khác</a:t>
            </a:r>
            <a:r>
              <a:rPr lang="en-US" sz="2400" b="1" i="1" dirty="0" smtClean="0">
                <a:solidFill>
                  <a:srgbClr val="006600"/>
                </a:solidFill>
              </a:rPr>
              <a:t> do </a:t>
            </a:r>
            <a:r>
              <a:rPr lang="en-US" sz="2400" b="1" i="1" dirty="0" err="1" smtClean="0">
                <a:solidFill>
                  <a:srgbClr val="006600"/>
                </a:solidFill>
              </a:rPr>
              <a:t>người</a:t>
            </a:r>
            <a:r>
              <a:rPr lang="en-US" sz="2400" b="1" i="1" dirty="0" smtClean="0">
                <a:solidFill>
                  <a:srgbClr val="006600"/>
                </a:solidFill>
              </a:rPr>
              <a:t> </a:t>
            </a:r>
            <a:r>
              <a:rPr lang="en-US" sz="2400" b="1" i="1" dirty="0" err="1" smtClean="0">
                <a:solidFill>
                  <a:srgbClr val="006600"/>
                </a:solidFill>
              </a:rPr>
              <a:t>lập</a:t>
            </a:r>
            <a:r>
              <a:rPr lang="en-US" sz="2400" b="1" i="1" dirty="0" smtClean="0">
                <a:solidFill>
                  <a:srgbClr val="006600"/>
                </a:solidFill>
              </a:rPr>
              <a:t> </a:t>
            </a:r>
            <a:r>
              <a:rPr lang="en-US" sz="2400" b="1" i="1" dirty="0" err="1" smtClean="0">
                <a:solidFill>
                  <a:srgbClr val="006600"/>
                </a:solidFill>
              </a:rPr>
              <a:t>trình</a:t>
            </a:r>
            <a:r>
              <a:rPr lang="en-US" sz="2400" b="1" i="1" dirty="0" smtClean="0">
                <a:solidFill>
                  <a:srgbClr val="006600"/>
                </a:solidFill>
              </a:rPr>
              <a:t> </a:t>
            </a:r>
            <a:r>
              <a:rPr lang="en-US" sz="2400" b="1" i="1" dirty="0" err="1" smtClean="0">
                <a:solidFill>
                  <a:srgbClr val="006600"/>
                </a:solidFill>
              </a:rPr>
              <a:t>tự</a:t>
            </a:r>
            <a:r>
              <a:rPr lang="en-US" sz="2400" b="1" i="1" dirty="0" smtClean="0">
                <a:solidFill>
                  <a:srgbClr val="006600"/>
                </a:solidFill>
              </a:rPr>
              <a:t> </a:t>
            </a:r>
            <a:r>
              <a:rPr lang="en-US" sz="2400" b="1" i="1" dirty="0" err="1" smtClean="0">
                <a:solidFill>
                  <a:srgbClr val="006600"/>
                </a:solidFill>
              </a:rPr>
              <a:t>hiện</a:t>
            </a:r>
            <a:r>
              <a:rPr lang="en-US" sz="2400" b="1" i="1" dirty="0" smtClean="0">
                <a:solidFill>
                  <a:srgbClr val="006600"/>
                </a:solidFill>
              </a:rPr>
              <a:t> </a:t>
            </a:r>
            <a:r>
              <a:rPr lang="en-US" sz="2400" b="1" i="1" dirty="0" err="1" smtClean="0">
                <a:solidFill>
                  <a:srgbClr val="006600"/>
                </a:solidFill>
              </a:rPr>
              <a:t>thực</a:t>
            </a:r>
            <a:r>
              <a:rPr lang="en-US" sz="2400" b="1" i="1" dirty="0" smtClean="0">
                <a:solidFill>
                  <a:srgbClr val="006600"/>
                </a:solidFill>
              </a:rPr>
              <a:t>.  </a:t>
            </a:r>
            <a:endParaRPr lang="en-US" sz="2400" b="1" i="1" dirty="0">
              <a:solidFill>
                <a:srgbClr val="006600"/>
              </a:solidFill>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39</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Programming Introduction</a:t>
            </a:r>
            <a:endParaRPr lang="en-US" dirty="0"/>
          </a:p>
        </p:txBody>
      </p:sp>
      <p:sp>
        <p:nvSpPr>
          <p:cNvPr id="3" name="Content Placeholder 2"/>
          <p:cNvSpPr>
            <a:spLocks noGrp="1"/>
          </p:cNvSpPr>
          <p:nvPr>
            <p:ph idx="1"/>
          </p:nvPr>
        </p:nvSpPr>
        <p:spPr>
          <a:xfrm>
            <a:off x="228600" y="990600"/>
            <a:ext cx="8686800" cy="5486400"/>
          </a:xfrm>
        </p:spPr>
        <p:txBody>
          <a:bodyPr>
            <a:normAutofit/>
          </a:bodyPr>
          <a:lstStyle/>
          <a:p>
            <a:pPr>
              <a:buNone/>
            </a:pPr>
            <a:endParaRPr lang="en-US" altLang="en-US" dirty="0" smtClean="0">
              <a:latin typeface="Times New Roman" pitchFamily="18" charset="0"/>
              <a:cs typeface="Times New Roman" pitchFamily="18" charset="0"/>
            </a:endParaRPr>
          </a:p>
          <a:p>
            <a:r>
              <a:rPr lang="en-US" b="1" u="sng" dirty="0" smtClean="0">
                <a:solidFill>
                  <a:srgbClr val="0000CC"/>
                </a:solidFill>
                <a:latin typeface="Times New Roman" pitchFamily="18" charset="0"/>
                <a:cs typeface="Times New Roman" pitchFamily="18" charset="0"/>
              </a:rPr>
              <a:t>Computer program</a:t>
            </a:r>
            <a:r>
              <a:rPr lang="en-US" dirty="0" smtClean="0">
                <a:solidFill>
                  <a:srgbClr val="0000CC"/>
                </a:solidFill>
                <a:latin typeface="Times New Roman" pitchFamily="18" charset="0"/>
                <a:cs typeface="Times New Roman" pitchFamily="18" charset="0"/>
              </a:rPr>
              <a:t>:  </a:t>
            </a:r>
            <a:r>
              <a:rPr lang="en-US" altLang="en-US" dirty="0" smtClean="0">
                <a:latin typeface="Times New Roman" pitchFamily="18" charset="0"/>
                <a:cs typeface="Times New Roman" pitchFamily="18" charset="0"/>
              </a:rPr>
              <a:t>Data + set of ordered instructions</a:t>
            </a:r>
          </a:p>
          <a:p>
            <a:r>
              <a:rPr lang="en-US" altLang="en-US" b="1" dirty="0" smtClean="0">
                <a:solidFill>
                  <a:srgbClr val="0000CC"/>
                </a:solidFill>
                <a:latin typeface="Times New Roman" pitchFamily="18" charset="0"/>
                <a:cs typeface="Times New Roman" pitchFamily="18" charset="0"/>
              </a:rPr>
              <a:t>Programming</a:t>
            </a:r>
            <a:r>
              <a:rPr lang="en-US" altLang="en-US" dirty="0" smtClean="0">
                <a:latin typeface="Times New Roman" pitchFamily="18" charset="0"/>
                <a:cs typeface="Times New Roman" pitchFamily="18" charset="0"/>
              </a:rPr>
              <a:t>: Creating a computer program</a:t>
            </a:r>
          </a:p>
          <a:p>
            <a:r>
              <a:rPr lang="en-US" altLang="en-US" b="1" dirty="0" smtClean="0">
                <a:solidFill>
                  <a:srgbClr val="0000CC"/>
                </a:solidFill>
                <a:latin typeface="Times New Roman" pitchFamily="18" charset="0"/>
                <a:cs typeface="Times New Roman" pitchFamily="18" charset="0"/>
              </a:rPr>
              <a:t>Programming language:</a:t>
            </a:r>
            <a:r>
              <a:rPr lang="en-US" altLang="en-US" dirty="0" smtClean="0">
                <a:latin typeface="Times New Roman" pitchFamily="18" charset="0"/>
                <a:cs typeface="Times New Roman" pitchFamily="18" charset="0"/>
              </a:rPr>
              <a:t> Language for describing a program. It </a:t>
            </a:r>
            <a:r>
              <a:rPr lang="en-US" altLang="en-US" dirty="0" smtClean="0">
                <a:latin typeface="Times New Roman" panose="02020603050405020304" pitchFamily="18" charset="0"/>
              </a:rPr>
              <a:t>is a set of predefined words that are combined into a program according to predefined rules (</a:t>
            </a:r>
            <a:r>
              <a:rPr lang="en-US" altLang="en-US" i="1" dirty="0" smtClean="0">
                <a:latin typeface="Times New Roman" panose="02020603050405020304" pitchFamily="18" charset="0"/>
              </a:rPr>
              <a:t>syntax</a:t>
            </a:r>
            <a:r>
              <a:rPr lang="en-US" altLang="en-US" dirty="0" smtClean="0">
                <a:latin typeface="Times New Roman" panose="02020603050405020304" pitchFamily="18" charset="0"/>
              </a:rPr>
              <a:t>).</a:t>
            </a:r>
            <a:endParaRPr lang="en-US" altLang="en-US" dirty="0" smtClean="0">
              <a:latin typeface="Times New Roman" pitchFamily="18" charset="0"/>
              <a:cs typeface="Times New Roman" pitchFamily="18" charset="0"/>
            </a:endParaRPr>
          </a:p>
          <a:p>
            <a:r>
              <a:rPr lang="en-US" altLang="en-US" b="1" dirty="0" smtClean="0">
                <a:solidFill>
                  <a:srgbClr val="0000CC"/>
                </a:solidFill>
                <a:latin typeface="Times New Roman" pitchFamily="18" charset="0"/>
                <a:cs typeface="Times New Roman" pitchFamily="18" charset="0"/>
              </a:rPr>
              <a:t>Programming tool: </a:t>
            </a:r>
            <a:r>
              <a:rPr lang="en-US" altLang="en-US" dirty="0" smtClean="0">
                <a:latin typeface="Times New Roman" pitchFamily="18" charset="0"/>
                <a:cs typeface="Times New Roman" pitchFamily="18" charset="0"/>
              </a:rPr>
              <a:t>An environment for programming in a specific language.</a:t>
            </a:r>
          </a:p>
          <a:p>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ChangeArrowheads="1"/>
          </p:cNvSpPr>
          <p:nvPr/>
        </p:nvSpPr>
        <p:spPr bwMode="auto">
          <a:xfrm>
            <a:off x="457200" y="1413570"/>
            <a:ext cx="8382000" cy="4216539"/>
          </a:xfrm>
          <a:prstGeom prst="rect">
            <a:avLst/>
          </a:prstGeom>
          <a:noFill/>
          <a:ln w="9525">
            <a:noFill/>
            <a:miter lim="800000"/>
            <a:headEnd/>
            <a:tailEnd/>
          </a:ln>
          <a:effectLst/>
        </p:spPr>
        <p:txBody>
          <a:bodyPr wrap="square">
            <a:spAutoFit/>
          </a:bodyPr>
          <a:lstStyle/>
          <a:p>
            <a:r>
              <a:rPr lang="en-US" altLang="en-US" sz="3200" b="1" u="sng" dirty="0" smtClean="0">
                <a:solidFill>
                  <a:srgbClr val="0000CC"/>
                </a:solidFill>
                <a:latin typeface="Times New Roman" pitchFamily="18" charset="0"/>
              </a:rPr>
              <a:t>Local objects in a subprogram:</a:t>
            </a:r>
          </a:p>
          <a:p>
            <a:pPr algn="just">
              <a:buFontTx/>
              <a:buChar char="-"/>
            </a:pPr>
            <a:r>
              <a:rPr lang="en-US" altLang="en-US" sz="3200" b="0" dirty="0" smtClean="0">
                <a:solidFill>
                  <a:schemeClr val="bg1"/>
                </a:solidFill>
                <a:latin typeface="Times New Roman" pitchFamily="18" charset="0"/>
              </a:rPr>
              <a:t>They are extra data objects which are defined in subprogram.</a:t>
            </a:r>
          </a:p>
          <a:p>
            <a:pPr algn="just"/>
            <a:endParaRPr lang="en-US" altLang="en-US" sz="3200" b="0" dirty="0" smtClean="0">
              <a:solidFill>
                <a:schemeClr val="bg1"/>
              </a:solidFill>
              <a:latin typeface="Times New Roman" pitchFamily="18" charset="0"/>
            </a:endParaRPr>
          </a:p>
          <a:p>
            <a:pPr algn="just"/>
            <a:r>
              <a:rPr lang="en-US" altLang="en-US" sz="2800" b="0" dirty="0" smtClean="0">
                <a:solidFill>
                  <a:schemeClr val="bg1"/>
                </a:solidFill>
                <a:latin typeface="Times New Roman" pitchFamily="18" charset="0"/>
              </a:rPr>
              <a:t>A subprogram can call predefined </a:t>
            </a:r>
            <a:r>
              <a:rPr lang="en-US" altLang="en-US" sz="2800" b="0" dirty="0">
                <a:solidFill>
                  <a:schemeClr val="bg1"/>
                </a:solidFill>
                <a:latin typeface="Times New Roman" pitchFamily="18" charset="0"/>
              </a:rPr>
              <a:t>procedures to operate on local objects. These local objects or </a:t>
            </a:r>
            <a:r>
              <a:rPr lang="en-US" altLang="en-US" sz="2800" dirty="0">
                <a:solidFill>
                  <a:schemeClr val="bg1"/>
                </a:solidFill>
                <a:latin typeface="Times New Roman" pitchFamily="18" charset="0"/>
              </a:rPr>
              <a:t>local variables</a:t>
            </a:r>
            <a:r>
              <a:rPr lang="en-US" altLang="en-US" sz="2800" b="0" dirty="0">
                <a:solidFill>
                  <a:schemeClr val="bg1"/>
                </a:solidFill>
                <a:latin typeface="Times New Roman" pitchFamily="18" charset="0"/>
              </a:rPr>
              <a:t> are created each time the subprogram is called and destroyed when control returns from the subprogram. The local objects belong to the subprograms.</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40</a:t>
            </a:fld>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ChangeArrowheads="1"/>
          </p:cNvSpPr>
          <p:nvPr/>
        </p:nvSpPr>
        <p:spPr bwMode="auto">
          <a:xfrm>
            <a:off x="304800" y="1211282"/>
            <a:ext cx="8305800" cy="5201424"/>
          </a:xfrm>
          <a:prstGeom prst="rect">
            <a:avLst/>
          </a:prstGeom>
          <a:noFill/>
          <a:ln w="9525">
            <a:noFill/>
            <a:miter lim="800000"/>
            <a:headEnd/>
            <a:tailEnd/>
          </a:ln>
          <a:effectLst/>
        </p:spPr>
        <p:txBody>
          <a:bodyPr wrap="square">
            <a:spAutoFit/>
          </a:bodyPr>
          <a:lstStyle/>
          <a:p>
            <a:pPr algn="just"/>
            <a:r>
              <a:rPr lang="en-US" altLang="en-US" sz="2800" dirty="0" smtClean="0">
                <a:solidFill>
                  <a:schemeClr val="bg1"/>
                </a:solidFill>
                <a:latin typeface="Times New Roman" pitchFamily="18" charset="0"/>
              </a:rPr>
              <a:t>It is rare for a subprogram to act only upon local objects. Most of the time the </a:t>
            </a:r>
            <a:r>
              <a:rPr lang="en-US" altLang="en-US" sz="2800" b="1" dirty="0" smtClean="0">
                <a:solidFill>
                  <a:schemeClr val="bg1"/>
                </a:solidFill>
                <a:latin typeface="Times New Roman" pitchFamily="18" charset="0"/>
              </a:rPr>
              <a:t>main program requires a subprogram to act on an object or set of objects created by the main program</a:t>
            </a:r>
            <a:r>
              <a:rPr lang="en-US" altLang="en-US" sz="2800" dirty="0" smtClean="0">
                <a:solidFill>
                  <a:schemeClr val="bg1"/>
                </a:solidFill>
                <a:latin typeface="Times New Roman" pitchFamily="18" charset="0"/>
              </a:rPr>
              <a:t>. </a:t>
            </a:r>
            <a:r>
              <a:rPr lang="en-US" altLang="en-US" sz="2800" dirty="0" smtClean="0">
                <a:solidFill>
                  <a:schemeClr val="bg1"/>
                </a:solidFill>
                <a:latin typeface="Times New Roman" pitchFamily="18" charset="0"/>
                <a:sym typeface="Wingdings" pitchFamily="2" charset="2"/>
              </a:rPr>
              <a:t> Parameter</a:t>
            </a:r>
            <a:endParaRPr lang="en-US" altLang="en-US" sz="2800" dirty="0" smtClean="0">
              <a:solidFill>
                <a:schemeClr val="bg1"/>
              </a:solidFill>
              <a:latin typeface="Times New Roman" pitchFamily="18" charset="0"/>
            </a:endParaRPr>
          </a:p>
          <a:p>
            <a:pPr algn="just"/>
            <a:endParaRPr lang="en-US" altLang="en-US" sz="2400" b="1" u="sng" dirty="0" smtClean="0">
              <a:solidFill>
                <a:srgbClr val="0000CC"/>
              </a:solidFill>
              <a:latin typeface="Times New Roman" pitchFamily="18" charset="0"/>
            </a:endParaRPr>
          </a:p>
          <a:p>
            <a:pPr algn="just"/>
            <a:r>
              <a:rPr lang="en-US" altLang="en-US" sz="2800" b="1" u="sng" dirty="0" smtClean="0">
                <a:solidFill>
                  <a:srgbClr val="0000CC"/>
                </a:solidFill>
                <a:latin typeface="Times New Roman" pitchFamily="18" charset="0"/>
              </a:rPr>
              <a:t>Formal Parameters in a subprogram </a:t>
            </a:r>
          </a:p>
          <a:p>
            <a:pPr algn="just">
              <a:buFontTx/>
              <a:buChar char="-"/>
            </a:pPr>
            <a:r>
              <a:rPr lang="en-US" altLang="en-US" sz="2400" b="0" dirty="0" smtClean="0">
                <a:solidFill>
                  <a:schemeClr val="bg1"/>
                </a:solidFill>
                <a:latin typeface="Times New Roman" pitchFamily="18" charset="0"/>
              </a:rPr>
              <a:t> They are initial unbound data objects which are declared in a subprogram.</a:t>
            </a:r>
          </a:p>
          <a:p>
            <a:pPr algn="just">
              <a:buFontTx/>
              <a:buChar char="-"/>
            </a:pPr>
            <a:r>
              <a:rPr lang="en-US" altLang="en-US" sz="2400" dirty="0" smtClean="0">
                <a:solidFill>
                  <a:schemeClr val="bg1"/>
                </a:solidFill>
                <a:latin typeface="Times New Roman" pitchFamily="18" charset="0"/>
              </a:rPr>
              <a:t> They are needed in advance </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Để</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làm</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thì</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phần</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phải</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có</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gì</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trước</a:t>
            </a:r>
            <a:r>
              <a:rPr lang="en-US" altLang="en-US" sz="2000" dirty="0" smtClean="0">
                <a:solidFill>
                  <a:schemeClr val="bg1"/>
                </a:solidFill>
                <a:latin typeface="Times New Roman" pitchFamily="18" charset="0"/>
                <a:sym typeface="Wingdings" pitchFamily="2" charset="2"/>
              </a:rPr>
              <a:t>?</a:t>
            </a:r>
            <a:endParaRPr lang="en-US" altLang="en-US" sz="2400" b="0" dirty="0" smtClean="0">
              <a:solidFill>
                <a:schemeClr val="bg1"/>
              </a:solidFill>
              <a:latin typeface="Times New Roman" pitchFamily="18" charset="0"/>
            </a:endParaRPr>
          </a:p>
          <a:p>
            <a:pPr algn="just"/>
            <a:r>
              <a:rPr lang="en-US" altLang="en-US" sz="2800" b="1" u="sng" dirty="0" smtClean="0">
                <a:solidFill>
                  <a:srgbClr val="0000CC"/>
                </a:solidFill>
                <a:latin typeface="Times New Roman" pitchFamily="18" charset="0"/>
              </a:rPr>
              <a:t>Actual Parameters in a subprogram</a:t>
            </a:r>
            <a:endParaRPr lang="en-US" altLang="en-US" sz="2800" b="0" dirty="0" smtClean="0">
              <a:solidFill>
                <a:schemeClr val="bg1"/>
              </a:solidFill>
              <a:latin typeface="Times New Roman" pitchFamily="18" charset="0"/>
            </a:endParaRPr>
          </a:p>
          <a:p>
            <a:pPr algn="just"/>
            <a:r>
              <a:rPr lang="en-US" altLang="en-US" sz="2400" b="0" dirty="0" smtClean="0">
                <a:solidFill>
                  <a:schemeClr val="bg1"/>
                </a:solidFill>
                <a:latin typeface="Times New Roman" pitchFamily="18" charset="0"/>
              </a:rPr>
              <a:t>- They are data objects defined in the </a:t>
            </a:r>
            <a:r>
              <a:rPr lang="en-US" altLang="en-US" sz="2400" b="0" dirty="0">
                <a:solidFill>
                  <a:schemeClr val="bg1"/>
                </a:solidFill>
                <a:latin typeface="Times New Roman" pitchFamily="18" charset="0"/>
              </a:rPr>
              <a:t>program and </a:t>
            </a:r>
            <a:r>
              <a:rPr lang="en-US" altLang="en-US" sz="2400" b="0" dirty="0" smtClean="0">
                <a:solidFill>
                  <a:schemeClr val="bg1"/>
                </a:solidFill>
                <a:latin typeface="Times New Roman" pitchFamily="18" charset="0"/>
              </a:rPr>
              <a:t>they are sent to subprogram. </a:t>
            </a:r>
            <a:r>
              <a:rPr lang="en-US" altLang="en-US" sz="2000" dirty="0" smtClean="0">
                <a:solidFill>
                  <a:schemeClr val="bg1"/>
                </a:solidFill>
                <a:latin typeface="Times New Roman" pitchFamily="18" charset="0"/>
                <a:sym typeface="Wingdings" pitchFamily="2" charset="2"/>
              </a:rPr>
              <a:t> Program prepares initial data then call a subprogram using them  </a:t>
            </a:r>
            <a:r>
              <a:rPr lang="en-US" altLang="en-US" sz="2000" dirty="0" err="1" smtClean="0">
                <a:solidFill>
                  <a:schemeClr val="bg1"/>
                </a:solidFill>
                <a:latin typeface="Times New Roman" pitchFamily="18" charset="0"/>
                <a:sym typeface="Wingdings" pitchFamily="2" charset="2"/>
              </a:rPr>
              <a:t>Xử</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lý</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giúp</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tôi</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những</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dữ</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liệu</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này</a:t>
            </a:r>
            <a:r>
              <a:rPr lang="en-US" altLang="en-US" sz="2000" dirty="0" smtClean="0">
                <a:solidFill>
                  <a:schemeClr val="bg1"/>
                </a:solidFill>
                <a:latin typeface="Times New Roman" pitchFamily="18" charset="0"/>
                <a:sym typeface="Wingdings" pitchFamily="2" charset="2"/>
              </a:rPr>
              <a:t>.</a:t>
            </a:r>
            <a:endParaRPr lang="en-US" altLang="en-US" sz="24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41</a:t>
            </a:fld>
            <a:endParaRPr kumimoji="0"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ChangeArrowheads="1"/>
          </p:cNvSpPr>
          <p:nvPr/>
        </p:nvSpPr>
        <p:spPr bwMode="auto">
          <a:xfrm>
            <a:off x="76200" y="1143000"/>
            <a:ext cx="8915400" cy="523875"/>
          </a:xfrm>
          <a:prstGeom prst="rect">
            <a:avLst/>
          </a:prstGeom>
          <a:noFill/>
          <a:ln w="9525">
            <a:noFill/>
            <a:miter lim="800000"/>
            <a:headEnd/>
            <a:tailEnd/>
          </a:ln>
          <a:effectLst/>
        </p:spPr>
        <p:txBody>
          <a:bodyPr>
            <a:spAutoFit/>
          </a:bodyPr>
          <a:lstStyle/>
          <a:p>
            <a:pPr algn="just"/>
            <a:r>
              <a:rPr lang="en-US" altLang="en-US" sz="2800" b="1" dirty="0" smtClean="0">
                <a:solidFill>
                  <a:srgbClr val="0000CC"/>
                </a:solidFill>
                <a:latin typeface="Times New Roman" pitchFamily="18" charset="0"/>
              </a:rPr>
              <a:t>Passing parameters to subprogram:</a:t>
            </a:r>
            <a:endParaRPr lang="en-US" altLang="en-US" sz="2800" b="1" dirty="0">
              <a:solidFill>
                <a:srgbClr val="0000CC"/>
              </a:solidFill>
              <a:latin typeface="Times New Roman" pitchFamily="18" charset="0"/>
            </a:endParaRPr>
          </a:p>
        </p:txBody>
      </p:sp>
      <p:sp>
        <p:nvSpPr>
          <p:cNvPr id="4" name="Rectangle 2"/>
          <p:cNvSpPr>
            <a:spLocks noChangeArrowheads="1"/>
          </p:cNvSpPr>
          <p:nvPr/>
        </p:nvSpPr>
        <p:spPr bwMode="auto">
          <a:xfrm>
            <a:off x="381000" y="1676400"/>
            <a:ext cx="8229600" cy="523220"/>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Main program calls a subprogram with prepared data.</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533400" y="2438400"/>
          <a:ext cx="8001000" cy="3200400"/>
        </p:xfrm>
        <a:graphic>
          <a:graphicData uri="http://schemas.openxmlformats.org/drawingml/2006/table">
            <a:tbl>
              <a:tblPr firstRow="1" bandRow="1">
                <a:tableStyleId>{5C22544A-7EE6-4342-B048-85BDC9FD1C3A}</a:tableStyleId>
              </a:tblPr>
              <a:tblGrid>
                <a:gridCol w="914400"/>
                <a:gridCol w="3733800"/>
                <a:gridCol w="3352800"/>
              </a:tblGrid>
              <a:tr h="370840">
                <a:tc>
                  <a:txBody>
                    <a:bodyPr/>
                    <a:lstStyle/>
                    <a:p>
                      <a:r>
                        <a:rPr lang="en-US" sz="2400" dirty="0" smtClean="0"/>
                        <a:t>Case</a:t>
                      </a:r>
                      <a:endParaRPr lang="en-US" sz="2400" dirty="0"/>
                    </a:p>
                  </a:txBody>
                  <a:tcPr>
                    <a:solidFill>
                      <a:schemeClr val="accent1">
                        <a:lumMod val="50000"/>
                      </a:schemeClr>
                    </a:solidFill>
                  </a:tcPr>
                </a:tc>
                <a:tc>
                  <a:txBody>
                    <a:bodyPr/>
                    <a:lstStyle/>
                    <a:p>
                      <a:r>
                        <a:rPr lang="en-US" sz="2400" dirty="0" smtClean="0"/>
                        <a:t>Situation</a:t>
                      </a:r>
                      <a:endParaRPr lang="en-US" sz="2400" dirty="0"/>
                    </a:p>
                  </a:txBody>
                  <a:tcPr>
                    <a:solidFill>
                      <a:schemeClr val="accent1">
                        <a:lumMod val="50000"/>
                      </a:schemeClr>
                    </a:solidFill>
                  </a:tcPr>
                </a:tc>
                <a:tc>
                  <a:txBody>
                    <a:bodyPr/>
                    <a:lstStyle/>
                    <a:p>
                      <a:r>
                        <a:rPr lang="en-US" sz="2400" dirty="0" smtClean="0"/>
                        <a:t>Type of passing</a:t>
                      </a:r>
                      <a:endParaRPr lang="en-US" sz="2400" dirty="0"/>
                    </a:p>
                  </a:txBody>
                  <a:tcPr>
                    <a:solidFill>
                      <a:schemeClr val="accent1">
                        <a:lumMod val="50000"/>
                      </a:schemeClr>
                    </a:solidFill>
                  </a:tcPr>
                </a:tc>
              </a:tr>
              <a:tr h="370840">
                <a:tc>
                  <a:txBody>
                    <a:bodyPr/>
                    <a:lstStyle/>
                    <a:p>
                      <a:r>
                        <a:rPr lang="en-US" sz="2400" dirty="0" smtClean="0"/>
                        <a:t>1</a:t>
                      </a:r>
                      <a:endParaRPr lang="en-US" sz="2400" dirty="0"/>
                    </a:p>
                  </a:txBody>
                  <a:tcPr/>
                </a:tc>
                <a:tc>
                  <a:txBody>
                    <a:bodyPr/>
                    <a:lstStyle/>
                    <a:p>
                      <a:r>
                        <a:rPr lang="en-US" sz="2400" dirty="0" smtClean="0"/>
                        <a:t>Subprogram is</a:t>
                      </a:r>
                      <a:r>
                        <a:rPr lang="en-US" sz="2400" baseline="0" dirty="0" smtClean="0"/>
                        <a:t> not allowed changing data in main program</a:t>
                      </a:r>
                      <a:endParaRPr lang="en-US" sz="2400" dirty="0"/>
                    </a:p>
                  </a:txBody>
                  <a:tcPr/>
                </a:tc>
                <a:tc>
                  <a:txBody>
                    <a:bodyPr/>
                    <a:lstStyle/>
                    <a:p>
                      <a:r>
                        <a:rPr lang="en-US" sz="2400" dirty="0" smtClean="0"/>
                        <a:t>Passing by value (copy only)</a:t>
                      </a:r>
                      <a:endParaRPr lang="en-US" sz="2400" dirty="0"/>
                    </a:p>
                  </a:txBody>
                  <a:tcPr/>
                </a:tc>
              </a:tr>
              <a:tr h="370840">
                <a:tc>
                  <a:txBody>
                    <a:bodyPr/>
                    <a:lstStyle/>
                    <a:p>
                      <a:r>
                        <a:rPr lang="en-US" sz="2400" dirty="0" smtClean="0"/>
                        <a:t>2</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Subprogram is</a:t>
                      </a:r>
                      <a:r>
                        <a:rPr lang="en-US" sz="2400" baseline="0" dirty="0" smtClean="0"/>
                        <a:t> allowed changing data in main program</a:t>
                      </a:r>
                      <a:endParaRPr lang="en-US" sz="2400" dirty="0" smtClean="0"/>
                    </a:p>
                    <a:p>
                      <a:endParaRPr lang="en-US" sz="2400" dirty="0"/>
                    </a:p>
                  </a:txBody>
                  <a:tcPr/>
                </a:tc>
                <a:tc>
                  <a:txBody>
                    <a:bodyPr/>
                    <a:lstStyle/>
                    <a:p>
                      <a:r>
                        <a:rPr lang="en-US" sz="2400" dirty="0" smtClean="0"/>
                        <a:t>Passing by reference (address of</a:t>
                      </a:r>
                      <a:r>
                        <a:rPr lang="en-US" sz="2400" baseline="0" dirty="0" smtClean="0"/>
                        <a:t> data in main)</a:t>
                      </a:r>
                      <a:endParaRPr lang="en-US" sz="2400" dirty="0"/>
                    </a:p>
                  </a:txBody>
                  <a:tcPr/>
                </a:tc>
              </a:tr>
            </a:tbl>
          </a:graphicData>
        </a:graphic>
      </p:graphicFrame>
      <p:sp>
        <p:nvSpPr>
          <p:cNvPr id="7" name="Slide Number Placeholder 6"/>
          <p:cNvSpPr>
            <a:spLocks noGrp="1"/>
          </p:cNvSpPr>
          <p:nvPr>
            <p:ph type="sldNum" sz="quarter" idx="12"/>
          </p:nvPr>
        </p:nvSpPr>
        <p:spPr/>
        <p:txBody>
          <a:bodyPr/>
          <a:lstStyle/>
          <a:p>
            <a:fld id="{69E29E33-B620-47F9-BB04-8846C2A5AFCC}" type="slidenum">
              <a:rPr kumimoji="0" lang="en-US" smtClean="0"/>
              <a:pPr/>
              <a:t>42</a:t>
            </a:fld>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ChangeArrowheads="1"/>
          </p:cNvSpPr>
          <p:nvPr/>
        </p:nvSpPr>
        <p:spPr bwMode="auto">
          <a:xfrm>
            <a:off x="76200" y="1143000"/>
            <a:ext cx="8915400" cy="523875"/>
          </a:xfrm>
          <a:prstGeom prst="rect">
            <a:avLst/>
          </a:prstGeom>
          <a:noFill/>
          <a:ln w="9525">
            <a:noFill/>
            <a:miter lim="800000"/>
            <a:headEnd/>
            <a:tailEnd/>
          </a:ln>
          <a:effectLst/>
        </p:spPr>
        <p:txBody>
          <a:bodyPr>
            <a:spAutoFit/>
          </a:bodyPr>
          <a:lstStyle/>
          <a:p>
            <a:pPr algn="just"/>
            <a:r>
              <a:rPr lang="en-US" altLang="en-US" sz="2800" b="1" dirty="0" smtClean="0">
                <a:solidFill>
                  <a:srgbClr val="0000CC"/>
                </a:solidFill>
                <a:latin typeface="Times New Roman" pitchFamily="18" charset="0"/>
              </a:rPr>
              <a:t>Passing parameters to subprogram: Pass by value</a:t>
            </a:r>
            <a:endParaRPr lang="en-US" altLang="en-US" sz="2800" b="1" dirty="0">
              <a:solidFill>
                <a:srgbClr val="0000CC"/>
              </a:solidFill>
              <a:latin typeface="Times New Roman" pitchFamily="18" charset="0"/>
            </a:endParaRPr>
          </a:p>
        </p:txBody>
      </p:sp>
      <p:sp>
        <p:nvSpPr>
          <p:cNvPr id="4" name="Rectangle 2"/>
          <p:cNvSpPr>
            <a:spLocks noChangeArrowheads="1"/>
          </p:cNvSpPr>
          <p:nvPr/>
        </p:nvSpPr>
        <p:spPr bwMode="auto">
          <a:xfrm>
            <a:off x="381000" y="1676400"/>
            <a:ext cx="8229600" cy="4832092"/>
          </a:xfrm>
          <a:prstGeom prst="rect">
            <a:avLst/>
          </a:prstGeom>
          <a:noFill/>
          <a:ln w="9525">
            <a:noFill/>
            <a:miter lim="800000"/>
            <a:headEnd/>
            <a:tailEnd/>
          </a:ln>
          <a:effectLst/>
        </p:spPr>
        <p:txBody>
          <a:bodyPr wrap="square">
            <a:spAutoFit/>
          </a:bodyPr>
          <a:lstStyle/>
          <a:p>
            <a:pPr algn="just"/>
            <a:r>
              <a:rPr lang="en-US" altLang="en-US" sz="2800" b="1" dirty="0" smtClean="0">
                <a:solidFill>
                  <a:schemeClr val="bg1"/>
                </a:solidFill>
                <a:latin typeface="Times New Roman" pitchFamily="18" charset="0"/>
              </a:rPr>
              <a:t>Value of actual parameters in main program is copied to formal parameter of subprogram.</a:t>
            </a:r>
          </a:p>
          <a:p>
            <a:pPr algn="just"/>
            <a:r>
              <a:rPr lang="en-US" altLang="en-US" sz="2800" b="0" dirty="0" smtClean="0">
                <a:solidFill>
                  <a:schemeClr val="bg1"/>
                </a:solidFill>
                <a:latin typeface="Times New Roman" pitchFamily="18" charset="0"/>
              </a:rPr>
              <a:t>In </a:t>
            </a:r>
            <a:r>
              <a:rPr lang="en-US" altLang="en-US" sz="2800" b="0" dirty="0">
                <a:solidFill>
                  <a:schemeClr val="bg1"/>
                </a:solidFill>
                <a:latin typeface="Times New Roman" pitchFamily="18" charset="0"/>
              </a:rPr>
              <a:t>parameter pass by value, the main program and the subprogram create two different objects (variables). The object created in the program belongs to the program and the object created in the subprogram belongs to the subprogram. Since the territory is different, the corresponding objects can have the same or different names. Communication between the main program and the subprogram is one-way, from the main program to the subprogram. </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43</a:t>
            </a:fld>
            <a:endParaRPr kumimoji="0"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2133600"/>
            <a:ext cx="8610600" cy="3276600"/>
            <a:chOff x="228600" y="3505200"/>
            <a:chExt cx="8610600" cy="3276600"/>
          </a:xfrm>
        </p:grpSpPr>
        <p:sp>
          <p:nvSpPr>
            <p:cNvPr id="102405" name="Text Box 5"/>
            <p:cNvSpPr txBox="1">
              <a:spLocks noChangeArrowheads="1"/>
            </p:cNvSpPr>
            <p:nvPr/>
          </p:nvSpPr>
          <p:spPr bwMode="auto">
            <a:xfrm>
              <a:off x="228600" y="3505200"/>
              <a:ext cx="4875213"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9.12  </a:t>
              </a:r>
              <a:r>
                <a:rPr lang="en-US" altLang="en-US" sz="2000" dirty="0">
                  <a:solidFill>
                    <a:schemeClr val="bg1"/>
                  </a:solidFill>
                  <a:latin typeface="Times New Roman" pitchFamily="18" charset="0"/>
                </a:rPr>
                <a:t>An example of pass by value</a:t>
              </a:r>
            </a:p>
          </p:txBody>
        </p:sp>
        <p:pic>
          <p:nvPicPr>
            <p:cNvPr id="102406" name="Picture 6"/>
            <p:cNvPicPr>
              <a:picLocks noChangeAspect="1" noChangeArrowheads="1"/>
            </p:cNvPicPr>
            <p:nvPr/>
          </p:nvPicPr>
          <p:blipFill>
            <a:blip r:embed="rId3" cstate="print">
              <a:lum contrast="10000"/>
            </a:blip>
            <a:srcRect/>
            <a:stretch>
              <a:fillRect/>
            </a:stretch>
          </p:blipFill>
          <p:spPr bwMode="auto">
            <a:xfrm>
              <a:off x="466725" y="3995738"/>
              <a:ext cx="8372475" cy="2709862"/>
            </a:xfrm>
            <a:prstGeom prst="rect">
              <a:avLst/>
            </a:prstGeom>
            <a:noFill/>
            <a:ln w="9525">
              <a:noFill/>
              <a:miter lim="800000"/>
              <a:headEnd/>
              <a:tailEnd/>
            </a:ln>
            <a:effectLst/>
          </p:spPr>
        </p:pic>
        <p:cxnSp>
          <p:nvCxnSpPr>
            <p:cNvPr id="102407" name="Straight Connector 6"/>
            <p:cNvCxnSpPr>
              <a:cxnSpLocks noChangeShapeType="1"/>
            </p:cNvCxnSpPr>
            <p:nvPr/>
          </p:nvCxnSpPr>
          <p:spPr bwMode="auto">
            <a:xfrm>
              <a:off x="311150" y="3962400"/>
              <a:ext cx="8528050" cy="0"/>
            </a:xfrm>
            <a:prstGeom prst="line">
              <a:avLst/>
            </a:prstGeom>
            <a:noFill/>
            <a:ln w="57150" algn="ctr">
              <a:solidFill>
                <a:srgbClr val="FF0000"/>
              </a:solidFill>
              <a:round/>
              <a:headEnd/>
              <a:tailEnd/>
            </a:ln>
            <a:effectLst/>
          </p:spPr>
        </p:cxnSp>
        <p:cxnSp>
          <p:nvCxnSpPr>
            <p:cNvPr id="102408" name="Straight Connector 7"/>
            <p:cNvCxnSpPr>
              <a:cxnSpLocks noChangeShapeType="1"/>
            </p:cNvCxnSpPr>
            <p:nvPr/>
          </p:nvCxnSpPr>
          <p:spPr bwMode="auto">
            <a:xfrm>
              <a:off x="311150" y="3505200"/>
              <a:ext cx="8528050" cy="0"/>
            </a:xfrm>
            <a:prstGeom prst="line">
              <a:avLst/>
            </a:prstGeom>
            <a:noFill/>
            <a:ln w="9525" algn="ctr">
              <a:solidFill>
                <a:srgbClr val="FF0000"/>
              </a:solidFill>
              <a:round/>
              <a:headEnd/>
              <a:tailEnd/>
            </a:ln>
            <a:effectLst/>
          </p:spPr>
        </p:cxnSp>
        <p:cxnSp>
          <p:nvCxnSpPr>
            <p:cNvPr id="102409" name="Straight Connector 8"/>
            <p:cNvCxnSpPr>
              <a:cxnSpLocks noChangeShapeType="1"/>
            </p:cNvCxnSpPr>
            <p:nvPr/>
          </p:nvCxnSpPr>
          <p:spPr bwMode="auto">
            <a:xfrm>
              <a:off x="311150" y="6781800"/>
              <a:ext cx="8451850" cy="0"/>
            </a:xfrm>
            <a:prstGeom prst="line">
              <a:avLst/>
            </a:prstGeom>
            <a:noFill/>
            <a:ln w="9525" algn="ctr">
              <a:solidFill>
                <a:srgbClr val="FF0000"/>
              </a:solidFill>
              <a:round/>
              <a:headEnd/>
              <a:tailEnd/>
            </a:ln>
            <a:effectLst/>
          </p:spPr>
        </p:cxnSp>
      </p:grpSp>
      <p:sp>
        <p:nvSpPr>
          <p:cNvPr id="10" name="Rectangle 2"/>
          <p:cNvSpPr>
            <a:spLocks noChangeArrowheads="1"/>
          </p:cNvSpPr>
          <p:nvPr/>
        </p:nvSpPr>
        <p:spPr bwMode="auto">
          <a:xfrm>
            <a:off x="76200" y="1143000"/>
            <a:ext cx="8915400" cy="523875"/>
          </a:xfrm>
          <a:prstGeom prst="rect">
            <a:avLst/>
          </a:prstGeom>
          <a:noFill/>
          <a:ln w="9525">
            <a:noFill/>
            <a:miter lim="800000"/>
            <a:headEnd/>
            <a:tailEnd/>
          </a:ln>
          <a:effectLst/>
        </p:spPr>
        <p:txBody>
          <a:bodyPr>
            <a:spAutoFit/>
          </a:bodyPr>
          <a:lstStyle/>
          <a:p>
            <a:pPr algn="just"/>
            <a:r>
              <a:rPr lang="en-US" altLang="en-US" sz="2800" b="1" dirty="0" smtClean="0">
                <a:solidFill>
                  <a:srgbClr val="0000CC"/>
                </a:solidFill>
                <a:latin typeface="Times New Roman" pitchFamily="18" charset="0"/>
              </a:rPr>
              <a:t>Passing parameters to subprogram: Pass by value</a:t>
            </a:r>
            <a:endParaRPr lang="en-US" altLang="en-US" sz="2800" b="1" dirty="0">
              <a:solidFill>
                <a:srgbClr val="0000CC"/>
              </a:solidFill>
              <a:latin typeface="Times New Roman" pitchFamily="18" charset="0"/>
            </a:endParaRP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44</a:t>
            </a:fld>
            <a:endParaRPr kumimoji="0"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57200" y="1905000"/>
            <a:ext cx="8029575" cy="3733800"/>
            <a:chOff x="304800" y="3048000"/>
            <a:chExt cx="8029575" cy="3733800"/>
          </a:xfrm>
        </p:grpSpPr>
        <p:sp>
          <p:nvSpPr>
            <p:cNvPr id="106501" name="Text Box 4"/>
            <p:cNvSpPr txBox="1">
              <a:spLocks noChangeArrowheads="1"/>
            </p:cNvSpPr>
            <p:nvPr/>
          </p:nvSpPr>
          <p:spPr bwMode="auto">
            <a:xfrm>
              <a:off x="304800" y="3048000"/>
              <a:ext cx="7836248" cy="461665"/>
            </a:xfrm>
            <a:prstGeom prst="rect">
              <a:avLst/>
            </a:prstGeom>
            <a:noFill/>
            <a:ln w="9525">
              <a:noFill/>
              <a:miter lim="800000"/>
              <a:headEnd/>
              <a:tailEnd/>
            </a:ln>
            <a:effectLst/>
          </p:spPr>
          <p:txBody>
            <a:bodyPr wrap="none">
              <a:spAutoFit/>
            </a:bodyPr>
            <a:lstStyle/>
            <a:p>
              <a:r>
                <a:rPr lang="en-US" altLang="en-US" sz="2400" dirty="0">
                  <a:solidFill>
                    <a:srgbClr val="0000CC"/>
                  </a:solidFill>
                  <a:latin typeface="Times New Roman" pitchFamily="18" charset="0"/>
                </a:rPr>
                <a:t>Figure 9.13  </a:t>
              </a:r>
              <a:r>
                <a:rPr lang="en-US" altLang="en-US" sz="2000" dirty="0">
                  <a:solidFill>
                    <a:srgbClr val="0000CC"/>
                  </a:solidFill>
                  <a:latin typeface="Times New Roman" pitchFamily="18" charset="0"/>
                </a:rPr>
                <a:t>An example in which pass by value does not </a:t>
              </a:r>
              <a:r>
                <a:rPr lang="en-US" altLang="en-US" sz="2000" dirty="0" smtClean="0">
                  <a:solidFill>
                    <a:srgbClr val="0000CC"/>
                  </a:solidFill>
                  <a:latin typeface="Times New Roman" pitchFamily="18" charset="0"/>
                </a:rPr>
                <a:t>work (</a:t>
              </a:r>
              <a:r>
                <a:rPr lang="en-US" altLang="en-US" sz="2000" b="1" dirty="0" smtClean="0">
                  <a:solidFill>
                    <a:srgbClr val="0000CC"/>
                  </a:solidFill>
                  <a:latin typeface="Times New Roman" pitchFamily="18" charset="0"/>
                </a:rPr>
                <a:t>SWAP</a:t>
              </a:r>
              <a:r>
                <a:rPr lang="en-US" altLang="en-US" sz="2000" dirty="0" smtClean="0">
                  <a:solidFill>
                    <a:srgbClr val="0000CC"/>
                  </a:solidFill>
                  <a:latin typeface="Times New Roman" pitchFamily="18" charset="0"/>
                </a:rPr>
                <a:t>)</a:t>
              </a:r>
              <a:endParaRPr lang="en-US" altLang="en-US" sz="2000" dirty="0">
                <a:solidFill>
                  <a:srgbClr val="0000CC"/>
                </a:solidFill>
                <a:latin typeface="Times New Roman" pitchFamily="18" charset="0"/>
              </a:endParaRPr>
            </a:p>
          </p:txBody>
        </p:sp>
        <p:pic>
          <p:nvPicPr>
            <p:cNvPr id="106502" name="Picture 8"/>
            <p:cNvPicPr>
              <a:picLocks noChangeAspect="1" noChangeArrowheads="1"/>
            </p:cNvPicPr>
            <p:nvPr/>
          </p:nvPicPr>
          <p:blipFill>
            <a:blip r:embed="rId3" cstate="print">
              <a:lum contrast="10000"/>
            </a:blip>
            <a:srcRect/>
            <a:stretch>
              <a:fillRect/>
            </a:stretch>
          </p:blipFill>
          <p:spPr bwMode="auto">
            <a:xfrm>
              <a:off x="1020763" y="3581400"/>
              <a:ext cx="7285037" cy="2943225"/>
            </a:xfrm>
            <a:prstGeom prst="rect">
              <a:avLst/>
            </a:prstGeom>
            <a:noFill/>
            <a:ln w="9525">
              <a:noFill/>
              <a:miter lim="800000"/>
              <a:headEnd/>
              <a:tailEnd/>
            </a:ln>
            <a:effectLst/>
          </p:spPr>
        </p:pic>
        <p:cxnSp>
          <p:nvCxnSpPr>
            <p:cNvPr id="106503" name="Straight Connector 6"/>
            <p:cNvCxnSpPr>
              <a:cxnSpLocks noChangeShapeType="1"/>
            </p:cNvCxnSpPr>
            <p:nvPr/>
          </p:nvCxnSpPr>
          <p:spPr bwMode="auto">
            <a:xfrm>
              <a:off x="311150" y="3505200"/>
              <a:ext cx="8023225" cy="0"/>
            </a:xfrm>
            <a:prstGeom prst="line">
              <a:avLst/>
            </a:prstGeom>
            <a:noFill/>
            <a:ln w="57150" algn="ctr">
              <a:solidFill>
                <a:srgbClr val="FF0000"/>
              </a:solidFill>
              <a:round/>
              <a:headEnd/>
              <a:tailEnd/>
            </a:ln>
            <a:effectLst/>
          </p:spPr>
        </p:cxnSp>
        <p:cxnSp>
          <p:nvCxnSpPr>
            <p:cNvPr id="106504" name="Straight Connector 7"/>
            <p:cNvCxnSpPr>
              <a:cxnSpLocks noChangeShapeType="1"/>
            </p:cNvCxnSpPr>
            <p:nvPr/>
          </p:nvCxnSpPr>
          <p:spPr bwMode="auto">
            <a:xfrm>
              <a:off x="311150" y="3048000"/>
              <a:ext cx="8023225" cy="0"/>
            </a:xfrm>
            <a:prstGeom prst="line">
              <a:avLst/>
            </a:prstGeom>
            <a:noFill/>
            <a:ln w="9525" algn="ctr">
              <a:solidFill>
                <a:srgbClr val="FF0000"/>
              </a:solidFill>
              <a:round/>
              <a:headEnd/>
              <a:tailEnd/>
            </a:ln>
            <a:effectLst/>
          </p:spPr>
        </p:cxnSp>
        <p:cxnSp>
          <p:nvCxnSpPr>
            <p:cNvPr id="106505" name="Straight Connector 8"/>
            <p:cNvCxnSpPr>
              <a:cxnSpLocks noChangeShapeType="1"/>
            </p:cNvCxnSpPr>
            <p:nvPr/>
          </p:nvCxnSpPr>
          <p:spPr bwMode="auto">
            <a:xfrm>
              <a:off x="311150" y="6781800"/>
              <a:ext cx="8023225" cy="0"/>
            </a:xfrm>
            <a:prstGeom prst="line">
              <a:avLst/>
            </a:prstGeom>
            <a:noFill/>
            <a:ln w="9525" algn="ctr">
              <a:solidFill>
                <a:srgbClr val="FF0000"/>
              </a:solidFill>
              <a:round/>
              <a:headEnd/>
              <a:tailEnd/>
            </a:ln>
            <a:effectLst/>
          </p:spPr>
        </p:cxnSp>
      </p:grpSp>
      <p:sp>
        <p:nvSpPr>
          <p:cNvPr id="10" name="Rectangle 2"/>
          <p:cNvSpPr>
            <a:spLocks noChangeArrowheads="1"/>
          </p:cNvSpPr>
          <p:nvPr/>
        </p:nvSpPr>
        <p:spPr bwMode="auto">
          <a:xfrm>
            <a:off x="76200" y="1143000"/>
            <a:ext cx="8915400" cy="523875"/>
          </a:xfrm>
          <a:prstGeom prst="rect">
            <a:avLst/>
          </a:prstGeom>
          <a:noFill/>
          <a:ln w="9525">
            <a:noFill/>
            <a:miter lim="800000"/>
            <a:headEnd/>
            <a:tailEnd/>
          </a:ln>
          <a:effectLst/>
        </p:spPr>
        <p:txBody>
          <a:bodyPr>
            <a:spAutoFit/>
          </a:bodyPr>
          <a:lstStyle/>
          <a:p>
            <a:pPr algn="just"/>
            <a:r>
              <a:rPr lang="en-US" altLang="en-US" sz="2800" b="1" dirty="0" smtClean="0">
                <a:solidFill>
                  <a:srgbClr val="0000CC"/>
                </a:solidFill>
                <a:latin typeface="Times New Roman" pitchFamily="18" charset="0"/>
              </a:rPr>
              <a:t>Passing parameters to subprogram: Pass by value</a:t>
            </a:r>
            <a:endParaRPr lang="en-US" altLang="en-US" sz="2800" b="1" dirty="0">
              <a:solidFill>
                <a:srgbClr val="0000CC"/>
              </a:solidFill>
              <a:latin typeface="Times New Roman" pitchFamily="18" charset="0"/>
            </a:endParaRP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45</a:t>
            </a:fld>
            <a:endParaRPr kumimoji="0"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ChangeArrowheads="1"/>
          </p:cNvSpPr>
          <p:nvPr/>
        </p:nvSpPr>
        <p:spPr bwMode="auto">
          <a:xfrm>
            <a:off x="152400" y="990600"/>
            <a:ext cx="5715000" cy="523220"/>
          </a:xfrm>
          <a:prstGeom prst="rect">
            <a:avLst/>
          </a:prstGeom>
          <a:noFill/>
          <a:ln w="9525">
            <a:noFill/>
            <a:miter lim="800000"/>
            <a:headEnd/>
            <a:tailEnd/>
          </a:ln>
          <a:effectLst/>
        </p:spPr>
        <p:txBody>
          <a:bodyPr wrap="square">
            <a:spAutoFit/>
          </a:bodyPr>
          <a:lstStyle/>
          <a:p>
            <a:pPr algn="just"/>
            <a:r>
              <a:rPr lang="en-US" altLang="en-US" sz="2800" b="1" dirty="0" smtClean="0">
                <a:solidFill>
                  <a:srgbClr val="0000CC"/>
                </a:solidFill>
                <a:latin typeface="Times New Roman" pitchFamily="18" charset="0"/>
              </a:rPr>
              <a:t>Passing parameter </a:t>
            </a:r>
            <a:r>
              <a:rPr lang="en-US" altLang="en-US" sz="2800" b="1" dirty="0">
                <a:solidFill>
                  <a:srgbClr val="0000CC"/>
                </a:solidFill>
                <a:latin typeface="Times New Roman" pitchFamily="18" charset="0"/>
              </a:rPr>
              <a:t>by reference</a:t>
            </a:r>
          </a:p>
        </p:txBody>
      </p:sp>
      <p:sp>
        <p:nvSpPr>
          <p:cNvPr id="4" name="Rectangle 2"/>
          <p:cNvSpPr>
            <a:spLocks noChangeArrowheads="1"/>
          </p:cNvSpPr>
          <p:nvPr/>
        </p:nvSpPr>
        <p:spPr bwMode="auto">
          <a:xfrm>
            <a:off x="457200" y="1600201"/>
            <a:ext cx="8382000" cy="4495800"/>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Pass </a:t>
            </a:r>
            <a:r>
              <a:rPr lang="en-US" altLang="en-US" sz="2400" b="0" dirty="0">
                <a:solidFill>
                  <a:schemeClr val="bg1"/>
                </a:solidFill>
                <a:latin typeface="Times New Roman" pitchFamily="18" charset="0"/>
              </a:rPr>
              <a:t>by reference was devised to </a:t>
            </a:r>
            <a:r>
              <a:rPr lang="en-US" altLang="en-US" sz="2400" b="1" dirty="0">
                <a:solidFill>
                  <a:schemeClr val="bg1"/>
                </a:solidFill>
                <a:latin typeface="Times New Roman" pitchFamily="18" charset="0"/>
              </a:rPr>
              <a:t>allow a subprogram to change the value of a variable in the main program</a:t>
            </a:r>
            <a:r>
              <a:rPr lang="en-US" altLang="en-US" sz="2400" b="0" dirty="0">
                <a:solidFill>
                  <a:schemeClr val="bg1"/>
                </a:solidFill>
                <a:latin typeface="Times New Roman" pitchFamily="18" charset="0"/>
              </a:rPr>
              <a:t>.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In </a:t>
            </a:r>
            <a:r>
              <a:rPr lang="en-US" altLang="en-US" sz="2400" b="0" dirty="0">
                <a:solidFill>
                  <a:schemeClr val="bg1"/>
                </a:solidFill>
                <a:latin typeface="Times New Roman" pitchFamily="18" charset="0"/>
              </a:rPr>
              <a:t>pass by reference, the variable, which in reality is a location in memory, is shared by the main program and the subprogram.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same variable may have different names in the main program and the subprogram, but both names refer to the same variable. </a:t>
            </a:r>
            <a:endParaRPr lang="en-US" altLang="en-US" sz="2400" b="0" dirty="0" smtClean="0">
              <a:solidFill>
                <a:schemeClr val="bg1"/>
              </a:solidFill>
              <a:latin typeface="Times New Roman" pitchFamily="18" charset="0"/>
            </a:endParaRPr>
          </a:p>
          <a:p>
            <a:pPr algn="just"/>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Metaphorically </a:t>
            </a:r>
            <a:r>
              <a:rPr lang="en-US" altLang="en-US" b="0" dirty="0" smtClean="0">
                <a:solidFill>
                  <a:schemeClr val="bg1"/>
                </a:solidFill>
                <a:latin typeface="Times New Roman" pitchFamily="18" charset="0"/>
              </a:rPr>
              <a:t>(</a:t>
            </a:r>
            <a:r>
              <a:rPr lang="en-US" altLang="en-US" b="0" dirty="0" err="1" smtClean="0">
                <a:solidFill>
                  <a:schemeClr val="bg1"/>
                </a:solidFill>
                <a:latin typeface="Times New Roman" pitchFamily="18" charset="0"/>
              </a:rPr>
              <a:t>ẩn</a:t>
            </a:r>
            <a:r>
              <a:rPr lang="en-US" altLang="en-US" b="0" dirty="0" smtClean="0">
                <a:solidFill>
                  <a:schemeClr val="bg1"/>
                </a:solidFill>
                <a:latin typeface="Times New Roman" pitchFamily="18" charset="0"/>
              </a:rPr>
              <a:t> </a:t>
            </a:r>
            <a:r>
              <a:rPr lang="en-US" altLang="en-US" b="0" dirty="0" err="1" smtClean="0">
                <a:solidFill>
                  <a:schemeClr val="bg1"/>
                </a:solidFill>
                <a:latin typeface="Times New Roman" pitchFamily="18" charset="0"/>
              </a:rPr>
              <a:t>dụ</a:t>
            </a:r>
            <a:r>
              <a:rPr lang="en-US" altLang="en-US" b="0" dirty="0" smtClean="0">
                <a:solidFill>
                  <a:schemeClr val="bg1"/>
                </a:solidFill>
                <a:latin typeface="Times New Roman" pitchFamily="18" charset="0"/>
              </a:rPr>
              <a:t>)</a:t>
            </a:r>
            <a:r>
              <a:rPr lang="en-US" altLang="en-US" sz="2400" b="0" dirty="0" smtClean="0">
                <a:solidFill>
                  <a:schemeClr val="bg1"/>
                </a:solidFill>
                <a:latin typeface="Times New Roman" pitchFamily="18" charset="0"/>
              </a:rPr>
              <a:t>, </a:t>
            </a:r>
            <a:r>
              <a:rPr lang="en-US" altLang="en-US" sz="2400" b="0" dirty="0">
                <a:solidFill>
                  <a:schemeClr val="bg1"/>
                </a:solidFill>
                <a:latin typeface="Times New Roman" pitchFamily="18" charset="0"/>
              </a:rPr>
              <a:t>we can think of pass by reference as a box with two doors: one opens in the main program, the other opens in the subprogram. The main program can leave a value in this box for the subprogram, the subprogram can change the original value and leave a new value for the program in it.</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46</a:t>
            </a:fld>
            <a:endParaRPr kumimoji="0"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04800" y="2133600"/>
            <a:ext cx="8142288" cy="3505200"/>
            <a:chOff x="304800" y="2895600"/>
            <a:chExt cx="8142288" cy="3505200"/>
          </a:xfrm>
        </p:grpSpPr>
        <p:sp>
          <p:nvSpPr>
            <p:cNvPr id="110597" name="Text Box 4"/>
            <p:cNvSpPr txBox="1">
              <a:spLocks noChangeArrowheads="1"/>
            </p:cNvSpPr>
            <p:nvPr/>
          </p:nvSpPr>
          <p:spPr bwMode="auto">
            <a:xfrm>
              <a:off x="304800" y="2895600"/>
              <a:ext cx="572785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9.14  </a:t>
              </a:r>
              <a:r>
                <a:rPr lang="en-US" altLang="en-US" sz="2000" dirty="0">
                  <a:solidFill>
                    <a:srgbClr val="0000CC"/>
                  </a:solidFill>
                  <a:latin typeface="Times New Roman" pitchFamily="18" charset="0"/>
                </a:rPr>
                <a:t>An example of pass by </a:t>
              </a:r>
              <a:r>
                <a:rPr lang="en-US" altLang="en-US" sz="2000" dirty="0" smtClean="0">
                  <a:solidFill>
                    <a:srgbClr val="0000CC"/>
                  </a:solidFill>
                  <a:latin typeface="Times New Roman" pitchFamily="18" charset="0"/>
                </a:rPr>
                <a:t>reference (</a:t>
              </a:r>
              <a:r>
                <a:rPr lang="en-US" altLang="en-US" sz="2000" b="1" dirty="0" smtClean="0">
                  <a:solidFill>
                    <a:srgbClr val="0000CC"/>
                  </a:solidFill>
                  <a:latin typeface="Times New Roman" pitchFamily="18" charset="0"/>
                </a:rPr>
                <a:t>OK</a:t>
              </a:r>
              <a:r>
                <a:rPr lang="en-US" altLang="en-US" sz="2000" dirty="0" smtClean="0">
                  <a:solidFill>
                    <a:srgbClr val="0000CC"/>
                  </a:solidFill>
                  <a:latin typeface="Times New Roman" pitchFamily="18" charset="0"/>
                </a:rPr>
                <a:t>)</a:t>
              </a:r>
              <a:endParaRPr lang="en-US" altLang="en-US" sz="2000" dirty="0">
                <a:solidFill>
                  <a:srgbClr val="0000CC"/>
                </a:solidFill>
                <a:latin typeface="Times New Roman" pitchFamily="18" charset="0"/>
              </a:endParaRPr>
            </a:p>
          </p:txBody>
        </p:sp>
        <p:pic>
          <p:nvPicPr>
            <p:cNvPr id="110598" name="Picture 6"/>
            <p:cNvPicPr>
              <a:picLocks noChangeAspect="1" noChangeArrowheads="1"/>
            </p:cNvPicPr>
            <p:nvPr/>
          </p:nvPicPr>
          <p:blipFill>
            <a:blip r:embed="rId3" cstate="print">
              <a:lum contrast="10000"/>
            </a:blip>
            <a:srcRect/>
            <a:stretch>
              <a:fillRect/>
            </a:stretch>
          </p:blipFill>
          <p:spPr bwMode="auto">
            <a:xfrm>
              <a:off x="457200" y="3549650"/>
              <a:ext cx="7989888" cy="2698750"/>
            </a:xfrm>
            <a:prstGeom prst="rect">
              <a:avLst/>
            </a:prstGeom>
            <a:noFill/>
            <a:ln w="9525">
              <a:noFill/>
              <a:miter lim="800000"/>
              <a:headEnd/>
              <a:tailEnd/>
            </a:ln>
            <a:effectLst/>
          </p:spPr>
        </p:pic>
        <p:cxnSp>
          <p:nvCxnSpPr>
            <p:cNvPr id="110599" name="Straight Connector 6"/>
            <p:cNvCxnSpPr>
              <a:cxnSpLocks noChangeShapeType="1"/>
            </p:cNvCxnSpPr>
            <p:nvPr/>
          </p:nvCxnSpPr>
          <p:spPr bwMode="auto">
            <a:xfrm>
              <a:off x="311150" y="3352800"/>
              <a:ext cx="8023225" cy="0"/>
            </a:xfrm>
            <a:prstGeom prst="line">
              <a:avLst/>
            </a:prstGeom>
            <a:noFill/>
            <a:ln w="57150" algn="ctr">
              <a:solidFill>
                <a:srgbClr val="FF0000"/>
              </a:solidFill>
              <a:round/>
              <a:headEnd/>
              <a:tailEnd/>
            </a:ln>
            <a:effectLst/>
          </p:spPr>
        </p:cxnSp>
        <p:cxnSp>
          <p:nvCxnSpPr>
            <p:cNvPr id="110600" name="Straight Connector 7"/>
            <p:cNvCxnSpPr>
              <a:cxnSpLocks noChangeShapeType="1"/>
            </p:cNvCxnSpPr>
            <p:nvPr/>
          </p:nvCxnSpPr>
          <p:spPr bwMode="auto">
            <a:xfrm>
              <a:off x="311150" y="2895600"/>
              <a:ext cx="8023225" cy="0"/>
            </a:xfrm>
            <a:prstGeom prst="line">
              <a:avLst/>
            </a:prstGeom>
            <a:noFill/>
            <a:ln w="9525" algn="ctr">
              <a:solidFill>
                <a:srgbClr val="FF0000"/>
              </a:solidFill>
              <a:round/>
              <a:headEnd/>
              <a:tailEnd/>
            </a:ln>
            <a:effectLst/>
          </p:spPr>
        </p:cxnSp>
        <p:cxnSp>
          <p:nvCxnSpPr>
            <p:cNvPr id="110601" name="Straight Connector 8"/>
            <p:cNvCxnSpPr>
              <a:cxnSpLocks noChangeShapeType="1"/>
            </p:cNvCxnSpPr>
            <p:nvPr/>
          </p:nvCxnSpPr>
          <p:spPr bwMode="auto">
            <a:xfrm>
              <a:off x="311150" y="6400800"/>
              <a:ext cx="8023225" cy="0"/>
            </a:xfrm>
            <a:prstGeom prst="line">
              <a:avLst/>
            </a:prstGeom>
            <a:noFill/>
            <a:ln w="9525" algn="ctr">
              <a:solidFill>
                <a:srgbClr val="FF0000"/>
              </a:solidFill>
              <a:round/>
              <a:headEnd/>
              <a:tailEnd/>
            </a:ln>
            <a:effectLst/>
          </p:spPr>
        </p:cxnSp>
      </p:grpSp>
      <p:sp>
        <p:nvSpPr>
          <p:cNvPr id="10" name="Rectangle 2"/>
          <p:cNvSpPr>
            <a:spLocks noChangeArrowheads="1"/>
          </p:cNvSpPr>
          <p:nvPr/>
        </p:nvSpPr>
        <p:spPr bwMode="auto">
          <a:xfrm>
            <a:off x="152400" y="1229380"/>
            <a:ext cx="5486400" cy="523220"/>
          </a:xfrm>
          <a:prstGeom prst="rect">
            <a:avLst/>
          </a:prstGeom>
          <a:noFill/>
          <a:ln w="9525">
            <a:noFill/>
            <a:miter lim="800000"/>
            <a:headEnd/>
            <a:tailEnd/>
          </a:ln>
          <a:effectLst/>
        </p:spPr>
        <p:txBody>
          <a:bodyPr wrap="square">
            <a:spAutoFit/>
          </a:bodyPr>
          <a:lstStyle/>
          <a:p>
            <a:pPr algn="just"/>
            <a:r>
              <a:rPr lang="en-US" altLang="en-US" sz="2800" b="1" dirty="0" smtClean="0">
                <a:solidFill>
                  <a:srgbClr val="0000CC"/>
                </a:solidFill>
                <a:latin typeface="Times New Roman" pitchFamily="18" charset="0"/>
              </a:rPr>
              <a:t>Passing parameter </a:t>
            </a:r>
            <a:r>
              <a:rPr lang="en-US" altLang="en-US" sz="2800" b="1" dirty="0">
                <a:solidFill>
                  <a:srgbClr val="0000CC"/>
                </a:solidFill>
                <a:latin typeface="Times New Roman" pitchFamily="18" charset="0"/>
              </a:rPr>
              <a:t>by reference</a:t>
            </a: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47</a:t>
            </a:fld>
            <a:endParaRPr kumimoji="0"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ChangeArrowheads="1"/>
          </p:cNvSpPr>
          <p:nvPr/>
        </p:nvSpPr>
        <p:spPr bwMode="auto">
          <a:xfrm>
            <a:off x="228600" y="990600"/>
            <a:ext cx="2971800" cy="523875"/>
          </a:xfrm>
          <a:prstGeom prst="rect">
            <a:avLst/>
          </a:prstGeom>
          <a:noFill/>
          <a:ln w="9525">
            <a:noFill/>
            <a:miter lim="800000"/>
            <a:headEnd/>
            <a:tailEnd/>
          </a:ln>
          <a:effectLst/>
        </p:spPr>
        <p:txBody>
          <a:bodyPr wrap="square">
            <a:spAutoFit/>
          </a:bodyPr>
          <a:lstStyle/>
          <a:p>
            <a:pPr algn="just"/>
            <a:r>
              <a:rPr lang="en-US" altLang="en-US" sz="2800" b="1" dirty="0">
                <a:solidFill>
                  <a:srgbClr val="0000CC"/>
                </a:solidFill>
                <a:latin typeface="Times New Roman" pitchFamily="18" charset="0"/>
              </a:rPr>
              <a:t>Returning values</a:t>
            </a:r>
          </a:p>
        </p:txBody>
      </p:sp>
      <p:sp>
        <p:nvSpPr>
          <p:cNvPr id="4" name="Rectangle 2"/>
          <p:cNvSpPr>
            <a:spLocks noChangeArrowheads="1"/>
          </p:cNvSpPr>
          <p:nvPr/>
        </p:nvSpPr>
        <p:spPr bwMode="auto">
          <a:xfrm>
            <a:off x="381000" y="1524000"/>
            <a:ext cx="8229600" cy="2677656"/>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A subprogram can be designed to return a value or values. </a:t>
            </a:r>
            <a:r>
              <a:rPr lang="en-US" altLang="en-US" sz="2800" b="0" dirty="0" smtClean="0">
                <a:solidFill>
                  <a:schemeClr val="bg1"/>
                </a:solidFill>
                <a:latin typeface="Times New Roman" pitchFamily="18" charset="0"/>
              </a:rPr>
              <a:t>This </a:t>
            </a:r>
            <a:r>
              <a:rPr lang="en-US" altLang="en-US" sz="2800" b="0" dirty="0">
                <a:solidFill>
                  <a:schemeClr val="bg1"/>
                </a:solidFill>
                <a:latin typeface="Times New Roman" pitchFamily="18" charset="0"/>
              </a:rPr>
              <a:t>is the way that predefined procedures are designed. </a:t>
            </a:r>
            <a:endParaRPr lang="en-US" altLang="en-US" sz="2800" b="0" dirty="0" smtClean="0">
              <a:solidFill>
                <a:schemeClr val="bg1"/>
              </a:solidFill>
              <a:latin typeface="Times New Roman" pitchFamily="18" charset="0"/>
            </a:endParaRPr>
          </a:p>
          <a:p>
            <a:pPr algn="just"/>
            <a:r>
              <a:rPr lang="en-US" altLang="en-US" sz="2800" b="1" dirty="0" smtClean="0">
                <a:solidFill>
                  <a:schemeClr val="bg1"/>
                </a:solidFill>
                <a:latin typeface="Times New Roman" pitchFamily="18" charset="0"/>
              </a:rPr>
              <a:t>Ex</a:t>
            </a:r>
            <a:r>
              <a:rPr lang="en-US" altLang="en-US" sz="2800" dirty="0" smtClean="0">
                <a:solidFill>
                  <a:schemeClr val="bg1"/>
                </a:solidFill>
                <a:latin typeface="Times New Roman" pitchFamily="18" charset="0"/>
              </a:rPr>
              <a:t>: </a:t>
            </a:r>
            <a:r>
              <a:rPr lang="en-US" altLang="en-US" sz="2800" b="0" dirty="0" smtClean="0">
                <a:solidFill>
                  <a:schemeClr val="bg1"/>
                </a:solidFill>
                <a:latin typeface="Times New Roman" pitchFamily="18" charset="0"/>
              </a:rPr>
              <a:t>When </a:t>
            </a:r>
            <a:r>
              <a:rPr lang="en-US" altLang="en-US" sz="2800" b="0" dirty="0">
                <a:solidFill>
                  <a:schemeClr val="bg1"/>
                </a:solidFill>
                <a:latin typeface="Times New Roman" pitchFamily="18" charset="0"/>
              </a:rPr>
              <a:t>we use the expression C ← A + B, we actually call a procedure add (A, B) that return a value to be stored in the variable C.</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Common Concepts…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48</a:t>
            </a:fld>
            <a:endParaRPr kumimoji="0"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r>
              <a:rPr lang="en-US" smtClean="0"/>
              <a:t>Revisted</a:t>
            </a:r>
            <a:endParaRPr lang="en-US" dirty="0"/>
          </a:p>
        </p:txBody>
      </p:sp>
      <p:sp>
        <p:nvSpPr>
          <p:cNvPr id="3" name="Content Placeholder 2"/>
          <p:cNvSpPr>
            <a:spLocks noGrp="1"/>
          </p:cNvSpPr>
          <p:nvPr>
            <p:ph idx="1"/>
          </p:nvPr>
        </p:nvSpPr>
        <p:spPr>
          <a:xfrm>
            <a:off x="228600" y="990600"/>
            <a:ext cx="8686800" cy="5486400"/>
          </a:xfrm>
        </p:spPr>
        <p:txBody>
          <a:bodyPr>
            <a:normAutofit fontScale="85000" lnSpcReduction="20000"/>
          </a:bodyPr>
          <a:lstStyle/>
          <a:p>
            <a:pPr>
              <a:buNone/>
            </a:pPr>
            <a:r>
              <a:rPr lang="en-US" b="1" u="sng" dirty="0" smtClean="0">
                <a:solidFill>
                  <a:srgbClr val="0000CC"/>
                </a:solidFill>
              </a:rPr>
              <a:t>LO07</a:t>
            </a:r>
            <a:r>
              <a:rPr lang="en-US" dirty="0" smtClean="0">
                <a:solidFill>
                  <a:srgbClr val="0000CC"/>
                </a:solidFill>
              </a:rPr>
              <a:t>: Explain how a program in a high-level language is translated into machine language.</a:t>
            </a:r>
            <a:endParaRPr lang="en-US" b="1" dirty="0" smtClean="0">
              <a:solidFill>
                <a:srgbClr val="0000CC"/>
              </a:solidFill>
            </a:endParaRPr>
          </a:p>
          <a:p>
            <a:pPr>
              <a:buNone/>
            </a:pPr>
            <a:endParaRPr lang="en-US" altLang="en-US" dirty="0" smtClean="0">
              <a:latin typeface="Times New Roman" pitchFamily="18" charset="0"/>
            </a:endParaRPr>
          </a:p>
          <a:p>
            <a:r>
              <a:rPr lang="en-US" altLang="en-US" dirty="0" smtClean="0">
                <a:latin typeface="Times New Roman" pitchFamily="18" charset="0"/>
              </a:rPr>
              <a:t>Describe the evolution of programming languages from machine</a:t>
            </a:r>
            <a:br>
              <a:rPr lang="en-US" altLang="en-US" dirty="0" smtClean="0">
                <a:latin typeface="Times New Roman" pitchFamily="18" charset="0"/>
              </a:rPr>
            </a:br>
            <a:r>
              <a:rPr lang="en-US" altLang="en-US" dirty="0" smtClean="0">
                <a:latin typeface="Times New Roman" pitchFamily="18" charset="0"/>
              </a:rPr>
              <a:t>language to high-level languages.</a:t>
            </a:r>
          </a:p>
          <a:p>
            <a:r>
              <a:rPr lang="en-US" altLang="en-US" dirty="0" smtClean="0">
                <a:latin typeface="Times New Roman" pitchFamily="18" charset="0"/>
              </a:rPr>
              <a:t>Understand how a program in a high-level language is translated</a:t>
            </a:r>
            <a:br>
              <a:rPr lang="en-US" altLang="en-US" dirty="0" smtClean="0">
                <a:latin typeface="Times New Roman" pitchFamily="18" charset="0"/>
              </a:rPr>
            </a:br>
            <a:r>
              <a:rPr lang="en-US" altLang="en-US" dirty="0" smtClean="0">
                <a:latin typeface="Times New Roman" pitchFamily="18" charset="0"/>
              </a:rPr>
              <a:t>into machine language.</a:t>
            </a:r>
          </a:p>
          <a:p>
            <a:r>
              <a:rPr lang="en-US" altLang="en-US" dirty="0" smtClean="0">
                <a:latin typeface="Times New Roman" pitchFamily="18" charset="0"/>
              </a:rPr>
              <a:t>Distinguish between four computer language paradigm.</a:t>
            </a:r>
          </a:p>
          <a:p>
            <a:r>
              <a:rPr lang="en-US" altLang="en-US" dirty="0" smtClean="0">
                <a:latin typeface="Times New Roman" pitchFamily="18" charset="0"/>
              </a:rPr>
              <a:t>Understand the procedural paradigm and the interaction between a program unit and data items in the paradigm.</a:t>
            </a:r>
          </a:p>
          <a:p>
            <a:r>
              <a:rPr lang="en-US" altLang="en-US" dirty="0" smtClean="0">
                <a:latin typeface="Times New Roman" pitchFamily="18" charset="0"/>
              </a:rPr>
              <a:t>Understand the object-oriented paradigm and the interaction</a:t>
            </a:r>
            <a:br>
              <a:rPr lang="en-US" altLang="en-US" dirty="0" smtClean="0">
                <a:latin typeface="Times New Roman" pitchFamily="18" charset="0"/>
              </a:rPr>
            </a:br>
            <a:r>
              <a:rPr lang="en-US" altLang="en-US" dirty="0" smtClean="0">
                <a:latin typeface="Times New Roman" pitchFamily="18" charset="0"/>
              </a:rPr>
              <a:t>between a program unit and data items in the paradigm.</a:t>
            </a:r>
          </a:p>
          <a:p>
            <a:r>
              <a:rPr lang="en-US" altLang="en-US" dirty="0" smtClean="0">
                <a:latin typeface="Times New Roman" pitchFamily="18" charset="0"/>
              </a:rPr>
              <a:t>Define functional paradigm and understand its applications.</a:t>
            </a:r>
          </a:p>
          <a:p>
            <a:r>
              <a:rPr lang="en-US" altLang="en-US" dirty="0" smtClean="0">
                <a:latin typeface="Times New Roman" pitchFamily="18" charset="0"/>
              </a:rPr>
              <a:t>Define a declaration paradigm and understand its applications.</a:t>
            </a:r>
          </a:p>
          <a:p>
            <a:r>
              <a:rPr lang="en-US" altLang="en-US" dirty="0" smtClean="0">
                <a:latin typeface="Times New Roman" pitchFamily="18" charset="0"/>
              </a:rPr>
              <a:t>Define common concepts in procedural and object-oriented</a:t>
            </a:r>
            <a:br>
              <a:rPr lang="en-US" altLang="en-US" dirty="0" smtClean="0">
                <a:latin typeface="Times New Roman" pitchFamily="18" charset="0"/>
              </a:rPr>
            </a:br>
            <a:r>
              <a:rPr lang="en-US" altLang="en-US" dirty="0" smtClean="0">
                <a:latin typeface="Times New Roman" pitchFamily="18" charset="0"/>
              </a:rPr>
              <a:t>languages.</a:t>
            </a: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49</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2</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Programming Evolution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381000" y="1447800"/>
          <a:ext cx="8458200" cy="3413760"/>
        </p:xfrm>
        <a:graphic>
          <a:graphicData uri="http://schemas.openxmlformats.org/drawingml/2006/table">
            <a:tbl>
              <a:tblPr firstRow="1" bandRow="1">
                <a:tableStyleId>{5C22544A-7EE6-4342-B048-85BDC9FD1C3A}</a:tableStyleId>
              </a:tblPr>
              <a:tblGrid>
                <a:gridCol w="685800"/>
                <a:gridCol w="1600200"/>
                <a:gridCol w="6172200"/>
              </a:tblGrid>
              <a:tr h="457200">
                <a:tc>
                  <a:txBody>
                    <a:bodyPr/>
                    <a:lstStyle/>
                    <a:p>
                      <a:r>
                        <a:rPr lang="en-US" sz="2000" dirty="0" smtClean="0"/>
                        <a:t>No.</a:t>
                      </a:r>
                      <a:endParaRPr lang="en-US" sz="2000" dirty="0"/>
                    </a:p>
                  </a:txBody>
                  <a:tcPr/>
                </a:tc>
                <a:tc>
                  <a:txBody>
                    <a:bodyPr/>
                    <a:lstStyle/>
                    <a:p>
                      <a:r>
                        <a:rPr lang="en-US" sz="2000" dirty="0" smtClean="0"/>
                        <a:t>Lang.</a:t>
                      </a:r>
                      <a:r>
                        <a:rPr lang="en-US" sz="2000" baseline="0" dirty="0" smtClean="0"/>
                        <a:t> </a:t>
                      </a:r>
                      <a:r>
                        <a:rPr lang="en-US" sz="2000" dirty="0" smtClean="0"/>
                        <a:t>type</a:t>
                      </a:r>
                      <a:endParaRPr lang="en-US" sz="2000" dirty="0"/>
                    </a:p>
                  </a:txBody>
                  <a:tcPr/>
                </a:tc>
                <a:tc>
                  <a:txBody>
                    <a:bodyPr/>
                    <a:lstStyle/>
                    <a:p>
                      <a:r>
                        <a:rPr lang="en-US" sz="2000" dirty="0" smtClean="0"/>
                        <a:t>Introduction</a:t>
                      </a:r>
                      <a:endParaRPr lang="en-US" sz="2000" dirty="0"/>
                    </a:p>
                  </a:txBody>
                  <a:tcPr/>
                </a:tc>
              </a:tr>
              <a:tr h="944880">
                <a:tc>
                  <a:txBody>
                    <a:bodyPr/>
                    <a:lstStyle/>
                    <a:p>
                      <a:r>
                        <a:rPr lang="en-US" sz="2000" dirty="0" smtClean="0"/>
                        <a:t>1</a:t>
                      </a:r>
                      <a:endParaRPr lang="en-US" sz="2000" dirty="0"/>
                    </a:p>
                  </a:txBody>
                  <a:tcPr/>
                </a:tc>
                <a:tc>
                  <a:txBody>
                    <a:bodyPr/>
                    <a:lstStyle/>
                    <a:p>
                      <a:r>
                        <a:rPr lang="en-US" sz="2000" dirty="0" smtClean="0"/>
                        <a:t>Machine Language</a:t>
                      </a:r>
                      <a:endParaRPr lang="en-US" sz="2000" dirty="0"/>
                    </a:p>
                  </a:txBody>
                  <a:tcPr/>
                </a:tc>
                <a:tc>
                  <a:txBody>
                    <a:bodyPr/>
                    <a:lstStyle/>
                    <a:p>
                      <a:r>
                        <a:rPr lang="en-US" altLang="en-US" sz="2000" b="0" dirty="0" smtClean="0">
                          <a:solidFill>
                            <a:schemeClr val="bg1"/>
                          </a:solidFill>
                          <a:latin typeface="Times New Roman" pitchFamily="18" charset="0"/>
                        </a:rPr>
                        <a:t>Each computer had its own machine language, which was made of streams of 0s and 1s. </a:t>
                      </a:r>
                      <a:r>
                        <a:rPr lang="en-US" altLang="en-US" sz="2000" b="0" dirty="0" smtClean="0">
                          <a:solidFill>
                            <a:srgbClr val="FF0000"/>
                          </a:solidFill>
                          <a:latin typeface="Times New Roman" pitchFamily="18" charset="0"/>
                        </a:rPr>
                        <a:t>The only language understood by a computer is machine language. </a:t>
                      </a:r>
                      <a:endParaRPr lang="en-US" sz="2000" dirty="0">
                        <a:solidFill>
                          <a:srgbClr val="FF0000"/>
                        </a:solidFill>
                      </a:endParaRPr>
                    </a:p>
                  </a:txBody>
                  <a:tcPr/>
                </a:tc>
              </a:tr>
              <a:tr h="944880">
                <a:tc>
                  <a:txBody>
                    <a:bodyPr/>
                    <a:lstStyle/>
                    <a:p>
                      <a:r>
                        <a:rPr lang="en-US" sz="2000" dirty="0" smtClean="0"/>
                        <a:t>2</a:t>
                      </a:r>
                      <a:endParaRPr lang="en-US" sz="2000" dirty="0"/>
                    </a:p>
                  </a:txBody>
                  <a:tcPr/>
                </a:tc>
                <a:tc>
                  <a:txBody>
                    <a:bodyPr/>
                    <a:lstStyle/>
                    <a:p>
                      <a:r>
                        <a:rPr lang="en-US" sz="2000" dirty="0" smtClean="0"/>
                        <a:t>Assembly language</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u="none" dirty="0" smtClean="0">
                          <a:solidFill>
                            <a:schemeClr val="bg1"/>
                          </a:solidFill>
                          <a:latin typeface="Times New Roman" pitchFamily="18" charset="0"/>
                        </a:rPr>
                        <a:t>R</a:t>
                      </a:r>
                      <a:r>
                        <a:rPr lang="en-US" altLang="en-US" sz="2000" b="0" dirty="0" smtClean="0">
                          <a:solidFill>
                            <a:schemeClr val="bg1"/>
                          </a:solidFill>
                          <a:latin typeface="Times New Roman" pitchFamily="18" charset="0"/>
                        </a:rPr>
                        <a:t>eplacing binary code for instruction and addresses with symbols or mnemonics. </a:t>
                      </a:r>
                      <a:endParaRPr lang="en-US" sz="2000" dirty="0"/>
                    </a:p>
                  </a:txBody>
                  <a:tcPr/>
                </a:tc>
              </a:tr>
              <a:tr h="944880">
                <a:tc>
                  <a:txBody>
                    <a:bodyPr/>
                    <a:lstStyle/>
                    <a:p>
                      <a:r>
                        <a:rPr lang="en-US" sz="2000" dirty="0" smtClean="0"/>
                        <a:t>3</a:t>
                      </a:r>
                      <a:endParaRPr lang="en-US" sz="2000" dirty="0"/>
                    </a:p>
                  </a:txBody>
                  <a:tcPr/>
                </a:tc>
                <a:tc>
                  <a:txBody>
                    <a:bodyPr/>
                    <a:lstStyle/>
                    <a:p>
                      <a:r>
                        <a:rPr lang="en-US" sz="2000" dirty="0" smtClean="0"/>
                        <a:t>High-level language</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dirty="0" smtClean="0">
                          <a:solidFill>
                            <a:schemeClr val="bg1"/>
                          </a:solidFill>
                          <a:latin typeface="Times New Roman" pitchFamily="18" charset="0"/>
                        </a:rPr>
                        <a:t>It helps programmers focusing to the problem being solved led rather than the computer. Almost all programming</a:t>
                      </a:r>
                      <a:r>
                        <a:rPr lang="en-US" altLang="en-US" sz="2000" b="0" baseline="0" dirty="0" smtClean="0">
                          <a:solidFill>
                            <a:schemeClr val="bg1"/>
                          </a:solidFill>
                          <a:latin typeface="Times New Roman" pitchFamily="18" charset="0"/>
                        </a:rPr>
                        <a:t> languages are high-level languages</a:t>
                      </a:r>
                      <a:endParaRPr lang="en-US" sz="2000" dirty="0"/>
                    </a:p>
                  </a:txBody>
                  <a:tcPr/>
                </a:tc>
              </a:tr>
            </a:tbl>
          </a:graphicData>
        </a:graphic>
      </p:graphicFrame>
      <p:sp>
        <p:nvSpPr>
          <p:cNvPr id="7" name="Slide Number Placeholder 6"/>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7924800" cy="1754326"/>
          </a:xfrm>
          <a:prstGeom prst="rect">
            <a:avLst/>
          </a:prstGeom>
          <a:noFill/>
        </p:spPr>
        <p:txBody>
          <a:bodyPr wrap="square" rtlCol="0">
            <a:spAutoFit/>
          </a:bodyPr>
          <a:lstStyle/>
          <a:p>
            <a:pPr algn="ctr"/>
            <a:r>
              <a:rPr lang="en-US" sz="3600" b="1" dirty="0" smtClean="0">
                <a:solidFill>
                  <a:schemeClr val="bg1"/>
                </a:solidFill>
              </a:rPr>
              <a:t>Write your  reviews to your notebook.</a:t>
            </a:r>
          </a:p>
          <a:p>
            <a:pPr algn="ctr"/>
            <a:r>
              <a:rPr lang="en-US" sz="3600" b="1" dirty="0" smtClean="0">
                <a:solidFill>
                  <a:srgbClr val="FF0000"/>
                </a:solidFill>
              </a:rPr>
              <a:t>More pages More Scores</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50</a:t>
            </a:fld>
            <a:endParaRPr kumimoji="0"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51</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8229600" y="8624887"/>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noProof="0"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3</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Translation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3" name="Rectangle 3"/>
          <p:cNvSpPr>
            <a:spLocks noChangeArrowheads="1"/>
          </p:cNvSpPr>
          <p:nvPr/>
        </p:nvSpPr>
        <p:spPr bwMode="auto">
          <a:xfrm>
            <a:off x="381000" y="1062335"/>
            <a:ext cx="3733800" cy="461665"/>
          </a:xfrm>
          <a:prstGeom prst="rect">
            <a:avLst/>
          </a:prstGeom>
          <a:noFill/>
          <a:ln w="9525">
            <a:noFill/>
            <a:miter lim="800000"/>
            <a:headEnd/>
            <a:tailEnd/>
          </a:ln>
          <a:effectLst/>
        </p:spPr>
        <p:txBody>
          <a:bodyPr wrap="square">
            <a:spAutoFit/>
          </a:bodyPr>
          <a:lstStyle/>
          <a:p>
            <a:r>
              <a:rPr lang="en-US" altLang="en-US" sz="2400" b="1" u="sng" dirty="0" smtClean="0">
                <a:solidFill>
                  <a:srgbClr val="0000CC"/>
                </a:solidFill>
                <a:latin typeface="Times New Roman" pitchFamily="18" charset="0"/>
              </a:rPr>
              <a:t>2 translation methods: </a:t>
            </a:r>
            <a:endParaRPr lang="en-US" altLang="en-US" sz="2400" b="0" u="sng" dirty="0">
              <a:solidFill>
                <a:srgbClr val="0000CC"/>
              </a:solidFill>
              <a:latin typeface="Times New Roman" pitchFamily="18" charset="0"/>
            </a:endParaRPr>
          </a:p>
        </p:txBody>
      </p:sp>
      <p:grpSp>
        <p:nvGrpSpPr>
          <p:cNvPr id="96" name="Group 95"/>
          <p:cNvGrpSpPr/>
          <p:nvPr/>
        </p:nvGrpSpPr>
        <p:grpSpPr>
          <a:xfrm>
            <a:off x="381000" y="3886200"/>
            <a:ext cx="8458200" cy="2286000"/>
            <a:chOff x="381000" y="3657600"/>
            <a:chExt cx="8458200" cy="2286000"/>
          </a:xfrm>
        </p:grpSpPr>
        <p:sp>
          <p:nvSpPr>
            <p:cNvPr id="6" name="Snip Single Corner Rectangle 5"/>
            <p:cNvSpPr/>
            <p:nvPr/>
          </p:nvSpPr>
          <p:spPr>
            <a:xfrm>
              <a:off x="533400" y="4572000"/>
              <a:ext cx="914400" cy="914400"/>
            </a:xfrm>
            <a:prstGeom prst="snip1Rect">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Source program</a:t>
              </a:r>
              <a:endParaRPr lang="en-US" sz="1400" dirty="0"/>
            </a:p>
          </p:txBody>
        </p:sp>
        <p:sp>
          <p:nvSpPr>
            <p:cNvPr id="27" name="Rectangle 3"/>
            <p:cNvSpPr>
              <a:spLocks noChangeArrowheads="1"/>
            </p:cNvSpPr>
            <p:nvPr/>
          </p:nvSpPr>
          <p:spPr bwMode="auto">
            <a:xfrm>
              <a:off x="381000" y="3657600"/>
              <a:ext cx="1905000" cy="400110"/>
            </a:xfrm>
            <a:prstGeom prst="rect">
              <a:avLst/>
            </a:prstGeom>
            <a:noFill/>
            <a:ln w="9525">
              <a:noFill/>
              <a:miter lim="800000"/>
              <a:headEnd/>
              <a:tailEnd/>
            </a:ln>
            <a:effectLst/>
          </p:spPr>
          <p:txBody>
            <a:bodyPr wrap="square">
              <a:spAutoFit/>
            </a:bodyPr>
            <a:lstStyle/>
            <a:p>
              <a:r>
                <a:rPr lang="en-US" altLang="en-US" sz="2000" b="1" dirty="0" smtClean="0">
                  <a:solidFill>
                    <a:schemeClr val="bg1"/>
                  </a:solidFill>
                  <a:latin typeface="Times New Roman" pitchFamily="18" charset="0"/>
                </a:rPr>
                <a:t>Interpretation:</a:t>
              </a:r>
              <a:endParaRPr lang="en-US" altLang="en-US" sz="2000" b="0" dirty="0">
                <a:solidFill>
                  <a:schemeClr val="bg1"/>
                </a:solidFill>
                <a:latin typeface="Times New Roman" pitchFamily="18" charset="0"/>
              </a:endParaRPr>
            </a:p>
          </p:txBody>
        </p:sp>
        <p:sp>
          <p:nvSpPr>
            <p:cNvPr id="64" name="Rectangle 63"/>
            <p:cNvSpPr/>
            <p:nvPr/>
          </p:nvSpPr>
          <p:spPr>
            <a:xfrm>
              <a:off x="5791200" y="4343400"/>
              <a:ext cx="1676400" cy="1143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p>
            <a:p>
              <a:pPr algn="ctr"/>
              <a:endParaRPr lang="en-US" dirty="0" smtClean="0"/>
            </a:p>
            <a:p>
              <a:pPr algn="ctr"/>
              <a:endParaRPr lang="en-US" dirty="0"/>
            </a:p>
          </p:txBody>
        </p:sp>
        <p:sp>
          <p:nvSpPr>
            <p:cNvPr id="65" name="Rectangle 64"/>
            <p:cNvSpPr/>
            <p:nvPr/>
          </p:nvSpPr>
          <p:spPr>
            <a:xfrm>
              <a:off x="1905000" y="4343400"/>
              <a:ext cx="1905000" cy="1143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Interpreter</a:t>
              </a:r>
            </a:p>
            <a:p>
              <a:pPr algn="ctr"/>
              <a:endParaRPr lang="en-US" dirty="0" smtClean="0"/>
            </a:p>
            <a:p>
              <a:pPr algn="ctr"/>
              <a:endParaRPr lang="en-US" dirty="0" smtClean="0"/>
            </a:p>
            <a:p>
              <a:pPr algn="ctr"/>
              <a:endParaRPr lang="en-US" dirty="0"/>
            </a:p>
          </p:txBody>
        </p:sp>
        <p:sp>
          <p:nvSpPr>
            <p:cNvPr id="66" name="Snip Single Corner Rectangle 65"/>
            <p:cNvSpPr/>
            <p:nvPr/>
          </p:nvSpPr>
          <p:spPr>
            <a:xfrm>
              <a:off x="4267200" y="4800600"/>
              <a:ext cx="1219200" cy="533400"/>
            </a:xfrm>
            <a:prstGeom prst="snip1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ONE instruction</a:t>
              </a:r>
              <a:endParaRPr lang="en-US" sz="1400" dirty="0"/>
            </a:p>
          </p:txBody>
        </p:sp>
        <p:sp>
          <p:nvSpPr>
            <p:cNvPr id="67" name="Oval 66"/>
            <p:cNvSpPr/>
            <p:nvPr/>
          </p:nvSpPr>
          <p:spPr>
            <a:xfrm>
              <a:off x="2209800" y="4724400"/>
              <a:ext cx="1295400" cy="685800"/>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Interpret</a:t>
              </a:r>
            </a:p>
            <a:p>
              <a:pPr algn="ctr"/>
              <a:r>
                <a:rPr lang="en-US" sz="1400" b="1" dirty="0" smtClean="0"/>
                <a:t>ONE stmt</a:t>
              </a:r>
              <a:endParaRPr lang="en-US" sz="1400" b="1" dirty="0"/>
            </a:p>
          </p:txBody>
        </p:sp>
        <p:cxnSp>
          <p:nvCxnSpPr>
            <p:cNvPr id="68" name="Straight Arrow Connector 67"/>
            <p:cNvCxnSpPr>
              <a:stCxn id="67" idx="6"/>
              <a:endCxn id="66" idx="2"/>
            </p:cNvCxnSpPr>
            <p:nvPr/>
          </p:nvCxnSpPr>
          <p:spPr>
            <a:xfrm>
              <a:off x="3505200" y="5067300"/>
              <a:ext cx="762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943600" y="4800600"/>
              <a:ext cx="1295400" cy="533400"/>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Execute</a:t>
              </a:r>
              <a:endParaRPr lang="en-US" sz="1400" b="1" dirty="0"/>
            </a:p>
          </p:txBody>
        </p:sp>
        <p:sp>
          <p:nvSpPr>
            <p:cNvPr id="70" name="Snip Single Corner Rectangle 69"/>
            <p:cNvSpPr/>
            <p:nvPr/>
          </p:nvSpPr>
          <p:spPr>
            <a:xfrm>
              <a:off x="7848600" y="4876800"/>
              <a:ext cx="990600" cy="381000"/>
            </a:xfrm>
            <a:prstGeom prst="snip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71" name="Straight Arrow Connector 70"/>
            <p:cNvCxnSpPr>
              <a:stCxn id="66" idx="0"/>
              <a:endCxn id="69" idx="2"/>
            </p:cNvCxnSpPr>
            <p:nvPr/>
          </p:nvCxnSpPr>
          <p:spPr>
            <a:xfrm>
              <a:off x="5486400" y="50673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9" idx="6"/>
              <a:endCxn id="70" idx="2"/>
            </p:cNvCxnSpPr>
            <p:nvPr/>
          </p:nvCxnSpPr>
          <p:spPr>
            <a:xfrm>
              <a:off x="7239000" y="5067300"/>
              <a:ext cx="609600" cy="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1447800" y="5105400"/>
              <a:ext cx="762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4" idx="2"/>
            </p:cNvCxnSpPr>
            <p:nvPr/>
          </p:nvCxnSpPr>
          <p:spPr>
            <a:xfrm>
              <a:off x="6629400" y="5486400"/>
              <a:ext cx="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990600" y="5638800"/>
              <a:ext cx="563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6" idx="1"/>
            </p:cNvCxnSpPr>
            <p:nvPr/>
          </p:nvCxnSpPr>
          <p:spPr>
            <a:xfrm flipV="1">
              <a:off x="990600" y="5486400"/>
              <a:ext cx="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676400" y="4114800"/>
              <a:ext cx="5943600" cy="1828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381000" y="1733490"/>
            <a:ext cx="8458200" cy="1912442"/>
            <a:chOff x="381000" y="1733490"/>
            <a:chExt cx="8458200" cy="1912442"/>
          </a:xfrm>
        </p:grpSpPr>
        <p:sp>
          <p:nvSpPr>
            <p:cNvPr id="54" name="Rectangle 53"/>
            <p:cNvSpPr/>
            <p:nvPr/>
          </p:nvSpPr>
          <p:spPr>
            <a:xfrm>
              <a:off x="5791200" y="2133600"/>
              <a:ext cx="1676400" cy="1066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p>
            <a:p>
              <a:pPr algn="ctr"/>
              <a:endParaRPr lang="en-US" dirty="0" smtClean="0"/>
            </a:p>
            <a:p>
              <a:pPr algn="ctr"/>
              <a:endParaRPr lang="en-US" dirty="0" smtClean="0"/>
            </a:p>
            <a:p>
              <a:pPr algn="ctr"/>
              <a:endParaRPr lang="en-US" dirty="0"/>
            </a:p>
          </p:txBody>
        </p:sp>
        <p:sp>
          <p:nvSpPr>
            <p:cNvPr id="53" name="Rectangle 52"/>
            <p:cNvSpPr/>
            <p:nvPr/>
          </p:nvSpPr>
          <p:spPr>
            <a:xfrm>
              <a:off x="1905000" y="2133600"/>
              <a:ext cx="1905000" cy="1066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p>
            <a:p>
              <a:pPr algn="ctr"/>
              <a:endParaRPr lang="en-US" dirty="0" smtClean="0"/>
            </a:p>
            <a:p>
              <a:pPr algn="ctr"/>
              <a:endParaRPr lang="en-US" dirty="0" smtClean="0"/>
            </a:p>
            <a:p>
              <a:pPr algn="ctr"/>
              <a:endParaRPr lang="en-US" dirty="0"/>
            </a:p>
          </p:txBody>
        </p:sp>
        <p:sp>
          <p:nvSpPr>
            <p:cNvPr id="7" name="Snip Single Corner Rectangle 6"/>
            <p:cNvSpPr/>
            <p:nvPr/>
          </p:nvSpPr>
          <p:spPr>
            <a:xfrm>
              <a:off x="4343400" y="2286000"/>
              <a:ext cx="990600" cy="990600"/>
            </a:xfrm>
            <a:prstGeom prst="snip1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Object program</a:t>
              </a:r>
              <a:endParaRPr lang="en-US" sz="1400" dirty="0"/>
            </a:p>
          </p:txBody>
        </p:sp>
        <p:sp>
          <p:nvSpPr>
            <p:cNvPr id="8" name="Oval 7"/>
            <p:cNvSpPr/>
            <p:nvPr/>
          </p:nvSpPr>
          <p:spPr>
            <a:xfrm>
              <a:off x="2209800" y="2514600"/>
              <a:ext cx="1295400" cy="533400"/>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Compile</a:t>
              </a:r>
              <a:endParaRPr lang="en-US" sz="1400" b="1" dirty="0"/>
            </a:p>
          </p:txBody>
        </p:sp>
        <p:cxnSp>
          <p:nvCxnSpPr>
            <p:cNvPr id="13" name="Straight Arrow Connector 12"/>
            <p:cNvCxnSpPr>
              <a:stCxn id="8" idx="6"/>
              <a:endCxn id="7" idx="2"/>
            </p:cNvCxnSpPr>
            <p:nvPr/>
          </p:nvCxnSpPr>
          <p:spPr>
            <a:xfrm>
              <a:off x="3505200" y="2781300"/>
              <a:ext cx="838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3"/>
            <p:cNvSpPr>
              <a:spLocks noChangeArrowheads="1"/>
            </p:cNvSpPr>
            <p:nvPr/>
          </p:nvSpPr>
          <p:spPr bwMode="auto">
            <a:xfrm>
              <a:off x="381000" y="1733490"/>
              <a:ext cx="1676400" cy="400110"/>
            </a:xfrm>
            <a:prstGeom prst="rect">
              <a:avLst/>
            </a:prstGeom>
            <a:noFill/>
            <a:ln w="9525">
              <a:noFill/>
              <a:miter lim="800000"/>
              <a:headEnd/>
              <a:tailEnd/>
            </a:ln>
            <a:effectLst/>
          </p:spPr>
          <p:txBody>
            <a:bodyPr wrap="square">
              <a:spAutoFit/>
            </a:bodyPr>
            <a:lstStyle/>
            <a:p>
              <a:r>
                <a:rPr lang="en-US" altLang="en-US" sz="2000" b="1" dirty="0" smtClean="0">
                  <a:solidFill>
                    <a:schemeClr val="bg1"/>
                  </a:solidFill>
                  <a:latin typeface="Times New Roman" pitchFamily="18" charset="0"/>
                </a:rPr>
                <a:t>Compilation</a:t>
              </a:r>
              <a:endParaRPr lang="en-US" altLang="en-US" sz="2000" b="0" dirty="0">
                <a:solidFill>
                  <a:schemeClr val="bg1"/>
                </a:solidFill>
                <a:latin typeface="Times New Roman" pitchFamily="18" charset="0"/>
              </a:endParaRPr>
            </a:p>
          </p:txBody>
        </p:sp>
        <p:sp>
          <p:nvSpPr>
            <p:cNvPr id="18" name="Snip Single Corner Rectangle 17"/>
            <p:cNvSpPr/>
            <p:nvPr/>
          </p:nvSpPr>
          <p:spPr>
            <a:xfrm>
              <a:off x="457200" y="2286000"/>
              <a:ext cx="990600" cy="990600"/>
            </a:xfrm>
            <a:prstGeom prst="snip1Rect">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Source program</a:t>
              </a:r>
              <a:endParaRPr lang="en-US" sz="1400" dirty="0"/>
            </a:p>
          </p:txBody>
        </p:sp>
        <p:sp>
          <p:nvSpPr>
            <p:cNvPr id="38" name="Oval 37"/>
            <p:cNvSpPr/>
            <p:nvPr/>
          </p:nvSpPr>
          <p:spPr>
            <a:xfrm>
              <a:off x="5943600" y="2514600"/>
              <a:ext cx="1295400" cy="533400"/>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Execute</a:t>
              </a:r>
              <a:endParaRPr lang="en-US" sz="1400" b="1" dirty="0"/>
            </a:p>
          </p:txBody>
        </p:sp>
        <p:sp>
          <p:nvSpPr>
            <p:cNvPr id="39" name="Snip Single Corner Rectangle 38"/>
            <p:cNvSpPr/>
            <p:nvPr/>
          </p:nvSpPr>
          <p:spPr>
            <a:xfrm>
              <a:off x="7848600" y="2590800"/>
              <a:ext cx="990600" cy="381000"/>
            </a:xfrm>
            <a:prstGeom prst="snip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40" name="Straight Arrow Connector 39"/>
            <p:cNvCxnSpPr>
              <a:stCxn id="18" idx="0"/>
              <a:endCxn id="8" idx="2"/>
            </p:cNvCxnSpPr>
            <p:nvPr/>
          </p:nvCxnSpPr>
          <p:spPr>
            <a:xfrm>
              <a:off x="1447800" y="2781300"/>
              <a:ext cx="762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0"/>
              <a:endCxn id="38" idx="2"/>
            </p:cNvCxnSpPr>
            <p:nvPr/>
          </p:nvCxnSpPr>
          <p:spPr>
            <a:xfrm>
              <a:off x="5334000" y="27813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6"/>
              <a:endCxn id="39" idx="2"/>
            </p:cNvCxnSpPr>
            <p:nvPr/>
          </p:nvCxnSpPr>
          <p:spPr>
            <a:xfrm>
              <a:off x="7239000" y="2781300"/>
              <a:ext cx="609600" cy="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962400" y="3276600"/>
              <a:ext cx="1905000" cy="369332"/>
            </a:xfrm>
            <a:prstGeom prst="rect">
              <a:avLst/>
            </a:prstGeom>
            <a:noFill/>
          </p:spPr>
          <p:txBody>
            <a:bodyPr wrap="square" rtlCol="0">
              <a:spAutoFit/>
            </a:bodyPr>
            <a:lstStyle/>
            <a:p>
              <a:pPr algn="ctr"/>
              <a:r>
                <a:rPr lang="en-US" dirty="0" smtClean="0">
                  <a:solidFill>
                    <a:schemeClr val="bg1"/>
                  </a:solidFill>
                </a:rPr>
                <a:t>Executable file</a:t>
              </a:r>
              <a:endParaRPr lang="en-US" dirty="0">
                <a:solidFill>
                  <a:schemeClr val="bg1"/>
                </a:solidFill>
              </a:endParaRPr>
            </a:p>
          </p:txBody>
        </p:sp>
      </p:grpSp>
      <p:sp>
        <p:nvSpPr>
          <p:cNvPr id="36" name="Slide Number Placeholder 35"/>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ChangeArrowheads="1"/>
          </p:cNvSpPr>
          <p:nvPr/>
        </p:nvSpPr>
        <p:spPr bwMode="auto">
          <a:xfrm>
            <a:off x="152400" y="1066800"/>
            <a:ext cx="8610600" cy="2000548"/>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Translation process:</a:t>
            </a:r>
          </a:p>
          <a:p>
            <a:pPr algn="just"/>
            <a:r>
              <a:rPr lang="en-US" altLang="en-US" sz="2400" b="0" dirty="0" smtClean="0">
                <a:solidFill>
                  <a:schemeClr val="bg1"/>
                </a:solidFill>
                <a:latin typeface="Times New Roman" pitchFamily="18" charset="0"/>
              </a:rPr>
              <a:t>Compilation </a:t>
            </a:r>
            <a:r>
              <a:rPr lang="en-US" altLang="en-US" sz="2400" b="0" dirty="0">
                <a:solidFill>
                  <a:schemeClr val="bg1"/>
                </a:solidFill>
                <a:latin typeface="Times New Roman" pitchFamily="18" charset="0"/>
              </a:rPr>
              <a:t>and interpretation differ in that the first translates the whole source code before executing it, while the second translates and executes the source code a line at a time. Both methods, however, follow the same translation process shown in Figure 9.1.</a:t>
            </a:r>
          </a:p>
        </p:txBody>
      </p:sp>
      <p:grpSp>
        <p:nvGrpSpPr>
          <p:cNvPr id="2" name="Group 1"/>
          <p:cNvGrpSpPr>
            <a:grpSpLocks/>
          </p:cNvGrpSpPr>
          <p:nvPr/>
        </p:nvGrpSpPr>
        <p:grpSpPr bwMode="auto">
          <a:xfrm>
            <a:off x="457200" y="3276600"/>
            <a:ext cx="8305800" cy="2438400"/>
            <a:chOff x="304800" y="3505200"/>
            <a:chExt cx="8305800" cy="2438400"/>
          </a:xfrm>
          <a:noFill/>
        </p:grpSpPr>
        <p:sp>
          <p:nvSpPr>
            <p:cNvPr id="26629" name="Text Box 6"/>
            <p:cNvSpPr txBox="1">
              <a:spLocks noChangeArrowheads="1"/>
            </p:cNvSpPr>
            <p:nvPr/>
          </p:nvSpPr>
          <p:spPr bwMode="auto">
            <a:xfrm>
              <a:off x="304800" y="3505200"/>
              <a:ext cx="5045356"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a:t>
              </a:r>
              <a:r>
                <a:rPr lang="en-US" altLang="en-US" sz="2400" b="1" dirty="0">
                  <a:solidFill>
                    <a:srgbClr val="0000CC"/>
                  </a:solidFill>
                  <a:latin typeface="Times New Roman" pitchFamily="18" charset="0"/>
                </a:rPr>
                <a:t>9.1  </a:t>
              </a:r>
              <a:r>
                <a:rPr lang="en-US" altLang="en-US" sz="2000" b="1" dirty="0">
                  <a:solidFill>
                    <a:srgbClr val="0000CC"/>
                  </a:solidFill>
                  <a:latin typeface="Times New Roman" pitchFamily="18" charset="0"/>
                </a:rPr>
                <a:t>Source code translation process</a:t>
              </a:r>
            </a:p>
          </p:txBody>
        </p:sp>
        <p:pic>
          <p:nvPicPr>
            <p:cNvPr id="26630" name="Picture 7"/>
            <p:cNvPicPr>
              <a:picLocks noChangeAspect="1" noChangeArrowheads="1"/>
            </p:cNvPicPr>
            <p:nvPr/>
          </p:nvPicPr>
          <p:blipFill>
            <a:blip r:embed="rId3" cstate="print">
              <a:lum contrast="8000"/>
            </a:blip>
            <a:srcRect/>
            <a:stretch>
              <a:fillRect/>
            </a:stretch>
          </p:blipFill>
          <p:spPr bwMode="auto">
            <a:xfrm>
              <a:off x="311150" y="4392613"/>
              <a:ext cx="8299450" cy="1398587"/>
            </a:xfrm>
            <a:prstGeom prst="rect">
              <a:avLst/>
            </a:prstGeom>
            <a:grpFill/>
            <a:ln w="9525">
              <a:noFill/>
              <a:miter lim="800000"/>
              <a:headEnd/>
              <a:tailEnd/>
            </a:ln>
            <a:effectLst/>
          </p:spPr>
        </p:pic>
        <p:cxnSp>
          <p:nvCxnSpPr>
            <p:cNvPr id="26631" name="Straight Connector 6"/>
            <p:cNvCxnSpPr>
              <a:cxnSpLocks noChangeShapeType="1"/>
            </p:cNvCxnSpPr>
            <p:nvPr/>
          </p:nvCxnSpPr>
          <p:spPr bwMode="auto">
            <a:xfrm>
              <a:off x="311150" y="3962400"/>
              <a:ext cx="8223250" cy="0"/>
            </a:xfrm>
            <a:prstGeom prst="line">
              <a:avLst/>
            </a:prstGeom>
            <a:grpFill/>
            <a:ln w="57150" algn="ctr">
              <a:solidFill>
                <a:srgbClr val="FF0000"/>
              </a:solidFill>
              <a:round/>
              <a:headEnd/>
              <a:tailEnd/>
            </a:ln>
            <a:effectLst/>
          </p:spPr>
        </p:cxnSp>
        <p:cxnSp>
          <p:nvCxnSpPr>
            <p:cNvPr id="26632" name="Straight Connector 7"/>
            <p:cNvCxnSpPr>
              <a:cxnSpLocks noChangeShapeType="1"/>
            </p:cNvCxnSpPr>
            <p:nvPr/>
          </p:nvCxnSpPr>
          <p:spPr bwMode="auto">
            <a:xfrm>
              <a:off x="311150" y="3505200"/>
              <a:ext cx="8223250" cy="0"/>
            </a:xfrm>
            <a:prstGeom prst="line">
              <a:avLst/>
            </a:prstGeom>
            <a:grpFill/>
            <a:ln w="9525" algn="ctr">
              <a:solidFill>
                <a:srgbClr val="FF0000"/>
              </a:solidFill>
              <a:round/>
              <a:headEnd/>
              <a:tailEnd/>
            </a:ln>
            <a:effectLst/>
          </p:spPr>
        </p:cxnSp>
        <p:cxnSp>
          <p:nvCxnSpPr>
            <p:cNvPr id="26633" name="Straight Connector 8"/>
            <p:cNvCxnSpPr>
              <a:cxnSpLocks noChangeShapeType="1"/>
            </p:cNvCxnSpPr>
            <p:nvPr/>
          </p:nvCxnSpPr>
          <p:spPr bwMode="auto">
            <a:xfrm>
              <a:off x="311150" y="5943600"/>
              <a:ext cx="8223250" cy="0"/>
            </a:xfrm>
            <a:prstGeom prst="line">
              <a:avLst/>
            </a:prstGeom>
            <a:grp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Translation…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TextBox 10"/>
          <p:cNvSpPr txBox="1"/>
          <p:nvPr/>
        </p:nvSpPr>
        <p:spPr>
          <a:xfrm>
            <a:off x="457200" y="5943600"/>
            <a:ext cx="8153400" cy="307777"/>
          </a:xfrm>
          <a:prstGeom prst="rect">
            <a:avLst/>
          </a:prstGeom>
          <a:noFill/>
        </p:spPr>
        <p:txBody>
          <a:bodyPr wrap="square" rtlCol="0">
            <a:spAutoFit/>
          </a:bodyPr>
          <a:lstStyle/>
          <a:p>
            <a:pPr algn="ctr"/>
            <a:r>
              <a:rPr lang="en-US" sz="1400" dirty="0" err="1" smtClean="0">
                <a:solidFill>
                  <a:schemeClr val="bg1"/>
                </a:solidFill>
              </a:rPr>
              <a:t>Phân</a:t>
            </a:r>
            <a:r>
              <a:rPr lang="en-US" sz="1400" dirty="0" smtClean="0">
                <a:solidFill>
                  <a:schemeClr val="bg1"/>
                </a:solidFill>
              </a:rPr>
              <a:t> </a:t>
            </a:r>
            <a:r>
              <a:rPr lang="en-US" sz="1400" dirty="0" err="1" smtClean="0">
                <a:solidFill>
                  <a:schemeClr val="bg1"/>
                </a:solidFill>
              </a:rPr>
              <a:t>tích</a:t>
            </a:r>
            <a:r>
              <a:rPr lang="en-US" sz="1400" dirty="0" smtClean="0">
                <a:solidFill>
                  <a:schemeClr val="bg1"/>
                </a:solidFill>
              </a:rPr>
              <a:t> </a:t>
            </a:r>
            <a:r>
              <a:rPr lang="en-US" sz="1400" dirty="0" err="1" smtClean="0">
                <a:solidFill>
                  <a:schemeClr val="bg1"/>
                </a:solidFill>
              </a:rPr>
              <a:t>từ</a:t>
            </a:r>
            <a:r>
              <a:rPr lang="en-US" sz="1400" dirty="0" smtClean="0">
                <a:solidFill>
                  <a:schemeClr val="bg1"/>
                </a:solidFill>
              </a:rPr>
              <a:t> </a:t>
            </a:r>
            <a:r>
              <a:rPr lang="en-US" sz="1400" dirty="0" err="1" smtClean="0">
                <a:solidFill>
                  <a:schemeClr val="bg1"/>
                </a:solidFill>
              </a:rPr>
              <a:t>vựng</a:t>
            </a:r>
            <a:r>
              <a:rPr lang="en-US" sz="1400" dirty="0" smtClean="0">
                <a:solidFill>
                  <a:schemeClr val="bg1"/>
                </a:solidFill>
              </a:rPr>
              <a:t>/ </a:t>
            </a:r>
            <a:r>
              <a:rPr lang="en-US" sz="1400" dirty="0" err="1" smtClean="0">
                <a:solidFill>
                  <a:schemeClr val="bg1"/>
                </a:solidFill>
              </a:rPr>
              <a:t>phân</a:t>
            </a:r>
            <a:r>
              <a:rPr lang="en-US" sz="1400" dirty="0" smtClean="0">
                <a:solidFill>
                  <a:schemeClr val="bg1"/>
                </a:solidFill>
              </a:rPr>
              <a:t> </a:t>
            </a:r>
            <a:r>
              <a:rPr lang="en-US" sz="1400" dirty="0" err="1" smtClean="0">
                <a:solidFill>
                  <a:schemeClr val="bg1"/>
                </a:solidFill>
              </a:rPr>
              <a:t>tích</a:t>
            </a:r>
            <a:r>
              <a:rPr lang="en-US" sz="1400" dirty="0" smtClean="0">
                <a:solidFill>
                  <a:schemeClr val="bg1"/>
                </a:solidFill>
              </a:rPr>
              <a:t> </a:t>
            </a:r>
            <a:r>
              <a:rPr lang="en-US" sz="1400" dirty="0" err="1" smtClean="0">
                <a:solidFill>
                  <a:schemeClr val="bg1"/>
                </a:solidFill>
              </a:rPr>
              <a:t>cú</a:t>
            </a:r>
            <a:r>
              <a:rPr lang="en-US" sz="1400" dirty="0" smtClean="0">
                <a:solidFill>
                  <a:schemeClr val="bg1"/>
                </a:solidFill>
              </a:rPr>
              <a:t> </a:t>
            </a:r>
            <a:r>
              <a:rPr lang="en-US" sz="1400" dirty="0" err="1" smtClean="0">
                <a:solidFill>
                  <a:schemeClr val="bg1"/>
                </a:solidFill>
              </a:rPr>
              <a:t>pháp</a:t>
            </a:r>
            <a:r>
              <a:rPr lang="en-US" sz="1400" dirty="0" smtClean="0">
                <a:solidFill>
                  <a:schemeClr val="bg1"/>
                </a:solidFill>
              </a:rPr>
              <a:t>/ </a:t>
            </a:r>
            <a:r>
              <a:rPr lang="en-US" sz="1400" dirty="0" err="1" smtClean="0">
                <a:solidFill>
                  <a:schemeClr val="bg1"/>
                </a:solidFill>
              </a:rPr>
              <a:t>phân</a:t>
            </a:r>
            <a:r>
              <a:rPr lang="en-US" sz="1400" dirty="0" smtClean="0">
                <a:solidFill>
                  <a:schemeClr val="bg1"/>
                </a:solidFill>
              </a:rPr>
              <a:t> </a:t>
            </a:r>
            <a:r>
              <a:rPr lang="en-US" sz="1400" dirty="0" err="1" smtClean="0">
                <a:solidFill>
                  <a:schemeClr val="bg1"/>
                </a:solidFill>
              </a:rPr>
              <a:t>tích</a:t>
            </a:r>
            <a:r>
              <a:rPr lang="en-US" sz="1400" dirty="0" smtClean="0">
                <a:solidFill>
                  <a:schemeClr val="bg1"/>
                </a:solidFill>
              </a:rPr>
              <a:t> </a:t>
            </a:r>
            <a:r>
              <a:rPr lang="en-US" sz="1400" dirty="0" err="1" smtClean="0">
                <a:solidFill>
                  <a:schemeClr val="bg1"/>
                </a:solidFill>
              </a:rPr>
              <a:t>ngữ</a:t>
            </a:r>
            <a:r>
              <a:rPr lang="en-US" sz="1400" dirty="0" smtClean="0">
                <a:solidFill>
                  <a:schemeClr val="bg1"/>
                </a:solidFill>
              </a:rPr>
              <a:t> </a:t>
            </a:r>
            <a:r>
              <a:rPr lang="en-US" sz="1400" dirty="0" err="1" smtClean="0">
                <a:solidFill>
                  <a:schemeClr val="bg1"/>
                </a:solidFill>
              </a:rPr>
              <a:t>nghĩa</a:t>
            </a:r>
            <a:r>
              <a:rPr lang="en-US" sz="1400" dirty="0" smtClean="0">
                <a:solidFill>
                  <a:schemeClr val="bg1"/>
                </a:solidFill>
              </a:rPr>
              <a:t>/ </a:t>
            </a:r>
            <a:r>
              <a:rPr lang="en-US" sz="1400" dirty="0" err="1" smtClean="0">
                <a:solidFill>
                  <a:schemeClr val="bg1"/>
                </a:solidFill>
              </a:rPr>
              <a:t>sinh</a:t>
            </a:r>
            <a:r>
              <a:rPr lang="en-US" sz="1400" dirty="0" smtClean="0">
                <a:solidFill>
                  <a:schemeClr val="bg1"/>
                </a:solidFill>
              </a:rPr>
              <a:t> </a:t>
            </a:r>
            <a:r>
              <a:rPr lang="en-US" sz="1400" dirty="0" err="1" smtClean="0">
                <a:solidFill>
                  <a:schemeClr val="bg1"/>
                </a:solidFill>
              </a:rPr>
              <a:t>mã</a:t>
            </a:r>
            <a:r>
              <a:rPr lang="en-US" sz="1400" dirty="0" smtClean="0">
                <a:solidFill>
                  <a:schemeClr val="bg1"/>
                </a:solidFill>
              </a:rPr>
              <a:t> </a:t>
            </a:r>
            <a:r>
              <a:rPr lang="en-US" sz="1400" dirty="0" err="1" smtClean="0">
                <a:solidFill>
                  <a:schemeClr val="bg1"/>
                </a:solidFill>
              </a:rPr>
              <a:t>thực</a:t>
            </a:r>
            <a:r>
              <a:rPr lang="en-US" sz="1400" dirty="0" smtClean="0">
                <a:solidFill>
                  <a:schemeClr val="bg1"/>
                </a:solidFill>
              </a:rPr>
              <a:t> </a:t>
            </a:r>
            <a:r>
              <a:rPr lang="en-US" sz="1400" dirty="0" err="1" smtClean="0">
                <a:solidFill>
                  <a:schemeClr val="bg1"/>
                </a:solidFill>
              </a:rPr>
              <a:t>thi</a:t>
            </a:r>
            <a:r>
              <a:rPr lang="en-US" sz="1400" dirty="0" smtClean="0">
                <a:solidFill>
                  <a:schemeClr val="bg1"/>
                </a:solidFill>
              </a:rPr>
              <a:t>/ </a:t>
            </a:r>
            <a:r>
              <a:rPr lang="en-US" sz="1400" dirty="0" err="1" smtClean="0">
                <a:solidFill>
                  <a:schemeClr val="bg1"/>
                </a:solidFill>
              </a:rPr>
              <a:t>ghi</a:t>
            </a:r>
            <a:r>
              <a:rPr lang="en-US" sz="1400" dirty="0" smtClean="0">
                <a:solidFill>
                  <a:schemeClr val="bg1"/>
                </a:solidFill>
              </a:rPr>
              <a:t> file </a:t>
            </a:r>
            <a:r>
              <a:rPr lang="en-US" sz="1400" dirty="0" err="1" smtClean="0">
                <a:solidFill>
                  <a:schemeClr val="bg1"/>
                </a:solidFill>
              </a:rPr>
              <a:t>kết</a:t>
            </a:r>
            <a:r>
              <a:rPr lang="en-US" sz="1400" dirty="0" smtClean="0">
                <a:solidFill>
                  <a:schemeClr val="bg1"/>
                </a:solidFill>
              </a:rPr>
              <a:t> </a:t>
            </a:r>
            <a:r>
              <a:rPr lang="en-US" sz="1400" dirty="0" err="1" smtClean="0">
                <a:solidFill>
                  <a:schemeClr val="bg1"/>
                </a:solidFill>
              </a:rPr>
              <a:t>quả</a:t>
            </a:r>
            <a:endParaRPr lang="en-US" sz="1400" dirty="0">
              <a:solidFill>
                <a:schemeClr val="bg1"/>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9333" name="Rectangle 5"/>
          <p:cNvSpPr>
            <a:spLocks noChangeArrowheads="1"/>
          </p:cNvSpPr>
          <p:nvPr/>
        </p:nvSpPr>
        <p:spPr bwMode="auto">
          <a:xfrm>
            <a:off x="381000" y="1295400"/>
            <a:ext cx="82296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smtClean="0">
                <a:solidFill>
                  <a:schemeClr val="bg1"/>
                </a:solidFill>
                <a:latin typeface="Times New Roman" panose="02020603050405020304" pitchFamily="18" charset="0"/>
              </a:rPr>
              <a:t>- Programming P</a:t>
            </a:r>
            <a:r>
              <a:rPr lang="en-US" altLang="en-US" sz="2800" dirty="0" smtClean="0">
                <a:solidFill>
                  <a:schemeClr val="bg1"/>
                </a:solidFill>
                <a:latin typeface="Times New Roman" panose="02020603050405020304" pitchFamily="18" charset="0"/>
              </a:rPr>
              <a:t>aradigm </a:t>
            </a:r>
            <a:r>
              <a:rPr lang="en-US" altLang="en-US" sz="2800" b="0" dirty="0" smtClean="0">
                <a:solidFill>
                  <a:schemeClr val="bg1"/>
                </a:solidFill>
                <a:latin typeface="Times New Roman" panose="02020603050405020304" pitchFamily="18" charset="0"/>
              </a:rPr>
              <a:t>is </a:t>
            </a:r>
            <a:r>
              <a:rPr lang="en-US" altLang="en-US" sz="2800" b="0" dirty="0">
                <a:solidFill>
                  <a:schemeClr val="bg1"/>
                </a:solidFill>
                <a:latin typeface="Times New Roman" panose="02020603050405020304" pitchFamily="18" charset="0"/>
              </a:rPr>
              <a:t>a way in which a computer language looks at the problem to be solved. </a:t>
            </a:r>
            <a:endParaRPr lang="en-US" altLang="en-US" sz="2800" b="0" dirty="0" smtClean="0">
              <a:solidFill>
                <a:schemeClr val="bg1"/>
              </a:solidFill>
              <a:latin typeface="Times New Roman" panose="02020603050405020304" pitchFamily="18" charset="0"/>
            </a:endParaRPr>
          </a:p>
          <a:p>
            <a:pPr algn="just" eaLnBrk="1" hangingPunct="1">
              <a:buFontTx/>
              <a:buChar char="-"/>
              <a:defRPr/>
            </a:pPr>
            <a:r>
              <a:rPr lang="en-US" altLang="en-US" sz="2800" b="0" dirty="0" smtClean="0">
                <a:solidFill>
                  <a:schemeClr val="bg1"/>
                </a:solidFill>
                <a:latin typeface="Times New Roman" panose="02020603050405020304" pitchFamily="18" charset="0"/>
              </a:rPr>
              <a:t> Four </a:t>
            </a:r>
            <a:r>
              <a:rPr lang="en-US" altLang="en-US" sz="2800" b="0" dirty="0">
                <a:solidFill>
                  <a:schemeClr val="bg1"/>
                </a:solidFill>
                <a:latin typeface="Times New Roman" panose="02020603050405020304" pitchFamily="18" charset="0"/>
              </a:rPr>
              <a:t>paradigms</a:t>
            </a:r>
            <a:r>
              <a:rPr lang="en-US" altLang="en-US" sz="2800" b="0" dirty="0" smtClean="0">
                <a:solidFill>
                  <a:schemeClr val="bg1"/>
                </a:solidFill>
                <a:latin typeface="Times New Roman" panose="02020603050405020304" pitchFamily="18" charset="0"/>
              </a:rPr>
              <a:t>:</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4</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4" name="Group 13"/>
          <p:cNvGrpSpPr/>
          <p:nvPr/>
        </p:nvGrpSpPr>
        <p:grpSpPr>
          <a:xfrm>
            <a:off x="381000" y="2762250"/>
            <a:ext cx="8305800" cy="3626882"/>
            <a:chOff x="381000" y="2762250"/>
            <a:chExt cx="8305800" cy="3626882"/>
          </a:xfrm>
        </p:grpSpPr>
        <p:pic>
          <p:nvPicPr>
            <p:cNvPr id="2050" name="Picture 2"/>
            <p:cNvPicPr>
              <a:picLocks noChangeAspect="1" noChangeArrowheads="1"/>
            </p:cNvPicPr>
            <p:nvPr/>
          </p:nvPicPr>
          <p:blipFill>
            <a:blip r:embed="rId3" cstate="print"/>
            <a:srcRect/>
            <a:stretch>
              <a:fillRect/>
            </a:stretch>
          </p:blipFill>
          <p:spPr bwMode="auto">
            <a:xfrm>
              <a:off x="581025" y="2762250"/>
              <a:ext cx="7981950" cy="3257550"/>
            </a:xfrm>
            <a:prstGeom prst="rect">
              <a:avLst/>
            </a:prstGeom>
            <a:noFill/>
            <a:ln w="9525">
              <a:noFill/>
              <a:miter lim="800000"/>
              <a:headEnd/>
              <a:tailEnd/>
            </a:ln>
          </p:spPr>
        </p:pic>
        <p:sp>
          <p:nvSpPr>
            <p:cNvPr id="13" name="TextBox 12"/>
            <p:cNvSpPr txBox="1"/>
            <p:nvPr/>
          </p:nvSpPr>
          <p:spPr>
            <a:xfrm>
              <a:off x="381000" y="6019800"/>
              <a:ext cx="8305800" cy="369332"/>
            </a:xfrm>
            <a:prstGeom prst="rect">
              <a:avLst/>
            </a:prstGeom>
            <a:noFill/>
          </p:spPr>
          <p:txBody>
            <a:bodyPr wrap="square" rtlCol="0">
              <a:spAutoFit/>
            </a:bodyPr>
            <a:lstStyle/>
            <a:p>
              <a:r>
                <a:rPr lang="en-US" dirty="0" smtClean="0">
                  <a:solidFill>
                    <a:schemeClr val="bg1"/>
                  </a:solidFill>
                </a:rPr>
                <a:t>( LT </a:t>
              </a:r>
              <a:r>
                <a:rPr lang="en-US" dirty="0" err="1" smtClean="0">
                  <a:solidFill>
                    <a:schemeClr val="bg1"/>
                  </a:solidFill>
                </a:rPr>
                <a:t>thủ</a:t>
              </a:r>
              <a:r>
                <a:rPr lang="en-US" dirty="0" smtClean="0">
                  <a:solidFill>
                    <a:schemeClr val="bg1"/>
                  </a:solidFill>
                </a:rPr>
                <a:t> </a:t>
              </a:r>
              <a:r>
                <a:rPr lang="en-US" dirty="0" err="1" smtClean="0">
                  <a:solidFill>
                    <a:schemeClr val="bg1"/>
                  </a:solidFill>
                </a:rPr>
                <a:t>tục</a:t>
              </a:r>
              <a:r>
                <a:rPr lang="en-US" dirty="0" smtClean="0">
                  <a:solidFill>
                    <a:schemeClr val="bg1"/>
                  </a:solidFill>
                </a:rPr>
                <a:t>                 </a:t>
              </a:r>
              <a:r>
                <a:rPr lang="en-US" dirty="0" err="1" smtClean="0">
                  <a:solidFill>
                    <a:schemeClr val="bg1"/>
                  </a:solidFill>
                </a:rPr>
                <a:t>hướng</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hàm</a:t>
              </a:r>
              <a:r>
                <a:rPr lang="en-US" dirty="0" smtClean="0">
                  <a:solidFill>
                    <a:schemeClr val="bg1"/>
                  </a:solidFill>
                </a:rPr>
                <a:t>                               </a:t>
              </a:r>
              <a:r>
                <a:rPr lang="en-US" dirty="0" err="1" smtClean="0">
                  <a:solidFill>
                    <a:schemeClr val="bg1"/>
                  </a:solidFill>
                </a:rPr>
                <a:t>khai</a:t>
              </a:r>
              <a:r>
                <a:rPr lang="en-US" dirty="0" smtClean="0">
                  <a:solidFill>
                    <a:schemeClr val="bg1"/>
                  </a:solidFill>
                </a:rPr>
                <a:t> </a:t>
              </a:r>
              <a:r>
                <a:rPr lang="en-US" dirty="0" err="1" smtClean="0">
                  <a:solidFill>
                    <a:schemeClr val="bg1"/>
                  </a:solidFill>
                </a:rPr>
                <a:t>báo</a:t>
              </a:r>
              <a:r>
                <a:rPr lang="en-US" dirty="0" smtClean="0">
                  <a:solidFill>
                    <a:schemeClr val="bg1"/>
                  </a:solidFill>
                </a:rPr>
                <a:t> ) </a:t>
              </a:r>
              <a:endParaRPr lang="en-US" dirty="0">
                <a:solidFill>
                  <a:schemeClr val="bg1"/>
                </a:solidFill>
              </a:endParaRPr>
            </a:p>
          </p:txBody>
        </p:sp>
      </p:grpSp>
      <p:sp>
        <p:nvSpPr>
          <p:cNvPr id="8" name="Slide Number Placeholder 7"/>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Programming Paradigms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8" name="Table 7"/>
          <p:cNvGraphicFramePr>
            <a:graphicFrameLocks noGrp="1"/>
          </p:cNvGraphicFramePr>
          <p:nvPr/>
        </p:nvGraphicFramePr>
        <p:xfrm>
          <a:off x="381000" y="1397000"/>
          <a:ext cx="8534400" cy="2661920"/>
        </p:xfrm>
        <a:graphic>
          <a:graphicData uri="http://schemas.openxmlformats.org/drawingml/2006/table">
            <a:tbl>
              <a:tblPr firstRow="1" bandRow="1">
                <a:tableStyleId>{5C22544A-7EE6-4342-B048-85BDC9FD1C3A}</a:tableStyleId>
              </a:tblPr>
              <a:tblGrid>
                <a:gridCol w="2156059"/>
                <a:gridCol w="6378341"/>
              </a:tblGrid>
              <a:tr h="370840">
                <a:tc>
                  <a:txBody>
                    <a:bodyPr/>
                    <a:lstStyle/>
                    <a:p>
                      <a:r>
                        <a:rPr lang="en-US" dirty="0" smtClean="0"/>
                        <a:t>Paradigm</a:t>
                      </a:r>
                      <a:endParaRPr lang="en-US" dirty="0"/>
                    </a:p>
                  </a:txBody>
                  <a:tcPr>
                    <a:solidFill>
                      <a:schemeClr val="accent1">
                        <a:lumMod val="50000"/>
                      </a:schemeClr>
                    </a:solidFill>
                  </a:tcPr>
                </a:tc>
                <a:tc>
                  <a:txBody>
                    <a:bodyPr/>
                    <a:lstStyle/>
                    <a:p>
                      <a:r>
                        <a:rPr lang="en-US" dirty="0" smtClean="0"/>
                        <a:t>Characteristics</a:t>
                      </a:r>
                      <a:endParaRPr lang="en-US" dirty="0"/>
                    </a:p>
                  </a:txBody>
                  <a:tcPr>
                    <a:solidFill>
                      <a:schemeClr val="accent1">
                        <a:lumMod val="50000"/>
                      </a:schemeClr>
                    </a:solidFill>
                  </a:tcPr>
                </a:tc>
              </a:tr>
              <a:tr h="370840">
                <a:tc>
                  <a:txBody>
                    <a:bodyPr/>
                    <a:lstStyle/>
                    <a:p>
                      <a:r>
                        <a:rPr lang="en-US" dirty="0" smtClean="0"/>
                        <a:t>Procedural</a:t>
                      </a:r>
                      <a:endParaRPr lang="en-US" dirty="0"/>
                    </a:p>
                  </a:txBody>
                  <a:tcPr/>
                </a:tc>
                <a:tc>
                  <a:txBody>
                    <a:bodyPr/>
                    <a:lstStyle/>
                    <a:p>
                      <a:r>
                        <a:rPr lang="en-US" dirty="0" smtClean="0"/>
                        <a:t>Program = Data + actions</a:t>
                      </a:r>
                      <a:r>
                        <a:rPr lang="en-US" baseline="0" dirty="0" smtClean="0"/>
                        <a:t> on data</a:t>
                      </a:r>
                      <a:endParaRPr lang="en-US" dirty="0"/>
                    </a:p>
                  </a:txBody>
                  <a:tcPr/>
                </a:tc>
              </a:tr>
              <a:tr h="370840">
                <a:tc>
                  <a:txBody>
                    <a:bodyPr/>
                    <a:lstStyle/>
                    <a:p>
                      <a:r>
                        <a:rPr lang="en-US" dirty="0" smtClean="0"/>
                        <a:t>Object Oriented</a:t>
                      </a:r>
                      <a:endParaRPr lang="en-US" dirty="0"/>
                    </a:p>
                  </a:txBody>
                  <a:tcPr/>
                </a:tc>
                <a:tc>
                  <a:txBody>
                    <a:bodyPr/>
                    <a:lstStyle/>
                    <a:p>
                      <a:r>
                        <a:rPr lang="en-US" dirty="0" smtClean="0"/>
                        <a:t>Program =</a:t>
                      </a:r>
                      <a:r>
                        <a:rPr lang="en-US" baseline="0" dirty="0" smtClean="0"/>
                        <a:t> A sequence of methods which are performed by appropriate objects. Object = data + methods</a:t>
                      </a:r>
                      <a:endParaRPr lang="en-US" dirty="0"/>
                    </a:p>
                  </a:txBody>
                  <a:tcPr/>
                </a:tc>
              </a:tr>
              <a:tr h="370840">
                <a:tc>
                  <a:txBody>
                    <a:bodyPr/>
                    <a:lstStyle/>
                    <a:p>
                      <a:r>
                        <a:rPr lang="en-US" dirty="0" smtClean="0"/>
                        <a:t>Functional</a:t>
                      </a:r>
                      <a:endParaRPr lang="en-US" dirty="0"/>
                    </a:p>
                  </a:txBody>
                  <a:tcPr/>
                </a:tc>
                <a:tc>
                  <a:txBody>
                    <a:bodyPr/>
                    <a:lstStyle/>
                    <a:p>
                      <a:r>
                        <a:rPr lang="en-US" dirty="0" smtClean="0"/>
                        <a:t>Base on implemented critical functions, Programmers create new functions.</a:t>
                      </a:r>
                      <a:endParaRPr lang="en-US" dirty="0"/>
                    </a:p>
                  </a:txBody>
                  <a:tcPr/>
                </a:tc>
              </a:tr>
              <a:tr h="370840">
                <a:tc>
                  <a:txBody>
                    <a:bodyPr/>
                    <a:lstStyle/>
                    <a:p>
                      <a:r>
                        <a:rPr lang="en-US" dirty="0" smtClean="0"/>
                        <a:t>Declarative</a:t>
                      </a:r>
                      <a:endParaRPr lang="en-US" dirty="0"/>
                    </a:p>
                  </a:txBody>
                  <a:tcPr/>
                </a:tc>
                <a:tc>
                  <a:txBody>
                    <a:bodyPr/>
                    <a:lstStyle/>
                    <a:p>
                      <a:r>
                        <a:rPr lang="en-US" dirty="0" smtClean="0"/>
                        <a:t>Set of facts were declared, deductive rules are declared then queries are issued</a:t>
                      </a:r>
                      <a:r>
                        <a:rPr lang="en-US" baseline="0" dirty="0" smtClean="0"/>
                        <a:t> to gain the problem’s solution.</a:t>
                      </a:r>
                      <a:r>
                        <a:rPr lang="en-US" dirty="0" smtClean="0"/>
                        <a:t> </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1497</TotalTime>
  <Words>3183</Words>
  <Application>Microsoft Office PowerPoint</Application>
  <PresentationFormat>On-screen Show (4:3)</PresentationFormat>
  <Paragraphs>499</Paragraphs>
  <Slides>51</Slides>
  <Notes>44</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Apex</vt:lpstr>
      <vt:lpstr>Lesson 07 programming languages</vt:lpstr>
      <vt:lpstr>Objectives</vt:lpstr>
      <vt:lpstr>Contents</vt:lpstr>
      <vt:lpstr>1- Programming Introduction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Objectives- Revisted</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117</cp:revision>
  <dcterms:created xsi:type="dcterms:W3CDTF">2020-11-30T04:14:58Z</dcterms:created>
  <dcterms:modified xsi:type="dcterms:W3CDTF">2020-12-09T02:54:58Z</dcterms:modified>
</cp:coreProperties>
</file>