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64" r:id="rId3"/>
    <p:sldId id="365" r:id="rId4"/>
    <p:sldId id="469" r:id="rId5"/>
    <p:sldId id="470" r:id="rId6"/>
    <p:sldId id="472" r:id="rId7"/>
    <p:sldId id="473" r:id="rId8"/>
    <p:sldId id="474" r:id="rId9"/>
    <p:sldId id="475" r:id="rId10"/>
    <p:sldId id="511" r:id="rId11"/>
    <p:sldId id="477" r:id="rId12"/>
    <p:sldId id="478" r:id="rId13"/>
    <p:sldId id="479" r:id="rId14"/>
    <p:sldId id="480" r:id="rId15"/>
    <p:sldId id="481" r:id="rId16"/>
    <p:sldId id="482" r:id="rId17"/>
    <p:sldId id="512" r:id="rId18"/>
    <p:sldId id="485" r:id="rId19"/>
    <p:sldId id="487" r:id="rId20"/>
    <p:sldId id="488" r:id="rId21"/>
    <p:sldId id="491" r:id="rId22"/>
    <p:sldId id="492" r:id="rId23"/>
    <p:sldId id="493" r:id="rId24"/>
    <p:sldId id="494" r:id="rId25"/>
    <p:sldId id="496" r:id="rId26"/>
    <p:sldId id="498" r:id="rId27"/>
    <p:sldId id="499" r:id="rId28"/>
    <p:sldId id="501" r:id="rId29"/>
    <p:sldId id="502" r:id="rId30"/>
    <p:sldId id="513" r:id="rId31"/>
    <p:sldId id="413" r:id="rId32"/>
    <p:sldId id="2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3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D6EE04D0-37CF-4D9F-918E-662642928BB2}" type="slidenum">
              <a:rPr lang="en-US" altLang="en-US"/>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45F6B962-318E-40A1-9699-578B8D0486E2}" type="slidenum">
              <a:rPr lang="en-US" altLang="en-US"/>
              <a:pPr/>
              <a:t>13</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561046A4-4149-4F1B-A254-95675755FCDD}" type="slidenum">
              <a:rPr lang="en-US" altLang="en-US"/>
              <a:pPr/>
              <a:t>14</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9214A3B1-0987-4EB9-85A5-4184F0B946E1}" type="slidenum">
              <a:rPr lang="en-US" altLang="en-US"/>
              <a:pPr/>
              <a:t>15</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AF2DDF9D-203E-4928-BE62-E5C7E83C12C7}" type="slidenum">
              <a:rPr lang="en-US" altLang="en-US"/>
              <a:pPr/>
              <a:t>16</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AF2DDF9D-203E-4928-BE62-E5C7E83C12C7}" type="slidenum">
              <a:rPr lang="en-US" altLang="en-US"/>
              <a:pPr/>
              <a:t>17</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4D9564B5-D37A-4487-8A87-C323FBCF80D7}" type="slidenum">
              <a:rPr lang="en-US" altLang="en-US"/>
              <a:pPr/>
              <a:t>18</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4F2FB4F8-BF52-4ECA-BD1E-461290DB5E93}" type="slidenum">
              <a:rPr lang="en-US" altLang="en-US"/>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7B2EE412-975A-40C1-B46A-15D35AFFBD19}" type="slidenum">
              <a:rPr lang="en-US" altLang="en-US"/>
              <a:pPr/>
              <a:t>20</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79164564-5665-4F63-B22F-BCBF11A82DD1}" type="slidenum">
              <a:rPr lang="en-US" altLang="en-US"/>
              <a:pPr/>
              <a:t>21</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5397E994-537E-4D27-AB18-4F2569C4E87F}" type="slidenum">
              <a:rPr lang="en-US" altLang="en-US"/>
              <a:pPr/>
              <a:t>22</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15C7AADD-827C-4BFB-A44A-6511AEDA0C98}" type="slidenum">
              <a:rPr lang="en-US" altLang="en-US"/>
              <a:pPr/>
              <a:t>5</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3604CE3B-C689-49B7-A239-CAA99892EAAF}" type="slidenum">
              <a:rPr lang="en-US" altLang="en-US"/>
              <a:pPr/>
              <a:t>23</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CD416C03-B59B-4D25-B5C2-526707DA7DA6}" type="slidenum">
              <a:rPr lang="en-US" altLang="en-US"/>
              <a:pPr/>
              <a:t>24</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B13B8BA2-71EA-4802-A45C-C01D6AD0A1AF}" type="slidenum">
              <a:rPr lang="en-US" altLang="en-US"/>
              <a:pPr/>
              <a:t>25</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8C801A7F-A056-463F-8CF5-A97A1BF7FC53}" type="slidenum">
              <a:rPr lang="en-US" altLang="en-US"/>
              <a:pPr/>
              <a:t>26</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31125059-D83C-43FE-A871-A74C48725C55}" type="slidenum">
              <a:rPr lang="en-US" altLang="en-US"/>
              <a:pPr/>
              <a:t>27</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B0DD23AC-8A6D-4275-B282-CBAF8DC592F7}" type="slidenum">
              <a:rPr lang="en-US" altLang="en-US"/>
              <a:pPr/>
              <a:t>28</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22E7BD23-8845-4A0A-B87C-C4AE06239E30}" type="slidenum">
              <a:rPr lang="en-US" altLang="en-US"/>
              <a:pPr/>
              <a:t>29</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43128F63-E852-47EE-BDEF-67F9F367ACED}" type="slidenum">
              <a:rPr lang="en-US" altLang="en-US"/>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74FBD4F2-7582-48BB-A879-9A6A12B3E852}" type="slidenum">
              <a:rPr lang="en-US" altLang="en-US"/>
              <a:pPr/>
              <a:t>7</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9C306813-FF7B-477A-9197-A43C0D40742A}" type="slidenum">
              <a:rPr lang="en-US" altLang="en-US"/>
              <a:pPr/>
              <a:t>8</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85B2B849-9FB6-4886-B83B-6DC9E340B986}" type="slidenum">
              <a:rPr lang="en-US" altLang="en-US"/>
              <a:pPr/>
              <a:t>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85B2B849-9FB6-4886-B83B-6DC9E340B986}" type="slidenum">
              <a:rPr lang="en-US" altLang="en-US"/>
              <a:pPr/>
              <a:t>10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C6D80A36-3085-46BE-B127-732E6402B8C8}" type="slidenum">
              <a:rPr lang="en-US" altLang="en-US"/>
              <a:pPr/>
              <a:t>11</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E6AAC534-C480-4793-8F65-CCBF1FE74E91}" type="slidenum">
              <a:rPr lang="en-US" altLang="en-US"/>
              <a:pPr/>
              <a:t>12</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D7A83CC9-8E0B-4C07-BD32-C411C1787BCC}"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lvl1pPr>
              <a:defRPr>
                <a:solidFill>
                  <a:srgbClr val="FF0000"/>
                </a:solidFill>
              </a:defRPr>
            </a:lvl1pPr>
          </a:lstStyle>
          <a:p>
            <a:fld id="{69E29E33-B620-47F9-BB04-8846C2A5AFCC}"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D38AE0-512A-43C2-80FA-8764EC3D6E09}"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BA864-EE25-4164-BEBB-7AC1AB40D55E}"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78D89380-5C03-4271-9B95-A438851C5FBD}"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69E29E33-B620-47F9-BB04-8846C2A5AF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75413B-B35E-4447-A0BF-F0F809872E05}"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F5BA1A-819F-40AC-BA98-100976E212D7}"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884E65-BED2-4E46-9E43-51F51373A54F}"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5641CE-0000-43E0-A8D2-91A32957B16E}"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04AD3-E430-45BC-8CB1-A6CCC3EBC54A}"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F99441-5EA4-4A66-A3E2-A91BA6842EE2}"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11AEB8-8C2A-4423-BC3E-61AE42A98087}"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E607C59-A74C-4262-81BF-90F319D2DFE1}"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08</a:t>
            </a:r>
            <a:br>
              <a:rPr lang="en-US" dirty="0" smtClean="0"/>
            </a:br>
            <a:r>
              <a:rPr lang="en-US" dirty="0" smtClean="0"/>
              <a:t>software engineering</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267200" y="45720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10</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304800" y="1676400"/>
            <a:ext cx="8534400" cy="1384995"/>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Entity relationship diagram</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show </a:t>
            </a:r>
            <a:r>
              <a:rPr lang="en-US" altLang="en-US" sz="2800" b="1" dirty="0" smtClean="0">
                <a:solidFill>
                  <a:schemeClr val="bg1"/>
                </a:solidFill>
                <a:latin typeface="Times New Roman" pitchFamily="18" charset="0"/>
              </a:rPr>
              <a:t>data and their relation in the software</a:t>
            </a:r>
            <a:r>
              <a:rPr lang="en-US" altLang="en-US" sz="2800" b="0" dirty="0" smtClean="0">
                <a:solidFill>
                  <a:schemeClr val="bg1"/>
                </a:solidFill>
                <a:latin typeface="Times New Roman" pitchFamily="18" charset="0"/>
              </a:rPr>
              <a:t>. It will be introduced in the Chapter 12.</a:t>
            </a:r>
            <a:endParaRPr lang="en-US" altLang="en-US" sz="2800" b="0" dirty="0">
              <a:solidFill>
                <a:schemeClr val="bg1"/>
              </a:solidFill>
              <a:latin typeface="Times New Roman" pitchFamily="18" charset="0"/>
            </a:endParaRPr>
          </a:p>
        </p:txBody>
      </p:sp>
      <p:sp>
        <p:nvSpPr>
          <p:cNvPr id="13" name="Text Box 2"/>
          <p:cNvSpPr txBox="1">
            <a:spLocks noChangeArrowheads="1"/>
          </p:cNvSpPr>
          <p:nvPr/>
        </p:nvSpPr>
        <p:spPr bwMode="auto">
          <a:xfrm>
            <a:off x="152400" y="990600"/>
            <a:ext cx="4946995"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Procedure-oriented </a:t>
            </a:r>
            <a:r>
              <a:rPr lang="en-US" altLang="en-US" sz="3200" b="1" dirty="0">
                <a:solidFill>
                  <a:srgbClr val="0000CC"/>
                </a:solidFill>
                <a:latin typeface="Calibri" pitchFamily="34" charset="0"/>
              </a:rPr>
              <a:t>analysis</a:t>
            </a:r>
          </a:p>
        </p:txBody>
      </p:sp>
      <p:sp>
        <p:nvSpPr>
          <p:cNvPr id="1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Rectangle 6"/>
          <p:cNvSpPr>
            <a:spLocks noChangeArrowheads="1"/>
          </p:cNvSpPr>
          <p:nvPr/>
        </p:nvSpPr>
        <p:spPr bwMode="auto">
          <a:xfrm>
            <a:off x="304800" y="3013770"/>
            <a:ext cx="8382000" cy="3539430"/>
          </a:xfrm>
          <a:prstGeom prst="rect">
            <a:avLst/>
          </a:prstGeom>
          <a:noFill/>
          <a:ln w="9525">
            <a:noFill/>
            <a:miter lim="800000"/>
            <a:headEnd/>
            <a:tailEnd/>
          </a:ln>
          <a:effectLst/>
        </p:spPr>
        <p:txBody>
          <a:bodyPr wrap="square">
            <a:spAutoFit/>
          </a:bodyPr>
          <a:lstStyle/>
          <a:p>
            <a:pPr algn="just"/>
            <a:r>
              <a:rPr lang="en-US" altLang="en-US" sz="2800" b="1" u="sng" dirty="0">
                <a:solidFill>
                  <a:srgbClr val="0000CC"/>
                </a:solidFill>
                <a:latin typeface="Times New Roman" pitchFamily="18" charset="0"/>
              </a:rPr>
              <a:t>State diagrams </a:t>
            </a:r>
            <a:r>
              <a:rPr lang="en-US" altLang="en-US" sz="2800" b="0" dirty="0">
                <a:solidFill>
                  <a:schemeClr val="bg1"/>
                </a:solidFill>
                <a:latin typeface="Times New Roman" pitchFamily="18" charset="0"/>
              </a:rPr>
              <a:t>(see Appendix B) provide another useful tool that is normally used when the </a:t>
            </a:r>
            <a:r>
              <a:rPr lang="en-US" altLang="en-US" sz="2800" b="1" dirty="0">
                <a:solidFill>
                  <a:schemeClr val="bg1"/>
                </a:solidFill>
                <a:latin typeface="Times New Roman" pitchFamily="18" charset="0"/>
              </a:rPr>
              <a:t>state of the entities </a:t>
            </a:r>
            <a:r>
              <a:rPr lang="en-US" altLang="en-US" sz="2800" b="0" dirty="0">
                <a:solidFill>
                  <a:schemeClr val="bg1"/>
                </a:solidFill>
                <a:latin typeface="Times New Roman" pitchFamily="18" charset="0"/>
              </a:rPr>
              <a:t>in the system </a:t>
            </a:r>
            <a:r>
              <a:rPr lang="en-US" altLang="en-US" sz="2800" b="1" dirty="0">
                <a:solidFill>
                  <a:schemeClr val="bg1"/>
                </a:solidFill>
                <a:latin typeface="Times New Roman" pitchFamily="18" charset="0"/>
              </a:rPr>
              <a:t>will change in response to events</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As </a:t>
            </a:r>
            <a:r>
              <a:rPr lang="en-US" altLang="en-US" sz="2800" b="0" dirty="0">
                <a:solidFill>
                  <a:schemeClr val="bg1"/>
                </a:solidFill>
                <a:latin typeface="Times New Roman" pitchFamily="18" charset="0"/>
              </a:rPr>
              <a:t>an example of a state diagram, we show the operation of a one-passenger elevator. When a floor button is pushed, the elevator moves in the requested direction. It does not respond to any other request until it reaches its </a:t>
            </a:r>
            <a:r>
              <a:rPr lang="en-US" altLang="en-US" sz="2800" b="0" dirty="0" smtClean="0">
                <a:solidFill>
                  <a:schemeClr val="bg1"/>
                </a:solidFill>
                <a:latin typeface="Times New Roman" pitchFamily="18" charset="0"/>
              </a:rPr>
              <a:t>destination (in the next slide).</a:t>
            </a:r>
            <a:endParaRPr lang="en-US" altLang="en-US" sz="2800" b="0" dirty="0">
              <a:solidFill>
                <a:schemeClr val="bg1"/>
              </a:solidFill>
              <a:latin typeface="Times New Roman" pitchFamily="18" charset="0"/>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74663" y="1905000"/>
            <a:ext cx="8212137" cy="4495800"/>
            <a:chOff x="228600" y="609600"/>
            <a:chExt cx="8212137" cy="4495800"/>
          </a:xfrm>
        </p:grpSpPr>
        <p:sp>
          <p:nvSpPr>
            <p:cNvPr id="24579" name="Text Box 4"/>
            <p:cNvSpPr txBox="1">
              <a:spLocks noChangeArrowheads="1"/>
            </p:cNvSpPr>
            <p:nvPr/>
          </p:nvSpPr>
          <p:spPr bwMode="auto">
            <a:xfrm>
              <a:off x="228600" y="609600"/>
              <a:ext cx="489268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10.5  </a:t>
              </a:r>
              <a:r>
                <a:rPr lang="en-US" altLang="en-US" sz="2000" dirty="0">
                  <a:solidFill>
                    <a:schemeClr val="bg1"/>
                  </a:solidFill>
                  <a:latin typeface="Times New Roman" pitchFamily="18" charset="0"/>
                </a:rPr>
                <a:t>An example of a state diagram</a:t>
              </a:r>
            </a:p>
          </p:txBody>
        </p:sp>
        <p:pic>
          <p:nvPicPr>
            <p:cNvPr id="24580" name="Picture 5"/>
            <p:cNvPicPr>
              <a:picLocks noChangeAspect="1" noChangeArrowheads="1"/>
            </p:cNvPicPr>
            <p:nvPr/>
          </p:nvPicPr>
          <p:blipFill>
            <a:blip r:embed="rId3" cstate="print"/>
            <a:srcRect/>
            <a:stretch>
              <a:fillRect/>
            </a:stretch>
          </p:blipFill>
          <p:spPr bwMode="auto">
            <a:xfrm>
              <a:off x="304800" y="1219200"/>
              <a:ext cx="8135937" cy="3810000"/>
            </a:xfrm>
            <a:prstGeom prst="rect">
              <a:avLst/>
            </a:prstGeom>
            <a:noFill/>
            <a:ln w="9525">
              <a:noFill/>
              <a:miter lim="800000"/>
              <a:headEnd/>
              <a:tailEnd/>
            </a:ln>
            <a:effectLst/>
          </p:spPr>
        </p:pic>
        <p:cxnSp>
          <p:nvCxnSpPr>
            <p:cNvPr id="24581" name="Straight Connector 4"/>
            <p:cNvCxnSpPr>
              <a:cxnSpLocks noChangeShapeType="1"/>
            </p:cNvCxnSpPr>
            <p:nvPr/>
          </p:nvCxnSpPr>
          <p:spPr bwMode="auto">
            <a:xfrm>
              <a:off x="304800" y="1066800"/>
              <a:ext cx="8023225" cy="0"/>
            </a:xfrm>
            <a:prstGeom prst="line">
              <a:avLst/>
            </a:prstGeom>
            <a:noFill/>
            <a:ln w="57150" algn="ctr">
              <a:solidFill>
                <a:srgbClr val="FF0000"/>
              </a:solidFill>
              <a:round/>
              <a:headEnd/>
              <a:tailEnd/>
            </a:ln>
            <a:effectLst/>
          </p:spPr>
        </p:cxnSp>
        <p:cxnSp>
          <p:nvCxnSpPr>
            <p:cNvPr id="24582" name="Straight Connector 5"/>
            <p:cNvCxnSpPr>
              <a:cxnSpLocks noChangeShapeType="1"/>
            </p:cNvCxnSpPr>
            <p:nvPr/>
          </p:nvCxnSpPr>
          <p:spPr bwMode="auto">
            <a:xfrm>
              <a:off x="304800" y="609600"/>
              <a:ext cx="8023225" cy="0"/>
            </a:xfrm>
            <a:prstGeom prst="line">
              <a:avLst/>
            </a:prstGeom>
            <a:noFill/>
            <a:ln w="9525" algn="ctr">
              <a:solidFill>
                <a:srgbClr val="FF0000"/>
              </a:solidFill>
              <a:round/>
              <a:headEnd/>
              <a:tailEnd/>
            </a:ln>
            <a:effectLst/>
          </p:spPr>
        </p:cxnSp>
        <p:cxnSp>
          <p:nvCxnSpPr>
            <p:cNvPr id="24583" name="Straight Connector 6"/>
            <p:cNvCxnSpPr>
              <a:cxnSpLocks noChangeShapeType="1"/>
            </p:cNvCxnSpPr>
            <p:nvPr/>
          </p:nvCxnSpPr>
          <p:spPr bwMode="auto">
            <a:xfrm>
              <a:off x="381000" y="5105400"/>
              <a:ext cx="8023225" cy="0"/>
            </a:xfrm>
            <a:prstGeom prst="line">
              <a:avLst/>
            </a:prstGeom>
            <a:noFill/>
            <a:ln w="9525" algn="ctr">
              <a:solidFill>
                <a:srgbClr val="FF0000"/>
              </a:solidFill>
              <a:round/>
              <a:headEnd/>
              <a:tailEnd/>
            </a:ln>
            <a:effectLst/>
          </p:spPr>
        </p:cxnSp>
      </p:grpSp>
      <p:sp>
        <p:nvSpPr>
          <p:cNvPr id="8" name="Text Box 2"/>
          <p:cNvSpPr txBox="1">
            <a:spLocks noChangeArrowheads="1"/>
          </p:cNvSpPr>
          <p:nvPr/>
        </p:nvSpPr>
        <p:spPr bwMode="auto">
          <a:xfrm>
            <a:off x="152400" y="990600"/>
            <a:ext cx="4946995"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Procedure-oriented </a:t>
            </a:r>
            <a:r>
              <a:rPr lang="en-US" altLang="en-US" sz="3200" b="1" dirty="0">
                <a:solidFill>
                  <a:srgbClr val="0000CC"/>
                </a:solidFill>
                <a:latin typeface="Calibri" pitchFamily="34" charset="0"/>
              </a:rPr>
              <a:t>analysis</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52400" y="838200"/>
            <a:ext cx="4323428"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Object-oriented </a:t>
            </a:r>
            <a:r>
              <a:rPr lang="en-US" altLang="en-US" sz="3200" b="1" dirty="0">
                <a:solidFill>
                  <a:srgbClr val="0000CC"/>
                </a:solidFill>
                <a:latin typeface="Calibri" pitchFamily="34" charset="0"/>
              </a:rPr>
              <a:t>analysis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Rectangle 3"/>
          <p:cNvSpPr>
            <a:spLocks noChangeArrowheads="1"/>
          </p:cNvSpPr>
          <p:nvPr/>
        </p:nvSpPr>
        <p:spPr bwMode="auto">
          <a:xfrm>
            <a:off x="228600" y="1752600"/>
            <a:ext cx="8534400" cy="4154984"/>
          </a:xfrm>
          <a:prstGeom prst="rect">
            <a:avLst/>
          </a:prstGeom>
          <a:noFill/>
          <a:ln w="9525">
            <a:noFill/>
            <a:miter lim="800000"/>
            <a:headEnd/>
            <a:tailEnd/>
          </a:ln>
          <a:effectLst/>
        </p:spPr>
        <p:txBody>
          <a:bodyPr wrap="square">
            <a:spAutoFit/>
          </a:bodyPr>
          <a:lstStyle/>
          <a:p>
            <a:pPr algn="just">
              <a:buFontTx/>
              <a:buChar char="-"/>
            </a:pPr>
            <a:r>
              <a:rPr lang="en-US" altLang="en-US" sz="2400" dirty="0" smtClean="0">
                <a:solidFill>
                  <a:schemeClr val="bg1"/>
                </a:solidFill>
                <a:latin typeface="Times New Roman" pitchFamily="18" charset="0"/>
              </a:rPr>
              <a:t> </a:t>
            </a:r>
            <a:r>
              <a:rPr lang="en-US" altLang="en-US" sz="2400" b="1" dirty="0" smtClean="0">
                <a:solidFill>
                  <a:schemeClr val="bg1"/>
                </a:solidFill>
                <a:latin typeface="Times New Roman" pitchFamily="18" charset="0"/>
              </a:rPr>
              <a:t>Questions</a:t>
            </a:r>
            <a:r>
              <a:rPr lang="en-US" altLang="en-US" sz="2400" dirty="0" smtClean="0">
                <a:solidFill>
                  <a:schemeClr val="bg1"/>
                </a:solidFill>
                <a:latin typeface="Times New Roman" pitchFamily="18" charset="0"/>
              </a:rPr>
              <a:t>:</a:t>
            </a:r>
          </a:p>
          <a:p>
            <a:pPr lvl="1" algn="just">
              <a:buFontTx/>
              <a:buChar char="-"/>
            </a:pPr>
            <a:r>
              <a:rPr lang="en-US" altLang="en-US" sz="2400" dirty="0" smtClean="0">
                <a:solidFill>
                  <a:schemeClr val="bg1"/>
                </a:solidFill>
                <a:latin typeface="Times New Roman" pitchFamily="18" charset="0"/>
              </a:rPr>
              <a:t> What are objects related to the system?</a:t>
            </a:r>
          </a:p>
          <a:p>
            <a:pPr lvl="1" algn="just">
              <a:buFontTx/>
              <a:buChar char="-"/>
            </a:pPr>
            <a:r>
              <a:rPr lang="en-US" altLang="en-US" sz="2400" dirty="0" smtClean="0">
                <a:solidFill>
                  <a:schemeClr val="bg1"/>
                </a:solidFill>
                <a:latin typeface="Times New Roman" pitchFamily="18" charset="0"/>
              </a:rPr>
              <a:t>What are methods of each object? </a:t>
            </a:r>
            <a:r>
              <a:rPr lang="en-US" altLang="en-US" sz="2400" dirty="0" smtClean="0">
                <a:solidFill>
                  <a:schemeClr val="bg1"/>
                </a:solidFill>
                <a:latin typeface="Times New Roman" pitchFamily="18" charset="0"/>
                <a:sym typeface="Wingdings" pitchFamily="2" charset="2"/>
              </a:rPr>
              <a:t> Classes</a:t>
            </a:r>
          </a:p>
          <a:p>
            <a:pPr lvl="1" algn="just"/>
            <a:endParaRPr lang="en-US" altLang="en-US" sz="2400" dirty="0" smtClean="0">
              <a:solidFill>
                <a:schemeClr val="bg1"/>
              </a:solidFill>
              <a:latin typeface="Times New Roman" pitchFamily="18" charset="0"/>
              <a:sym typeface="Wingdings" pitchFamily="2" charset="2"/>
            </a:endParaRPr>
          </a:p>
          <a:p>
            <a:pPr algn="just">
              <a:buFontTx/>
              <a:buChar char="-"/>
            </a:pPr>
            <a:r>
              <a:rPr lang="en-US" altLang="en-US" sz="2400" b="1" dirty="0" smtClean="0">
                <a:solidFill>
                  <a:schemeClr val="bg1"/>
                </a:solidFill>
                <a:latin typeface="Times New Roman" pitchFamily="18" charset="0"/>
                <a:sym typeface="Wingdings" pitchFamily="2" charset="2"/>
              </a:rPr>
              <a:t> How to determine problem’s classes?</a:t>
            </a:r>
          </a:p>
          <a:p>
            <a:pPr lvl="1" algn="just">
              <a:buFontTx/>
              <a:buChar char="-"/>
            </a:pPr>
            <a:r>
              <a:rPr lang="en-US" altLang="en-US" sz="2400" dirty="0" smtClean="0">
                <a:solidFill>
                  <a:schemeClr val="bg1"/>
                </a:solidFill>
                <a:latin typeface="Times New Roman" pitchFamily="18" charset="0"/>
                <a:sym typeface="Wingdings" pitchFamily="2" charset="2"/>
              </a:rPr>
              <a:t>Read problem’s description well.</a:t>
            </a:r>
          </a:p>
          <a:p>
            <a:pPr lvl="2" algn="just">
              <a:buFontTx/>
              <a:buChar char="-"/>
            </a:pPr>
            <a:r>
              <a:rPr lang="en-US" altLang="en-US" sz="2400" dirty="0" smtClean="0">
                <a:solidFill>
                  <a:schemeClr val="bg1"/>
                </a:solidFill>
                <a:latin typeface="Times New Roman" pitchFamily="18" charset="0"/>
                <a:sym typeface="Wingdings" pitchFamily="2" charset="2"/>
              </a:rPr>
              <a:t>Nouns: They may be classes.</a:t>
            </a:r>
          </a:p>
          <a:p>
            <a:pPr lvl="2" algn="just">
              <a:buFontTx/>
              <a:buChar char="-"/>
            </a:pPr>
            <a:r>
              <a:rPr lang="en-US" altLang="en-US" sz="2400" dirty="0" smtClean="0">
                <a:solidFill>
                  <a:schemeClr val="bg1"/>
                </a:solidFill>
                <a:latin typeface="Times New Roman" pitchFamily="18" charset="0"/>
                <a:sym typeface="Wingdings" pitchFamily="2" charset="2"/>
              </a:rPr>
              <a:t>Verbs: Methods of each class.</a:t>
            </a:r>
          </a:p>
          <a:p>
            <a:pPr lvl="2" algn="just"/>
            <a:endParaRPr lang="en-US" altLang="en-US" sz="2400" dirty="0" smtClean="0">
              <a:solidFill>
                <a:schemeClr val="bg1"/>
              </a:solidFill>
              <a:latin typeface="Times New Roman" pitchFamily="18" charset="0"/>
              <a:sym typeface="Wingdings" pitchFamily="2" charset="2"/>
            </a:endParaRPr>
          </a:p>
          <a:p>
            <a:pPr algn="just">
              <a:buFontTx/>
              <a:buChar char="-"/>
            </a:pPr>
            <a:r>
              <a:rPr lang="en-US" altLang="en-US" sz="2400" dirty="0" smtClean="0">
                <a:solidFill>
                  <a:schemeClr val="bg1"/>
                </a:solidFill>
                <a:latin typeface="Times New Roman" pitchFamily="18" charset="0"/>
              </a:rPr>
              <a:t>To gain the specification document, several tools can be used: </a:t>
            </a:r>
            <a:r>
              <a:rPr lang="en-US" altLang="en-US" sz="2400" dirty="0" smtClean="0">
                <a:solidFill>
                  <a:srgbClr val="FF0000"/>
                </a:solidFill>
                <a:latin typeface="Times New Roman" pitchFamily="18" charset="0"/>
              </a:rPr>
              <a:t>Use case diagrams, class diagrams,  state chart (diagram)</a:t>
            </a: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8600" y="1371600"/>
            <a:ext cx="8458200" cy="523220"/>
          </a:xfrm>
          <a:prstGeom prst="rect">
            <a:avLst/>
          </a:prstGeom>
          <a:noFill/>
          <a:ln w="9525">
            <a:noFill/>
            <a:miter lim="800000"/>
            <a:headEnd/>
            <a:tailEnd/>
          </a:ln>
          <a:effectLst/>
        </p:spPr>
        <p:txBody>
          <a:bodyPr wrap="square">
            <a:spAutoFit/>
          </a:bodyPr>
          <a:lstStyle/>
          <a:p>
            <a:r>
              <a:rPr lang="en-US" altLang="en-US" sz="2800" b="1" dirty="0">
                <a:solidFill>
                  <a:srgbClr val="0000CC"/>
                </a:solidFill>
                <a:latin typeface="Times New Roman" pitchFamily="18" charset="0"/>
              </a:rPr>
              <a:t>Use case </a:t>
            </a:r>
            <a:r>
              <a:rPr lang="en-US" altLang="en-US" sz="2800" b="1" dirty="0" smtClean="0">
                <a:solidFill>
                  <a:srgbClr val="0000CC"/>
                </a:solidFill>
                <a:latin typeface="Times New Roman" pitchFamily="18" charset="0"/>
              </a:rPr>
              <a:t>diagrams</a:t>
            </a:r>
            <a:r>
              <a:rPr lang="en-US" altLang="en-US" sz="2800" dirty="0" smtClean="0">
                <a:solidFill>
                  <a:srgbClr val="0000CC"/>
                </a:solidFill>
                <a:latin typeface="Times New Roman" pitchFamily="18" charset="0"/>
              </a:rPr>
              <a:t>: Using cases must be supported. </a:t>
            </a:r>
            <a:endParaRPr lang="en-US" altLang="en-US" sz="2800" dirty="0">
              <a:solidFill>
                <a:srgbClr val="0000CC"/>
              </a:solidFill>
              <a:latin typeface="Times New Roman" pitchFamily="18" charset="0"/>
            </a:endParaRPr>
          </a:p>
        </p:txBody>
      </p:sp>
      <p:sp>
        <p:nvSpPr>
          <p:cNvPr id="28675" name="Rectangle 3"/>
          <p:cNvSpPr>
            <a:spLocks noChangeArrowheads="1"/>
          </p:cNvSpPr>
          <p:nvPr/>
        </p:nvSpPr>
        <p:spPr bwMode="auto">
          <a:xfrm>
            <a:off x="228600" y="1981200"/>
            <a:ext cx="3810000" cy="4154984"/>
          </a:xfrm>
          <a:prstGeom prst="rect">
            <a:avLst/>
          </a:prstGeom>
          <a:noFill/>
          <a:ln w="9525">
            <a:noFill/>
            <a:miter lim="800000"/>
            <a:headEnd/>
            <a:tailEnd/>
          </a:ln>
          <a:effectLst/>
        </p:spPr>
        <p:txBody>
          <a:bodyPr wrap="square">
            <a:spAutoFit/>
          </a:bodyPr>
          <a:lstStyle/>
          <a:p>
            <a:pPr>
              <a:buFontTx/>
              <a:buChar char="-"/>
            </a:pPr>
            <a:r>
              <a:rPr lang="en-US" altLang="en-US" sz="2400" b="0" dirty="0" smtClean="0">
                <a:solidFill>
                  <a:schemeClr val="bg1"/>
                </a:solidFill>
                <a:latin typeface="Times New Roman" pitchFamily="18" charset="0"/>
              </a:rPr>
              <a:t>A use-case </a:t>
            </a:r>
            <a:r>
              <a:rPr lang="en-US" altLang="en-US" sz="2400" b="0" dirty="0">
                <a:solidFill>
                  <a:schemeClr val="bg1"/>
                </a:solidFill>
                <a:latin typeface="Times New Roman" pitchFamily="18" charset="0"/>
              </a:rPr>
              <a:t>diagram gives the user’s view of a </a:t>
            </a:r>
            <a:r>
              <a:rPr lang="en-US" altLang="en-US" sz="2400" b="0" dirty="0" smtClean="0">
                <a:solidFill>
                  <a:schemeClr val="bg1"/>
                </a:solidFill>
                <a:latin typeface="Times New Roman" pitchFamily="18" charset="0"/>
              </a:rPr>
              <a:t>system.</a:t>
            </a:r>
          </a:p>
          <a:p>
            <a:pPr>
              <a:buFontTx/>
              <a:buChar char="-"/>
            </a:pPr>
            <a:r>
              <a:rPr lang="en-US" altLang="en-US" sz="2400" dirty="0" smtClean="0">
                <a:solidFill>
                  <a:schemeClr val="bg1"/>
                </a:solidFill>
                <a:latin typeface="Times New Roman" pitchFamily="18" charset="0"/>
              </a:rPr>
              <a:t>I</a:t>
            </a:r>
            <a:r>
              <a:rPr lang="en-US" altLang="en-US" sz="2400" b="0" dirty="0" smtClean="0">
                <a:solidFill>
                  <a:schemeClr val="bg1"/>
                </a:solidFill>
                <a:latin typeface="Times New Roman" pitchFamily="18" charset="0"/>
              </a:rPr>
              <a:t>t </a:t>
            </a:r>
            <a:r>
              <a:rPr lang="en-US" altLang="en-US" sz="2400" b="0" dirty="0">
                <a:solidFill>
                  <a:schemeClr val="bg1"/>
                </a:solidFill>
                <a:latin typeface="Times New Roman" pitchFamily="18" charset="0"/>
              </a:rPr>
              <a:t>shows how users communicate with the </a:t>
            </a:r>
            <a:r>
              <a:rPr lang="en-US" altLang="en-US" sz="2400" b="0" dirty="0" smtClean="0">
                <a:solidFill>
                  <a:schemeClr val="bg1"/>
                </a:solidFill>
                <a:latin typeface="Times New Roman" pitchFamily="18" charset="0"/>
              </a:rPr>
              <a:t>system.</a:t>
            </a:r>
          </a:p>
          <a:p>
            <a:pPr>
              <a:buFontTx/>
              <a:buChar char="-"/>
            </a:pPr>
            <a:r>
              <a:rPr lang="en-US" altLang="en-US" sz="2400" b="0" dirty="0" smtClean="0">
                <a:solidFill>
                  <a:schemeClr val="bg1"/>
                </a:solidFill>
                <a:latin typeface="Times New Roman" pitchFamily="18" charset="0"/>
              </a:rPr>
              <a:t>A </a:t>
            </a:r>
            <a:r>
              <a:rPr lang="en-US" altLang="en-US" sz="2400" b="0" dirty="0">
                <a:solidFill>
                  <a:schemeClr val="bg1"/>
                </a:solidFill>
                <a:latin typeface="Times New Roman" pitchFamily="18" charset="0"/>
              </a:rPr>
              <a:t>use-case diagram uses four components: system, use cases, actors, and relationships</a:t>
            </a:r>
            <a:r>
              <a:rPr lang="en-US" altLang="en-US" sz="2400" b="0" dirty="0" smtClean="0">
                <a:solidFill>
                  <a:schemeClr val="bg1"/>
                </a:solidFill>
                <a:latin typeface="Times New Roman" pitchFamily="18" charset="0"/>
              </a:rPr>
              <a:t>. A system, shown by a rectangle, performs a function.</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4013200" y="2286000"/>
            <a:ext cx="4978400" cy="3124200"/>
            <a:chOff x="76200" y="2743200"/>
            <a:chExt cx="5283200" cy="3124200"/>
          </a:xfrm>
        </p:grpSpPr>
        <p:sp>
          <p:nvSpPr>
            <p:cNvPr id="28677" name="Text Box 4"/>
            <p:cNvSpPr txBox="1">
              <a:spLocks noChangeArrowheads="1"/>
            </p:cNvSpPr>
            <p:nvPr/>
          </p:nvSpPr>
          <p:spPr bwMode="auto">
            <a:xfrm>
              <a:off x="76200" y="2743200"/>
              <a:ext cx="5283200"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10.6  </a:t>
              </a:r>
              <a:r>
                <a:rPr lang="en-US" altLang="en-US" sz="2000" dirty="0">
                  <a:solidFill>
                    <a:schemeClr val="bg1"/>
                  </a:solidFill>
                  <a:latin typeface="Times New Roman" pitchFamily="18" charset="0"/>
                </a:rPr>
                <a:t>An example of use case diagram</a:t>
              </a:r>
            </a:p>
          </p:txBody>
        </p:sp>
        <p:pic>
          <p:nvPicPr>
            <p:cNvPr id="28678" name="Picture 5"/>
            <p:cNvPicPr>
              <a:picLocks noChangeAspect="1" noChangeArrowheads="1"/>
            </p:cNvPicPr>
            <p:nvPr/>
          </p:nvPicPr>
          <p:blipFill>
            <a:blip r:embed="rId3" cstate="print"/>
            <a:srcRect/>
            <a:stretch>
              <a:fillRect/>
            </a:stretch>
          </p:blipFill>
          <p:spPr bwMode="auto">
            <a:xfrm>
              <a:off x="552450" y="3327400"/>
              <a:ext cx="3638550" cy="2463800"/>
            </a:xfrm>
            <a:prstGeom prst="rect">
              <a:avLst/>
            </a:prstGeom>
            <a:noFill/>
            <a:ln w="9525">
              <a:noFill/>
              <a:miter lim="800000"/>
              <a:headEnd/>
              <a:tailEnd/>
            </a:ln>
            <a:effectLst/>
          </p:spPr>
        </p:pic>
        <p:cxnSp>
          <p:nvCxnSpPr>
            <p:cNvPr id="28679" name="Straight Connector 6"/>
            <p:cNvCxnSpPr>
              <a:cxnSpLocks noChangeShapeType="1"/>
            </p:cNvCxnSpPr>
            <p:nvPr/>
          </p:nvCxnSpPr>
          <p:spPr bwMode="auto">
            <a:xfrm>
              <a:off x="76200" y="3200400"/>
              <a:ext cx="4953000" cy="0"/>
            </a:xfrm>
            <a:prstGeom prst="line">
              <a:avLst/>
            </a:prstGeom>
            <a:noFill/>
            <a:ln w="57150" algn="ctr">
              <a:solidFill>
                <a:srgbClr val="FF0000"/>
              </a:solidFill>
              <a:round/>
              <a:headEnd/>
              <a:tailEnd/>
            </a:ln>
            <a:effectLst/>
          </p:spPr>
        </p:cxnSp>
        <p:cxnSp>
          <p:nvCxnSpPr>
            <p:cNvPr id="28680" name="Straight Connector 7"/>
            <p:cNvCxnSpPr>
              <a:cxnSpLocks noChangeShapeType="1"/>
            </p:cNvCxnSpPr>
            <p:nvPr/>
          </p:nvCxnSpPr>
          <p:spPr bwMode="auto">
            <a:xfrm>
              <a:off x="76200" y="2743200"/>
              <a:ext cx="4953000" cy="0"/>
            </a:xfrm>
            <a:prstGeom prst="line">
              <a:avLst/>
            </a:prstGeom>
            <a:noFill/>
            <a:ln w="9525" algn="ctr">
              <a:solidFill>
                <a:srgbClr val="FF0000"/>
              </a:solidFill>
              <a:round/>
              <a:headEnd/>
              <a:tailEnd/>
            </a:ln>
            <a:effectLst/>
          </p:spPr>
        </p:cxnSp>
        <p:cxnSp>
          <p:nvCxnSpPr>
            <p:cNvPr id="28681" name="Straight Connector 8"/>
            <p:cNvCxnSpPr>
              <a:cxnSpLocks noChangeShapeType="1"/>
            </p:cNvCxnSpPr>
            <p:nvPr/>
          </p:nvCxnSpPr>
          <p:spPr bwMode="auto">
            <a:xfrm>
              <a:off x="152400" y="5867400"/>
              <a:ext cx="4800600" cy="0"/>
            </a:xfrm>
            <a:prstGeom prst="line">
              <a:avLst/>
            </a:prstGeom>
            <a:noFill/>
            <a:ln w="9525" algn="ctr">
              <a:solidFill>
                <a:srgbClr val="FF0000"/>
              </a:solidFill>
              <a:round/>
              <a:headEnd/>
              <a:tailEnd/>
            </a:ln>
            <a:effectLst/>
          </p:spPr>
        </p:cxnSp>
      </p:grpSp>
      <p:sp>
        <p:nvSpPr>
          <p:cNvPr id="14" name="Text Box 2"/>
          <p:cNvSpPr txBox="1">
            <a:spLocks noChangeArrowheads="1"/>
          </p:cNvSpPr>
          <p:nvPr/>
        </p:nvSpPr>
        <p:spPr bwMode="auto">
          <a:xfrm>
            <a:off x="152400" y="838200"/>
            <a:ext cx="4323428"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Object-oriented </a:t>
            </a:r>
            <a:r>
              <a:rPr lang="en-US" altLang="en-US" sz="3200" b="1" dirty="0">
                <a:solidFill>
                  <a:srgbClr val="0000CC"/>
                </a:solidFill>
                <a:latin typeface="Calibri" pitchFamily="34" charset="0"/>
              </a:rPr>
              <a:t>analysis</a:t>
            </a:r>
          </a:p>
        </p:txBody>
      </p:sp>
      <p:sp>
        <p:nvSpPr>
          <p:cNvPr id="1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04800" y="1447800"/>
            <a:ext cx="8458200" cy="830997"/>
          </a:xfrm>
          <a:prstGeom prst="rect">
            <a:avLst/>
          </a:prstGeom>
          <a:noFill/>
          <a:ln w="9525">
            <a:noFill/>
            <a:miter lim="800000"/>
            <a:headEnd/>
            <a:tailEnd/>
          </a:ln>
          <a:effectLst/>
        </p:spPr>
        <p:txBody>
          <a:bodyPr wrap="square">
            <a:spAutoFit/>
          </a:bodyPr>
          <a:lstStyle/>
          <a:p>
            <a:r>
              <a:rPr lang="en-US" altLang="en-US" sz="2400" b="1" dirty="0">
                <a:solidFill>
                  <a:srgbClr val="0000CC"/>
                </a:solidFill>
                <a:latin typeface="Times New Roman" pitchFamily="18" charset="0"/>
              </a:rPr>
              <a:t>Class </a:t>
            </a:r>
            <a:r>
              <a:rPr lang="en-US" altLang="en-US" sz="2400" b="1" dirty="0" smtClean="0">
                <a:solidFill>
                  <a:srgbClr val="0000CC"/>
                </a:solidFill>
                <a:latin typeface="Times New Roman" pitchFamily="18" charset="0"/>
              </a:rPr>
              <a:t>diagrams</a:t>
            </a:r>
            <a:r>
              <a:rPr lang="en-US" altLang="en-US" sz="2400" dirty="0" smtClean="0">
                <a:solidFill>
                  <a:srgbClr val="0000CC"/>
                </a:solidFill>
                <a:latin typeface="Times New Roman" pitchFamily="18" charset="0"/>
              </a:rPr>
              <a:t>: classes for entities existing in the system and relationships between them.</a:t>
            </a:r>
            <a:endParaRPr lang="en-US" altLang="en-US" sz="2400" dirty="0">
              <a:solidFill>
                <a:srgbClr val="0000CC"/>
              </a:solidFill>
              <a:latin typeface="Times New Roman" pitchFamily="18" charset="0"/>
            </a:endParaRPr>
          </a:p>
        </p:txBody>
      </p:sp>
      <p:sp>
        <p:nvSpPr>
          <p:cNvPr id="13" name="Text Box 2"/>
          <p:cNvSpPr txBox="1">
            <a:spLocks noChangeArrowheads="1"/>
          </p:cNvSpPr>
          <p:nvPr/>
        </p:nvSpPr>
        <p:spPr bwMode="auto">
          <a:xfrm>
            <a:off x="152400" y="838200"/>
            <a:ext cx="4323428"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Object-oriented </a:t>
            </a:r>
            <a:r>
              <a:rPr lang="en-US" altLang="en-US" sz="3200" b="1" dirty="0">
                <a:solidFill>
                  <a:srgbClr val="0000CC"/>
                </a:solidFill>
                <a:latin typeface="Calibri" pitchFamily="34" charset="0"/>
              </a:rPr>
              <a:t>analysis</a:t>
            </a:r>
          </a:p>
        </p:txBody>
      </p:sp>
      <p:sp>
        <p:nvSpPr>
          <p:cNvPr id="1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6" name="Group 15"/>
          <p:cNvGrpSpPr/>
          <p:nvPr/>
        </p:nvGrpSpPr>
        <p:grpSpPr>
          <a:xfrm>
            <a:off x="1668462" y="2438400"/>
            <a:ext cx="5113338" cy="3505200"/>
            <a:chOff x="1668462" y="2438400"/>
            <a:chExt cx="5113338" cy="3505200"/>
          </a:xfrm>
        </p:grpSpPr>
        <p:grpSp>
          <p:nvGrpSpPr>
            <p:cNvPr id="2" name="Group 1"/>
            <p:cNvGrpSpPr>
              <a:grpSpLocks/>
            </p:cNvGrpSpPr>
            <p:nvPr/>
          </p:nvGrpSpPr>
          <p:grpSpPr bwMode="auto">
            <a:xfrm>
              <a:off x="1668462" y="2438400"/>
              <a:ext cx="5113338" cy="3505200"/>
              <a:chOff x="76200" y="2819400"/>
              <a:chExt cx="5113338" cy="3505200"/>
            </a:xfrm>
          </p:grpSpPr>
          <p:sp>
            <p:nvSpPr>
              <p:cNvPr id="30725" name="Text Box 4"/>
              <p:cNvSpPr txBox="1">
                <a:spLocks noChangeArrowheads="1"/>
              </p:cNvSpPr>
              <p:nvPr/>
            </p:nvSpPr>
            <p:spPr bwMode="auto">
              <a:xfrm>
                <a:off x="76200" y="2819400"/>
                <a:ext cx="511333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10.7  </a:t>
                </a:r>
                <a:r>
                  <a:rPr lang="en-US" altLang="en-US" sz="2000" dirty="0">
                    <a:solidFill>
                      <a:schemeClr val="bg1"/>
                    </a:solidFill>
                    <a:latin typeface="Times New Roman" pitchFamily="18" charset="0"/>
                  </a:rPr>
                  <a:t>An example of a class diagram</a:t>
                </a:r>
              </a:p>
            </p:txBody>
          </p:sp>
          <p:pic>
            <p:nvPicPr>
              <p:cNvPr id="30726" name="Picture 5"/>
              <p:cNvPicPr>
                <a:picLocks noChangeAspect="1" noChangeArrowheads="1"/>
              </p:cNvPicPr>
              <p:nvPr/>
            </p:nvPicPr>
            <p:blipFill>
              <a:blip r:embed="rId3" cstate="print"/>
              <a:srcRect/>
              <a:stretch>
                <a:fillRect/>
              </a:stretch>
            </p:blipFill>
            <p:spPr bwMode="auto">
              <a:xfrm>
                <a:off x="76200" y="3352800"/>
                <a:ext cx="4862513" cy="2887662"/>
              </a:xfrm>
              <a:prstGeom prst="rect">
                <a:avLst/>
              </a:prstGeom>
              <a:noFill/>
              <a:ln w="9525">
                <a:noFill/>
                <a:miter lim="800000"/>
                <a:headEnd/>
                <a:tailEnd/>
              </a:ln>
              <a:effectLst/>
            </p:spPr>
          </p:pic>
          <p:cxnSp>
            <p:nvCxnSpPr>
              <p:cNvPr id="30727" name="Straight Connector 6"/>
              <p:cNvCxnSpPr>
                <a:cxnSpLocks noChangeShapeType="1"/>
              </p:cNvCxnSpPr>
              <p:nvPr/>
            </p:nvCxnSpPr>
            <p:spPr bwMode="auto">
              <a:xfrm>
                <a:off x="76200" y="3276600"/>
                <a:ext cx="4800600" cy="0"/>
              </a:xfrm>
              <a:prstGeom prst="line">
                <a:avLst/>
              </a:prstGeom>
              <a:noFill/>
              <a:ln w="57150" algn="ctr">
                <a:solidFill>
                  <a:srgbClr val="FF0000"/>
                </a:solidFill>
                <a:round/>
                <a:headEnd/>
                <a:tailEnd/>
              </a:ln>
              <a:effectLst/>
            </p:spPr>
          </p:cxnSp>
          <p:cxnSp>
            <p:nvCxnSpPr>
              <p:cNvPr id="30728" name="Straight Connector 7"/>
              <p:cNvCxnSpPr>
                <a:cxnSpLocks noChangeShapeType="1"/>
              </p:cNvCxnSpPr>
              <p:nvPr/>
            </p:nvCxnSpPr>
            <p:spPr bwMode="auto">
              <a:xfrm>
                <a:off x="76200" y="2819400"/>
                <a:ext cx="4876800" cy="0"/>
              </a:xfrm>
              <a:prstGeom prst="line">
                <a:avLst/>
              </a:prstGeom>
              <a:noFill/>
              <a:ln w="9525" algn="ctr">
                <a:solidFill>
                  <a:srgbClr val="FF0000"/>
                </a:solidFill>
                <a:round/>
                <a:headEnd/>
                <a:tailEnd/>
              </a:ln>
              <a:effectLst/>
            </p:spPr>
          </p:cxnSp>
          <p:cxnSp>
            <p:nvCxnSpPr>
              <p:cNvPr id="30729" name="Straight Connector 8"/>
              <p:cNvCxnSpPr>
                <a:cxnSpLocks noChangeShapeType="1"/>
              </p:cNvCxnSpPr>
              <p:nvPr/>
            </p:nvCxnSpPr>
            <p:spPr bwMode="auto">
              <a:xfrm>
                <a:off x="152400" y="6324600"/>
                <a:ext cx="4800600" cy="0"/>
              </a:xfrm>
              <a:prstGeom prst="line">
                <a:avLst/>
              </a:prstGeom>
              <a:noFill/>
              <a:ln w="9525" algn="ctr">
                <a:solidFill>
                  <a:srgbClr val="FF0000"/>
                </a:solidFill>
                <a:round/>
                <a:headEnd/>
                <a:tailEnd/>
              </a:ln>
              <a:effectLst/>
            </p:spPr>
          </p:cxnSp>
        </p:grpSp>
        <p:sp>
          <p:nvSpPr>
            <p:cNvPr id="15" name="TextBox 14"/>
            <p:cNvSpPr txBox="1"/>
            <p:nvPr/>
          </p:nvSpPr>
          <p:spPr>
            <a:xfrm>
              <a:off x="4267200" y="3581400"/>
              <a:ext cx="533400" cy="381000"/>
            </a:xfrm>
            <a:prstGeom prst="rect">
              <a:avLst/>
            </a:prstGeom>
            <a:noFill/>
          </p:spPr>
          <p:txBody>
            <a:bodyPr wrap="square" rtlCol="0">
              <a:spAutoFit/>
            </a:bodyPr>
            <a:lstStyle/>
            <a:p>
              <a:r>
                <a:rPr lang="en-US" dirty="0" smtClean="0">
                  <a:solidFill>
                    <a:srgbClr val="0000CC"/>
                  </a:solidFill>
                </a:rPr>
                <a:t>is a</a:t>
              </a:r>
              <a:endParaRPr lang="en-US" dirty="0">
                <a:solidFill>
                  <a:srgbClr val="0000CC"/>
                </a:solidFill>
              </a:endParaRPr>
            </a:p>
          </p:txBody>
        </p:sp>
      </p:grpSp>
      <p:sp>
        <p:nvSpPr>
          <p:cNvPr id="17" name="Slide Number Placeholder 16"/>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381000" y="1917700"/>
            <a:ext cx="8382000" cy="1815882"/>
          </a:xfrm>
          <a:prstGeom prst="rect">
            <a:avLst/>
          </a:prstGeom>
          <a:noFill/>
          <a:ln w="9525">
            <a:noFill/>
            <a:miter lim="800000"/>
            <a:headEnd/>
            <a:tailEnd/>
          </a:ln>
          <a:effectLst/>
        </p:spPr>
        <p:txBody>
          <a:bodyPr wrap="square">
            <a:spAutoFit/>
          </a:bodyPr>
          <a:lstStyle/>
          <a:p>
            <a:r>
              <a:rPr lang="en-US" altLang="en-US" sz="2800" dirty="0">
                <a:solidFill>
                  <a:srgbClr val="FF0000"/>
                </a:solidFill>
                <a:latin typeface="Times New Roman" pitchFamily="18" charset="0"/>
              </a:rPr>
              <a:t>State </a:t>
            </a:r>
            <a:r>
              <a:rPr lang="en-US" altLang="en-US" sz="2800" dirty="0" smtClean="0">
                <a:solidFill>
                  <a:srgbClr val="FF0000"/>
                </a:solidFill>
                <a:latin typeface="Times New Roman" pitchFamily="18" charset="0"/>
              </a:rPr>
              <a:t>chart </a:t>
            </a:r>
            <a:r>
              <a:rPr lang="en-US" altLang="en-US" sz="2800" dirty="0" smtClean="0">
                <a:solidFill>
                  <a:schemeClr val="bg1"/>
                </a:solidFill>
                <a:latin typeface="Times New Roman" pitchFamily="18" charset="0"/>
              </a:rPr>
              <a:t>give us changes occurred when methods are called. A state chart in object-oriented analysis plays the same role as the state diagram in procedure-oriented analysis. </a:t>
            </a:r>
            <a:endParaRPr lang="en-US" altLang="en-US" sz="2800" dirty="0">
              <a:solidFill>
                <a:schemeClr val="bg1"/>
              </a:solidFill>
              <a:latin typeface="Times New Roman" pitchFamily="18" charset="0"/>
            </a:endParaRPr>
          </a:p>
        </p:txBody>
      </p:sp>
      <p:sp>
        <p:nvSpPr>
          <p:cNvPr id="4" name="Text Box 2"/>
          <p:cNvSpPr txBox="1">
            <a:spLocks noChangeArrowheads="1"/>
          </p:cNvSpPr>
          <p:nvPr/>
        </p:nvSpPr>
        <p:spPr bwMode="auto">
          <a:xfrm>
            <a:off x="152400" y="838200"/>
            <a:ext cx="4323428"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Object-oriented </a:t>
            </a:r>
            <a:r>
              <a:rPr lang="en-US" altLang="en-US" sz="3200" b="1" dirty="0">
                <a:solidFill>
                  <a:srgbClr val="0000CC"/>
                </a:solidFill>
                <a:latin typeface="Calibri" pitchFamily="34" charset="0"/>
              </a:rPr>
              <a:t>analysis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9333" name="Rectangle 5"/>
          <p:cNvSpPr>
            <a:spLocks noChangeArrowheads="1"/>
          </p:cNvSpPr>
          <p:nvPr/>
        </p:nvSpPr>
        <p:spPr bwMode="auto">
          <a:xfrm>
            <a:off x="228600" y="1182231"/>
            <a:ext cx="8229600"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en-US" altLang="en-US" sz="2800" b="0" dirty="0" smtClean="0">
                <a:solidFill>
                  <a:schemeClr val="bg1"/>
                </a:solidFill>
                <a:latin typeface="Times New Roman" panose="02020603050405020304" pitchFamily="18" charset="0"/>
              </a:rPr>
              <a:t>- The </a:t>
            </a:r>
            <a:r>
              <a:rPr lang="en-US" altLang="en-US" sz="2800" b="0" dirty="0">
                <a:solidFill>
                  <a:schemeClr val="bg1"/>
                </a:solidFill>
                <a:latin typeface="Times New Roman" panose="02020603050405020304" pitchFamily="18" charset="0"/>
              </a:rPr>
              <a:t>design phase defines how the system will accomplish what was defined in the analysis phase. </a:t>
            </a:r>
            <a:endParaRPr lang="en-US" altLang="en-US" sz="2800" b="0" dirty="0" smtClean="0">
              <a:solidFill>
                <a:schemeClr val="bg1"/>
              </a:solidFill>
              <a:latin typeface="Times New Roman" panose="02020603050405020304" pitchFamily="18" charset="0"/>
            </a:endParaRPr>
          </a:p>
          <a:p>
            <a:pPr eaLnBrk="1" hangingPunct="1">
              <a:buFontTx/>
              <a:buChar char="-"/>
              <a:defRPr/>
            </a:pPr>
            <a:r>
              <a:rPr lang="en-US" altLang="en-US" sz="2800" b="0" dirty="0" smtClean="0">
                <a:solidFill>
                  <a:schemeClr val="bg1"/>
                </a:solidFill>
                <a:latin typeface="Times New Roman" panose="02020603050405020304" pitchFamily="18" charset="0"/>
              </a:rPr>
              <a:t> In </a:t>
            </a:r>
            <a:r>
              <a:rPr lang="en-US" altLang="en-US" sz="2800" b="0" dirty="0">
                <a:solidFill>
                  <a:schemeClr val="bg1"/>
                </a:solidFill>
                <a:latin typeface="Times New Roman" panose="02020603050405020304" pitchFamily="18" charset="0"/>
              </a:rPr>
              <a:t>the design phase, all components of the system are defined</a:t>
            </a:r>
            <a:r>
              <a:rPr lang="en-US" altLang="en-US" sz="2800" b="0" dirty="0" smtClean="0">
                <a:solidFill>
                  <a:schemeClr val="bg1"/>
                </a:solidFill>
                <a:latin typeface="Times New Roman" panose="02020603050405020304" pitchFamily="18" charset="0"/>
              </a:rPr>
              <a:t>.</a:t>
            </a:r>
          </a:p>
          <a:p>
            <a:pPr eaLnBrk="1" hangingPunct="1">
              <a:buFontTx/>
              <a:buChar char="-"/>
              <a:defRPr/>
            </a:pP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3- Design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Design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Rectangle 3"/>
          <p:cNvSpPr>
            <a:spLocks noChangeArrowheads="1"/>
          </p:cNvSpPr>
          <p:nvPr/>
        </p:nvSpPr>
        <p:spPr bwMode="auto">
          <a:xfrm>
            <a:off x="304800" y="1628774"/>
            <a:ext cx="3429000" cy="4848225"/>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We </a:t>
            </a:r>
            <a:r>
              <a:rPr lang="en-US" altLang="en-US" sz="2800" b="0" dirty="0" smtClean="0">
                <a:solidFill>
                  <a:schemeClr val="bg1"/>
                </a:solidFill>
                <a:latin typeface="Times New Roman" pitchFamily="18" charset="0"/>
              </a:rPr>
              <a:t>concentrate </a:t>
            </a:r>
            <a:r>
              <a:rPr lang="en-US" altLang="en-US" sz="2800" b="0" dirty="0">
                <a:solidFill>
                  <a:schemeClr val="bg1"/>
                </a:solidFill>
                <a:latin typeface="Times New Roman" pitchFamily="18" charset="0"/>
              </a:rPr>
              <a:t>on procedures. </a:t>
            </a:r>
            <a:endParaRPr lang="en-US" altLang="en-US" sz="2800" b="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whole system is divided into a set of procedures or modules</a:t>
            </a:r>
            <a:r>
              <a:rPr lang="en-US" altLang="en-US" sz="2800" b="0" dirty="0" smtClean="0">
                <a:solidFill>
                  <a:schemeClr val="bg1"/>
                </a:solidFill>
                <a:latin typeface="Times New Roman" pitchFamily="18" charset="0"/>
              </a:rPr>
              <a:t>. </a:t>
            </a:r>
            <a:r>
              <a:rPr lang="en-US" altLang="en-US" sz="2800" b="1" u="sng" dirty="0" smtClean="0">
                <a:solidFill>
                  <a:schemeClr val="bg1"/>
                </a:solidFill>
                <a:latin typeface="Times New Roman" pitchFamily="18" charset="0"/>
              </a:rPr>
              <a:t>Structure charts</a:t>
            </a:r>
            <a:r>
              <a:rPr lang="en-US" altLang="en-US" sz="2800" dirty="0" smtClean="0">
                <a:solidFill>
                  <a:schemeClr val="bg1"/>
                </a:solidFill>
                <a:latin typeface="Times New Roman" pitchFamily="18" charset="0"/>
              </a:rPr>
              <a:t>, common tool for illustrating the relations between modules, are </a:t>
            </a:r>
            <a:r>
              <a:rPr lang="en-US" altLang="en-US" sz="2800" b="0" dirty="0" smtClean="0">
                <a:solidFill>
                  <a:schemeClr val="bg1"/>
                </a:solidFill>
                <a:latin typeface="Times New Roman" pitchFamily="18" charset="0"/>
              </a:rPr>
              <a:t>usually used.</a:t>
            </a:r>
            <a:endParaRPr lang="en-US" altLang="en-US" sz="2800" b="0" dirty="0">
              <a:solidFill>
                <a:schemeClr val="bg1"/>
              </a:solidFill>
              <a:latin typeface="Times New Roman" pitchFamily="18" charset="0"/>
            </a:endParaRPr>
          </a:p>
        </p:txBody>
      </p:sp>
      <p:sp>
        <p:nvSpPr>
          <p:cNvPr id="7" name="Text Box 2"/>
          <p:cNvSpPr txBox="1">
            <a:spLocks noChangeArrowheads="1"/>
          </p:cNvSpPr>
          <p:nvPr/>
        </p:nvSpPr>
        <p:spPr bwMode="auto">
          <a:xfrm>
            <a:off x="228600" y="1066800"/>
            <a:ext cx="5776197"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Procedure-oriented design: Structure charts</a:t>
            </a:r>
            <a:endParaRPr lang="en-US" altLang="en-US" sz="2400" b="1" dirty="0">
              <a:solidFill>
                <a:srgbClr val="0000CC"/>
              </a:solidFill>
              <a:latin typeface="Calibri" pitchFamily="34" charset="0"/>
            </a:endParaRPr>
          </a:p>
        </p:txBody>
      </p:sp>
      <p:grpSp>
        <p:nvGrpSpPr>
          <p:cNvPr id="12" name="Group 11"/>
          <p:cNvGrpSpPr>
            <a:grpSpLocks/>
          </p:cNvGrpSpPr>
          <p:nvPr/>
        </p:nvGrpSpPr>
        <p:grpSpPr bwMode="auto">
          <a:xfrm>
            <a:off x="4114800" y="2133600"/>
            <a:ext cx="4572000" cy="3276600"/>
            <a:chOff x="0" y="3048000"/>
            <a:chExt cx="4572000" cy="3276600"/>
          </a:xfrm>
        </p:grpSpPr>
        <p:sp>
          <p:nvSpPr>
            <p:cNvPr id="13" name="Text Box 4"/>
            <p:cNvSpPr txBox="1">
              <a:spLocks noChangeArrowheads="1"/>
            </p:cNvSpPr>
            <p:nvPr/>
          </p:nvSpPr>
          <p:spPr bwMode="auto">
            <a:xfrm>
              <a:off x="0" y="3048000"/>
              <a:ext cx="346306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10.8  </a:t>
              </a:r>
              <a:r>
                <a:rPr lang="en-US" altLang="en-US" sz="2000" dirty="0">
                  <a:solidFill>
                    <a:schemeClr val="bg1"/>
                  </a:solidFill>
                  <a:latin typeface="Times New Roman" pitchFamily="18" charset="0"/>
                </a:rPr>
                <a:t>A structure chart</a:t>
              </a:r>
            </a:p>
          </p:txBody>
        </p:sp>
        <p:pic>
          <p:nvPicPr>
            <p:cNvPr id="14" name="Picture 5"/>
            <p:cNvPicPr>
              <a:picLocks noChangeAspect="1" noChangeArrowheads="1"/>
            </p:cNvPicPr>
            <p:nvPr/>
          </p:nvPicPr>
          <p:blipFill>
            <a:blip r:embed="rId3" cstate="print">
              <a:lum contrast="10000"/>
            </a:blip>
            <a:srcRect/>
            <a:stretch>
              <a:fillRect/>
            </a:stretch>
          </p:blipFill>
          <p:spPr bwMode="auto">
            <a:xfrm>
              <a:off x="107950" y="3630613"/>
              <a:ext cx="4387850" cy="2617787"/>
            </a:xfrm>
            <a:prstGeom prst="rect">
              <a:avLst/>
            </a:prstGeom>
            <a:noFill/>
            <a:ln w="9525">
              <a:noFill/>
              <a:miter lim="800000"/>
              <a:headEnd/>
              <a:tailEnd/>
            </a:ln>
            <a:effectLst/>
          </p:spPr>
        </p:pic>
        <p:cxnSp>
          <p:nvCxnSpPr>
            <p:cNvPr id="15" name="Straight Connector 6"/>
            <p:cNvCxnSpPr>
              <a:cxnSpLocks noChangeShapeType="1"/>
            </p:cNvCxnSpPr>
            <p:nvPr/>
          </p:nvCxnSpPr>
          <p:spPr bwMode="auto">
            <a:xfrm>
              <a:off x="76200" y="3505200"/>
              <a:ext cx="4495800" cy="0"/>
            </a:xfrm>
            <a:prstGeom prst="line">
              <a:avLst/>
            </a:prstGeom>
            <a:noFill/>
            <a:ln w="57150" algn="ctr">
              <a:solidFill>
                <a:srgbClr val="FF0000"/>
              </a:solidFill>
              <a:round/>
              <a:headEnd/>
              <a:tailEnd/>
            </a:ln>
            <a:effectLst/>
          </p:spPr>
        </p:cxnSp>
        <p:cxnSp>
          <p:nvCxnSpPr>
            <p:cNvPr id="16" name="Straight Connector 7"/>
            <p:cNvCxnSpPr>
              <a:cxnSpLocks noChangeShapeType="1"/>
            </p:cNvCxnSpPr>
            <p:nvPr/>
          </p:nvCxnSpPr>
          <p:spPr bwMode="auto">
            <a:xfrm>
              <a:off x="76200" y="3048000"/>
              <a:ext cx="4419600" cy="0"/>
            </a:xfrm>
            <a:prstGeom prst="line">
              <a:avLst/>
            </a:prstGeom>
            <a:noFill/>
            <a:ln w="9525" algn="ctr">
              <a:solidFill>
                <a:srgbClr val="FF0000"/>
              </a:solidFill>
              <a:round/>
              <a:headEnd/>
              <a:tailEnd/>
            </a:ln>
            <a:effectLst/>
          </p:spPr>
        </p:cxnSp>
        <p:cxnSp>
          <p:nvCxnSpPr>
            <p:cNvPr id="17" name="Straight Connector 8"/>
            <p:cNvCxnSpPr>
              <a:cxnSpLocks noChangeShapeType="1"/>
            </p:cNvCxnSpPr>
            <p:nvPr/>
          </p:nvCxnSpPr>
          <p:spPr bwMode="auto">
            <a:xfrm>
              <a:off x="152400" y="6324600"/>
              <a:ext cx="4343400" cy="0"/>
            </a:xfrm>
            <a:prstGeom prst="line">
              <a:avLst/>
            </a:prstGeom>
            <a:noFill/>
            <a:ln w="9525" algn="ctr">
              <a:solidFill>
                <a:srgbClr val="FF0000"/>
              </a:solidFill>
              <a:round/>
              <a:headEnd/>
              <a:tailEnd/>
            </a:ln>
            <a:effectLst/>
          </p:spPr>
        </p:cxnSp>
      </p:grpSp>
      <p:sp>
        <p:nvSpPr>
          <p:cNvPr id="18" name="Slide Number Placeholder 17"/>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ChangeArrowheads="1"/>
          </p:cNvSpPr>
          <p:nvPr/>
        </p:nvSpPr>
        <p:spPr bwMode="auto">
          <a:xfrm>
            <a:off x="381000" y="1600200"/>
            <a:ext cx="8534400" cy="4401205"/>
          </a:xfrm>
          <a:prstGeom prst="rect">
            <a:avLst/>
          </a:prstGeom>
          <a:noFill/>
          <a:ln w="9525">
            <a:noFill/>
            <a:miter lim="800000"/>
            <a:headEnd/>
            <a:tailEnd/>
          </a:ln>
          <a:effectLst/>
        </p:spPr>
        <p:txBody>
          <a:bodyPr wrap="square">
            <a:spAutoFit/>
          </a:bodyPr>
          <a:lstStyle/>
          <a:p>
            <a:pPr algn="just"/>
            <a:r>
              <a:rPr lang="en-US" altLang="en-US" sz="2000" b="1" u="sng" dirty="0" smtClean="0">
                <a:solidFill>
                  <a:srgbClr val="0000CC"/>
                </a:solidFill>
                <a:latin typeface="Times New Roman" pitchFamily="18" charset="0"/>
              </a:rPr>
              <a:t>- Module </a:t>
            </a:r>
            <a:r>
              <a:rPr lang="en-US" altLang="en-US" sz="2000" dirty="0" smtClean="0">
                <a:solidFill>
                  <a:schemeClr val="bg1"/>
                </a:solidFill>
                <a:latin typeface="Times New Roman" pitchFamily="18" charset="0"/>
              </a:rPr>
              <a:t> </a:t>
            </a:r>
            <a:r>
              <a:rPr lang="en-US" altLang="en-US" sz="2000" b="0" dirty="0" smtClean="0">
                <a:solidFill>
                  <a:schemeClr val="bg1"/>
                </a:solidFill>
                <a:latin typeface="Times New Roman" pitchFamily="18" charset="0"/>
              </a:rPr>
              <a:t>is a discrete thing which has it’s own functions (uses).</a:t>
            </a:r>
          </a:p>
          <a:p>
            <a:pPr algn="just">
              <a:buFontTx/>
              <a:buChar char="-"/>
            </a:pPr>
            <a:r>
              <a:rPr lang="en-US" altLang="en-US" sz="2000" b="1" u="sng" dirty="0" smtClean="0">
                <a:solidFill>
                  <a:srgbClr val="0000CC"/>
                </a:solidFill>
                <a:latin typeface="Times New Roman" pitchFamily="18" charset="0"/>
              </a:rPr>
              <a:t>Modularity</a:t>
            </a:r>
            <a:r>
              <a:rPr lang="en-US" altLang="en-US" sz="2000" b="1" dirty="0" smtClean="0">
                <a:solidFill>
                  <a:srgbClr val="0000CC"/>
                </a:solidFill>
                <a:latin typeface="Times New Roman" pitchFamily="18" charset="0"/>
              </a:rPr>
              <a:t> </a:t>
            </a:r>
            <a:r>
              <a:rPr lang="en-US" altLang="en-US" sz="2000" b="0" dirty="0" smtClean="0">
                <a:solidFill>
                  <a:schemeClr val="bg1"/>
                </a:solidFill>
                <a:latin typeface="Times New Roman" pitchFamily="18" charset="0"/>
              </a:rPr>
              <a:t>means </a:t>
            </a:r>
            <a:r>
              <a:rPr lang="en-US" altLang="en-US" sz="2000" b="0" dirty="0">
                <a:solidFill>
                  <a:schemeClr val="bg1"/>
                </a:solidFill>
                <a:latin typeface="Times New Roman" pitchFamily="18" charset="0"/>
              </a:rPr>
              <a:t>dividing a large task into small tasks that can communicate with each other. </a:t>
            </a:r>
            <a:endParaRPr lang="en-US" altLang="en-US" sz="2000" b="0" dirty="0" smtClean="0">
              <a:solidFill>
                <a:schemeClr val="bg1"/>
              </a:solidFill>
              <a:latin typeface="Times New Roman" pitchFamily="18" charset="0"/>
            </a:endParaRPr>
          </a:p>
          <a:p>
            <a:pPr algn="just">
              <a:buFontTx/>
              <a:buChar char="-"/>
            </a:pPr>
            <a:r>
              <a:rPr lang="en-US" altLang="en-US" sz="2000" b="0" dirty="0" smtClean="0">
                <a:solidFill>
                  <a:schemeClr val="bg1"/>
                </a:solidFill>
                <a:latin typeface="Times New Roman" pitchFamily="18" charset="0"/>
              </a:rPr>
              <a:t>The </a:t>
            </a:r>
            <a:r>
              <a:rPr lang="en-US" altLang="en-US" sz="2000" b="0" dirty="0">
                <a:solidFill>
                  <a:schemeClr val="bg1"/>
                </a:solidFill>
                <a:latin typeface="Times New Roman" pitchFamily="18" charset="0"/>
              </a:rPr>
              <a:t>structure chart discussed in the previous section shows the modularity in the elevator system. </a:t>
            </a:r>
            <a:endParaRPr lang="en-US" altLang="en-US" sz="2000" b="0" dirty="0" smtClean="0">
              <a:solidFill>
                <a:schemeClr val="bg1"/>
              </a:solidFill>
              <a:latin typeface="Times New Roman" pitchFamily="18" charset="0"/>
            </a:endParaRPr>
          </a:p>
          <a:p>
            <a:pPr algn="just">
              <a:buFontTx/>
              <a:buChar char="-"/>
            </a:pPr>
            <a:r>
              <a:rPr lang="en-US" altLang="en-US" sz="2000" b="0" dirty="0" smtClean="0">
                <a:solidFill>
                  <a:schemeClr val="bg1"/>
                </a:solidFill>
                <a:latin typeface="Times New Roman" pitchFamily="18" charset="0"/>
              </a:rPr>
              <a:t>There </a:t>
            </a:r>
            <a:r>
              <a:rPr lang="en-US" altLang="en-US" sz="2000" b="0" dirty="0">
                <a:solidFill>
                  <a:schemeClr val="bg1"/>
                </a:solidFill>
                <a:latin typeface="Times New Roman" pitchFamily="18" charset="0"/>
              </a:rPr>
              <a:t>are </a:t>
            </a:r>
            <a:r>
              <a:rPr lang="en-US" altLang="en-US" sz="2000" b="1" u="sng" dirty="0">
                <a:solidFill>
                  <a:schemeClr val="bg1"/>
                </a:solidFill>
                <a:latin typeface="Times New Roman" pitchFamily="18" charset="0"/>
              </a:rPr>
              <a:t>two main concerns </a:t>
            </a:r>
            <a:r>
              <a:rPr lang="en-US" altLang="en-US" sz="2000" b="0" dirty="0">
                <a:solidFill>
                  <a:schemeClr val="bg1"/>
                </a:solidFill>
                <a:latin typeface="Times New Roman" pitchFamily="18" charset="0"/>
              </a:rPr>
              <a:t>when a system is divided into modules: </a:t>
            </a:r>
            <a:r>
              <a:rPr lang="en-US" altLang="en-US" sz="2000" dirty="0">
                <a:solidFill>
                  <a:schemeClr val="bg1"/>
                </a:solidFill>
                <a:latin typeface="Times New Roman" pitchFamily="18" charset="0"/>
              </a:rPr>
              <a:t>coupling</a:t>
            </a:r>
            <a:r>
              <a:rPr lang="en-US" altLang="en-US" sz="2000" b="0" dirty="0">
                <a:solidFill>
                  <a:schemeClr val="bg1"/>
                </a:solidFill>
                <a:latin typeface="Times New Roman" pitchFamily="18" charset="0"/>
              </a:rPr>
              <a:t> and </a:t>
            </a:r>
            <a:r>
              <a:rPr lang="en-US" altLang="en-US" sz="2000" dirty="0">
                <a:solidFill>
                  <a:schemeClr val="bg1"/>
                </a:solidFill>
                <a:latin typeface="Times New Roman" pitchFamily="18" charset="0"/>
              </a:rPr>
              <a:t>cohesion</a:t>
            </a:r>
            <a:r>
              <a:rPr lang="en-US" altLang="en-US" sz="2000" b="0" dirty="0" smtClean="0">
                <a:solidFill>
                  <a:schemeClr val="bg1"/>
                </a:solidFill>
                <a:latin typeface="Times New Roman" pitchFamily="18" charset="0"/>
              </a:rPr>
              <a:t>.</a:t>
            </a:r>
          </a:p>
          <a:p>
            <a:pPr marL="463550" algn="just">
              <a:buFontTx/>
              <a:buChar char="-"/>
            </a:pPr>
            <a:r>
              <a:rPr lang="en-US" altLang="en-US" sz="2000" b="1" u="sng" dirty="0" smtClean="0">
                <a:solidFill>
                  <a:schemeClr val="bg1"/>
                </a:solidFill>
                <a:latin typeface="Times New Roman" pitchFamily="18" charset="0"/>
              </a:rPr>
              <a:t>Coupling </a:t>
            </a:r>
            <a:r>
              <a:rPr lang="en-US" altLang="en-US" sz="2000" dirty="0" smtClean="0">
                <a:solidFill>
                  <a:schemeClr val="bg1"/>
                </a:solidFill>
                <a:latin typeface="Times New Roman" pitchFamily="18" charset="0"/>
              </a:rPr>
              <a:t>(</a:t>
            </a:r>
            <a:r>
              <a:rPr lang="en-US" altLang="en-US" sz="2000" dirty="0" err="1" smtClean="0">
                <a:solidFill>
                  <a:schemeClr val="bg1"/>
                </a:solidFill>
                <a:latin typeface="Times New Roman" pitchFamily="18" charset="0"/>
              </a:rPr>
              <a:t>phối</a:t>
            </a:r>
            <a:r>
              <a:rPr lang="en-US" altLang="en-US" sz="2000" dirty="0" smtClean="0">
                <a:solidFill>
                  <a:schemeClr val="bg1"/>
                </a:solidFill>
                <a:latin typeface="Times New Roman" pitchFamily="18" charset="0"/>
              </a:rPr>
              <a:t> </a:t>
            </a:r>
            <a:r>
              <a:rPr lang="en-US" altLang="en-US" sz="2000" dirty="0" err="1" smtClean="0">
                <a:solidFill>
                  <a:schemeClr val="bg1"/>
                </a:solidFill>
                <a:latin typeface="Times New Roman" pitchFamily="18" charset="0"/>
              </a:rPr>
              <a:t>hợp</a:t>
            </a:r>
            <a:r>
              <a:rPr lang="en-US" altLang="en-US" sz="2000" dirty="0" smtClean="0">
                <a:solidFill>
                  <a:schemeClr val="bg1"/>
                </a:solidFill>
                <a:latin typeface="Times New Roman" pitchFamily="18" charset="0"/>
              </a:rPr>
              <a:t>) is a measure of </a:t>
            </a:r>
            <a:r>
              <a:rPr lang="en-US" altLang="en-US" sz="2000" b="1" dirty="0" smtClean="0">
                <a:solidFill>
                  <a:schemeClr val="bg1"/>
                </a:solidFill>
                <a:latin typeface="Times New Roman" pitchFamily="18" charset="0"/>
              </a:rPr>
              <a:t>how tightly two modules are bound to each other</a:t>
            </a:r>
            <a:r>
              <a:rPr lang="en-US" altLang="en-US" sz="2000" dirty="0" smtClean="0">
                <a:solidFill>
                  <a:schemeClr val="bg1"/>
                </a:solidFill>
                <a:latin typeface="Times New Roman" pitchFamily="18" charset="0"/>
              </a:rPr>
              <a:t>. </a:t>
            </a:r>
            <a:r>
              <a:rPr lang="en-US" altLang="en-US" sz="2000" dirty="0" smtClean="0">
                <a:solidFill>
                  <a:schemeClr val="bg1"/>
                </a:solidFill>
                <a:latin typeface="Times New Roman" pitchFamily="18" charset="0"/>
                <a:sym typeface="Wingdings" pitchFamily="2" charset="2"/>
              </a:rPr>
              <a:t> Modules should be low coupling (</a:t>
            </a:r>
            <a:r>
              <a:rPr lang="en-US" altLang="en-US" sz="2000" dirty="0" err="1" smtClean="0">
                <a:solidFill>
                  <a:schemeClr val="bg1"/>
                </a:solidFill>
                <a:latin typeface="Times New Roman" pitchFamily="18" charset="0"/>
                <a:sym typeface="Wingdings" pitchFamily="2" charset="2"/>
              </a:rPr>
              <a:t>các</a:t>
            </a:r>
            <a:r>
              <a:rPr lang="en-US" altLang="en-US" sz="2000" dirty="0" smtClean="0">
                <a:solidFill>
                  <a:schemeClr val="bg1"/>
                </a:solidFill>
                <a:latin typeface="Times New Roman" pitchFamily="18" charset="0"/>
                <a:sym typeface="Wingdings" pitchFamily="2" charset="2"/>
              </a:rPr>
              <a:t> module </a:t>
            </a:r>
            <a:r>
              <a:rPr lang="en-US" altLang="en-US" sz="2000" dirty="0" err="1" smtClean="0">
                <a:solidFill>
                  <a:schemeClr val="bg1"/>
                </a:solidFill>
                <a:latin typeface="Times New Roman" pitchFamily="18" charset="0"/>
                <a:sym typeface="Wingdings" pitchFamily="2" charset="2"/>
              </a:rPr>
              <a:t>càng</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độc</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lập</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càng</a:t>
            </a:r>
            <a:r>
              <a:rPr lang="en-US" altLang="en-US" sz="2000" dirty="0" smtClean="0">
                <a:solidFill>
                  <a:schemeClr val="bg1"/>
                </a:solidFill>
                <a:latin typeface="Times New Roman" pitchFamily="18" charset="0"/>
                <a:sym typeface="Wingdings" pitchFamily="2" charset="2"/>
              </a:rPr>
              <a:t> </a:t>
            </a:r>
            <a:r>
              <a:rPr lang="en-US" altLang="en-US" sz="2000" dirty="0" err="1" smtClean="0">
                <a:solidFill>
                  <a:schemeClr val="bg1"/>
                </a:solidFill>
                <a:latin typeface="Times New Roman" pitchFamily="18" charset="0"/>
                <a:sym typeface="Wingdings" pitchFamily="2" charset="2"/>
              </a:rPr>
              <a:t>tốt</a:t>
            </a:r>
            <a:r>
              <a:rPr lang="en-US" altLang="en-US" sz="2000" dirty="0" smtClean="0">
                <a:solidFill>
                  <a:schemeClr val="bg1"/>
                </a:solidFill>
                <a:latin typeface="Times New Roman" pitchFamily="18" charset="0"/>
                <a:sym typeface="Wingdings" pitchFamily="2" charset="2"/>
              </a:rPr>
              <a:t>)</a:t>
            </a:r>
          </a:p>
          <a:p>
            <a:pPr marL="463550" algn="just">
              <a:buFontTx/>
              <a:buChar char="-"/>
            </a:pPr>
            <a:r>
              <a:rPr lang="en-US" altLang="en-US" sz="2000" b="1" u="sng" dirty="0" smtClean="0">
                <a:solidFill>
                  <a:schemeClr val="bg1"/>
                </a:solidFill>
                <a:latin typeface="Times New Roman" pitchFamily="18" charset="0"/>
                <a:sym typeface="Wingdings" pitchFamily="2" charset="2"/>
              </a:rPr>
              <a:t>Cohesion</a:t>
            </a:r>
            <a:r>
              <a:rPr lang="en-US" altLang="en-US" sz="2000" b="0" dirty="0" smtClean="0">
                <a:solidFill>
                  <a:schemeClr val="bg1"/>
                </a:solidFill>
                <a:latin typeface="Times New Roman" pitchFamily="18" charset="0"/>
                <a:sym typeface="Wingdings" pitchFamily="2" charset="2"/>
              </a:rPr>
              <a:t> </a:t>
            </a:r>
            <a:r>
              <a:rPr lang="en-US" altLang="en-US" sz="2000" dirty="0" smtClean="0">
                <a:solidFill>
                  <a:schemeClr val="bg1"/>
                </a:solidFill>
                <a:latin typeface="Times New Roman" pitchFamily="18" charset="0"/>
              </a:rPr>
              <a:t>is a measure of how closely the modules in a system are related. We need to have </a:t>
            </a:r>
            <a:r>
              <a:rPr lang="en-US" altLang="en-US" sz="2000" b="1" dirty="0" smtClean="0">
                <a:solidFill>
                  <a:schemeClr val="bg1"/>
                </a:solidFill>
                <a:latin typeface="Times New Roman" pitchFamily="18" charset="0"/>
              </a:rPr>
              <a:t>maximum possible cohesion between modules in a software system</a:t>
            </a:r>
            <a:r>
              <a:rPr lang="en-US" altLang="en-US" sz="2000" dirty="0" smtClean="0">
                <a:solidFill>
                  <a:schemeClr val="bg1"/>
                </a:solidFill>
                <a:latin typeface="Times New Roman" pitchFamily="18" charset="0"/>
              </a:rPr>
              <a:t>. </a:t>
            </a:r>
            <a:r>
              <a:rPr lang="en-US" altLang="en-US" sz="2000" dirty="0" smtClean="0">
                <a:solidFill>
                  <a:schemeClr val="bg1"/>
                </a:solidFill>
                <a:latin typeface="Times New Roman" pitchFamily="18" charset="0"/>
                <a:sym typeface="Wingdings" pitchFamily="2" charset="2"/>
              </a:rPr>
              <a:t> Modules are really needed in the system. Each module solves it’s duty only.</a:t>
            </a:r>
            <a:endParaRPr lang="en-US" altLang="en-US" sz="20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Design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Text Box 2"/>
          <p:cNvSpPr txBox="1">
            <a:spLocks noChangeArrowheads="1"/>
          </p:cNvSpPr>
          <p:nvPr/>
        </p:nvSpPr>
        <p:spPr bwMode="auto">
          <a:xfrm>
            <a:off x="228600" y="1066800"/>
            <a:ext cx="5162504"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Procedure-oriented design: Modularity</a:t>
            </a:r>
            <a:endParaRPr lang="en-US" altLang="en-US" sz="2400" b="1" dirty="0">
              <a:solidFill>
                <a:srgbClr val="0000CC"/>
              </a:solidFill>
              <a:latin typeface="Calibri" pitchFamily="34" charset="0"/>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57200" y="1683603"/>
            <a:ext cx="8001000" cy="954107"/>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Elaborating (</a:t>
            </a:r>
            <a:r>
              <a:rPr lang="en-US" altLang="en-US" sz="2800" b="0" dirty="0" err="1" smtClean="0">
                <a:solidFill>
                  <a:schemeClr val="bg1"/>
                </a:solidFill>
                <a:latin typeface="Times New Roman" pitchFamily="18" charset="0"/>
              </a:rPr>
              <a:t>chau</a:t>
            </a:r>
            <a:r>
              <a:rPr lang="en-US" altLang="en-US" sz="2800" b="0" dirty="0" smtClean="0">
                <a:solidFill>
                  <a:schemeClr val="bg1"/>
                </a:solidFill>
                <a:latin typeface="Times New Roman" pitchFamily="18" charset="0"/>
              </a:rPr>
              <a:t> </a:t>
            </a:r>
            <a:r>
              <a:rPr lang="en-US" altLang="en-US" sz="2800" b="0" dirty="0" err="1" smtClean="0">
                <a:solidFill>
                  <a:schemeClr val="bg1"/>
                </a:solidFill>
                <a:latin typeface="Times New Roman" pitchFamily="18" charset="0"/>
              </a:rPr>
              <a:t>truốt</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the details of </a:t>
            </a:r>
            <a:r>
              <a:rPr lang="en-US" altLang="en-US" sz="2800" b="0" dirty="0" smtClean="0">
                <a:solidFill>
                  <a:schemeClr val="bg1"/>
                </a:solidFill>
                <a:latin typeface="Times New Roman" pitchFamily="18" charset="0"/>
              </a:rPr>
              <a:t>classes.</a:t>
            </a:r>
          </a:p>
          <a:p>
            <a:pPr algn="just">
              <a:buFontTx/>
              <a:buChar char="-"/>
            </a:pPr>
            <a:r>
              <a:rPr lang="en-US" altLang="en-US" sz="2800" b="0" dirty="0" smtClean="0">
                <a:solidFill>
                  <a:schemeClr val="bg1"/>
                </a:solidFill>
                <a:latin typeface="Times New Roman" pitchFamily="18" charset="0"/>
              </a:rPr>
              <a:t>Listing </a:t>
            </a:r>
            <a:r>
              <a:rPr lang="en-US" altLang="en-US" sz="2800" b="0" dirty="0">
                <a:solidFill>
                  <a:schemeClr val="bg1"/>
                </a:solidFill>
                <a:latin typeface="Times New Roman" pitchFamily="18" charset="0"/>
              </a:rPr>
              <a:t>details of these attributes and methods</a:t>
            </a:r>
            <a:r>
              <a:rPr lang="en-US" altLang="en-US" sz="2800" b="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grpSp>
        <p:nvGrpSpPr>
          <p:cNvPr id="2" name="Group 11"/>
          <p:cNvGrpSpPr>
            <a:grpSpLocks/>
          </p:cNvGrpSpPr>
          <p:nvPr/>
        </p:nvGrpSpPr>
        <p:grpSpPr bwMode="auto">
          <a:xfrm>
            <a:off x="228600" y="3048000"/>
            <a:ext cx="8763000" cy="1981200"/>
            <a:chOff x="228600" y="4038600"/>
            <a:chExt cx="8763000" cy="1981200"/>
          </a:xfrm>
        </p:grpSpPr>
        <p:sp>
          <p:nvSpPr>
            <p:cNvPr id="45061" name="Text Box 4"/>
            <p:cNvSpPr txBox="1">
              <a:spLocks noChangeArrowheads="1"/>
            </p:cNvSpPr>
            <p:nvPr/>
          </p:nvSpPr>
          <p:spPr bwMode="auto">
            <a:xfrm>
              <a:off x="228600" y="4038600"/>
              <a:ext cx="695414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10.9  </a:t>
              </a:r>
              <a:r>
                <a:rPr lang="en-US" altLang="en-US" sz="2000" dirty="0">
                  <a:solidFill>
                    <a:schemeClr val="bg1"/>
                  </a:solidFill>
                  <a:latin typeface="Times New Roman" pitchFamily="18" charset="0"/>
                </a:rPr>
                <a:t>An example of classes with attributes and methods</a:t>
              </a:r>
            </a:p>
          </p:txBody>
        </p:sp>
        <p:pic>
          <p:nvPicPr>
            <p:cNvPr id="45062" name="Picture 5"/>
            <p:cNvPicPr>
              <a:picLocks noChangeAspect="1" noChangeArrowheads="1"/>
            </p:cNvPicPr>
            <p:nvPr/>
          </p:nvPicPr>
          <p:blipFill>
            <a:blip r:embed="rId3" cstate="print"/>
            <a:srcRect/>
            <a:stretch>
              <a:fillRect/>
            </a:stretch>
          </p:blipFill>
          <p:spPr bwMode="auto">
            <a:xfrm>
              <a:off x="228600" y="4695825"/>
              <a:ext cx="8610600" cy="1171575"/>
            </a:xfrm>
            <a:prstGeom prst="rect">
              <a:avLst/>
            </a:prstGeom>
            <a:noFill/>
            <a:ln w="9525">
              <a:noFill/>
              <a:miter lim="800000"/>
              <a:headEnd/>
              <a:tailEnd/>
            </a:ln>
            <a:effectLst/>
          </p:spPr>
        </p:pic>
        <p:cxnSp>
          <p:nvCxnSpPr>
            <p:cNvPr id="45063" name="Straight Connector 6"/>
            <p:cNvCxnSpPr>
              <a:cxnSpLocks noChangeShapeType="1"/>
            </p:cNvCxnSpPr>
            <p:nvPr/>
          </p:nvCxnSpPr>
          <p:spPr bwMode="auto">
            <a:xfrm>
              <a:off x="228600" y="4572000"/>
              <a:ext cx="8610600" cy="0"/>
            </a:xfrm>
            <a:prstGeom prst="line">
              <a:avLst/>
            </a:prstGeom>
            <a:noFill/>
            <a:ln w="57150" algn="ctr">
              <a:solidFill>
                <a:srgbClr val="FF0000"/>
              </a:solidFill>
              <a:round/>
              <a:headEnd/>
              <a:tailEnd/>
            </a:ln>
            <a:effectLst/>
          </p:spPr>
        </p:cxnSp>
        <p:cxnSp>
          <p:nvCxnSpPr>
            <p:cNvPr id="45064" name="Straight Connector 7"/>
            <p:cNvCxnSpPr>
              <a:cxnSpLocks noChangeShapeType="1"/>
            </p:cNvCxnSpPr>
            <p:nvPr/>
          </p:nvCxnSpPr>
          <p:spPr bwMode="auto">
            <a:xfrm>
              <a:off x="228600" y="4114800"/>
              <a:ext cx="8610600" cy="0"/>
            </a:xfrm>
            <a:prstGeom prst="line">
              <a:avLst/>
            </a:prstGeom>
            <a:noFill/>
            <a:ln w="9525" algn="ctr">
              <a:solidFill>
                <a:srgbClr val="FF0000"/>
              </a:solidFill>
              <a:round/>
              <a:headEnd/>
              <a:tailEnd/>
            </a:ln>
            <a:effectLst/>
          </p:spPr>
        </p:cxnSp>
        <p:cxnSp>
          <p:nvCxnSpPr>
            <p:cNvPr id="45065" name="Straight Connector 8"/>
            <p:cNvCxnSpPr>
              <a:cxnSpLocks noChangeShapeType="1"/>
            </p:cNvCxnSpPr>
            <p:nvPr/>
          </p:nvCxnSpPr>
          <p:spPr bwMode="auto">
            <a:xfrm>
              <a:off x="228600" y="5943600"/>
              <a:ext cx="8763000" cy="76200"/>
            </a:xfrm>
            <a:prstGeom prst="line">
              <a:avLst/>
            </a:prstGeom>
            <a:no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Design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Text Box 2"/>
          <p:cNvSpPr txBox="1">
            <a:spLocks noChangeArrowheads="1"/>
          </p:cNvSpPr>
          <p:nvPr/>
        </p:nvSpPr>
        <p:spPr bwMode="auto">
          <a:xfrm>
            <a:off x="228600" y="1066800"/>
            <a:ext cx="3198055"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Calibri" pitchFamily="34" charset="0"/>
              </a:rPr>
              <a:t>Object-oriented design:</a:t>
            </a:r>
            <a:endParaRPr lang="en-US" altLang="en-US" sz="2400" b="1" dirty="0">
              <a:solidFill>
                <a:srgbClr val="0000CC"/>
              </a:solidFill>
              <a:latin typeface="Calibri" pitchFamily="34" charset="0"/>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5486400"/>
          </a:xfrm>
        </p:spPr>
        <p:txBody>
          <a:bodyPr>
            <a:normAutofit/>
          </a:bodyPr>
          <a:lstStyle/>
          <a:p>
            <a:pPr>
              <a:buNone/>
            </a:pPr>
            <a:r>
              <a:rPr lang="en-US" b="1" u="sng" dirty="0" smtClean="0">
                <a:solidFill>
                  <a:srgbClr val="0000CC"/>
                </a:solidFill>
              </a:rPr>
              <a:t>LO08</a:t>
            </a:r>
            <a:r>
              <a:rPr lang="en-US" dirty="0" smtClean="0">
                <a:solidFill>
                  <a:srgbClr val="0000CC"/>
                </a:solidFill>
              </a:rPr>
              <a:t>: Describe the software lifecycle.</a:t>
            </a: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Rectangle 2"/>
          <p:cNvSpPr>
            <a:spLocks noChangeArrowheads="1"/>
          </p:cNvSpPr>
          <p:nvPr/>
        </p:nvSpPr>
        <p:spPr bwMode="auto">
          <a:xfrm>
            <a:off x="152400" y="1657350"/>
            <a:ext cx="8534400" cy="400050"/>
          </a:xfrm>
          <a:prstGeom prst="rect">
            <a:avLst/>
          </a:prstGeom>
          <a:noFill/>
          <a:ln w="9525">
            <a:noFill/>
            <a:miter lim="800000"/>
            <a:headEnd/>
            <a:tailEnd/>
          </a:ln>
          <a:effectLst/>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concept of the software life cycle in software engineering.</a:t>
            </a:r>
          </a:p>
        </p:txBody>
      </p:sp>
      <p:sp>
        <p:nvSpPr>
          <p:cNvPr id="5" name="Rectangle 4"/>
          <p:cNvSpPr>
            <a:spLocks noChangeArrowheads="1"/>
          </p:cNvSpPr>
          <p:nvPr/>
        </p:nvSpPr>
        <p:spPr bwMode="auto">
          <a:xfrm>
            <a:off x="152400" y="21113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Describe two major types of development process, the waterfall and</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incremental models.</a:t>
            </a:r>
          </a:p>
        </p:txBody>
      </p:sp>
      <p:sp>
        <p:nvSpPr>
          <p:cNvPr id="6" name="Rectangle 5"/>
          <p:cNvSpPr>
            <a:spLocks noChangeArrowheads="1"/>
          </p:cNvSpPr>
          <p:nvPr/>
        </p:nvSpPr>
        <p:spPr bwMode="auto">
          <a:xfrm>
            <a:off x="152400" y="2797314"/>
            <a:ext cx="8534400" cy="707886"/>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analysis phase and describe two separate approaches in  the analysis phase: procedure-oriented analysis and object-oriented analysis.</a:t>
            </a:r>
          </a:p>
        </p:txBody>
      </p:sp>
      <p:sp>
        <p:nvSpPr>
          <p:cNvPr id="7" name="Rectangle 6"/>
          <p:cNvSpPr>
            <a:spLocks noChangeArrowheads="1"/>
          </p:cNvSpPr>
          <p:nvPr/>
        </p:nvSpPr>
        <p:spPr bwMode="auto">
          <a:xfrm>
            <a:off x="152400" y="35591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design phase and describe two separate approaches in the design phase: procedure-oriented design and object-oriented design.</a:t>
            </a:r>
          </a:p>
        </p:txBody>
      </p:sp>
      <p:sp>
        <p:nvSpPr>
          <p:cNvPr id="8" name="Rectangle 7"/>
          <p:cNvSpPr>
            <a:spLocks noChangeArrowheads="1"/>
          </p:cNvSpPr>
          <p:nvPr/>
        </p:nvSpPr>
        <p:spPr bwMode="auto">
          <a:xfrm>
            <a:off x="152400" y="43211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Describe the implementation phase and recognize the quality issues in this phase.</a:t>
            </a:r>
          </a:p>
        </p:txBody>
      </p:sp>
      <p:sp>
        <p:nvSpPr>
          <p:cNvPr id="9" name="Rectangle 8"/>
          <p:cNvSpPr>
            <a:spLocks noChangeArrowheads="1"/>
          </p:cNvSpPr>
          <p:nvPr/>
        </p:nvSpPr>
        <p:spPr bwMode="auto">
          <a:xfrm>
            <a:off x="152400" y="5006975"/>
            <a:ext cx="8534400" cy="708025"/>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q"/>
            </a:pPr>
            <a:r>
              <a:rPr lang="en-US" altLang="en-US" sz="2000" dirty="0">
                <a:solidFill>
                  <a:schemeClr val="bg1"/>
                </a:solidFill>
                <a:latin typeface="Times New Roman" pitchFamily="18" charset="0"/>
                <a:cs typeface="Times New Roman" pitchFamily="18" charset="0"/>
              </a:rPr>
              <a:t>Describe the testing phase and distinguish between glass-box testing and</a:t>
            </a:r>
            <a:br>
              <a:rPr lang="en-US" altLang="en-US" sz="2000" dirty="0">
                <a:solidFill>
                  <a:schemeClr val="bg1"/>
                </a:solidFill>
                <a:latin typeface="Times New Roman" pitchFamily="18" charset="0"/>
                <a:cs typeface="Times New Roman" pitchFamily="18" charset="0"/>
              </a:rPr>
            </a:br>
            <a:r>
              <a:rPr lang="en-US" altLang="en-US" sz="2000" dirty="0">
                <a:solidFill>
                  <a:schemeClr val="bg1"/>
                </a:solidFill>
                <a:latin typeface="Times New Roman" pitchFamily="18" charset="0"/>
                <a:cs typeface="Times New Roman" pitchFamily="18" charset="0"/>
              </a:rPr>
              <a:t>black-box testing.</a:t>
            </a:r>
          </a:p>
        </p:txBody>
      </p:sp>
      <p:sp>
        <p:nvSpPr>
          <p:cNvPr id="10" name="Rectangle 9"/>
          <p:cNvSpPr>
            <a:spLocks noChangeArrowheads="1"/>
          </p:cNvSpPr>
          <p:nvPr/>
        </p:nvSpPr>
        <p:spPr bwMode="auto">
          <a:xfrm>
            <a:off x="152400" y="5683250"/>
            <a:ext cx="8534400" cy="1016000"/>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a:solidFill>
                  <a:schemeClr val="bg1"/>
                </a:solidFill>
                <a:latin typeface="Times New Roman" pitchFamily="18" charset="0"/>
              </a:rPr>
              <a:t>Recognize the importance of documentation in software engineering and</a:t>
            </a:r>
            <a:br>
              <a:rPr lang="en-US" altLang="en-US" sz="2000">
                <a:solidFill>
                  <a:schemeClr val="bg1"/>
                </a:solidFill>
                <a:latin typeface="Times New Roman" pitchFamily="18" charset="0"/>
              </a:rPr>
            </a:br>
            <a:r>
              <a:rPr lang="en-US" altLang="en-US" sz="2000">
                <a:solidFill>
                  <a:schemeClr val="bg1"/>
                </a:solidFill>
                <a:latin typeface="Times New Roman" pitchFamily="18" charset="0"/>
              </a:rPr>
              <a:t>distinguish between user documentation, system documentation, and technical documentation.</a:t>
            </a: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81381" name="Rectangle 5"/>
          <p:cNvSpPr>
            <a:spLocks noChangeArrowheads="1"/>
          </p:cNvSpPr>
          <p:nvPr/>
        </p:nvSpPr>
        <p:spPr bwMode="auto">
          <a:xfrm>
            <a:off x="152400" y="1111509"/>
            <a:ext cx="8610600" cy="48320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800" b="1" u="sng" dirty="0">
                <a:solidFill>
                  <a:srgbClr val="0000CC"/>
                </a:solidFill>
                <a:latin typeface="Times New Roman" panose="02020603050405020304" pitchFamily="18" charset="0"/>
              </a:rPr>
              <a:t>In the </a:t>
            </a:r>
            <a:r>
              <a:rPr lang="en-US" altLang="en-US" sz="2800" b="1" u="sng" dirty="0" smtClean="0">
                <a:solidFill>
                  <a:srgbClr val="0000CC"/>
                </a:solidFill>
                <a:latin typeface="Times New Roman" panose="02020603050405020304" pitchFamily="18" charset="0"/>
              </a:rPr>
              <a:t>waterfall </a:t>
            </a:r>
            <a:r>
              <a:rPr lang="en-US" altLang="en-US" sz="2800" b="1" u="sng" dirty="0">
                <a:solidFill>
                  <a:srgbClr val="0000CC"/>
                </a:solidFill>
                <a:latin typeface="Times New Roman" panose="02020603050405020304" pitchFamily="18" charset="0"/>
              </a:rPr>
              <a:t>model</a:t>
            </a:r>
            <a:r>
              <a:rPr lang="en-US" altLang="en-US" sz="2800" b="0" dirty="0" smtClean="0">
                <a:solidFill>
                  <a:srgbClr val="0000CC"/>
                </a:solidFill>
                <a:latin typeface="Times New Roman" panose="02020603050405020304" pitchFamily="18" charset="0"/>
              </a:rPr>
              <a:t>,</a:t>
            </a:r>
          </a:p>
          <a:p>
            <a:pPr algn="just" eaLnBrk="1" hangingPunct="1">
              <a:buFontTx/>
              <a:buChar char="-"/>
              <a:defRPr/>
            </a:pPr>
            <a:r>
              <a:rPr lang="en-US" altLang="en-US" sz="2800" dirty="0" smtClean="0">
                <a:solidFill>
                  <a:schemeClr val="bg1"/>
                </a:solidFill>
                <a:latin typeface="Times New Roman" panose="02020603050405020304" pitchFamily="18" charset="0"/>
              </a:rPr>
              <a:t>Coding designed </a:t>
            </a:r>
            <a:r>
              <a:rPr lang="en-US" altLang="en-US" sz="2800" b="0" dirty="0" smtClean="0">
                <a:solidFill>
                  <a:schemeClr val="bg1"/>
                </a:solidFill>
                <a:latin typeface="Times New Roman" panose="02020603050405020304" pitchFamily="18" charset="0"/>
              </a:rPr>
              <a:t>modules (procedure-oriented design/object-oriented design). </a:t>
            </a:r>
          </a:p>
          <a:p>
            <a:pPr algn="just" eaLnBrk="1" hangingPunct="1">
              <a:buFontTx/>
              <a:buChar char="-"/>
              <a:defRPr/>
            </a:pPr>
            <a:r>
              <a:rPr lang="en-US" altLang="en-US" sz="2800" b="0" dirty="0" smtClean="0">
                <a:solidFill>
                  <a:schemeClr val="bg1"/>
                </a:solidFill>
                <a:latin typeface="Times New Roman" panose="02020603050405020304" pitchFamily="18" charset="0"/>
              </a:rPr>
              <a:t>There </a:t>
            </a:r>
            <a:r>
              <a:rPr lang="en-US" altLang="en-US" sz="2800" b="0" dirty="0">
                <a:solidFill>
                  <a:schemeClr val="bg1"/>
                </a:solidFill>
                <a:latin typeface="Times New Roman" panose="02020603050405020304" pitchFamily="18" charset="0"/>
              </a:rPr>
              <a:t>are several issues we need to mention in each </a:t>
            </a:r>
            <a:r>
              <a:rPr lang="en-US" altLang="en-US" sz="2800" b="0" dirty="0" smtClean="0">
                <a:solidFill>
                  <a:schemeClr val="bg1"/>
                </a:solidFill>
                <a:latin typeface="Times New Roman" panose="02020603050405020304" pitchFamily="18" charset="0"/>
              </a:rPr>
              <a:t>case:</a:t>
            </a:r>
          </a:p>
          <a:p>
            <a:pPr lvl="1" algn="just">
              <a:buFontTx/>
              <a:buChar char="-"/>
              <a:defRPr/>
            </a:pPr>
            <a:r>
              <a:rPr lang="en-US" altLang="en-US" sz="2800" dirty="0" smtClean="0">
                <a:solidFill>
                  <a:schemeClr val="bg1"/>
                </a:solidFill>
                <a:latin typeface="Times New Roman" panose="02020603050405020304" pitchFamily="18" charset="0"/>
              </a:rPr>
              <a:t> Choosing programming language.</a:t>
            </a:r>
          </a:p>
          <a:p>
            <a:pPr lvl="1" algn="just">
              <a:buFontTx/>
              <a:buChar char="-"/>
              <a:defRPr/>
            </a:pPr>
            <a:r>
              <a:rPr lang="en-US" altLang="en-US" sz="2800" dirty="0" smtClean="0">
                <a:solidFill>
                  <a:schemeClr val="bg1"/>
                </a:solidFill>
                <a:latin typeface="Times New Roman" panose="02020603050405020304" pitchFamily="18" charset="0"/>
              </a:rPr>
              <a:t>Software’s quality:</a:t>
            </a:r>
          </a:p>
          <a:p>
            <a:pPr lvl="2" algn="just">
              <a:buFontTx/>
              <a:buChar char="-"/>
              <a:defRPr/>
            </a:pPr>
            <a:r>
              <a:rPr lang="en-US" altLang="en-US" sz="2800" dirty="0" smtClean="0">
                <a:solidFill>
                  <a:schemeClr val="bg1"/>
                </a:solidFill>
                <a:latin typeface="Times New Roman" panose="02020603050405020304" pitchFamily="18" charset="0"/>
              </a:rPr>
              <a:t>Satisfies the user’s requirements,</a:t>
            </a:r>
          </a:p>
          <a:p>
            <a:pPr lvl="2" algn="just">
              <a:buFontTx/>
              <a:buChar char="-"/>
              <a:defRPr/>
            </a:pPr>
            <a:r>
              <a:rPr lang="en-US" altLang="en-US" sz="2800" dirty="0" smtClean="0">
                <a:solidFill>
                  <a:schemeClr val="bg1"/>
                </a:solidFill>
                <a:latin typeface="Times New Roman" panose="02020603050405020304" pitchFamily="18" charset="0"/>
              </a:rPr>
              <a:t>Meets the operating standards of the organization, </a:t>
            </a:r>
          </a:p>
          <a:p>
            <a:pPr lvl="2" algn="just">
              <a:buFontTx/>
              <a:buChar char="-"/>
              <a:defRPr/>
            </a:pPr>
            <a:r>
              <a:rPr lang="en-US" altLang="en-US" sz="2800" dirty="0" smtClean="0">
                <a:solidFill>
                  <a:schemeClr val="bg1"/>
                </a:solidFill>
                <a:latin typeface="Times New Roman" panose="02020603050405020304" pitchFamily="18" charset="0"/>
              </a:rPr>
              <a:t>Runs efficiently on the hardware for which it was developed.</a:t>
            </a:r>
          </a:p>
          <a:p>
            <a:pPr lvl="1" algn="just">
              <a:defRPr/>
            </a:pPr>
            <a:r>
              <a:rPr lang="en-US" altLang="en-US" sz="2800" dirty="0" smtClean="0">
                <a:solidFill>
                  <a:schemeClr val="bg1"/>
                </a:solidFill>
                <a:latin typeface="Times New Roman" pitchFamily="18" charset="0"/>
                <a:sym typeface="Wingdings" pitchFamily="2" charset="2"/>
              </a:rPr>
              <a:t> W</a:t>
            </a:r>
            <a:r>
              <a:rPr lang="en-US" altLang="en-US" sz="2800" dirty="0" smtClean="0">
                <a:solidFill>
                  <a:schemeClr val="bg1"/>
                </a:solidFill>
                <a:latin typeface="Times New Roman" pitchFamily="18" charset="0"/>
              </a:rPr>
              <a:t>e must be able to define some attributes of quality.</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4- Implementation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990600"/>
            <a:ext cx="3886200" cy="519113"/>
          </a:xfrm>
          <a:prstGeom prst="rect">
            <a:avLst/>
          </a:prstGeom>
          <a:noFill/>
          <a:ln w="9525">
            <a:noFill/>
            <a:miter lim="800000"/>
            <a:headEnd/>
            <a:tailEnd/>
          </a:ln>
          <a:effectLst/>
        </p:spPr>
        <p:txBody>
          <a:bodyPr>
            <a:spAutoFit/>
          </a:bodyPr>
          <a:lstStyle/>
          <a:p>
            <a:r>
              <a:rPr lang="en-US" altLang="en-US" sz="2800" b="1" dirty="0">
                <a:solidFill>
                  <a:srgbClr val="0000CC"/>
                </a:solidFill>
                <a:latin typeface="Times New Roman" pitchFamily="18" charset="0"/>
              </a:rPr>
              <a:t>Software quality factors</a:t>
            </a:r>
          </a:p>
        </p:txBody>
      </p:sp>
      <p:grpSp>
        <p:nvGrpSpPr>
          <p:cNvPr id="2" name="Group 1"/>
          <p:cNvGrpSpPr>
            <a:grpSpLocks/>
          </p:cNvGrpSpPr>
          <p:nvPr/>
        </p:nvGrpSpPr>
        <p:grpSpPr bwMode="auto">
          <a:xfrm>
            <a:off x="1371600" y="1676400"/>
            <a:ext cx="6477000" cy="4419600"/>
            <a:chOff x="76200" y="2286000"/>
            <a:chExt cx="6477000" cy="4419600"/>
          </a:xfrm>
        </p:grpSpPr>
        <p:sp>
          <p:nvSpPr>
            <p:cNvPr id="53253" name="Text Box 4"/>
            <p:cNvSpPr txBox="1">
              <a:spLocks noChangeArrowheads="1"/>
            </p:cNvSpPr>
            <p:nvPr/>
          </p:nvSpPr>
          <p:spPr bwMode="auto">
            <a:xfrm>
              <a:off x="76200" y="2286000"/>
              <a:ext cx="343876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10.10  </a:t>
              </a:r>
              <a:r>
                <a:rPr lang="en-US" altLang="en-US" sz="2000" dirty="0">
                  <a:solidFill>
                    <a:schemeClr val="bg1"/>
                  </a:solidFill>
                  <a:latin typeface="Times New Roman" pitchFamily="18" charset="0"/>
                </a:rPr>
                <a:t>Quality factors</a:t>
              </a:r>
            </a:p>
          </p:txBody>
        </p:sp>
        <p:pic>
          <p:nvPicPr>
            <p:cNvPr id="53254" name="Picture 5"/>
            <p:cNvPicPr>
              <a:picLocks noChangeAspect="1" noChangeArrowheads="1"/>
            </p:cNvPicPr>
            <p:nvPr/>
          </p:nvPicPr>
          <p:blipFill>
            <a:blip r:embed="rId3" cstate="print">
              <a:lum contrast="10000"/>
            </a:blip>
            <a:srcRect/>
            <a:stretch>
              <a:fillRect/>
            </a:stretch>
          </p:blipFill>
          <p:spPr bwMode="auto">
            <a:xfrm>
              <a:off x="152400" y="2971800"/>
              <a:ext cx="6389687" cy="3559175"/>
            </a:xfrm>
            <a:prstGeom prst="rect">
              <a:avLst/>
            </a:prstGeom>
            <a:noFill/>
            <a:ln w="9525">
              <a:noFill/>
              <a:miter lim="800000"/>
              <a:headEnd/>
              <a:tailEnd/>
            </a:ln>
            <a:effectLst/>
          </p:spPr>
        </p:pic>
        <p:cxnSp>
          <p:nvCxnSpPr>
            <p:cNvPr id="53255" name="Straight Connector 6"/>
            <p:cNvCxnSpPr>
              <a:cxnSpLocks noChangeShapeType="1"/>
            </p:cNvCxnSpPr>
            <p:nvPr/>
          </p:nvCxnSpPr>
          <p:spPr bwMode="auto">
            <a:xfrm>
              <a:off x="76200" y="2819400"/>
              <a:ext cx="6477000" cy="0"/>
            </a:xfrm>
            <a:prstGeom prst="line">
              <a:avLst/>
            </a:prstGeom>
            <a:noFill/>
            <a:ln w="57150" algn="ctr">
              <a:solidFill>
                <a:srgbClr val="FF0000"/>
              </a:solidFill>
              <a:round/>
              <a:headEnd/>
              <a:tailEnd/>
            </a:ln>
            <a:effectLst/>
          </p:spPr>
        </p:cxnSp>
        <p:cxnSp>
          <p:nvCxnSpPr>
            <p:cNvPr id="53256" name="Straight Connector 7"/>
            <p:cNvCxnSpPr>
              <a:cxnSpLocks noChangeShapeType="1"/>
            </p:cNvCxnSpPr>
            <p:nvPr/>
          </p:nvCxnSpPr>
          <p:spPr bwMode="auto">
            <a:xfrm>
              <a:off x="76200" y="2362200"/>
              <a:ext cx="6400800" cy="0"/>
            </a:xfrm>
            <a:prstGeom prst="line">
              <a:avLst/>
            </a:prstGeom>
            <a:noFill/>
            <a:ln w="9525" algn="ctr">
              <a:solidFill>
                <a:srgbClr val="FF0000"/>
              </a:solidFill>
              <a:round/>
              <a:headEnd/>
              <a:tailEnd/>
            </a:ln>
            <a:effectLst/>
          </p:spPr>
        </p:cxnSp>
        <p:cxnSp>
          <p:nvCxnSpPr>
            <p:cNvPr id="53257" name="Straight Connector 8"/>
            <p:cNvCxnSpPr>
              <a:cxnSpLocks noChangeShapeType="1"/>
            </p:cNvCxnSpPr>
            <p:nvPr/>
          </p:nvCxnSpPr>
          <p:spPr bwMode="auto">
            <a:xfrm>
              <a:off x="152400" y="6705600"/>
              <a:ext cx="6400800" cy="0"/>
            </a:xfrm>
            <a:prstGeom prst="line">
              <a:avLst/>
            </a:prstGeom>
            <a:noFill/>
            <a:ln w="9525" algn="ctr">
              <a:solidFill>
                <a:srgbClr val="FF0000"/>
              </a:solidFill>
              <a:round/>
              <a:headEnd/>
              <a:tailEnd/>
            </a:ln>
            <a:effectLst/>
          </p:spPr>
        </p:cxnSp>
      </p:grpSp>
      <p:sp>
        <p:nvSpPr>
          <p:cNvPr id="1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Implementation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0645" name="Rectangle 5"/>
          <p:cNvSpPr>
            <a:spLocks noChangeArrowheads="1"/>
          </p:cNvSpPr>
          <p:nvPr/>
        </p:nvSpPr>
        <p:spPr bwMode="auto">
          <a:xfrm>
            <a:off x="152400" y="1171575"/>
            <a:ext cx="86106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solidFill>
                  <a:schemeClr val="bg1"/>
                </a:solidFill>
                <a:latin typeface="Times New Roman" panose="02020603050405020304" pitchFamily="18" charset="0"/>
              </a:rPr>
              <a:t>The goal of the testing phase is </a:t>
            </a:r>
            <a:r>
              <a:rPr lang="en-US" altLang="en-US" sz="2800" b="1" u="sng" dirty="0">
                <a:solidFill>
                  <a:schemeClr val="bg1"/>
                </a:solidFill>
                <a:latin typeface="Times New Roman" panose="02020603050405020304" pitchFamily="18" charset="0"/>
              </a:rPr>
              <a:t>to find errors</a:t>
            </a:r>
            <a:r>
              <a:rPr lang="en-US" altLang="en-US" sz="2800" b="0" dirty="0">
                <a:solidFill>
                  <a:schemeClr val="bg1"/>
                </a:solidFill>
                <a:latin typeface="Times New Roman" panose="02020603050405020304" pitchFamily="18" charset="0"/>
              </a:rPr>
              <a:t>, which means that a good testing strategy is the one that finds most errors. There are two types of testing: </a:t>
            </a:r>
            <a:r>
              <a:rPr lang="en-US" altLang="en-US" sz="2800" dirty="0">
                <a:solidFill>
                  <a:schemeClr val="bg1"/>
                </a:solidFill>
                <a:latin typeface="Times New Roman" panose="02020603050405020304" pitchFamily="18" charset="0"/>
              </a:rPr>
              <a:t>glass-box</a:t>
            </a:r>
            <a:r>
              <a:rPr lang="en-US" altLang="en-US" sz="2800" b="0" dirty="0">
                <a:solidFill>
                  <a:schemeClr val="bg1"/>
                </a:solidFill>
                <a:latin typeface="Times New Roman" panose="02020603050405020304" pitchFamily="18" charset="0"/>
              </a:rPr>
              <a:t> and </a:t>
            </a:r>
            <a:r>
              <a:rPr lang="en-US" altLang="en-US" sz="2800" dirty="0" smtClean="0">
                <a:solidFill>
                  <a:schemeClr val="bg1"/>
                </a:solidFill>
                <a:latin typeface="Times New Roman" panose="02020603050405020304" pitchFamily="18" charset="0"/>
              </a:rPr>
              <a:t>black-box</a:t>
            </a:r>
            <a:r>
              <a:rPr lang="en-US" altLang="en-US" sz="2800" dirty="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55301" name="Text Box 4"/>
          <p:cNvSpPr txBox="1">
            <a:spLocks noChangeArrowheads="1"/>
          </p:cNvSpPr>
          <p:nvPr/>
        </p:nvSpPr>
        <p:spPr bwMode="auto">
          <a:xfrm>
            <a:off x="8229600" y="58674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grpSp>
        <p:nvGrpSpPr>
          <p:cNvPr id="15" name="Group 14"/>
          <p:cNvGrpSpPr/>
          <p:nvPr/>
        </p:nvGrpSpPr>
        <p:grpSpPr>
          <a:xfrm>
            <a:off x="2133600" y="3200400"/>
            <a:ext cx="5105400" cy="2667000"/>
            <a:chOff x="76200" y="3048000"/>
            <a:chExt cx="5105400" cy="2667000"/>
          </a:xfrm>
        </p:grpSpPr>
        <p:sp>
          <p:nvSpPr>
            <p:cNvPr id="55302" name="Text Box 6"/>
            <p:cNvSpPr txBox="1">
              <a:spLocks noChangeArrowheads="1"/>
            </p:cNvSpPr>
            <p:nvPr/>
          </p:nvSpPr>
          <p:spPr bwMode="auto">
            <a:xfrm>
              <a:off x="76200" y="3048000"/>
              <a:ext cx="3570016"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10.11  </a:t>
              </a:r>
              <a:r>
                <a:rPr lang="en-US" altLang="en-US" sz="2000" dirty="0">
                  <a:solidFill>
                    <a:schemeClr val="bg1"/>
                  </a:solidFill>
                  <a:latin typeface="Times New Roman" pitchFamily="18" charset="0"/>
                </a:rPr>
                <a:t>Software testing</a:t>
              </a:r>
            </a:p>
          </p:txBody>
        </p:sp>
        <p:pic>
          <p:nvPicPr>
            <p:cNvPr id="55303" name="Picture 7"/>
            <p:cNvPicPr>
              <a:picLocks noChangeAspect="1" noChangeArrowheads="1"/>
            </p:cNvPicPr>
            <p:nvPr/>
          </p:nvPicPr>
          <p:blipFill>
            <a:blip r:embed="rId3" cstate="print">
              <a:lum contrast="10000"/>
            </a:blip>
            <a:srcRect/>
            <a:stretch>
              <a:fillRect/>
            </a:stretch>
          </p:blipFill>
          <p:spPr bwMode="auto">
            <a:xfrm>
              <a:off x="152400" y="3657600"/>
              <a:ext cx="5018087" cy="2017712"/>
            </a:xfrm>
            <a:prstGeom prst="rect">
              <a:avLst/>
            </a:prstGeom>
            <a:noFill/>
            <a:ln w="9525">
              <a:noFill/>
              <a:miter lim="800000"/>
              <a:headEnd/>
              <a:tailEnd/>
            </a:ln>
            <a:effectLst/>
          </p:spPr>
        </p:pic>
        <p:cxnSp>
          <p:nvCxnSpPr>
            <p:cNvPr id="55304" name="Straight Connector 8"/>
            <p:cNvCxnSpPr>
              <a:cxnSpLocks noChangeShapeType="1"/>
            </p:cNvCxnSpPr>
            <p:nvPr/>
          </p:nvCxnSpPr>
          <p:spPr bwMode="auto">
            <a:xfrm>
              <a:off x="76200" y="3581400"/>
              <a:ext cx="5105400" cy="0"/>
            </a:xfrm>
            <a:prstGeom prst="line">
              <a:avLst/>
            </a:prstGeom>
            <a:noFill/>
            <a:ln w="57150" algn="ctr">
              <a:solidFill>
                <a:srgbClr val="FF0000"/>
              </a:solidFill>
              <a:round/>
              <a:headEnd/>
              <a:tailEnd/>
            </a:ln>
            <a:effectLst/>
          </p:spPr>
        </p:cxnSp>
        <p:cxnSp>
          <p:nvCxnSpPr>
            <p:cNvPr id="55305" name="Straight Connector 9"/>
            <p:cNvCxnSpPr>
              <a:cxnSpLocks noChangeShapeType="1"/>
            </p:cNvCxnSpPr>
            <p:nvPr/>
          </p:nvCxnSpPr>
          <p:spPr bwMode="auto">
            <a:xfrm>
              <a:off x="76200" y="3048000"/>
              <a:ext cx="5029200" cy="0"/>
            </a:xfrm>
            <a:prstGeom prst="line">
              <a:avLst/>
            </a:prstGeom>
            <a:noFill/>
            <a:ln w="9525" algn="ctr">
              <a:solidFill>
                <a:srgbClr val="FF0000"/>
              </a:solidFill>
              <a:round/>
              <a:headEnd/>
              <a:tailEnd/>
            </a:ln>
            <a:effectLst/>
          </p:spPr>
        </p:cxnSp>
        <p:cxnSp>
          <p:nvCxnSpPr>
            <p:cNvPr id="55306" name="Straight Connector 10"/>
            <p:cNvCxnSpPr>
              <a:cxnSpLocks noChangeShapeType="1"/>
            </p:cNvCxnSpPr>
            <p:nvPr/>
          </p:nvCxnSpPr>
          <p:spPr bwMode="auto">
            <a:xfrm>
              <a:off x="152400" y="5715000"/>
              <a:ext cx="5029200" cy="0"/>
            </a:xfrm>
            <a:prstGeom prst="line">
              <a:avLst/>
            </a:prstGeom>
            <a:noFill/>
            <a:ln w="9525" algn="ctr">
              <a:solidFill>
                <a:srgbClr val="FF0000"/>
              </a:solidFill>
              <a:round/>
              <a:headEnd/>
              <a:tailEnd/>
            </a:ln>
            <a:effectLst/>
          </p:spPr>
        </p:cxnSp>
      </p:gr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5- 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ChangeArrowheads="1"/>
          </p:cNvSpPr>
          <p:nvPr/>
        </p:nvSpPr>
        <p:spPr bwMode="auto">
          <a:xfrm>
            <a:off x="76200" y="1066800"/>
            <a:ext cx="8915400" cy="3416320"/>
          </a:xfrm>
          <a:prstGeom prst="rect">
            <a:avLst/>
          </a:prstGeom>
          <a:noFill/>
          <a:ln w="9525">
            <a:noFill/>
            <a:miter lim="800000"/>
            <a:headEnd/>
            <a:tailEnd/>
          </a:ln>
          <a:effectLst/>
        </p:spPr>
        <p:txBody>
          <a:bodyPr wrap="square">
            <a:spAutoFit/>
          </a:bodyPr>
          <a:lstStyle/>
          <a:p>
            <a:pPr marL="231775" indent="-231775" algn="just"/>
            <a:r>
              <a:rPr lang="en-US" altLang="en-US" sz="2400" b="1" u="sng" dirty="0">
                <a:solidFill>
                  <a:srgbClr val="0000CC"/>
                </a:solidFill>
                <a:latin typeface="Times New Roman" pitchFamily="18" charset="0"/>
              </a:rPr>
              <a:t>Glass-box testing (or white-box testing)</a:t>
            </a:r>
            <a:r>
              <a:rPr lang="en-US" altLang="en-US" sz="2400" b="1" dirty="0">
                <a:solidFill>
                  <a:srgbClr val="0000CC"/>
                </a:solidFill>
                <a:latin typeface="Times New Roman" pitchFamily="18" charset="0"/>
              </a:rPr>
              <a:t> </a:t>
            </a:r>
            <a:endParaRPr lang="en-US" altLang="en-US" sz="2400" b="1" dirty="0" smtClean="0">
              <a:solidFill>
                <a:srgbClr val="0000CC"/>
              </a:solidFill>
              <a:latin typeface="Times New Roman" pitchFamily="18" charset="0"/>
            </a:endParaRPr>
          </a:p>
          <a:p>
            <a:pPr marL="231775" indent="-231775" algn="just">
              <a:buFontTx/>
              <a:buChar char="-"/>
            </a:pPr>
            <a:r>
              <a:rPr lang="en-US" altLang="en-US" sz="2400" b="0" dirty="0" smtClean="0">
                <a:solidFill>
                  <a:schemeClr val="bg1"/>
                </a:solidFill>
                <a:latin typeface="Times New Roman" pitchFamily="18" charset="0"/>
              </a:rPr>
              <a:t> It is </a:t>
            </a:r>
            <a:r>
              <a:rPr lang="en-US" altLang="en-US" sz="2400" b="0" dirty="0">
                <a:solidFill>
                  <a:schemeClr val="bg1"/>
                </a:solidFill>
                <a:latin typeface="Times New Roman" pitchFamily="18" charset="0"/>
              </a:rPr>
              <a:t>based on knowing the internal structure of the software.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testing goal is to check to determine whether all components of the software do what they are designed for.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b="0" dirty="0" smtClean="0">
                <a:solidFill>
                  <a:schemeClr val="bg1"/>
                </a:solidFill>
                <a:latin typeface="Times New Roman" pitchFamily="18" charset="0"/>
              </a:rPr>
              <a:t>Glass-box </a:t>
            </a:r>
            <a:r>
              <a:rPr lang="en-US" altLang="en-US" sz="2400" b="0" dirty="0">
                <a:solidFill>
                  <a:schemeClr val="bg1"/>
                </a:solidFill>
                <a:latin typeface="Times New Roman" pitchFamily="18" charset="0"/>
              </a:rPr>
              <a:t>testing assumes that the tester knows everything about the software. In this case, the software is like a glass box in which everything inside the box is visible. </a:t>
            </a:r>
            <a:endParaRPr lang="en-US" altLang="en-US" sz="2400" b="0" dirty="0" smtClean="0">
              <a:solidFill>
                <a:schemeClr val="bg1"/>
              </a:solidFill>
              <a:latin typeface="Times New Roman" pitchFamily="18" charset="0"/>
            </a:endParaRPr>
          </a:p>
          <a:p>
            <a:pPr marL="231775" indent="-231775" algn="just">
              <a:buFontTx/>
              <a:buChar char="-"/>
            </a:pPr>
            <a:r>
              <a:rPr lang="en-US" altLang="en-US" sz="2400" b="0" dirty="0" smtClean="0">
                <a:solidFill>
                  <a:schemeClr val="bg1"/>
                </a:solidFill>
                <a:latin typeface="Times New Roman" pitchFamily="18" charset="0"/>
              </a:rPr>
              <a:t>Glass-box </a:t>
            </a:r>
            <a:r>
              <a:rPr lang="en-US" altLang="en-US" sz="2400" b="0" dirty="0">
                <a:solidFill>
                  <a:schemeClr val="bg1"/>
                </a:solidFill>
                <a:latin typeface="Times New Roman" pitchFamily="18" charset="0"/>
              </a:rPr>
              <a:t>testing is done by the software engineer or a dedicated team.</a:t>
            </a:r>
          </a:p>
        </p:txBody>
      </p:sp>
      <p:sp>
        <p:nvSpPr>
          <p:cNvPr id="5" name="Rectangle 3"/>
          <p:cNvSpPr>
            <a:spLocks noChangeArrowheads="1"/>
          </p:cNvSpPr>
          <p:nvPr/>
        </p:nvSpPr>
        <p:spPr bwMode="auto">
          <a:xfrm>
            <a:off x="152400" y="4629090"/>
            <a:ext cx="8915400" cy="400110"/>
          </a:xfrm>
          <a:prstGeom prst="rect">
            <a:avLst/>
          </a:prstGeom>
          <a:noFill/>
          <a:ln w="9525">
            <a:noFill/>
            <a:miter lim="800000"/>
            <a:headEnd/>
            <a:tailEnd/>
          </a:ln>
          <a:effectLst/>
        </p:spPr>
        <p:txBody>
          <a:bodyPr>
            <a:spAutoFit/>
          </a:bodyPr>
          <a:lstStyle/>
          <a:p>
            <a:pPr marL="457200" indent="-457200">
              <a:buClr>
                <a:srgbClr val="FF0000"/>
              </a:buClr>
              <a:buFont typeface="Wingdings" pitchFamily="2" charset="2"/>
              <a:buChar char="q"/>
            </a:pPr>
            <a:r>
              <a:rPr lang="en-US" altLang="en-US" sz="2000" b="0" dirty="0">
                <a:solidFill>
                  <a:schemeClr val="bg1"/>
                </a:solidFill>
                <a:latin typeface="Times New Roman" pitchFamily="18" charset="0"/>
                <a:cs typeface="Times New Roman" pitchFamily="18" charset="0"/>
              </a:rPr>
              <a:t>All independent paths in every module are tested at least once.</a:t>
            </a:r>
          </a:p>
        </p:txBody>
      </p:sp>
      <p:sp>
        <p:nvSpPr>
          <p:cNvPr id="6" name="Rectangle 3"/>
          <p:cNvSpPr>
            <a:spLocks noChangeArrowheads="1"/>
          </p:cNvSpPr>
          <p:nvPr/>
        </p:nvSpPr>
        <p:spPr bwMode="auto">
          <a:xfrm>
            <a:off x="152400" y="5086290"/>
            <a:ext cx="8763000" cy="400110"/>
          </a:xfrm>
          <a:prstGeom prst="rect">
            <a:avLst/>
          </a:prstGeom>
          <a:noFill/>
          <a:ln w="9525">
            <a:noFill/>
            <a:miter lim="800000"/>
            <a:headEnd/>
            <a:tailEnd/>
          </a:ln>
          <a:effectLst/>
        </p:spPr>
        <p:txBody>
          <a:bodyPr wrap="square">
            <a:spAutoFit/>
          </a:bodyPr>
          <a:lstStyle/>
          <a:p>
            <a:pPr marL="457200" indent="-457200">
              <a:buClr>
                <a:srgbClr val="FF0000"/>
              </a:buClr>
              <a:buFont typeface="Wingdings" pitchFamily="2" charset="2"/>
              <a:buChar char="q"/>
            </a:pPr>
            <a:r>
              <a:rPr lang="en-US" altLang="en-US" sz="2000" b="0" dirty="0">
                <a:solidFill>
                  <a:schemeClr val="bg1"/>
                </a:solidFill>
                <a:latin typeface="Times New Roman" pitchFamily="18" charset="0"/>
                <a:cs typeface="Times New Roman" pitchFamily="18" charset="0"/>
              </a:rPr>
              <a:t>All the decision constructs (two-way and </a:t>
            </a:r>
            <a:r>
              <a:rPr lang="en-US" altLang="en-US" sz="2000" b="0" dirty="0" err="1">
                <a:solidFill>
                  <a:schemeClr val="bg1"/>
                </a:solidFill>
                <a:latin typeface="Times New Roman" pitchFamily="18" charset="0"/>
                <a:cs typeface="Times New Roman" pitchFamily="18" charset="0"/>
              </a:rPr>
              <a:t>multiway</a:t>
            </a:r>
            <a:r>
              <a:rPr lang="en-US" altLang="en-US" sz="2000" b="0" dirty="0">
                <a:solidFill>
                  <a:schemeClr val="bg1"/>
                </a:solidFill>
                <a:latin typeface="Times New Roman" pitchFamily="18" charset="0"/>
                <a:cs typeface="Times New Roman" pitchFamily="18" charset="0"/>
              </a:rPr>
              <a:t>) are tested on each branch.</a:t>
            </a:r>
          </a:p>
        </p:txBody>
      </p:sp>
      <p:sp>
        <p:nvSpPr>
          <p:cNvPr id="7" name="Rectangle 3"/>
          <p:cNvSpPr>
            <a:spLocks noChangeArrowheads="1"/>
          </p:cNvSpPr>
          <p:nvPr/>
        </p:nvSpPr>
        <p:spPr bwMode="auto">
          <a:xfrm>
            <a:off x="152400" y="5543490"/>
            <a:ext cx="3886200" cy="400110"/>
          </a:xfrm>
          <a:prstGeom prst="rect">
            <a:avLst/>
          </a:prstGeom>
          <a:noFill/>
          <a:ln w="9525">
            <a:noFill/>
            <a:miter lim="800000"/>
            <a:headEnd/>
            <a:tailEnd/>
          </a:ln>
          <a:effectLst/>
        </p:spPr>
        <p:txBody>
          <a:bodyPr wrap="square">
            <a:spAutoFit/>
          </a:bodyPr>
          <a:lstStyle/>
          <a:p>
            <a:pPr marL="457200" indent="-457200">
              <a:buClr>
                <a:srgbClr val="FF0000"/>
              </a:buClr>
              <a:buFont typeface="Wingdings" pitchFamily="2" charset="2"/>
              <a:buChar char="q"/>
            </a:pPr>
            <a:r>
              <a:rPr lang="en-US" altLang="en-US" sz="2000" b="0" dirty="0">
                <a:solidFill>
                  <a:schemeClr val="bg1"/>
                </a:solidFill>
                <a:latin typeface="Times New Roman" pitchFamily="18" charset="0"/>
                <a:cs typeface="Times New Roman" pitchFamily="18" charset="0"/>
              </a:rPr>
              <a:t>Each loop construct is tested.</a:t>
            </a:r>
          </a:p>
        </p:txBody>
      </p:sp>
      <p:sp>
        <p:nvSpPr>
          <p:cNvPr id="8" name="Rectangle 3"/>
          <p:cNvSpPr>
            <a:spLocks noChangeArrowheads="1"/>
          </p:cNvSpPr>
          <p:nvPr/>
        </p:nvSpPr>
        <p:spPr bwMode="auto">
          <a:xfrm>
            <a:off x="152400" y="5949950"/>
            <a:ext cx="8915400" cy="400110"/>
          </a:xfrm>
          <a:prstGeom prst="rect">
            <a:avLst/>
          </a:prstGeom>
          <a:noFill/>
          <a:ln w="9525">
            <a:noFill/>
            <a:miter lim="800000"/>
            <a:headEnd/>
            <a:tailEnd/>
          </a:ln>
          <a:effectLst/>
        </p:spPr>
        <p:txBody>
          <a:bodyPr>
            <a:spAutoFit/>
          </a:bodyPr>
          <a:lstStyle/>
          <a:p>
            <a:pPr marL="342900" indent="-342900">
              <a:buClr>
                <a:srgbClr val="FF0000"/>
              </a:buClr>
              <a:buFont typeface="Wingdings" pitchFamily="2" charset="2"/>
              <a:buChar char="q"/>
            </a:pPr>
            <a:r>
              <a:rPr lang="en-US" altLang="en-US" sz="2000" b="0">
                <a:solidFill>
                  <a:schemeClr val="bg1"/>
                </a:solidFill>
                <a:latin typeface="Times New Roman" pitchFamily="18" charset="0"/>
                <a:cs typeface="Times New Roman" pitchFamily="18" charset="0"/>
              </a:rPr>
              <a:t>All data structures are tested.</a:t>
            </a: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TextBox 9"/>
          <p:cNvSpPr txBox="1"/>
          <p:nvPr/>
        </p:nvSpPr>
        <p:spPr>
          <a:xfrm>
            <a:off x="4343400" y="5715000"/>
            <a:ext cx="3200400" cy="369332"/>
          </a:xfrm>
          <a:prstGeom prst="rect">
            <a:avLst/>
          </a:prstGeom>
          <a:noFill/>
        </p:spPr>
        <p:txBody>
          <a:bodyPr wrap="square" rtlCol="0">
            <a:spAutoFit/>
          </a:bodyPr>
          <a:lstStyle/>
          <a:p>
            <a:r>
              <a:rPr lang="en-US" dirty="0" smtClean="0">
                <a:solidFill>
                  <a:srgbClr val="FF0000"/>
                </a:solidFill>
              </a:rPr>
              <a:t>Test everything, every case .</a:t>
            </a:r>
            <a:endParaRPr lang="en-US" dirty="0">
              <a:solidFill>
                <a:srgbClr val="FF0000"/>
              </a:solidFill>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33400" y="1447800"/>
            <a:ext cx="8610600" cy="4616648"/>
          </a:xfrm>
          <a:prstGeom prst="rect">
            <a:avLst/>
          </a:prstGeom>
          <a:noFill/>
          <a:ln w="9525">
            <a:noFill/>
            <a:miter lim="800000"/>
            <a:headEnd/>
            <a:tailEnd/>
          </a:ln>
          <a:effectLst/>
        </p:spPr>
        <p:txBody>
          <a:bodyPr wrap="square">
            <a:spAutoFit/>
          </a:bodyPr>
          <a:lstStyle/>
          <a:p>
            <a:r>
              <a:rPr lang="en-US" altLang="en-US" sz="2800" b="1" u="sng" dirty="0">
                <a:solidFill>
                  <a:schemeClr val="bg1"/>
                </a:solidFill>
                <a:latin typeface="Times New Roman" pitchFamily="18" charset="0"/>
              </a:rPr>
              <a:t>Several testing methodologies</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r>
              <a:rPr lang="en-US" altLang="en-US" sz="2800" b="0" dirty="0" smtClean="0">
                <a:solidFill>
                  <a:schemeClr val="bg1"/>
                </a:solidFill>
                <a:latin typeface="Times New Roman" pitchFamily="18" charset="0"/>
              </a:rPr>
              <a:t/>
            </a:r>
            <a:br>
              <a:rPr lang="en-US" altLang="en-US" sz="2800" b="0" dirty="0" smtClean="0">
                <a:solidFill>
                  <a:schemeClr val="bg1"/>
                </a:solidFill>
                <a:latin typeface="Times New Roman" pitchFamily="18" charset="0"/>
              </a:rPr>
            </a:br>
            <a:r>
              <a:rPr lang="en-US" altLang="en-US" sz="2800" b="1" u="sng" dirty="0" smtClean="0">
                <a:solidFill>
                  <a:srgbClr val="0000CC"/>
                </a:solidFill>
                <a:latin typeface="Times New Roman" pitchFamily="18" charset="0"/>
              </a:rPr>
              <a:t>Basis </a:t>
            </a:r>
            <a:r>
              <a:rPr lang="en-US" altLang="en-US" sz="2800" b="1" u="sng" dirty="0">
                <a:solidFill>
                  <a:srgbClr val="0000CC"/>
                </a:solidFill>
                <a:latin typeface="Times New Roman" pitchFamily="18" charset="0"/>
              </a:rPr>
              <a:t>path </a:t>
            </a:r>
            <a:r>
              <a:rPr lang="en-US" altLang="en-US" sz="2800" b="1" u="sng" dirty="0" smtClean="0">
                <a:solidFill>
                  <a:srgbClr val="0000CC"/>
                </a:solidFill>
                <a:latin typeface="Times New Roman" pitchFamily="18" charset="0"/>
              </a:rPr>
              <a:t>testing:</a:t>
            </a:r>
            <a:r>
              <a:rPr lang="en-US" altLang="en-US" sz="2800" dirty="0" smtClean="0">
                <a:solidFill>
                  <a:schemeClr val="bg1"/>
                </a:solidFill>
                <a:latin typeface="Times New Roman" pitchFamily="18" charset="0"/>
              </a:rPr>
              <a:t> Basis path testing was proposed by Tom McCabe. This method creates a set of test cases that executes </a:t>
            </a:r>
            <a:r>
              <a:rPr lang="en-US" altLang="en-US" sz="2800" dirty="0" smtClean="0">
                <a:solidFill>
                  <a:srgbClr val="FF0000"/>
                </a:solidFill>
                <a:latin typeface="Times New Roman" pitchFamily="18" charset="0"/>
              </a:rPr>
              <a:t>every statement in the software at least once</a:t>
            </a:r>
            <a:r>
              <a:rPr lang="en-US" altLang="en-US" sz="2800" dirty="0" smtClean="0">
                <a:solidFill>
                  <a:schemeClr val="bg1"/>
                </a:solidFill>
                <a:latin typeface="Times New Roman" pitchFamily="18" charset="0"/>
              </a:rPr>
              <a:t>.</a:t>
            </a:r>
          </a:p>
          <a:p>
            <a:endParaRPr lang="en-US" altLang="en-US" sz="1200" dirty="0" smtClean="0">
              <a:solidFill>
                <a:schemeClr val="bg1"/>
              </a:solidFill>
              <a:latin typeface="Times New Roman" pitchFamily="18" charset="0"/>
            </a:endParaRPr>
          </a:p>
          <a:p>
            <a:r>
              <a:rPr lang="en-US" altLang="en-US" sz="2800" b="1" u="sng" dirty="0" smtClean="0">
                <a:solidFill>
                  <a:srgbClr val="0000CC"/>
                </a:solidFill>
                <a:latin typeface="Times New Roman" pitchFamily="18" charset="0"/>
                <a:cs typeface="Times New Roman" pitchFamily="18" charset="0"/>
              </a:rPr>
              <a:t>Control </a:t>
            </a:r>
            <a:r>
              <a:rPr lang="en-US" altLang="en-US" sz="2800" b="1" u="sng" dirty="0">
                <a:solidFill>
                  <a:srgbClr val="0000CC"/>
                </a:solidFill>
                <a:latin typeface="Times New Roman" pitchFamily="18" charset="0"/>
                <a:cs typeface="Times New Roman" pitchFamily="18" charset="0"/>
              </a:rPr>
              <a:t>structure </a:t>
            </a:r>
            <a:r>
              <a:rPr lang="en-US" altLang="en-US" sz="2800" b="1" u="sng" dirty="0" smtClean="0">
                <a:solidFill>
                  <a:srgbClr val="0000CC"/>
                </a:solidFill>
                <a:latin typeface="Times New Roman" pitchFamily="18" charset="0"/>
                <a:cs typeface="Times New Roman" pitchFamily="18" charset="0"/>
              </a:rPr>
              <a:t>testing</a:t>
            </a:r>
            <a:r>
              <a:rPr lang="en-US" altLang="en-US" sz="2800" dirty="0">
                <a:solidFill>
                  <a:schemeClr val="bg1"/>
                </a:solidFill>
                <a:latin typeface="Times New Roman" pitchFamily="18" charset="0"/>
                <a:cs typeface="Times New Roman" pitchFamily="18" charset="0"/>
              </a:rPr>
              <a:t>:</a:t>
            </a:r>
            <a:r>
              <a:rPr lang="en-US" altLang="en-US" sz="2800" b="0"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is a group of white-box testing methods including: </a:t>
            </a:r>
          </a:p>
          <a:p>
            <a:r>
              <a:rPr lang="en-US" sz="2800" dirty="0" smtClean="0">
                <a:solidFill>
                  <a:schemeClr val="bg1"/>
                </a:solidFill>
                <a:latin typeface="Times New Roman" pitchFamily="18" charset="0"/>
                <a:cs typeface="Times New Roman" pitchFamily="18" charset="0"/>
              </a:rPr>
              <a:t>	- Branch Testing or Condition Testing. </a:t>
            </a:r>
          </a:p>
          <a:p>
            <a:r>
              <a:rPr lang="en-US" sz="2800" dirty="0" smtClean="0">
                <a:solidFill>
                  <a:schemeClr val="bg1"/>
                </a:solidFill>
                <a:latin typeface="Times New Roman" pitchFamily="18" charset="0"/>
                <a:cs typeface="Times New Roman" pitchFamily="18" charset="0"/>
              </a:rPr>
              <a:t>	- Data Flow Testing.</a:t>
            </a:r>
          </a:p>
          <a:p>
            <a:r>
              <a:rPr lang="en-US" sz="2800" dirty="0" smtClean="0">
                <a:solidFill>
                  <a:schemeClr val="bg1"/>
                </a:solidFill>
                <a:latin typeface="Times New Roman" pitchFamily="18" charset="0"/>
                <a:cs typeface="Times New Roman" pitchFamily="18" charset="0"/>
              </a:rPr>
              <a:t>	- Loop Testing.</a:t>
            </a:r>
            <a:endParaRPr lang="en-US" altLang="en-US" sz="2800" b="0" dirty="0">
              <a:solidFill>
                <a:schemeClr val="bg1"/>
              </a:solidFill>
              <a:latin typeface="Times New Roman" pitchFamily="18" charset="0"/>
              <a:cs typeface="Times New Roman" pitchFamily="18" charset="0"/>
            </a:endParaRPr>
          </a:p>
        </p:txBody>
      </p:sp>
      <p:sp>
        <p:nvSpPr>
          <p:cNvPr id="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4" name="Rectangle 3"/>
          <p:cNvSpPr/>
          <p:nvPr/>
        </p:nvSpPr>
        <p:spPr>
          <a:xfrm>
            <a:off x="152400" y="914400"/>
            <a:ext cx="2433680" cy="461665"/>
          </a:xfrm>
          <a:prstGeom prst="rect">
            <a:avLst/>
          </a:prstGeom>
        </p:spPr>
        <p:txBody>
          <a:bodyPr wrap="none">
            <a:spAutoFit/>
          </a:bodyPr>
          <a:lstStyle/>
          <a:p>
            <a:r>
              <a:rPr lang="en-US" altLang="en-US" sz="2400" b="1" dirty="0" smtClean="0">
                <a:solidFill>
                  <a:srgbClr val="0000CC"/>
                </a:solidFill>
                <a:latin typeface="Times New Roman" pitchFamily="18" charset="0"/>
              </a:rPr>
              <a:t>Glass-box testing</a:t>
            </a:r>
            <a:endParaRPr lang="en-US" sz="2400"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7" name="Rectangle 3"/>
          <p:cNvSpPr>
            <a:spLocks noChangeArrowheads="1"/>
          </p:cNvSpPr>
          <p:nvPr/>
        </p:nvSpPr>
        <p:spPr bwMode="auto">
          <a:xfrm>
            <a:off x="76200" y="1941731"/>
            <a:ext cx="335280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000" b="0" dirty="0">
                <a:solidFill>
                  <a:schemeClr val="bg1"/>
                </a:solidFill>
                <a:latin typeface="Times New Roman" panose="02020603050405020304" pitchFamily="18" charset="0"/>
              </a:rPr>
              <a:t>To give the idea of basis path testing and finding the independent paths in part of a program, assume that a system is made up of only one program and that the program is only a single loop with the UML diagram shown in Figure 10.12.</a:t>
            </a:r>
          </a:p>
        </p:txBody>
      </p:sp>
      <p:grpSp>
        <p:nvGrpSpPr>
          <p:cNvPr id="2" name="Group 1"/>
          <p:cNvGrpSpPr>
            <a:grpSpLocks/>
          </p:cNvGrpSpPr>
          <p:nvPr/>
        </p:nvGrpSpPr>
        <p:grpSpPr bwMode="auto">
          <a:xfrm>
            <a:off x="3452812" y="1335584"/>
            <a:ext cx="5538788" cy="4191000"/>
            <a:chOff x="76200" y="2438400"/>
            <a:chExt cx="5538788" cy="4191000"/>
          </a:xfrm>
        </p:grpSpPr>
        <p:sp>
          <p:nvSpPr>
            <p:cNvPr id="63493" name="Text Box 5"/>
            <p:cNvSpPr txBox="1">
              <a:spLocks noChangeArrowheads="1"/>
            </p:cNvSpPr>
            <p:nvPr/>
          </p:nvSpPr>
          <p:spPr bwMode="auto">
            <a:xfrm>
              <a:off x="152400" y="2438400"/>
              <a:ext cx="546258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10.12  </a:t>
              </a:r>
              <a:r>
                <a:rPr lang="en-US" altLang="en-US" sz="2000" dirty="0">
                  <a:solidFill>
                    <a:schemeClr val="bg1"/>
                  </a:solidFill>
                  <a:latin typeface="Times New Roman" pitchFamily="18" charset="0"/>
                </a:rPr>
                <a:t>An example of basis path testing</a:t>
              </a:r>
            </a:p>
          </p:txBody>
        </p:sp>
        <p:pic>
          <p:nvPicPr>
            <p:cNvPr id="63494" name="Picture 6"/>
            <p:cNvPicPr>
              <a:picLocks noChangeAspect="1" noChangeArrowheads="1"/>
            </p:cNvPicPr>
            <p:nvPr/>
          </p:nvPicPr>
          <p:blipFill>
            <a:blip r:embed="rId3" cstate="print"/>
            <a:srcRect/>
            <a:stretch>
              <a:fillRect/>
            </a:stretch>
          </p:blipFill>
          <p:spPr bwMode="auto">
            <a:xfrm>
              <a:off x="333375" y="2971800"/>
              <a:ext cx="5229225" cy="3632200"/>
            </a:xfrm>
            <a:prstGeom prst="rect">
              <a:avLst/>
            </a:prstGeom>
            <a:noFill/>
            <a:ln w="9525">
              <a:noFill/>
              <a:miter lim="800000"/>
              <a:headEnd/>
              <a:tailEnd/>
            </a:ln>
            <a:effectLst/>
          </p:spPr>
        </p:pic>
        <p:cxnSp>
          <p:nvCxnSpPr>
            <p:cNvPr id="63495" name="Straight Connector 6"/>
            <p:cNvCxnSpPr>
              <a:cxnSpLocks noChangeShapeType="1"/>
            </p:cNvCxnSpPr>
            <p:nvPr/>
          </p:nvCxnSpPr>
          <p:spPr bwMode="auto">
            <a:xfrm>
              <a:off x="76200" y="2895600"/>
              <a:ext cx="5486400" cy="0"/>
            </a:xfrm>
            <a:prstGeom prst="line">
              <a:avLst/>
            </a:prstGeom>
            <a:noFill/>
            <a:ln w="57150" algn="ctr">
              <a:solidFill>
                <a:srgbClr val="FF0000"/>
              </a:solidFill>
              <a:round/>
              <a:headEnd/>
              <a:tailEnd/>
            </a:ln>
            <a:effectLst/>
          </p:spPr>
        </p:cxnSp>
        <p:cxnSp>
          <p:nvCxnSpPr>
            <p:cNvPr id="63496" name="Straight Connector 7"/>
            <p:cNvCxnSpPr>
              <a:cxnSpLocks noChangeShapeType="1"/>
            </p:cNvCxnSpPr>
            <p:nvPr/>
          </p:nvCxnSpPr>
          <p:spPr bwMode="auto">
            <a:xfrm>
              <a:off x="76200" y="2438400"/>
              <a:ext cx="5486400" cy="0"/>
            </a:xfrm>
            <a:prstGeom prst="line">
              <a:avLst/>
            </a:prstGeom>
            <a:noFill/>
            <a:ln w="9525" algn="ctr">
              <a:solidFill>
                <a:srgbClr val="FF0000"/>
              </a:solidFill>
              <a:round/>
              <a:headEnd/>
              <a:tailEnd/>
            </a:ln>
            <a:effectLst/>
          </p:spPr>
        </p:cxnSp>
        <p:cxnSp>
          <p:nvCxnSpPr>
            <p:cNvPr id="63497" name="Straight Connector 8"/>
            <p:cNvCxnSpPr>
              <a:cxnSpLocks noChangeShapeType="1"/>
            </p:cNvCxnSpPr>
            <p:nvPr/>
          </p:nvCxnSpPr>
          <p:spPr bwMode="auto">
            <a:xfrm>
              <a:off x="152400" y="6629400"/>
              <a:ext cx="5410200" cy="0"/>
            </a:xfrm>
            <a:prstGeom prst="line">
              <a:avLst/>
            </a:prstGeom>
            <a:noFill/>
            <a:ln w="9525" algn="ctr">
              <a:solidFill>
                <a:srgbClr val="FF0000"/>
              </a:solidFill>
              <a:round/>
              <a:headEnd/>
              <a:tailEnd/>
            </a:ln>
            <a:effectLst/>
          </p:spPr>
        </p:cxnSp>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Rectangle 13"/>
          <p:cNvSpPr/>
          <p:nvPr/>
        </p:nvSpPr>
        <p:spPr>
          <a:xfrm>
            <a:off x="152400" y="914400"/>
            <a:ext cx="2433680" cy="461665"/>
          </a:xfrm>
          <a:prstGeom prst="rect">
            <a:avLst/>
          </a:prstGeom>
        </p:spPr>
        <p:txBody>
          <a:bodyPr wrap="none">
            <a:spAutoFit/>
          </a:bodyPr>
          <a:lstStyle/>
          <a:p>
            <a:r>
              <a:rPr lang="en-US" altLang="en-US" sz="2400" b="1" dirty="0" smtClean="0">
                <a:solidFill>
                  <a:srgbClr val="0000CC"/>
                </a:solidFill>
                <a:latin typeface="Times New Roman" pitchFamily="18" charset="0"/>
              </a:rPr>
              <a:t>Glass-box testing</a:t>
            </a:r>
            <a:endParaRPr lang="en-US" sz="2400" dirty="0"/>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ChangeArrowheads="1"/>
          </p:cNvSpPr>
          <p:nvPr/>
        </p:nvSpPr>
        <p:spPr bwMode="auto">
          <a:xfrm>
            <a:off x="685800" y="1600201"/>
            <a:ext cx="8305800" cy="2677656"/>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 Without </a:t>
            </a:r>
            <a:r>
              <a:rPr lang="en-US" altLang="en-US" sz="2800" b="0" dirty="0">
                <a:solidFill>
                  <a:schemeClr val="bg1"/>
                </a:solidFill>
                <a:latin typeface="Times New Roman" pitchFamily="18" charset="0"/>
              </a:rPr>
              <a:t>knowing what is inside it and without knowing how it </a:t>
            </a:r>
            <a:r>
              <a:rPr lang="en-US" altLang="en-US" sz="2800" b="0" dirty="0" smtClean="0">
                <a:solidFill>
                  <a:schemeClr val="bg1"/>
                </a:solidFill>
                <a:latin typeface="Times New Roman" pitchFamily="18" charset="0"/>
              </a:rPr>
              <a:t>works </a:t>
            </a:r>
            <a:r>
              <a:rPr lang="en-US" altLang="en-US" sz="2800" b="0" dirty="0" smtClean="0">
                <a:solidFill>
                  <a:schemeClr val="bg1"/>
                </a:solidFill>
                <a:latin typeface="Times New Roman" pitchFamily="18" charset="0"/>
                <a:sym typeface="Wingdings" pitchFamily="2" charset="2"/>
              </a:rPr>
              <a:t> </a:t>
            </a: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software is like a black box into which the tester cannot see. Black-box testing tests the functionality of the software in terms of what the software is supposed to accomplish, such as its inputs and outputs</a:t>
            </a:r>
            <a:r>
              <a:rPr lang="en-US" altLang="en-US" sz="2800" b="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Rectangle 4"/>
          <p:cNvSpPr/>
          <p:nvPr/>
        </p:nvSpPr>
        <p:spPr>
          <a:xfrm>
            <a:off x="152400" y="914400"/>
            <a:ext cx="2467342" cy="461665"/>
          </a:xfrm>
          <a:prstGeom prst="rect">
            <a:avLst/>
          </a:prstGeom>
        </p:spPr>
        <p:txBody>
          <a:bodyPr wrap="none">
            <a:spAutoFit/>
          </a:bodyPr>
          <a:lstStyle/>
          <a:p>
            <a:r>
              <a:rPr lang="en-US" altLang="en-US" sz="2400" b="1" dirty="0" smtClean="0">
                <a:solidFill>
                  <a:srgbClr val="0000CC"/>
                </a:solidFill>
                <a:latin typeface="Times New Roman" pitchFamily="18" charset="0"/>
              </a:rPr>
              <a:t>Black-box testing</a:t>
            </a:r>
            <a:endParaRPr lang="en-US" sz="2400" dirty="0"/>
          </a:p>
        </p:txBody>
      </p:sp>
      <p:sp>
        <p:nvSpPr>
          <p:cNvPr id="6" name="TextBox 5"/>
          <p:cNvSpPr txBox="1"/>
          <p:nvPr/>
        </p:nvSpPr>
        <p:spPr>
          <a:xfrm>
            <a:off x="990600" y="4916269"/>
            <a:ext cx="2438400" cy="646331"/>
          </a:xfrm>
          <a:prstGeom prst="rect">
            <a:avLst/>
          </a:prstGeom>
          <a:solidFill>
            <a:schemeClr val="bg1"/>
          </a:solidFill>
        </p:spPr>
        <p:txBody>
          <a:bodyPr wrap="square" rtlCol="0">
            <a:spAutoFit/>
          </a:bodyPr>
          <a:lstStyle/>
          <a:p>
            <a:pPr algn="ctr"/>
            <a:r>
              <a:rPr lang="en-US" sz="3600" dirty="0" smtClean="0"/>
              <a:t>System</a:t>
            </a:r>
            <a:endParaRPr lang="en-US" sz="3600" dirty="0"/>
          </a:p>
        </p:txBody>
      </p:sp>
      <p:cxnSp>
        <p:nvCxnSpPr>
          <p:cNvPr id="13" name="Straight Arrow Connector 12"/>
          <p:cNvCxnSpPr>
            <a:stCxn id="6" idx="3"/>
          </p:cNvCxnSpPr>
          <p:nvPr/>
        </p:nvCxnSpPr>
        <p:spPr>
          <a:xfrm flipV="1">
            <a:off x="3429000" y="5221069"/>
            <a:ext cx="609600" cy="183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7200" y="5221069"/>
            <a:ext cx="533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4267200" y="4191000"/>
          <a:ext cx="4419600" cy="1854200"/>
        </p:xfrm>
        <a:graphic>
          <a:graphicData uri="http://schemas.openxmlformats.org/drawingml/2006/table">
            <a:tbl>
              <a:tblPr firstRow="1" bandRow="1">
                <a:tableStyleId>{5C22544A-7EE6-4342-B048-85BDC9FD1C3A}</a:tableStyleId>
              </a:tblPr>
              <a:tblGrid>
                <a:gridCol w="1143000"/>
                <a:gridCol w="981808"/>
                <a:gridCol w="2294792"/>
              </a:tblGrid>
              <a:tr h="370840">
                <a:tc>
                  <a:txBody>
                    <a:bodyPr/>
                    <a:lstStyle/>
                    <a:p>
                      <a:r>
                        <a:rPr lang="en-US" dirty="0" smtClean="0"/>
                        <a:t>Test case</a:t>
                      </a:r>
                      <a:endParaRPr lang="en-US" dirty="0"/>
                    </a:p>
                  </a:txBody>
                  <a:tcPr/>
                </a:tc>
                <a:tc>
                  <a:txBody>
                    <a:bodyPr/>
                    <a:lstStyle/>
                    <a:p>
                      <a:r>
                        <a:rPr lang="en-US" dirty="0" smtClean="0"/>
                        <a:t>Input</a:t>
                      </a:r>
                      <a:endParaRPr lang="en-US" dirty="0"/>
                    </a:p>
                  </a:txBody>
                  <a:tcPr/>
                </a:tc>
                <a:tc>
                  <a:txBody>
                    <a:bodyPr/>
                    <a:lstStyle/>
                    <a:p>
                      <a:r>
                        <a:rPr lang="en-US" dirty="0" smtClean="0"/>
                        <a:t>Output required</a:t>
                      </a:r>
                      <a:endParaRPr lang="en-US" dirty="0"/>
                    </a:p>
                  </a:txBody>
                  <a:tcPr/>
                </a:tc>
              </a:tr>
              <a:tr h="370840">
                <a:tc>
                  <a:txBody>
                    <a:bodyPr/>
                    <a:lstStyle/>
                    <a:p>
                      <a:r>
                        <a:rPr lang="en-US" dirty="0" smtClean="0"/>
                        <a:t>T_1</a:t>
                      </a:r>
                      <a:endParaRPr lang="en-US" dirty="0"/>
                    </a:p>
                  </a:txBody>
                  <a:tcPr/>
                </a:tc>
                <a:tc>
                  <a:txBody>
                    <a:bodyPr/>
                    <a:lstStyle/>
                    <a:p>
                      <a:r>
                        <a:rPr lang="en-US" dirty="0" smtClean="0"/>
                        <a:t>I_1</a:t>
                      </a:r>
                      <a:endParaRPr lang="en-US" dirty="0"/>
                    </a:p>
                  </a:txBody>
                  <a:tcPr/>
                </a:tc>
                <a:tc>
                  <a:txBody>
                    <a:bodyPr/>
                    <a:lstStyle/>
                    <a:p>
                      <a:r>
                        <a:rPr lang="en-US" dirty="0" smtClean="0"/>
                        <a:t>O_1</a:t>
                      </a:r>
                      <a:endParaRPr lang="en-US" dirty="0"/>
                    </a:p>
                  </a:txBody>
                  <a:tcPr/>
                </a:tc>
              </a:tr>
              <a:tr h="370840">
                <a:tc>
                  <a:txBody>
                    <a:bodyPr/>
                    <a:lstStyle/>
                    <a:p>
                      <a:r>
                        <a:rPr lang="en-US" dirty="0" smtClean="0"/>
                        <a:t>T_2</a:t>
                      </a:r>
                      <a:endParaRPr lang="en-US" dirty="0"/>
                    </a:p>
                  </a:txBody>
                  <a:tcPr/>
                </a:tc>
                <a:tc>
                  <a:txBody>
                    <a:bodyPr/>
                    <a:lstStyle/>
                    <a:p>
                      <a:r>
                        <a:rPr lang="en-US" dirty="0" smtClean="0"/>
                        <a:t>I_2</a:t>
                      </a:r>
                      <a:endParaRPr lang="en-US" dirty="0"/>
                    </a:p>
                  </a:txBody>
                  <a:tcPr/>
                </a:tc>
                <a:tc>
                  <a:txBody>
                    <a:bodyPr/>
                    <a:lstStyle/>
                    <a:p>
                      <a:r>
                        <a:rPr lang="en-US" dirty="0" smtClean="0"/>
                        <a:t>O_2</a:t>
                      </a:r>
                      <a:endParaRPr lang="en-US" dirty="0"/>
                    </a:p>
                  </a:txBody>
                  <a:tcPr/>
                </a:tc>
              </a:tr>
              <a:tr h="370840">
                <a:tc>
                  <a:txBody>
                    <a:bodyPr/>
                    <a:lstStyle/>
                    <a:p>
                      <a:r>
                        <a:rPr lang="en-US" dirty="0" smtClean="0"/>
                        <a:t>T_3</a:t>
                      </a:r>
                      <a:endParaRPr lang="en-US" dirty="0"/>
                    </a:p>
                  </a:txBody>
                  <a:tcPr/>
                </a:tc>
                <a:tc>
                  <a:txBody>
                    <a:bodyPr/>
                    <a:lstStyle/>
                    <a:p>
                      <a:r>
                        <a:rPr lang="en-US" dirty="0" smtClean="0"/>
                        <a:t>I_3</a:t>
                      </a:r>
                      <a:endParaRPr lang="en-US" dirty="0"/>
                    </a:p>
                  </a:txBody>
                  <a:tcPr/>
                </a:tc>
                <a:tc>
                  <a:txBody>
                    <a:bodyPr/>
                    <a:lstStyle/>
                    <a:p>
                      <a:r>
                        <a:rPr lang="en-US" dirty="0" smtClean="0"/>
                        <a:t>O_3</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9" name="Slide Number Placeholder 8"/>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ChangeArrowheads="1"/>
          </p:cNvSpPr>
          <p:nvPr/>
        </p:nvSpPr>
        <p:spPr bwMode="auto">
          <a:xfrm>
            <a:off x="228600" y="1600200"/>
            <a:ext cx="8610600" cy="954107"/>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FF0000"/>
                </a:solidFill>
                <a:latin typeface="Times New Roman" pitchFamily="18" charset="0"/>
              </a:rPr>
              <a:t>Exhaustive testing</a:t>
            </a:r>
            <a:r>
              <a:rPr lang="en-US" altLang="en-US" sz="2800" dirty="0" smtClean="0">
                <a:solidFill>
                  <a:srgbClr val="FF0000"/>
                </a:solidFill>
                <a:latin typeface="Times New Roman" pitchFamily="18" charset="0"/>
              </a:rPr>
              <a:t>: </a:t>
            </a:r>
            <a:r>
              <a:rPr lang="en-US" altLang="en-US" sz="2800" b="0" dirty="0" smtClean="0">
                <a:solidFill>
                  <a:schemeClr val="bg1"/>
                </a:solidFill>
                <a:latin typeface="Times New Roman" pitchFamily="18" charset="0"/>
              </a:rPr>
              <a:t>Test all cases of input </a:t>
            </a:r>
            <a:r>
              <a:rPr lang="en-US" altLang="en-US" sz="2800" b="0" dirty="0" smtClean="0">
                <a:solidFill>
                  <a:schemeClr val="bg1"/>
                </a:solidFill>
                <a:latin typeface="Times New Roman" pitchFamily="18" charset="0"/>
                <a:sym typeface="Wingdings" pitchFamily="2" charset="2"/>
              </a:rPr>
              <a:t> Time cost is so high  It is </a:t>
            </a:r>
            <a:r>
              <a:rPr lang="en-US" altLang="en-US" sz="2800" b="0" dirty="0" smtClean="0">
                <a:solidFill>
                  <a:schemeClr val="bg1"/>
                </a:solidFill>
                <a:latin typeface="Times New Roman" pitchFamily="18" charset="0"/>
              </a:rPr>
              <a:t>often </a:t>
            </a:r>
            <a:r>
              <a:rPr lang="en-US" altLang="en-US" sz="2800" b="0" dirty="0">
                <a:solidFill>
                  <a:schemeClr val="bg1"/>
                </a:solidFill>
                <a:latin typeface="Times New Roman" pitchFamily="18" charset="0"/>
              </a:rPr>
              <a:t>impractical </a:t>
            </a:r>
            <a:r>
              <a:rPr lang="en-US" altLang="en-US" sz="2800" dirty="0" smtClean="0">
                <a:solidFill>
                  <a:schemeClr val="bg1"/>
                </a:solidFill>
                <a:latin typeface="Times New Roman" pitchFamily="18" charset="0"/>
              </a:rPr>
              <a:t>.</a:t>
            </a:r>
            <a:endParaRPr lang="en-US" altLang="en-US" sz="2800" b="0" dirty="0">
              <a:solidFill>
                <a:schemeClr val="bg1"/>
              </a:solidFill>
              <a:latin typeface="Times New Roman" pitchFamily="18" charset="0"/>
            </a:endParaRPr>
          </a:p>
        </p:txBody>
      </p:sp>
      <p:sp>
        <p:nvSpPr>
          <p:cNvPr id="67590" name="Rectangle 6"/>
          <p:cNvSpPr>
            <a:spLocks noChangeArrowheads="1"/>
          </p:cNvSpPr>
          <p:nvPr/>
        </p:nvSpPr>
        <p:spPr bwMode="auto">
          <a:xfrm>
            <a:off x="228600" y="2590800"/>
            <a:ext cx="8610600" cy="1384995"/>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FF0000"/>
                </a:solidFill>
                <a:latin typeface="Times New Roman" pitchFamily="18" charset="0"/>
              </a:rPr>
              <a:t>Random testing</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a subset of values in the input domain is selected for </a:t>
            </a:r>
            <a:r>
              <a:rPr lang="en-US" altLang="en-US" sz="2800" b="0" dirty="0" smtClean="0">
                <a:solidFill>
                  <a:schemeClr val="bg1"/>
                </a:solidFill>
                <a:latin typeface="Times New Roman" pitchFamily="18" charset="0"/>
              </a:rPr>
              <a:t>testing by randomizing </a:t>
            </a:r>
            <a:r>
              <a:rPr lang="en-US" altLang="en-US" sz="2800" b="0" dirty="0" smtClean="0">
                <a:solidFill>
                  <a:schemeClr val="bg1"/>
                </a:solidFill>
                <a:latin typeface="Times New Roman" pitchFamily="18" charset="0"/>
                <a:sym typeface="Wingdings" pitchFamily="2" charset="2"/>
              </a:rPr>
              <a:t> </a:t>
            </a:r>
            <a:r>
              <a:rPr lang="en-US" altLang="en-US" sz="2800" b="0" dirty="0" smtClean="0">
                <a:solidFill>
                  <a:schemeClr val="bg1"/>
                </a:solidFill>
                <a:latin typeface="Times New Roman" pitchFamily="18" charset="0"/>
              </a:rPr>
              <a:t>It can </a:t>
            </a:r>
            <a:r>
              <a:rPr lang="en-US" altLang="en-US" sz="2800" b="0" dirty="0">
                <a:solidFill>
                  <a:schemeClr val="bg1"/>
                </a:solidFill>
                <a:latin typeface="Times New Roman" pitchFamily="18" charset="0"/>
              </a:rPr>
              <a:t>be very </a:t>
            </a:r>
            <a:r>
              <a:rPr lang="en-US" altLang="en-US" sz="2800" b="0" dirty="0" smtClean="0">
                <a:solidFill>
                  <a:schemeClr val="bg1"/>
                </a:solidFill>
                <a:latin typeface="Times New Roman" pitchFamily="18" charset="0"/>
              </a:rPr>
              <a:t>helpful.</a:t>
            </a:r>
            <a:endParaRPr lang="en-US" altLang="en-US" sz="28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Testing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6"/>
          <p:cNvSpPr/>
          <p:nvPr/>
        </p:nvSpPr>
        <p:spPr>
          <a:xfrm>
            <a:off x="152400" y="914400"/>
            <a:ext cx="2467342" cy="461665"/>
          </a:xfrm>
          <a:prstGeom prst="rect">
            <a:avLst/>
          </a:prstGeom>
        </p:spPr>
        <p:txBody>
          <a:bodyPr wrap="none">
            <a:spAutoFit/>
          </a:bodyPr>
          <a:lstStyle/>
          <a:p>
            <a:r>
              <a:rPr lang="en-US" altLang="en-US" sz="2400" b="1" dirty="0" smtClean="0">
                <a:solidFill>
                  <a:srgbClr val="0000CC"/>
                </a:solidFill>
                <a:latin typeface="Times New Roman" pitchFamily="18" charset="0"/>
              </a:rPr>
              <a:t>Black-box testing</a:t>
            </a:r>
            <a:endParaRPr lang="en-US" sz="2400" dirty="0"/>
          </a:p>
        </p:txBody>
      </p:sp>
      <p:sp>
        <p:nvSpPr>
          <p:cNvPr id="8" name="Rectangle 7"/>
          <p:cNvSpPr>
            <a:spLocks noChangeArrowheads="1"/>
          </p:cNvSpPr>
          <p:nvPr/>
        </p:nvSpPr>
        <p:spPr bwMode="auto">
          <a:xfrm>
            <a:off x="228600" y="4038601"/>
            <a:ext cx="8534400" cy="2246769"/>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FF0000"/>
                </a:solidFill>
                <a:latin typeface="Times New Roman" pitchFamily="18" charset="0"/>
              </a:rPr>
              <a:t>Boundary value testing</a:t>
            </a:r>
            <a:r>
              <a:rPr lang="en-US" altLang="en-US" sz="2800" b="1" dirty="0" smtClean="0">
                <a:solidFill>
                  <a:srgbClr val="FF0000"/>
                </a:solidFill>
                <a:latin typeface="Times New Roman" pitchFamily="18" charset="0"/>
              </a:rPr>
              <a:t>: </a:t>
            </a:r>
            <a:r>
              <a:rPr lang="en-US" altLang="en-US" sz="2800" b="0" dirty="0" smtClean="0">
                <a:solidFill>
                  <a:schemeClr val="bg1"/>
                </a:solidFill>
                <a:latin typeface="Times New Roman" pitchFamily="18" charset="0"/>
              </a:rPr>
              <a:t>Errors </a:t>
            </a:r>
            <a:r>
              <a:rPr lang="en-US" altLang="en-US" sz="2800" b="0" dirty="0">
                <a:solidFill>
                  <a:schemeClr val="bg1"/>
                </a:solidFill>
                <a:latin typeface="Times New Roman" pitchFamily="18" charset="0"/>
              </a:rPr>
              <a:t>often happen when boundary values are </a:t>
            </a:r>
            <a:r>
              <a:rPr lang="en-US" altLang="en-US" sz="2800" b="0" dirty="0" smtClean="0">
                <a:solidFill>
                  <a:schemeClr val="bg1"/>
                </a:solidFill>
                <a:latin typeface="Times New Roman" pitchFamily="18" charset="0"/>
              </a:rPr>
              <a:t>encountered</a:t>
            </a:r>
            <a:r>
              <a:rPr lang="en-US" altLang="en-US" sz="2800" dirty="0" smtClean="0">
                <a:solidFill>
                  <a:schemeClr val="bg1"/>
                </a:solidFill>
                <a:latin typeface="Times New Roman" pitchFamily="18" charset="0"/>
              </a:rPr>
              <a:t> </a:t>
            </a:r>
            <a:r>
              <a:rPr lang="en-US" altLang="en-US" sz="2800" dirty="0" smtClean="0">
                <a:solidFill>
                  <a:schemeClr val="bg1"/>
                </a:solidFill>
                <a:latin typeface="Times New Roman" pitchFamily="18" charset="0"/>
                <a:sym typeface="Wingdings" pitchFamily="2" charset="2"/>
              </a:rPr>
              <a:t> input are outbound values must be check. </a:t>
            </a:r>
          </a:p>
          <a:p>
            <a:pPr algn="just"/>
            <a:r>
              <a:rPr lang="en-US" altLang="en-US" sz="2800" b="1" dirty="0" smtClean="0">
                <a:solidFill>
                  <a:schemeClr val="bg1"/>
                </a:solidFill>
                <a:latin typeface="Times New Roman" pitchFamily="18" charset="0"/>
                <a:sym typeface="Wingdings" pitchFamily="2" charset="2"/>
              </a:rPr>
              <a:t>Ex</a:t>
            </a:r>
            <a:r>
              <a:rPr lang="en-US" altLang="en-US" sz="2800" dirty="0" smtClean="0">
                <a:solidFill>
                  <a:schemeClr val="bg1"/>
                </a:solidFill>
                <a:latin typeface="Times New Roman" pitchFamily="18" charset="0"/>
                <a:sym typeface="Wingdings" pitchFamily="2" charset="2"/>
              </a:rPr>
              <a:t>: Condition: 10 &lt; n &lt; 100</a:t>
            </a:r>
          </a:p>
          <a:p>
            <a:pPr algn="just"/>
            <a:r>
              <a:rPr lang="en-US" altLang="en-US" sz="2800" b="0" dirty="0" smtClean="0">
                <a:solidFill>
                  <a:schemeClr val="bg1"/>
                </a:solidFill>
                <a:latin typeface="Times New Roman" pitchFamily="18" charset="0"/>
                <a:sym typeface="Wingdings" pitchFamily="2" charset="2"/>
              </a:rPr>
              <a:t>Test cases: input </a:t>
            </a:r>
            <a:r>
              <a:rPr lang="en-US" altLang="en-US" sz="2800" b="0" i="1" dirty="0" smtClean="0">
                <a:solidFill>
                  <a:schemeClr val="bg1"/>
                </a:solidFill>
                <a:latin typeface="Times New Roman" pitchFamily="18" charset="0"/>
                <a:sym typeface="Wingdings" pitchFamily="2" charset="2"/>
              </a:rPr>
              <a:t>n = 0, n=10, n=15, n= 100, n=1000</a:t>
            </a:r>
            <a:endParaRPr lang="en-US" altLang="en-US" sz="2800" b="0" i="1" dirty="0">
              <a:solidFill>
                <a:schemeClr val="bg1"/>
              </a:solidFill>
              <a:latin typeface="Times New Roman" pitchFamily="18" charset="0"/>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537029" name="Rectangle 5"/>
          <p:cNvSpPr>
            <a:spLocks noChangeArrowheads="1"/>
          </p:cNvSpPr>
          <p:nvPr/>
        </p:nvSpPr>
        <p:spPr bwMode="auto">
          <a:xfrm>
            <a:off x="76200" y="1082457"/>
            <a:ext cx="8610600"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buFontTx/>
              <a:buChar char="-"/>
              <a:defRPr/>
            </a:pPr>
            <a:r>
              <a:rPr lang="en-US" altLang="en-US" sz="2800" b="0" dirty="0" smtClean="0">
                <a:solidFill>
                  <a:schemeClr val="bg1"/>
                </a:solidFill>
                <a:latin typeface="Times New Roman" panose="02020603050405020304" pitchFamily="18" charset="0"/>
              </a:rPr>
              <a:t>Documentation helps maintaining software efficiently</a:t>
            </a:r>
            <a:r>
              <a:rPr lang="en-US" altLang="en-US" sz="2800" b="0" dirty="0">
                <a:solidFill>
                  <a:schemeClr val="bg1"/>
                </a:solidFill>
                <a:latin typeface="Times New Roman" panose="02020603050405020304" pitchFamily="18" charset="0"/>
              </a:rPr>
              <a:t>, documentation is needed. </a:t>
            </a:r>
            <a:endParaRPr lang="en-US" altLang="en-US" sz="2800" b="0" dirty="0" smtClean="0">
              <a:solidFill>
                <a:schemeClr val="bg1"/>
              </a:solidFill>
              <a:latin typeface="Times New Roman" panose="02020603050405020304" pitchFamily="18" charset="0"/>
            </a:endParaRPr>
          </a:p>
          <a:p>
            <a:pPr eaLnBrk="1" hangingPunct="1">
              <a:buFontTx/>
              <a:buChar char="-"/>
              <a:defRPr/>
            </a:pPr>
            <a:r>
              <a:rPr lang="en-US" altLang="en-US" sz="2800" b="0" dirty="0" smtClean="0">
                <a:solidFill>
                  <a:schemeClr val="bg1"/>
                </a:solidFill>
                <a:latin typeface="Times New Roman" panose="02020603050405020304" pitchFamily="18" charset="0"/>
              </a:rPr>
              <a:t>Usually</a:t>
            </a:r>
            <a:r>
              <a:rPr lang="en-US" altLang="en-US" sz="2800" b="0" dirty="0">
                <a:solidFill>
                  <a:schemeClr val="bg1"/>
                </a:solidFill>
                <a:latin typeface="Times New Roman" panose="02020603050405020304" pitchFamily="18" charset="0"/>
              </a:rPr>
              <a:t>, </a:t>
            </a:r>
            <a:r>
              <a:rPr lang="en-US" altLang="en-US" sz="2800" b="0" dirty="0" smtClean="0">
                <a:solidFill>
                  <a:schemeClr val="bg1"/>
                </a:solidFill>
                <a:latin typeface="Times New Roman" panose="02020603050405020304" pitchFamily="18" charset="0"/>
              </a:rPr>
              <a:t>3 sets </a:t>
            </a:r>
            <a:r>
              <a:rPr lang="en-US" altLang="en-US" sz="2800" b="0" dirty="0">
                <a:solidFill>
                  <a:schemeClr val="bg1"/>
                </a:solidFill>
                <a:latin typeface="Times New Roman" panose="02020603050405020304" pitchFamily="18" charset="0"/>
              </a:rPr>
              <a:t>of documentation are prepared for software:  </a:t>
            </a:r>
            <a:endParaRPr lang="en-US" altLang="en-US" sz="2800" b="0" dirty="0" smtClean="0">
              <a:solidFill>
                <a:schemeClr val="bg1"/>
              </a:solidFill>
              <a:latin typeface="Times New Roman" panose="02020603050405020304" pitchFamily="18" charset="0"/>
            </a:endParaRPr>
          </a:p>
          <a:p>
            <a:pPr marL="514350" indent="-514350" eaLnBrk="1" hangingPunct="1">
              <a:buAutoNum type="arabicParenBoth"/>
              <a:defRPr/>
            </a:pPr>
            <a:r>
              <a:rPr lang="fr-FR" altLang="en-US" sz="2800" dirty="0" smtClean="0">
                <a:solidFill>
                  <a:schemeClr val="bg1"/>
                </a:solidFill>
                <a:latin typeface="Times New Roman" panose="02020603050405020304" pitchFamily="18" charset="0"/>
              </a:rPr>
              <a:t>User </a:t>
            </a:r>
            <a:r>
              <a:rPr lang="fr-FR" altLang="en-US" sz="2800" dirty="0">
                <a:solidFill>
                  <a:schemeClr val="bg1"/>
                </a:solidFill>
                <a:latin typeface="Times New Roman" panose="02020603050405020304" pitchFamily="18" charset="0"/>
              </a:rPr>
              <a:t>documentation</a:t>
            </a:r>
            <a:r>
              <a:rPr lang="fr-FR" altLang="en-US" sz="2800" b="0" dirty="0">
                <a:solidFill>
                  <a:schemeClr val="bg1"/>
                </a:solidFill>
                <a:latin typeface="Times New Roman" panose="02020603050405020304" pitchFamily="18" charset="0"/>
              </a:rPr>
              <a:t>, </a:t>
            </a:r>
            <a:endParaRPr lang="fr-FR" altLang="en-US" sz="2800" b="0" dirty="0" smtClean="0">
              <a:solidFill>
                <a:schemeClr val="bg1"/>
              </a:solidFill>
              <a:latin typeface="Times New Roman" panose="02020603050405020304" pitchFamily="18" charset="0"/>
            </a:endParaRPr>
          </a:p>
          <a:p>
            <a:pPr marL="514350" indent="-514350" eaLnBrk="1" hangingPunct="1">
              <a:buAutoNum type="arabicParenBoth"/>
              <a:defRPr/>
            </a:pPr>
            <a:r>
              <a:rPr lang="fr-FR" altLang="en-US" sz="2800" dirty="0" smtClean="0">
                <a:solidFill>
                  <a:schemeClr val="bg1"/>
                </a:solidFill>
                <a:latin typeface="Times New Roman" panose="02020603050405020304" pitchFamily="18" charset="0"/>
              </a:rPr>
              <a:t>System </a:t>
            </a:r>
            <a:r>
              <a:rPr lang="fr-FR" altLang="en-US" sz="2800" dirty="0">
                <a:solidFill>
                  <a:schemeClr val="bg1"/>
                </a:solidFill>
                <a:latin typeface="Times New Roman" panose="02020603050405020304" pitchFamily="18" charset="0"/>
              </a:rPr>
              <a:t>documentation</a:t>
            </a:r>
            <a:r>
              <a:rPr lang="fr-FR" altLang="en-US" sz="2800" b="0" dirty="0">
                <a:solidFill>
                  <a:schemeClr val="bg1"/>
                </a:solidFill>
                <a:latin typeface="Times New Roman" panose="02020603050405020304" pitchFamily="18" charset="0"/>
              </a:rPr>
              <a:t>, and </a:t>
            </a:r>
            <a:endParaRPr lang="fr-FR" altLang="en-US" sz="2800" b="0" dirty="0" smtClean="0">
              <a:solidFill>
                <a:schemeClr val="bg1"/>
              </a:solidFill>
              <a:latin typeface="Times New Roman" panose="02020603050405020304" pitchFamily="18" charset="0"/>
            </a:endParaRPr>
          </a:p>
          <a:p>
            <a:pPr marL="514350" indent="-514350" eaLnBrk="1" hangingPunct="1">
              <a:buAutoNum type="arabicParenBoth"/>
              <a:defRPr/>
            </a:pPr>
            <a:r>
              <a:rPr lang="fr-FR" altLang="en-US" sz="2800" dirty="0" err="1" smtClean="0">
                <a:solidFill>
                  <a:schemeClr val="bg1"/>
                </a:solidFill>
                <a:latin typeface="Times New Roman" panose="02020603050405020304" pitchFamily="18" charset="0"/>
              </a:rPr>
              <a:t>Technical</a:t>
            </a:r>
            <a:r>
              <a:rPr lang="fr-FR" altLang="en-US" sz="2800" dirty="0" smtClean="0">
                <a:solidFill>
                  <a:schemeClr val="bg1"/>
                </a:solidFill>
                <a:latin typeface="Times New Roman" panose="02020603050405020304" pitchFamily="18" charset="0"/>
              </a:rPr>
              <a:t>  </a:t>
            </a:r>
            <a:r>
              <a:rPr lang="fr-FR" altLang="en-US" sz="2800" dirty="0">
                <a:solidFill>
                  <a:schemeClr val="bg1"/>
                </a:solidFill>
                <a:latin typeface="Times New Roman" panose="02020603050405020304" pitchFamily="18" charset="0"/>
              </a:rPr>
              <a:t>documentation</a:t>
            </a:r>
            <a:r>
              <a:rPr lang="fr-FR" altLang="en-US" sz="2800" b="0" dirty="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71686" name="Rectangle 7"/>
          <p:cNvSpPr>
            <a:spLocks noChangeArrowheads="1"/>
          </p:cNvSpPr>
          <p:nvPr/>
        </p:nvSpPr>
        <p:spPr bwMode="auto">
          <a:xfrm>
            <a:off x="304800" y="4343400"/>
            <a:ext cx="8382000" cy="523220"/>
          </a:xfrm>
          <a:prstGeom prst="rect">
            <a:avLst/>
          </a:prstGeom>
          <a:solidFill>
            <a:srgbClr val="0000CC"/>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800" dirty="0" smtClean="0">
                <a:latin typeface="Times New Roman" panose="02020603050405020304" pitchFamily="18" charset="0"/>
              </a:rPr>
              <a:t>Documentation is an ongoing process.</a:t>
            </a: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6- Documentation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ChangeArrowheads="1"/>
          </p:cNvSpPr>
          <p:nvPr/>
        </p:nvSpPr>
        <p:spPr bwMode="auto">
          <a:xfrm>
            <a:off x="228600" y="1069538"/>
            <a:ext cx="8686800" cy="1292662"/>
          </a:xfrm>
          <a:prstGeom prst="rect">
            <a:avLst/>
          </a:prstGeom>
          <a:noFill/>
          <a:ln w="9525">
            <a:noFill/>
            <a:miter lim="800000"/>
            <a:headEnd/>
            <a:tailEnd/>
          </a:ln>
          <a:effectLst/>
        </p:spPr>
        <p:txBody>
          <a:bodyPr wrap="square">
            <a:spAutoFit/>
          </a:bodyPr>
          <a:lstStyle/>
          <a:p>
            <a:pPr marL="53975" indent="-53975" algn="just">
              <a:buAutoNum type="arabicParenBoth"/>
            </a:pPr>
            <a:r>
              <a:rPr lang="en-US" altLang="en-US" sz="2600" b="1" dirty="0" smtClean="0">
                <a:solidFill>
                  <a:srgbClr val="0000CC"/>
                </a:solidFill>
                <a:latin typeface="Calibri" pitchFamily="34" charset="0"/>
              </a:rPr>
              <a:t>User documentation (user guide): </a:t>
            </a:r>
            <a:r>
              <a:rPr lang="en-US" altLang="en-US" sz="2600" dirty="0" smtClean="0">
                <a:solidFill>
                  <a:schemeClr val="bg1"/>
                </a:solidFill>
                <a:latin typeface="Times New Roman" pitchFamily="18" charset="0"/>
              </a:rPr>
              <a:t>A good user guide can be a very powerful marketing tool. User guides should be written for both the novice (new user) and the expert users.</a:t>
            </a:r>
            <a:endParaRPr lang="en-US" altLang="en-US" sz="2600" b="0" dirty="0">
              <a:solidFill>
                <a:schemeClr val="bg1"/>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Documentation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3"/>
          <p:cNvSpPr>
            <a:spLocks noChangeArrowheads="1"/>
          </p:cNvSpPr>
          <p:nvPr/>
        </p:nvSpPr>
        <p:spPr bwMode="auto">
          <a:xfrm>
            <a:off x="228600" y="2477631"/>
            <a:ext cx="8686800" cy="2092881"/>
          </a:xfrm>
          <a:prstGeom prst="rect">
            <a:avLst/>
          </a:prstGeom>
          <a:noFill/>
          <a:ln w="9525">
            <a:noFill/>
            <a:miter lim="800000"/>
            <a:headEnd/>
            <a:tailEnd/>
          </a:ln>
          <a:effectLst/>
        </p:spPr>
        <p:txBody>
          <a:bodyPr wrap="square">
            <a:spAutoFit/>
          </a:bodyPr>
          <a:lstStyle/>
          <a:p>
            <a:r>
              <a:rPr lang="en-US" altLang="en-US" sz="2600" b="1" dirty="0" smtClean="0">
                <a:solidFill>
                  <a:srgbClr val="0000CC"/>
                </a:solidFill>
                <a:latin typeface="Times New Roman" pitchFamily="18" charset="0"/>
              </a:rPr>
              <a:t>(2) System </a:t>
            </a:r>
            <a:r>
              <a:rPr lang="en-US" altLang="en-US" sz="2600" b="1" dirty="0">
                <a:solidFill>
                  <a:srgbClr val="0000CC"/>
                </a:solidFill>
                <a:latin typeface="Times New Roman" pitchFamily="18" charset="0"/>
              </a:rPr>
              <a:t>documentation</a:t>
            </a:r>
            <a:r>
              <a:rPr lang="en-US" altLang="en-US" sz="2600" b="1" dirty="0">
                <a:solidFill>
                  <a:schemeClr val="bg1"/>
                </a:solidFill>
                <a:latin typeface="Times New Roman" pitchFamily="18" charset="0"/>
              </a:rPr>
              <a:t> </a:t>
            </a:r>
            <a:r>
              <a:rPr lang="en-US" altLang="en-US" sz="2600" b="0" dirty="0">
                <a:solidFill>
                  <a:schemeClr val="bg1"/>
                </a:solidFill>
                <a:latin typeface="Times New Roman" pitchFamily="18" charset="0"/>
              </a:rPr>
              <a:t>defines the software itself. It should be written so that the software can be maintained and modified by people other than the original developers. System documentation should exist for all four phases of system development.</a:t>
            </a:r>
          </a:p>
        </p:txBody>
      </p:sp>
      <p:sp>
        <p:nvSpPr>
          <p:cNvPr id="8" name="Rectangle 3"/>
          <p:cNvSpPr>
            <a:spLocks noChangeArrowheads="1"/>
          </p:cNvSpPr>
          <p:nvPr/>
        </p:nvSpPr>
        <p:spPr bwMode="auto">
          <a:xfrm>
            <a:off x="228600" y="4661118"/>
            <a:ext cx="8686800" cy="1692771"/>
          </a:xfrm>
          <a:prstGeom prst="rect">
            <a:avLst/>
          </a:prstGeom>
          <a:noFill/>
          <a:ln w="9525">
            <a:noFill/>
            <a:miter lim="800000"/>
            <a:headEnd/>
            <a:tailEnd/>
          </a:ln>
          <a:effectLst/>
        </p:spPr>
        <p:txBody>
          <a:bodyPr wrap="square">
            <a:spAutoFit/>
          </a:bodyPr>
          <a:lstStyle/>
          <a:p>
            <a:pPr algn="just"/>
            <a:r>
              <a:rPr lang="en-US" altLang="en-US" sz="2600" b="1" dirty="0" smtClean="0">
                <a:solidFill>
                  <a:srgbClr val="0000CC"/>
                </a:solidFill>
                <a:latin typeface="Times New Roman" pitchFamily="18" charset="0"/>
              </a:rPr>
              <a:t>(3)Technical </a:t>
            </a:r>
            <a:r>
              <a:rPr lang="en-US" altLang="en-US" sz="2600" b="1" dirty="0">
                <a:solidFill>
                  <a:srgbClr val="0000CC"/>
                </a:solidFill>
                <a:latin typeface="Times New Roman" pitchFamily="18" charset="0"/>
              </a:rPr>
              <a:t>documentation </a:t>
            </a:r>
            <a:r>
              <a:rPr lang="en-US" altLang="en-US" sz="2600" b="0" dirty="0">
                <a:solidFill>
                  <a:schemeClr val="bg1"/>
                </a:solidFill>
                <a:latin typeface="Times New Roman" pitchFamily="18" charset="0"/>
              </a:rPr>
              <a:t>describes the installation and the servicing of the software system</a:t>
            </a:r>
            <a:r>
              <a:rPr lang="en-US" altLang="en-US" sz="2600" b="0" dirty="0" smtClean="0">
                <a:solidFill>
                  <a:schemeClr val="bg1"/>
                </a:solidFill>
                <a:latin typeface="Times New Roman" pitchFamily="18" charset="0"/>
              </a:rPr>
              <a:t>. </a:t>
            </a:r>
            <a:r>
              <a:rPr lang="en-US" altLang="en-US" sz="2600" b="0" dirty="0">
                <a:solidFill>
                  <a:schemeClr val="bg1"/>
                </a:solidFill>
                <a:latin typeface="Times New Roman" pitchFamily="18" charset="0"/>
              </a:rPr>
              <a:t>Service documentation defines how the system should be maintained and updated if necessary.</a:t>
            </a: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a:bodyPr>
          <a:lstStyle/>
          <a:p>
            <a:pPr>
              <a:buNone/>
            </a:pPr>
            <a:r>
              <a:rPr lang="en-US" altLang="en-US" dirty="0" smtClean="0">
                <a:latin typeface="Times New Roman" pitchFamily="18" charset="0"/>
              </a:rPr>
              <a:t>1- The software lifecycle</a:t>
            </a:r>
          </a:p>
          <a:p>
            <a:pPr>
              <a:buNone/>
            </a:pPr>
            <a:r>
              <a:rPr lang="en-US" altLang="en-US" dirty="0" smtClean="0">
                <a:latin typeface="Times New Roman" pitchFamily="18" charset="0"/>
              </a:rPr>
              <a:t>2- Analysis phase</a:t>
            </a:r>
          </a:p>
          <a:p>
            <a:pPr>
              <a:buNone/>
            </a:pPr>
            <a:r>
              <a:rPr lang="en-US" altLang="en-US" dirty="0" smtClean="0">
                <a:latin typeface="Times New Roman" pitchFamily="18" charset="0"/>
              </a:rPr>
              <a:t>3- Design phase</a:t>
            </a:r>
          </a:p>
          <a:p>
            <a:pPr>
              <a:buNone/>
            </a:pPr>
            <a:r>
              <a:rPr lang="en-US" altLang="en-US" dirty="0" smtClean="0">
                <a:latin typeface="Times New Roman" pitchFamily="18" charset="0"/>
              </a:rPr>
              <a:t>4- Implementation phase</a:t>
            </a:r>
          </a:p>
          <a:p>
            <a:pPr>
              <a:buNone/>
            </a:pPr>
            <a:r>
              <a:rPr lang="en-US" altLang="en-US" dirty="0" smtClean="0">
                <a:latin typeface="Times New Roman" pitchFamily="18" charset="0"/>
              </a:rPr>
              <a:t>5- Testing phase</a:t>
            </a:r>
          </a:p>
          <a:p>
            <a:pPr>
              <a:buNone/>
            </a:pPr>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Objectives-Revisited</a:t>
            </a:r>
            <a:endParaRPr lang="en-US" dirty="0"/>
          </a:p>
        </p:txBody>
      </p:sp>
      <p:sp>
        <p:nvSpPr>
          <p:cNvPr id="3" name="Content Placeholder 2"/>
          <p:cNvSpPr>
            <a:spLocks noGrp="1"/>
          </p:cNvSpPr>
          <p:nvPr>
            <p:ph idx="1"/>
          </p:nvPr>
        </p:nvSpPr>
        <p:spPr>
          <a:xfrm>
            <a:off x="228600" y="990600"/>
            <a:ext cx="8686800" cy="5486400"/>
          </a:xfrm>
        </p:spPr>
        <p:txBody>
          <a:bodyPr>
            <a:normAutofit/>
          </a:bodyPr>
          <a:lstStyle/>
          <a:p>
            <a:pPr>
              <a:buNone/>
            </a:pPr>
            <a:r>
              <a:rPr lang="en-US" b="1" u="sng" dirty="0" smtClean="0">
                <a:solidFill>
                  <a:srgbClr val="0000CC"/>
                </a:solidFill>
              </a:rPr>
              <a:t>LO08</a:t>
            </a:r>
            <a:r>
              <a:rPr lang="en-US" dirty="0" smtClean="0">
                <a:solidFill>
                  <a:srgbClr val="0000CC"/>
                </a:solidFill>
              </a:rPr>
              <a:t>: Describe the software lifecycle.</a:t>
            </a: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Rectangle 2"/>
          <p:cNvSpPr>
            <a:spLocks noChangeArrowheads="1"/>
          </p:cNvSpPr>
          <p:nvPr/>
        </p:nvSpPr>
        <p:spPr bwMode="auto">
          <a:xfrm>
            <a:off x="152400" y="1657350"/>
            <a:ext cx="8534400" cy="400050"/>
          </a:xfrm>
          <a:prstGeom prst="rect">
            <a:avLst/>
          </a:prstGeom>
          <a:noFill/>
          <a:ln w="9525">
            <a:noFill/>
            <a:miter lim="800000"/>
            <a:headEnd/>
            <a:tailEnd/>
          </a:ln>
          <a:effectLst/>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concept of the software life cycle in software engineering.</a:t>
            </a:r>
          </a:p>
        </p:txBody>
      </p:sp>
      <p:sp>
        <p:nvSpPr>
          <p:cNvPr id="5" name="Rectangle 4"/>
          <p:cNvSpPr>
            <a:spLocks noChangeArrowheads="1"/>
          </p:cNvSpPr>
          <p:nvPr/>
        </p:nvSpPr>
        <p:spPr bwMode="auto">
          <a:xfrm>
            <a:off x="152400" y="21113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Describe two major types of development process, the waterfall and</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 incremental models.</a:t>
            </a:r>
          </a:p>
        </p:txBody>
      </p:sp>
      <p:sp>
        <p:nvSpPr>
          <p:cNvPr id="6" name="Rectangle 5"/>
          <p:cNvSpPr>
            <a:spLocks noChangeArrowheads="1"/>
          </p:cNvSpPr>
          <p:nvPr/>
        </p:nvSpPr>
        <p:spPr bwMode="auto">
          <a:xfrm>
            <a:off x="152400" y="2797314"/>
            <a:ext cx="8534400" cy="707886"/>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analysis phase and describe two separate approaches in  the analysis phase: procedure-oriented analysis and object-oriented analysis.</a:t>
            </a:r>
          </a:p>
        </p:txBody>
      </p:sp>
      <p:sp>
        <p:nvSpPr>
          <p:cNvPr id="7" name="Rectangle 6"/>
          <p:cNvSpPr>
            <a:spLocks noChangeArrowheads="1"/>
          </p:cNvSpPr>
          <p:nvPr/>
        </p:nvSpPr>
        <p:spPr bwMode="auto">
          <a:xfrm>
            <a:off x="152400" y="35591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Understand the design phase and describe two separate approaches in the design phase: procedure-oriented design and object-oriented design.</a:t>
            </a:r>
          </a:p>
        </p:txBody>
      </p:sp>
      <p:sp>
        <p:nvSpPr>
          <p:cNvPr id="8" name="Rectangle 7"/>
          <p:cNvSpPr>
            <a:spLocks noChangeArrowheads="1"/>
          </p:cNvSpPr>
          <p:nvPr/>
        </p:nvSpPr>
        <p:spPr bwMode="auto">
          <a:xfrm>
            <a:off x="152400" y="4321175"/>
            <a:ext cx="8534400" cy="708025"/>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dirty="0">
                <a:solidFill>
                  <a:schemeClr val="bg1"/>
                </a:solidFill>
                <a:latin typeface="Times New Roman" pitchFamily="18" charset="0"/>
              </a:rPr>
              <a:t>Describe the implementation phase and recognize the quality issues in this phase.</a:t>
            </a:r>
          </a:p>
        </p:txBody>
      </p:sp>
      <p:sp>
        <p:nvSpPr>
          <p:cNvPr id="9" name="Rectangle 8"/>
          <p:cNvSpPr>
            <a:spLocks noChangeArrowheads="1"/>
          </p:cNvSpPr>
          <p:nvPr/>
        </p:nvSpPr>
        <p:spPr bwMode="auto">
          <a:xfrm>
            <a:off x="152400" y="5006975"/>
            <a:ext cx="8534400" cy="708025"/>
          </a:xfrm>
          <a:prstGeom prst="rect">
            <a:avLst/>
          </a:prstGeom>
          <a:noFill/>
          <a:ln w="9525">
            <a:noFill/>
            <a:miter lim="800000"/>
            <a:headEnd/>
            <a:tailEnd/>
          </a:ln>
        </p:spPr>
        <p:txBody>
          <a:bodyPr>
            <a:spAutoFit/>
          </a:bodyPr>
          <a:lstStyle/>
          <a:p>
            <a:pPr marL="342900" indent="-342900" algn="just">
              <a:buClr>
                <a:srgbClr val="FF0000"/>
              </a:buClr>
              <a:buFont typeface="Wingdings" pitchFamily="2" charset="2"/>
              <a:buChar char="q"/>
            </a:pPr>
            <a:r>
              <a:rPr lang="en-US" altLang="en-US" sz="2000" dirty="0">
                <a:solidFill>
                  <a:schemeClr val="bg1"/>
                </a:solidFill>
                <a:latin typeface="Times New Roman" pitchFamily="18" charset="0"/>
                <a:cs typeface="Times New Roman" pitchFamily="18" charset="0"/>
              </a:rPr>
              <a:t>Describe the testing phase and distinguish between glass-box testing and</a:t>
            </a:r>
            <a:br>
              <a:rPr lang="en-US" altLang="en-US" sz="2000" dirty="0">
                <a:solidFill>
                  <a:schemeClr val="bg1"/>
                </a:solidFill>
                <a:latin typeface="Times New Roman" pitchFamily="18" charset="0"/>
                <a:cs typeface="Times New Roman" pitchFamily="18" charset="0"/>
              </a:rPr>
            </a:br>
            <a:r>
              <a:rPr lang="en-US" altLang="en-US" sz="2000" dirty="0">
                <a:solidFill>
                  <a:schemeClr val="bg1"/>
                </a:solidFill>
                <a:latin typeface="Times New Roman" pitchFamily="18" charset="0"/>
                <a:cs typeface="Times New Roman" pitchFamily="18" charset="0"/>
              </a:rPr>
              <a:t>black-box testing.</a:t>
            </a:r>
          </a:p>
        </p:txBody>
      </p:sp>
      <p:sp>
        <p:nvSpPr>
          <p:cNvPr id="10" name="Rectangle 9"/>
          <p:cNvSpPr>
            <a:spLocks noChangeArrowheads="1"/>
          </p:cNvSpPr>
          <p:nvPr/>
        </p:nvSpPr>
        <p:spPr bwMode="auto">
          <a:xfrm>
            <a:off x="152400" y="5683250"/>
            <a:ext cx="8534400" cy="1016000"/>
          </a:xfrm>
          <a:prstGeom prst="rect">
            <a:avLst/>
          </a:prstGeom>
          <a:noFill/>
          <a:ln w="9525">
            <a:noFill/>
            <a:miter lim="800000"/>
            <a:headEnd/>
            <a:tailEnd/>
          </a:ln>
        </p:spPr>
        <p:txBody>
          <a:bodyPr>
            <a:spAutoFit/>
          </a:bodyPr>
          <a:lstStyle/>
          <a:p>
            <a:pPr marL="342900" indent="-342900" algn="just">
              <a:spcAft>
                <a:spcPct val="60000"/>
              </a:spcAft>
              <a:buClr>
                <a:srgbClr val="FF0000"/>
              </a:buClr>
              <a:buFont typeface="Wingdings" pitchFamily="2" charset="2"/>
              <a:buChar char="q"/>
            </a:pPr>
            <a:r>
              <a:rPr lang="en-US" altLang="en-US" sz="2000">
                <a:solidFill>
                  <a:schemeClr val="bg1"/>
                </a:solidFill>
                <a:latin typeface="Times New Roman" pitchFamily="18" charset="0"/>
              </a:rPr>
              <a:t>Recognize the importance of documentation in software engineering and</a:t>
            </a:r>
            <a:br>
              <a:rPr lang="en-US" altLang="en-US" sz="2000">
                <a:solidFill>
                  <a:schemeClr val="bg1"/>
                </a:solidFill>
                <a:latin typeface="Times New Roman" pitchFamily="18" charset="0"/>
              </a:rPr>
            </a:br>
            <a:r>
              <a:rPr lang="en-US" altLang="en-US" sz="2000">
                <a:solidFill>
                  <a:schemeClr val="bg1"/>
                </a:solidFill>
                <a:latin typeface="Times New Roman" pitchFamily="18" charset="0"/>
              </a:rPr>
              <a:t>distinguish between user documentation, system documentation, and technical documentation.</a:t>
            </a: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65253" name="Rectangle 5"/>
          <p:cNvSpPr>
            <a:spLocks noChangeArrowheads="1"/>
          </p:cNvSpPr>
          <p:nvPr/>
        </p:nvSpPr>
        <p:spPr bwMode="auto">
          <a:xfrm>
            <a:off x="152400" y="1065213"/>
            <a:ext cx="82296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solidFill>
                  <a:schemeClr val="bg1"/>
                </a:solidFill>
                <a:latin typeface="Times New Roman" panose="02020603050405020304" pitchFamily="18" charset="0"/>
              </a:rPr>
              <a:t>A fundamental concept in </a:t>
            </a:r>
            <a:r>
              <a:rPr lang="en-US" altLang="en-US" sz="2800" dirty="0">
                <a:solidFill>
                  <a:schemeClr val="bg1"/>
                </a:solidFill>
                <a:latin typeface="Times New Roman" panose="02020603050405020304" pitchFamily="18" charset="0"/>
              </a:rPr>
              <a:t>software engineering</a:t>
            </a:r>
            <a:r>
              <a:rPr lang="en-US" altLang="en-US" sz="2800" b="0" dirty="0">
                <a:solidFill>
                  <a:schemeClr val="bg1"/>
                </a:solidFill>
                <a:latin typeface="Times New Roman" panose="02020603050405020304" pitchFamily="18" charset="0"/>
              </a:rPr>
              <a:t> is the </a:t>
            </a:r>
            <a:r>
              <a:rPr lang="en-US" altLang="en-US" sz="2800" i="1" dirty="0">
                <a:solidFill>
                  <a:schemeClr val="bg1"/>
                </a:solidFill>
                <a:latin typeface="Times New Roman" panose="02020603050405020304" pitchFamily="18" charset="0"/>
              </a:rPr>
              <a:t>software lifecycle</a:t>
            </a:r>
            <a:r>
              <a:rPr lang="en-US" altLang="en-US" sz="2800" b="0" dirty="0">
                <a:solidFill>
                  <a:schemeClr val="bg1"/>
                </a:solidFill>
                <a:latin typeface="Times New Roman" panose="02020603050405020304" pitchFamily="18" charset="0"/>
              </a:rPr>
              <a:t>. Software, like many other products, goes through a cycle of repeating phases (Figure 10.1).</a:t>
            </a:r>
          </a:p>
        </p:txBody>
      </p:sp>
      <p:grpSp>
        <p:nvGrpSpPr>
          <p:cNvPr id="2" name="Group 1"/>
          <p:cNvGrpSpPr>
            <a:grpSpLocks/>
          </p:cNvGrpSpPr>
          <p:nvPr/>
        </p:nvGrpSpPr>
        <p:grpSpPr bwMode="auto">
          <a:xfrm>
            <a:off x="2057400" y="2667000"/>
            <a:ext cx="4802187" cy="3581400"/>
            <a:chOff x="76200" y="2667000"/>
            <a:chExt cx="4802187" cy="3581400"/>
          </a:xfrm>
        </p:grpSpPr>
        <p:sp>
          <p:nvSpPr>
            <p:cNvPr id="8198" name="Text Box 31"/>
            <p:cNvSpPr txBox="1">
              <a:spLocks noChangeArrowheads="1"/>
            </p:cNvSpPr>
            <p:nvPr/>
          </p:nvSpPr>
          <p:spPr bwMode="auto">
            <a:xfrm>
              <a:off x="76200" y="2667000"/>
              <a:ext cx="4160838"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10.1  </a:t>
              </a:r>
              <a:r>
                <a:rPr lang="en-US" altLang="en-US" sz="2000" dirty="0">
                  <a:solidFill>
                    <a:schemeClr val="bg1"/>
                  </a:solidFill>
                  <a:latin typeface="Times New Roman" pitchFamily="18" charset="0"/>
                </a:rPr>
                <a:t>The software lifecycle</a:t>
              </a:r>
            </a:p>
          </p:txBody>
        </p:sp>
        <p:pic>
          <p:nvPicPr>
            <p:cNvPr id="8199" name="Picture 32"/>
            <p:cNvPicPr>
              <a:picLocks noChangeAspect="1" noChangeArrowheads="1"/>
            </p:cNvPicPr>
            <p:nvPr/>
          </p:nvPicPr>
          <p:blipFill>
            <a:blip r:embed="rId3" cstate="print">
              <a:lum contrast="10000"/>
            </a:blip>
            <a:srcRect/>
            <a:stretch>
              <a:fillRect/>
            </a:stretch>
          </p:blipFill>
          <p:spPr bwMode="auto">
            <a:xfrm>
              <a:off x="152400" y="3276600"/>
              <a:ext cx="4725987" cy="2632075"/>
            </a:xfrm>
            <a:prstGeom prst="rect">
              <a:avLst/>
            </a:prstGeom>
            <a:noFill/>
            <a:ln w="9525">
              <a:noFill/>
              <a:miter lim="800000"/>
              <a:headEnd/>
              <a:tailEnd/>
            </a:ln>
            <a:effectLst/>
          </p:spPr>
        </p:pic>
        <p:cxnSp>
          <p:nvCxnSpPr>
            <p:cNvPr id="8200" name="Straight Connector 8"/>
            <p:cNvCxnSpPr>
              <a:cxnSpLocks noChangeShapeType="1"/>
            </p:cNvCxnSpPr>
            <p:nvPr/>
          </p:nvCxnSpPr>
          <p:spPr bwMode="auto">
            <a:xfrm>
              <a:off x="76200" y="3124200"/>
              <a:ext cx="4800600" cy="0"/>
            </a:xfrm>
            <a:prstGeom prst="line">
              <a:avLst/>
            </a:prstGeom>
            <a:noFill/>
            <a:ln w="57150" algn="ctr">
              <a:solidFill>
                <a:srgbClr val="FF0000"/>
              </a:solidFill>
              <a:round/>
              <a:headEnd/>
              <a:tailEnd/>
            </a:ln>
            <a:effectLst/>
          </p:spPr>
        </p:cxnSp>
        <p:cxnSp>
          <p:nvCxnSpPr>
            <p:cNvPr id="8201" name="Straight Connector 9"/>
            <p:cNvCxnSpPr>
              <a:cxnSpLocks noChangeShapeType="1"/>
            </p:cNvCxnSpPr>
            <p:nvPr/>
          </p:nvCxnSpPr>
          <p:spPr bwMode="auto">
            <a:xfrm>
              <a:off x="76200" y="2667000"/>
              <a:ext cx="4724400" cy="0"/>
            </a:xfrm>
            <a:prstGeom prst="line">
              <a:avLst/>
            </a:prstGeom>
            <a:noFill/>
            <a:ln w="9525" algn="ctr">
              <a:solidFill>
                <a:srgbClr val="FF0000"/>
              </a:solidFill>
              <a:round/>
              <a:headEnd/>
              <a:tailEnd/>
            </a:ln>
            <a:effectLst/>
          </p:spPr>
        </p:cxnSp>
        <p:cxnSp>
          <p:nvCxnSpPr>
            <p:cNvPr id="8202" name="Straight Connector 10"/>
            <p:cNvCxnSpPr>
              <a:cxnSpLocks noChangeShapeType="1"/>
            </p:cNvCxnSpPr>
            <p:nvPr/>
          </p:nvCxnSpPr>
          <p:spPr bwMode="auto">
            <a:xfrm>
              <a:off x="152400" y="6248400"/>
              <a:ext cx="4724400" cy="0"/>
            </a:xfrm>
            <a:prstGeom prst="line">
              <a:avLst/>
            </a:prstGeom>
            <a:noFill/>
            <a:ln w="9525" algn="ctr">
              <a:solidFill>
                <a:srgbClr val="FF0000"/>
              </a:solidFill>
              <a:round/>
              <a:headEnd/>
              <a:tailEnd/>
            </a:ln>
            <a:effectLst/>
          </p:spPr>
        </p:cxnSp>
      </p:gr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1- The Software Lifecycle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5" name="Slide Number Placeholder 3"/>
          <p:cNvSpPr>
            <a:spLocks noGrp="1"/>
          </p:cNvSpPr>
          <p:nvPr>
            <p:ph type="sldNum" sz="quarter" idx="12"/>
          </p:nvPr>
        </p:nvSpPr>
        <p:spPr>
          <a:xfrm>
            <a:off x="7924800" y="6416675"/>
            <a:ext cx="762000" cy="365125"/>
          </a:xfrm>
        </p:spPr>
        <p:txBody>
          <a:bodyPr/>
          <a:lstStyle/>
          <a:p>
            <a:fld id="{69E29E33-B620-47F9-BB04-8846C2A5AFCC}"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28600" y="990600"/>
            <a:ext cx="5203540"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Development </a:t>
            </a:r>
            <a:r>
              <a:rPr lang="en-US" altLang="en-US" sz="3200" b="1" dirty="0">
                <a:solidFill>
                  <a:srgbClr val="0000CC"/>
                </a:solidFill>
                <a:latin typeface="Calibri" pitchFamily="34" charset="0"/>
              </a:rPr>
              <a:t>process models</a:t>
            </a:r>
          </a:p>
        </p:txBody>
      </p:sp>
      <p:sp>
        <p:nvSpPr>
          <p:cNvPr id="10243" name="Rectangle 3"/>
          <p:cNvSpPr>
            <a:spLocks noChangeArrowheads="1"/>
          </p:cNvSpPr>
          <p:nvPr/>
        </p:nvSpPr>
        <p:spPr bwMode="auto">
          <a:xfrm>
            <a:off x="152400" y="1663005"/>
            <a:ext cx="8458200" cy="1384995"/>
          </a:xfrm>
          <a:prstGeom prst="rect">
            <a:avLst/>
          </a:prstGeom>
          <a:noFill/>
          <a:ln w="9525">
            <a:noFill/>
            <a:miter lim="800000"/>
            <a:headEnd/>
            <a:tailEnd/>
          </a:ln>
          <a:effectLst/>
        </p:spPr>
        <p:txBody>
          <a:bodyPr wrap="square">
            <a:spAutoFit/>
          </a:bodyPr>
          <a:lstStyle/>
          <a:p>
            <a:pPr algn="just">
              <a:buFontTx/>
              <a:buChar char="-"/>
            </a:pPr>
            <a:r>
              <a:rPr lang="en-US" altLang="en-US" sz="2800" b="0" dirty="0" smtClean="0">
                <a:solidFill>
                  <a:schemeClr val="bg1"/>
                </a:solidFill>
                <a:latin typeface="Times New Roman" pitchFamily="18" charset="0"/>
              </a:rPr>
              <a:t> There are some development model</a:t>
            </a:r>
          </a:p>
          <a:p>
            <a:pPr algn="just">
              <a:buFontTx/>
              <a:buChar char="-"/>
            </a:pPr>
            <a:r>
              <a:rPr lang="en-US" altLang="en-US" sz="2800" b="0" dirty="0" smtClean="0">
                <a:solidFill>
                  <a:schemeClr val="bg1"/>
                </a:solidFill>
                <a:latin typeface="Times New Roman" pitchFamily="18" charset="0"/>
              </a:rPr>
              <a:t> We </a:t>
            </a:r>
            <a:r>
              <a:rPr lang="en-US" altLang="en-US" sz="2800" b="0" dirty="0">
                <a:solidFill>
                  <a:schemeClr val="bg1"/>
                </a:solidFill>
                <a:latin typeface="Times New Roman" pitchFamily="18" charset="0"/>
              </a:rPr>
              <a:t>discuss the two most common here: the </a:t>
            </a:r>
            <a:r>
              <a:rPr lang="en-US" altLang="en-US" sz="2800" b="1" dirty="0">
                <a:solidFill>
                  <a:schemeClr val="bg1"/>
                </a:solidFill>
                <a:latin typeface="Times New Roman" pitchFamily="18" charset="0"/>
              </a:rPr>
              <a:t>waterfall model</a:t>
            </a:r>
            <a:r>
              <a:rPr lang="en-US" altLang="en-US" sz="2800" b="0" dirty="0">
                <a:solidFill>
                  <a:schemeClr val="bg1"/>
                </a:solidFill>
                <a:latin typeface="Times New Roman" pitchFamily="18" charset="0"/>
              </a:rPr>
              <a:t> and the </a:t>
            </a:r>
            <a:r>
              <a:rPr lang="en-US" altLang="en-US" sz="2800" b="1" dirty="0">
                <a:solidFill>
                  <a:schemeClr val="bg1"/>
                </a:solidFill>
                <a:latin typeface="Times New Roman" pitchFamily="18" charset="0"/>
              </a:rPr>
              <a:t>incremental model</a:t>
            </a:r>
            <a:r>
              <a:rPr lang="en-US" altLang="en-US" sz="2800" b="0" dirty="0">
                <a:solidFill>
                  <a:schemeClr val="bg1"/>
                </a:solidFill>
                <a:latin typeface="Times New Roman" pitchFamily="18" charset="0"/>
              </a:rPr>
              <a:t>.</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The Software Lifecycle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2" name="Group 11"/>
          <p:cNvGrpSpPr>
            <a:grpSpLocks/>
          </p:cNvGrpSpPr>
          <p:nvPr/>
        </p:nvGrpSpPr>
        <p:grpSpPr bwMode="auto">
          <a:xfrm>
            <a:off x="1654175" y="3200400"/>
            <a:ext cx="6423025" cy="3276600"/>
            <a:chOff x="282575" y="2362200"/>
            <a:chExt cx="6423025" cy="3276600"/>
          </a:xfrm>
        </p:grpSpPr>
        <p:sp>
          <p:nvSpPr>
            <p:cNvPr id="13" name="Text Box 4"/>
            <p:cNvSpPr txBox="1">
              <a:spLocks noChangeArrowheads="1"/>
            </p:cNvSpPr>
            <p:nvPr/>
          </p:nvSpPr>
          <p:spPr bwMode="auto">
            <a:xfrm>
              <a:off x="282575" y="2362200"/>
              <a:ext cx="3962944"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10.2  </a:t>
              </a:r>
              <a:r>
                <a:rPr lang="en-US" altLang="en-US" sz="2000" b="1" dirty="0">
                  <a:solidFill>
                    <a:srgbClr val="0000CC"/>
                  </a:solidFill>
                  <a:latin typeface="Times New Roman" pitchFamily="18" charset="0"/>
                </a:rPr>
                <a:t>The waterfall model</a:t>
              </a:r>
            </a:p>
          </p:txBody>
        </p:sp>
        <p:pic>
          <p:nvPicPr>
            <p:cNvPr id="14" name="Picture 5"/>
            <p:cNvPicPr>
              <a:picLocks noChangeAspect="1" noChangeArrowheads="1"/>
            </p:cNvPicPr>
            <p:nvPr/>
          </p:nvPicPr>
          <p:blipFill>
            <a:blip r:embed="rId3" cstate="print"/>
            <a:srcRect/>
            <a:stretch>
              <a:fillRect/>
            </a:stretch>
          </p:blipFill>
          <p:spPr bwMode="auto">
            <a:xfrm>
              <a:off x="304800" y="2895600"/>
              <a:ext cx="6370637" cy="2705100"/>
            </a:xfrm>
            <a:prstGeom prst="rect">
              <a:avLst/>
            </a:prstGeom>
            <a:noFill/>
            <a:ln w="9525">
              <a:noFill/>
              <a:miter lim="800000"/>
              <a:headEnd/>
              <a:tailEnd/>
            </a:ln>
            <a:effectLst/>
          </p:spPr>
        </p:pic>
        <p:cxnSp>
          <p:nvCxnSpPr>
            <p:cNvPr id="15" name="Straight Connector 6"/>
            <p:cNvCxnSpPr>
              <a:cxnSpLocks noChangeShapeType="1"/>
            </p:cNvCxnSpPr>
            <p:nvPr/>
          </p:nvCxnSpPr>
          <p:spPr bwMode="auto">
            <a:xfrm>
              <a:off x="282575" y="2819400"/>
              <a:ext cx="6346825" cy="0"/>
            </a:xfrm>
            <a:prstGeom prst="line">
              <a:avLst/>
            </a:prstGeom>
            <a:noFill/>
            <a:ln w="57150" algn="ctr">
              <a:solidFill>
                <a:srgbClr val="FF0000"/>
              </a:solidFill>
              <a:round/>
              <a:headEnd/>
              <a:tailEnd/>
            </a:ln>
            <a:effectLst/>
          </p:spPr>
        </p:cxnSp>
        <p:cxnSp>
          <p:nvCxnSpPr>
            <p:cNvPr id="16" name="Straight Connector 7"/>
            <p:cNvCxnSpPr>
              <a:cxnSpLocks noChangeShapeType="1"/>
            </p:cNvCxnSpPr>
            <p:nvPr/>
          </p:nvCxnSpPr>
          <p:spPr bwMode="auto">
            <a:xfrm>
              <a:off x="282575" y="2362200"/>
              <a:ext cx="6346825" cy="0"/>
            </a:xfrm>
            <a:prstGeom prst="line">
              <a:avLst/>
            </a:prstGeom>
            <a:noFill/>
            <a:ln w="9525" algn="ctr">
              <a:solidFill>
                <a:srgbClr val="FF0000"/>
              </a:solidFill>
              <a:round/>
              <a:headEnd/>
              <a:tailEnd/>
            </a:ln>
            <a:effectLst/>
          </p:spPr>
        </p:cxnSp>
        <p:cxnSp>
          <p:nvCxnSpPr>
            <p:cNvPr id="17" name="Straight Connector 8"/>
            <p:cNvCxnSpPr>
              <a:cxnSpLocks noChangeShapeType="1"/>
            </p:cNvCxnSpPr>
            <p:nvPr/>
          </p:nvCxnSpPr>
          <p:spPr bwMode="auto">
            <a:xfrm>
              <a:off x="304800" y="5638800"/>
              <a:ext cx="6400800" cy="0"/>
            </a:xfrm>
            <a:prstGeom prst="line">
              <a:avLst/>
            </a:prstGeom>
            <a:noFill/>
            <a:ln w="9525" algn="ctr">
              <a:solidFill>
                <a:srgbClr val="FF0000"/>
              </a:solidFill>
              <a:round/>
              <a:headEnd/>
              <a:tailEnd/>
            </a:ln>
            <a:effectLst/>
          </p:spPr>
        </p:cxnSp>
      </p:grpSp>
      <p:sp>
        <p:nvSpPr>
          <p:cNvPr id="18" name="TextBox 17"/>
          <p:cNvSpPr txBox="1"/>
          <p:nvPr/>
        </p:nvSpPr>
        <p:spPr>
          <a:xfrm>
            <a:off x="1905000" y="5257800"/>
            <a:ext cx="1371600" cy="400110"/>
          </a:xfrm>
          <a:prstGeom prst="rect">
            <a:avLst/>
          </a:prstGeom>
          <a:noFill/>
        </p:spPr>
        <p:txBody>
          <a:bodyPr wrap="square" rtlCol="0">
            <a:spAutoFit/>
          </a:bodyPr>
          <a:lstStyle/>
          <a:p>
            <a:pPr algn="ctr"/>
            <a:r>
              <a:rPr lang="en-US" sz="2000" dirty="0" smtClean="0">
                <a:solidFill>
                  <a:srgbClr val="0000CC"/>
                </a:solidFill>
              </a:rPr>
              <a:t>4 phases</a:t>
            </a:r>
            <a:endParaRPr lang="en-US" sz="2000" dirty="0">
              <a:solidFill>
                <a:srgbClr val="0000CC"/>
              </a:solidFill>
            </a:endParaRPr>
          </a:p>
        </p:txBody>
      </p:sp>
      <p:sp>
        <p:nvSpPr>
          <p:cNvPr id="20" name="TextBox 19"/>
          <p:cNvSpPr txBox="1"/>
          <p:nvPr/>
        </p:nvSpPr>
        <p:spPr>
          <a:xfrm>
            <a:off x="3733800" y="3733800"/>
            <a:ext cx="3429000" cy="381000"/>
          </a:xfrm>
          <a:prstGeom prst="rect">
            <a:avLst/>
          </a:prstGeom>
          <a:noFill/>
        </p:spPr>
        <p:txBody>
          <a:bodyPr wrap="square" rtlCol="0">
            <a:spAutoFit/>
          </a:bodyPr>
          <a:lstStyle/>
          <a:p>
            <a:r>
              <a:rPr lang="en-US" dirty="0" smtClean="0">
                <a:solidFill>
                  <a:schemeClr val="bg1"/>
                </a:solidFill>
                <a:sym typeface="Wingdings" pitchFamily="2" charset="2"/>
              </a:rPr>
              <a:t> Understanding the problem</a:t>
            </a:r>
            <a:endParaRPr lang="en-US" dirty="0">
              <a:solidFill>
                <a:schemeClr val="bg1"/>
              </a:solidFill>
            </a:endParaRPr>
          </a:p>
        </p:txBody>
      </p:sp>
      <p:sp>
        <p:nvSpPr>
          <p:cNvPr id="21" name="TextBox 20"/>
          <p:cNvSpPr txBox="1"/>
          <p:nvPr/>
        </p:nvSpPr>
        <p:spPr>
          <a:xfrm>
            <a:off x="4876800" y="4419600"/>
            <a:ext cx="2590800" cy="646331"/>
          </a:xfrm>
          <a:prstGeom prst="rect">
            <a:avLst/>
          </a:prstGeom>
          <a:noFill/>
        </p:spPr>
        <p:txBody>
          <a:bodyPr wrap="square" rtlCol="0">
            <a:spAutoFit/>
          </a:bodyPr>
          <a:lstStyle/>
          <a:p>
            <a:pPr>
              <a:buFont typeface="Wingdings" pitchFamily="2" charset="2"/>
              <a:buChar char="ß"/>
            </a:pPr>
            <a:r>
              <a:rPr lang="en-US" dirty="0" smtClean="0">
                <a:solidFill>
                  <a:schemeClr val="bg1"/>
                </a:solidFill>
                <a:sym typeface="Wingdings" pitchFamily="2" charset="2"/>
              </a:rPr>
              <a:t>Software: programs</a:t>
            </a:r>
          </a:p>
          <a:p>
            <a:pPr>
              <a:buFont typeface="Wingdings" pitchFamily="2" charset="2"/>
              <a:buChar char="ß"/>
            </a:pPr>
            <a:r>
              <a:rPr lang="en-US" dirty="0" smtClean="0">
                <a:solidFill>
                  <a:schemeClr val="bg1"/>
                </a:solidFill>
                <a:sym typeface="Wingdings" pitchFamily="2" charset="2"/>
              </a:rPr>
              <a:t> Hardware</a:t>
            </a:r>
            <a:endParaRPr lang="en-US" dirty="0">
              <a:solidFill>
                <a:schemeClr val="bg1"/>
              </a:solidFill>
            </a:endParaRPr>
          </a:p>
        </p:txBody>
      </p:sp>
      <p:sp>
        <p:nvSpPr>
          <p:cNvPr id="22" name="TextBox 21"/>
          <p:cNvSpPr txBox="1"/>
          <p:nvPr/>
        </p:nvSpPr>
        <p:spPr>
          <a:xfrm>
            <a:off x="6400800" y="5068669"/>
            <a:ext cx="1447800" cy="646331"/>
          </a:xfrm>
          <a:prstGeom prst="rect">
            <a:avLst/>
          </a:prstGeom>
          <a:noFill/>
        </p:spPr>
        <p:txBody>
          <a:bodyPr wrap="square" rtlCol="0">
            <a:spAutoFit/>
          </a:bodyPr>
          <a:lstStyle/>
          <a:p>
            <a:pPr>
              <a:buFont typeface="Wingdings" pitchFamily="2" charset="2"/>
              <a:buChar char="ß"/>
            </a:pPr>
            <a:r>
              <a:rPr lang="en-US" dirty="0" smtClean="0">
                <a:solidFill>
                  <a:schemeClr val="bg1"/>
                </a:solidFill>
                <a:sym typeface="Wingdings" pitchFamily="2" charset="2"/>
              </a:rPr>
              <a:t>Coding</a:t>
            </a:r>
          </a:p>
          <a:p>
            <a:pPr>
              <a:buFont typeface="Wingdings" pitchFamily="2" charset="2"/>
              <a:buChar char="ß"/>
            </a:pPr>
            <a:r>
              <a:rPr lang="en-US" dirty="0" smtClean="0">
                <a:solidFill>
                  <a:schemeClr val="bg1"/>
                </a:solidFill>
                <a:sym typeface="Wingdings" pitchFamily="2" charset="2"/>
              </a:rPr>
              <a:t>Installing</a:t>
            </a:r>
            <a:endParaRPr lang="en-US" dirty="0">
              <a:solidFill>
                <a:schemeClr val="bg1"/>
              </a:solidFill>
            </a:endParaRPr>
          </a:p>
        </p:txBody>
      </p:sp>
      <p:sp>
        <p:nvSpPr>
          <p:cNvPr id="19" name="Slide Number Placeholder 18"/>
          <p:cNvSpPr>
            <a:spLocks noGrp="1"/>
          </p:cNvSpPr>
          <p:nvPr>
            <p:ph type="sldNum" sz="quarter" idx="12"/>
          </p:nvPr>
        </p:nvSpPr>
        <p:spPr/>
        <p:txBody>
          <a:bodyPr/>
          <a:lstStyle/>
          <a:p>
            <a:fld id="{69E29E33-B620-47F9-BB04-8846C2A5AFCC}" type="slidenum">
              <a:rPr kumimoji="0" lang="en-US" smtClean="0">
                <a:solidFill>
                  <a:srgbClr val="FF0000"/>
                </a:solidFill>
              </a:rPr>
              <a:pPr/>
              <a:t>5</a:t>
            </a:fld>
            <a:endParaRPr kumimoji="0"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1748135"/>
            <a:ext cx="8099425" cy="4652665"/>
            <a:chOff x="434975" y="1748135"/>
            <a:chExt cx="8099425" cy="4652665"/>
          </a:xfrm>
        </p:grpSpPr>
        <p:sp>
          <p:nvSpPr>
            <p:cNvPr id="14341" name="Text Box 4"/>
            <p:cNvSpPr txBox="1">
              <a:spLocks noChangeArrowheads="1"/>
            </p:cNvSpPr>
            <p:nvPr/>
          </p:nvSpPr>
          <p:spPr bwMode="auto">
            <a:xfrm>
              <a:off x="434975" y="1748135"/>
              <a:ext cx="4347087" cy="461665"/>
            </a:xfrm>
            <a:prstGeom prst="rect">
              <a:avLst/>
            </a:prstGeom>
            <a:noFill/>
            <a:ln w="9525">
              <a:noFill/>
              <a:miter lim="800000"/>
              <a:headEnd/>
              <a:tailEnd/>
            </a:ln>
            <a:effectLst/>
          </p:spPr>
          <p:txBody>
            <a:bodyPr wrap="none">
              <a:spAutoFit/>
            </a:bodyPr>
            <a:lstStyle/>
            <a:p>
              <a:r>
                <a:rPr lang="en-US" altLang="en-US" sz="2400" b="1" dirty="0">
                  <a:solidFill>
                    <a:srgbClr val="0000CC"/>
                  </a:solidFill>
                  <a:latin typeface="Times New Roman" pitchFamily="18" charset="0"/>
                </a:rPr>
                <a:t>Figure 10.3  </a:t>
              </a:r>
              <a:r>
                <a:rPr lang="en-US" altLang="en-US" sz="2000" b="1" dirty="0">
                  <a:solidFill>
                    <a:srgbClr val="0000CC"/>
                  </a:solidFill>
                  <a:latin typeface="Times New Roman" pitchFamily="18" charset="0"/>
                </a:rPr>
                <a:t>The incremental model</a:t>
              </a:r>
            </a:p>
          </p:txBody>
        </p:sp>
        <p:pic>
          <p:nvPicPr>
            <p:cNvPr id="14342" name="Picture 5"/>
            <p:cNvPicPr>
              <a:picLocks noChangeAspect="1" noChangeArrowheads="1"/>
            </p:cNvPicPr>
            <p:nvPr/>
          </p:nvPicPr>
          <p:blipFill>
            <a:blip r:embed="rId3" cstate="print"/>
            <a:srcRect/>
            <a:stretch>
              <a:fillRect/>
            </a:stretch>
          </p:blipFill>
          <p:spPr bwMode="auto">
            <a:xfrm>
              <a:off x="685800" y="2286000"/>
              <a:ext cx="7550150" cy="4114800"/>
            </a:xfrm>
            <a:prstGeom prst="rect">
              <a:avLst/>
            </a:prstGeom>
            <a:noFill/>
            <a:ln w="9525">
              <a:noFill/>
              <a:miter lim="800000"/>
              <a:headEnd/>
              <a:tailEnd/>
            </a:ln>
            <a:effectLst/>
          </p:spPr>
        </p:pic>
        <p:cxnSp>
          <p:nvCxnSpPr>
            <p:cNvPr id="14343" name="Straight Connector 6"/>
            <p:cNvCxnSpPr>
              <a:cxnSpLocks noChangeShapeType="1"/>
            </p:cNvCxnSpPr>
            <p:nvPr/>
          </p:nvCxnSpPr>
          <p:spPr bwMode="auto">
            <a:xfrm>
              <a:off x="434975" y="2209800"/>
              <a:ext cx="8023225" cy="0"/>
            </a:xfrm>
            <a:prstGeom prst="line">
              <a:avLst/>
            </a:prstGeom>
            <a:noFill/>
            <a:ln w="57150" algn="ctr">
              <a:solidFill>
                <a:srgbClr val="FF0000"/>
              </a:solidFill>
              <a:round/>
              <a:headEnd/>
              <a:tailEnd/>
            </a:ln>
            <a:effectLst/>
          </p:spPr>
        </p:cxnSp>
        <p:cxnSp>
          <p:nvCxnSpPr>
            <p:cNvPr id="14344" name="Straight Connector 7"/>
            <p:cNvCxnSpPr>
              <a:cxnSpLocks noChangeShapeType="1"/>
            </p:cNvCxnSpPr>
            <p:nvPr/>
          </p:nvCxnSpPr>
          <p:spPr bwMode="auto">
            <a:xfrm>
              <a:off x="434975" y="1752600"/>
              <a:ext cx="8023225" cy="0"/>
            </a:xfrm>
            <a:prstGeom prst="line">
              <a:avLst/>
            </a:prstGeom>
            <a:noFill/>
            <a:ln w="9525" algn="ctr">
              <a:solidFill>
                <a:srgbClr val="FF0000"/>
              </a:solidFill>
              <a:round/>
              <a:headEnd/>
              <a:tailEnd/>
            </a:ln>
            <a:effectLst/>
          </p:spPr>
        </p:cxnSp>
        <p:cxnSp>
          <p:nvCxnSpPr>
            <p:cNvPr id="14345" name="Straight Connector 8"/>
            <p:cNvCxnSpPr>
              <a:cxnSpLocks noChangeShapeType="1"/>
            </p:cNvCxnSpPr>
            <p:nvPr/>
          </p:nvCxnSpPr>
          <p:spPr bwMode="auto">
            <a:xfrm>
              <a:off x="511175" y="6400800"/>
              <a:ext cx="8023225" cy="0"/>
            </a:xfrm>
            <a:prstGeom prst="line">
              <a:avLst/>
            </a:prstGeom>
            <a:noFill/>
            <a:ln w="9525" algn="ctr">
              <a:solidFill>
                <a:srgbClr val="FF0000"/>
              </a:solidFill>
              <a:round/>
              <a:headEnd/>
              <a:tailEnd/>
            </a:ln>
            <a:effectLst/>
          </p:spPr>
        </p:cxnSp>
      </p:grpSp>
      <p:sp>
        <p:nvSpPr>
          <p:cNvPr id="10" name="Text Box 2"/>
          <p:cNvSpPr txBox="1">
            <a:spLocks noChangeArrowheads="1"/>
          </p:cNvSpPr>
          <p:nvPr/>
        </p:nvSpPr>
        <p:spPr bwMode="auto">
          <a:xfrm>
            <a:off x="228600" y="990600"/>
            <a:ext cx="5203540"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Development </a:t>
            </a:r>
            <a:r>
              <a:rPr lang="en-US" altLang="en-US" sz="3200" b="1" dirty="0">
                <a:solidFill>
                  <a:srgbClr val="0000CC"/>
                </a:solidFill>
                <a:latin typeface="Calibri" pitchFamily="34" charset="0"/>
              </a:rPr>
              <a:t>process models</a:t>
            </a: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The Software Lifecycle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solidFill>
                  <a:srgbClr val="FF0000"/>
                </a:solidFill>
              </a:rPr>
              <a:pPr/>
              <a:t>6</a:t>
            </a:fld>
            <a:endParaRPr kumimoji="0" lang="en-US">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7285" name="Rectangle 5"/>
          <p:cNvSpPr>
            <a:spLocks noChangeArrowheads="1"/>
          </p:cNvSpPr>
          <p:nvPr/>
        </p:nvSpPr>
        <p:spPr bwMode="auto">
          <a:xfrm>
            <a:off x="228600" y="1371600"/>
            <a:ext cx="8686800"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buFontTx/>
              <a:buChar char="-"/>
              <a:defRPr/>
            </a:pPr>
            <a:r>
              <a:rPr lang="en-US" altLang="en-US" sz="2800" b="0" dirty="0" smtClean="0">
                <a:solidFill>
                  <a:schemeClr val="bg1"/>
                </a:solidFill>
                <a:latin typeface="Times New Roman" panose="02020603050405020304" pitchFamily="18" charset="0"/>
              </a:rPr>
              <a:t>This </a:t>
            </a:r>
            <a:r>
              <a:rPr lang="en-US" altLang="en-US" sz="2800" b="0" dirty="0">
                <a:solidFill>
                  <a:schemeClr val="bg1"/>
                </a:solidFill>
                <a:latin typeface="Times New Roman" panose="02020603050405020304" pitchFamily="18" charset="0"/>
              </a:rPr>
              <a:t>phase results in a specification document that shows </a:t>
            </a:r>
            <a:r>
              <a:rPr lang="en-US" altLang="en-US" sz="2800" b="1" i="1" dirty="0">
                <a:solidFill>
                  <a:schemeClr val="bg1"/>
                </a:solidFill>
                <a:latin typeface="Times New Roman" panose="02020603050405020304" pitchFamily="18" charset="0"/>
              </a:rPr>
              <a:t>what the software will do without specifying how it will be done</a:t>
            </a:r>
            <a:r>
              <a:rPr lang="en-US" altLang="en-US" sz="2800" b="0" dirty="0">
                <a:solidFill>
                  <a:schemeClr val="bg1"/>
                </a:solidFill>
                <a:latin typeface="Times New Roman" panose="02020603050405020304" pitchFamily="18" charset="0"/>
              </a:rPr>
              <a:t>. </a:t>
            </a:r>
            <a:endParaRPr lang="en-US" altLang="en-US" sz="2800" b="0" dirty="0" smtClean="0">
              <a:solidFill>
                <a:schemeClr val="bg1"/>
              </a:solidFill>
              <a:latin typeface="Times New Roman" panose="02020603050405020304" pitchFamily="18" charset="0"/>
            </a:endParaRPr>
          </a:p>
          <a:p>
            <a:pPr algn="just" eaLnBrk="1" hangingPunct="1">
              <a:buFontTx/>
              <a:buChar char="-"/>
              <a:defRPr/>
            </a:pPr>
            <a:r>
              <a:rPr lang="en-US" altLang="en-US" sz="2800" b="0" dirty="0" smtClean="0">
                <a:solidFill>
                  <a:schemeClr val="bg1"/>
                </a:solidFill>
                <a:latin typeface="Times New Roman" panose="02020603050405020304" pitchFamily="18" charset="0"/>
              </a:rPr>
              <a:t>The </a:t>
            </a:r>
            <a:r>
              <a:rPr lang="en-US" altLang="en-US" sz="2800" b="0" dirty="0">
                <a:solidFill>
                  <a:schemeClr val="bg1"/>
                </a:solidFill>
                <a:latin typeface="Times New Roman" panose="02020603050405020304" pitchFamily="18" charset="0"/>
              </a:rPr>
              <a:t>analysis phase can use two separate approaches, depending on whether the implementation phase is done using a </a:t>
            </a:r>
            <a:r>
              <a:rPr lang="en-US" altLang="en-US" sz="2800" b="1" i="1" dirty="0">
                <a:solidFill>
                  <a:schemeClr val="bg1"/>
                </a:solidFill>
                <a:latin typeface="Times New Roman" panose="02020603050405020304" pitchFamily="18" charset="0"/>
              </a:rPr>
              <a:t>procedural programming language</a:t>
            </a:r>
            <a:r>
              <a:rPr lang="en-US" altLang="en-US" sz="2800" b="0" dirty="0">
                <a:solidFill>
                  <a:schemeClr val="bg1"/>
                </a:solidFill>
                <a:latin typeface="Times New Roman" panose="02020603050405020304" pitchFamily="18" charset="0"/>
              </a:rPr>
              <a:t> or an </a:t>
            </a:r>
            <a:r>
              <a:rPr lang="en-US" altLang="en-US" sz="2800" b="1" i="1" dirty="0">
                <a:solidFill>
                  <a:schemeClr val="bg1"/>
                </a:solidFill>
                <a:latin typeface="Times New Roman" panose="02020603050405020304" pitchFamily="18" charset="0"/>
              </a:rPr>
              <a:t>object-oriented language</a:t>
            </a:r>
            <a:r>
              <a:rPr lang="en-US" altLang="en-US" sz="2800" b="0" dirty="0" smtClean="0">
                <a:solidFill>
                  <a:schemeClr val="bg1"/>
                </a:solidFill>
                <a:latin typeface="Times New Roman" panose="02020603050405020304" pitchFamily="18" charset="0"/>
              </a:rPr>
              <a:t>.</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2- 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52400" y="990600"/>
            <a:ext cx="4946995"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Procedure-oriented </a:t>
            </a:r>
            <a:r>
              <a:rPr lang="en-US" altLang="en-US" sz="3200" b="1" dirty="0">
                <a:solidFill>
                  <a:srgbClr val="0000CC"/>
                </a:solidFill>
                <a:latin typeface="Calibri" pitchFamily="34" charset="0"/>
              </a:rPr>
              <a:t>analysis</a:t>
            </a:r>
          </a:p>
        </p:txBody>
      </p:sp>
      <p:sp>
        <p:nvSpPr>
          <p:cNvPr id="18436" name="Rectangle 3"/>
          <p:cNvSpPr>
            <a:spLocks noChangeArrowheads="1"/>
          </p:cNvSpPr>
          <p:nvPr/>
        </p:nvSpPr>
        <p:spPr bwMode="auto">
          <a:xfrm>
            <a:off x="228600" y="1752600"/>
            <a:ext cx="8534400" cy="4524315"/>
          </a:xfrm>
          <a:prstGeom prst="rect">
            <a:avLst/>
          </a:prstGeom>
          <a:noFill/>
          <a:ln w="9525">
            <a:noFill/>
            <a:miter lim="800000"/>
            <a:headEnd/>
            <a:tailEnd/>
          </a:ln>
          <a:effectLst/>
        </p:spPr>
        <p:txBody>
          <a:bodyPr wrap="square">
            <a:spAutoFit/>
          </a:bodyPr>
          <a:lstStyle/>
          <a:p>
            <a:pPr algn="just">
              <a:buFontTx/>
              <a:buChar char="-"/>
            </a:pPr>
            <a:r>
              <a:rPr lang="en-US" altLang="en-US" sz="2400" dirty="0" smtClean="0">
                <a:solidFill>
                  <a:schemeClr val="bg1"/>
                </a:solidFill>
                <a:latin typeface="Times New Roman" pitchFamily="18" charset="0"/>
              </a:rPr>
              <a:t> </a:t>
            </a:r>
            <a:r>
              <a:rPr lang="en-US" altLang="en-US" sz="2400" b="1" dirty="0" smtClean="0">
                <a:solidFill>
                  <a:schemeClr val="bg1"/>
                </a:solidFill>
                <a:latin typeface="Times New Roman" pitchFamily="18" charset="0"/>
              </a:rPr>
              <a:t>Questions</a:t>
            </a:r>
            <a:r>
              <a:rPr lang="en-US" altLang="en-US" sz="2400" dirty="0" smtClean="0">
                <a:solidFill>
                  <a:schemeClr val="bg1"/>
                </a:solidFill>
                <a:latin typeface="Times New Roman" pitchFamily="18" charset="0"/>
              </a:rPr>
              <a:t>:</a:t>
            </a:r>
          </a:p>
          <a:p>
            <a:pPr lvl="1" algn="just">
              <a:buFontTx/>
              <a:buChar char="-"/>
            </a:pPr>
            <a:r>
              <a:rPr lang="en-US" altLang="en-US" sz="2400" dirty="0" smtClean="0">
                <a:solidFill>
                  <a:schemeClr val="bg1"/>
                </a:solidFill>
                <a:latin typeface="Times New Roman" pitchFamily="18" charset="0"/>
              </a:rPr>
              <a:t> What are data of the system?</a:t>
            </a:r>
          </a:p>
          <a:p>
            <a:pPr lvl="1" algn="just">
              <a:buFontTx/>
              <a:buChar char="-"/>
            </a:pPr>
            <a:r>
              <a:rPr lang="en-US" altLang="en-US" sz="2400" dirty="0" smtClean="0">
                <a:solidFill>
                  <a:schemeClr val="bg1"/>
                </a:solidFill>
                <a:latin typeface="Times New Roman" pitchFamily="18" charset="0"/>
              </a:rPr>
              <a:t> What are relations between data?</a:t>
            </a:r>
          </a:p>
          <a:p>
            <a:pPr lvl="1" algn="just">
              <a:buFontTx/>
              <a:buChar char="-"/>
            </a:pPr>
            <a:r>
              <a:rPr lang="en-US" altLang="en-US" sz="2400" dirty="0" smtClean="0">
                <a:solidFill>
                  <a:schemeClr val="bg1"/>
                </a:solidFill>
                <a:latin typeface="Times New Roman" pitchFamily="18" charset="0"/>
              </a:rPr>
              <a:t> What are actions on data must be implemented? </a:t>
            </a:r>
            <a:r>
              <a:rPr lang="en-US" altLang="en-US" sz="2400" dirty="0" smtClean="0">
                <a:solidFill>
                  <a:schemeClr val="bg1"/>
                </a:solidFill>
                <a:latin typeface="Times New Roman" pitchFamily="18" charset="0"/>
                <a:sym typeface="Wingdings" pitchFamily="2" charset="2"/>
              </a:rPr>
              <a:t> Procedures</a:t>
            </a:r>
            <a:endParaRPr lang="en-US" altLang="en-US" sz="240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sym typeface="Wingdings" pitchFamily="2" charset="2"/>
              </a:rPr>
              <a:t> From problem description, we will determine everything.</a:t>
            </a:r>
          </a:p>
          <a:p>
            <a:pPr algn="just"/>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Procedure-oriented analysis, also </a:t>
            </a:r>
            <a:r>
              <a:rPr lang="en-US" altLang="en-US" sz="2400" b="0" dirty="0">
                <a:solidFill>
                  <a:schemeClr val="bg1"/>
                </a:solidFill>
                <a:latin typeface="Times New Roman" pitchFamily="18" charset="0"/>
              </a:rPr>
              <a:t>called </a:t>
            </a:r>
            <a:r>
              <a:rPr lang="en-US" altLang="en-US" sz="2400" b="1" i="1" dirty="0">
                <a:solidFill>
                  <a:schemeClr val="bg1"/>
                </a:solidFill>
                <a:latin typeface="Times New Roman" pitchFamily="18" charset="0"/>
              </a:rPr>
              <a:t>structured analysis</a:t>
            </a:r>
            <a:r>
              <a:rPr lang="en-US" altLang="en-US" sz="2400" b="0" dirty="0">
                <a:solidFill>
                  <a:schemeClr val="bg1"/>
                </a:solidFill>
                <a:latin typeface="Times New Roman" pitchFamily="18" charset="0"/>
              </a:rPr>
              <a:t> or </a:t>
            </a:r>
            <a:r>
              <a:rPr lang="en-US" altLang="en-US" sz="2400" b="1" i="1" dirty="0">
                <a:solidFill>
                  <a:schemeClr val="bg1"/>
                </a:solidFill>
                <a:latin typeface="Times New Roman" pitchFamily="18" charset="0"/>
              </a:rPr>
              <a:t>classical </a:t>
            </a:r>
            <a:r>
              <a:rPr lang="en-US" altLang="en-US" sz="2400" b="1" i="1" dirty="0" smtClean="0">
                <a:solidFill>
                  <a:schemeClr val="bg1"/>
                </a:solidFill>
                <a:latin typeface="Times New Roman" pitchFamily="18" charset="0"/>
              </a:rPr>
              <a:t>analysis</a:t>
            </a:r>
            <a:r>
              <a:rPr lang="en-US" altLang="en-US" sz="2400" b="0" dirty="0" smtClean="0">
                <a:solidFill>
                  <a:schemeClr val="bg1"/>
                </a:solidFill>
                <a:latin typeface="Times New Roman" pitchFamily="18" charset="0"/>
              </a:rPr>
              <a:t>, is </a:t>
            </a:r>
            <a:r>
              <a:rPr lang="en-US" altLang="en-US" sz="2400" b="0" dirty="0">
                <a:solidFill>
                  <a:schemeClr val="bg1"/>
                </a:solidFill>
                <a:latin typeface="Times New Roman" pitchFamily="18" charset="0"/>
              </a:rPr>
              <a:t>the analysis process used if the system implementation phase will use a procedural language. </a:t>
            </a:r>
            <a:endParaRPr lang="en-US" altLang="en-US" sz="2400" b="0" dirty="0" smtClean="0">
              <a:solidFill>
                <a:schemeClr val="bg1"/>
              </a:solidFill>
              <a:latin typeface="Times New Roman" pitchFamily="18" charset="0"/>
            </a:endParaRPr>
          </a:p>
          <a:p>
            <a:pPr lvl="1" algn="just"/>
            <a:endParaRPr lang="en-US" altLang="en-US" sz="2400" b="0" dirty="0" smtClean="0">
              <a:solidFill>
                <a:schemeClr val="bg1"/>
              </a:solidFill>
              <a:latin typeface="Times New Roman" pitchFamily="18" charset="0"/>
            </a:endParaRPr>
          </a:p>
          <a:p>
            <a:pPr algn="just">
              <a:buFontTx/>
              <a:buChar char="-"/>
            </a:pPr>
            <a:r>
              <a:rPr lang="en-US" altLang="en-US" sz="2400" b="0" dirty="0" smtClean="0">
                <a:solidFill>
                  <a:schemeClr val="bg1"/>
                </a:solidFill>
                <a:latin typeface="Times New Roman" pitchFamily="18" charset="0"/>
              </a:rPr>
              <a:t>The </a:t>
            </a:r>
            <a:r>
              <a:rPr lang="en-US" altLang="en-US" sz="2400" b="0" dirty="0">
                <a:solidFill>
                  <a:schemeClr val="bg1"/>
                </a:solidFill>
                <a:latin typeface="Times New Roman" pitchFamily="18" charset="0"/>
              </a:rPr>
              <a:t>specification in this case may use several modeling </a:t>
            </a:r>
            <a:r>
              <a:rPr lang="en-US" altLang="en-US" sz="2400" b="0" dirty="0" smtClean="0">
                <a:solidFill>
                  <a:schemeClr val="bg1"/>
                </a:solidFill>
                <a:latin typeface="Times New Roman" pitchFamily="18" charset="0"/>
              </a:rPr>
              <a:t>tools: </a:t>
            </a:r>
            <a:r>
              <a:rPr lang="en-US" altLang="en-US" sz="2400" b="0" dirty="0" smtClean="0">
                <a:solidFill>
                  <a:srgbClr val="0000CC"/>
                </a:solidFill>
                <a:latin typeface="Times New Roman" pitchFamily="18" charset="0"/>
              </a:rPr>
              <a:t>Data flow diagram, </a:t>
            </a:r>
            <a:r>
              <a:rPr lang="en-US" altLang="en-US" sz="2400" dirty="0" smtClean="0">
                <a:solidFill>
                  <a:srgbClr val="0000CC"/>
                </a:solidFill>
                <a:latin typeface="Times New Roman" pitchFamily="18" charset="0"/>
              </a:rPr>
              <a:t>Entity-relationship diagrams, state diagrams</a:t>
            </a:r>
            <a:r>
              <a:rPr lang="en-US" altLang="en-US" sz="2400" b="0" dirty="0" smtClean="0">
                <a:solidFill>
                  <a:schemeClr val="bg1"/>
                </a:solidFill>
                <a:latin typeface="Times New Roman" pitchFamily="18" charset="0"/>
              </a:rPr>
              <a:t>.</a:t>
            </a:r>
            <a:endParaRPr lang="en-US" altLang="en-US" sz="24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solidFill>
                  <a:srgbClr val="FF0000"/>
                </a:solidFill>
              </a:rPr>
              <a:pPr/>
              <a:t>8</a:t>
            </a:fld>
            <a:endParaRPr kumimoji="0" lang="en-US">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304800" y="1524000"/>
            <a:ext cx="8534400" cy="1384995"/>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FF0000"/>
                </a:solidFill>
                <a:latin typeface="Times New Roman" pitchFamily="18" charset="0"/>
              </a:rPr>
              <a:t>Data flow diagrams</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show the movement of data in the system</a:t>
            </a:r>
            <a:r>
              <a:rPr lang="en-US" altLang="en-US" sz="2800" b="0" dirty="0" smtClean="0">
                <a:solidFill>
                  <a:schemeClr val="bg1"/>
                </a:solidFill>
                <a:latin typeface="Times New Roman" pitchFamily="18" charset="0"/>
              </a:rPr>
              <a:t>. Each action will operate on some data and data values will be changed (state changed).</a:t>
            </a:r>
            <a:endParaRPr lang="en-US" altLang="en-US" sz="2800" b="0" dirty="0">
              <a:solidFill>
                <a:schemeClr val="bg1"/>
              </a:solidFill>
              <a:latin typeface="Times New Roman" pitchFamily="18" charset="0"/>
            </a:endParaRPr>
          </a:p>
        </p:txBody>
      </p:sp>
      <p:grpSp>
        <p:nvGrpSpPr>
          <p:cNvPr id="2" name="Group 1"/>
          <p:cNvGrpSpPr>
            <a:grpSpLocks/>
          </p:cNvGrpSpPr>
          <p:nvPr/>
        </p:nvGrpSpPr>
        <p:grpSpPr bwMode="auto">
          <a:xfrm>
            <a:off x="1066800" y="2971800"/>
            <a:ext cx="7194550" cy="3581400"/>
            <a:chOff x="76200" y="1752600"/>
            <a:chExt cx="7194550" cy="3581400"/>
          </a:xfrm>
        </p:grpSpPr>
        <p:sp>
          <p:nvSpPr>
            <p:cNvPr id="20485" name="Text Box 4"/>
            <p:cNvSpPr txBox="1">
              <a:spLocks noChangeArrowheads="1"/>
            </p:cNvSpPr>
            <p:nvPr/>
          </p:nvSpPr>
          <p:spPr bwMode="auto">
            <a:xfrm>
              <a:off x="76200" y="1752600"/>
              <a:ext cx="5384807"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10.4  </a:t>
              </a:r>
              <a:r>
                <a:rPr lang="en-US" altLang="en-US" sz="2000" dirty="0">
                  <a:solidFill>
                    <a:schemeClr val="bg1"/>
                  </a:solidFill>
                  <a:latin typeface="Times New Roman" pitchFamily="18" charset="0"/>
                </a:rPr>
                <a:t>An example of a data flow diagram</a:t>
              </a:r>
            </a:p>
          </p:txBody>
        </p:sp>
        <p:pic>
          <p:nvPicPr>
            <p:cNvPr id="20486" name="Picture 5"/>
            <p:cNvPicPr>
              <a:picLocks noChangeAspect="1" noChangeArrowheads="1"/>
            </p:cNvPicPr>
            <p:nvPr/>
          </p:nvPicPr>
          <p:blipFill>
            <a:blip r:embed="rId3" cstate="print"/>
            <a:srcRect/>
            <a:stretch>
              <a:fillRect/>
            </a:stretch>
          </p:blipFill>
          <p:spPr bwMode="auto">
            <a:xfrm>
              <a:off x="76200" y="2286000"/>
              <a:ext cx="7194550" cy="2995613"/>
            </a:xfrm>
            <a:prstGeom prst="rect">
              <a:avLst/>
            </a:prstGeom>
            <a:noFill/>
            <a:ln w="9525">
              <a:noFill/>
              <a:miter lim="800000"/>
              <a:headEnd/>
              <a:tailEnd/>
            </a:ln>
            <a:effectLst/>
          </p:spPr>
        </p:pic>
        <p:cxnSp>
          <p:nvCxnSpPr>
            <p:cNvPr id="20487" name="Straight Connector 6"/>
            <p:cNvCxnSpPr>
              <a:cxnSpLocks noChangeShapeType="1"/>
            </p:cNvCxnSpPr>
            <p:nvPr/>
          </p:nvCxnSpPr>
          <p:spPr bwMode="auto">
            <a:xfrm>
              <a:off x="76200" y="2209800"/>
              <a:ext cx="7162800" cy="0"/>
            </a:xfrm>
            <a:prstGeom prst="line">
              <a:avLst/>
            </a:prstGeom>
            <a:noFill/>
            <a:ln w="57150" algn="ctr">
              <a:solidFill>
                <a:srgbClr val="FF0000"/>
              </a:solidFill>
              <a:round/>
              <a:headEnd/>
              <a:tailEnd/>
            </a:ln>
            <a:effectLst/>
          </p:spPr>
        </p:cxnSp>
        <p:cxnSp>
          <p:nvCxnSpPr>
            <p:cNvPr id="20488" name="Straight Connector 7"/>
            <p:cNvCxnSpPr>
              <a:cxnSpLocks noChangeShapeType="1"/>
            </p:cNvCxnSpPr>
            <p:nvPr/>
          </p:nvCxnSpPr>
          <p:spPr bwMode="auto">
            <a:xfrm>
              <a:off x="76200" y="1752600"/>
              <a:ext cx="7162800" cy="0"/>
            </a:xfrm>
            <a:prstGeom prst="line">
              <a:avLst/>
            </a:prstGeom>
            <a:noFill/>
            <a:ln w="9525" algn="ctr">
              <a:solidFill>
                <a:srgbClr val="FF0000"/>
              </a:solidFill>
              <a:round/>
              <a:headEnd/>
              <a:tailEnd/>
            </a:ln>
            <a:effectLst/>
          </p:spPr>
        </p:cxnSp>
        <p:cxnSp>
          <p:nvCxnSpPr>
            <p:cNvPr id="20489" name="Straight Connector 8"/>
            <p:cNvCxnSpPr>
              <a:cxnSpLocks noChangeShapeType="1"/>
            </p:cNvCxnSpPr>
            <p:nvPr/>
          </p:nvCxnSpPr>
          <p:spPr bwMode="auto">
            <a:xfrm>
              <a:off x="152400" y="5334000"/>
              <a:ext cx="7086600" cy="0"/>
            </a:xfrm>
            <a:prstGeom prst="line">
              <a:avLst/>
            </a:prstGeom>
            <a:noFill/>
            <a:ln w="9525" algn="ctr">
              <a:solidFill>
                <a:srgbClr val="FF0000"/>
              </a:solidFill>
              <a:round/>
              <a:headEnd/>
              <a:tailEnd/>
            </a:ln>
            <a:effectLst/>
          </p:spPr>
        </p:cxnSp>
      </p:grpSp>
      <p:sp>
        <p:nvSpPr>
          <p:cNvPr id="13" name="Text Box 2"/>
          <p:cNvSpPr txBox="1">
            <a:spLocks noChangeArrowheads="1"/>
          </p:cNvSpPr>
          <p:nvPr/>
        </p:nvSpPr>
        <p:spPr bwMode="auto">
          <a:xfrm>
            <a:off x="152400" y="990600"/>
            <a:ext cx="4946995" cy="584775"/>
          </a:xfrm>
          <a:prstGeom prst="rect">
            <a:avLst/>
          </a:prstGeom>
          <a:noFill/>
          <a:ln w="9525">
            <a:noFill/>
            <a:miter lim="800000"/>
            <a:headEnd/>
            <a:tailEnd/>
          </a:ln>
          <a:effectLst/>
        </p:spPr>
        <p:txBody>
          <a:bodyPr wrap="none">
            <a:spAutoFit/>
          </a:bodyPr>
          <a:lstStyle/>
          <a:p>
            <a:r>
              <a:rPr lang="en-US" altLang="en-US" sz="3200" b="1" dirty="0" smtClean="0">
                <a:solidFill>
                  <a:srgbClr val="0000CC"/>
                </a:solidFill>
                <a:latin typeface="Calibri" pitchFamily="34" charset="0"/>
              </a:rPr>
              <a:t>Procedure-oriented </a:t>
            </a:r>
            <a:r>
              <a:rPr lang="en-US" altLang="en-US" sz="3200" b="1" dirty="0">
                <a:solidFill>
                  <a:srgbClr val="0000CC"/>
                </a:solidFill>
                <a:latin typeface="Calibri" pitchFamily="34" charset="0"/>
              </a:rPr>
              <a:t>analysis</a:t>
            </a:r>
          </a:p>
        </p:txBody>
      </p:sp>
      <p:sp>
        <p:nvSpPr>
          <p:cNvPr id="1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Analysis Phase </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solidFill>
                  <a:srgbClr val="FF0000"/>
                </a:solidFill>
              </a:rPr>
              <a:pPr/>
              <a:t>9</a:t>
            </a:fld>
            <a:endParaRPr kumimoji="0"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1644</TotalTime>
  <Words>1829</Words>
  <Application>Microsoft Office PowerPoint</Application>
  <PresentationFormat>On-screen Show (4:3)</PresentationFormat>
  <Paragraphs>263</Paragraphs>
  <Slides>32</Slides>
  <Notes>26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Apex</vt:lpstr>
      <vt:lpstr>Lesson 08 software engineering</vt:lpstr>
      <vt:lpstr>Objectives</vt:lpstr>
      <vt:lpstr>Contents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Objectives-Revisited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129</cp:revision>
  <dcterms:created xsi:type="dcterms:W3CDTF">2020-11-30T04:14:58Z</dcterms:created>
  <dcterms:modified xsi:type="dcterms:W3CDTF">2020-12-09T03:05:49Z</dcterms:modified>
</cp:coreProperties>
</file>