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6"/>
  </p:notesMasterIdLst>
  <p:sldIdLst>
    <p:sldId id="256" r:id="rId2"/>
    <p:sldId id="531" r:id="rId3"/>
    <p:sldId id="365" r:id="rId4"/>
    <p:sldId id="519" r:id="rId5"/>
    <p:sldId id="470" r:id="rId6"/>
    <p:sldId id="472" r:id="rId7"/>
    <p:sldId id="474" r:id="rId8"/>
    <p:sldId id="476" r:id="rId9"/>
    <p:sldId id="478" r:id="rId10"/>
    <p:sldId id="479" r:id="rId11"/>
    <p:sldId id="480" r:id="rId12"/>
    <p:sldId id="523" r:id="rId13"/>
    <p:sldId id="481" r:id="rId14"/>
    <p:sldId id="484" r:id="rId15"/>
    <p:sldId id="483" r:id="rId16"/>
    <p:sldId id="524" r:id="rId17"/>
    <p:sldId id="486" r:id="rId18"/>
    <p:sldId id="488" r:id="rId19"/>
    <p:sldId id="490" r:id="rId20"/>
    <p:sldId id="492" r:id="rId21"/>
    <p:sldId id="495" r:id="rId22"/>
    <p:sldId id="497" r:id="rId23"/>
    <p:sldId id="498" r:id="rId24"/>
    <p:sldId id="499" r:id="rId25"/>
    <p:sldId id="500" r:id="rId26"/>
    <p:sldId id="502" r:id="rId27"/>
    <p:sldId id="503" r:id="rId28"/>
    <p:sldId id="504" r:id="rId29"/>
    <p:sldId id="505" r:id="rId30"/>
    <p:sldId id="506" r:id="rId31"/>
    <p:sldId id="507" r:id="rId32"/>
    <p:sldId id="508" r:id="rId33"/>
    <p:sldId id="509" r:id="rId34"/>
    <p:sldId id="510" r:id="rId35"/>
    <p:sldId id="511" r:id="rId36"/>
    <p:sldId id="512" r:id="rId37"/>
    <p:sldId id="513" r:id="rId38"/>
    <p:sldId id="514" r:id="rId39"/>
    <p:sldId id="515" r:id="rId40"/>
    <p:sldId id="517" r:id="rId41"/>
    <p:sldId id="518" r:id="rId42"/>
    <p:sldId id="532" r:id="rId43"/>
    <p:sldId id="413" r:id="rId44"/>
    <p:sldId id="263"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66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p:scale>
          <a:sx n="70" d="100"/>
          <a:sy n="70" d="100"/>
        </p:scale>
        <p:origin x="-33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290385-6F09-46F9-B307-5E52398D2F5E}" type="datetimeFigureOut">
              <a:rPr lang="en-US" smtClean="0"/>
              <a:pPr/>
              <a:t>12/9/2020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A7AB2B-CE38-47ED-B48F-2CC537ACF85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A2577C40-918C-47CC-B712-7A1C3D6A2783}" type="slidenum">
              <a:rPr lang="en-US" altLang="en-US"/>
              <a:pPr/>
              <a:t>5</a:t>
            </a:fld>
            <a:endParaRPr lang="en-US" alt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miter lim="800000"/>
            <a:headEnd/>
            <a:tailEnd/>
          </a:ln>
        </p:spPr>
        <p:txBody>
          <a:bodyPr/>
          <a:lstStyle/>
          <a:p>
            <a:fld id="{D2EA1D78-BE83-4B13-AF63-047C8799A7C2}" type="slidenum">
              <a:rPr lang="en-US" altLang="en-US"/>
              <a:pPr/>
              <a:t>14</a:t>
            </a:fld>
            <a:endParaRPr lang="en-US"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miter lim="800000"/>
            <a:headEnd/>
            <a:tailEnd/>
          </a:ln>
        </p:spPr>
        <p:txBody>
          <a:bodyPr/>
          <a:lstStyle/>
          <a:p>
            <a:fld id="{AE7E5482-937C-4D0A-9744-D864526568CD}" type="slidenum">
              <a:rPr lang="en-US" altLang="en-US"/>
              <a:pPr/>
              <a:t>15</a:t>
            </a:fld>
            <a:endParaRPr lang="en-US"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miter lim="800000"/>
            <a:headEnd/>
            <a:tailEnd/>
          </a:ln>
        </p:spPr>
        <p:txBody>
          <a:bodyPr/>
          <a:lstStyle/>
          <a:p>
            <a:fld id="{AE7E5482-937C-4D0A-9744-D864526568CD}" type="slidenum">
              <a:rPr lang="en-US" altLang="en-US"/>
              <a:pPr/>
              <a:t>16</a:t>
            </a:fld>
            <a:endParaRPr lang="en-US"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miter lim="800000"/>
            <a:headEnd/>
            <a:tailEnd/>
          </a:ln>
        </p:spPr>
        <p:txBody>
          <a:bodyPr/>
          <a:lstStyle/>
          <a:p>
            <a:fld id="{53813069-D5B4-4869-87FD-9B4B061E7166}" type="slidenum">
              <a:rPr lang="en-US" altLang="en-US"/>
              <a:pPr/>
              <a:t>17</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miter lim="800000"/>
            <a:headEnd/>
            <a:tailEnd/>
          </a:ln>
        </p:spPr>
        <p:txBody>
          <a:bodyPr/>
          <a:lstStyle/>
          <a:p>
            <a:fld id="{1A9D3E48-F015-4BDA-9C5D-95C68E50CE99}" type="slidenum">
              <a:rPr lang="en-US" altLang="en-US"/>
              <a:pPr/>
              <a:t>18</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miter lim="800000"/>
            <a:headEnd/>
            <a:tailEnd/>
          </a:ln>
        </p:spPr>
        <p:txBody>
          <a:bodyPr/>
          <a:lstStyle/>
          <a:p>
            <a:fld id="{8899ABBA-E6DC-417D-A8AF-A4180BB0D1F0}" type="slidenum">
              <a:rPr lang="en-US" altLang="en-US"/>
              <a:pPr/>
              <a:t>19</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miter lim="800000"/>
            <a:headEnd/>
            <a:tailEnd/>
          </a:ln>
        </p:spPr>
        <p:txBody>
          <a:bodyPr/>
          <a:lstStyle/>
          <a:p>
            <a:fld id="{6CDE42DE-3F76-42ED-8177-316684B50914}" type="slidenum">
              <a:rPr lang="en-US" altLang="en-US"/>
              <a:pPr/>
              <a:t>20</a:t>
            </a:fld>
            <a:endParaRPr lang="en-US"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miter lim="800000"/>
            <a:headEnd/>
            <a:tailEnd/>
          </a:ln>
        </p:spPr>
        <p:txBody>
          <a:bodyPr/>
          <a:lstStyle/>
          <a:p>
            <a:fld id="{32D5464F-CB56-4FA0-B92C-40F39882A214}" type="slidenum">
              <a:rPr lang="en-US" altLang="en-US"/>
              <a:pPr/>
              <a:t>21</a:t>
            </a:fld>
            <a:endParaRPr lang="en-US"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miter lim="800000"/>
            <a:headEnd/>
            <a:tailEnd/>
          </a:ln>
        </p:spPr>
        <p:txBody>
          <a:bodyPr/>
          <a:lstStyle/>
          <a:p>
            <a:fld id="{6026EBD2-509A-4BC6-8AF0-D1256E7C7AAE}" type="slidenum">
              <a:rPr lang="en-US" altLang="en-US"/>
              <a:pPr/>
              <a:t>22</a:t>
            </a:fld>
            <a:endParaRPr lang="en-US"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38587009-D0F7-4184-9A7C-F76A35EAA143}" type="slidenum">
              <a:rPr lang="en-US" altLang="en-US"/>
              <a:pPr/>
              <a:t>23</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miter lim="800000"/>
            <a:headEnd/>
            <a:tailEnd/>
          </a:ln>
        </p:spPr>
        <p:txBody>
          <a:bodyPr/>
          <a:lstStyle/>
          <a:p>
            <a:fld id="{F5AE9CDB-C02E-4F76-B9E6-3D71B150F962}" type="slidenum">
              <a:rPr lang="en-US" altLang="en-US"/>
              <a:pPr/>
              <a:t>6</a:t>
            </a:fld>
            <a:endParaRPr lang="en-US" altLang="en-US"/>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miter lim="800000"/>
            <a:headEnd/>
            <a:tailEnd/>
          </a:ln>
        </p:spPr>
        <p:txBody>
          <a:bodyPr/>
          <a:lstStyle/>
          <a:p>
            <a:fld id="{FF20DACE-1734-4503-87E0-9BE43F96366D}" type="slidenum">
              <a:rPr lang="en-US" altLang="en-US"/>
              <a:pPr/>
              <a:t>24</a:t>
            </a:fld>
            <a:endParaRPr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miter lim="800000"/>
            <a:headEnd/>
            <a:tailEnd/>
          </a:ln>
        </p:spPr>
        <p:txBody>
          <a:bodyPr/>
          <a:lstStyle/>
          <a:p>
            <a:fld id="{FD28FFCA-9770-4CAA-A155-1BBD19AA3E38}" type="slidenum">
              <a:rPr lang="en-US" altLang="en-US"/>
              <a:pPr/>
              <a:t>25</a:t>
            </a:fld>
            <a:endParaRPr lang="en-US" alt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miter lim="800000"/>
            <a:headEnd/>
            <a:tailEnd/>
          </a:ln>
        </p:spPr>
        <p:txBody>
          <a:bodyPr/>
          <a:lstStyle/>
          <a:p>
            <a:fld id="{E8E2DFAC-3D86-4051-A443-336D3F79163A}" type="slidenum">
              <a:rPr lang="en-US" altLang="en-US"/>
              <a:pPr/>
              <a:t>26</a:t>
            </a:fld>
            <a:endParaRPr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miter lim="800000"/>
            <a:headEnd/>
            <a:tailEnd/>
          </a:ln>
        </p:spPr>
        <p:txBody>
          <a:bodyPr/>
          <a:lstStyle/>
          <a:p>
            <a:fld id="{8C024422-744B-427F-B8AC-E8A467D9BC09}" type="slidenum">
              <a:rPr lang="en-US" altLang="en-US"/>
              <a:pPr/>
              <a:t>27</a:t>
            </a:fld>
            <a:endParaRPr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miter lim="800000"/>
            <a:headEnd/>
            <a:tailEnd/>
          </a:ln>
        </p:spPr>
        <p:txBody>
          <a:bodyPr/>
          <a:lstStyle/>
          <a:p>
            <a:fld id="{1616BCDB-9C20-4BBA-BB8D-3F3994AF353A}" type="slidenum">
              <a:rPr lang="en-US" altLang="en-US"/>
              <a:pPr/>
              <a:t>28</a:t>
            </a:fld>
            <a:endParaRPr lang="en-US" alt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miter lim="800000"/>
            <a:headEnd/>
            <a:tailEnd/>
          </a:ln>
        </p:spPr>
        <p:txBody>
          <a:bodyPr/>
          <a:lstStyle/>
          <a:p>
            <a:fld id="{B47551E9-CC0C-43D6-B211-5C62A282779F}" type="slidenum">
              <a:rPr lang="en-US" altLang="en-US"/>
              <a:pPr/>
              <a:t>29</a:t>
            </a:fld>
            <a:endParaRPr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miter lim="800000"/>
            <a:headEnd/>
            <a:tailEnd/>
          </a:ln>
        </p:spPr>
        <p:txBody>
          <a:bodyPr/>
          <a:lstStyle/>
          <a:p>
            <a:fld id="{B3D2EE19-F055-4D1A-B16B-169215FD98BA}" type="slidenum">
              <a:rPr lang="en-US" altLang="en-US"/>
              <a:pPr/>
              <a:t>30</a:t>
            </a:fld>
            <a:endParaRPr lang="en-US" alt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miter lim="800000"/>
            <a:headEnd/>
            <a:tailEnd/>
          </a:ln>
        </p:spPr>
        <p:txBody>
          <a:bodyPr/>
          <a:lstStyle/>
          <a:p>
            <a:fld id="{1C4FC072-00DF-41E4-86EA-E9C684F5D467}" type="slidenum">
              <a:rPr lang="en-US" altLang="en-US"/>
              <a:pPr/>
              <a:t>31</a:t>
            </a:fld>
            <a:endParaRPr lang="en-US" alt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miter lim="800000"/>
            <a:headEnd/>
            <a:tailEnd/>
          </a:ln>
        </p:spPr>
        <p:txBody>
          <a:bodyPr/>
          <a:lstStyle/>
          <a:p>
            <a:fld id="{7350587A-6993-4A54-8514-0CC02529CEF5}" type="slidenum">
              <a:rPr lang="en-US" altLang="en-US"/>
              <a:pPr/>
              <a:t>32</a:t>
            </a:fld>
            <a:endParaRPr lang="en-US" alt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miter lim="800000"/>
            <a:headEnd/>
            <a:tailEnd/>
          </a:ln>
        </p:spPr>
        <p:txBody>
          <a:bodyPr/>
          <a:lstStyle/>
          <a:p>
            <a:fld id="{928F428D-9AA1-4928-81A8-0E076127479B}" type="slidenum">
              <a:rPr lang="en-US" altLang="en-US"/>
              <a:pPr/>
              <a:t>33</a:t>
            </a:fld>
            <a:endParaRPr lang="en-US" alt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miter lim="800000"/>
            <a:headEnd/>
            <a:tailEnd/>
          </a:ln>
        </p:spPr>
        <p:txBody>
          <a:bodyPr/>
          <a:lstStyle/>
          <a:p>
            <a:fld id="{86FF3277-EB8F-4E5B-9351-6645212EDAAA}" type="slidenum">
              <a:rPr lang="en-US" altLang="en-US"/>
              <a:pPr/>
              <a:t>7</a:t>
            </a:fld>
            <a:endParaRPr lang="en-US" alt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miter lim="800000"/>
            <a:headEnd/>
            <a:tailEnd/>
          </a:ln>
        </p:spPr>
        <p:txBody>
          <a:bodyPr/>
          <a:lstStyle/>
          <a:p>
            <a:fld id="{359F0329-0D93-4E68-87F1-9E2BC6BE98DD}" type="slidenum">
              <a:rPr lang="en-US" altLang="en-US"/>
              <a:pPr/>
              <a:t>34</a:t>
            </a:fld>
            <a:endParaRPr lang="en-US" alt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miter lim="800000"/>
            <a:headEnd/>
            <a:tailEnd/>
          </a:ln>
        </p:spPr>
        <p:txBody>
          <a:bodyPr/>
          <a:lstStyle/>
          <a:p>
            <a:fld id="{091EC2C4-746D-4F20-943E-09D94A129DF1}" type="slidenum">
              <a:rPr lang="en-US" altLang="en-US"/>
              <a:pPr/>
              <a:t>35</a:t>
            </a:fld>
            <a:endParaRPr lang="en-US" alt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miter lim="800000"/>
            <a:headEnd/>
            <a:tailEnd/>
          </a:ln>
        </p:spPr>
        <p:txBody>
          <a:bodyPr/>
          <a:lstStyle/>
          <a:p>
            <a:fld id="{82B32C2B-D023-4CC6-A093-A67C6F90FDDD}" type="slidenum">
              <a:rPr lang="en-US" altLang="en-US"/>
              <a:pPr/>
              <a:t>36</a:t>
            </a:fld>
            <a:endParaRPr lang="en-US" alt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miter lim="800000"/>
            <a:headEnd/>
            <a:tailEnd/>
          </a:ln>
        </p:spPr>
        <p:txBody>
          <a:bodyPr/>
          <a:lstStyle/>
          <a:p>
            <a:fld id="{B24FE7D6-9A15-413A-9DAC-B7E9875E06C3}" type="slidenum">
              <a:rPr lang="en-US" altLang="en-US"/>
              <a:pPr/>
              <a:t>37</a:t>
            </a:fld>
            <a:endParaRPr lang="en-US" alt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miter lim="800000"/>
            <a:headEnd/>
            <a:tailEnd/>
          </a:ln>
        </p:spPr>
        <p:txBody>
          <a:bodyPr/>
          <a:lstStyle/>
          <a:p>
            <a:fld id="{A8B734C6-C4B9-4323-BDCB-76D155F7E1FA}" type="slidenum">
              <a:rPr lang="en-US" altLang="en-US"/>
              <a:pPr/>
              <a:t>38</a:t>
            </a:fld>
            <a:endParaRPr lang="en-US" alt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miter lim="800000"/>
            <a:headEnd/>
            <a:tailEnd/>
          </a:ln>
        </p:spPr>
        <p:txBody>
          <a:bodyPr/>
          <a:lstStyle/>
          <a:p>
            <a:fld id="{01AF26F0-EB17-4251-9223-B81CA358FB0B}" type="slidenum">
              <a:rPr lang="en-US" altLang="en-US"/>
              <a:pPr/>
              <a:t>39</a:t>
            </a:fld>
            <a:endParaRPr lang="en-US" alt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miter lim="800000"/>
            <a:headEnd/>
            <a:tailEnd/>
          </a:ln>
        </p:spPr>
        <p:txBody>
          <a:bodyPr/>
          <a:lstStyle/>
          <a:p>
            <a:fld id="{4376529F-4EF9-43F0-A6F5-0CFE82A289B7}" type="slidenum">
              <a:rPr lang="en-US" altLang="en-US"/>
              <a:pPr/>
              <a:t>40</a:t>
            </a:fld>
            <a:endParaRPr lang="en-US" alt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miter lim="800000"/>
            <a:headEnd/>
            <a:tailEnd/>
          </a:ln>
        </p:spPr>
        <p:txBody>
          <a:bodyPr/>
          <a:lstStyle/>
          <a:p>
            <a:fld id="{5E4484B2-4D38-4C3A-96E8-03D6AC871DA2}" type="slidenum">
              <a:rPr lang="en-US" altLang="en-US"/>
              <a:pPr/>
              <a:t>41</a:t>
            </a:fld>
            <a:endParaRPr lang="en-US" alt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miter lim="800000"/>
            <a:headEnd/>
            <a:tailEnd/>
          </a:ln>
        </p:spPr>
        <p:txBody>
          <a:bodyPr/>
          <a:lstStyle/>
          <a:p>
            <a:fld id="{04FC6E81-35B6-419E-8EAE-52A29B814A53}" type="slidenum">
              <a:rPr lang="en-US" altLang="en-US"/>
              <a:pPr/>
              <a:t>8</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miter lim="800000"/>
            <a:headEnd/>
            <a:tailEnd/>
          </a:ln>
        </p:spPr>
        <p:txBody>
          <a:bodyPr/>
          <a:lstStyle/>
          <a:p>
            <a:fld id="{CC89BB8D-F333-4594-B495-B4A53605F92F}" type="slidenum">
              <a:rPr lang="en-US" altLang="en-US"/>
              <a:pPr/>
              <a:t>9</a:t>
            </a:fld>
            <a:endParaRPr lang="en-US"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miter lim="800000"/>
            <a:headEnd/>
            <a:tailEnd/>
          </a:ln>
        </p:spPr>
        <p:txBody>
          <a:bodyPr/>
          <a:lstStyle/>
          <a:p>
            <a:fld id="{A3DBA4DC-D92D-43F9-88B5-37A1D9C25B71}" type="slidenum">
              <a:rPr lang="en-US" altLang="en-US"/>
              <a:pPr/>
              <a:t>10</a:t>
            </a:fld>
            <a:endParaRPr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miter lim="800000"/>
            <a:headEnd/>
            <a:tailEnd/>
          </a:ln>
        </p:spPr>
        <p:txBody>
          <a:bodyPr/>
          <a:lstStyle/>
          <a:p>
            <a:fld id="{F28F23D3-8390-4F92-B58F-10802A80BBF2}" type="slidenum">
              <a:rPr lang="en-US" altLang="en-US"/>
              <a:pPr/>
              <a:t>11</a:t>
            </a:fld>
            <a:endParaRPr lang="en-US"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miter lim="800000"/>
            <a:headEnd/>
            <a:tailEnd/>
          </a:ln>
        </p:spPr>
        <p:txBody>
          <a:bodyPr/>
          <a:lstStyle/>
          <a:p>
            <a:fld id="{F28F23D3-8390-4F92-B58F-10802A80BBF2}" type="slidenum">
              <a:rPr lang="en-US" altLang="en-US"/>
              <a:pPr/>
              <a:t>12</a:t>
            </a:fld>
            <a:endParaRPr lang="en-US"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miter lim="800000"/>
            <a:headEnd/>
            <a:tailEnd/>
          </a:ln>
        </p:spPr>
        <p:txBody>
          <a:bodyPr/>
          <a:lstStyle/>
          <a:p>
            <a:fld id="{09AC82F6-B48C-4EE6-9CD5-7C8E17C8BBDD}" type="slidenum">
              <a:rPr lang="en-US" altLang="en-US"/>
              <a:pPr/>
              <a:t>13</a:t>
            </a:fld>
            <a:endParaRPr lang="en-US" alt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hasCustomPrompt="1"/>
          </p:nvPr>
        </p:nvSpPr>
        <p:spPr>
          <a:xfrm>
            <a:off x="422030" y="838200"/>
            <a:ext cx="8229600" cy="23622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solidFill>
                  <a:srgbClr val="0000CC"/>
                </a:solidFill>
                <a:effectLst>
                  <a:outerShdw blurRad="127000" dist="200000" dir="2700000" algn="tl" rotWithShape="0">
                    <a:srgbClr val="000000">
                      <a:alpha val="30000"/>
                    </a:srgbClr>
                  </a:outerShdw>
                </a:effectLst>
              </a:defRPr>
            </a:lvl1pPr>
          </a:lstStyle>
          <a:p>
            <a:r>
              <a:rPr kumimoji="0" lang="en-US" dirty="0" smtClean="0"/>
              <a:t>CSI104</a:t>
            </a:r>
            <a:br>
              <a:rPr kumimoji="0" lang="en-US" dirty="0" smtClean="0"/>
            </a:br>
            <a:r>
              <a:rPr kumimoji="0" lang="en-US" dirty="0" smtClean="0"/>
              <a:t>Introduction to Computer Science</a:t>
            </a:r>
            <a:endParaRPr kumimoji="0" lang="en-US" dirty="0"/>
          </a:p>
        </p:txBody>
      </p:sp>
      <p:sp>
        <p:nvSpPr>
          <p:cNvPr id="28" name="Date Placeholder 27"/>
          <p:cNvSpPr>
            <a:spLocks noGrp="1"/>
          </p:cNvSpPr>
          <p:nvPr>
            <p:ph type="dt" sz="half" idx="10"/>
          </p:nvPr>
        </p:nvSpPr>
        <p:spPr>
          <a:xfrm>
            <a:off x="0" y="6553200"/>
            <a:ext cx="1280160" cy="304800"/>
          </a:xfrm>
        </p:spPr>
        <p:txBody>
          <a:bodyPr/>
          <a:lstStyle/>
          <a:p>
            <a:fld id="{3FE1A1F5-A63D-4636-A1F0-2E89BD251E4D}" type="datetime1">
              <a:rPr lang="en-US" smtClean="0"/>
              <a:t>12/9/2020</a:t>
            </a:fld>
            <a:endParaRPr lang="en-US" dirty="0"/>
          </a:p>
        </p:txBody>
      </p:sp>
      <p:sp>
        <p:nvSpPr>
          <p:cNvPr id="17" name="Footer Placeholder 16"/>
          <p:cNvSpPr>
            <a:spLocks noGrp="1"/>
          </p:cNvSpPr>
          <p:nvPr>
            <p:ph type="ftr" sz="quarter" idx="11"/>
          </p:nvPr>
        </p:nvSpPr>
        <p:spPr>
          <a:xfrm>
            <a:off x="3124200" y="6553200"/>
            <a:ext cx="3566160" cy="304800"/>
          </a:xfrm>
        </p:spPr>
        <p:txBody>
          <a:bodyPr/>
          <a:lstStyle/>
          <a:p>
            <a:endParaRPr kumimoji="0" lang="en-US" dirty="0"/>
          </a:p>
        </p:txBody>
      </p:sp>
      <p:sp>
        <p:nvSpPr>
          <p:cNvPr id="29" name="Slide Number Placeholder 28"/>
          <p:cNvSpPr>
            <a:spLocks noGrp="1"/>
          </p:cNvSpPr>
          <p:nvPr>
            <p:ph type="sldNum" sz="quarter" idx="12"/>
          </p:nvPr>
        </p:nvSpPr>
        <p:spPr>
          <a:xfrm>
            <a:off x="8229600" y="6553200"/>
            <a:ext cx="457200" cy="304800"/>
          </a:xfrm>
        </p:spPr>
        <p:txBody>
          <a:bodyPr/>
          <a:lstStyle/>
          <a:p>
            <a:fld id="{69E29E33-B620-47F9-BB04-8846C2A5AFCC}" type="slidenum">
              <a:rPr kumimoji="0" lang="en-US" smtClean="0"/>
              <a:pPr/>
              <a:t>‹#›</a:t>
            </a:fld>
            <a:endParaRPr kumimoji="0"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63B492-9585-4EE2-BEB9-1D86C13953FE}" type="datetime1">
              <a:rPr lang="en-US" smtClean="0"/>
              <a:t>12/9/2020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9F1E33-5BD2-47B0-B4DC-5DF7CC838246}" type="datetime1">
              <a:rPr lang="en-US" smtClean="0"/>
              <a:t>12/9/2020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kumimoji="0" lang="en-US" dirty="0" smtClean="0"/>
              <a:t>Add text</a:t>
            </a:r>
            <a:endParaRPr kumimoji="0" lang="en-US" dirty="0"/>
          </a:p>
        </p:txBody>
      </p:sp>
      <p:sp>
        <p:nvSpPr>
          <p:cNvPr id="3" name="Content Placeholder 2"/>
          <p:cNvSpPr>
            <a:spLocks noGrp="1"/>
          </p:cNvSpPr>
          <p:nvPr>
            <p:ph idx="1"/>
          </p:nvPr>
        </p:nvSpPr>
        <p:spPr>
          <a:xfrm>
            <a:off x="457200" y="990600"/>
            <a:ext cx="8229600" cy="531876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7C659594-0A32-4A9A-80F7-AFFBDECB64AB}" type="datetime1">
              <a:rPr lang="en-US" smtClean="0"/>
              <a:t>12/9/2020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B7A44DE-E7BD-4EB1-BBDC-493B1040D84E}" type="datetime1">
              <a:rPr lang="en-US" smtClean="0"/>
              <a:t>12/9/2020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7924800" y="6416675"/>
            <a:ext cx="762000" cy="365125"/>
          </a:xfrm>
        </p:spPr>
        <p:txBody>
          <a:bodyPr/>
          <a:lstStyle/>
          <a:p>
            <a:fld id="{69E29E33-B620-47F9-BB04-8846C2A5AFC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1A49FA5-1FB9-44EB-94A6-B7FC4A2EB30B}" type="datetime1">
              <a:rPr lang="en-US" smtClean="0"/>
              <a:t>12/9/2020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BDA51C3-DCA5-4D79-8325-5FB837CC6F55}" type="datetime1">
              <a:rPr lang="en-US" smtClean="0"/>
              <a:t>12/9/2020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1F0E128-3593-435E-ABAE-B95BC3885B1F}" type="datetime1">
              <a:rPr lang="en-US" smtClean="0"/>
              <a:t>12/9/2020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383A00-E3D8-4075-8B09-8464E3696FDD}" type="datetime1">
              <a:rPr lang="en-US" smtClean="0"/>
              <a:t>12/9/2020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2ECED9C-6790-457F-B6CF-0B5EABF546F0}" type="datetime1">
              <a:rPr lang="en-US" smtClean="0"/>
              <a:t>12/9/2020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E93C926-590F-4E76-8E93-D679EF71FB68}" type="datetime1">
              <a:rPr lang="en-US" smtClean="0"/>
              <a:t>12/9/2020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639762"/>
          </a:xfrm>
          <a:prstGeom prst="rect">
            <a:avLst/>
          </a:prstGeom>
        </p:spPr>
        <p:txBody>
          <a:bodyPr vert="horz" anchor="ctr">
            <a:no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623782F0-48F4-4E66-A779-4713F9B1F77F}" type="datetime1">
              <a:rPr lang="en-US" smtClean="0"/>
              <a:t>12/9/2020</a:t>
            </a:fld>
            <a:endParaRPr lang="en-US">
              <a:solidFill>
                <a:schemeClr val="tx1">
                  <a:shade val="50000"/>
                </a:schemeClr>
              </a:solidFill>
            </a:endParaRPr>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kumimoji="0" lang="en-US">
              <a:solidFill>
                <a:schemeClr val="tx1">
                  <a:shade val="50000"/>
                </a:schemeClr>
              </a:solidFill>
            </a:endParaRPr>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rgbClr val="FF0000"/>
                </a:solidFill>
              </a:defRPr>
            </a:lvl1pPr>
          </a:lstStyle>
          <a:p>
            <a:fld id="{69E29E33-B620-47F9-BB04-8846C2A5AFCC}"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4000" b="1" kern="1200" cap="none" baseline="0">
          <a:ln w="6350">
            <a:noFill/>
          </a:ln>
          <a:solidFill>
            <a:srgbClr val="0000CC"/>
          </a:soli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rgbClr val="0000CC"/>
        </a:buClr>
        <a:buSzPct val="65000"/>
        <a:buFont typeface="Wingdings 2"/>
        <a:buChar char=""/>
        <a:defRPr kumimoji="0" sz="2800" kern="1200">
          <a:solidFill>
            <a:schemeClr val="bg1"/>
          </a:solidFill>
          <a:latin typeface="Arial" pitchFamily="34" charset="0"/>
          <a:ea typeface="+mn-ea"/>
          <a:cs typeface="Arial" pitchFamily="34" charset="0"/>
        </a:defRPr>
      </a:lvl1pPr>
      <a:lvl2pPr marL="868680" indent="-283464" algn="l" rtl="0" eaLnBrk="1" latinLnBrk="0" hangingPunct="1">
        <a:spcBef>
          <a:spcPct val="20000"/>
        </a:spcBef>
        <a:buClr>
          <a:srgbClr val="0000CC"/>
        </a:buClr>
        <a:buSzPct val="80000"/>
        <a:buFont typeface="Wingdings 2"/>
        <a:buChar char=""/>
        <a:defRPr kumimoji="0" sz="2400" kern="1200">
          <a:solidFill>
            <a:schemeClr val="bg1"/>
          </a:solidFill>
          <a:latin typeface="Arial" pitchFamily="34" charset="0"/>
          <a:ea typeface="+mn-ea"/>
          <a:cs typeface="Arial" pitchFamily="34" charset="0"/>
        </a:defRPr>
      </a:lvl2pPr>
      <a:lvl3pPr marL="1133856" indent="-228600" algn="l" rtl="0" eaLnBrk="1" latinLnBrk="0" hangingPunct="1">
        <a:spcBef>
          <a:spcPct val="20000"/>
        </a:spcBef>
        <a:buClr>
          <a:srgbClr val="0000CC"/>
        </a:buClr>
        <a:buSzPct val="95000"/>
        <a:buFont typeface="Wingdings"/>
        <a:buChar char=""/>
        <a:defRPr kumimoji="0" sz="2200" kern="1200">
          <a:solidFill>
            <a:schemeClr val="bg1"/>
          </a:solidFill>
          <a:latin typeface="Arial" pitchFamily="34" charset="0"/>
          <a:ea typeface="+mn-ea"/>
          <a:cs typeface="Arial" pitchFamily="34" charset="0"/>
        </a:defRPr>
      </a:lvl3pPr>
      <a:lvl4pPr marL="1353312" indent="-182880" algn="l" rtl="0" eaLnBrk="1" latinLnBrk="0" hangingPunct="1">
        <a:spcBef>
          <a:spcPct val="20000"/>
        </a:spcBef>
        <a:buClr>
          <a:srgbClr val="0000CC"/>
        </a:buClr>
        <a:buSzPct val="100000"/>
        <a:buFont typeface="Wingdings 3"/>
        <a:buChar char=""/>
        <a:defRPr kumimoji="0" sz="2000" kern="1200">
          <a:solidFill>
            <a:schemeClr val="bg1"/>
          </a:solidFill>
          <a:latin typeface="Arial" pitchFamily="34" charset="0"/>
          <a:ea typeface="+mn-ea"/>
          <a:cs typeface="Arial" pitchFamily="34" charset="0"/>
        </a:defRPr>
      </a:lvl4pPr>
      <a:lvl5pPr marL="1545336" indent="-182880" algn="l" rtl="0" eaLnBrk="1" latinLnBrk="0" hangingPunct="1">
        <a:spcBef>
          <a:spcPct val="20000"/>
        </a:spcBef>
        <a:buClr>
          <a:srgbClr val="0000CC"/>
        </a:buClr>
        <a:buFont typeface="Wingdings 2"/>
        <a:buChar char=""/>
        <a:defRPr kumimoji="0" sz="2000" kern="1200">
          <a:solidFill>
            <a:schemeClr val="bg1"/>
          </a:solidFill>
          <a:latin typeface="Arial" pitchFamily="34" charset="0"/>
          <a:ea typeface="+mn-ea"/>
          <a:cs typeface="Arial" pitchFamily="34" charset="0"/>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0" y="1905000"/>
            <a:ext cx="5679830" cy="2362200"/>
          </a:xfrm>
        </p:spPr>
        <p:txBody>
          <a:bodyPr>
            <a:normAutofit/>
          </a:bodyPr>
          <a:lstStyle/>
          <a:p>
            <a:r>
              <a:rPr lang="en-US" dirty="0" smtClean="0"/>
              <a:t>Lesson 09</a:t>
            </a:r>
            <a:br>
              <a:rPr lang="en-US" dirty="0" smtClean="0"/>
            </a:br>
            <a:r>
              <a:rPr lang="en-US" dirty="0" smtClean="0"/>
              <a:t>data structures</a:t>
            </a:r>
            <a:endParaRPr lang="en-US" dirty="0"/>
          </a:p>
        </p:txBody>
      </p:sp>
      <p:pic>
        <p:nvPicPr>
          <p:cNvPr id="4" name="Picture 1"/>
          <p:cNvPicPr>
            <a:picLocks noChangeAspect="1"/>
          </p:cNvPicPr>
          <p:nvPr/>
        </p:nvPicPr>
        <p:blipFill>
          <a:blip r:embed="rId2" cstate="print"/>
          <a:srcRect/>
          <a:stretch>
            <a:fillRect/>
          </a:stretch>
        </p:blipFill>
        <p:spPr bwMode="auto">
          <a:xfrm>
            <a:off x="100013" y="92075"/>
            <a:ext cx="2947987" cy="3565525"/>
          </a:xfrm>
          <a:prstGeom prst="rect">
            <a:avLst/>
          </a:prstGeom>
          <a:noFill/>
          <a:ln w="9525">
            <a:noFill/>
            <a:miter lim="800000"/>
            <a:headEnd/>
            <a:tailEnd/>
          </a:ln>
        </p:spPr>
      </p:pic>
      <p:sp>
        <p:nvSpPr>
          <p:cNvPr id="5" name="TextBox 5"/>
          <p:cNvSpPr txBox="1"/>
          <p:nvPr/>
        </p:nvSpPr>
        <p:spPr>
          <a:xfrm>
            <a:off x="3962400" y="4648200"/>
            <a:ext cx="36576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solidFill>
              </a:rPr>
              <a:t>Textbook: Chapters 11 &amp; 12</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270375" y="1066800"/>
            <a:ext cx="3920625" cy="523220"/>
          </a:xfrm>
          <a:prstGeom prst="rect">
            <a:avLst/>
          </a:prstGeom>
          <a:noFill/>
          <a:ln w="9525">
            <a:noFill/>
            <a:miter lim="800000"/>
            <a:headEnd/>
            <a:tailEnd/>
          </a:ln>
          <a:effectLst/>
        </p:spPr>
        <p:txBody>
          <a:bodyPr wrap="none">
            <a:spAutoFit/>
          </a:bodyPr>
          <a:lstStyle/>
          <a:p>
            <a:r>
              <a:rPr lang="en-US" altLang="en-US" sz="2800" b="1" dirty="0" smtClean="0">
                <a:solidFill>
                  <a:srgbClr val="0000CC"/>
                </a:solidFill>
                <a:latin typeface="Calibri" pitchFamily="34" charset="0"/>
              </a:rPr>
              <a:t>Multi-dimensional </a:t>
            </a:r>
            <a:r>
              <a:rPr lang="en-US" altLang="en-US" sz="2800" b="1" dirty="0">
                <a:solidFill>
                  <a:srgbClr val="0000CC"/>
                </a:solidFill>
                <a:latin typeface="Calibri" pitchFamily="34" charset="0"/>
              </a:rPr>
              <a:t>arrays</a:t>
            </a:r>
          </a:p>
        </p:txBody>
      </p:sp>
      <p:sp>
        <p:nvSpPr>
          <p:cNvPr id="26627" name="Rectangle 3"/>
          <p:cNvSpPr>
            <a:spLocks noChangeArrowheads="1"/>
          </p:cNvSpPr>
          <p:nvPr/>
        </p:nvSpPr>
        <p:spPr bwMode="auto">
          <a:xfrm>
            <a:off x="381000" y="1600200"/>
            <a:ext cx="8534400" cy="830997"/>
          </a:xfrm>
          <a:prstGeom prst="rect">
            <a:avLst/>
          </a:prstGeom>
          <a:noFill/>
          <a:ln w="9525">
            <a:noFill/>
            <a:miter lim="800000"/>
            <a:headEnd/>
            <a:tailEnd/>
          </a:ln>
          <a:effectLst/>
        </p:spPr>
        <p:txBody>
          <a:bodyPr wrap="square">
            <a:spAutoFit/>
          </a:bodyPr>
          <a:lstStyle/>
          <a:p>
            <a:pPr algn="just"/>
            <a:r>
              <a:rPr lang="en-US" altLang="en-US" sz="2400" b="0" dirty="0">
                <a:solidFill>
                  <a:schemeClr val="bg1"/>
                </a:solidFill>
                <a:latin typeface="Times New Roman" pitchFamily="18" charset="0"/>
              </a:rPr>
              <a:t>The arrays discussed so far are known as </a:t>
            </a:r>
            <a:r>
              <a:rPr lang="en-US" altLang="en-US" sz="2400" dirty="0">
                <a:solidFill>
                  <a:schemeClr val="bg1"/>
                </a:solidFill>
                <a:latin typeface="Times New Roman" pitchFamily="18" charset="0"/>
              </a:rPr>
              <a:t>one-dimensional</a:t>
            </a:r>
            <a:r>
              <a:rPr lang="en-US" altLang="en-US" sz="2400" b="0" dirty="0">
                <a:solidFill>
                  <a:schemeClr val="bg1"/>
                </a:solidFill>
                <a:latin typeface="Times New Roman" pitchFamily="18" charset="0"/>
              </a:rPr>
              <a:t> arrays because the data is organized linearly in only one direction. </a:t>
            </a:r>
          </a:p>
        </p:txBody>
      </p:sp>
      <p:grpSp>
        <p:nvGrpSpPr>
          <p:cNvPr id="2" name="Group 1"/>
          <p:cNvGrpSpPr>
            <a:grpSpLocks/>
          </p:cNvGrpSpPr>
          <p:nvPr/>
        </p:nvGrpSpPr>
        <p:grpSpPr bwMode="auto">
          <a:xfrm>
            <a:off x="2743200" y="2667000"/>
            <a:ext cx="6019800" cy="3429000"/>
            <a:chOff x="228600" y="3124200"/>
            <a:chExt cx="6019800" cy="3429000"/>
          </a:xfrm>
        </p:grpSpPr>
        <p:sp>
          <p:nvSpPr>
            <p:cNvPr id="26629" name="Text Box 4"/>
            <p:cNvSpPr txBox="1">
              <a:spLocks noChangeArrowheads="1"/>
            </p:cNvSpPr>
            <p:nvPr/>
          </p:nvSpPr>
          <p:spPr bwMode="auto">
            <a:xfrm>
              <a:off x="228600" y="3124200"/>
              <a:ext cx="4291624"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11.5  </a:t>
              </a:r>
              <a:r>
                <a:rPr lang="en-US" altLang="en-US" sz="2000" dirty="0">
                  <a:solidFill>
                    <a:schemeClr val="bg1"/>
                  </a:solidFill>
                  <a:latin typeface="Times New Roman" pitchFamily="18" charset="0"/>
                </a:rPr>
                <a:t>A two-dimensional array</a:t>
              </a:r>
            </a:p>
          </p:txBody>
        </p:sp>
        <p:pic>
          <p:nvPicPr>
            <p:cNvPr id="26630" name="Picture 5"/>
            <p:cNvPicPr>
              <a:picLocks noChangeAspect="1" noChangeArrowheads="1"/>
            </p:cNvPicPr>
            <p:nvPr/>
          </p:nvPicPr>
          <p:blipFill>
            <a:blip r:embed="rId3" cstate="print"/>
            <a:srcRect/>
            <a:stretch>
              <a:fillRect/>
            </a:stretch>
          </p:blipFill>
          <p:spPr bwMode="auto">
            <a:xfrm>
              <a:off x="304800" y="3695700"/>
              <a:ext cx="5886450" cy="2857500"/>
            </a:xfrm>
            <a:prstGeom prst="rect">
              <a:avLst/>
            </a:prstGeom>
            <a:noFill/>
            <a:ln w="9525">
              <a:noFill/>
              <a:miter lim="800000"/>
              <a:headEnd/>
              <a:tailEnd/>
            </a:ln>
            <a:effectLst/>
          </p:spPr>
        </p:pic>
        <p:cxnSp>
          <p:nvCxnSpPr>
            <p:cNvPr id="26631" name="Straight Connector 6"/>
            <p:cNvCxnSpPr>
              <a:cxnSpLocks noChangeShapeType="1"/>
            </p:cNvCxnSpPr>
            <p:nvPr/>
          </p:nvCxnSpPr>
          <p:spPr bwMode="auto">
            <a:xfrm>
              <a:off x="304800" y="3581400"/>
              <a:ext cx="5943600" cy="0"/>
            </a:xfrm>
            <a:prstGeom prst="line">
              <a:avLst/>
            </a:prstGeom>
            <a:noFill/>
            <a:ln w="57150" algn="ctr">
              <a:solidFill>
                <a:srgbClr val="FF0000"/>
              </a:solidFill>
              <a:round/>
              <a:headEnd/>
              <a:tailEnd/>
            </a:ln>
            <a:effectLst/>
          </p:spPr>
        </p:cxnSp>
        <p:cxnSp>
          <p:nvCxnSpPr>
            <p:cNvPr id="26632" name="Straight Connector 7"/>
            <p:cNvCxnSpPr>
              <a:cxnSpLocks noChangeShapeType="1"/>
            </p:cNvCxnSpPr>
            <p:nvPr/>
          </p:nvCxnSpPr>
          <p:spPr bwMode="auto">
            <a:xfrm>
              <a:off x="304800" y="3124200"/>
              <a:ext cx="5867400" cy="0"/>
            </a:xfrm>
            <a:prstGeom prst="line">
              <a:avLst/>
            </a:prstGeom>
            <a:noFill/>
            <a:ln w="9525" algn="ctr">
              <a:solidFill>
                <a:srgbClr val="FF0000"/>
              </a:solidFill>
              <a:round/>
              <a:headEnd/>
              <a:tailEnd/>
            </a:ln>
            <a:effectLst/>
          </p:spPr>
        </p:cxnSp>
        <p:cxnSp>
          <p:nvCxnSpPr>
            <p:cNvPr id="26633" name="Straight Connector 8"/>
            <p:cNvCxnSpPr>
              <a:cxnSpLocks noChangeShapeType="1"/>
            </p:cNvCxnSpPr>
            <p:nvPr/>
          </p:nvCxnSpPr>
          <p:spPr bwMode="auto">
            <a:xfrm>
              <a:off x="381000" y="6553200"/>
              <a:ext cx="5791200" cy="0"/>
            </a:xfrm>
            <a:prstGeom prst="line">
              <a:avLst/>
            </a:prstGeom>
            <a:noFill/>
            <a:ln w="9525" algn="ctr">
              <a:solidFill>
                <a:srgbClr val="FF0000"/>
              </a:solidFill>
              <a:round/>
              <a:headEnd/>
              <a:tailEnd/>
            </a:ln>
            <a:effectLst/>
          </p:spPr>
        </p:cxnSp>
      </p:grpSp>
      <p:sp>
        <p:nvSpPr>
          <p:cNvPr id="10"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Arrays…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4" name="Rectangle 13"/>
          <p:cNvSpPr/>
          <p:nvPr/>
        </p:nvSpPr>
        <p:spPr>
          <a:xfrm>
            <a:off x="304800" y="3657600"/>
            <a:ext cx="2438400" cy="2308324"/>
          </a:xfrm>
          <a:prstGeom prst="rect">
            <a:avLst/>
          </a:prstGeom>
        </p:spPr>
        <p:txBody>
          <a:bodyPr wrap="square">
            <a:spAutoFit/>
          </a:bodyPr>
          <a:lstStyle/>
          <a:p>
            <a:r>
              <a:rPr lang="en-US" altLang="en-US" sz="2400" dirty="0" smtClean="0">
                <a:solidFill>
                  <a:schemeClr val="bg1"/>
                </a:solidFill>
                <a:latin typeface="Times New Roman" pitchFamily="18" charset="0"/>
              </a:rPr>
              <a:t>Many applications require that data be stored in more than one dimension (2-D)</a:t>
            </a:r>
            <a:endParaRPr lang="en-US" sz="2400" dirty="0"/>
          </a:p>
        </p:txBody>
      </p:sp>
      <p:sp>
        <p:nvSpPr>
          <p:cNvPr id="12" name="Slide Number Placeholder 11"/>
          <p:cNvSpPr>
            <a:spLocks noGrp="1"/>
          </p:cNvSpPr>
          <p:nvPr>
            <p:ph type="sldNum" sz="quarter" idx="12"/>
          </p:nvPr>
        </p:nvSpPr>
        <p:spPr/>
        <p:txBody>
          <a:bodyPr/>
          <a:lstStyle/>
          <a:p>
            <a:fld id="{69E29E33-B620-47F9-BB04-8846C2A5AFCC}" type="slidenum">
              <a:rPr kumimoji="0" lang="en-US" smtClean="0"/>
              <a:pPr/>
              <a:t>10</a:t>
            </a:fld>
            <a:endParaRPr kumimoji="0"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228600" y="838200"/>
            <a:ext cx="2481064" cy="523220"/>
          </a:xfrm>
          <a:prstGeom prst="rect">
            <a:avLst/>
          </a:prstGeom>
          <a:noFill/>
          <a:ln w="9525">
            <a:noFill/>
            <a:miter lim="800000"/>
            <a:headEnd/>
            <a:tailEnd/>
          </a:ln>
          <a:effectLst/>
        </p:spPr>
        <p:txBody>
          <a:bodyPr wrap="none">
            <a:spAutoFit/>
          </a:bodyPr>
          <a:lstStyle/>
          <a:p>
            <a:r>
              <a:rPr lang="en-US" altLang="en-US" sz="2800" b="1" dirty="0" smtClean="0">
                <a:solidFill>
                  <a:srgbClr val="0000CC"/>
                </a:solidFill>
                <a:latin typeface="Calibri" pitchFamily="34" charset="0"/>
              </a:rPr>
              <a:t>Memory </a:t>
            </a:r>
            <a:r>
              <a:rPr lang="en-US" altLang="en-US" sz="2800" b="1" dirty="0">
                <a:solidFill>
                  <a:srgbClr val="0000CC"/>
                </a:solidFill>
                <a:latin typeface="Calibri" pitchFamily="34" charset="0"/>
              </a:rPr>
              <a:t>layout</a:t>
            </a:r>
          </a:p>
        </p:txBody>
      </p:sp>
      <p:sp>
        <p:nvSpPr>
          <p:cNvPr id="28675" name="Rectangle 3"/>
          <p:cNvSpPr>
            <a:spLocks noChangeArrowheads="1"/>
          </p:cNvSpPr>
          <p:nvPr/>
        </p:nvSpPr>
        <p:spPr bwMode="auto">
          <a:xfrm>
            <a:off x="457200" y="1408093"/>
            <a:ext cx="8382000" cy="954107"/>
          </a:xfrm>
          <a:prstGeom prst="rect">
            <a:avLst/>
          </a:prstGeom>
          <a:noFill/>
          <a:ln w="9525">
            <a:noFill/>
            <a:miter lim="800000"/>
            <a:headEnd/>
            <a:tailEnd/>
          </a:ln>
          <a:effectLst/>
        </p:spPr>
        <p:txBody>
          <a:bodyPr wrap="square">
            <a:spAutoFit/>
          </a:bodyPr>
          <a:lstStyle/>
          <a:p>
            <a:pPr algn="just"/>
            <a:r>
              <a:rPr lang="en-US" altLang="en-US" sz="2800" b="0" dirty="0">
                <a:solidFill>
                  <a:schemeClr val="bg1"/>
                </a:solidFill>
                <a:latin typeface="Times New Roman" pitchFamily="18" charset="0"/>
              </a:rPr>
              <a:t>The indexes in a one-dimensional array directly define the relative positions of the element in actual </a:t>
            </a:r>
            <a:r>
              <a:rPr lang="en-US" altLang="en-US" sz="2800" b="0" dirty="0" smtClean="0">
                <a:solidFill>
                  <a:schemeClr val="bg1"/>
                </a:solidFill>
                <a:latin typeface="Times New Roman" pitchFamily="18" charset="0"/>
              </a:rPr>
              <a:t>memory</a:t>
            </a:r>
            <a:endParaRPr lang="en-US" altLang="en-US" sz="2800" b="0" dirty="0">
              <a:solidFill>
                <a:schemeClr val="bg1"/>
              </a:solidFill>
              <a:latin typeface="Times New Roman" pitchFamily="18" charset="0"/>
            </a:endParaRPr>
          </a:p>
        </p:txBody>
      </p:sp>
      <p:grpSp>
        <p:nvGrpSpPr>
          <p:cNvPr id="2" name="Group 1"/>
          <p:cNvGrpSpPr>
            <a:grpSpLocks/>
          </p:cNvGrpSpPr>
          <p:nvPr/>
        </p:nvGrpSpPr>
        <p:grpSpPr bwMode="auto">
          <a:xfrm>
            <a:off x="2717800" y="2667000"/>
            <a:ext cx="6426200" cy="3581400"/>
            <a:chOff x="228600" y="3124200"/>
            <a:chExt cx="6426200" cy="3581400"/>
          </a:xfrm>
        </p:grpSpPr>
        <p:sp>
          <p:nvSpPr>
            <p:cNvPr id="28677" name="Text Box 4"/>
            <p:cNvSpPr txBox="1">
              <a:spLocks noChangeArrowheads="1"/>
            </p:cNvSpPr>
            <p:nvPr/>
          </p:nvSpPr>
          <p:spPr bwMode="auto">
            <a:xfrm>
              <a:off x="228600" y="3124200"/>
              <a:ext cx="4521200" cy="457200"/>
            </a:xfrm>
            <a:prstGeom prst="rect">
              <a:avLst/>
            </a:prstGeom>
            <a:noFill/>
            <a:ln w="9525">
              <a:noFill/>
              <a:miter lim="800000"/>
              <a:headEnd/>
              <a:tailEnd/>
            </a:ln>
            <a:effectLst/>
          </p:spPr>
          <p:txBody>
            <a:bodyPr wrap="none">
              <a:spAutoFit/>
            </a:bodyPr>
            <a:lstStyle/>
            <a:p>
              <a:r>
                <a:rPr lang="en-US" altLang="en-US" sz="2400">
                  <a:solidFill>
                    <a:schemeClr val="folHlink"/>
                  </a:solidFill>
                  <a:latin typeface="Times New Roman" pitchFamily="18" charset="0"/>
                </a:rPr>
                <a:t>Figure 11.6  </a:t>
              </a:r>
              <a:r>
                <a:rPr lang="en-US" altLang="en-US" sz="2000">
                  <a:latin typeface="Times New Roman" pitchFamily="18" charset="0"/>
                </a:rPr>
                <a:t>Memory layout of arrays</a:t>
              </a:r>
            </a:p>
          </p:txBody>
        </p:sp>
        <p:pic>
          <p:nvPicPr>
            <p:cNvPr id="28678" name="Picture 5"/>
            <p:cNvPicPr>
              <a:picLocks noChangeAspect="1" noChangeArrowheads="1"/>
            </p:cNvPicPr>
            <p:nvPr/>
          </p:nvPicPr>
          <p:blipFill>
            <a:blip r:embed="rId3" cstate="print"/>
            <a:srcRect/>
            <a:stretch>
              <a:fillRect/>
            </a:stretch>
          </p:blipFill>
          <p:spPr bwMode="auto">
            <a:xfrm>
              <a:off x="304800" y="3657600"/>
              <a:ext cx="6197600" cy="3006725"/>
            </a:xfrm>
            <a:prstGeom prst="rect">
              <a:avLst/>
            </a:prstGeom>
            <a:noFill/>
            <a:ln w="9525">
              <a:noFill/>
              <a:miter lim="800000"/>
              <a:headEnd/>
              <a:tailEnd/>
            </a:ln>
            <a:effectLst/>
          </p:spPr>
        </p:pic>
        <p:cxnSp>
          <p:nvCxnSpPr>
            <p:cNvPr id="28679" name="Straight Connector 6"/>
            <p:cNvCxnSpPr>
              <a:cxnSpLocks noChangeShapeType="1"/>
            </p:cNvCxnSpPr>
            <p:nvPr/>
          </p:nvCxnSpPr>
          <p:spPr bwMode="auto">
            <a:xfrm>
              <a:off x="304800" y="3581400"/>
              <a:ext cx="6172200" cy="0"/>
            </a:xfrm>
            <a:prstGeom prst="line">
              <a:avLst/>
            </a:prstGeom>
            <a:noFill/>
            <a:ln w="57150" algn="ctr">
              <a:solidFill>
                <a:srgbClr val="FF0000"/>
              </a:solidFill>
              <a:round/>
              <a:headEnd/>
              <a:tailEnd/>
            </a:ln>
            <a:effectLst/>
          </p:spPr>
        </p:cxnSp>
        <p:cxnSp>
          <p:nvCxnSpPr>
            <p:cNvPr id="28680" name="Straight Connector 7"/>
            <p:cNvCxnSpPr>
              <a:cxnSpLocks noChangeShapeType="1"/>
            </p:cNvCxnSpPr>
            <p:nvPr/>
          </p:nvCxnSpPr>
          <p:spPr bwMode="auto">
            <a:xfrm>
              <a:off x="304800" y="3124200"/>
              <a:ext cx="6172200" cy="0"/>
            </a:xfrm>
            <a:prstGeom prst="line">
              <a:avLst/>
            </a:prstGeom>
            <a:noFill/>
            <a:ln w="9525" algn="ctr">
              <a:solidFill>
                <a:srgbClr val="FF0000"/>
              </a:solidFill>
              <a:round/>
              <a:headEnd/>
              <a:tailEnd/>
            </a:ln>
            <a:effectLst/>
          </p:spPr>
        </p:cxnSp>
        <p:cxnSp>
          <p:nvCxnSpPr>
            <p:cNvPr id="28681" name="Straight Connector 8"/>
            <p:cNvCxnSpPr>
              <a:cxnSpLocks noChangeShapeType="1"/>
            </p:cNvCxnSpPr>
            <p:nvPr/>
          </p:nvCxnSpPr>
          <p:spPr bwMode="auto">
            <a:xfrm>
              <a:off x="381000" y="6705600"/>
              <a:ext cx="6273800" cy="0"/>
            </a:xfrm>
            <a:prstGeom prst="line">
              <a:avLst/>
            </a:prstGeom>
            <a:noFill/>
            <a:ln w="9525" algn="ctr">
              <a:solidFill>
                <a:srgbClr val="FF0000"/>
              </a:solidFill>
              <a:round/>
              <a:headEnd/>
              <a:tailEnd/>
            </a:ln>
            <a:effectLst/>
          </p:spPr>
        </p:cxnSp>
      </p:grpSp>
      <p:sp>
        <p:nvSpPr>
          <p:cNvPr id="15" name="Rectangle 14"/>
          <p:cNvSpPr/>
          <p:nvPr/>
        </p:nvSpPr>
        <p:spPr>
          <a:xfrm>
            <a:off x="152400" y="2667000"/>
            <a:ext cx="2438400" cy="3416320"/>
          </a:xfrm>
          <a:prstGeom prst="rect">
            <a:avLst/>
          </a:prstGeom>
        </p:spPr>
        <p:txBody>
          <a:bodyPr wrap="square">
            <a:spAutoFit/>
          </a:bodyPr>
          <a:lstStyle/>
          <a:p>
            <a:r>
              <a:rPr lang="en-US" altLang="en-US" sz="2400" dirty="0" smtClean="0">
                <a:solidFill>
                  <a:schemeClr val="bg1"/>
                </a:solidFill>
                <a:latin typeface="Times New Roman" pitchFamily="18" charset="0"/>
              </a:rPr>
              <a:t>Figure 11.6 shows a 2-D array and how it is stored in memory using row-major or column-major storage. Row-major storage is more common.</a:t>
            </a:r>
            <a:endParaRPr lang="en-US" sz="2400" dirty="0"/>
          </a:p>
        </p:txBody>
      </p:sp>
      <p:sp>
        <p:nvSpPr>
          <p:cNvPr id="16"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Arrays…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2" name="Slide Number Placeholder 11"/>
          <p:cNvSpPr>
            <a:spLocks noGrp="1"/>
          </p:cNvSpPr>
          <p:nvPr>
            <p:ph type="sldNum" sz="quarter" idx="12"/>
          </p:nvPr>
        </p:nvSpPr>
        <p:spPr/>
        <p:txBody>
          <a:bodyPr/>
          <a:lstStyle/>
          <a:p>
            <a:fld id="{69E29E33-B620-47F9-BB04-8846C2A5AFCC}" type="slidenum">
              <a:rPr kumimoji="0" lang="en-US" smtClean="0"/>
              <a:pPr/>
              <a:t>11</a:t>
            </a:fld>
            <a:endParaRPr kumimoji="0"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81000" y="1129605"/>
            <a:ext cx="2743200" cy="1384995"/>
          </a:xfrm>
          <a:prstGeom prst="rect">
            <a:avLst/>
          </a:prstGeom>
          <a:noFill/>
          <a:ln w="9525">
            <a:noFill/>
            <a:miter lim="800000"/>
            <a:headEnd/>
            <a:tailEnd/>
          </a:ln>
          <a:effectLst/>
        </p:spPr>
        <p:txBody>
          <a:bodyPr wrap="square">
            <a:spAutoFit/>
          </a:bodyPr>
          <a:lstStyle/>
          <a:p>
            <a:r>
              <a:rPr lang="en-US" altLang="en-US" sz="2800" b="1" dirty="0" smtClean="0">
                <a:solidFill>
                  <a:srgbClr val="0000CC"/>
                </a:solidFill>
                <a:latin typeface="Calibri" pitchFamily="34" charset="0"/>
              </a:rPr>
              <a:t>Determining 1-D index of a 2-D element:</a:t>
            </a:r>
            <a:endParaRPr lang="en-US" altLang="en-US" sz="2800" b="1" dirty="0">
              <a:solidFill>
                <a:srgbClr val="0000CC"/>
              </a:solidFill>
              <a:latin typeface="Calibri" pitchFamily="34" charset="0"/>
            </a:endParaRPr>
          </a:p>
        </p:txBody>
      </p:sp>
      <p:sp>
        <p:nvSpPr>
          <p:cNvPr id="16" name="Title 1"/>
          <p:cNvSpPr txBox="1">
            <a:spLocks/>
          </p:cNvSpPr>
          <p:nvPr/>
        </p:nvSpPr>
        <p:spPr>
          <a:xfrm>
            <a:off x="457200" y="152400"/>
            <a:ext cx="31242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Arrays…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aphicFrame>
        <p:nvGraphicFramePr>
          <p:cNvPr id="12" name="Table 11"/>
          <p:cNvGraphicFramePr>
            <a:graphicFrameLocks noGrp="1"/>
          </p:cNvGraphicFramePr>
          <p:nvPr/>
        </p:nvGraphicFramePr>
        <p:xfrm>
          <a:off x="533400" y="2725281"/>
          <a:ext cx="2133600" cy="1483360"/>
        </p:xfrm>
        <a:graphic>
          <a:graphicData uri="http://schemas.openxmlformats.org/drawingml/2006/table">
            <a:tbl>
              <a:tblPr firstRow="1" bandRow="1">
                <a:tableStyleId>{5C22544A-7EE6-4342-B048-85BDC9FD1C3A}</a:tableStyleId>
              </a:tblPr>
              <a:tblGrid>
                <a:gridCol w="711200"/>
                <a:gridCol w="711200"/>
                <a:gridCol w="711200"/>
              </a:tblGrid>
              <a:tr h="370840">
                <a:tc>
                  <a:txBody>
                    <a:bodyPr/>
                    <a:lstStyle/>
                    <a:p>
                      <a:pPr algn="ctr"/>
                      <a:r>
                        <a:rPr lang="en-US" b="1" dirty="0" smtClean="0">
                          <a:solidFill>
                            <a:schemeClr val="bg1"/>
                          </a:solidFill>
                        </a:rPr>
                        <a:t>4</a:t>
                      </a:r>
                      <a:endParaRPr lang="en-US" b="1" dirty="0">
                        <a:solidFill>
                          <a:schemeClr val="bg1"/>
                        </a:solidFill>
                      </a:endParaRPr>
                    </a:p>
                  </a:txBody>
                  <a:tcPr>
                    <a:solidFill>
                      <a:srgbClr val="FFFF00"/>
                    </a:solidFill>
                  </a:tcPr>
                </a:tc>
                <a:tc>
                  <a:txBody>
                    <a:bodyPr/>
                    <a:lstStyle/>
                    <a:p>
                      <a:pPr algn="ctr"/>
                      <a:r>
                        <a:rPr lang="en-US" b="1" dirty="0" smtClean="0">
                          <a:solidFill>
                            <a:schemeClr val="bg1"/>
                          </a:solidFill>
                        </a:rPr>
                        <a:t>9</a:t>
                      </a:r>
                      <a:endParaRPr lang="en-US" b="1" dirty="0">
                        <a:solidFill>
                          <a:schemeClr val="bg1"/>
                        </a:solidFill>
                      </a:endParaRPr>
                    </a:p>
                  </a:txBody>
                  <a:tcPr>
                    <a:solidFill>
                      <a:srgbClr val="FFFF00"/>
                    </a:solidFill>
                  </a:tcPr>
                </a:tc>
                <a:tc>
                  <a:txBody>
                    <a:bodyPr/>
                    <a:lstStyle/>
                    <a:p>
                      <a:pPr algn="ctr"/>
                      <a:r>
                        <a:rPr lang="en-US" b="1" dirty="0" smtClean="0">
                          <a:solidFill>
                            <a:schemeClr val="bg1"/>
                          </a:solidFill>
                        </a:rPr>
                        <a:t>5</a:t>
                      </a:r>
                      <a:endParaRPr lang="en-US" b="1" dirty="0">
                        <a:solidFill>
                          <a:schemeClr val="bg1"/>
                        </a:solidFill>
                      </a:endParaRPr>
                    </a:p>
                  </a:txBody>
                  <a:tcPr>
                    <a:solidFill>
                      <a:srgbClr val="FFFF00"/>
                    </a:solidFill>
                  </a:tcPr>
                </a:tc>
              </a:tr>
              <a:tr h="370840">
                <a:tc>
                  <a:txBody>
                    <a:bodyPr/>
                    <a:lstStyle/>
                    <a:p>
                      <a:pPr algn="ctr"/>
                      <a:r>
                        <a:rPr lang="en-US" b="1" dirty="0" smtClean="0">
                          <a:solidFill>
                            <a:schemeClr val="bg1"/>
                          </a:solidFill>
                        </a:rPr>
                        <a:t>2</a:t>
                      </a:r>
                      <a:endParaRPr lang="en-US" b="1" dirty="0">
                        <a:solidFill>
                          <a:schemeClr val="bg1"/>
                        </a:solidFill>
                      </a:endParaRPr>
                    </a:p>
                  </a:txBody>
                  <a:tcPr>
                    <a:solidFill>
                      <a:schemeClr val="accent3">
                        <a:lumMod val="40000"/>
                        <a:lumOff val="60000"/>
                      </a:schemeClr>
                    </a:solidFill>
                  </a:tcPr>
                </a:tc>
                <a:tc>
                  <a:txBody>
                    <a:bodyPr/>
                    <a:lstStyle/>
                    <a:p>
                      <a:pPr algn="ctr"/>
                      <a:r>
                        <a:rPr lang="en-US" b="1" dirty="0" smtClean="0">
                          <a:solidFill>
                            <a:schemeClr val="bg1"/>
                          </a:solidFill>
                        </a:rPr>
                        <a:t>11</a:t>
                      </a:r>
                      <a:endParaRPr lang="en-US" b="1" dirty="0">
                        <a:solidFill>
                          <a:schemeClr val="bg1"/>
                        </a:solidFill>
                      </a:endParaRPr>
                    </a:p>
                  </a:txBody>
                  <a:tcPr>
                    <a:solidFill>
                      <a:schemeClr val="accent3">
                        <a:lumMod val="40000"/>
                        <a:lumOff val="60000"/>
                      </a:schemeClr>
                    </a:solidFill>
                  </a:tcPr>
                </a:tc>
                <a:tc>
                  <a:txBody>
                    <a:bodyPr/>
                    <a:lstStyle/>
                    <a:p>
                      <a:pPr algn="ctr"/>
                      <a:r>
                        <a:rPr lang="en-US" b="1" dirty="0" smtClean="0">
                          <a:solidFill>
                            <a:schemeClr val="bg1"/>
                          </a:solidFill>
                        </a:rPr>
                        <a:t>7</a:t>
                      </a:r>
                      <a:endParaRPr lang="en-US" b="1" dirty="0">
                        <a:solidFill>
                          <a:schemeClr val="bg1"/>
                        </a:solidFill>
                      </a:endParaRPr>
                    </a:p>
                  </a:txBody>
                  <a:tcPr>
                    <a:solidFill>
                      <a:schemeClr val="accent3">
                        <a:lumMod val="40000"/>
                        <a:lumOff val="60000"/>
                      </a:schemeClr>
                    </a:solidFill>
                  </a:tcPr>
                </a:tc>
              </a:tr>
              <a:tr h="370840">
                <a:tc>
                  <a:txBody>
                    <a:bodyPr/>
                    <a:lstStyle/>
                    <a:p>
                      <a:pPr algn="ctr"/>
                      <a:r>
                        <a:rPr lang="en-US" b="1" dirty="0" smtClean="0">
                          <a:solidFill>
                            <a:schemeClr val="bg1"/>
                          </a:solidFill>
                        </a:rPr>
                        <a:t>6</a:t>
                      </a:r>
                      <a:endParaRPr lang="en-US" b="1" dirty="0">
                        <a:solidFill>
                          <a:schemeClr val="bg1"/>
                        </a:solidFill>
                      </a:endParaRPr>
                    </a:p>
                  </a:txBody>
                  <a:tcPr>
                    <a:solidFill>
                      <a:srgbClr val="92D050"/>
                    </a:solidFill>
                  </a:tcPr>
                </a:tc>
                <a:tc>
                  <a:txBody>
                    <a:bodyPr/>
                    <a:lstStyle/>
                    <a:p>
                      <a:pPr algn="ctr"/>
                      <a:r>
                        <a:rPr lang="en-US" b="1" dirty="0" smtClean="0">
                          <a:solidFill>
                            <a:schemeClr val="bg1"/>
                          </a:solidFill>
                        </a:rPr>
                        <a:t>20</a:t>
                      </a:r>
                      <a:endParaRPr lang="en-US" b="1" dirty="0">
                        <a:solidFill>
                          <a:schemeClr val="bg1"/>
                        </a:solidFill>
                      </a:endParaRPr>
                    </a:p>
                  </a:txBody>
                  <a:tcPr>
                    <a:solidFill>
                      <a:srgbClr val="92D050"/>
                    </a:solidFill>
                  </a:tcPr>
                </a:tc>
                <a:tc>
                  <a:txBody>
                    <a:bodyPr/>
                    <a:lstStyle/>
                    <a:p>
                      <a:pPr algn="ctr"/>
                      <a:r>
                        <a:rPr lang="en-US" b="1" dirty="0" smtClean="0">
                          <a:solidFill>
                            <a:schemeClr val="bg1"/>
                          </a:solidFill>
                        </a:rPr>
                        <a:t>14</a:t>
                      </a:r>
                      <a:endParaRPr lang="en-US" b="1" dirty="0">
                        <a:solidFill>
                          <a:schemeClr val="bg1"/>
                        </a:solidFill>
                      </a:endParaRPr>
                    </a:p>
                  </a:txBody>
                  <a:tcPr>
                    <a:solidFill>
                      <a:srgbClr val="92D050"/>
                    </a:solidFill>
                  </a:tcPr>
                </a:tc>
              </a:tr>
              <a:tr h="370840">
                <a:tc>
                  <a:txBody>
                    <a:bodyPr/>
                    <a:lstStyle/>
                    <a:p>
                      <a:pPr algn="ctr"/>
                      <a:r>
                        <a:rPr lang="en-US" b="1" dirty="0" smtClean="0">
                          <a:solidFill>
                            <a:schemeClr val="bg1"/>
                          </a:solidFill>
                        </a:rPr>
                        <a:t>5</a:t>
                      </a:r>
                      <a:endParaRPr lang="en-US" b="1" dirty="0">
                        <a:solidFill>
                          <a:schemeClr val="bg1"/>
                        </a:solidFill>
                      </a:endParaRPr>
                    </a:p>
                  </a:txBody>
                  <a:tcPr>
                    <a:solidFill>
                      <a:schemeClr val="accent6">
                        <a:lumMod val="60000"/>
                        <a:lumOff val="40000"/>
                      </a:schemeClr>
                    </a:solidFill>
                  </a:tcPr>
                </a:tc>
                <a:tc>
                  <a:txBody>
                    <a:bodyPr/>
                    <a:lstStyle/>
                    <a:p>
                      <a:pPr algn="ctr"/>
                      <a:r>
                        <a:rPr lang="en-US" b="1" dirty="0" smtClean="0">
                          <a:solidFill>
                            <a:schemeClr val="bg1"/>
                          </a:solidFill>
                        </a:rPr>
                        <a:t>6</a:t>
                      </a:r>
                      <a:endParaRPr lang="en-US" b="1" dirty="0">
                        <a:solidFill>
                          <a:schemeClr val="bg1"/>
                        </a:solidFill>
                      </a:endParaRPr>
                    </a:p>
                  </a:txBody>
                  <a:tcPr>
                    <a:solidFill>
                      <a:schemeClr val="accent6">
                        <a:lumMod val="60000"/>
                        <a:lumOff val="40000"/>
                      </a:schemeClr>
                    </a:solidFill>
                  </a:tcPr>
                </a:tc>
                <a:tc>
                  <a:txBody>
                    <a:bodyPr/>
                    <a:lstStyle/>
                    <a:p>
                      <a:pPr algn="ctr"/>
                      <a:r>
                        <a:rPr lang="en-US" b="1" dirty="0" smtClean="0">
                          <a:solidFill>
                            <a:schemeClr val="bg1"/>
                          </a:solidFill>
                        </a:rPr>
                        <a:t>7</a:t>
                      </a:r>
                      <a:endParaRPr lang="en-US" b="1" dirty="0">
                        <a:solidFill>
                          <a:schemeClr val="bg1"/>
                        </a:solidFill>
                      </a:endParaRPr>
                    </a:p>
                  </a:txBody>
                  <a:tcPr>
                    <a:solidFill>
                      <a:schemeClr val="accent6">
                        <a:lumMod val="60000"/>
                        <a:lumOff val="40000"/>
                      </a:schemeClr>
                    </a:solidFill>
                  </a:tcPr>
                </a:tc>
              </a:tr>
            </a:tbl>
          </a:graphicData>
        </a:graphic>
      </p:graphicFrame>
      <p:graphicFrame>
        <p:nvGraphicFramePr>
          <p:cNvPr id="13" name="Table 12"/>
          <p:cNvGraphicFramePr>
            <a:graphicFrameLocks noGrp="1"/>
          </p:cNvGraphicFramePr>
          <p:nvPr/>
        </p:nvGraphicFramePr>
        <p:xfrm>
          <a:off x="4114800" y="1322308"/>
          <a:ext cx="4419600" cy="4820920"/>
        </p:xfrm>
        <a:graphic>
          <a:graphicData uri="http://schemas.openxmlformats.org/drawingml/2006/table">
            <a:tbl>
              <a:tblPr firstRow="1" bandRow="1">
                <a:tableStyleId>{5C22544A-7EE6-4342-B048-85BDC9FD1C3A}</a:tableStyleId>
              </a:tblPr>
              <a:tblGrid>
                <a:gridCol w="914400"/>
                <a:gridCol w="609600"/>
                <a:gridCol w="1295400"/>
                <a:gridCol w="762000"/>
                <a:gridCol w="838200"/>
              </a:tblGrid>
              <a:tr h="370840">
                <a:tc>
                  <a:txBody>
                    <a:bodyPr/>
                    <a:lstStyle/>
                    <a:p>
                      <a:pPr algn="ctr"/>
                      <a:r>
                        <a:rPr lang="en-US" dirty="0" smtClean="0"/>
                        <a:t>[</a:t>
                      </a:r>
                      <a:r>
                        <a:rPr lang="en-US" dirty="0" err="1" smtClean="0"/>
                        <a:t>i</a:t>
                      </a:r>
                      <a:r>
                        <a:rPr lang="en-US" dirty="0" smtClean="0"/>
                        <a:t>][j]</a:t>
                      </a:r>
                      <a:endParaRPr lang="en-US" dirty="0"/>
                    </a:p>
                  </a:txBody>
                  <a:tcPr>
                    <a:solidFill>
                      <a:schemeClr val="accent1">
                        <a:lumMod val="50000"/>
                      </a:schemeClr>
                    </a:solidFill>
                  </a:tcPr>
                </a:tc>
                <a:tc>
                  <a:txBody>
                    <a:bodyPr/>
                    <a:lstStyle/>
                    <a:p>
                      <a:pPr algn="ctr"/>
                      <a:r>
                        <a:rPr lang="en-US" dirty="0" smtClean="0"/>
                        <a:t>[k]</a:t>
                      </a:r>
                      <a:endParaRPr lang="en-US" dirty="0"/>
                    </a:p>
                  </a:txBody>
                  <a:tcPr>
                    <a:solidFill>
                      <a:schemeClr val="accent1">
                        <a:lumMod val="50000"/>
                      </a:schemeClr>
                    </a:solidFill>
                  </a:tcPr>
                </a:tc>
                <a:tc>
                  <a:txBody>
                    <a:bodyPr/>
                    <a:lstStyle/>
                    <a:p>
                      <a:pPr algn="ctr"/>
                      <a:r>
                        <a:rPr lang="en-US" dirty="0" smtClean="0"/>
                        <a:t>Storage</a:t>
                      </a:r>
                      <a:endParaRPr lang="en-US" dirty="0"/>
                    </a:p>
                  </a:txBody>
                  <a:tcPr>
                    <a:solidFill>
                      <a:schemeClr val="accent1">
                        <a:lumMod val="50000"/>
                      </a:schemeClr>
                    </a:solidFill>
                  </a:tcPr>
                </a:tc>
                <a:tc>
                  <a:txBody>
                    <a:bodyPr/>
                    <a:lstStyle/>
                    <a:p>
                      <a:pPr algn="ctr"/>
                      <a:r>
                        <a:rPr lang="en-US" dirty="0" smtClean="0"/>
                        <a:t>[</a:t>
                      </a:r>
                      <a:r>
                        <a:rPr lang="en-US" dirty="0" err="1" smtClean="0"/>
                        <a:t>i</a:t>
                      </a:r>
                      <a:r>
                        <a:rPr lang="en-US" dirty="0" smtClean="0"/>
                        <a:t>][j]</a:t>
                      </a:r>
                      <a:endParaRPr lang="en-US" dirty="0"/>
                    </a:p>
                  </a:txBody>
                  <a:tcPr>
                    <a:solidFill>
                      <a:schemeClr val="accent1">
                        <a:lumMod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[k]</a:t>
                      </a:r>
                    </a:p>
                  </a:txBody>
                  <a:tcPr>
                    <a:solidFill>
                      <a:schemeClr val="accent1">
                        <a:lumMod val="50000"/>
                      </a:schemeClr>
                    </a:solidFill>
                  </a:tcPr>
                </a:tc>
              </a:tr>
              <a:tr h="370840">
                <a:tc>
                  <a:txBody>
                    <a:bodyPr/>
                    <a:lstStyle/>
                    <a:p>
                      <a:pPr algn="ctr"/>
                      <a:r>
                        <a:rPr lang="en-US" dirty="0" smtClean="0"/>
                        <a:t>[1][1]</a:t>
                      </a:r>
                      <a:endParaRPr lang="en-US" dirty="0"/>
                    </a:p>
                  </a:txBody>
                  <a:tcPr/>
                </a:tc>
                <a:tc>
                  <a:txBody>
                    <a:bodyPr/>
                    <a:lstStyle/>
                    <a:p>
                      <a:pPr algn="ctr"/>
                      <a:r>
                        <a:rPr lang="en-US" dirty="0" smtClean="0"/>
                        <a:t>1</a:t>
                      </a:r>
                      <a:endParaRPr lang="en-US" dirty="0"/>
                    </a:p>
                  </a:txBody>
                  <a:tcPr/>
                </a:tc>
                <a:tc>
                  <a:txBody>
                    <a:bodyPr/>
                    <a:lstStyle/>
                    <a:p>
                      <a:pPr algn="ctr"/>
                      <a:r>
                        <a:rPr lang="en-US" b="1" dirty="0" smtClean="0"/>
                        <a:t>4</a:t>
                      </a:r>
                      <a:endParaRPr lang="en-US" b="1" dirty="0"/>
                    </a:p>
                  </a:txBody>
                  <a:tcPr>
                    <a:solidFill>
                      <a:srgbClr val="FFFF00"/>
                    </a:solidFill>
                  </a:tcPr>
                </a:tc>
                <a:tc>
                  <a:txBody>
                    <a:bodyPr/>
                    <a:lstStyle/>
                    <a:p>
                      <a:pPr algn="ctr"/>
                      <a:r>
                        <a:rPr lang="en-US" dirty="0" smtClean="0"/>
                        <a:t>0</a:t>
                      </a:r>
                      <a:endParaRPr lang="en-US" dirty="0"/>
                    </a:p>
                  </a:txBody>
                  <a:tcPr/>
                </a:tc>
                <a:tc>
                  <a:txBody>
                    <a:bodyPr/>
                    <a:lstStyle/>
                    <a:p>
                      <a:pPr algn="ctr"/>
                      <a:r>
                        <a:rPr lang="en-US" dirty="0" smtClean="0"/>
                        <a:t>[0][0]</a:t>
                      </a:r>
                      <a:endParaRPr lang="en-US" dirty="0"/>
                    </a:p>
                  </a:txBody>
                  <a:tcPr/>
                </a:tc>
              </a:tr>
              <a:tr h="370840">
                <a:tc>
                  <a:txBody>
                    <a:bodyPr/>
                    <a:lstStyle/>
                    <a:p>
                      <a:pPr algn="ctr"/>
                      <a:r>
                        <a:rPr lang="en-US" dirty="0" smtClean="0"/>
                        <a:t>[1][2]</a:t>
                      </a:r>
                      <a:endParaRPr lang="en-US" dirty="0"/>
                    </a:p>
                  </a:txBody>
                  <a:tcPr/>
                </a:tc>
                <a:tc>
                  <a:txBody>
                    <a:bodyPr/>
                    <a:lstStyle/>
                    <a:p>
                      <a:pPr algn="ctr"/>
                      <a:r>
                        <a:rPr lang="en-US" dirty="0" smtClean="0"/>
                        <a:t>2</a:t>
                      </a:r>
                      <a:endParaRPr lang="en-US" dirty="0"/>
                    </a:p>
                  </a:txBody>
                  <a:tcPr/>
                </a:tc>
                <a:tc>
                  <a:txBody>
                    <a:bodyPr/>
                    <a:lstStyle/>
                    <a:p>
                      <a:pPr algn="ctr"/>
                      <a:r>
                        <a:rPr lang="en-US" b="1" dirty="0" smtClean="0"/>
                        <a:t>9</a:t>
                      </a:r>
                      <a:endParaRPr lang="en-US" b="1" dirty="0"/>
                    </a:p>
                  </a:txBody>
                  <a:tcPr>
                    <a:solidFill>
                      <a:srgbClr val="FFFF00"/>
                    </a:solidFill>
                  </a:tcPr>
                </a:tc>
                <a:tc>
                  <a:txBody>
                    <a:bodyPr/>
                    <a:lstStyle/>
                    <a:p>
                      <a:pPr algn="ctr"/>
                      <a:r>
                        <a:rPr lang="en-US" dirty="0" smtClean="0"/>
                        <a:t>1</a:t>
                      </a:r>
                      <a:endParaRPr lang="en-US" dirty="0"/>
                    </a:p>
                  </a:txBody>
                  <a:tcPr/>
                </a:tc>
                <a:tc>
                  <a:txBody>
                    <a:bodyPr/>
                    <a:lstStyle/>
                    <a:p>
                      <a:pPr algn="ctr"/>
                      <a:r>
                        <a:rPr lang="en-US" dirty="0" smtClean="0"/>
                        <a:t>[0][1]</a:t>
                      </a:r>
                      <a:endParaRPr lang="en-US" dirty="0"/>
                    </a:p>
                  </a:txBody>
                  <a:tcPr/>
                </a:tc>
              </a:tr>
              <a:tr h="370840">
                <a:tc>
                  <a:txBody>
                    <a:bodyPr/>
                    <a:lstStyle/>
                    <a:p>
                      <a:pPr algn="ctr"/>
                      <a:r>
                        <a:rPr lang="en-US" dirty="0" smtClean="0"/>
                        <a:t>[1][3]</a:t>
                      </a:r>
                      <a:endParaRPr lang="en-US" dirty="0"/>
                    </a:p>
                  </a:txBody>
                  <a:tcPr/>
                </a:tc>
                <a:tc>
                  <a:txBody>
                    <a:bodyPr/>
                    <a:lstStyle/>
                    <a:p>
                      <a:pPr algn="ctr"/>
                      <a:r>
                        <a:rPr lang="en-US" dirty="0" smtClean="0"/>
                        <a:t>3</a:t>
                      </a:r>
                      <a:endParaRPr lang="en-US" dirty="0"/>
                    </a:p>
                  </a:txBody>
                  <a:tcPr/>
                </a:tc>
                <a:tc>
                  <a:txBody>
                    <a:bodyPr/>
                    <a:lstStyle/>
                    <a:p>
                      <a:pPr algn="ctr"/>
                      <a:r>
                        <a:rPr lang="en-US" b="1" dirty="0" smtClean="0"/>
                        <a:t>5</a:t>
                      </a:r>
                      <a:endParaRPr lang="en-US" b="1" dirty="0"/>
                    </a:p>
                  </a:txBody>
                  <a:tcPr>
                    <a:solidFill>
                      <a:srgbClr val="FFFF00"/>
                    </a:solidFill>
                  </a:tcPr>
                </a:tc>
                <a:tc>
                  <a:txBody>
                    <a:bodyPr/>
                    <a:lstStyle/>
                    <a:p>
                      <a:pPr algn="ctr"/>
                      <a:r>
                        <a:rPr lang="en-US" dirty="0" smtClean="0"/>
                        <a:t>2</a:t>
                      </a:r>
                      <a:endParaRPr lang="en-US" dirty="0"/>
                    </a:p>
                  </a:txBody>
                  <a:tcPr/>
                </a:tc>
                <a:tc>
                  <a:txBody>
                    <a:bodyPr/>
                    <a:lstStyle/>
                    <a:p>
                      <a:pPr algn="ctr"/>
                      <a:r>
                        <a:rPr lang="en-US" dirty="0" smtClean="0"/>
                        <a:t>[0][2]</a:t>
                      </a:r>
                      <a:endParaRPr lang="en-US" dirty="0"/>
                    </a:p>
                  </a:txBody>
                  <a:tcPr/>
                </a:tc>
              </a:tr>
              <a:tr h="370840">
                <a:tc>
                  <a:txBody>
                    <a:bodyPr/>
                    <a:lstStyle/>
                    <a:p>
                      <a:pPr algn="ctr"/>
                      <a:r>
                        <a:rPr lang="en-US" dirty="0" smtClean="0"/>
                        <a:t>[2][1]</a:t>
                      </a:r>
                      <a:endParaRPr lang="en-US" dirty="0"/>
                    </a:p>
                  </a:txBody>
                  <a:tcPr/>
                </a:tc>
                <a:tc>
                  <a:txBody>
                    <a:bodyPr/>
                    <a:lstStyle/>
                    <a:p>
                      <a:pPr algn="ctr"/>
                      <a:r>
                        <a:rPr lang="en-US" dirty="0" smtClean="0"/>
                        <a:t>4</a:t>
                      </a:r>
                      <a:endParaRPr lang="en-US" dirty="0"/>
                    </a:p>
                  </a:txBody>
                  <a:tcPr/>
                </a:tc>
                <a:tc>
                  <a:txBody>
                    <a:bodyPr/>
                    <a:lstStyle/>
                    <a:p>
                      <a:pPr algn="ctr"/>
                      <a:r>
                        <a:rPr lang="en-US" b="1" dirty="0" smtClean="0"/>
                        <a:t>2</a:t>
                      </a:r>
                      <a:endParaRPr lang="en-US" b="1" dirty="0"/>
                    </a:p>
                  </a:txBody>
                  <a:tcPr>
                    <a:solidFill>
                      <a:schemeClr val="accent3">
                        <a:lumMod val="60000"/>
                        <a:lumOff val="40000"/>
                      </a:schemeClr>
                    </a:solidFill>
                  </a:tcPr>
                </a:tc>
                <a:tc>
                  <a:txBody>
                    <a:bodyPr/>
                    <a:lstStyle/>
                    <a:p>
                      <a:pPr algn="ctr"/>
                      <a:r>
                        <a:rPr lang="en-US" dirty="0" smtClean="0"/>
                        <a:t>3</a:t>
                      </a:r>
                      <a:endParaRPr lang="en-US" dirty="0"/>
                    </a:p>
                  </a:txBody>
                  <a:tcPr/>
                </a:tc>
                <a:tc>
                  <a:txBody>
                    <a:bodyPr/>
                    <a:lstStyle/>
                    <a:p>
                      <a:pPr algn="ctr"/>
                      <a:r>
                        <a:rPr lang="en-US" dirty="0" smtClean="0"/>
                        <a:t>[1][0]</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[2][2]</a:t>
                      </a:r>
                    </a:p>
                  </a:txBody>
                  <a:tcPr/>
                </a:tc>
                <a:tc>
                  <a:txBody>
                    <a:bodyPr/>
                    <a:lstStyle/>
                    <a:p>
                      <a:pPr algn="ctr"/>
                      <a:r>
                        <a:rPr lang="en-US" dirty="0" smtClean="0"/>
                        <a:t>5</a:t>
                      </a:r>
                      <a:endParaRPr lang="en-US" dirty="0"/>
                    </a:p>
                  </a:txBody>
                  <a:tcPr/>
                </a:tc>
                <a:tc>
                  <a:txBody>
                    <a:bodyPr/>
                    <a:lstStyle/>
                    <a:p>
                      <a:pPr algn="ctr"/>
                      <a:r>
                        <a:rPr lang="en-US" b="1" dirty="0" smtClean="0"/>
                        <a:t>11</a:t>
                      </a:r>
                      <a:endParaRPr lang="en-US" b="1" dirty="0"/>
                    </a:p>
                  </a:txBody>
                  <a:tcPr>
                    <a:solidFill>
                      <a:schemeClr val="accent3">
                        <a:lumMod val="60000"/>
                        <a:lumOff val="40000"/>
                      </a:schemeClr>
                    </a:solidFill>
                  </a:tcPr>
                </a:tc>
                <a:tc>
                  <a:txBody>
                    <a:bodyPr/>
                    <a:lstStyle/>
                    <a:p>
                      <a:pPr algn="ctr"/>
                      <a:r>
                        <a:rPr lang="en-US" dirty="0" smtClean="0"/>
                        <a:t>4</a:t>
                      </a:r>
                      <a:endParaRPr lang="en-US" dirty="0"/>
                    </a:p>
                  </a:txBody>
                  <a:tcPr/>
                </a:tc>
                <a:tc>
                  <a:txBody>
                    <a:bodyPr/>
                    <a:lstStyle/>
                    <a:p>
                      <a:pPr algn="ctr"/>
                      <a:r>
                        <a:rPr lang="en-US" dirty="0" smtClean="0"/>
                        <a:t>[1][1]</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[2][3]</a:t>
                      </a:r>
                    </a:p>
                  </a:txBody>
                  <a:tcPr/>
                </a:tc>
                <a:tc>
                  <a:txBody>
                    <a:bodyPr/>
                    <a:lstStyle/>
                    <a:p>
                      <a:pPr algn="ctr"/>
                      <a:r>
                        <a:rPr lang="en-US" dirty="0" smtClean="0"/>
                        <a:t>6</a:t>
                      </a:r>
                      <a:endParaRPr lang="en-US" dirty="0"/>
                    </a:p>
                  </a:txBody>
                  <a:tcPr/>
                </a:tc>
                <a:tc>
                  <a:txBody>
                    <a:bodyPr/>
                    <a:lstStyle/>
                    <a:p>
                      <a:pPr algn="ctr"/>
                      <a:r>
                        <a:rPr lang="en-US" b="1" dirty="0" smtClean="0"/>
                        <a:t>2</a:t>
                      </a:r>
                      <a:endParaRPr lang="en-US" b="1" dirty="0"/>
                    </a:p>
                  </a:txBody>
                  <a:tcPr>
                    <a:solidFill>
                      <a:schemeClr val="accent3">
                        <a:lumMod val="60000"/>
                        <a:lumOff val="40000"/>
                      </a:schemeClr>
                    </a:solidFill>
                  </a:tcPr>
                </a:tc>
                <a:tc>
                  <a:txBody>
                    <a:bodyPr/>
                    <a:lstStyle/>
                    <a:p>
                      <a:pPr algn="ctr"/>
                      <a:r>
                        <a:rPr lang="en-US" dirty="0" smtClean="0"/>
                        <a:t>5</a:t>
                      </a:r>
                      <a:endParaRPr lang="en-US" dirty="0"/>
                    </a:p>
                  </a:txBody>
                  <a:tcPr/>
                </a:tc>
                <a:tc>
                  <a:txBody>
                    <a:bodyPr/>
                    <a:lstStyle/>
                    <a:p>
                      <a:pPr algn="ctr"/>
                      <a:r>
                        <a:rPr lang="en-US" dirty="0" smtClean="0"/>
                        <a:t>[1][2]</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[3][1]</a:t>
                      </a:r>
                    </a:p>
                  </a:txBody>
                  <a:tcPr/>
                </a:tc>
                <a:tc>
                  <a:txBody>
                    <a:bodyPr/>
                    <a:lstStyle/>
                    <a:p>
                      <a:pPr algn="ctr"/>
                      <a:r>
                        <a:rPr lang="en-US" dirty="0" smtClean="0"/>
                        <a:t>7</a:t>
                      </a:r>
                      <a:endParaRPr lang="en-US" dirty="0"/>
                    </a:p>
                  </a:txBody>
                  <a:tcPr/>
                </a:tc>
                <a:tc>
                  <a:txBody>
                    <a:bodyPr/>
                    <a:lstStyle/>
                    <a:p>
                      <a:pPr algn="ctr"/>
                      <a:r>
                        <a:rPr lang="en-US" b="1" dirty="0" smtClean="0"/>
                        <a:t>6</a:t>
                      </a:r>
                      <a:endParaRPr lang="en-US" b="1" dirty="0"/>
                    </a:p>
                  </a:txBody>
                  <a:tcPr>
                    <a:solidFill>
                      <a:srgbClr val="92D050"/>
                    </a:solidFill>
                  </a:tcPr>
                </a:tc>
                <a:tc>
                  <a:txBody>
                    <a:bodyPr/>
                    <a:lstStyle/>
                    <a:p>
                      <a:pPr algn="ctr"/>
                      <a:r>
                        <a:rPr lang="en-US" dirty="0" smtClean="0"/>
                        <a:t>6</a:t>
                      </a:r>
                      <a:endParaRPr lang="en-US" dirty="0"/>
                    </a:p>
                  </a:txBody>
                  <a:tcPr/>
                </a:tc>
                <a:tc>
                  <a:txBody>
                    <a:bodyPr/>
                    <a:lstStyle/>
                    <a:p>
                      <a:pPr algn="ctr"/>
                      <a:r>
                        <a:rPr lang="en-US" dirty="0" smtClean="0"/>
                        <a:t>[2][0]</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[3][2]</a:t>
                      </a:r>
                    </a:p>
                  </a:txBody>
                  <a:tcPr/>
                </a:tc>
                <a:tc>
                  <a:txBody>
                    <a:bodyPr/>
                    <a:lstStyle/>
                    <a:p>
                      <a:pPr algn="ctr"/>
                      <a:r>
                        <a:rPr lang="en-US" dirty="0" smtClean="0"/>
                        <a:t>8</a:t>
                      </a:r>
                      <a:endParaRPr lang="en-US" dirty="0"/>
                    </a:p>
                  </a:txBody>
                  <a:tcPr/>
                </a:tc>
                <a:tc>
                  <a:txBody>
                    <a:bodyPr/>
                    <a:lstStyle/>
                    <a:p>
                      <a:pPr algn="ctr"/>
                      <a:r>
                        <a:rPr lang="en-US" b="1" dirty="0" smtClean="0"/>
                        <a:t>20</a:t>
                      </a:r>
                      <a:endParaRPr lang="en-US" b="1" dirty="0"/>
                    </a:p>
                  </a:txBody>
                  <a:tcPr>
                    <a:solidFill>
                      <a:srgbClr val="92D050"/>
                    </a:solidFill>
                  </a:tcPr>
                </a:tc>
                <a:tc>
                  <a:txBody>
                    <a:bodyPr/>
                    <a:lstStyle/>
                    <a:p>
                      <a:pPr algn="ctr"/>
                      <a:r>
                        <a:rPr lang="en-US" dirty="0" smtClean="0"/>
                        <a:t>7</a:t>
                      </a:r>
                      <a:endParaRPr lang="en-US" dirty="0"/>
                    </a:p>
                  </a:txBody>
                  <a:tcPr/>
                </a:tc>
                <a:tc>
                  <a:txBody>
                    <a:bodyPr/>
                    <a:lstStyle/>
                    <a:p>
                      <a:pPr algn="ctr"/>
                      <a:r>
                        <a:rPr lang="en-US" dirty="0" smtClean="0"/>
                        <a:t>[2][1]</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[3][3]</a:t>
                      </a:r>
                    </a:p>
                  </a:txBody>
                  <a:tcPr/>
                </a:tc>
                <a:tc>
                  <a:txBody>
                    <a:bodyPr/>
                    <a:lstStyle/>
                    <a:p>
                      <a:pPr algn="ctr"/>
                      <a:r>
                        <a:rPr lang="en-US" dirty="0" smtClean="0"/>
                        <a:t>9</a:t>
                      </a:r>
                      <a:endParaRPr lang="en-US" dirty="0"/>
                    </a:p>
                  </a:txBody>
                  <a:tcPr/>
                </a:tc>
                <a:tc>
                  <a:txBody>
                    <a:bodyPr/>
                    <a:lstStyle/>
                    <a:p>
                      <a:pPr algn="ctr"/>
                      <a:r>
                        <a:rPr lang="en-US" b="1" dirty="0" smtClean="0"/>
                        <a:t>14</a:t>
                      </a:r>
                      <a:endParaRPr lang="en-US" b="1" dirty="0"/>
                    </a:p>
                  </a:txBody>
                  <a:tcPr>
                    <a:solidFill>
                      <a:srgbClr val="92D050"/>
                    </a:solidFill>
                  </a:tcPr>
                </a:tc>
                <a:tc>
                  <a:txBody>
                    <a:bodyPr/>
                    <a:lstStyle/>
                    <a:p>
                      <a:pPr algn="ctr"/>
                      <a:r>
                        <a:rPr lang="en-US" dirty="0" smtClean="0"/>
                        <a:t>8</a:t>
                      </a:r>
                      <a:endParaRPr lang="en-US" dirty="0"/>
                    </a:p>
                  </a:txBody>
                  <a:tcPr/>
                </a:tc>
                <a:tc>
                  <a:txBody>
                    <a:bodyPr/>
                    <a:lstStyle/>
                    <a:p>
                      <a:pPr algn="ctr"/>
                      <a:r>
                        <a:rPr lang="en-US" dirty="0" smtClean="0"/>
                        <a:t>[2][2]</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[4][1]</a:t>
                      </a:r>
                    </a:p>
                  </a:txBody>
                  <a:tcPr/>
                </a:tc>
                <a:tc>
                  <a:txBody>
                    <a:bodyPr/>
                    <a:lstStyle/>
                    <a:p>
                      <a:pPr algn="ctr"/>
                      <a:r>
                        <a:rPr lang="en-US" dirty="0" smtClean="0"/>
                        <a:t>10</a:t>
                      </a:r>
                      <a:endParaRPr lang="en-US" dirty="0"/>
                    </a:p>
                  </a:txBody>
                  <a:tcPr/>
                </a:tc>
                <a:tc>
                  <a:txBody>
                    <a:bodyPr/>
                    <a:lstStyle/>
                    <a:p>
                      <a:pPr algn="ctr"/>
                      <a:r>
                        <a:rPr lang="en-US" b="1" dirty="0" smtClean="0"/>
                        <a:t>5</a:t>
                      </a:r>
                      <a:endParaRPr lang="en-US" b="1" dirty="0"/>
                    </a:p>
                  </a:txBody>
                  <a:tcPr>
                    <a:solidFill>
                      <a:schemeClr val="accent6">
                        <a:lumMod val="60000"/>
                        <a:lumOff val="40000"/>
                      </a:schemeClr>
                    </a:solidFill>
                  </a:tcPr>
                </a:tc>
                <a:tc>
                  <a:txBody>
                    <a:bodyPr/>
                    <a:lstStyle/>
                    <a:p>
                      <a:pPr algn="ctr"/>
                      <a:r>
                        <a:rPr lang="en-US" dirty="0" smtClean="0"/>
                        <a:t>9</a:t>
                      </a:r>
                      <a:endParaRPr lang="en-US" dirty="0"/>
                    </a:p>
                  </a:txBody>
                  <a:tcPr/>
                </a:tc>
                <a:tc>
                  <a:txBody>
                    <a:bodyPr/>
                    <a:lstStyle/>
                    <a:p>
                      <a:pPr algn="ctr"/>
                      <a:r>
                        <a:rPr lang="en-US" dirty="0" smtClean="0"/>
                        <a:t>[3][0]</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[4][2]</a:t>
                      </a:r>
                    </a:p>
                  </a:txBody>
                  <a:tcPr/>
                </a:tc>
                <a:tc>
                  <a:txBody>
                    <a:bodyPr/>
                    <a:lstStyle/>
                    <a:p>
                      <a:pPr algn="ctr"/>
                      <a:r>
                        <a:rPr lang="en-US" dirty="0" smtClean="0"/>
                        <a:t>11</a:t>
                      </a:r>
                      <a:endParaRPr lang="en-US" dirty="0"/>
                    </a:p>
                  </a:txBody>
                  <a:tcPr/>
                </a:tc>
                <a:tc>
                  <a:txBody>
                    <a:bodyPr/>
                    <a:lstStyle/>
                    <a:p>
                      <a:pPr algn="ctr"/>
                      <a:r>
                        <a:rPr lang="en-US" b="1" dirty="0" smtClean="0"/>
                        <a:t>6</a:t>
                      </a:r>
                      <a:endParaRPr lang="en-US" b="1" dirty="0"/>
                    </a:p>
                  </a:txBody>
                  <a:tcPr>
                    <a:solidFill>
                      <a:schemeClr val="accent6">
                        <a:lumMod val="60000"/>
                        <a:lumOff val="40000"/>
                      </a:schemeClr>
                    </a:solidFill>
                  </a:tcPr>
                </a:tc>
                <a:tc>
                  <a:txBody>
                    <a:bodyPr/>
                    <a:lstStyle/>
                    <a:p>
                      <a:pPr algn="ctr"/>
                      <a:r>
                        <a:rPr lang="en-US" dirty="0" smtClean="0"/>
                        <a:t>10</a:t>
                      </a:r>
                      <a:endParaRPr lang="en-US" dirty="0"/>
                    </a:p>
                  </a:txBody>
                  <a:tcPr/>
                </a:tc>
                <a:tc>
                  <a:txBody>
                    <a:bodyPr/>
                    <a:lstStyle/>
                    <a:p>
                      <a:pPr algn="ctr"/>
                      <a:r>
                        <a:rPr lang="en-US" dirty="0" smtClean="0"/>
                        <a:t>[3][1]</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[4][3]</a:t>
                      </a:r>
                    </a:p>
                  </a:txBody>
                  <a:tcPr/>
                </a:tc>
                <a:tc>
                  <a:txBody>
                    <a:bodyPr/>
                    <a:lstStyle/>
                    <a:p>
                      <a:pPr algn="ctr"/>
                      <a:r>
                        <a:rPr lang="en-US" dirty="0" smtClean="0"/>
                        <a:t>12</a:t>
                      </a:r>
                      <a:endParaRPr lang="en-US" dirty="0"/>
                    </a:p>
                  </a:txBody>
                  <a:tcPr/>
                </a:tc>
                <a:tc>
                  <a:txBody>
                    <a:bodyPr/>
                    <a:lstStyle/>
                    <a:p>
                      <a:pPr algn="ctr"/>
                      <a:r>
                        <a:rPr lang="en-US" b="1" dirty="0" smtClean="0"/>
                        <a:t>7</a:t>
                      </a:r>
                      <a:endParaRPr lang="en-US" b="1" dirty="0"/>
                    </a:p>
                  </a:txBody>
                  <a:tcPr>
                    <a:solidFill>
                      <a:schemeClr val="accent6">
                        <a:lumMod val="60000"/>
                        <a:lumOff val="40000"/>
                      </a:schemeClr>
                    </a:solidFill>
                  </a:tcPr>
                </a:tc>
                <a:tc>
                  <a:txBody>
                    <a:bodyPr/>
                    <a:lstStyle/>
                    <a:p>
                      <a:pPr algn="ctr"/>
                      <a:r>
                        <a:rPr lang="en-US" dirty="0" smtClean="0"/>
                        <a:t>11</a:t>
                      </a:r>
                      <a:endParaRPr lang="en-US" dirty="0"/>
                    </a:p>
                  </a:txBody>
                  <a:tcPr/>
                </a:tc>
                <a:tc>
                  <a:txBody>
                    <a:bodyPr/>
                    <a:lstStyle/>
                    <a:p>
                      <a:pPr algn="ctr"/>
                      <a:r>
                        <a:rPr lang="en-US" dirty="0" smtClean="0"/>
                        <a:t>[3][2]</a:t>
                      </a:r>
                      <a:endParaRPr lang="en-US" dirty="0"/>
                    </a:p>
                  </a:txBody>
                  <a:tcPr/>
                </a:tc>
              </a:tr>
            </a:tbl>
          </a:graphicData>
        </a:graphic>
      </p:graphicFrame>
      <p:sp>
        <p:nvSpPr>
          <p:cNvPr id="14" name="TextBox 13"/>
          <p:cNvSpPr txBox="1"/>
          <p:nvPr/>
        </p:nvSpPr>
        <p:spPr>
          <a:xfrm>
            <a:off x="609600" y="4486870"/>
            <a:ext cx="1905000" cy="646331"/>
          </a:xfrm>
          <a:prstGeom prst="rect">
            <a:avLst/>
          </a:prstGeom>
          <a:noFill/>
        </p:spPr>
        <p:txBody>
          <a:bodyPr wrap="square" rtlCol="0">
            <a:spAutoFit/>
          </a:bodyPr>
          <a:lstStyle/>
          <a:p>
            <a:r>
              <a:rPr lang="en-US" b="1" dirty="0" smtClean="0">
                <a:solidFill>
                  <a:schemeClr val="bg1"/>
                </a:solidFill>
              </a:rPr>
              <a:t>Cols = 3</a:t>
            </a:r>
          </a:p>
          <a:p>
            <a:r>
              <a:rPr lang="en-US" dirty="0" smtClean="0">
                <a:solidFill>
                  <a:schemeClr val="bg1"/>
                </a:solidFill>
              </a:rPr>
              <a:t>Rows = 4</a:t>
            </a:r>
          </a:p>
        </p:txBody>
      </p:sp>
      <p:sp>
        <p:nvSpPr>
          <p:cNvPr id="17" name="TextBox 16"/>
          <p:cNvSpPr txBox="1"/>
          <p:nvPr/>
        </p:nvSpPr>
        <p:spPr>
          <a:xfrm>
            <a:off x="3429000" y="6260068"/>
            <a:ext cx="2209800" cy="369332"/>
          </a:xfrm>
          <a:prstGeom prst="rect">
            <a:avLst/>
          </a:prstGeom>
          <a:solidFill>
            <a:srgbClr val="FF0000"/>
          </a:solidFill>
        </p:spPr>
        <p:txBody>
          <a:bodyPr wrap="square" rtlCol="0">
            <a:spAutoFit/>
          </a:bodyPr>
          <a:lstStyle/>
          <a:p>
            <a:pPr algn="ctr"/>
            <a:r>
              <a:rPr lang="en-US" dirty="0" smtClean="0"/>
              <a:t>k = (i-1)Cols + (j-1)</a:t>
            </a:r>
            <a:endParaRPr lang="en-US" dirty="0"/>
          </a:p>
        </p:txBody>
      </p:sp>
      <p:sp>
        <p:nvSpPr>
          <p:cNvPr id="18" name="TextBox 17"/>
          <p:cNvSpPr txBox="1"/>
          <p:nvPr/>
        </p:nvSpPr>
        <p:spPr>
          <a:xfrm>
            <a:off x="6934200" y="6183868"/>
            <a:ext cx="1828800" cy="369332"/>
          </a:xfrm>
          <a:prstGeom prst="rect">
            <a:avLst/>
          </a:prstGeom>
          <a:solidFill>
            <a:srgbClr val="FF0000"/>
          </a:solidFill>
        </p:spPr>
        <p:txBody>
          <a:bodyPr wrap="square" rtlCol="0">
            <a:spAutoFit/>
          </a:bodyPr>
          <a:lstStyle/>
          <a:p>
            <a:pPr algn="ctr"/>
            <a:r>
              <a:rPr lang="en-US" dirty="0" smtClean="0"/>
              <a:t>k = </a:t>
            </a:r>
            <a:r>
              <a:rPr lang="en-US" dirty="0" err="1" smtClean="0"/>
              <a:t>i</a:t>
            </a:r>
            <a:r>
              <a:rPr lang="en-US" dirty="0" smtClean="0"/>
              <a:t>*Cols + j</a:t>
            </a:r>
            <a:endParaRPr lang="en-US" dirty="0"/>
          </a:p>
        </p:txBody>
      </p:sp>
      <p:sp>
        <p:nvSpPr>
          <p:cNvPr id="19" name="TextBox 18"/>
          <p:cNvSpPr txBox="1"/>
          <p:nvPr/>
        </p:nvSpPr>
        <p:spPr>
          <a:xfrm>
            <a:off x="4114800" y="926068"/>
            <a:ext cx="5029200" cy="369332"/>
          </a:xfrm>
          <a:prstGeom prst="rect">
            <a:avLst/>
          </a:prstGeom>
          <a:noFill/>
        </p:spPr>
        <p:txBody>
          <a:bodyPr wrap="square" rtlCol="0">
            <a:spAutoFit/>
          </a:bodyPr>
          <a:lstStyle/>
          <a:p>
            <a:r>
              <a:rPr lang="en-US" dirty="0" smtClean="0">
                <a:solidFill>
                  <a:schemeClr val="bg1"/>
                </a:solidFill>
              </a:rPr>
              <a:t>Beginning from 1                 Beginning from 0</a:t>
            </a:r>
            <a:endParaRPr lang="en-US" dirty="0">
              <a:solidFill>
                <a:schemeClr val="bg1"/>
              </a:solidFill>
            </a:endParaRPr>
          </a:p>
        </p:txBody>
      </p:sp>
      <p:sp>
        <p:nvSpPr>
          <p:cNvPr id="10" name="Slide Number Placeholder 9"/>
          <p:cNvSpPr>
            <a:spLocks noGrp="1"/>
          </p:cNvSpPr>
          <p:nvPr>
            <p:ph type="sldNum" sz="quarter" idx="12"/>
          </p:nvPr>
        </p:nvSpPr>
        <p:spPr/>
        <p:txBody>
          <a:bodyPr/>
          <a:lstStyle/>
          <a:p>
            <a:fld id="{69E29E33-B620-47F9-BB04-8846C2A5AFCC}" type="slidenum">
              <a:rPr kumimoji="0" lang="en-US" smtClean="0"/>
              <a:pPr/>
              <a:t>12</a:t>
            </a:fld>
            <a:endParaRPr kumimoji="0"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2"/>
          <p:cNvSpPr txBox="1">
            <a:spLocks noChangeArrowheads="1"/>
          </p:cNvSpPr>
          <p:nvPr/>
        </p:nvSpPr>
        <p:spPr bwMode="auto">
          <a:xfrm>
            <a:off x="152400" y="1447800"/>
            <a:ext cx="7658700" cy="461665"/>
          </a:xfrm>
          <a:prstGeom prst="rect">
            <a:avLst/>
          </a:prstGeom>
          <a:noFill/>
          <a:ln w="9525">
            <a:noFill/>
            <a:miter lim="800000"/>
            <a:headEnd/>
            <a:tailEnd/>
          </a:ln>
        </p:spPr>
        <p:txBody>
          <a:bodyPr wrap="none">
            <a:spAutoFit/>
          </a:bodyPr>
          <a:lstStyle/>
          <a:p>
            <a:r>
              <a:rPr lang="en-US" altLang="en-US" sz="2400" b="1" dirty="0" smtClean="0">
                <a:solidFill>
                  <a:srgbClr val="0000CC"/>
                </a:solidFill>
                <a:latin typeface="Times New Roman" pitchFamily="18" charset="0"/>
              </a:rPr>
              <a:t>Example for determining memory location in 2-D array:</a:t>
            </a:r>
            <a:endParaRPr lang="en-US" altLang="en-US" sz="2000" b="1" i="1" dirty="0">
              <a:solidFill>
                <a:srgbClr val="0000CC"/>
              </a:solidFill>
              <a:latin typeface="Times New Roman" pitchFamily="18" charset="0"/>
            </a:endParaRPr>
          </a:p>
        </p:txBody>
      </p:sp>
      <p:sp>
        <p:nvSpPr>
          <p:cNvPr id="1567747" name="Rectangle 3"/>
          <p:cNvSpPr>
            <a:spLocks noChangeArrowheads="1"/>
          </p:cNvSpPr>
          <p:nvPr/>
        </p:nvSpPr>
        <p:spPr bwMode="auto">
          <a:xfrm>
            <a:off x="381000" y="1827312"/>
            <a:ext cx="8229600" cy="19389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000" b="0" dirty="0">
                <a:solidFill>
                  <a:schemeClr val="bg1"/>
                </a:solidFill>
                <a:latin typeface="Times New Roman" panose="02020603050405020304" pitchFamily="18" charset="0"/>
              </a:rPr>
              <a:t>We have stored the two-dimensional array students in </a:t>
            </a:r>
            <a:r>
              <a:rPr lang="en-US" altLang="en-US" sz="2000" b="0" dirty="0" smtClean="0">
                <a:solidFill>
                  <a:schemeClr val="bg1"/>
                </a:solidFill>
                <a:latin typeface="Times New Roman" panose="02020603050405020304" pitchFamily="18" charset="0"/>
              </a:rPr>
              <a:t>memory, index begins from 1. </a:t>
            </a:r>
            <a:r>
              <a:rPr lang="en-US" altLang="en-US" sz="2000" b="0" dirty="0">
                <a:solidFill>
                  <a:schemeClr val="bg1"/>
                </a:solidFill>
                <a:latin typeface="Times New Roman" panose="02020603050405020304" pitchFamily="18" charset="0"/>
              </a:rPr>
              <a:t>The array is 100 × 4 (100 rows and 4 columns). Show the address of the element students[5][3] assuming </a:t>
            </a:r>
            <a:r>
              <a:rPr lang="en-US" altLang="en-US" sz="2000" b="0" dirty="0" smtClean="0">
                <a:solidFill>
                  <a:schemeClr val="bg1"/>
                </a:solidFill>
                <a:latin typeface="Times New Roman" panose="02020603050405020304" pitchFamily="18" charset="0"/>
              </a:rPr>
              <a:t>that indexes begin from 1 and </a:t>
            </a:r>
            <a:r>
              <a:rPr lang="en-US" altLang="en-US" sz="2000" b="1" dirty="0" smtClean="0">
                <a:solidFill>
                  <a:schemeClr val="bg1"/>
                </a:solidFill>
                <a:latin typeface="Times New Roman" panose="02020603050405020304" pitchFamily="18" charset="0"/>
              </a:rPr>
              <a:t>the element student[1][1] is stored in the memory location with address 1000 </a:t>
            </a:r>
            <a:r>
              <a:rPr lang="en-US" altLang="en-US" sz="2000" b="0" dirty="0" smtClean="0">
                <a:solidFill>
                  <a:schemeClr val="bg1"/>
                </a:solidFill>
                <a:latin typeface="Times New Roman" panose="02020603050405020304" pitchFamily="18" charset="0"/>
              </a:rPr>
              <a:t>and </a:t>
            </a:r>
            <a:r>
              <a:rPr lang="en-US" altLang="en-US" sz="2000" b="1" dirty="0" smtClean="0">
                <a:solidFill>
                  <a:schemeClr val="bg1"/>
                </a:solidFill>
                <a:latin typeface="Times New Roman" panose="02020603050405020304" pitchFamily="18" charset="0"/>
              </a:rPr>
              <a:t>each element occupies only one memory location</a:t>
            </a:r>
            <a:r>
              <a:rPr lang="en-US" altLang="en-US" sz="2000" b="0" dirty="0" smtClean="0">
                <a:solidFill>
                  <a:schemeClr val="bg1"/>
                </a:solidFill>
                <a:latin typeface="Times New Roman" panose="02020603050405020304" pitchFamily="18" charset="0"/>
              </a:rPr>
              <a:t>. The computer uses row-major storage.</a:t>
            </a:r>
            <a:endParaRPr lang="en-US" altLang="en-US" sz="2000" b="0" dirty="0">
              <a:solidFill>
                <a:schemeClr val="bg1"/>
              </a:solidFill>
              <a:latin typeface="Times New Roman" panose="02020603050405020304" pitchFamily="18" charset="0"/>
            </a:endParaRPr>
          </a:p>
        </p:txBody>
      </p:sp>
      <p:sp>
        <p:nvSpPr>
          <p:cNvPr id="1567750" name="Rectangle 6"/>
          <p:cNvSpPr>
            <a:spLocks noChangeArrowheads="1"/>
          </p:cNvSpPr>
          <p:nvPr/>
        </p:nvSpPr>
        <p:spPr bwMode="auto">
          <a:xfrm>
            <a:off x="381000" y="3701535"/>
            <a:ext cx="8229600"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defRPr/>
            </a:pPr>
            <a:r>
              <a:rPr lang="en-US" altLang="en-US" sz="2400" dirty="0" smtClean="0">
                <a:solidFill>
                  <a:srgbClr val="FF0000"/>
                </a:solidFill>
                <a:latin typeface="Times New Roman" panose="02020603050405020304" pitchFamily="18" charset="0"/>
              </a:rPr>
              <a:t>Solution : </a:t>
            </a:r>
            <a:r>
              <a:rPr lang="en-US" altLang="en-US" sz="2400" dirty="0" smtClean="0">
                <a:solidFill>
                  <a:schemeClr val="bg1"/>
                </a:solidFill>
                <a:latin typeface="Times New Roman" panose="02020603050405020304" pitchFamily="18" charset="0"/>
              </a:rPr>
              <a:t/>
            </a:r>
            <a:br>
              <a:rPr lang="en-US" altLang="en-US" sz="2400" dirty="0" smtClean="0">
                <a:solidFill>
                  <a:schemeClr val="bg1"/>
                </a:solidFill>
                <a:latin typeface="Times New Roman" panose="02020603050405020304" pitchFamily="18" charset="0"/>
              </a:rPr>
            </a:br>
            <a:r>
              <a:rPr lang="en-US" altLang="en-US" sz="2400" dirty="0" smtClean="0">
                <a:solidFill>
                  <a:schemeClr val="bg1"/>
                </a:solidFill>
                <a:latin typeface="Times New Roman" panose="02020603050405020304" pitchFamily="18" charset="0"/>
                <a:sym typeface="Wingdings" pitchFamily="2" charset="2"/>
              </a:rPr>
              <a:t>Cols = 4 </a:t>
            </a:r>
          </a:p>
          <a:p>
            <a:pPr algn="just">
              <a:defRPr/>
            </a:pPr>
            <a:r>
              <a:rPr lang="en-US" altLang="en-US" sz="2400" dirty="0" smtClean="0">
                <a:solidFill>
                  <a:schemeClr val="bg1"/>
                </a:solidFill>
                <a:latin typeface="Times New Roman" panose="02020603050405020304" pitchFamily="18" charset="0"/>
                <a:sym typeface="Wingdings" pitchFamily="2" charset="2"/>
              </a:rPr>
              <a:t> k= </a:t>
            </a:r>
            <a:r>
              <a:rPr lang="en-US" altLang="en-US" sz="2400" dirty="0" smtClean="0">
                <a:solidFill>
                  <a:schemeClr val="bg1"/>
                </a:solidFill>
                <a:latin typeface="Times New Roman" panose="02020603050405020304" pitchFamily="18" charset="0"/>
              </a:rPr>
              <a:t>1000 + 4(5-1) + (3-1) =  1018</a:t>
            </a:r>
          </a:p>
          <a:p>
            <a:pPr algn="just">
              <a:defRPr/>
            </a:pPr>
            <a:r>
              <a:rPr lang="en-US" altLang="en-US" sz="2400" dirty="0" smtClean="0">
                <a:solidFill>
                  <a:schemeClr val="bg1"/>
                </a:solidFill>
                <a:latin typeface="Times New Roman" panose="02020603050405020304" pitchFamily="18" charset="0"/>
                <a:sym typeface="Wingdings" pitchFamily="2" charset="2"/>
              </a:rPr>
              <a:t> T</a:t>
            </a:r>
            <a:r>
              <a:rPr lang="en-US" altLang="en-US" sz="2400" dirty="0" smtClean="0">
                <a:solidFill>
                  <a:schemeClr val="bg1"/>
                </a:solidFill>
                <a:latin typeface="Times New Roman" panose="02020603050405020304" pitchFamily="18" charset="0"/>
              </a:rPr>
              <a:t>he target element occupies the location 1018.</a:t>
            </a:r>
          </a:p>
        </p:txBody>
      </p:sp>
      <p:sp>
        <p:nvSpPr>
          <p:cNvPr id="7" name="Text Box 2"/>
          <p:cNvSpPr txBox="1">
            <a:spLocks noChangeArrowheads="1"/>
          </p:cNvSpPr>
          <p:nvPr/>
        </p:nvSpPr>
        <p:spPr bwMode="auto">
          <a:xfrm>
            <a:off x="228600" y="838200"/>
            <a:ext cx="6298776" cy="523220"/>
          </a:xfrm>
          <a:prstGeom prst="rect">
            <a:avLst/>
          </a:prstGeom>
          <a:noFill/>
          <a:ln w="9525">
            <a:noFill/>
            <a:miter lim="800000"/>
            <a:headEnd/>
            <a:tailEnd/>
          </a:ln>
          <a:effectLst/>
        </p:spPr>
        <p:txBody>
          <a:bodyPr wrap="none">
            <a:spAutoFit/>
          </a:bodyPr>
          <a:lstStyle/>
          <a:p>
            <a:r>
              <a:rPr lang="en-US" altLang="en-US" sz="2800" b="1" dirty="0" smtClean="0">
                <a:solidFill>
                  <a:srgbClr val="0000CC"/>
                </a:solidFill>
                <a:latin typeface="Calibri" pitchFamily="34" charset="0"/>
              </a:rPr>
              <a:t>Determining 1-D index of a 2-D element</a:t>
            </a:r>
            <a:endParaRPr lang="en-US" altLang="en-US" sz="2800" b="1" dirty="0">
              <a:solidFill>
                <a:srgbClr val="0000CC"/>
              </a:solidFill>
              <a:latin typeface="Calibri" pitchFamily="34" charset="0"/>
            </a:endParaRPr>
          </a:p>
        </p:txBody>
      </p:sp>
      <p:sp>
        <p:nvSpPr>
          <p:cNvPr id="8"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Arrays…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13</a:t>
            </a:fld>
            <a:endParaRPr kumimoji="0"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0" y="0"/>
            <a:ext cx="2582863" cy="584200"/>
          </a:xfrm>
          <a:prstGeom prst="rect">
            <a:avLst/>
          </a:prstGeom>
          <a:noFill/>
          <a:ln w="9525">
            <a:noFill/>
            <a:miter lim="800000"/>
            <a:headEnd/>
            <a:tailEnd/>
          </a:ln>
          <a:effectLst/>
        </p:spPr>
        <p:txBody>
          <a:bodyPr wrap="none">
            <a:spAutoFit/>
          </a:bodyPr>
          <a:lstStyle/>
          <a:p>
            <a:r>
              <a:rPr lang="en-US" altLang="en-US">
                <a:latin typeface="Calibri" pitchFamily="34" charset="0"/>
              </a:rPr>
              <a:t>11.1.5  Strings</a:t>
            </a:r>
          </a:p>
        </p:txBody>
      </p:sp>
      <p:sp>
        <p:nvSpPr>
          <p:cNvPr id="36867" name="Rectangle 3"/>
          <p:cNvSpPr>
            <a:spLocks noChangeArrowheads="1"/>
          </p:cNvSpPr>
          <p:nvPr/>
        </p:nvSpPr>
        <p:spPr bwMode="auto">
          <a:xfrm>
            <a:off x="381000" y="1993900"/>
            <a:ext cx="8686800" cy="2677656"/>
          </a:xfrm>
          <a:prstGeom prst="rect">
            <a:avLst/>
          </a:prstGeom>
          <a:noFill/>
          <a:ln w="9525">
            <a:noFill/>
            <a:miter lim="800000"/>
            <a:headEnd/>
            <a:tailEnd/>
          </a:ln>
          <a:effectLst/>
        </p:spPr>
        <p:txBody>
          <a:bodyPr wrap="square">
            <a:spAutoFit/>
          </a:bodyPr>
          <a:lstStyle/>
          <a:p>
            <a:pPr algn="just"/>
            <a:r>
              <a:rPr lang="en-US" altLang="en-US" sz="2800" b="0" dirty="0">
                <a:solidFill>
                  <a:schemeClr val="bg1"/>
                </a:solidFill>
                <a:latin typeface="Times New Roman" pitchFamily="18" charset="0"/>
              </a:rPr>
              <a:t>A string as a </a:t>
            </a:r>
            <a:r>
              <a:rPr lang="en-US" altLang="en-US" sz="2800" b="0" dirty="0" smtClean="0">
                <a:solidFill>
                  <a:schemeClr val="bg1"/>
                </a:solidFill>
                <a:latin typeface="Times New Roman" pitchFamily="18" charset="0"/>
              </a:rPr>
              <a:t>sequence of characters is </a:t>
            </a:r>
            <a:r>
              <a:rPr lang="en-US" altLang="en-US" sz="2800" b="0" dirty="0">
                <a:solidFill>
                  <a:schemeClr val="bg1"/>
                </a:solidFill>
                <a:latin typeface="Times New Roman" pitchFamily="18" charset="0"/>
              </a:rPr>
              <a:t>treated differently in different languages. </a:t>
            </a:r>
            <a:endParaRPr lang="en-US" altLang="en-US" sz="2800" b="0" dirty="0" smtClean="0">
              <a:solidFill>
                <a:schemeClr val="bg1"/>
              </a:solidFill>
              <a:latin typeface="Times New Roman" pitchFamily="18" charset="0"/>
            </a:endParaRPr>
          </a:p>
          <a:p>
            <a:pPr marL="1146175" indent="-682625" algn="just">
              <a:buFontTx/>
              <a:buChar char="-"/>
            </a:pPr>
            <a:r>
              <a:rPr lang="en-US" altLang="en-US" sz="2800" b="0" dirty="0" smtClean="0">
                <a:solidFill>
                  <a:schemeClr val="bg1"/>
                </a:solidFill>
                <a:latin typeface="Times New Roman" pitchFamily="18" charset="0"/>
              </a:rPr>
              <a:t>In </a:t>
            </a:r>
            <a:r>
              <a:rPr lang="en-US" altLang="en-US" sz="2800" b="0" dirty="0">
                <a:solidFill>
                  <a:schemeClr val="bg1"/>
                </a:solidFill>
                <a:latin typeface="Times New Roman" pitchFamily="18" charset="0"/>
              </a:rPr>
              <a:t>C, a string is an array of characters. </a:t>
            </a:r>
            <a:endParaRPr lang="en-US" altLang="en-US" sz="2800" b="0" dirty="0" smtClean="0">
              <a:solidFill>
                <a:schemeClr val="bg1"/>
              </a:solidFill>
              <a:latin typeface="Times New Roman" pitchFamily="18" charset="0"/>
            </a:endParaRPr>
          </a:p>
          <a:p>
            <a:pPr marL="1146175" indent="-682625" algn="just">
              <a:buFontTx/>
              <a:buChar char="-"/>
            </a:pPr>
            <a:r>
              <a:rPr lang="en-US" altLang="en-US" sz="2800" b="0" dirty="0" smtClean="0">
                <a:solidFill>
                  <a:schemeClr val="bg1"/>
                </a:solidFill>
                <a:latin typeface="Times New Roman" pitchFamily="18" charset="0"/>
              </a:rPr>
              <a:t>In </a:t>
            </a:r>
            <a:r>
              <a:rPr lang="en-US" altLang="en-US" sz="2800" b="0" dirty="0">
                <a:solidFill>
                  <a:schemeClr val="bg1"/>
                </a:solidFill>
                <a:latin typeface="Times New Roman" pitchFamily="18" charset="0"/>
              </a:rPr>
              <a:t>C++, a string can be an array of </a:t>
            </a:r>
            <a:r>
              <a:rPr lang="en-US" altLang="en-US" sz="2800" b="0" dirty="0" smtClean="0">
                <a:solidFill>
                  <a:schemeClr val="bg1"/>
                </a:solidFill>
                <a:latin typeface="Times New Roman" pitchFamily="18" charset="0"/>
              </a:rPr>
              <a:t>characters, </a:t>
            </a:r>
            <a:r>
              <a:rPr lang="en-US" altLang="en-US" sz="2800" b="0" dirty="0">
                <a:solidFill>
                  <a:schemeClr val="bg1"/>
                </a:solidFill>
                <a:latin typeface="Times New Roman" pitchFamily="18" charset="0"/>
              </a:rPr>
              <a:t>but there is a type name </a:t>
            </a:r>
            <a:r>
              <a:rPr lang="en-US" altLang="en-US" sz="2800" b="0" dirty="0" smtClean="0">
                <a:solidFill>
                  <a:schemeClr val="bg1"/>
                </a:solidFill>
                <a:latin typeface="Times New Roman" pitchFamily="18" charset="0"/>
              </a:rPr>
              <a:t>string.</a:t>
            </a:r>
          </a:p>
          <a:p>
            <a:pPr marL="1146175" indent="-682625" algn="just">
              <a:buFontTx/>
              <a:buChar char="-"/>
            </a:pPr>
            <a:r>
              <a:rPr lang="en-US" altLang="en-US" sz="2800" b="0" dirty="0" smtClean="0">
                <a:solidFill>
                  <a:schemeClr val="bg1"/>
                </a:solidFill>
                <a:latin typeface="Times New Roman" pitchFamily="18" charset="0"/>
              </a:rPr>
              <a:t>In </a:t>
            </a:r>
            <a:r>
              <a:rPr lang="en-US" altLang="en-US" sz="2800" b="0" dirty="0">
                <a:solidFill>
                  <a:schemeClr val="bg1"/>
                </a:solidFill>
                <a:latin typeface="Times New Roman" pitchFamily="18" charset="0"/>
              </a:rPr>
              <a:t>Java, a string is a type.</a:t>
            </a:r>
          </a:p>
        </p:txBody>
      </p:sp>
      <p:sp>
        <p:nvSpPr>
          <p:cNvPr id="4"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Arrays…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5" name="TextBox 4"/>
          <p:cNvSpPr txBox="1"/>
          <p:nvPr/>
        </p:nvSpPr>
        <p:spPr>
          <a:xfrm>
            <a:off x="381000" y="914400"/>
            <a:ext cx="3124200" cy="461665"/>
          </a:xfrm>
          <a:prstGeom prst="rect">
            <a:avLst/>
          </a:prstGeom>
          <a:noFill/>
        </p:spPr>
        <p:txBody>
          <a:bodyPr wrap="square" rtlCol="0">
            <a:spAutoFit/>
          </a:bodyPr>
          <a:lstStyle/>
          <a:p>
            <a:r>
              <a:rPr lang="en-US" sz="2400" b="1" dirty="0" smtClean="0">
                <a:solidFill>
                  <a:srgbClr val="0000CC"/>
                </a:solidFill>
              </a:rPr>
              <a:t>String and Array:</a:t>
            </a:r>
            <a:endParaRPr lang="en-US" sz="2400" b="1" dirty="0">
              <a:solidFill>
                <a:srgbClr val="0000CC"/>
              </a:solidFill>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14</a:t>
            </a:fld>
            <a:endParaRPr kumimoji="0"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ChangeArrowheads="1"/>
          </p:cNvSpPr>
          <p:nvPr/>
        </p:nvSpPr>
        <p:spPr bwMode="auto">
          <a:xfrm>
            <a:off x="76200" y="2046744"/>
            <a:ext cx="3124200" cy="1815882"/>
          </a:xfrm>
          <a:prstGeom prst="rect">
            <a:avLst/>
          </a:prstGeom>
          <a:noFill/>
          <a:ln w="9525">
            <a:noFill/>
            <a:miter lim="800000"/>
            <a:headEnd/>
            <a:tailEnd/>
          </a:ln>
          <a:effectLst/>
        </p:spPr>
        <p:txBody>
          <a:bodyPr wrap="square">
            <a:spAutoFit/>
          </a:bodyPr>
          <a:lstStyle/>
          <a:p>
            <a:pPr algn="just"/>
            <a:r>
              <a:rPr lang="en-US" altLang="en-US" sz="2800" dirty="0" smtClean="0">
                <a:solidFill>
                  <a:schemeClr val="bg1"/>
                </a:solidFill>
                <a:latin typeface="Times New Roman" pitchFamily="18" charset="0"/>
              </a:rPr>
              <a:t>F</a:t>
            </a:r>
            <a:r>
              <a:rPr lang="en-US" altLang="en-US" sz="2800" b="0" dirty="0" smtClean="0">
                <a:solidFill>
                  <a:schemeClr val="bg1"/>
                </a:solidFill>
                <a:latin typeface="Times New Roman" pitchFamily="18" charset="0"/>
              </a:rPr>
              <a:t>inding </a:t>
            </a:r>
            <a:r>
              <a:rPr lang="en-US" altLang="en-US" sz="2800" b="0" dirty="0">
                <a:solidFill>
                  <a:schemeClr val="bg1"/>
                </a:solidFill>
                <a:latin typeface="Times New Roman" pitchFamily="18" charset="0"/>
              </a:rPr>
              <a:t>the average of elements in array </a:t>
            </a:r>
            <a:r>
              <a:rPr lang="en-US" altLang="en-US" sz="2800" b="0" dirty="0" smtClean="0">
                <a:solidFill>
                  <a:schemeClr val="bg1"/>
                </a:solidFill>
                <a:latin typeface="Times New Roman" pitchFamily="18" charset="0"/>
              </a:rPr>
              <a:t>of real numbers having n elements. </a:t>
            </a:r>
            <a:endParaRPr lang="en-US" altLang="en-US" sz="2800" b="0" dirty="0">
              <a:solidFill>
                <a:schemeClr val="bg1"/>
              </a:solidFill>
              <a:latin typeface="Times New Roman" pitchFamily="18" charset="0"/>
            </a:endParaRPr>
          </a:p>
        </p:txBody>
      </p:sp>
      <p:pic>
        <p:nvPicPr>
          <p:cNvPr id="1026" name="Picture 2"/>
          <p:cNvPicPr>
            <a:picLocks noChangeAspect="1" noChangeArrowheads="1"/>
          </p:cNvPicPr>
          <p:nvPr/>
        </p:nvPicPr>
        <p:blipFill>
          <a:blip r:embed="rId3" cstate="print">
            <a:lum contrast="10000"/>
          </a:blip>
          <a:srcRect/>
          <a:stretch>
            <a:fillRect/>
          </a:stretch>
        </p:blipFill>
        <p:spPr bwMode="auto">
          <a:xfrm>
            <a:off x="3505200" y="1219200"/>
            <a:ext cx="5276850" cy="5086350"/>
          </a:xfrm>
          <a:prstGeom prst="rect">
            <a:avLst/>
          </a:prstGeom>
          <a:noFill/>
          <a:ln w="9525">
            <a:noFill/>
            <a:miter lim="800000"/>
            <a:headEnd/>
            <a:tailEnd/>
          </a:ln>
        </p:spPr>
      </p:pic>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Arrays…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7" name="TextBox 6"/>
          <p:cNvSpPr txBox="1"/>
          <p:nvPr/>
        </p:nvSpPr>
        <p:spPr>
          <a:xfrm>
            <a:off x="381000" y="914400"/>
            <a:ext cx="2286000" cy="400110"/>
          </a:xfrm>
          <a:prstGeom prst="rect">
            <a:avLst/>
          </a:prstGeom>
          <a:noFill/>
        </p:spPr>
        <p:txBody>
          <a:bodyPr wrap="square" rtlCol="0">
            <a:spAutoFit/>
          </a:bodyPr>
          <a:lstStyle/>
          <a:p>
            <a:r>
              <a:rPr lang="en-US" sz="2000" b="1" dirty="0" smtClean="0">
                <a:solidFill>
                  <a:srgbClr val="0000CC"/>
                </a:solidFill>
              </a:rPr>
              <a:t>Algorithms:</a:t>
            </a:r>
            <a:endParaRPr lang="en-US" sz="2000" b="1" dirty="0">
              <a:solidFill>
                <a:srgbClr val="0000CC"/>
              </a:solidFill>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15</a:t>
            </a:fld>
            <a:endParaRPr kumimoji="0"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Arrays…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7" name="TextBox 6"/>
          <p:cNvSpPr txBox="1"/>
          <p:nvPr/>
        </p:nvSpPr>
        <p:spPr>
          <a:xfrm>
            <a:off x="381000" y="914400"/>
            <a:ext cx="7162800" cy="400110"/>
          </a:xfrm>
          <a:prstGeom prst="rect">
            <a:avLst/>
          </a:prstGeom>
          <a:noFill/>
        </p:spPr>
        <p:txBody>
          <a:bodyPr wrap="square" rtlCol="0">
            <a:spAutoFit/>
          </a:bodyPr>
          <a:lstStyle/>
          <a:p>
            <a:r>
              <a:rPr lang="en-US" sz="2000" b="1" dirty="0" smtClean="0">
                <a:solidFill>
                  <a:srgbClr val="0000CC"/>
                </a:solidFill>
              </a:rPr>
              <a:t>Algorithms: Add/ Remove </a:t>
            </a:r>
            <a:r>
              <a:rPr lang="en-US" sz="2000" b="1" dirty="0" smtClean="0">
                <a:solidFill>
                  <a:srgbClr val="0000CC"/>
                </a:solidFill>
                <a:sym typeface="Wingdings" pitchFamily="2" charset="2"/>
              </a:rPr>
              <a:t> Number of items changed.</a:t>
            </a:r>
            <a:endParaRPr lang="en-US" sz="2000" b="1" dirty="0">
              <a:solidFill>
                <a:srgbClr val="0000CC"/>
              </a:solidFill>
            </a:endParaRPr>
          </a:p>
        </p:txBody>
      </p:sp>
      <p:graphicFrame>
        <p:nvGraphicFramePr>
          <p:cNvPr id="6" name="Table 5"/>
          <p:cNvGraphicFramePr>
            <a:graphicFrameLocks noGrp="1"/>
          </p:cNvGraphicFramePr>
          <p:nvPr/>
        </p:nvGraphicFramePr>
        <p:xfrm>
          <a:off x="1524000" y="1371600"/>
          <a:ext cx="6095999" cy="37084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pPr algn="ctr"/>
                      <a:r>
                        <a:rPr lang="en-US" dirty="0" smtClean="0"/>
                        <a:t>5</a:t>
                      </a:r>
                      <a:endParaRPr lang="en-US" dirty="0"/>
                    </a:p>
                  </a:txBody>
                  <a:tcPr>
                    <a:solidFill>
                      <a:schemeClr val="accent2">
                        <a:lumMod val="50000"/>
                      </a:schemeClr>
                    </a:solidFill>
                  </a:tcPr>
                </a:tc>
                <a:tc>
                  <a:txBody>
                    <a:bodyPr/>
                    <a:lstStyle/>
                    <a:p>
                      <a:pPr algn="ctr"/>
                      <a:r>
                        <a:rPr lang="en-US" dirty="0" smtClean="0"/>
                        <a:t>4</a:t>
                      </a:r>
                      <a:endParaRPr lang="en-US" dirty="0"/>
                    </a:p>
                  </a:txBody>
                  <a:tcPr>
                    <a:solidFill>
                      <a:schemeClr val="accent2">
                        <a:lumMod val="50000"/>
                      </a:schemeClr>
                    </a:solidFill>
                  </a:tcPr>
                </a:tc>
                <a:tc>
                  <a:txBody>
                    <a:bodyPr/>
                    <a:lstStyle/>
                    <a:p>
                      <a:pPr algn="ctr"/>
                      <a:r>
                        <a:rPr lang="en-US" dirty="0" smtClean="0"/>
                        <a:t>7</a:t>
                      </a:r>
                      <a:endParaRPr lang="en-US" dirty="0"/>
                    </a:p>
                  </a:txBody>
                  <a:tcPr>
                    <a:solidFill>
                      <a:schemeClr val="accent2">
                        <a:lumMod val="50000"/>
                      </a:schemeClr>
                    </a:solidFill>
                  </a:tcPr>
                </a:tc>
                <a:tc>
                  <a:txBody>
                    <a:bodyPr/>
                    <a:lstStyle/>
                    <a:p>
                      <a:pPr algn="ctr"/>
                      <a:r>
                        <a:rPr lang="en-US" dirty="0" smtClean="0"/>
                        <a:t>2</a:t>
                      </a:r>
                      <a:endParaRPr lang="en-US" dirty="0"/>
                    </a:p>
                  </a:txBody>
                  <a:tcPr>
                    <a:solidFill>
                      <a:schemeClr val="accent2">
                        <a:lumMod val="50000"/>
                      </a:schemeClr>
                    </a:solidFill>
                  </a:tcPr>
                </a:tc>
                <a:tc>
                  <a:txBody>
                    <a:bodyPr/>
                    <a:lstStyle/>
                    <a:p>
                      <a:pPr algn="ctr"/>
                      <a:r>
                        <a:rPr lang="en-US" dirty="0" smtClean="0"/>
                        <a:t>1</a:t>
                      </a:r>
                      <a:endParaRPr lang="en-US" dirty="0"/>
                    </a:p>
                  </a:txBody>
                  <a:tcPr>
                    <a:solidFill>
                      <a:schemeClr val="accent2">
                        <a:lumMod val="50000"/>
                      </a:schemeClr>
                    </a:solidFill>
                  </a:tcPr>
                </a:tc>
                <a:tc>
                  <a:txBody>
                    <a:bodyPr/>
                    <a:lstStyle/>
                    <a:p>
                      <a:pPr algn="ctr"/>
                      <a:r>
                        <a:rPr lang="en-US" dirty="0" smtClean="0"/>
                        <a:t>10</a:t>
                      </a:r>
                      <a:endParaRPr lang="en-US" dirty="0"/>
                    </a:p>
                  </a:txBody>
                  <a:tcPr>
                    <a:solidFill>
                      <a:schemeClr val="accent2">
                        <a:lumMod val="50000"/>
                      </a:schemeClr>
                    </a:solidFill>
                  </a:tcPr>
                </a:tc>
                <a:tc>
                  <a:txBody>
                    <a:bodyPr/>
                    <a:lstStyle/>
                    <a:p>
                      <a:pPr algn="ctr"/>
                      <a:r>
                        <a:rPr lang="en-US" dirty="0" smtClean="0"/>
                        <a:t>8</a:t>
                      </a:r>
                      <a:endParaRPr lang="en-US" dirty="0"/>
                    </a:p>
                  </a:txBody>
                  <a:tcPr>
                    <a:solidFill>
                      <a:schemeClr val="accent2">
                        <a:lumMod val="50000"/>
                      </a:schemeClr>
                    </a:solidFill>
                  </a:tcPr>
                </a:tc>
              </a:tr>
            </a:tbl>
          </a:graphicData>
        </a:graphic>
      </p:graphicFrame>
      <p:graphicFrame>
        <p:nvGraphicFramePr>
          <p:cNvPr id="8" name="Table 7"/>
          <p:cNvGraphicFramePr>
            <a:graphicFrameLocks noGrp="1"/>
          </p:cNvGraphicFramePr>
          <p:nvPr/>
        </p:nvGraphicFramePr>
        <p:xfrm>
          <a:off x="1524000" y="2819400"/>
          <a:ext cx="6858000" cy="370840"/>
        </p:xfrm>
        <a:graphic>
          <a:graphicData uri="http://schemas.openxmlformats.org/drawingml/2006/table">
            <a:tbl>
              <a:tblPr firstRow="1" bandRow="1">
                <a:tableStyleId>{5C22544A-7EE6-4342-B048-85BDC9FD1C3A}</a:tableStyleId>
              </a:tblPr>
              <a:tblGrid>
                <a:gridCol w="838200"/>
                <a:gridCol w="838200"/>
                <a:gridCol w="838200"/>
                <a:gridCol w="914400"/>
                <a:gridCol w="857250"/>
                <a:gridCol w="857250"/>
                <a:gridCol w="943938"/>
                <a:gridCol w="770562"/>
              </a:tblGrid>
              <a:tr h="370840">
                <a:tc>
                  <a:txBody>
                    <a:bodyPr/>
                    <a:lstStyle/>
                    <a:p>
                      <a:pPr algn="ctr"/>
                      <a:r>
                        <a:rPr lang="en-US" dirty="0" smtClean="0"/>
                        <a:t>5</a:t>
                      </a:r>
                      <a:endParaRPr lang="en-US" dirty="0"/>
                    </a:p>
                  </a:txBody>
                  <a:tcPr>
                    <a:solidFill>
                      <a:schemeClr val="accent2">
                        <a:lumMod val="50000"/>
                      </a:schemeClr>
                    </a:solidFill>
                  </a:tcPr>
                </a:tc>
                <a:tc>
                  <a:txBody>
                    <a:bodyPr/>
                    <a:lstStyle/>
                    <a:p>
                      <a:pPr algn="ctr"/>
                      <a:r>
                        <a:rPr lang="en-US" dirty="0" smtClean="0"/>
                        <a:t>4</a:t>
                      </a:r>
                      <a:endParaRPr lang="en-US" dirty="0"/>
                    </a:p>
                  </a:txBody>
                  <a:tcPr>
                    <a:solidFill>
                      <a:schemeClr val="accent2">
                        <a:lumMod val="50000"/>
                      </a:schemeClr>
                    </a:solidFill>
                  </a:tcPr>
                </a:tc>
                <a:tc>
                  <a:txBody>
                    <a:bodyPr/>
                    <a:lstStyle/>
                    <a:p>
                      <a:pPr algn="ctr"/>
                      <a:r>
                        <a:rPr lang="en-US" dirty="0" smtClean="0"/>
                        <a:t>9</a:t>
                      </a:r>
                      <a:endParaRPr lang="en-US" dirty="0"/>
                    </a:p>
                  </a:txBody>
                  <a:tcPr>
                    <a:solidFill>
                      <a:schemeClr val="accent2">
                        <a:lumMod val="50000"/>
                      </a:schemeClr>
                    </a:solidFill>
                  </a:tcPr>
                </a:tc>
                <a:tc>
                  <a:txBody>
                    <a:bodyPr/>
                    <a:lstStyle/>
                    <a:p>
                      <a:pPr algn="ctr"/>
                      <a:r>
                        <a:rPr lang="en-US" dirty="0" smtClean="0"/>
                        <a:t>7</a:t>
                      </a:r>
                      <a:endParaRPr lang="en-US" dirty="0"/>
                    </a:p>
                  </a:txBody>
                  <a:tcPr>
                    <a:solidFill>
                      <a:schemeClr val="accent2">
                        <a:lumMod val="50000"/>
                      </a:schemeClr>
                    </a:solidFill>
                  </a:tcPr>
                </a:tc>
                <a:tc>
                  <a:txBody>
                    <a:bodyPr/>
                    <a:lstStyle/>
                    <a:p>
                      <a:pPr algn="ctr"/>
                      <a:r>
                        <a:rPr lang="en-US" dirty="0" smtClean="0"/>
                        <a:t>2</a:t>
                      </a:r>
                      <a:endParaRPr lang="en-US" dirty="0"/>
                    </a:p>
                  </a:txBody>
                  <a:tcPr>
                    <a:solidFill>
                      <a:schemeClr val="accent2">
                        <a:lumMod val="50000"/>
                      </a:schemeClr>
                    </a:solidFill>
                  </a:tcPr>
                </a:tc>
                <a:tc>
                  <a:txBody>
                    <a:bodyPr/>
                    <a:lstStyle/>
                    <a:p>
                      <a:pPr algn="ctr"/>
                      <a:r>
                        <a:rPr lang="en-US" dirty="0" smtClean="0"/>
                        <a:t>1</a:t>
                      </a:r>
                      <a:endParaRPr lang="en-US" dirty="0"/>
                    </a:p>
                  </a:txBody>
                  <a:tcPr>
                    <a:solidFill>
                      <a:schemeClr val="accent2">
                        <a:lumMod val="50000"/>
                      </a:schemeClr>
                    </a:solidFill>
                  </a:tcPr>
                </a:tc>
                <a:tc>
                  <a:txBody>
                    <a:bodyPr/>
                    <a:lstStyle/>
                    <a:p>
                      <a:pPr algn="ctr"/>
                      <a:r>
                        <a:rPr lang="en-US" dirty="0" smtClean="0"/>
                        <a:t>10</a:t>
                      </a:r>
                      <a:endParaRPr lang="en-US" dirty="0"/>
                    </a:p>
                  </a:txBody>
                  <a:tcPr>
                    <a:solidFill>
                      <a:schemeClr val="accent2">
                        <a:lumMod val="50000"/>
                      </a:schemeClr>
                    </a:solidFill>
                  </a:tcPr>
                </a:tc>
                <a:tc>
                  <a:txBody>
                    <a:bodyPr/>
                    <a:lstStyle/>
                    <a:p>
                      <a:pPr algn="ctr"/>
                      <a:r>
                        <a:rPr lang="en-US" dirty="0" smtClean="0"/>
                        <a:t>8</a:t>
                      </a:r>
                      <a:endParaRPr lang="en-US" dirty="0"/>
                    </a:p>
                  </a:txBody>
                  <a:tcPr>
                    <a:solidFill>
                      <a:schemeClr val="accent2">
                        <a:lumMod val="50000"/>
                      </a:schemeClr>
                    </a:solidFill>
                  </a:tcPr>
                </a:tc>
              </a:tr>
            </a:tbl>
          </a:graphicData>
        </a:graphic>
      </p:graphicFrame>
      <p:graphicFrame>
        <p:nvGraphicFramePr>
          <p:cNvPr id="9" name="Table 8"/>
          <p:cNvGraphicFramePr>
            <a:graphicFrameLocks noGrp="1"/>
          </p:cNvGraphicFramePr>
          <p:nvPr/>
        </p:nvGraphicFramePr>
        <p:xfrm>
          <a:off x="1524000" y="4114800"/>
          <a:ext cx="6095999" cy="37084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pPr algn="ctr"/>
                      <a:r>
                        <a:rPr lang="en-US" dirty="0" smtClean="0"/>
                        <a:t>5</a:t>
                      </a:r>
                      <a:endParaRPr lang="en-US" dirty="0"/>
                    </a:p>
                  </a:txBody>
                  <a:tcPr>
                    <a:solidFill>
                      <a:schemeClr val="accent2">
                        <a:lumMod val="50000"/>
                      </a:schemeClr>
                    </a:solidFill>
                  </a:tcPr>
                </a:tc>
                <a:tc>
                  <a:txBody>
                    <a:bodyPr/>
                    <a:lstStyle/>
                    <a:p>
                      <a:pPr algn="ctr"/>
                      <a:r>
                        <a:rPr lang="en-US" dirty="0" smtClean="0"/>
                        <a:t>4</a:t>
                      </a:r>
                      <a:endParaRPr lang="en-US" dirty="0"/>
                    </a:p>
                  </a:txBody>
                  <a:tcPr>
                    <a:solidFill>
                      <a:schemeClr val="accent2">
                        <a:lumMod val="50000"/>
                      </a:schemeClr>
                    </a:solidFill>
                  </a:tcPr>
                </a:tc>
                <a:tc>
                  <a:txBody>
                    <a:bodyPr/>
                    <a:lstStyle/>
                    <a:p>
                      <a:pPr algn="ctr"/>
                      <a:r>
                        <a:rPr lang="en-US" dirty="0" smtClean="0"/>
                        <a:t>7</a:t>
                      </a:r>
                      <a:endParaRPr lang="en-US" dirty="0"/>
                    </a:p>
                  </a:txBody>
                  <a:tcPr>
                    <a:solidFill>
                      <a:schemeClr val="accent2">
                        <a:lumMod val="50000"/>
                      </a:schemeClr>
                    </a:solidFill>
                  </a:tcPr>
                </a:tc>
                <a:tc>
                  <a:txBody>
                    <a:bodyPr/>
                    <a:lstStyle/>
                    <a:p>
                      <a:pPr algn="ctr"/>
                      <a:r>
                        <a:rPr lang="en-US" dirty="0" smtClean="0"/>
                        <a:t>2</a:t>
                      </a:r>
                      <a:endParaRPr lang="en-US" dirty="0"/>
                    </a:p>
                  </a:txBody>
                  <a:tcPr>
                    <a:solidFill>
                      <a:schemeClr val="accent2">
                        <a:lumMod val="50000"/>
                      </a:schemeClr>
                    </a:solidFill>
                  </a:tcPr>
                </a:tc>
                <a:tc>
                  <a:txBody>
                    <a:bodyPr/>
                    <a:lstStyle/>
                    <a:p>
                      <a:pPr algn="ctr"/>
                      <a:r>
                        <a:rPr lang="en-US" dirty="0" smtClean="0"/>
                        <a:t>1</a:t>
                      </a:r>
                      <a:endParaRPr lang="en-US" dirty="0"/>
                    </a:p>
                  </a:txBody>
                  <a:tcPr>
                    <a:solidFill>
                      <a:schemeClr val="accent2">
                        <a:lumMod val="50000"/>
                      </a:schemeClr>
                    </a:solidFill>
                  </a:tcPr>
                </a:tc>
                <a:tc>
                  <a:txBody>
                    <a:bodyPr/>
                    <a:lstStyle/>
                    <a:p>
                      <a:pPr algn="ctr"/>
                      <a:r>
                        <a:rPr lang="en-US" dirty="0" smtClean="0"/>
                        <a:t>10</a:t>
                      </a:r>
                      <a:endParaRPr lang="en-US" dirty="0"/>
                    </a:p>
                  </a:txBody>
                  <a:tcPr>
                    <a:solidFill>
                      <a:schemeClr val="accent2">
                        <a:lumMod val="50000"/>
                      </a:schemeClr>
                    </a:solidFill>
                  </a:tcPr>
                </a:tc>
                <a:tc>
                  <a:txBody>
                    <a:bodyPr/>
                    <a:lstStyle/>
                    <a:p>
                      <a:pPr algn="ctr"/>
                      <a:r>
                        <a:rPr lang="en-US" dirty="0" smtClean="0"/>
                        <a:t>8</a:t>
                      </a:r>
                      <a:endParaRPr lang="en-US" dirty="0"/>
                    </a:p>
                  </a:txBody>
                  <a:tcPr>
                    <a:solidFill>
                      <a:schemeClr val="accent2">
                        <a:lumMod val="50000"/>
                      </a:schemeClr>
                    </a:solidFill>
                  </a:tcPr>
                </a:tc>
              </a:tr>
            </a:tbl>
          </a:graphicData>
        </a:graphic>
      </p:graphicFrame>
      <p:sp>
        <p:nvSpPr>
          <p:cNvPr id="10" name="TextBox 9"/>
          <p:cNvSpPr txBox="1"/>
          <p:nvPr/>
        </p:nvSpPr>
        <p:spPr>
          <a:xfrm>
            <a:off x="228600" y="1828800"/>
            <a:ext cx="1752600" cy="646331"/>
          </a:xfrm>
          <a:prstGeom prst="rect">
            <a:avLst/>
          </a:prstGeom>
          <a:noFill/>
        </p:spPr>
        <p:txBody>
          <a:bodyPr wrap="square" rtlCol="0">
            <a:spAutoFit/>
          </a:bodyPr>
          <a:lstStyle/>
          <a:p>
            <a:r>
              <a:rPr lang="en-US" dirty="0" smtClean="0">
                <a:solidFill>
                  <a:schemeClr val="bg1"/>
                </a:solidFill>
              </a:rPr>
              <a:t>Add 9 to the position </a:t>
            </a:r>
            <a:r>
              <a:rPr lang="en-US" dirty="0" err="1" smtClean="0">
                <a:solidFill>
                  <a:schemeClr val="bg1"/>
                </a:solidFill>
              </a:rPr>
              <a:t>i</a:t>
            </a:r>
            <a:r>
              <a:rPr lang="en-US" dirty="0" smtClean="0">
                <a:solidFill>
                  <a:schemeClr val="bg1"/>
                </a:solidFill>
              </a:rPr>
              <a:t>=3</a:t>
            </a:r>
            <a:endParaRPr lang="en-US" dirty="0">
              <a:solidFill>
                <a:schemeClr val="bg1"/>
              </a:solidFill>
            </a:endParaRPr>
          </a:p>
        </p:txBody>
      </p:sp>
      <p:cxnSp>
        <p:nvCxnSpPr>
          <p:cNvPr id="12" name="Straight Arrow Connector 11"/>
          <p:cNvCxnSpPr/>
          <p:nvPr/>
        </p:nvCxnSpPr>
        <p:spPr>
          <a:xfrm>
            <a:off x="3733800" y="1894840"/>
            <a:ext cx="4267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657600" y="1981200"/>
            <a:ext cx="0" cy="5334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04800" y="3342640"/>
            <a:ext cx="1981200" cy="646331"/>
          </a:xfrm>
          <a:prstGeom prst="rect">
            <a:avLst/>
          </a:prstGeom>
          <a:noFill/>
        </p:spPr>
        <p:txBody>
          <a:bodyPr wrap="square" rtlCol="0">
            <a:spAutoFit/>
          </a:bodyPr>
          <a:lstStyle/>
          <a:p>
            <a:r>
              <a:rPr lang="en-US" dirty="0" smtClean="0">
                <a:solidFill>
                  <a:schemeClr val="bg1"/>
                </a:solidFill>
              </a:rPr>
              <a:t>Delete the item at the position </a:t>
            </a:r>
            <a:r>
              <a:rPr lang="en-US" dirty="0" err="1" smtClean="0">
                <a:solidFill>
                  <a:schemeClr val="bg1"/>
                </a:solidFill>
              </a:rPr>
              <a:t>i</a:t>
            </a:r>
            <a:r>
              <a:rPr lang="en-US" dirty="0" smtClean="0">
                <a:solidFill>
                  <a:schemeClr val="bg1"/>
                </a:solidFill>
              </a:rPr>
              <a:t>=3</a:t>
            </a:r>
            <a:endParaRPr lang="en-US" dirty="0">
              <a:solidFill>
                <a:schemeClr val="bg1"/>
              </a:solidFill>
            </a:endParaRPr>
          </a:p>
        </p:txBody>
      </p:sp>
      <p:cxnSp>
        <p:nvCxnSpPr>
          <p:cNvPr id="17" name="Straight Arrow Connector 16"/>
          <p:cNvCxnSpPr/>
          <p:nvPr/>
        </p:nvCxnSpPr>
        <p:spPr>
          <a:xfrm flipH="1">
            <a:off x="3657600" y="3342640"/>
            <a:ext cx="4267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52400" y="4724400"/>
            <a:ext cx="8763000" cy="1446550"/>
          </a:xfrm>
          <a:prstGeom prst="rect">
            <a:avLst/>
          </a:prstGeom>
        </p:spPr>
        <p:txBody>
          <a:bodyPr wrap="square">
            <a:spAutoFit/>
          </a:bodyPr>
          <a:lstStyle/>
          <a:p>
            <a:r>
              <a:rPr lang="en-US" altLang="en-US" sz="2200" dirty="0" smtClean="0">
                <a:solidFill>
                  <a:srgbClr val="FF0000"/>
                </a:solidFill>
                <a:latin typeface="Times New Roman" pitchFamily="18" charset="0"/>
              </a:rPr>
              <a:t>- If we have a list in which </a:t>
            </a:r>
            <a:r>
              <a:rPr lang="en-US" altLang="en-US" sz="2200" b="1" u="sng" dirty="0" smtClean="0">
                <a:solidFill>
                  <a:srgbClr val="FF0000"/>
                </a:solidFill>
                <a:latin typeface="Times New Roman" pitchFamily="18" charset="0"/>
              </a:rPr>
              <a:t>a lot of insertions and deletions </a:t>
            </a:r>
            <a:r>
              <a:rPr lang="en-US" altLang="en-US" sz="2200" dirty="0" smtClean="0">
                <a:solidFill>
                  <a:srgbClr val="FF0000"/>
                </a:solidFill>
                <a:latin typeface="Times New Roman" pitchFamily="18" charset="0"/>
              </a:rPr>
              <a:t>are expected after the original list has been created, </a:t>
            </a:r>
            <a:r>
              <a:rPr lang="en-US" altLang="en-US" sz="2200" b="1" u="sng" dirty="0" smtClean="0">
                <a:solidFill>
                  <a:srgbClr val="FF0000"/>
                </a:solidFill>
                <a:latin typeface="Times New Roman" pitchFamily="18" charset="0"/>
              </a:rPr>
              <a:t>we should not use an array</a:t>
            </a:r>
            <a:r>
              <a:rPr lang="en-US" altLang="en-US" sz="2200" dirty="0" smtClean="0">
                <a:solidFill>
                  <a:srgbClr val="FF0000"/>
                </a:solidFill>
                <a:latin typeface="Times New Roman" pitchFamily="18" charset="0"/>
              </a:rPr>
              <a:t>.</a:t>
            </a:r>
          </a:p>
          <a:p>
            <a:r>
              <a:rPr lang="en-US" altLang="en-US" sz="2200" dirty="0" smtClean="0">
                <a:solidFill>
                  <a:srgbClr val="0000CC"/>
                </a:solidFill>
                <a:latin typeface="Times New Roman" pitchFamily="18" charset="0"/>
              </a:rPr>
              <a:t>- An array is more suitable when the </a:t>
            </a:r>
            <a:r>
              <a:rPr lang="en-US" altLang="en-US" sz="2200" b="1" u="sng" dirty="0" smtClean="0">
                <a:solidFill>
                  <a:srgbClr val="0000CC"/>
                </a:solidFill>
                <a:latin typeface="Times New Roman" pitchFamily="18" charset="0"/>
              </a:rPr>
              <a:t>number of deletions and insertions is small</a:t>
            </a:r>
            <a:r>
              <a:rPr lang="en-US" altLang="en-US" sz="2200" dirty="0" smtClean="0">
                <a:solidFill>
                  <a:srgbClr val="0000CC"/>
                </a:solidFill>
                <a:latin typeface="Times New Roman" pitchFamily="18" charset="0"/>
              </a:rPr>
              <a:t>, but </a:t>
            </a:r>
            <a:r>
              <a:rPr lang="en-US" altLang="en-US" sz="2200" b="1" u="sng" dirty="0" smtClean="0">
                <a:solidFill>
                  <a:srgbClr val="0000CC"/>
                </a:solidFill>
                <a:latin typeface="Times New Roman" pitchFamily="18" charset="0"/>
              </a:rPr>
              <a:t>a lot of searching and retrieval activities</a:t>
            </a:r>
            <a:r>
              <a:rPr lang="en-US" altLang="en-US" sz="2200" dirty="0" smtClean="0">
                <a:solidFill>
                  <a:srgbClr val="0000CC"/>
                </a:solidFill>
                <a:latin typeface="Times New Roman" pitchFamily="18" charset="0"/>
              </a:rPr>
              <a:t> are expected.</a:t>
            </a:r>
            <a:endParaRPr lang="en-US" sz="2200" dirty="0">
              <a:solidFill>
                <a:srgbClr val="0000CC"/>
              </a:solidFill>
            </a:endParaRPr>
          </a:p>
        </p:txBody>
      </p:sp>
      <p:cxnSp>
        <p:nvCxnSpPr>
          <p:cNvPr id="23" name="Straight Arrow Connector 22"/>
          <p:cNvCxnSpPr/>
          <p:nvPr/>
        </p:nvCxnSpPr>
        <p:spPr>
          <a:xfrm>
            <a:off x="3657600" y="3429000"/>
            <a:ext cx="0" cy="5334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676400" y="1752600"/>
            <a:ext cx="1676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209800" y="3276600"/>
            <a:ext cx="1066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38600" y="2057400"/>
            <a:ext cx="4724400" cy="369332"/>
          </a:xfrm>
          <a:prstGeom prst="rect">
            <a:avLst/>
          </a:prstGeom>
          <a:noFill/>
        </p:spPr>
        <p:txBody>
          <a:bodyPr wrap="square" rtlCol="0">
            <a:spAutoFit/>
          </a:bodyPr>
          <a:lstStyle/>
          <a:p>
            <a:r>
              <a:rPr lang="en-US" dirty="0" smtClean="0">
                <a:solidFill>
                  <a:schemeClr val="bg1"/>
                </a:solidFill>
              </a:rPr>
              <a:t>Shift right one position  a[</a:t>
            </a:r>
            <a:r>
              <a:rPr lang="en-US" dirty="0" err="1" smtClean="0">
                <a:solidFill>
                  <a:schemeClr val="bg1"/>
                </a:solidFill>
              </a:rPr>
              <a:t>i</a:t>
            </a:r>
            <a:r>
              <a:rPr lang="en-US" dirty="0" smtClean="0">
                <a:solidFill>
                  <a:schemeClr val="bg1"/>
                </a:solidFill>
              </a:rPr>
              <a:t>], a[i+1],…, a[n] </a:t>
            </a:r>
            <a:endParaRPr lang="en-US" dirty="0">
              <a:solidFill>
                <a:schemeClr val="bg1"/>
              </a:solidFill>
            </a:endParaRPr>
          </a:p>
        </p:txBody>
      </p:sp>
      <p:sp>
        <p:nvSpPr>
          <p:cNvPr id="20" name="TextBox 19"/>
          <p:cNvSpPr txBox="1"/>
          <p:nvPr/>
        </p:nvSpPr>
        <p:spPr>
          <a:xfrm>
            <a:off x="4038600" y="3440668"/>
            <a:ext cx="4724400" cy="369332"/>
          </a:xfrm>
          <a:prstGeom prst="rect">
            <a:avLst/>
          </a:prstGeom>
          <a:noFill/>
        </p:spPr>
        <p:txBody>
          <a:bodyPr wrap="square" rtlCol="0">
            <a:spAutoFit/>
          </a:bodyPr>
          <a:lstStyle/>
          <a:p>
            <a:r>
              <a:rPr lang="en-US" dirty="0" smtClean="0">
                <a:solidFill>
                  <a:schemeClr val="bg1"/>
                </a:solidFill>
              </a:rPr>
              <a:t>Shift left one position  a[</a:t>
            </a:r>
            <a:r>
              <a:rPr lang="en-US" dirty="0" err="1" smtClean="0">
                <a:solidFill>
                  <a:schemeClr val="bg1"/>
                </a:solidFill>
              </a:rPr>
              <a:t>i</a:t>
            </a:r>
            <a:r>
              <a:rPr lang="en-US" dirty="0" smtClean="0">
                <a:solidFill>
                  <a:schemeClr val="bg1"/>
                </a:solidFill>
              </a:rPr>
              <a:t>], a[i+1],…, a[n] </a:t>
            </a:r>
            <a:endParaRPr lang="en-US" dirty="0">
              <a:solidFill>
                <a:schemeClr val="bg1"/>
              </a:solidFill>
            </a:endParaRPr>
          </a:p>
        </p:txBody>
      </p:sp>
      <p:sp>
        <p:nvSpPr>
          <p:cNvPr id="21" name="Slide Number Placeholder 20"/>
          <p:cNvSpPr>
            <a:spLocks noGrp="1"/>
          </p:cNvSpPr>
          <p:nvPr>
            <p:ph type="sldNum" sz="quarter" idx="12"/>
          </p:nvPr>
        </p:nvSpPr>
        <p:spPr/>
        <p:txBody>
          <a:bodyPr/>
          <a:lstStyle/>
          <a:p>
            <a:fld id="{69E29E33-B620-47F9-BB04-8846C2A5AFCC}" type="slidenum">
              <a:rPr kumimoji="0" lang="en-US" smtClean="0"/>
              <a:pPr/>
              <a:t>16</a:t>
            </a:fld>
            <a:endParaRPr kumimoji="0"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sp>
        <p:nvSpPr>
          <p:cNvPr id="1377285" name="Rectangle 5"/>
          <p:cNvSpPr>
            <a:spLocks noChangeArrowheads="1"/>
          </p:cNvSpPr>
          <p:nvPr/>
        </p:nvSpPr>
        <p:spPr bwMode="auto">
          <a:xfrm>
            <a:off x="457200" y="968276"/>
            <a:ext cx="8229600" cy="2308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eaLnBrk="1" hangingPunct="1">
              <a:buFontTx/>
              <a:buChar char="-"/>
              <a:defRPr/>
            </a:pPr>
            <a:r>
              <a:rPr lang="en-US" altLang="en-US" sz="2400" b="1" dirty="0" smtClean="0">
                <a:solidFill>
                  <a:schemeClr val="bg1"/>
                </a:solidFill>
                <a:latin typeface="Times New Roman" panose="02020603050405020304" pitchFamily="18" charset="0"/>
              </a:rPr>
              <a:t>A </a:t>
            </a:r>
            <a:r>
              <a:rPr lang="en-US" altLang="en-US" sz="2400" b="1" dirty="0">
                <a:solidFill>
                  <a:srgbClr val="0000CC"/>
                </a:solidFill>
                <a:latin typeface="Times New Roman" panose="02020603050405020304" pitchFamily="18" charset="0"/>
              </a:rPr>
              <a:t>record</a:t>
            </a:r>
            <a:r>
              <a:rPr lang="en-US" altLang="en-US" sz="2400" b="1" dirty="0">
                <a:solidFill>
                  <a:schemeClr val="bg1"/>
                </a:solidFill>
                <a:latin typeface="Times New Roman" panose="02020603050405020304" pitchFamily="18" charset="0"/>
              </a:rPr>
              <a:t> is a collection of </a:t>
            </a:r>
            <a:r>
              <a:rPr lang="en-US" altLang="en-US" sz="2400" b="1" u="sng" dirty="0">
                <a:solidFill>
                  <a:schemeClr val="bg1"/>
                </a:solidFill>
                <a:latin typeface="Times New Roman" panose="02020603050405020304" pitchFamily="18" charset="0"/>
              </a:rPr>
              <a:t>related </a:t>
            </a:r>
            <a:r>
              <a:rPr lang="en-US" altLang="en-US" sz="2400" b="1" u="sng" dirty="0" smtClean="0">
                <a:solidFill>
                  <a:schemeClr val="bg1"/>
                </a:solidFill>
                <a:latin typeface="Times New Roman" panose="02020603050405020304" pitchFamily="18" charset="0"/>
              </a:rPr>
              <a:t>elements (fields)</a:t>
            </a:r>
            <a:r>
              <a:rPr lang="en-US" altLang="en-US" sz="2400" b="1" dirty="0" smtClean="0">
                <a:solidFill>
                  <a:schemeClr val="bg1"/>
                </a:solidFill>
                <a:latin typeface="Times New Roman" panose="02020603050405020304" pitchFamily="18" charset="0"/>
              </a:rPr>
              <a:t>, </a:t>
            </a:r>
            <a:r>
              <a:rPr lang="en-US" altLang="en-US" sz="2400" b="1" dirty="0">
                <a:solidFill>
                  <a:schemeClr val="bg1"/>
                </a:solidFill>
                <a:latin typeface="Times New Roman" panose="02020603050405020304" pitchFamily="18" charset="0"/>
              </a:rPr>
              <a:t>possibly of different types, having a single </a:t>
            </a:r>
            <a:r>
              <a:rPr lang="en-US" altLang="en-US" sz="2400" b="1" dirty="0" smtClean="0">
                <a:solidFill>
                  <a:schemeClr val="bg1"/>
                </a:solidFill>
                <a:latin typeface="Times New Roman" panose="02020603050405020304" pitchFamily="18" charset="0"/>
              </a:rPr>
              <a:t>name.</a:t>
            </a:r>
          </a:p>
          <a:p>
            <a:pPr eaLnBrk="1" hangingPunct="1">
              <a:buFontTx/>
              <a:buChar char="-"/>
              <a:defRPr/>
            </a:pPr>
            <a:r>
              <a:rPr lang="en-US" altLang="en-US" sz="2400" b="0" dirty="0" smtClean="0">
                <a:solidFill>
                  <a:schemeClr val="bg1"/>
                </a:solidFill>
                <a:latin typeface="Times New Roman" panose="02020603050405020304" pitchFamily="18" charset="0"/>
              </a:rPr>
              <a:t> Each </a:t>
            </a:r>
            <a:r>
              <a:rPr lang="en-US" altLang="en-US" sz="2400" b="0" dirty="0">
                <a:solidFill>
                  <a:schemeClr val="bg1"/>
                </a:solidFill>
                <a:latin typeface="Times New Roman" panose="02020603050405020304" pitchFamily="18" charset="0"/>
              </a:rPr>
              <a:t>element in a record is called a </a:t>
            </a:r>
            <a:r>
              <a:rPr lang="en-US" altLang="en-US" sz="2400" dirty="0">
                <a:solidFill>
                  <a:schemeClr val="bg1"/>
                </a:solidFill>
                <a:latin typeface="Times New Roman" panose="02020603050405020304" pitchFamily="18" charset="0"/>
              </a:rPr>
              <a:t>field</a:t>
            </a:r>
            <a:r>
              <a:rPr lang="en-US" altLang="en-US" sz="2400" b="0" dirty="0">
                <a:solidFill>
                  <a:schemeClr val="bg1"/>
                </a:solidFill>
                <a:latin typeface="Times New Roman" panose="02020603050405020304" pitchFamily="18" charset="0"/>
              </a:rPr>
              <a:t>. A field is the smallest element of named data that has </a:t>
            </a:r>
            <a:r>
              <a:rPr lang="en-US" altLang="en-US" sz="2400" b="0" dirty="0" smtClean="0">
                <a:solidFill>
                  <a:schemeClr val="bg1"/>
                </a:solidFill>
                <a:latin typeface="Times New Roman" panose="02020603050405020304" pitchFamily="18" charset="0"/>
              </a:rPr>
              <a:t>meaning.</a:t>
            </a:r>
          </a:p>
          <a:p>
            <a:pPr>
              <a:buFontTx/>
              <a:buChar char="-"/>
              <a:defRPr/>
            </a:pPr>
            <a:r>
              <a:rPr lang="en-US" altLang="en-US" sz="2400" dirty="0" smtClean="0">
                <a:solidFill>
                  <a:schemeClr val="bg1"/>
                </a:solidFill>
                <a:latin typeface="Times New Roman" panose="02020603050405020304" pitchFamily="18" charset="0"/>
              </a:rPr>
              <a:t> A </a:t>
            </a:r>
            <a:r>
              <a:rPr lang="en-US" altLang="en-US" sz="2400" b="1" u="sng" dirty="0" smtClean="0">
                <a:solidFill>
                  <a:schemeClr val="bg1"/>
                </a:solidFill>
                <a:latin typeface="Times New Roman" panose="02020603050405020304" pitchFamily="18" charset="0"/>
              </a:rPr>
              <a:t>field</a:t>
            </a:r>
            <a:r>
              <a:rPr lang="en-US" altLang="en-US" sz="2400" dirty="0" smtClean="0">
                <a:solidFill>
                  <a:schemeClr val="bg1"/>
                </a:solidFill>
                <a:latin typeface="Times New Roman" panose="02020603050405020304" pitchFamily="18" charset="0"/>
              </a:rPr>
              <a:t> has a type, and exists in memory. It can be accessed for selection or manipulation </a:t>
            </a:r>
            <a:endParaRPr lang="en-US" altLang="en-US" sz="2400" b="0" dirty="0" smtClean="0">
              <a:solidFill>
                <a:schemeClr val="bg1"/>
              </a:solidFill>
              <a:latin typeface="Times New Roman" panose="02020603050405020304" pitchFamily="18" charset="0"/>
            </a:endParaRPr>
          </a:p>
        </p:txBody>
      </p:sp>
      <p:sp>
        <p:nvSpPr>
          <p:cNvPr id="6"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3- Records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pSp>
        <p:nvGrpSpPr>
          <p:cNvPr id="7" name="Group 6"/>
          <p:cNvGrpSpPr>
            <a:grpSpLocks/>
          </p:cNvGrpSpPr>
          <p:nvPr/>
        </p:nvGrpSpPr>
        <p:grpSpPr bwMode="auto">
          <a:xfrm>
            <a:off x="2286000" y="3429000"/>
            <a:ext cx="6629400" cy="3048000"/>
            <a:chOff x="228600" y="3124200"/>
            <a:chExt cx="6629400" cy="3048000"/>
          </a:xfrm>
        </p:grpSpPr>
        <p:sp>
          <p:nvSpPr>
            <p:cNvPr id="8" name="Text Box 4"/>
            <p:cNvSpPr txBox="1">
              <a:spLocks noChangeArrowheads="1"/>
            </p:cNvSpPr>
            <p:nvPr/>
          </p:nvSpPr>
          <p:spPr bwMode="auto">
            <a:xfrm>
              <a:off x="228600" y="3124200"/>
              <a:ext cx="2585772"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11.7  </a:t>
              </a:r>
              <a:r>
                <a:rPr lang="en-US" altLang="en-US" sz="2000" dirty="0">
                  <a:solidFill>
                    <a:schemeClr val="bg1"/>
                  </a:solidFill>
                  <a:latin typeface="Times New Roman" pitchFamily="18" charset="0"/>
                </a:rPr>
                <a:t>Records</a:t>
              </a:r>
            </a:p>
          </p:txBody>
        </p:sp>
        <p:pic>
          <p:nvPicPr>
            <p:cNvPr id="9" name="Picture 5"/>
            <p:cNvPicPr>
              <a:picLocks noChangeAspect="1" noChangeArrowheads="1"/>
            </p:cNvPicPr>
            <p:nvPr/>
          </p:nvPicPr>
          <p:blipFill>
            <a:blip r:embed="rId3" cstate="print"/>
            <a:srcRect/>
            <a:stretch>
              <a:fillRect/>
            </a:stretch>
          </p:blipFill>
          <p:spPr bwMode="auto">
            <a:xfrm>
              <a:off x="228600" y="3967163"/>
              <a:ext cx="6581775" cy="2128837"/>
            </a:xfrm>
            <a:prstGeom prst="rect">
              <a:avLst/>
            </a:prstGeom>
            <a:noFill/>
            <a:ln w="9525">
              <a:noFill/>
              <a:miter lim="800000"/>
              <a:headEnd/>
              <a:tailEnd/>
            </a:ln>
            <a:effectLst/>
          </p:spPr>
        </p:pic>
        <p:cxnSp>
          <p:nvCxnSpPr>
            <p:cNvPr id="10" name="Straight Connector 5"/>
            <p:cNvCxnSpPr>
              <a:cxnSpLocks noChangeShapeType="1"/>
            </p:cNvCxnSpPr>
            <p:nvPr/>
          </p:nvCxnSpPr>
          <p:spPr bwMode="auto">
            <a:xfrm>
              <a:off x="304800" y="3581400"/>
              <a:ext cx="6553200" cy="0"/>
            </a:xfrm>
            <a:prstGeom prst="line">
              <a:avLst/>
            </a:prstGeom>
            <a:noFill/>
            <a:ln w="57150" algn="ctr">
              <a:solidFill>
                <a:srgbClr val="FF0000"/>
              </a:solidFill>
              <a:round/>
              <a:headEnd/>
              <a:tailEnd/>
            </a:ln>
            <a:effectLst/>
          </p:spPr>
        </p:cxnSp>
        <p:cxnSp>
          <p:nvCxnSpPr>
            <p:cNvPr id="11" name="Straight Connector 6"/>
            <p:cNvCxnSpPr>
              <a:cxnSpLocks noChangeShapeType="1"/>
            </p:cNvCxnSpPr>
            <p:nvPr/>
          </p:nvCxnSpPr>
          <p:spPr bwMode="auto">
            <a:xfrm>
              <a:off x="304800" y="3124200"/>
              <a:ext cx="6477000" cy="0"/>
            </a:xfrm>
            <a:prstGeom prst="line">
              <a:avLst/>
            </a:prstGeom>
            <a:noFill/>
            <a:ln w="9525" algn="ctr">
              <a:solidFill>
                <a:srgbClr val="FF0000"/>
              </a:solidFill>
              <a:round/>
              <a:headEnd/>
              <a:tailEnd/>
            </a:ln>
            <a:effectLst/>
          </p:spPr>
        </p:cxnSp>
        <p:cxnSp>
          <p:nvCxnSpPr>
            <p:cNvPr id="12" name="Straight Connector 7"/>
            <p:cNvCxnSpPr>
              <a:cxnSpLocks noChangeShapeType="1"/>
            </p:cNvCxnSpPr>
            <p:nvPr/>
          </p:nvCxnSpPr>
          <p:spPr bwMode="auto">
            <a:xfrm>
              <a:off x="381000" y="6172200"/>
              <a:ext cx="6400800" cy="0"/>
            </a:xfrm>
            <a:prstGeom prst="line">
              <a:avLst/>
            </a:prstGeom>
            <a:noFill/>
            <a:ln w="9525" algn="ctr">
              <a:solidFill>
                <a:srgbClr val="FF0000"/>
              </a:solidFill>
              <a:round/>
              <a:headEnd/>
              <a:tailEnd/>
            </a:ln>
            <a:effectLst/>
          </p:spPr>
        </p:cxnSp>
      </p:grpSp>
      <p:sp>
        <p:nvSpPr>
          <p:cNvPr id="13" name="Rectangle 12"/>
          <p:cNvSpPr/>
          <p:nvPr/>
        </p:nvSpPr>
        <p:spPr>
          <a:xfrm>
            <a:off x="228600" y="3482876"/>
            <a:ext cx="1905000" cy="2308324"/>
          </a:xfrm>
          <a:prstGeom prst="rect">
            <a:avLst/>
          </a:prstGeom>
        </p:spPr>
        <p:txBody>
          <a:bodyPr wrap="square">
            <a:spAutoFit/>
          </a:bodyPr>
          <a:lstStyle/>
          <a:p>
            <a:pPr>
              <a:defRPr/>
            </a:pPr>
            <a:r>
              <a:rPr lang="en-US" altLang="en-US" sz="2400" dirty="0" smtClean="0">
                <a:solidFill>
                  <a:srgbClr val="FF0000"/>
                </a:solidFill>
                <a:latin typeface="Times New Roman" panose="02020603050405020304" pitchFamily="18" charset="0"/>
              </a:rPr>
              <a:t>A field differs from a variable primarily in that it is part of a record.</a:t>
            </a:r>
            <a:endParaRPr lang="en-US" altLang="en-US" sz="2400" dirty="0">
              <a:solidFill>
                <a:srgbClr val="FF0000"/>
              </a:solidFill>
              <a:latin typeface="Times New Roman" panose="02020603050405020304" pitchFamily="18" charset="0"/>
            </a:endParaRPr>
          </a:p>
        </p:txBody>
      </p:sp>
      <p:sp>
        <p:nvSpPr>
          <p:cNvPr id="14" name="Slide Number Placeholder 13"/>
          <p:cNvSpPr>
            <a:spLocks noGrp="1"/>
          </p:cNvSpPr>
          <p:nvPr>
            <p:ph type="sldNum" sz="quarter" idx="12"/>
          </p:nvPr>
        </p:nvSpPr>
        <p:spPr/>
        <p:txBody>
          <a:bodyPr/>
          <a:lstStyle/>
          <a:p>
            <a:fld id="{69E29E33-B620-47F9-BB04-8846C2A5AFCC}" type="slidenum">
              <a:rPr kumimoji="0" lang="en-US" smtClean="0"/>
              <a:pPr/>
              <a:t>17</a:t>
            </a:fld>
            <a:endParaRPr kumimoji="0"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2"/>
          <p:cNvSpPr txBox="1">
            <a:spLocks noChangeArrowheads="1"/>
          </p:cNvSpPr>
          <p:nvPr/>
        </p:nvSpPr>
        <p:spPr bwMode="auto">
          <a:xfrm>
            <a:off x="152400" y="1066800"/>
            <a:ext cx="4839658" cy="523220"/>
          </a:xfrm>
          <a:prstGeom prst="rect">
            <a:avLst/>
          </a:prstGeom>
          <a:noFill/>
          <a:ln w="9525">
            <a:noFill/>
            <a:miter lim="800000"/>
            <a:headEnd/>
            <a:tailEnd/>
          </a:ln>
          <a:effectLst/>
        </p:spPr>
        <p:txBody>
          <a:bodyPr wrap="none">
            <a:spAutoFit/>
          </a:bodyPr>
          <a:lstStyle/>
          <a:p>
            <a:r>
              <a:rPr lang="en-US" altLang="en-US" sz="2800" b="1" dirty="0" smtClean="0">
                <a:solidFill>
                  <a:srgbClr val="0000CC"/>
                </a:solidFill>
                <a:latin typeface="Calibri" pitchFamily="34" charset="0"/>
              </a:rPr>
              <a:t>Record </a:t>
            </a:r>
            <a:r>
              <a:rPr lang="en-US" altLang="en-US" sz="2800" b="1" dirty="0">
                <a:solidFill>
                  <a:srgbClr val="0000CC"/>
                </a:solidFill>
                <a:latin typeface="Calibri" pitchFamily="34" charset="0"/>
              </a:rPr>
              <a:t>name </a:t>
            </a:r>
            <a:r>
              <a:rPr lang="en-US" altLang="en-US" sz="2800" b="1" i="1" dirty="0">
                <a:solidFill>
                  <a:srgbClr val="0000CC"/>
                </a:solidFill>
                <a:latin typeface="Calibri" pitchFamily="34" charset="0"/>
              </a:rPr>
              <a:t>versus</a:t>
            </a:r>
            <a:r>
              <a:rPr lang="en-US" altLang="en-US" sz="2800" b="1" dirty="0">
                <a:solidFill>
                  <a:srgbClr val="0000CC"/>
                </a:solidFill>
                <a:latin typeface="Calibri" pitchFamily="34" charset="0"/>
              </a:rPr>
              <a:t> field name</a:t>
            </a:r>
          </a:p>
        </p:txBody>
      </p:sp>
      <p:sp>
        <p:nvSpPr>
          <p:cNvPr id="45060" name="Rectangle 3"/>
          <p:cNvSpPr>
            <a:spLocks noChangeArrowheads="1"/>
          </p:cNvSpPr>
          <p:nvPr/>
        </p:nvSpPr>
        <p:spPr bwMode="auto">
          <a:xfrm>
            <a:off x="152400" y="4267200"/>
            <a:ext cx="4572000" cy="1631216"/>
          </a:xfrm>
          <a:prstGeom prst="rect">
            <a:avLst/>
          </a:prstGeom>
          <a:noFill/>
          <a:ln w="9525">
            <a:noFill/>
            <a:miter lim="800000"/>
            <a:headEnd/>
            <a:tailEnd/>
          </a:ln>
          <a:effectLst/>
        </p:spPr>
        <p:txBody>
          <a:bodyPr wrap="square">
            <a:spAutoFit/>
          </a:bodyPr>
          <a:lstStyle/>
          <a:p>
            <a:r>
              <a:rPr lang="en-US" altLang="en-US" sz="2000" b="0" dirty="0" smtClean="0">
                <a:solidFill>
                  <a:schemeClr val="bg1"/>
                </a:solidFill>
                <a:latin typeface="Times New Roman" pitchFamily="18" charset="0"/>
              </a:rPr>
              <a:t>Most </a:t>
            </a:r>
            <a:r>
              <a:rPr lang="en-US" altLang="en-US" sz="2000" b="0" dirty="0">
                <a:solidFill>
                  <a:schemeClr val="bg1"/>
                </a:solidFill>
                <a:latin typeface="Times New Roman" pitchFamily="18" charset="0"/>
              </a:rPr>
              <a:t>programming languages use a </a:t>
            </a:r>
            <a:r>
              <a:rPr lang="en-US" altLang="en-US" sz="2000" i="1" dirty="0">
                <a:solidFill>
                  <a:schemeClr val="bg1"/>
                </a:solidFill>
                <a:latin typeface="Times New Roman" pitchFamily="18" charset="0"/>
              </a:rPr>
              <a:t>period</a:t>
            </a:r>
            <a:r>
              <a:rPr lang="en-US" altLang="en-US" sz="2000" b="0" dirty="0">
                <a:solidFill>
                  <a:schemeClr val="bg1"/>
                </a:solidFill>
                <a:latin typeface="Times New Roman" pitchFamily="18" charset="0"/>
              </a:rPr>
              <a:t> (.) to separate the name of the structure (record) from the name of its </a:t>
            </a:r>
            <a:r>
              <a:rPr lang="en-US" altLang="en-US" sz="2000" b="0" dirty="0" smtClean="0">
                <a:solidFill>
                  <a:schemeClr val="bg1"/>
                </a:solidFill>
                <a:latin typeface="Times New Roman" pitchFamily="18" charset="0"/>
              </a:rPr>
              <a:t>(</a:t>
            </a:r>
            <a:r>
              <a:rPr lang="en-US" altLang="en-US" sz="2000" b="0" dirty="0">
                <a:solidFill>
                  <a:schemeClr val="bg1"/>
                </a:solidFill>
                <a:latin typeface="Times New Roman" pitchFamily="18" charset="0"/>
              </a:rPr>
              <a:t>fields). </a:t>
            </a:r>
            <a:endParaRPr lang="en-US" altLang="en-US" sz="2000" b="0" dirty="0" smtClean="0">
              <a:solidFill>
                <a:schemeClr val="bg1"/>
              </a:solidFill>
              <a:latin typeface="Times New Roman" pitchFamily="18" charset="0"/>
            </a:endParaRPr>
          </a:p>
          <a:p>
            <a:r>
              <a:rPr lang="en-US" altLang="en-US" sz="2000" dirty="0" smtClean="0">
                <a:solidFill>
                  <a:schemeClr val="bg1"/>
                </a:solidFill>
                <a:latin typeface="Times New Roman" pitchFamily="18" charset="0"/>
              </a:rPr>
              <a:t>student.id,   student.name,  </a:t>
            </a:r>
            <a:r>
              <a:rPr lang="en-US" altLang="en-US" sz="2000" dirty="0" err="1" smtClean="0">
                <a:solidFill>
                  <a:schemeClr val="bg1"/>
                </a:solidFill>
                <a:latin typeface="Times New Roman" pitchFamily="18" charset="0"/>
              </a:rPr>
              <a:t>student.grade</a:t>
            </a:r>
            <a:r>
              <a:rPr lang="en-US" altLang="en-US" sz="2000" dirty="0" smtClean="0">
                <a:solidFill>
                  <a:schemeClr val="bg1"/>
                </a:solidFill>
                <a:latin typeface="Times New Roman" pitchFamily="18" charset="0"/>
              </a:rPr>
              <a:t>.</a:t>
            </a:r>
            <a:endParaRPr lang="en-US" altLang="en-US" sz="2000" b="0" dirty="0" smtClean="0">
              <a:solidFill>
                <a:schemeClr val="bg1"/>
              </a:solidFill>
              <a:latin typeface="Times New Roman" pitchFamily="18" charset="0"/>
            </a:endParaRPr>
          </a:p>
          <a:p>
            <a:endParaRPr lang="en-US" altLang="en-US" sz="2000" b="0" dirty="0">
              <a:solidFill>
                <a:schemeClr val="bg1"/>
              </a:solidFill>
              <a:latin typeface="Times New Roman" pitchFamily="18" charset="0"/>
            </a:endParaRPr>
          </a:p>
        </p:txBody>
      </p:sp>
      <p:sp>
        <p:nvSpPr>
          <p:cNvPr id="4"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Records…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pic>
        <p:nvPicPr>
          <p:cNvPr id="2050" name="Picture 2"/>
          <p:cNvPicPr>
            <a:picLocks noChangeAspect="1" noChangeArrowheads="1"/>
          </p:cNvPicPr>
          <p:nvPr/>
        </p:nvPicPr>
        <p:blipFill>
          <a:blip r:embed="rId3" cstate="print"/>
          <a:srcRect/>
          <a:stretch>
            <a:fillRect/>
          </a:stretch>
        </p:blipFill>
        <p:spPr bwMode="auto">
          <a:xfrm>
            <a:off x="685800" y="1981200"/>
            <a:ext cx="3457575" cy="2105025"/>
          </a:xfrm>
          <a:prstGeom prst="rect">
            <a:avLst/>
          </a:prstGeom>
          <a:noFill/>
          <a:ln w="9525">
            <a:noFill/>
            <a:miter lim="800000"/>
            <a:headEnd/>
            <a:tailEnd/>
          </a:ln>
        </p:spPr>
      </p:pic>
      <p:sp>
        <p:nvSpPr>
          <p:cNvPr id="6" name="Rectangle 5"/>
          <p:cNvSpPr/>
          <p:nvPr/>
        </p:nvSpPr>
        <p:spPr>
          <a:xfrm>
            <a:off x="4953000" y="3048000"/>
            <a:ext cx="3733800" cy="646331"/>
          </a:xfrm>
          <a:prstGeom prst="rect">
            <a:avLst/>
          </a:prstGeom>
        </p:spPr>
        <p:txBody>
          <a:bodyPr wrap="square">
            <a:spAutoFit/>
          </a:bodyPr>
          <a:lstStyle/>
          <a:p>
            <a:r>
              <a:rPr lang="en-US" altLang="en-US" dirty="0" smtClean="0">
                <a:solidFill>
                  <a:schemeClr val="bg1"/>
                </a:solidFill>
                <a:latin typeface="Times New Roman" pitchFamily="18" charset="0"/>
              </a:rPr>
              <a:t>The name of the record is the name of the whole structure,</a:t>
            </a:r>
            <a:endParaRPr lang="en-US" dirty="0"/>
          </a:p>
        </p:txBody>
      </p:sp>
      <p:sp>
        <p:nvSpPr>
          <p:cNvPr id="7" name="Rectangle 6"/>
          <p:cNvSpPr/>
          <p:nvPr/>
        </p:nvSpPr>
        <p:spPr>
          <a:xfrm>
            <a:off x="4800600" y="1981200"/>
            <a:ext cx="3962400" cy="707886"/>
          </a:xfrm>
          <a:prstGeom prst="rect">
            <a:avLst/>
          </a:prstGeom>
        </p:spPr>
        <p:txBody>
          <a:bodyPr wrap="square">
            <a:spAutoFit/>
          </a:bodyPr>
          <a:lstStyle/>
          <a:p>
            <a:r>
              <a:rPr lang="en-US" altLang="en-US" sz="2000" dirty="0" smtClean="0">
                <a:solidFill>
                  <a:schemeClr val="bg1"/>
                </a:solidFill>
                <a:latin typeface="Times New Roman" pitchFamily="18" charset="0"/>
              </a:rPr>
              <a:t>The name of each field allows us to refer to that field</a:t>
            </a:r>
            <a:endParaRPr lang="en-US" sz="2000" dirty="0"/>
          </a:p>
        </p:txBody>
      </p:sp>
      <p:cxnSp>
        <p:nvCxnSpPr>
          <p:cNvPr id="9" name="Straight Arrow Connector 8"/>
          <p:cNvCxnSpPr>
            <a:stCxn id="7" idx="1"/>
          </p:cNvCxnSpPr>
          <p:nvPr/>
        </p:nvCxnSpPr>
        <p:spPr>
          <a:xfrm flipH="1">
            <a:off x="2667000" y="2335143"/>
            <a:ext cx="2133600" cy="103257"/>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1"/>
          </p:cNvCxnSpPr>
          <p:nvPr/>
        </p:nvCxnSpPr>
        <p:spPr>
          <a:xfrm flipH="1">
            <a:off x="3962400" y="2335143"/>
            <a:ext cx="838200" cy="408057"/>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1"/>
          </p:cNvCxnSpPr>
          <p:nvPr/>
        </p:nvCxnSpPr>
        <p:spPr>
          <a:xfrm flipH="1">
            <a:off x="2514600" y="2335143"/>
            <a:ext cx="2286000" cy="1093857"/>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1"/>
          </p:cNvCxnSpPr>
          <p:nvPr/>
        </p:nvCxnSpPr>
        <p:spPr>
          <a:xfrm flipH="1">
            <a:off x="2743200" y="3371166"/>
            <a:ext cx="2209800" cy="591234"/>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105400" y="3886200"/>
            <a:ext cx="3886200" cy="1815882"/>
          </a:xfrm>
          <a:prstGeom prst="rect">
            <a:avLst/>
          </a:prstGeom>
          <a:ln>
            <a:solidFill>
              <a:schemeClr val="bg1"/>
            </a:solidFill>
          </a:ln>
        </p:spPr>
        <p:txBody>
          <a:bodyPr wrap="square">
            <a:spAutoFit/>
          </a:bodyPr>
          <a:lstStyle/>
          <a:p>
            <a:r>
              <a:rPr lang="en-US" altLang="en-US" sz="2800" b="1" u="sng" dirty="0" smtClean="0">
                <a:solidFill>
                  <a:schemeClr val="bg1"/>
                </a:solidFill>
                <a:latin typeface="Times New Roman" pitchFamily="18" charset="0"/>
              </a:rPr>
              <a:t>Meaning:</a:t>
            </a:r>
          </a:p>
          <a:p>
            <a:r>
              <a:rPr lang="en-US" altLang="en-US" sz="2800" dirty="0" smtClean="0">
                <a:solidFill>
                  <a:srgbClr val="0000CC"/>
                </a:solidFill>
                <a:latin typeface="Times New Roman" pitchFamily="18" charset="0"/>
              </a:rPr>
              <a:t>student</a:t>
            </a:r>
            <a:r>
              <a:rPr lang="en-US" altLang="en-US" sz="2800" dirty="0" smtClean="0">
                <a:solidFill>
                  <a:srgbClr val="FF0000"/>
                </a:solidFill>
                <a:latin typeface="Times New Roman" pitchFamily="18" charset="0"/>
              </a:rPr>
              <a:t>.</a:t>
            </a:r>
            <a:r>
              <a:rPr lang="en-US" altLang="en-US" sz="2800" dirty="0" smtClean="0">
                <a:solidFill>
                  <a:srgbClr val="006600"/>
                </a:solidFill>
                <a:latin typeface="Times New Roman" pitchFamily="18" charset="0"/>
              </a:rPr>
              <a:t>id</a:t>
            </a:r>
          </a:p>
          <a:p>
            <a:r>
              <a:rPr lang="en-US" sz="2800" dirty="0" smtClean="0">
                <a:solidFill>
                  <a:schemeClr val="bg1"/>
                </a:solidFill>
                <a:latin typeface="Times New Roman" pitchFamily="18" charset="0"/>
              </a:rPr>
              <a:t>The </a:t>
            </a:r>
            <a:r>
              <a:rPr lang="en-US" sz="2800" dirty="0" smtClean="0">
                <a:solidFill>
                  <a:srgbClr val="006600"/>
                </a:solidFill>
                <a:latin typeface="Times New Roman" pitchFamily="18" charset="0"/>
              </a:rPr>
              <a:t>id</a:t>
            </a:r>
            <a:r>
              <a:rPr lang="en-US" sz="2800" dirty="0" smtClean="0">
                <a:solidFill>
                  <a:schemeClr val="bg1"/>
                </a:solidFill>
                <a:latin typeface="Times New Roman" pitchFamily="18" charset="0"/>
              </a:rPr>
              <a:t> </a:t>
            </a:r>
            <a:r>
              <a:rPr lang="en-US" sz="2800" dirty="0" smtClean="0">
                <a:solidFill>
                  <a:srgbClr val="FF0000"/>
                </a:solidFill>
                <a:latin typeface="Times New Roman" pitchFamily="18" charset="0"/>
              </a:rPr>
              <a:t>OF</a:t>
            </a:r>
            <a:r>
              <a:rPr lang="en-US" sz="2800" dirty="0" smtClean="0">
                <a:solidFill>
                  <a:schemeClr val="bg1"/>
                </a:solidFill>
                <a:latin typeface="Times New Roman" pitchFamily="18" charset="0"/>
              </a:rPr>
              <a:t> the </a:t>
            </a:r>
            <a:r>
              <a:rPr lang="en-US" sz="2800" dirty="0" smtClean="0">
                <a:solidFill>
                  <a:srgbClr val="0000CC"/>
                </a:solidFill>
                <a:latin typeface="Times New Roman" pitchFamily="18" charset="0"/>
              </a:rPr>
              <a:t>student</a:t>
            </a:r>
          </a:p>
          <a:p>
            <a:r>
              <a:rPr lang="en-US" sz="2800" dirty="0" smtClean="0">
                <a:solidFill>
                  <a:srgbClr val="0000CC"/>
                </a:solidFill>
                <a:latin typeface="Times New Roman" pitchFamily="18" charset="0"/>
              </a:rPr>
              <a:t>Student</a:t>
            </a:r>
            <a:r>
              <a:rPr lang="en-US" sz="2800" dirty="0" smtClean="0">
                <a:solidFill>
                  <a:srgbClr val="FF0000"/>
                </a:solidFill>
                <a:latin typeface="Times New Roman" pitchFamily="18" charset="0"/>
              </a:rPr>
              <a:t>’s</a:t>
            </a:r>
            <a:r>
              <a:rPr lang="en-US" sz="2800" dirty="0" smtClean="0">
                <a:solidFill>
                  <a:srgbClr val="0000CC"/>
                </a:solidFill>
                <a:latin typeface="Times New Roman" pitchFamily="18" charset="0"/>
              </a:rPr>
              <a:t> </a:t>
            </a:r>
            <a:r>
              <a:rPr lang="en-US" sz="2800" dirty="0" smtClean="0">
                <a:solidFill>
                  <a:srgbClr val="006600"/>
                </a:solidFill>
                <a:latin typeface="Times New Roman" pitchFamily="18" charset="0"/>
              </a:rPr>
              <a:t>id</a:t>
            </a:r>
            <a:endParaRPr lang="en-US" sz="2800" dirty="0">
              <a:solidFill>
                <a:srgbClr val="006600"/>
              </a:solidFill>
            </a:endParaRPr>
          </a:p>
        </p:txBody>
      </p:sp>
      <p:sp>
        <p:nvSpPr>
          <p:cNvPr id="23" name="TextBox 22"/>
          <p:cNvSpPr txBox="1"/>
          <p:nvPr/>
        </p:nvSpPr>
        <p:spPr>
          <a:xfrm>
            <a:off x="228600" y="5638800"/>
            <a:ext cx="8001000" cy="646331"/>
          </a:xfrm>
          <a:prstGeom prst="rect">
            <a:avLst/>
          </a:prstGeom>
          <a:noFill/>
        </p:spPr>
        <p:txBody>
          <a:bodyPr wrap="square" rtlCol="0">
            <a:spAutoFit/>
          </a:bodyPr>
          <a:lstStyle/>
          <a:p>
            <a:r>
              <a:rPr lang="en-US" b="1" u="sng" dirty="0" smtClean="0">
                <a:solidFill>
                  <a:schemeClr val="bg1"/>
                </a:solidFill>
              </a:rPr>
              <a:t>Assignments</a:t>
            </a:r>
            <a:r>
              <a:rPr lang="en-US" dirty="0" smtClean="0">
                <a:solidFill>
                  <a:schemeClr val="bg1"/>
                </a:solidFill>
              </a:rPr>
              <a:t>:</a:t>
            </a:r>
          </a:p>
          <a:p>
            <a:r>
              <a:rPr lang="en-US" dirty="0" smtClean="0">
                <a:solidFill>
                  <a:schemeClr val="bg1"/>
                </a:solidFill>
              </a:rPr>
              <a:t> student.id </a:t>
            </a:r>
            <a:r>
              <a:rPr lang="en-US" dirty="0" smtClean="0">
                <a:solidFill>
                  <a:schemeClr val="bg1"/>
                </a:solidFill>
                <a:sym typeface="Wingdings" pitchFamily="2" charset="2"/>
              </a:rPr>
              <a:t> 2005,  student.name  “George Boole”,  </a:t>
            </a:r>
            <a:r>
              <a:rPr lang="en-US" dirty="0" err="1" smtClean="0">
                <a:solidFill>
                  <a:schemeClr val="bg1"/>
                </a:solidFill>
                <a:sym typeface="Wingdings" pitchFamily="2" charset="2"/>
              </a:rPr>
              <a:t>student.grade</a:t>
            </a:r>
            <a:r>
              <a:rPr lang="en-US" dirty="0" smtClean="0">
                <a:solidFill>
                  <a:schemeClr val="bg1"/>
                </a:solidFill>
                <a:sym typeface="Wingdings" pitchFamily="2" charset="2"/>
              </a:rPr>
              <a:t>  ‘A’</a:t>
            </a:r>
            <a:r>
              <a:rPr lang="en-US" dirty="0" smtClean="0">
                <a:solidFill>
                  <a:schemeClr val="bg1"/>
                </a:solidFill>
              </a:rPr>
              <a:t> </a:t>
            </a:r>
            <a:endParaRPr lang="en-US" dirty="0">
              <a:solidFill>
                <a:schemeClr val="bg1"/>
              </a:solidFill>
            </a:endParaRPr>
          </a:p>
        </p:txBody>
      </p:sp>
      <p:sp>
        <p:nvSpPr>
          <p:cNvPr id="14" name="Slide Number Placeholder 13"/>
          <p:cNvSpPr>
            <a:spLocks noGrp="1"/>
          </p:cNvSpPr>
          <p:nvPr>
            <p:ph type="sldNum" sz="quarter" idx="12"/>
          </p:nvPr>
        </p:nvSpPr>
        <p:spPr/>
        <p:txBody>
          <a:bodyPr/>
          <a:lstStyle/>
          <a:p>
            <a:fld id="{69E29E33-B620-47F9-BB04-8846C2A5AFCC}" type="slidenum">
              <a:rPr kumimoji="0" lang="en-US" smtClean="0"/>
              <a:pPr/>
              <a:t>18</a:t>
            </a:fld>
            <a:endParaRPr kumimoji="0"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2"/>
          <p:cNvSpPr txBox="1">
            <a:spLocks noChangeArrowheads="1"/>
          </p:cNvSpPr>
          <p:nvPr/>
        </p:nvSpPr>
        <p:spPr bwMode="auto">
          <a:xfrm>
            <a:off x="0" y="0"/>
            <a:ext cx="7127875" cy="584200"/>
          </a:xfrm>
          <a:prstGeom prst="rect">
            <a:avLst/>
          </a:prstGeom>
          <a:noFill/>
          <a:ln w="9525">
            <a:noFill/>
            <a:miter lim="800000"/>
            <a:headEnd/>
            <a:tailEnd/>
          </a:ln>
          <a:effectLst/>
        </p:spPr>
        <p:txBody>
          <a:bodyPr wrap="none">
            <a:spAutoFit/>
          </a:bodyPr>
          <a:lstStyle/>
          <a:p>
            <a:r>
              <a:rPr lang="en-US" altLang="en-US" dirty="0">
                <a:latin typeface="Calibri" pitchFamily="34" charset="0"/>
              </a:rPr>
              <a:t>11.2.2  Comparison of records and arrays</a:t>
            </a:r>
          </a:p>
        </p:txBody>
      </p:sp>
      <p:sp>
        <p:nvSpPr>
          <p:cNvPr id="49156" name="Rectangle 3"/>
          <p:cNvSpPr>
            <a:spLocks noChangeArrowheads="1"/>
          </p:cNvSpPr>
          <p:nvPr/>
        </p:nvSpPr>
        <p:spPr bwMode="auto">
          <a:xfrm>
            <a:off x="304800" y="1600200"/>
            <a:ext cx="8458200" cy="954107"/>
          </a:xfrm>
          <a:prstGeom prst="rect">
            <a:avLst/>
          </a:prstGeom>
          <a:noFill/>
          <a:ln w="9525">
            <a:noFill/>
            <a:miter lim="800000"/>
            <a:headEnd/>
            <a:tailEnd/>
          </a:ln>
          <a:effectLst/>
        </p:spPr>
        <p:txBody>
          <a:bodyPr wrap="square">
            <a:spAutoFit/>
          </a:bodyPr>
          <a:lstStyle/>
          <a:p>
            <a:pPr algn="just"/>
            <a:r>
              <a:rPr lang="en-US" altLang="en-US" sz="2800" b="0" dirty="0" smtClean="0">
                <a:solidFill>
                  <a:schemeClr val="bg1"/>
                </a:solidFill>
                <a:latin typeface="Times New Roman" pitchFamily="18" charset="0"/>
              </a:rPr>
              <a:t>Array of records </a:t>
            </a:r>
            <a:r>
              <a:rPr lang="en-US" altLang="en-US" sz="2800" dirty="0" smtClean="0">
                <a:solidFill>
                  <a:schemeClr val="bg1"/>
                </a:solidFill>
                <a:latin typeface="Times New Roman" pitchFamily="18" charset="0"/>
              </a:rPr>
              <a:t>is an array in which each element is a record.</a:t>
            </a:r>
            <a:endParaRPr lang="en-US" altLang="en-US" sz="2800" b="0" dirty="0">
              <a:solidFill>
                <a:schemeClr val="bg1"/>
              </a:solidFill>
              <a:latin typeface="Times New Roman" pitchFamily="18" charset="0"/>
            </a:endParaRPr>
          </a:p>
        </p:txBody>
      </p:sp>
      <p:sp>
        <p:nvSpPr>
          <p:cNvPr id="4" name="Text Box 2"/>
          <p:cNvSpPr txBox="1">
            <a:spLocks noChangeArrowheads="1"/>
          </p:cNvSpPr>
          <p:nvPr/>
        </p:nvSpPr>
        <p:spPr bwMode="auto">
          <a:xfrm>
            <a:off x="152400" y="1066800"/>
            <a:ext cx="2739789" cy="523220"/>
          </a:xfrm>
          <a:prstGeom prst="rect">
            <a:avLst/>
          </a:prstGeom>
          <a:noFill/>
          <a:ln w="9525">
            <a:noFill/>
            <a:miter lim="800000"/>
            <a:headEnd/>
            <a:tailEnd/>
          </a:ln>
          <a:effectLst/>
        </p:spPr>
        <p:txBody>
          <a:bodyPr wrap="none">
            <a:spAutoFit/>
          </a:bodyPr>
          <a:lstStyle/>
          <a:p>
            <a:r>
              <a:rPr lang="en-US" altLang="en-US" sz="2800" b="1" dirty="0" smtClean="0">
                <a:solidFill>
                  <a:srgbClr val="0000CC"/>
                </a:solidFill>
                <a:latin typeface="Calibri" pitchFamily="34" charset="0"/>
              </a:rPr>
              <a:t>Array of Records:</a:t>
            </a:r>
            <a:endParaRPr lang="en-US" altLang="en-US" sz="2800" b="1" dirty="0">
              <a:solidFill>
                <a:srgbClr val="0000CC"/>
              </a:solidFill>
              <a:latin typeface="Calibri" pitchFamily="34" charset="0"/>
            </a:endParaRP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Records…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pSp>
        <p:nvGrpSpPr>
          <p:cNvPr id="6" name="Group 5"/>
          <p:cNvGrpSpPr>
            <a:grpSpLocks/>
          </p:cNvGrpSpPr>
          <p:nvPr/>
        </p:nvGrpSpPr>
        <p:grpSpPr bwMode="auto">
          <a:xfrm>
            <a:off x="3048000" y="2362200"/>
            <a:ext cx="5181600" cy="3962400"/>
            <a:chOff x="228600" y="2895600"/>
            <a:chExt cx="5181600" cy="3962400"/>
          </a:xfrm>
        </p:grpSpPr>
        <p:sp>
          <p:nvSpPr>
            <p:cNvPr id="7" name="Text Box 4"/>
            <p:cNvSpPr txBox="1">
              <a:spLocks noChangeArrowheads="1"/>
            </p:cNvSpPr>
            <p:nvPr/>
          </p:nvSpPr>
          <p:spPr bwMode="auto">
            <a:xfrm>
              <a:off x="228600" y="2895600"/>
              <a:ext cx="3438570"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11.8  </a:t>
              </a:r>
              <a:r>
                <a:rPr lang="en-US" altLang="en-US" sz="2000" dirty="0">
                  <a:solidFill>
                    <a:schemeClr val="bg1"/>
                  </a:solidFill>
                  <a:latin typeface="Times New Roman" pitchFamily="18" charset="0"/>
                </a:rPr>
                <a:t>Array of records</a:t>
              </a:r>
            </a:p>
          </p:txBody>
        </p:sp>
        <p:pic>
          <p:nvPicPr>
            <p:cNvPr id="8" name="Picture 5"/>
            <p:cNvPicPr>
              <a:picLocks noChangeAspect="1" noChangeArrowheads="1"/>
            </p:cNvPicPr>
            <p:nvPr/>
          </p:nvPicPr>
          <p:blipFill>
            <a:blip r:embed="rId3" cstate="print"/>
            <a:srcRect/>
            <a:stretch>
              <a:fillRect/>
            </a:stretch>
          </p:blipFill>
          <p:spPr bwMode="auto">
            <a:xfrm>
              <a:off x="304800" y="3552825"/>
              <a:ext cx="5091112" cy="3228975"/>
            </a:xfrm>
            <a:prstGeom prst="rect">
              <a:avLst/>
            </a:prstGeom>
            <a:noFill/>
            <a:ln w="9525">
              <a:noFill/>
              <a:miter lim="800000"/>
              <a:headEnd/>
              <a:tailEnd/>
            </a:ln>
            <a:effectLst/>
          </p:spPr>
        </p:pic>
        <p:cxnSp>
          <p:nvCxnSpPr>
            <p:cNvPr id="9" name="Straight Connector 6"/>
            <p:cNvCxnSpPr>
              <a:cxnSpLocks noChangeShapeType="1"/>
            </p:cNvCxnSpPr>
            <p:nvPr/>
          </p:nvCxnSpPr>
          <p:spPr bwMode="auto">
            <a:xfrm>
              <a:off x="304800" y="3352800"/>
              <a:ext cx="5105400" cy="0"/>
            </a:xfrm>
            <a:prstGeom prst="line">
              <a:avLst/>
            </a:prstGeom>
            <a:noFill/>
            <a:ln w="57150" algn="ctr">
              <a:solidFill>
                <a:srgbClr val="FF0000"/>
              </a:solidFill>
              <a:round/>
              <a:headEnd/>
              <a:tailEnd/>
            </a:ln>
            <a:effectLst/>
          </p:spPr>
        </p:cxnSp>
        <p:cxnSp>
          <p:nvCxnSpPr>
            <p:cNvPr id="10" name="Straight Connector 7"/>
            <p:cNvCxnSpPr>
              <a:cxnSpLocks noChangeShapeType="1"/>
            </p:cNvCxnSpPr>
            <p:nvPr/>
          </p:nvCxnSpPr>
          <p:spPr bwMode="auto">
            <a:xfrm>
              <a:off x="304800" y="2895600"/>
              <a:ext cx="5105400" cy="0"/>
            </a:xfrm>
            <a:prstGeom prst="line">
              <a:avLst/>
            </a:prstGeom>
            <a:noFill/>
            <a:ln w="9525" algn="ctr">
              <a:solidFill>
                <a:srgbClr val="FF0000"/>
              </a:solidFill>
              <a:round/>
              <a:headEnd/>
              <a:tailEnd/>
            </a:ln>
            <a:effectLst/>
          </p:spPr>
        </p:cxnSp>
        <p:cxnSp>
          <p:nvCxnSpPr>
            <p:cNvPr id="11" name="Straight Connector 8"/>
            <p:cNvCxnSpPr>
              <a:cxnSpLocks noChangeShapeType="1"/>
            </p:cNvCxnSpPr>
            <p:nvPr/>
          </p:nvCxnSpPr>
          <p:spPr bwMode="auto">
            <a:xfrm>
              <a:off x="381000" y="6781800"/>
              <a:ext cx="5029200" cy="76200"/>
            </a:xfrm>
            <a:prstGeom prst="line">
              <a:avLst/>
            </a:prstGeom>
            <a:noFill/>
            <a:ln w="9525" algn="ctr">
              <a:solidFill>
                <a:srgbClr val="FF0000"/>
              </a:solidFill>
              <a:round/>
              <a:headEnd/>
              <a:tailEnd/>
            </a:ln>
            <a:effectLst/>
          </p:spPr>
        </p:cxnSp>
      </p:grpSp>
      <p:sp>
        <p:nvSpPr>
          <p:cNvPr id="12" name="TextBox 11"/>
          <p:cNvSpPr txBox="1"/>
          <p:nvPr/>
        </p:nvSpPr>
        <p:spPr>
          <a:xfrm>
            <a:off x="533400" y="3352800"/>
            <a:ext cx="2057400" cy="2308324"/>
          </a:xfrm>
          <a:prstGeom prst="rect">
            <a:avLst/>
          </a:prstGeom>
          <a:noFill/>
        </p:spPr>
        <p:txBody>
          <a:bodyPr wrap="square" rtlCol="0">
            <a:spAutoFit/>
          </a:bodyPr>
          <a:lstStyle/>
          <a:p>
            <a:r>
              <a:rPr lang="en-US" b="1" u="sng" dirty="0" smtClean="0">
                <a:solidFill>
                  <a:schemeClr val="bg1"/>
                </a:solidFill>
              </a:rPr>
              <a:t>students</a:t>
            </a:r>
            <a:r>
              <a:rPr lang="en-US" dirty="0" smtClean="0">
                <a:solidFill>
                  <a:schemeClr val="bg1"/>
                </a:solidFill>
              </a:rPr>
              <a:t> is the name of an 1-D array containing 30 students.</a:t>
            </a:r>
          </a:p>
          <a:p>
            <a:r>
              <a:rPr lang="en-US" dirty="0" smtClean="0">
                <a:solidFill>
                  <a:schemeClr val="bg1"/>
                </a:solidFill>
              </a:rPr>
              <a:t>Each student in the array is identified by it’s positional index.</a:t>
            </a:r>
            <a:endParaRPr lang="en-US" dirty="0">
              <a:solidFill>
                <a:schemeClr val="bg1"/>
              </a:solidFill>
            </a:endParaRPr>
          </a:p>
        </p:txBody>
      </p:sp>
      <p:cxnSp>
        <p:nvCxnSpPr>
          <p:cNvPr id="14" name="Straight Arrow Connector 13"/>
          <p:cNvCxnSpPr/>
          <p:nvPr/>
        </p:nvCxnSpPr>
        <p:spPr>
          <a:xfrm>
            <a:off x="1600200" y="3657600"/>
            <a:ext cx="4495800" cy="2362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38400" y="5029200"/>
            <a:ext cx="838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Slide Number Placeholder 14"/>
          <p:cNvSpPr>
            <a:spLocks noGrp="1"/>
          </p:cNvSpPr>
          <p:nvPr>
            <p:ph type="sldNum" sz="quarter" idx="12"/>
          </p:nvPr>
        </p:nvSpPr>
        <p:spPr/>
        <p:txBody>
          <a:bodyPr/>
          <a:lstStyle/>
          <a:p>
            <a:fld id="{69E29E33-B620-47F9-BB04-8846C2A5AFCC}" type="slidenum">
              <a:rPr kumimoji="0" lang="en-US" smtClean="0"/>
              <a:pPr/>
              <a:t>19</a:t>
            </a:fld>
            <a:endParaRPr kumimoji="0"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228600" y="990600"/>
            <a:ext cx="8686800" cy="5867400"/>
          </a:xfrm>
        </p:spPr>
        <p:txBody>
          <a:bodyPr>
            <a:normAutofit/>
          </a:bodyPr>
          <a:lstStyle/>
          <a:p>
            <a:pPr>
              <a:buNone/>
            </a:pPr>
            <a:r>
              <a:rPr lang="en-US" b="1" u="sng" dirty="0" smtClean="0">
                <a:solidFill>
                  <a:srgbClr val="0000CC"/>
                </a:solidFill>
              </a:rPr>
              <a:t>LO09</a:t>
            </a:r>
            <a:r>
              <a:rPr lang="en-US" dirty="0" smtClean="0">
                <a:solidFill>
                  <a:srgbClr val="0000CC"/>
                </a:solidFill>
              </a:rPr>
              <a:t>: </a:t>
            </a:r>
            <a:r>
              <a:rPr lang="en-US" sz="2000" dirty="0" smtClean="0">
                <a:solidFill>
                  <a:srgbClr val="0000CC"/>
                </a:solidFill>
              </a:rPr>
              <a:t>Discuss some data structures: Array, Records, Linked list.</a:t>
            </a:r>
            <a:endParaRPr lang="en-US" dirty="0" smtClean="0">
              <a:solidFill>
                <a:srgbClr val="0000CC"/>
              </a:solidFill>
            </a:endParaRPr>
          </a:p>
          <a:p>
            <a:pPr>
              <a:buNone/>
            </a:pPr>
            <a:endParaRPr lang="en-US" b="1" dirty="0" smtClean="0">
              <a:solidFill>
                <a:srgbClr val="0000CC"/>
              </a:solidFill>
            </a:endParaRPr>
          </a:p>
          <a:p>
            <a:pPr>
              <a:buNone/>
            </a:pPr>
            <a:endParaRPr lang="en-US" altLang="en-US" dirty="0" smtClean="0">
              <a:latin typeface="Times New Roman" pitchFamily="18" charset="0"/>
            </a:endParaRPr>
          </a:p>
          <a:p>
            <a:endParaRPr lang="en-US" altLang="en-US" dirty="0" smtClean="0">
              <a:latin typeface="Times New Roman" pitchFamily="18" charset="0"/>
            </a:endParaRPr>
          </a:p>
          <a:p>
            <a:endParaRPr lang="en-US" altLang="en-US" dirty="0" smtClean="0">
              <a:latin typeface="Times New Roman" pitchFamily="18" charset="0"/>
            </a:endParaRPr>
          </a:p>
          <a:p>
            <a:endParaRPr lang="en-US" altLang="en-US" dirty="0" smtClean="0">
              <a:latin typeface="Times New Roman" pitchFamily="18" charset="0"/>
            </a:endParaRPr>
          </a:p>
          <a:p>
            <a:endParaRPr lang="en-US" altLang="en-US" dirty="0" smtClean="0">
              <a:latin typeface="Times New Roman" pitchFamily="18" charset="0"/>
            </a:endParaRPr>
          </a:p>
        </p:txBody>
      </p:sp>
      <p:sp>
        <p:nvSpPr>
          <p:cNvPr id="11" name="Rectangle 2"/>
          <p:cNvSpPr>
            <a:spLocks noChangeArrowheads="1"/>
          </p:cNvSpPr>
          <p:nvPr/>
        </p:nvSpPr>
        <p:spPr bwMode="auto">
          <a:xfrm>
            <a:off x="152400" y="1504950"/>
            <a:ext cx="8915400" cy="400050"/>
          </a:xfrm>
          <a:prstGeom prst="rect">
            <a:avLst/>
          </a:prstGeom>
          <a:noFill/>
          <a:ln w="9525">
            <a:noFill/>
            <a:miter lim="800000"/>
            <a:headEnd/>
            <a:tailEnd/>
          </a:ln>
          <a:effectLst/>
        </p:spPr>
        <p:txBody>
          <a:bodyPr>
            <a:spAutoFit/>
          </a:bodyPr>
          <a:lstStyle/>
          <a:p>
            <a:pPr marL="342900" indent="-342900" algn="just">
              <a:spcAft>
                <a:spcPct val="25000"/>
              </a:spcAft>
              <a:buClr>
                <a:srgbClr val="FF0000"/>
              </a:buClr>
              <a:buFont typeface="Wingdings" pitchFamily="2" charset="2"/>
              <a:buChar char="q"/>
            </a:pPr>
            <a:r>
              <a:rPr lang="en-US" altLang="en-US" sz="2000" dirty="0">
                <a:solidFill>
                  <a:schemeClr val="bg1"/>
                </a:solidFill>
                <a:latin typeface="Times New Roman" pitchFamily="18" charset="0"/>
              </a:rPr>
              <a:t> Define a data structure.</a:t>
            </a:r>
          </a:p>
        </p:txBody>
      </p:sp>
      <p:sp>
        <p:nvSpPr>
          <p:cNvPr id="12" name="Rectangle 2"/>
          <p:cNvSpPr>
            <a:spLocks noChangeArrowheads="1"/>
          </p:cNvSpPr>
          <p:nvPr/>
        </p:nvSpPr>
        <p:spPr bwMode="auto">
          <a:xfrm>
            <a:off x="152400" y="1962090"/>
            <a:ext cx="8915400" cy="400110"/>
          </a:xfrm>
          <a:prstGeom prst="rect">
            <a:avLst/>
          </a:prstGeom>
          <a:noFill/>
          <a:ln w="9525">
            <a:noFill/>
            <a:miter lim="800000"/>
            <a:headEnd/>
            <a:tailEnd/>
          </a:ln>
          <a:effectLst/>
        </p:spPr>
        <p:txBody>
          <a:bodyPr>
            <a:spAutoFit/>
          </a:bodyPr>
          <a:lstStyle/>
          <a:p>
            <a:pPr marL="342900" indent="-342900" algn="just">
              <a:spcAft>
                <a:spcPct val="25000"/>
              </a:spcAft>
              <a:buClr>
                <a:srgbClr val="FF0000"/>
              </a:buClr>
              <a:buFont typeface="Wingdings" pitchFamily="2" charset="2"/>
              <a:buChar char="q"/>
            </a:pPr>
            <a:r>
              <a:rPr lang="en-US" altLang="en-US" sz="2000" dirty="0">
                <a:solidFill>
                  <a:schemeClr val="bg1"/>
                </a:solidFill>
                <a:latin typeface="Times New Roman" pitchFamily="18" charset="0"/>
              </a:rPr>
              <a:t>Define an array as a data structure and how it is used to store a </a:t>
            </a:r>
            <a:r>
              <a:rPr lang="en-US" altLang="en-US" sz="2000" dirty="0" smtClean="0">
                <a:solidFill>
                  <a:schemeClr val="bg1"/>
                </a:solidFill>
                <a:latin typeface="Times New Roman" pitchFamily="18" charset="0"/>
              </a:rPr>
              <a:t>list of items.</a:t>
            </a:r>
            <a:endParaRPr lang="en-US" altLang="en-US" sz="2000" dirty="0">
              <a:solidFill>
                <a:schemeClr val="bg1"/>
              </a:solidFill>
              <a:latin typeface="Times New Roman" pitchFamily="18" charset="0"/>
            </a:endParaRPr>
          </a:p>
        </p:txBody>
      </p:sp>
      <p:sp>
        <p:nvSpPr>
          <p:cNvPr id="13" name="Rectangle 2"/>
          <p:cNvSpPr>
            <a:spLocks noChangeArrowheads="1"/>
          </p:cNvSpPr>
          <p:nvPr/>
        </p:nvSpPr>
        <p:spPr bwMode="auto">
          <a:xfrm>
            <a:off x="152400" y="2438400"/>
            <a:ext cx="8915400" cy="400110"/>
          </a:xfrm>
          <a:prstGeom prst="rect">
            <a:avLst/>
          </a:prstGeom>
          <a:noFill/>
          <a:ln w="9525">
            <a:noFill/>
            <a:miter lim="800000"/>
            <a:headEnd/>
            <a:tailEnd/>
          </a:ln>
          <a:effectLst/>
        </p:spPr>
        <p:txBody>
          <a:bodyPr>
            <a:spAutoFit/>
          </a:bodyPr>
          <a:lstStyle/>
          <a:p>
            <a:pPr marL="342900" indent="-342900" algn="just">
              <a:spcAft>
                <a:spcPct val="25000"/>
              </a:spcAft>
              <a:buClr>
                <a:srgbClr val="FF0000"/>
              </a:buClr>
              <a:buFont typeface="Wingdings" pitchFamily="2" charset="2"/>
              <a:buChar char="q"/>
            </a:pPr>
            <a:r>
              <a:rPr lang="en-US" altLang="en-US" sz="2000" dirty="0">
                <a:solidFill>
                  <a:schemeClr val="bg1"/>
                </a:solidFill>
                <a:latin typeface="Times New Roman" pitchFamily="18" charset="0"/>
              </a:rPr>
              <a:t>Distinguish between the </a:t>
            </a:r>
            <a:r>
              <a:rPr lang="en-US" altLang="en-US" sz="2000" dirty="0" smtClean="0">
                <a:solidFill>
                  <a:schemeClr val="bg1"/>
                </a:solidFill>
                <a:latin typeface="Times New Roman" pitchFamily="18" charset="0"/>
              </a:rPr>
              <a:t>array’s name and element’s name.</a:t>
            </a:r>
            <a:endParaRPr lang="en-US" altLang="en-US" sz="2000" dirty="0">
              <a:solidFill>
                <a:schemeClr val="bg1"/>
              </a:solidFill>
              <a:latin typeface="Times New Roman" pitchFamily="18" charset="0"/>
            </a:endParaRPr>
          </a:p>
        </p:txBody>
      </p:sp>
      <p:sp>
        <p:nvSpPr>
          <p:cNvPr id="14" name="Rectangle 2"/>
          <p:cNvSpPr>
            <a:spLocks noChangeArrowheads="1"/>
          </p:cNvSpPr>
          <p:nvPr/>
        </p:nvSpPr>
        <p:spPr bwMode="auto">
          <a:xfrm>
            <a:off x="152400" y="2952750"/>
            <a:ext cx="8915400" cy="400050"/>
          </a:xfrm>
          <a:prstGeom prst="rect">
            <a:avLst/>
          </a:prstGeom>
          <a:noFill/>
          <a:ln w="9525">
            <a:noFill/>
            <a:miter lim="800000"/>
            <a:headEnd/>
            <a:tailEnd/>
          </a:ln>
          <a:effectLst/>
        </p:spPr>
        <p:txBody>
          <a:bodyPr>
            <a:spAutoFit/>
          </a:bodyPr>
          <a:lstStyle/>
          <a:p>
            <a:pPr marL="342900" indent="-342900" algn="just">
              <a:spcAft>
                <a:spcPct val="25000"/>
              </a:spcAft>
              <a:buClr>
                <a:srgbClr val="FF0000"/>
              </a:buClr>
              <a:buFont typeface="Wingdings" pitchFamily="2" charset="2"/>
              <a:buChar char="q"/>
            </a:pPr>
            <a:r>
              <a:rPr lang="en-US" altLang="en-US" sz="2000" dirty="0">
                <a:solidFill>
                  <a:schemeClr val="bg1"/>
                </a:solidFill>
                <a:latin typeface="Times New Roman" pitchFamily="18" charset="0"/>
              </a:rPr>
              <a:t>Described operations defined for an array.</a:t>
            </a:r>
          </a:p>
        </p:txBody>
      </p:sp>
      <p:sp>
        <p:nvSpPr>
          <p:cNvPr id="15" name="Rectangle 2"/>
          <p:cNvSpPr>
            <a:spLocks noChangeArrowheads="1"/>
          </p:cNvSpPr>
          <p:nvPr/>
        </p:nvSpPr>
        <p:spPr bwMode="auto">
          <a:xfrm>
            <a:off x="152400" y="3486090"/>
            <a:ext cx="8915400" cy="400110"/>
          </a:xfrm>
          <a:prstGeom prst="rect">
            <a:avLst/>
          </a:prstGeom>
          <a:noFill/>
          <a:ln w="9525">
            <a:noFill/>
            <a:miter lim="800000"/>
            <a:headEnd/>
            <a:tailEnd/>
          </a:ln>
          <a:effectLst/>
        </p:spPr>
        <p:txBody>
          <a:bodyPr>
            <a:spAutoFit/>
          </a:bodyPr>
          <a:lstStyle/>
          <a:p>
            <a:pPr marL="342900" indent="-342900" algn="just">
              <a:spcAft>
                <a:spcPct val="25000"/>
              </a:spcAft>
              <a:buClr>
                <a:srgbClr val="FF0000"/>
              </a:buClr>
              <a:buFont typeface="Wingdings" pitchFamily="2" charset="2"/>
              <a:buChar char="q"/>
            </a:pPr>
            <a:r>
              <a:rPr lang="en-US" altLang="en-US" sz="2000" dirty="0">
                <a:solidFill>
                  <a:schemeClr val="bg1"/>
                </a:solidFill>
                <a:latin typeface="Times New Roman" pitchFamily="18" charset="0"/>
              </a:rPr>
              <a:t>Define a record as a data structure and how it is used to store </a:t>
            </a:r>
            <a:r>
              <a:rPr lang="en-US" altLang="en-US" sz="2000" dirty="0" smtClean="0">
                <a:solidFill>
                  <a:schemeClr val="bg1"/>
                </a:solidFill>
                <a:latin typeface="Times New Roman" pitchFamily="18" charset="0"/>
              </a:rPr>
              <a:t>attributes.</a:t>
            </a:r>
            <a:endParaRPr lang="en-US" altLang="en-US" sz="2000" dirty="0">
              <a:solidFill>
                <a:schemeClr val="bg1"/>
              </a:solidFill>
              <a:latin typeface="Times New Roman" pitchFamily="18" charset="0"/>
            </a:endParaRPr>
          </a:p>
        </p:txBody>
      </p:sp>
      <p:sp>
        <p:nvSpPr>
          <p:cNvPr id="16" name="Rectangle 2"/>
          <p:cNvSpPr>
            <a:spLocks noChangeArrowheads="1"/>
          </p:cNvSpPr>
          <p:nvPr/>
        </p:nvSpPr>
        <p:spPr bwMode="auto">
          <a:xfrm>
            <a:off x="152400" y="3962400"/>
            <a:ext cx="8915400" cy="400050"/>
          </a:xfrm>
          <a:prstGeom prst="rect">
            <a:avLst/>
          </a:prstGeom>
          <a:noFill/>
          <a:ln w="9525">
            <a:noFill/>
            <a:miter lim="800000"/>
            <a:headEnd/>
            <a:tailEnd/>
          </a:ln>
          <a:effectLst/>
        </p:spPr>
        <p:txBody>
          <a:bodyPr>
            <a:spAutoFit/>
          </a:bodyPr>
          <a:lstStyle/>
          <a:p>
            <a:pPr marL="342900" indent="-342900" algn="just">
              <a:spcAft>
                <a:spcPct val="25000"/>
              </a:spcAft>
              <a:buClr>
                <a:srgbClr val="FF0000"/>
              </a:buClr>
              <a:buFont typeface="Wingdings" pitchFamily="2" charset="2"/>
              <a:buChar char="q"/>
            </a:pPr>
            <a:r>
              <a:rPr lang="en-US" altLang="en-US" sz="2000" dirty="0">
                <a:solidFill>
                  <a:schemeClr val="bg1"/>
                </a:solidFill>
                <a:latin typeface="Times New Roman" pitchFamily="18" charset="0"/>
              </a:rPr>
              <a:t>Distinguish between the </a:t>
            </a:r>
            <a:r>
              <a:rPr lang="en-US" altLang="en-US" sz="2000" dirty="0" smtClean="0">
                <a:solidFill>
                  <a:schemeClr val="bg1"/>
                </a:solidFill>
                <a:latin typeface="Times New Roman" pitchFamily="18" charset="0"/>
              </a:rPr>
              <a:t>record’s name and  field’s name.</a:t>
            </a:r>
            <a:endParaRPr lang="en-US" altLang="en-US" sz="2000" dirty="0">
              <a:solidFill>
                <a:schemeClr val="bg1"/>
              </a:solidFill>
              <a:latin typeface="Times New Roman" pitchFamily="18" charset="0"/>
            </a:endParaRPr>
          </a:p>
        </p:txBody>
      </p:sp>
      <p:sp>
        <p:nvSpPr>
          <p:cNvPr id="17" name="Rectangle 2"/>
          <p:cNvSpPr>
            <a:spLocks noChangeArrowheads="1"/>
          </p:cNvSpPr>
          <p:nvPr/>
        </p:nvSpPr>
        <p:spPr bwMode="auto">
          <a:xfrm>
            <a:off x="152400" y="4495800"/>
            <a:ext cx="8915400" cy="400110"/>
          </a:xfrm>
          <a:prstGeom prst="rect">
            <a:avLst/>
          </a:prstGeom>
          <a:noFill/>
          <a:ln w="9525">
            <a:noFill/>
            <a:miter lim="800000"/>
            <a:headEnd/>
            <a:tailEnd/>
          </a:ln>
          <a:effectLst/>
        </p:spPr>
        <p:txBody>
          <a:bodyPr>
            <a:spAutoFit/>
          </a:bodyPr>
          <a:lstStyle/>
          <a:p>
            <a:pPr marL="342900" indent="-342900" algn="just">
              <a:spcAft>
                <a:spcPct val="25000"/>
              </a:spcAft>
              <a:buClr>
                <a:srgbClr val="FF0000"/>
              </a:buClr>
              <a:buFont typeface="Wingdings" pitchFamily="2" charset="2"/>
              <a:buChar char="q"/>
            </a:pPr>
            <a:r>
              <a:rPr lang="en-US" altLang="en-US" sz="2000" dirty="0">
                <a:solidFill>
                  <a:schemeClr val="bg1"/>
                </a:solidFill>
                <a:latin typeface="Times New Roman" pitchFamily="18" charset="0"/>
              </a:rPr>
              <a:t>Define a linked list as a data structure and how it is </a:t>
            </a:r>
            <a:r>
              <a:rPr lang="en-US" altLang="en-US" sz="2000" dirty="0" smtClean="0">
                <a:solidFill>
                  <a:schemeClr val="bg1"/>
                </a:solidFill>
                <a:latin typeface="Times New Roman" pitchFamily="18" charset="0"/>
              </a:rPr>
              <a:t>implemented.</a:t>
            </a:r>
            <a:endParaRPr lang="en-US" altLang="en-US" sz="2000" dirty="0">
              <a:solidFill>
                <a:schemeClr val="bg1"/>
              </a:solidFill>
              <a:latin typeface="Times New Roman" pitchFamily="18" charset="0"/>
            </a:endParaRPr>
          </a:p>
        </p:txBody>
      </p:sp>
      <p:sp>
        <p:nvSpPr>
          <p:cNvPr id="18" name="Rectangle 2"/>
          <p:cNvSpPr>
            <a:spLocks noChangeArrowheads="1"/>
          </p:cNvSpPr>
          <p:nvPr/>
        </p:nvSpPr>
        <p:spPr bwMode="auto">
          <a:xfrm>
            <a:off x="152400" y="5029200"/>
            <a:ext cx="8915400" cy="400050"/>
          </a:xfrm>
          <a:prstGeom prst="rect">
            <a:avLst/>
          </a:prstGeom>
          <a:noFill/>
          <a:ln w="9525">
            <a:noFill/>
            <a:miter lim="800000"/>
            <a:headEnd/>
            <a:tailEnd/>
          </a:ln>
          <a:effectLst/>
        </p:spPr>
        <p:txBody>
          <a:bodyPr>
            <a:spAutoFit/>
          </a:bodyPr>
          <a:lstStyle/>
          <a:p>
            <a:pPr marL="342900" indent="-342900" algn="just">
              <a:spcAft>
                <a:spcPct val="25000"/>
              </a:spcAft>
              <a:buClr>
                <a:srgbClr val="FF0000"/>
              </a:buClr>
              <a:buFont typeface="Wingdings" pitchFamily="2" charset="2"/>
              <a:buChar char="q"/>
            </a:pPr>
            <a:r>
              <a:rPr lang="en-US" altLang="en-US" sz="2000" dirty="0">
                <a:solidFill>
                  <a:schemeClr val="bg1"/>
                </a:solidFill>
                <a:latin typeface="Times New Roman" pitchFamily="18" charset="0"/>
              </a:rPr>
              <a:t>Describe operations defined for a linked list.</a:t>
            </a:r>
          </a:p>
        </p:txBody>
      </p:sp>
      <p:sp>
        <p:nvSpPr>
          <p:cNvPr id="19" name="Rectangle 2"/>
          <p:cNvSpPr>
            <a:spLocks noChangeArrowheads="1"/>
          </p:cNvSpPr>
          <p:nvPr/>
        </p:nvSpPr>
        <p:spPr bwMode="auto">
          <a:xfrm>
            <a:off x="152400" y="5486400"/>
            <a:ext cx="8915400" cy="400050"/>
          </a:xfrm>
          <a:prstGeom prst="rect">
            <a:avLst/>
          </a:prstGeom>
          <a:noFill/>
          <a:ln w="9525">
            <a:noFill/>
            <a:miter lim="800000"/>
            <a:headEnd/>
            <a:tailEnd/>
          </a:ln>
          <a:effectLst/>
        </p:spPr>
        <p:txBody>
          <a:bodyPr>
            <a:spAutoFit/>
          </a:bodyPr>
          <a:lstStyle/>
          <a:p>
            <a:pPr marL="342900" indent="-342900" algn="just">
              <a:spcAft>
                <a:spcPct val="25000"/>
              </a:spcAft>
              <a:buClr>
                <a:srgbClr val="FF0000"/>
              </a:buClr>
              <a:buFont typeface="Wingdings" pitchFamily="2" charset="2"/>
              <a:buChar char="q"/>
            </a:pPr>
            <a:r>
              <a:rPr lang="en-US" altLang="en-US" sz="2000" dirty="0">
                <a:solidFill>
                  <a:schemeClr val="bg1"/>
                </a:solidFill>
                <a:latin typeface="Times New Roman" pitchFamily="18" charset="0"/>
              </a:rPr>
              <a:t>Compare and contrast arrays, records, and linked lists.</a:t>
            </a:r>
          </a:p>
        </p:txBody>
      </p:sp>
      <p:sp>
        <p:nvSpPr>
          <p:cNvPr id="20" name="Rectangle 2"/>
          <p:cNvSpPr>
            <a:spLocks noChangeArrowheads="1"/>
          </p:cNvSpPr>
          <p:nvPr/>
        </p:nvSpPr>
        <p:spPr bwMode="auto">
          <a:xfrm>
            <a:off x="152400" y="5943600"/>
            <a:ext cx="8915400" cy="400050"/>
          </a:xfrm>
          <a:prstGeom prst="rect">
            <a:avLst/>
          </a:prstGeom>
          <a:noFill/>
          <a:ln w="9525">
            <a:noFill/>
            <a:miter lim="800000"/>
            <a:headEnd/>
            <a:tailEnd/>
          </a:ln>
          <a:effectLst/>
        </p:spPr>
        <p:txBody>
          <a:bodyPr>
            <a:spAutoFit/>
          </a:bodyPr>
          <a:lstStyle/>
          <a:p>
            <a:pPr>
              <a:spcAft>
                <a:spcPct val="25000"/>
              </a:spcAft>
              <a:buClr>
                <a:srgbClr val="FF0000"/>
              </a:buClr>
              <a:buFont typeface="Wingdings" pitchFamily="2" charset="2"/>
              <a:buChar char="q"/>
            </a:pPr>
            <a:r>
              <a:rPr lang="en-US" altLang="en-US" sz="2000" dirty="0">
                <a:solidFill>
                  <a:schemeClr val="bg1"/>
                </a:solidFill>
                <a:latin typeface="Times New Roman" pitchFamily="18" charset="0"/>
              </a:rPr>
              <a:t> Define the applications of arrays, records, and linked lists.</a:t>
            </a:r>
          </a:p>
        </p:txBody>
      </p:sp>
      <p:sp>
        <p:nvSpPr>
          <p:cNvPr id="21" name="Slide Number Placeholder 20"/>
          <p:cNvSpPr>
            <a:spLocks noGrp="1"/>
          </p:cNvSpPr>
          <p:nvPr>
            <p:ph type="sldNum" sz="quarter" idx="12"/>
          </p:nvPr>
        </p:nvSpPr>
        <p:spPr/>
        <p:txBody>
          <a:bodyPr/>
          <a:lstStyle/>
          <a:p>
            <a:fld id="{69E29E33-B620-47F9-BB04-8846C2A5AFCC}" type="slidenum">
              <a:rPr kumimoji="0" lang="en-US" smtClean="0"/>
              <a:pPr/>
              <a:t>2</a:t>
            </a:fld>
            <a:endParaRPr kumimoji="0"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3" name="Picture 5"/>
          <p:cNvPicPr>
            <a:picLocks noChangeAspect="1" noChangeArrowheads="1"/>
          </p:cNvPicPr>
          <p:nvPr/>
        </p:nvPicPr>
        <p:blipFill>
          <a:blip r:embed="rId3" cstate="print">
            <a:lum contrast="10000"/>
          </a:blip>
          <a:srcRect/>
          <a:stretch>
            <a:fillRect/>
          </a:stretch>
        </p:blipFill>
        <p:spPr bwMode="auto">
          <a:xfrm>
            <a:off x="228600" y="1676400"/>
            <a:ext cx="8510587" cy="1568450"/>
          </a:xfrm>
          <a:prstGeom prst="rect">
            <a:avLst/>
          </a:prstGeom>
          <a:noFill/>
          <a:ln w="9525">
            <a:noFill/>
            <a:miter lim="800000"/>
            <a:headEnd/>
            <a:tailEnd/>
          </a:ln>
          <a:effectLst/>
        </p:spPr>
      </p:pic>
      <p:sp>
        <p:nvSpPr>
          <p:cNvPr id="5" name="Text Box 2"/>
          <p:cNvSpPr txBox="1">
            <a:spLocks noChangeArrowheads="1"/>
          </p:cNvSpPr>
          <p:nvPr/>
        </p:nvSpPr>
        <p:spPr bwMode="auto">
          <a:xfrm>
            <a:off x="152400" y="1066800"/>
            <a:ext cx="7370800" cy="523220"/>
          </a:xfrm>
          <a:prstGeom prst="rect">
            <a:avLst/>
          </a:prstGeom>
          <a:noFill/>
          <a:ln w="9525">
            <a:noFill/>
            <a:miter lim="800000"/>
            <a:headEnd/>
            <a:tailEnd/>
          </a:ln>
          <a:effectLst/>
        </p:spPr>
        <p:txBody>
          <a:bodyPr wrap="none">
            <a:spAutoFit/>
          </a:bodyPr>
          <a:lstStyle/>
          <a:p>
            <a:r>
              <a:rPr lang="en-US" altLang="en-US" sz="2800" b="1" dirty="0" smtClean="0">
                <a:solidFill>
                  <a:srgbClr val="0000CC"/>
                </a:solidFill>
                <a:latin typeface="Calibri" pitchFamily="34" charset="0"/>
              </a:rPr>
              <a:t>Array of Records: Access record using it’s index.</a:t>
            </a:r>
            <a:endParaRPr lang="en-US" altLang="en-US" sz="2800" b="1" dirty="0">
              <a:solidFill>
                <a:srgbClr val="0000CC"/>
              </a:solidFill>
              <a:latin typeface="Calibri" pitchFamily="34" charset="0"/>
            </a:endParaRPr>
          </a:p>
        </p:txBody>
      </p:sp>
      <p:sp>
        <p:nvSpPr>
          <p:cNvPr id="6"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Records…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7" name="Rectangle 3"/>
          <p:cNvSpPr>
            <a:spLocks noChangeArrowheads="1"/>
          </p:cNvSpPr>
          <p:nvPr/>
        </p:nvSpPr>
        <p:spPr bwMode="auto">
          <a:xfrm>
            <a:off x="152400" y="3733800"/>
            <a:ext cx="2514600" cy="19389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eaLnBrk="1" hangingPunct="1">
              <a:defRPr/>
            </a:pPr>
            <a:r>
              <a:rPr lang="en-US" altLang="en-US" sz="2400" b="0" dirty="0">
                <a:solidFill>
                  <a:schemeClr val="bg1"/>
                </a:solidFill>
                <a:latin typeface="Times New Roman" panose="02020603050405020304" pitchFamily="18" charset="0"/>
              </a:rPr>
              <a:t>However, we normally use a loop to read data into an array of records. </a:t>
            </a:r>
          </a:p>
        </p:txBody>
      </p:sp>
      <p:pic>
        <p:nvPicPr>
          <p:cNvPr id="3075" name="Picture 3"/>
          <p:cNvPicPr>
            <a:picLocks noChangeAspect="1" noChangeArrowheads="1"/>
          </p:cNvPicPr>
          <p:nvPr/>
        </p:nvPicPr>
        <p:blipFill>
          <a:blip r:embed="rId4" cstate="print"/>
          <a:srcRect/>
          <a:stretch>
            <a:fillRect/>
          </a:stretch>
        </p:blipFill>
        <p:spPr bwMode="auto">
          <a:xfrm>
            <a:off x="5810250" y="3429000"/>
            <a:ext cx="3257550" cy="2876550"/>
          </a:xfrm>
          <a:prstGeom prst="rect">
            <a:avLst/>
          </a:prstGeom>
          <a:noFill/>
          <a:ln w="9525">
            <a:noFill/>
            <a:miter lim="800000"/>
            <a:headEnd/>
            <a:tailEnd/>
          </a:ln>
        </p:spPr>
      </p:pic>
      <p:pic>
        <p:nvPicPr>
          <p:cNvPr id="3076" name="Picture 4"/>
          <p:cNvPicPr>
            <a:picLocks noChangeAspect="1" noChangeArrowheads="1"/>
          </p:cNvPicPr>
          <p:nvPr/>
        </p:nvPicPr>
        <p:blipFill>
          <a:blip r:embed="rId5" cstate="print"/>
          <a:srcRect/>
          <a:stretch>
            <a:fillRect/>
          </a:stretch>
        </p:blipFill>
        <p:spPr bwMode="auto">
          <a:xfrm>
            <a:off x="2438400" y="3429000"/>
            <a:ext cx="3352800" cy="2867025"/>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69E29E33-B620-47F9-BB04-8846C2A5AFCC}" type="slidenum">
              <a:rPr kumimoji="0" lang="en-US" smtClean="0"/>
              <a:pPr/>
              <a:t>20</a:t>
            </a:fld>
            <a:endParaRPr kumimoji="0"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sp>
        <p:nvSpPr>
          <p:cNvPr id="1379333" name="Rectangle 5"/>
          <p:cNvSpPr>
            <a:spLocks noChangeArrowheads="1"/>
          </p:cNvSpPr>
          <p:nvPr/>
        </p:nvSpPr>
        <p:spPr bwMode="auto">
          <a:xfrm>
            <a:off x="228600" y="1219200"/>
            <a:ext cx="8229600" cy="31085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1" dirty="0">
                <a:solidFill>
                  <a:srgbClr val="0000CC"/>
                </a:solidFill>
                <a:latin typeface="Times New Roman" panose="02020603050405020304" pitchFamily="18" charset="0"/>
              </a:rPr>
              <a:t>A linked list is a collection of data in which each element contains the location of the next element</a:t>
            </a:r>
            <a:r>
              <a:rPr lang="en-US" altLang="en-US" sz="2800" b="0" dirty="0">
                <a:solidFill>
                  <a:schemeClr val="bg1"/>
                </a:solidFill>
                <a:latin typeface="Times New Roman" panose="02020603050405020304" pitchFamily="18" charset="0"/>
              </a:rPr>
              <a:t>—that is, each element contains two parts: </a:t>
            </a:r>
            <a:r>
              <a:rPr lang="en-US" altLang="en-US" sz="2800" b="1" u="sng" dirty="0">
                <a:solidFill>
                  <a:schemeClr val="bg1"/>
                </a:solidFill>
                <a:latin typeface="Times New Roman" panose="02020603050405020304" pitchFamily="18" charset="0"/>
              </a:rPr>
              <a:t>data</a:t>
            </a:r>
            <a:r>
              <a:rPr lang="en-US" altLang="en-US" sz="2800" b="0" dirty="0">
                <a:solidFill>
                  <a:schemeClr val="bg1"/>
                </a:solidFill>
                <a:latin typeface="Times New Roman" panose="02020603050405020304" pitchFamily="18" charset="0"/>
              </a:rPr>
              <a:t> and </a:t>
            </a:r>
            <a:r>
              <a:rPr lang="en-US" altLang="en-US" sz="2800" b="1" u="sng" dirty="0">
                <a:solidFill>
                  <a:schemeClr val="bg1"/>
                </a:solidFill>
                <a:latin typeface="Times New Roman" panose="02020603050405020304" pitchFamily="18" charset="0"/>
              </a:rPr>
              <a:t>link</a:t>
            </a:r>
            <a:r>
              <a:rPr lang="en-US" altLang="en-US" sz="2800" b="0" dirty="0">
                <a:solidFill>
                  <a:schemeClr val="bg1"/>
                </a:solidFill>
                <a:latin typeface="Times New Roman" panose="02020603050405020304" pitchFamily="18" charset="0"/>
              </a:rPr>
              <a:t>. </a:t>
            </a:r>
            <a:r>
              <a:rPr lang="en-US" altLang="en-US" sz="2800" b="1" dirty="0">
                <a:solidFill>
                  <a:schemeClr val="bg1"/>
                </a:solidFill>
                <a:latin typeface="Times New Roman" panose="02020603050405020304" pitchFamily="18" charset="0"/>
              </a:rPr>
              <a:t>The name of the list is the same as the name of this pointer variable</a:t>
            </a:r>
            <a:r>
              <a:rPr lang="en-US" altLang="en-US" sz="2800" b="0" dirty="0" smtClean="0">
                <a:solidFill>
                  <a:schemeClr val="bg1"/>
                </a:solidFill>
                <a:latin typeface="Times New Roman" panose="02020603050405020304" pitchFamily="18" charset="0"/>
              </a:rPr>
              <a:t>. </a:t>
            </a:r>
          </a:p>
          <a:p>
            <a:pPr algn="just" eaLnBrk="1" hangingPunct="1">
              <a:defRPr/>
            </a:pPr>
            <a:r>
              <a:rPr lang="en-US" altLang="en-US" sz="2800" b="0" dirty="0" smtClean="0">
                <a:solidFill>
                  <a:schemeClr val="bg1"/>
                </a:solidFill>
                <a:latin typeface="Times New Roman" panose="02020603050405020304" pitchFamily="18" charset="0"/>
              </a:rPr>
              <a:t>We </a:t>
            </a:r>
            <a:r>
              <a:rPr lang="en-US" altLang="en-US" sz="2800" b="0" dirty="0">
                <a:solidFill>
                  <a:schemeClr val="bg1"/>
                </a:solidFill>
                <a:latin typeface="Times New Roman" panose="02020603050405020304" pitchFamily="18" charset="0"/>
              </a:rPr>
              <a:t>define an empty linked list to be only a null </a:t>
            </a:r>
            <a:r>
              <a:rPr lang="en-US" altLang="en-US" sz="2800" b="0" dirty="0" smtClean="0">
                <a:solidFill>
                  <a:schemeClr val="bg1"/>
                </a:solidFill>
                <a:latin typeface="Times New Roman" panose="02020603050405020304" pitchFamily="18" charset="0"/>
              </a:rPr>
              <a:t>pointer as an empty list.</a:t>
            </a:r>
            <a:endParaRPr lang="en-US" altLang="en-US" sz="2800" b="0" dirty="0">
              <a:solidFill>
                <a:schemeClr val="bg1"/>
              </a:solidFill>
              <a:latin typeface="Times New Roman" panose="02020603050405020304" pitchFamily="18" charset="0"/>
            </a:endParaRPr>
          </a:p>
        </p:txBody>
      </p:sp>
      <p:sp>
        <p:nvSpPr>
          <p:cNvPr id="6"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4- Linked Lists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pic>
        <p:nvPicPr>
          <p:cNvPr id="7" name="Picture 5"/>
          <p:cNvPicPr>
            <a:picLocks noChangeAspect="1" noChangeArrowheads="1"/>
          </p:cNvPicPr>
          <p:nvPr/>
        </p:nvPicPr>
        <p:blipFill>
          <a:blip r:embed="rId3" cstate="print"/>
          <a:srcRect/>
          <a:stretch>
            <a:fillRect/>
          </a:stretch>
        </p:blipFill>
        <p:spPr bwMode="auto">
          <a:xfrm>
            <a:off x="212725" y="4287838"/>
            <a:ext cx="8702675" cy="2189162"/>
          </a:xfrm>
          <a:prstGeom prst="rect">
            <a:avLst/>
          </a:prstGeom>
          <a:noFill/>
          <a:ln w="9525">
            <a:noFill/>
            <a:miter lim="800000"/>
            <a:headEnd/>
            <a:tailEnd/>
          </a:ln>
          <a:effectLst/>
        </p:spPr>
      </p:pic>
      <p:cxnSp>
        <p:nvCxnSpPr>
          <p:cNvPr id="9" name="Straight Arrow Connector 8"/>
          <p:cNvCxnSpPr/>
          <p:nvPr/>
        </p:nvCxnSpPr>
        <p:spPr>
          <a:xfrm>
            <a:off x="1143000" y="2971800"/>
            <a:ext cx="45720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057400" y="3810000"/>
            <a:ext cx="1600200" cy="2057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69E29E33-B620-47F9-BB04-8846C2A5AFCC}" type="slidenum">
              <a:rPr kumimoji="0" lang="en-US" smtClean="0"/>
              <a:pPr/>
              <a:t>21</a:t>
            </a:fld>
            <a:endParaRPr kumimoji="0"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ChangeArrowheads="1"/>
          </p:cNvSpPr>
          <p:nvPr/>
        </p:nvSpPr>
        <p:spPr bwMode="auto">
          <a:xfrm>
            <a:off x="152400" y="1205805"/>
            <a:ext cx="8610600" cy="1384995"/>
          </a:xfrm>
          <a:prstGeom prst="rect">
            <a:avLst/>
          </a:prstGeom>
          <a:noFill/>
          <a:ln w="9525">
            <a:noFill/>
            <a:miter lim="800000"/>
            <a:headEnd/>
            <a:tailEnd/>
          </a:ln>
          <a:effectLst/>
        </p:spPr>
        <p:txBody>
          <a:bodyPr wrap="square">
            <a:spAutoFit/>
          </a:bodyPr>
          <a:lstStyle/>
          <a:p>
            <a:pPr algn="just"/>
            <a:r>
              <a:rPr lang="en-US" altLang="en-US" sz="2800" b="1" dirty="0" smtClean="0">
                <a:solidFill>
                  <a:schemeClr val="bg1"/>
                </a:solidFill>
                <a:latin typeface="Times New Roman" pitchFamily="18" charset="0"/>
              </a:rPr>
              <a:t>Notation explanation</a:t>
            </a:r>
            <a:r>
              <a:rPr lang="en-US" altLang="en-US" sz="2800" b="0" dirty="0" smtClean="0">
                <a:solidFill>
                  <a:schemeClr val="bg1"/>
                </a:solidFill>
                <a:latin typeface="Times New Roman" pitchFamily="18" charset="0"/>
              </a:rPr>
              <a:t>: </a:t>
            </a:r>
            <a:r>
              <a:rPr lang="en-US" altLang="en-US" sz="2800" b="0" dirty="0">
                <a:solidFill>
                  <a:schemeClr val="bg1"/>
                </a:solidFill>
                <a:latin typeface="Times New Roman" pitchFamily="18" charset="0"/>
              </a:rPr>
              <a:t>We show the connection between two nodes using a line. One end of the line has an arrowhead, the other end has a solid circle. </a:t>
            </a:r>
          </a:p>
        </p:txBody>
      </p:sp>
      <p:grpSp>
        <p:nvGrpSpPr>
          <p:cNvPr id="14" name="Group 13"/>
          <p:cNvGrpSpPr/>
          <p:nvPr/>
        </p:nvGrpSpPr>
        <p:grpSpPr>
          <a:xfrm>
            <a:off x="152400" y="2895600"/>
            <a:ext cx="8610600" cy="3276600"/>
            <a:chOff x="152400" y="2438400"/>
            <a:chExt cx="8610600" cy="3276600"/>
          </a:xfrm>
        </p:grpSpPr>
        <p:grpSp>
          <p:nvGrpSpPr>
            <p:cNvPr id="2" name="Group 1"/>
            <p:cNvGrpSpPr>
              <a:grpSpLocks/>
            </p:cNvGrpSpPr>
            <p:nvPr/>
          </p:nvGrpSpPr>
          <p:grpSpPr bwMode="auto">
            <a:xfrm>
              <a:off x="152400" y="2438400"/>
              <a:ext cx="8610600" cy="3276600"/>
              <a:chOff x="152400" y="2057400"/>
              <a:chExt cx="8610600" cy="3276600"/>
            </a:xfrm>
          </p:grpSpPr>
          <p:sp>
            <p:nvSpPr>
              <p:cNvPr id="63492" name="Text Box 6"/>
              <p:cNvSpPr txBox="1">
                <a:spLocks noChangeArrowheads="1"/>
              </p:cNvSpPr>
              <p:nvPr/>
            </p:nvSpPr>
            <p:spPr bwMode="auto">
              <a:xfrm>
                <a:off x="228600" y="2057400"/>
                <a:ext cx="6423361"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11.10  </a:t>
                </a:r>
                <a:r>
                  <a:rPr lang="en-US" altLang="en-US" sz="2000" dirty="0">
                    <a:solidFill>
                      <a:schemeClr val="bg1"/>
                    </a:solidFill>
                    <a:latin typeface="Times New Roman" pitchFamily="18" charset="0"/>
                  </a:rPr>
                  <a:t>The concept of copying and storing pointers</a:t>
                </a:r>
              </a:p>
            </p:txBody>
          </p:sp>
          <p:pic>
            <p:nvPicPr>
              <p:cNvPr id="63493" name="Picture 7"/>
              <p:cNvPicPr>
                <a:picLocks noChangeAspect="1" noChangeArrowheads="1"/>
              </p:cNvPicPr>
              <p:nvPr/>
            </p:nvPicPr>
            <p:blipFill>
              <a:blip r:embed="rId3" cstate="print"/>
              <a:srcRect/>
              <a:stretch>
                <a:fillRect/>
              </a:stretch>
            </p:blipFill>
            <p:spPr bwMode="auto">
              <a:xfrm>
                <a:off x="152400" y="2590800"/>
                <a:ext cx="8583613" cy="2708275"/>
              </a:xfrm>
              <a:prstGeom prst="rect">
                <a:avLst/>
              </a:prstGeom>
              <a:noFill/>
              <a:ln w="9525">
                <a:noFill/>
                <a:miter lim="800000"/>
                <a:headEnd/>
                <a:tailEnd/>
              </a:ln>
              <a:effectLst/>
            </p:spPr>
          </p:pic>
          <p:cxnSp>
            <p:nvCxnSpPr>
              <p:cNvPr id="63494" name="Straight Connector 5"/>
              <p:cNvCxnSpPr>
                <a:cxnSpLocks noChangeShapeType="1"/>
              </p:cNvCxnSpPr>
              <p:nvPr/>
            </p:nvCxnSpPr>
            <p:spPr bwMode="auto">
              <a:xfrm>
                <a:off x="304800" y="2514600"/>
                <a:ext cx="8382000" cy="0"/>
              </a:xfrm>
              <a:prstGeom prst="line">
                <a:avLst/>
              </a:prstGeom>
              <a:noFill/>
              <a:ln w="57150" algn="ctr">
                <a:solidFill>
                  <a:srgbClr val="FF0000"/>
                </a:solidFill>
                <a:round/>
                <a:headEnd/>
                <a:tailEnd/>
              </a:ln>
              <a:effectLst/>
            </p:spPr>
          </p:cxnSp>
          <p:cxnSp>
            <p:nvCxnSpPr>
              <p:cNvPr id="63495" name="Straight Connector 6"/>
              <p:cNvCxnSpPr>
                <a:cxnSpLocks noChangeShapeType="1"/>
              </p:cNvCxnSpPr>
              <p:nvPr/>
            </p:nvCxnSpPr>
            <p:spPr bwMode="auto">
              <a:xfrm>
                <a:off x="304800" y="2057400"/>
                <a:ext cx="8382000" cy="0"/>
              </a:xfrm>
              <a:prstGeom prst="line">
                <a:avLst/>
              </a:prstGeom>
              <a:noFill/>
              <a:ln w="9525" algn="ctr">
                <a:solidFill>
                  <a:srgbClr val="FF0000"/>
                </a:solidFill>
                <a:round/>
                <a:headEnd/>
                <a:tailEnd/>
              </a:ln>
              <a:effectLst/>
            </p:spPr>
          </p:cxnSp>
          <p:cxnSp>
            <p:nvCxnSpPr>
              <p:cNvPr id="63496" name="Straight Connector 7"/>
              <p:cNvCxnSpPr>
                <a:cxnSpLocks noChangeShapeType="1"/>
              </p:cNvCxnSpPr>
              <p:nvPr/>
            </p:nvCxnSpPr>
            <p:spPr bwMode="auto">
              <a:xfrm>
                <a:off x="381000" y="5334000"/>
                <a:ext cx="8382000" cy="0"/>
              </a:xfrm>
              <a:prstGeom prst="line">
                <a:avLst/>
              </a:prstGeom>
              <a:noFill/>
              <a:ln w="9525" algn="ctr">
                <a:solidFill>
                  <a:srgbClr val="FF0000"/>
                </a:solidFill>
                <a:round/>
                <a:headEnd/>
                <a:tailEnd/>
              </a:ln>
              <a:effectLst/>
            </p:spPr>
          </p:cxnSp>
        </p:grpSp>
        <p:sp>
          <p:nvSpPr>
            <p:cNvPr id="9" name="TextBox 8"/>
            <p:cNvSpPr txBox="1"/>
            <p:nvPr/>
          </p:nvSpPr>
          <p:spPr>
            <a:xfrm>
              <a:off x="3429000" y="5068669"/>
              <a:ext cx="3124200" cy="646331"/>
            </a:xfrm>
            <a:prstGeom prst="rect">
              <a:avLst/>
            </a:prstGeom>
            <a:noFill/>
          </p:spPr>
          <p:txBody>
            <a:bodyPr wrap="square" rtlCol="0">
              <a:spAutoFit/>
            </a:bodyPr>
            <a:lstStyle/>
            <a:p>
              <a:r>
                <a:rPr lang="en-US" dirty="0" smtClean="0">
                  <a:solidFill>
                    <a:schemeClr val="bg1"/>
                  </a:solidFill>
                </a:rPr>
                <a:t>Node address can be copied more than one times.</a:t>
              </a:r>
              <a:endParaRPr lang="en-US" dirty="0">
                <a:solidFill>
                  <a:schemeClr val="bg1"/>
                </a:solidFill>
              </a:endParaRPr>
            </a:p>
          </p:txBody>
        </p:sp>
      </p:grpSp>
      <p:sp>
        <p:nvSpPr>
          <p:cNvPr id="1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Linked Lists…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2" name="Slide Number Placeholder 11"/>
          <p:cNvSpPr>
            <a:spLocks noGrp="1"/>
          </p:cNvSpPr>
          <p:nvPr>
            <p:ph type="sldNum" sz="quarter" idx="12"/>
          </p:nvPr>
        </p:nvSpPr>
        <p:spPr/>
        <p:txBody>
          <a:bodyPr/>
          <a:lstStyle/>
          <a:p>
            <a:fld id="{69E29E33-B620-47F9-BB04-8846C2A5AFCC}" type="slidenum">
              <a:rPr kumimoji="0" lang="en-US" smtClean="0"/>
              <a:pPr/>
              <a:t>22</a:t>
            </a:fld>
            <a:endParaRPr kumimoji="0"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ChangeArrowheads="1"/>
          </p:cNvSpPr>
          <p:nvPr/>
        </p:nvSpPr>
        <p:spPr bwMode="auto">
          <a:xfrm>
            <a:off x="304800" y="1066800"/>
            <a:ext cx="8382000" cy="1200329"/>
          </a:xfrm>
          <a:prstGeom prst="rect">
            <a:avLst/>
          </a:prstGeom>
          <a:noFill/>
          <a:ln w="9525">
            <a:noFill/>
            <a:miter lim="800000"/>
            <a:headEnd/>
            <a:tailEnd/>
          </a:ln>
          <a:effectLst/>
        </p:spPr>
        <p:txBody>
          <a:bodyPr wrap="square">
            <a:spAutoFit/>
          </a:bodyPr>
          <a:lstStyle/>
          <a:p>
            <a:pPr algn="just"/>
            <a:r>
              <a:rPr lang="en-US" altLang="en-US" sz="2400" b="1" dirty="0" smtClean="0">
                <a:solidFill>
                  <a:srgbClr val="0000CC"/>
                </a:solidFill>
                <a:latin typeface="Calibri" pitchFamily="34" charset="0"/>
              </a:rPr>
              <a:t>Arrays versus linked lists </a:t>
            </a:r>
            <a:r>
              <a:rPr lang="en-US" altLang="en-US" sz="2400" dirty="0" smtClean="0">
                <a:solidFill>
                  <a:schemeClr val="bg1"/>
                </a:solidFill>
                <a:latin typeface="Calibri" pitchFamily="34" charset="0"/>
              </a:rPr>
              <a:t>: </a:t>
            </a:r>
            <a:r>
              <a:rPr lang="en-US" altLang="en-US" sz="2400" b="0" dirty="0" smtClean="0">
                <a:solidFill>
                  <a:schemeClr val="bg1"/>
                </a:solidFill>
                <a:latin typeface="Times New Roman" pitchFamily="18" charset="0"/>
              </a:rPr>
              <a:t>Both </a:t>
            </a:r>
            <a:r>
              <a:rPr lang="en-US" altLang="en-US" sz="2400" b="0" dirty="0">
                <a:solidFill>
                  <a:schemeClr val="bg1"/>
                </a:solidFill>
                <a:latin typeface="Times New Roman" pitchFamily="18" charset="0"/>
              </a:rPr>
              <a:t>an array and a linked list are representations of a list of items in memory. The only difference is the way in which the items are linked together. </a:t>
            </a:r>
          </a:p>
        </p:txBody>
      </p:sp>
      <p:grpSp>
        <p:nvGrpSpPr>
          <p:cNvPr id="2" name="Group 1"/>
          <p:cNvGrpSpPr>
            <a:grpSpLocks/>
          </p:cNvGrpSpPr>
          <p:nvPr/>
        </p:nvGrpSpPr>
        <p:grpSpPr bwMode="auto">
          <a:xfrm>
            <a:off x="434975" y="2438400"/>
            <a:ext cx="8175625" cy="3962400"/>
            <a:chOff x="228600" y="2819400"/>
            <a:chExt cx="8175625" cy="3962400"/>
          </a:xfrm>
        </p:grpSpPr>
        <p:sp>
          <p:nvSpPr>
            <p:cNvPr id="65541" name="Text Box 4"/>
            <p:cNvSpPr txBox="1">
              <a:spLocks noChangeArrowheads="1"/>
            </p:cNvSpPr>
            <p:nvPr/>
          </p:nvSpPr>
          <p:spPr bwMode="auto">
            <a:xfrm>
              <a:off x="228600" y="2819400"/>
              <a:ext cx="4283160"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11.11  </a:t>
              </a:r>
              <a:r>
                <a:rPr lang="en-US" altLang="en-US" sz="2000" dirty="0">
                  <a:solidFill>
                    <a:schemeClr val="bg1"/>
                  </a:solidFill>
                  <a:latin typeface="Times New Roman" pitchFamily="18" charset="0"/>
                </a:rPr>
                <a:t>Array versus linked list</a:t>
              </a:r>
            </a:p>
          </p:txBody>
        </p:sp>
        <p:pic>
          <p:nvPicPr>
            <p:cNvPr id="65542" name="Picture 6"/>
            <p:cNvPicPr>
              <a:picLocks noChangeAspect="1" noChangeArrowheads="1"/>
            </p:cNvPicPr>
            <p:nvPr/>
          </p:nvPicPr>
          <p:blipFill>
            <a:blip r:embed="rId3" cstate="print"/>
            <a:srcRect/>
            <a:stretch>
              <a:fillRect/>
            </a:stretch>
          </p:blipFill>
          <p:spPr bwMode="auto">
            <a:xfrm>
              <a:off x="1398588" y="3486150"/>
              <a:ext cx="6069012" cy="3219450"/>
            </a:xfrm>
            <a:prstGeom prst="rect">
              <a:avLst/>
            </a:prstGeom>
            <a:noFill/>
            <a:ln w="9525">
              <a:noFill/>
              <a:miter lim="800000"/>
              <a:headEnd/>
              <a:tailEnd/>
            </a:ln>
            <a:effectLst/>
          </p:spPr>
        </p:pic>
        <p:cxnSp>
          <p:nvCxnSpPr>
            <p:cNvPr id="65543" name="Straight Connector 6"/>
            <p:cNvCxnSpPr>
              <a:cxnSpLocks noChangeShapeType="1"/>
            </p:cNvCxnSpPr>
            <p:nvPr/>
          </p:nvCxnSpPr>
          <p:spPr bwMode="auto">
            <a:xfrm>
              <a:off x="304800" y="3276600"/>
              <a:ext cx="8023225" cy="0"/>
            </a:xfrm>
            <a:prstGeom prst="line">
              <a:avLst/>
            </a:prstGeom>
            <a:noFill/>
            <a:ln w="57150" algn="ctr">
              <a:solidFill>
                <a:srgbClr val="FF0000"/>
              </a:solidFill>
              <a:round/>
              <a:headEnd/>
              <a:tailEnd/>
            </a:ln>
            <a:effectLst/>
          </p:spPr>
        </p:cxnSp>
        <p:cxnSp>
          <p:nvCxnSpPr>
            <p:cNvPr id="65544" name="Straight Connector 7"/>
            <p:cNvCxnSpPr>
              <a:cxnSpLocks noChangeShapeType="1"/>
            </p:cNvCxnSpPr>
            <p:nvPr/>
          </p:nvCxnSpPr>
          <p:spPr bwMode="auto">
            <a:xfrm>
              <a:off x="304800" y="2819400"/>
              <a:ext cx="8023225" cy="0"/>
            </a:xfrm>
            <a:prstGeom prst="line">
              <a:avLst/>
            </a:prstGeom>
            <a:noFill/>
            <a:ln w="9525" algn="ctr">
              <a:solidFill>
                <a:srgbClr val="FF0000"/>
              </a:solidFill>
              <a:round/>
              <a:headEnd/>
              <a:tailEnd/>
            </a:ln>
            <a:effectLst/>
          </p:spPr>
        </p:cxnSp>
        <p:cxnSp>
          <p:nvCxnSpPr>
            <p:cNvPr id="65545" name="Straight Connector 8"/>
            <p:cNvCxnSpPr>
              <a:cxnSpLocks noChangeShapeType="1"/>
            </p:cNvCxnSpPr>
            <p:nvPr/>
          </p:nvCxnSpPr>
          <p:spPr bwMode="auto">
            <a:xfrm>
              <a:off x="381000" y="6781800"/>
              <a:ext cx="8023225" cy="0"/>
            </a:xfrm>
            <a:prstGeom prst="line">
              <a:avLst/>
            </a:prstGeom>
            <a:noFill/>
            <a:ln w="9525" algn="ctr">
              <a:solidFill>
                <a:srgbClr val="FF0000"/>
              </a:solidFill>
              <a:round/>
              <a:headEnd/>
              <a:tailEnd/>
            </a:ln>
            <a:effectLst/>
          </p:spPr>
        </p:cxnSp>
      </p:grpSp>
      <p:sp>
        <p:nvSpPr>
          <p:cNvPr id="10"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Linked Lists…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1" name="Slide Number Placeholder 10"/>
          <p:cNvSpPr>
            <a:spLocks noGrp="1"/>
          </p:cNvSpPr>
          <p:nvPr>
            <p:ph type="sldNum" sz="quarter" idx="12"/>
          </p:nvPr>
        </p:nvSpPr>
        <p:spPr/>
        <p:txBody>
          <a:bodyPr/>
          <a:lstStyle/>
          <a:p>
            <a:fld id="{69E29E33-B620-47F9-BB04-8846C2A5AFCC}" type="slidenum">
              <a:rPr kumimoji="0" lang="en-US" smtClean="0"/>
              <a:pPr/>
              <a:t>23</a:t>
            </a:fld>
            <a:endParaRPr kumimoji="0"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228600" y="909935"/>
            <a:ext cx="5020029" cy="461665"/>
          </a:xfrm>
          <a:prstGeom prst="rect">
            <a:avLst/>
          </a:prstGeom>
          <a:noFill/>
          <a:ln w="9525">
            <a:noFill/>
            <a:miter lim="800000"/>
            <a:headEnd/>
            <a:tailEnd/>
          </a:ln>
          <a:effectLst/>
        </p:spPr>
        <p:txBody>
          <a:bodyPr wrap="none">
            <a:spAutoFit/>
          </a:bodyPr>
          <a:lstStyle/>
          <a:p>
            <a:r>
              <a:rPr lang="en-US" altLang="en-US" sz="2400" b="1" dirty="0" smtClean="0">
                <a:solidFill>
                  <a:srgbClr val="0000CC"/>
                </a:solidFill>
                <a:latin typeface="Calibri" pitchFamily="34" charset="0"/>
              </a:rPr>
              <a:t>Linked </a:t>
            </a:r>
            <a:r>
              <a:rPr lang="en-US" altLang="en-US" sz="2400" b="1" dirty="0">
                <a:solidFill>
                  <a:srgbClr val="0000CC"/>
                </a:solidFill>
                <a:latin typeface="Calibri" pitchFamily="34" charset="0"/>
              </a:rPr>
              <a:t>list names versus nodes names</a:t>
            </a:r>
          </a:p>
        </p:txBody>
      </p:sp>
      <p:sp>
        <p:nvSpPr>
          <p:cNvPr id="67587" name="Rectangle 3"/>
          <p:cNvSpPr>
            <a:spLocks noChangeArrowheads="1"/>
          </p:cNvSpPr>
          <p:nvPr/>
        </p:nvSpPr>
        <p:spPr bwMode="auto">
          <a:xfrm>
            <a:off x="152400" y="1371600"/>
            <a:ext cx="8534400" cy="1815882"/>
          </a:xfrm>
          <a:prstGeom prst="rect">
            <a:avLst/>
          </a:prstGeom>
          <a:noFill/>
          <a:ln w="9525">
            <a:noFill/>
            <a:miter lim="800000"/>
            <a:headEnd/>
            <a:tailEnd/>
          </a:ln>
          <a:effectLst/>
        </p:spPr>
        <p:txBody>
          <a:bodyPr wrap="square">
            <a:spAutoFit/>
          </a:bodyPr>
          <a:lstStyle/>
          <a:p>
            <a:pPr algn="just"/>
            <a:r>
              <a:rPr lang="en-US" altLang="en-US" sz="2800" b="0" dirty="0" smtClean="0">
                <a:solidFill>
                  <a:schemeClr val="bg1"/>
                </a:solidFill>
                <a:latin typeface="Times New Roman" pitchFamily="18" charset="0"/>
              </a:rPr>
              <a:t>The </a:t>
            </a:r>
            <a:r>
              <a:rPr lang="en-US" altLang="en-US" sz="2800" b="1" u="sng" dirty="0">
                <a:solidFill>
                  <a:schemeClr val="bg1"/>
                </a:solidFill>
                <a:latin typeface="Times New Roman" pitchFamily="18" charset="0"/>
              </a:rPr>
              <a:t>name</a:t>
            </a:r>
            <a:r>
              <a:rPr lang="en-US" altLang="en-US" sz="2800" b="0" dirty="0">
                <a:solidFill>
                  <a:schemeClr val="bg1"/>
                </a:solidFill>
                <a:latin typeface="Times New Roman" pitchFamily="18" charset="0"/>
              </a:rPr>
              <a:t> of a linked list is the name of the </a:t>
            </a:r>
            <a:r>
              <a:rPr lang="en-US" altLang="en-US" sz="2800" b="1" u="sng" dirty="0">
                <a:solidFill>
                  <a:schemeClr val="bg1"/>
                </a:solidFill>
                <a:latin typeface="Times New Roman" pitchFamily="18" charset="0"/>
              </a:rPr>
              <a:t>head pointer</a:t>
            </a:r>
            <a:r>
              <a:rPr lang="en-US" altLang="en-US" sz="2800" b="0" dirty="0">
                <a:solidFill>
                  <a:schemeClr val="bg1"/>
                </a:solidFill>
                <a:latin typeface="Times New Roman" pitchFamily="18" charset="0"/>
              </a:rPr>
              <a:t> that points to the first node of the list. Nodes, on the other hand, do not have an explicit names in a linked list, just implicit ones. </a:t>
            </a:r>
          </a:p>
        </p:txBody>
      </p:sp>
      <p:grpSp>
        <p:nvGrpSpPr>
          <p:cNvPr id="2" name="Group 1"/>
          <p:cNvGrpSpPr>
            <a:grpSpLocks/>
          </p:cNvGrpSpPr>
          <p:nvPr/>
        </p:nvGrpSpPr>
        <p:grpSpPr bwMode="auto">
          <a:xfrm>
            <a:off x="914400" y="3429000"/>
            <a:ext cx="7216775" cy="2363787"/>
            <a:chOff x="196850" y="3657600"/>
            <a:chExt cx="7216775" cy="2363787"/>
          </a:xfrm>
        </p:grpSpPr>
        <p:sp>
          <p:nvSpPr>
            <p:cNvPr id="67589" name="Text Box 5"/>
            <p:cNvSpPr txBox="1">
              <a:spLocks noChangeArrowheads="1"/>
            </p:cNvSpPr>
            <p:nvPr/>
          </p:nvSpPr>
          <p:spPr bwMode="auto">
            <a:xfrm>
              <a:off x="196850" y="3657600"/>
              <a:ext cx="7204023"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11.12  </a:t>
              </a:r>
              <a:r>
                <a:rPr lang="en-US" altLang="en-US" sz="2000" dirty="0">
                  <a:solidFill>
                    <a:schemeClr val="bg1"/>
                  </a:solidFill>
                  <a:latin typeface="Times New Roman" pitchFamily="18" charset="0"/>
                </a:rPr>
                <a:t>The name of a linked list versus the names of nodes</a:t>
              </a:r>
            </a:p>
          </p:txBody>
        </p:sp>
        <p:pic>
          <p:nvPicPr>
            <p:cNvPr id="67590" name="Picture 6"/>
            <p:cNvPicPr>
              <a:picLocks noChangeAspect="1" noChangeArrowheads="1"/>
            </p:cNvPicPr>
            <p:nvPr/>
          </p:nvPicPr>
          <p:blipFill>
            <a:blip r:embed="rId3" cstate="print"/>
            <a:srcRect/>
            <a:stretch>
              <a:fillRect/>
            </a:stretch>
          </p:blipFill>
          <p:spPr bwMode="auto">
            <a:xfrm>
              <a:off x="250825" y="4191000"/>
              <a:ext cx="7056437" cy="1830387"/>
            </a:xfrm>
            <a:prstGeom prst="rect">
              <a:avLst/>
            </a:prstGeom>
            <a:noFill/>
            <a:ln w="9525">
              <a:noFill/>
              <a:miter lim="800000"/>
              <a:headEnd/>
              <a:tailEnd/>
            </a:ln>
            <a:effectLst/>
          </p:spPr>
        </p:pic>
        <p:cxnSp>
          <p:nvCxnSpPr>
            <p:cNvPr id="67591" name="Straight Connector 6"/>
            <p:cNvCxnSpPr>
              <a:cxnSpLocks noChangeShapeType="1"/>
            </p:cNvCxnSpPr>
            <p:nvPr/>
          </p:nvCxnSpPr>
          <p:spPr bwMode="auto">
            <a:xfrm>
              <a:off x="304800" y="4114800"/>
              <a:ext cx="7108825" cy="0"/>
            </a:xfrm>
            <a:prstGeom prst="line">
              <a:avLst/>
            </a:prstGeom>
            <a:noFill/>
            <a:ln w="57150" algn="ctr">
              <a:solidFill>
                <a:srgbClr val="FF0000"/>
              </a:solidFill>
              <a:round/>
              <a:headEnd/>
              <a:tailEnd/>
            </a:ln>
            <a:effectLst/>
          </p:spPr>
        </p:cxnSp>
        <p:cxnSp>
          <p:nvCxnSpPr>
            <p:cNvPr id="67592" name="Straight Connector 7"/>
            <p:cNvCxnSpPr>
              <a:cxnSpLocks noChangeShapeType="1"/>
            </p:cNvCxnSpPr>
            <p:nvPr/>
          </p:nvCxnSpPr>
          <p:spPr bwMode="auto">
            <a:xfrm>
              <a:off x="304800" y="3657600"/>
              <a:ext cx="7108825" cy="0"/>
            </a:xfrm>
            <a:prstGeom prst="line">
              <a:avLst/>
            </a:prstGeom>
            <a:noFill/>
            <a:ln w="9525" algn="ctr">
              <a:solidFill>
                <a:srgbClr val="FF0000"/>
              </a:solidFill>
              <a:round/>
              <a:headEnd/>
              <a:tailEnd/>
            </a:ln>
            <a:effectLst/>
          </p:spPr>
        </p:cxnSp>
        <p:cxnSp>
          <p:nvCxnSpPr>
            <p:cNvPr id="67593" name="Straight Connector 8"/>
            <p:cNvCxnSpPr>
              <a:cxnSpLocks noChangeShapeType="1"/>
            </p:cNvCxnSpPr>
            <p:nvPr/>
          </p:nvCxnSpPr>
          <p:spPr bwMode="auto">
            <a:xfrm>
              <a:off x="381000" y="6019800"/>
              <a:ext cx="7032625" cy="0"/>
            </a:xfrm>
            <a:prstGeom prst="line">
              <a:avLst/>
            </a:prstGeom>
            <a:noFill/>
            <a:ln w="9525" algn="ctr">
              <a:solidFill>
                <a:srgbClr val="FF0000"/>
              </a:solidFill>
              <a:round/>
              <a:headEnd/>
              <a:tailEnd/>
            </a:ln>
            <a:effectLst/>
          </p:spPr>
        </p:cxnSp>
      </p:grpSp>
      <p:sp>
        <p:nvSpPr>
          <p:cNvPr id="10"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Linked Lists…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cxnSp>
        <p:nvCxnSpPr>
          <p:cNvPr id="15" name="Straight Arrow Connector 14"/>
          <p:cNvCxnSpPr/>
          <p:nvPr/>
        </p:nvCxnSpPr>
        <p:spPr>
          <a:xfrm>
            <a:off x="1219200" y="1828800"/>
            <a:ext cx="76200" cy="2819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12"/>
          </p:nvPr>
        </p:nvSpPr>
        <p:spPr/>
        <p:txBody>
          <a:bodyPr/>
          <a:lstStyle/>
          <a:p>
            <a:fld id="{69E29E33-B620-47F9-BB04-8846C2A5AFCC}" type="slidenum">
              <a:rPr kumimoji="0" lang="en-US" smtClean="0"/>
              <a:pPr/>
              <a:t>24</a:t>
            </a:fld>
            <a:endParaRPr kumimoji="0"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Text Box 2"/>
          <p:cNvSpPr txBox="1">
            <a:spLocks noChangeArrowheads="1"/>
          </p:cNvSpPr>
          <p:nvPr/>
        </p:nvSpPr>
        <p:spPr bwMode="auto">
          <a:xfrm>
            <a:off x="76200" y="1076980"/>
            <a:ext cx="3953903" cy="523220"/>
          </a:xfrm>
          <a:prstGeom prst="rect">
            <a:avLst/>
          </a:prstGeom>
          <a:noFill/>
          <a:ln w="9525">
            <a:noFill/>
            <a:miter lim="800000"/>
            <a:headEnd/>
            <a:tailEnd/>
          </a:ln>
          <a:effectLst/>
        </p:spPr>
        <p:txBody>
          <a:bodyPr wrap="square">
            <a:spAutoFit/>
          </a:bodyPr>
          <a:lstStyle/>
          <a:p>
            <a:r>
              <a:rPr lang="en-US" altLang="en-US" sz="2800" b="1" dirty="0" smtClean="0">
                <a:solidFill>
                  <a:srgbClr val="0000CC"/>
                </a:solidFill>
                <a:latin typeface="Calibri" pitchFamily="34" charset="0"/>
              </a:rPr>
              <a:t>Operations </a:t>
            </a:r>
            <a:r>
              <a:rPr lang="en-US" altLang="en-US" sz="2800" b="1" dirty="0">
                <a:solidFill>
                  <a:srgbClr val="0000CC"/>
                </a:solidFill>
                <a:latin typeface="Calibri" pitchFamily="34" charset="0"/>
              </a:rPr>
              <a:t>on linked lists</a:t>
            </a:r>
          </a:p>
        </p:txBody>
      </p:sp>
      <p:sp>
        <p:nvSpPr>
          <p:cNvPr id="69636" name="Rectangle 3"/>
          <p:cNvSpPr>
            <a:spLocks noChangeArrowheads="1"/>
          </p:cNvSpPr>
          <p:nvPr/>
        </p:nvSpPr>
        <p:spPr bwMode="auto">
          <a:xfrm>
            <a:off x="457200" y="1618595"/>
            <a:ext cx="8458200" cy="4401205"/>
          </a:xfrm>
          <a:prstGeom prst="rect">
            <a:avLst/>
          </a:prstGeom>
          <a:noFill/>
          <a:ln w="9525">
            <a:noFill/>
            <a:miter lim="800000"/>
            <a:headEnd/>
            <a:tailEnd/>
          </a:ln>
          <a:effectLst/>
        </p:spPr>
        <p:txBody>
          <a:bodyPr wrap="square">
            <a:spAutoFit/>
          </a:bodyPr>
          <a:lstStyle/>
          <a:p>
            <a:pPr algn="just"/>
            <a:r>
              <a:rPr lang="en-US" altLang="en-US" sz="2800" b="0" dirty="0">
                <a:solidFill>
                  <a:schemeClr val="bg1"/>
                </a:solidFill>
                <a:latin typeface="Times New Roman" pitchFamily="18" charset="0"/>
              </a:rPr>
              <a:t>The same operations we defined for an array can be applied to a linked </a:t>
            </a:r>
            <a:r>
              <a:rPr lang="en-US" altLang="en-US" sz="2800" b="0" dirty="0" smtClean="0">
                <a:solidFill>
                  <a:schemeClr val="bg1"/>
                </a:solidFill>
                <a:latin typeface="Times New Roman" pitchFamily="18" charset="0"/>
              </a:rPr>
              <a:t>list but they are different in details.</a:t>
            </a:r>
          </a:p>
          <a:p>
            <a:pPr algn="just">
              <a:buFontTx/>
              <a:buChar char="-"/>
            </a:pPr>
            <a:r>
              <a:rPr lang="en-US" altLang="en-US" sz="2800" dirty="0" smtClean="0">
                <a:solidFill>
                  <a:schemeClr val="bg1"/>
                </a:solidFill>
                <a:latin typeface="Times New Roman" pitchFamily="18" charset="0"/>
              </a:rPr>
              <a:t>Searching a target in a sorted linked list</a:t>
            </a:r>
          </a:p>
          <a:p>
            <a:pPr algn="just">
              <a:buFontTx/>
              <a:buChar char="-"/>
            </a:pPr>
            <a:r>
              <a:rPr lang="en-US" altLang="en-US" sz="2800" dirty="0" smtClean="0">
                <a:solidFill>
                  <a:schemeClr val="bg1"/>
                </a:solidFill>
                <a:latin typeface="Times New Roman" pitchFamily="18" charset="0"/>
              </a:rPr>
              <a:t>Inserting a value to an empty linked list</a:t>
            </a:r>
          </a:p>
          <a:p>
            <a:pPr algn="just">
              <a:buFontTx/>
              <a:buChar char="-"/>
            </a:pPr>
            <a:r>
              <a:rPr lang="en-US" altLang="en-US" sz="2800" dirty="0" smtClean="0">
                <a:solidFill>
                  <a:schemeClr val="bg1"/>
                </a:solidFill>
                <a:latin typeface="Times New Roman" pitchFamily="18" charset="0"/>
              </a:rPr>
              <a:t>Inserting a value to the beginning of a sorted linked list</a:t>
            </a:r>
          </a:p>
          <a:p>
            <a:pPr algn="just">
              <a:buFontTx/>
              <a:buChar char="-"/>
            </a:pPr>
            <a:r>
              <a:rPr lang="en-US" altLang="en-US" sz="2800" dirty="0" smtClean="0">
                <a:solidFill>
                  <a:schemeClr val="bg1"/>
                </a:solidFill>
                <a:latin typeface="Times New Roman" pitchFamily="18" charset="0"/>
              </a:rPr>
              <a:t>Inserting a value to the end of a sorted linked list</a:t>
            </a:r>
          </a:p>
          <a:p>
            <a:pPr algn="just">
              <a:buFontTx/>
              <a:buChar char="-"/>
            </a:pPr>
            <a:r>
              <a:rPr lang="en-US" altLang="en-US" sz="2800" dirty="0" smtClean="0">
                <a:solidFill>
                  <a:schemeClr val="bg1"/>
                </a:solidFill>
                <a:latin typeface="Times New Roman" pitchFamily="18" charset="0"/>
              </a:rPr>
              <a:t>Inserting a value to the middle of a sorted linked list</a:t>
            </a:r>
          </a:p>
          <a:p>
            <a:pPr algn="just">
              <a:buFontTx/>
              <a:buChar char="-"/>
            </a:pPr>
            <a:r>
              <a:rPr lang="en-US" altLang="en-US" sz="2800" dirty="0" smtClean="0">
                <a:solidFill>
                  <a:schemeClr val="bg1"/>
                </a:solidFill>
                <a:latin typeface="Times New Roman" pitchFamily="18" charset="0"/>
              </a:rPr>
              <a:t>Deleting a node</a:t>
            </a:r>
          </a:p>
          <a:p>
            <a:pPr algn="just">
              <a:buFontTx/>
              <a:buChar char="-"/>
            </a:pPr>
            <a:r>
              <a:rPr lang="en-US" altLang="en-US" sz="2800" dirty="0" smtClean="0">
                <a:solidFill>
                  <a:schemeClr val="bg1"/>
                </a:solidFill>
                <a:latin typeface="Times New Roman" pitchFamily="18" charset="0"/>
              </a:rPr>
              <a:t>Retrieving a node</a:t>
            </a:r>
          </a:p>
          <a:p>
            <a:pPr algn="just">
              <a:buFontTx/>
              <a:buChar char="-"/>
            </a:pPr>
            <a:r>
              <a:rPr lang="en-US" altLang="en-US" sz="2800" dirty="0" smtClean="0">
                <a:solidFill>
                  <a:schemeClr val="bg1"/>
                </a:solidFill>
                <a:latin typeface="Times New Roman" pitchFamily="18" charset="0"/>
              </a:rPr>
              <a:t>Traversing a linked list</a:t>
            </a:r>
            <a:endParaRPr lang="en-US" altLang="en-US" sz="2800" b="0" dirty="0">
              <a:solidFill>
                <a:schemeClr val="bg1"/>
              </a:solidFill>
              <a:latin typeface="Times New Roman" pitchFamily="18" charset="0"/>
            </a:endParaRPr>
          </a:p>
        </p:txBody>
      </p:sp>
      <p:sp>
        <p:nvSpPr>
          <p:cNvPr id="6"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Linked Lists…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25</a:t>
            </a:fld>
            <a:endParaRPr kumimoji="0"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2124182" y="152400"/>
            <a:ext cx="6791218" cy="6553200"/>
            <a:chOff x="228600" y="152400"/>
            <a:chExt cx="6791218" cy="6553200"/>
          </a:xfrm>
        </p:grpSpPr>
        <p:sp>
          <p:nvSpPr>
            <p:cNvPr id="73731" name="Text Box 2"/>
            <p:cNvSpPr txBox="1">
              <a:spLocks noChangeArrowheads="1"/>
            </p:cNvSpPr>
            <p:nvPr/>
          </p:nvSpPr>
          <p:spPr bwMode="auto">
            <a:xfrm>
              <a:off x="228600" y="152400"/>
              <a:ext cx="6791218"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11.14  </a:t>
              </a:r>
              <a:r>
                <a:rPr lang="en-US" altLang="en-US" sz="2000" dirty="0">
                  <a:solidFill>
                    <a:schemeClr val="bg1"/>
                  </a:solidFill>
                  <a:latin typeface="Times New Roman" pitchFamily="18" charset="0"/>
                </a:rPr>
                <a:t>Values of </a:t>
              </a:r>
              <a:r>
                <a:rPr lang="en-US" altLang="en-US" sz="2000" i="1" dirty="0">
                  <a:solidFill>
                    <a:srgbClr val="0000CC"/>
                  </a:solidFill>
                  <a:latin typeface="Times New Roman" pitchFamily="18" charset="0"/>
                </a:rPr>
                <a:t>pre</a:t>
              </a:r>
              <a:r>
                <a:rPr lang="en-US" altLang="en-US" sz="2000" dirty="0">
                  <a:solidFill>
                    <a:schemeClr val="bg1"/>
                  </a:solidFill>
                  <a:latin typeface="Times New Roman" pitchFamily="18" charset="0"/>
                </a:rPr>
                <a:t> and </a:t>
              </a:r>
              <a:r>
                <a:rPr lang="en-US" altLang="en-US" sz="2000" i="1" dirty="0">
                  <a:solidFill>
                    <a:srgbClr val="0000CC"/>
                  </a:solidFill>
                  <a:latin typeface="Times New Roman" pitchFamily="18" charset="0"/>
                </a:rPr>
                <a:t>cur</a:t>
              </a:r>
              <a:r>
                <a:rPr lang="en-US" altLang="en-US" sz="2000" dirty="0">
                  <a:solidFill>
                    <a:schemeClr val="bg1"/>
                  </a:solidFill>
                  <a:latin typeface="Times New Roman" pitchFamily="18" charset="0"/>
                </a:rPr>
                <a:t> pointers in different cases</a:t>
              </a:r>
            </a:p>
          </p:txBody>
        </p:sp>
        <p:pic>
          <p:nvPicPr>
            <p:cNvPr id="73732" name="Picture 3"/>
            <p:cNvPicPr>
              <a:picLocks noChangeAspect="1" noChangeArrowheads="1"/>
            </p:cNvPicPr>
            <p:nvPr/>
          </p:nvPicPr>
          <p:blipFill>
            <a:blip r:embed="rId3" cstate="print"/>
            <a:srcRect/>
            <a:stretch>
              <a:fillRect/>
            </a:stretch>
          </p:blipFill>
          <p:spPr bwMode="auto">
            <a:xfrm>
              <a:off x="304800" y="673100"/>
              <a:ext cx="6627812" cy="6032500"/>
            </a:xfrm>
            <a:prstGeom prst="rect">
              <a:avLst/>
            </a:prstGeom>
            <a:noFill/>
            <a:ln w="9525">
              <a:noFill/>
              <a:miter lim="800000"/>
              <a:headEnd/>
              <a:tailEnd/>
            </a:ln>
            <a:effectLst/>
          </p:spPr>
        </p:pic>
        <p:cxnSp>
          <p:nvCxnSpPr>
            <p:cNvPr id="73733" name="Straight Connector 4"/>
            <p:cNvCxnSpPr>
              <a:cxnSpLocks noChangeShapeType="1"/>
            </p:cNvCxnSpPr>
            <p:nvPr/>
          </p:nvCxnSpPr>
          <p:spPr bwMode="auto">
            <a:xfrm>
              <a:off x="304800" y="609600"/>
              <a:ext cx="6629400" cy="0"/>
            </a:xfrm>
            <a:prstGeom prst="line">
              <a:avLst/>
            </a:prstGeom>
            <a:noFill/>
            <a:ln w="57150" algn="ctr">
              <a:solidFill>
                <a:srgbClr val="FF0000"/>
              </a:solidFill>
              <a:round/>
              <a:headEnd/>
              <a:tailEnd/>
            </a:ln>
            <a:effectLst/>
          </p:spPr>
        </p:cxnSp>
        <p:cxnSp>
          <p:nvCxnSpPr>
            <p:cNvPr id="73734" name="Straight Connector 5"/>
            <p:cNvCxnSpPr>
              <a:cxnSpLocks noChangeShapeType="1"/>
            </p:cNvCxnSpPr>
            <p:nvPr/>
          </p:nvCxnSpPr>
          <p:spPr bwMode="auto">
            <a:xfrm>
              <a:off x="304800" y="152400"/>
              <a:ext cx="6629400" cy="0"/>
            </a:xfrm>
            <a:prstGeom prst="line">
              <a:avLst/>
            </a:prstGeom>
            <a:noFill/>
            <a:ln w="9525" algn="ctr">
              <a:solidFill>
                <a:srgbClr val="FF0000"/>
              </a:solidFill>
              <a:round/>
              <a:headEnd/>
              <a:tailEnd/>
            </a:ln>
            <a:effectLst/>
          </p:spPr>
        </p:cxnSp>
        <p:cxnSp>
          <p:nvCxnSpPr>
            <p:cNvPr id="73735" name="Straight Connector 6"/>
            <p:cNvCxnSpPr>
              <a:cxnSpLocks noChangeShapeType="1"/>
            </p:cNvCxnSpPr>
            <p:nvPr/>
          </p:nvCxnSpPr>
          <p:spPr bwMode="auto">
            <a:xfrm>
              <a:off x="228600" y="6705600"/>
              <a:ext cx="6629400" cy="0"/>
            </a:xfrm>
            <a:prstGeom prst="line">
              <a:avLst/>
            </a:prstGeom>
            <a:noFill/>
            <a:ln w="9525" algn="ctr">
              <a:solidFill>
                <a:srgbClr val="FF0000"/>
              </a:solidFill>
              <a:round/>
              <a:headEnd/>
              <a:tailEnd/>
            </a:ln>
            <a:effectLst/>
          </p:spPr>
        </p:cxnSp>
      </p:grpSp>
      <p:sp>
        <p:nvSpPr>
          <p:cNvPr id="13" name="Title 1"/>
          <p:cNvSpPr txBox="1">
            <a:spLocks/>
          </p:cNvSpPr>
          <p:nvPr/>
        </p:nvSpPr>
        <p:spPr>
          <a:xfrm>
            <a:off x="0" y="152400"/>
            <a:ext cx="2133600" cy="1371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Linked Lists…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4" name="Text Box 5"/>
          <p:cNvSpPr txBox="1">
            <a:spLocks noChangeArrowheads="1"/>
          </p:cNvSpPr>
          <p:nvPr/>
        </p:nvSpPr>
        <p:spPr bwMode="auto">
          <a:xfrm>
            <a:off x="76200" y="1712893"/>
            <a:ext cx="1981200" cy="1384995"/>
          </a:xfrm>
          <a:prstGeom prst="rect">
            <a:avLst/>
          </a:prstGeom>
          <a:noFill/>
          <a:ln w="9525">
            <a:noFill/>
            <a:miter lim="800000"/>
            <a:headEnd/>
            <a:tailEnd/>
          </a:ln>
          <a:effectLst/>
        </p:spPr>
        <p:txBody>
          <a:bodyPr wrap="square">
            <a:spAutoFit/>
          </a:bodyPr>
          <a:lstStyle/>
          <a:p>
            <a:r>
              <a:rPr lang="en-US" altLang="en-US" sz="2800" dirty="0" smtClean="0">
                <a:solidFill>
                  <a:srgbClr val="0000CC"/>
                </a:solidFill>
                <a:latin typeface="Times New Roman" pitchFamily="18" charset="0"/>
              </a:rPr>
              <a:t>Searching in </a:t>
            </a:r>
            <a:r>
              <a:rPr lang="en-US" altLang="en-US" sz="2800" dirty="0">
                <a:solidFill>
                  <a:srgbClr val="0000CC"/>
                </a:solidFill>
                <a:latin typeface="Times New Roman" pitchFamily="18" charset="0"/>
              </a:rPr>
              <a:t>a </a:t>
            </a:r>
            <a:r>
              <a:rPr lang="en-US" altLang="en-US" sz="2800" dirty="0" smtClean="0">
                <a:solidFill>
                  <a:srgbClr val="0000CC"/>
                </a:solidFill>
                <a:latin typeface="Times New Roman" pitchFamily="18" charset="0"/>
              </a:rPr>
              <a:t>sorted linked </a:t>
            </a:r>
            <a:r>
              <a:rPr lang="en-US" altLang="en-US" sz="2800" dirty="0">
                <a:solidFill>
                  <a:srgbClr val="0000CC"/>
                </a:solidFill>
                <a:latin typeface="Times New Roman" pitchFamily="18" charset="0"/>
              </a:rPr>
              <a:t>list</a:t>
            </a:r>
          </a:p>
        </p:txBody>
      </p:sp>
      <p:sp>
        <p:nvSpPr>
          <p:cNvPr id="15" name="Rectangle 14"/>
          <p:cNvSpPr/>
          <p:nvPr/>
        </p:nvSpPr>
        <p:spPr>
          <a:xfrm>
            <a:off x="76200" y="3239869"/>
            <a:ext cx="1828800" cy="1200329"/>
          </a:xfrm>
          <a:prstGeom prst="rect">
            <a:avLst/>
          </a:prstGeom>
        </p:spPr>
        <p:txBody>
          <a:bodyPr wrap="square">
            <a:spAutoFit/>
          </a:bodyPr>
          <a:lstStyle/>
          <a:p>
            <a:r>
              <a:rPr lang="en-US" altLang="en-US" dirty="0" smtClean="0">
                <a:solidFill>
                  <a:schemeClr val="bg1"/>
                </a:solidFill>
                <a:latin typeface="Times New Roman" pitchFamily="18" charset="0"/>
              </a:rPr>
              <a:t>we use two pointers, </a:t>
            </a:r>
            <a:r>
              <a:rPr lang="en-US" altLang="en-US" b="1" u="sng" dirty="0" smtClean="0">
                <a:solidFill>
                  <a:schemeClr val="bg1"/>
                </a:solidFill>
                <a:latin typeface="Times New Roman" pitchFamily="18" charset="0"/>
              </a:rPr>
              <a:t>pre</a:t>
            </a:r>
            <a:r>
              <a:rPr lang="en-US" altLang="en-US" dirty="0" smtClean="0">
                <a:solidFill>
                  <a:schemeClr val="bg1"/>
                </a:solidFill>
                <a:latin typeface="Times New Roman" pitchFamily="18" charset="0"/>
              </a:rPr>
              <a:t> (for previous) and </a:t>
            </a:r>
            <a:r>
              <a:rPr lang="en-US" altLang="en-US" b="1" u="sng" dirty="0" smtClean="0">
                <a:solidFill>
                  <a:schemeClr val="bg1"/>
                </a:solidFill>
                <a:latin typeface="Times New Roman" pitchFamily="18" charset="0"/>
              </a:rPr>
              <a:t>cur</a:t>
            </a:r>
            <a:r>
              <a:rPr lang="en-US" altLang="en-US" dirty="0" smtClean="0">
                <a:solidFill>
                  <a:schemeClr val="bg1"/>
                </a:solidFill>
                <a:latin typeface="Times New Roman" pitchFamily="18" charset="0"/>
              </a:rPr>
              <a:t> (for current). </a:t>
            </a:r>
            <a:endParaRPr lang="en-US" dirty="0"/>
          </a:p>
        </p:txBody>
      </p:sp>
      <p:sp>
        <p:nvSpPr>
          <p:cNvPr id="16" name="Rectangle 15"/>
          <p:cNvSpPr/>
          <p:nvPr/>
        </p:nvSpPr>
        <p:spPr>
          <a:xfrm>
            <a:off x="76200" y="4459069"/>
            <a:ext cx="1828800" cy="646331"/>
          </a:xfrm>
          <a:prstGeom prst="rect">
            <a:avLst/>
          </a:prstGeom>
        </p:spPr>
        <p:txBody>
          <a:bodyPr wrap="square">
            <a:spAutoFit/>
          </a:bodyPr>
          <a:lstStyle/>
          <a:p>
            <a:r>
              <a:rPr lang="en-US" altLang="en-US" b="1" u="sng" dirty="0" smtClean="0">
                <a:solidFill>
                  <a:schemeClr val="bg1"/>
                </a:solidFill>
                <a:latin typeface="Times New Roman" pitchFamily="18" charset="0"/>
              </a:rPr>
              <a:t>Return values</a:t>
            </a:r>
            <a:r>
              <a:rPr lang="en-US" altLang="en-US" dirty="0" smtClean="0">
                <a:solidFill>
                  <a:schemeClr val="bg1"/>
                </a:solidFill>
                <a:latin typeface="Times New Roman" pitchFamily="18" charset="0"/>
              </a:rPr>
              <a:t>: </a:t>
            </a:r>
          </a:p>
          <a:p>
            <a:r>
              <a:rPr lang="en-US" altLang="en-US" b="1" dirty="0" smtClean="0">
                <a:solidFill>
                  <a:schemeClr val="bg1"/>
                </a:solidFill>
                <a:latin typeface="Times New Roman" pitchFamily="18" charset="0"/>
              </a:rPr>
              <a:t>pre, cur, flag</a:t>
            </a:r>
          </a:p>
        </p:txBody>
      </p:sp>
      <p:sp>
        <p:nvSpPr>
          <p:cNvPr id="12" name="Slide Number Placeholder 11"/>
          <p:cNvSpPr>
            <a:spLocks noGrp="1"/>
          </p:cNvSpPr>
          <p:nvPr>
            <p:ph type="sldNum" sz="quarter" idx="12"/>
          </p:nvPr>
        </p:nvSpPr>
        <p:spPr/>
        <p:txBody>
          <a:bodyPr/>
          <a:lstStyle/>
          <a:p>
            <a:fld id="{69E29E33-B620-47F9-BB04-8846C2A5AFCC}" type="slidenum">
              <a:rPr kumimoji="0" lang="en-US" smtClean="0"/>
              <a:pPr/>
              <a:t>26</a:t>
            </a:fld>
            <a:endParaRPr kumimoji="0"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9" name="Picture 3"/>
          <p:cNvPicPr>
            <a:picLocks noChangeAspect="1" noChangeArrowheads="1"/>
          </p:cNvPicPr>
          <p:nvPr/>
        </p:nvPicPr>
        <p:blipFill>
          <a:blip r:embed="rId3" cstate="print">
            <a:lum contrast="10000"/>
          </a:blip>
          <a:srcRect/>
          <a:stretch>
            <a:fillRect/>
          </a:stretch>
        </p:blipFill>
        <p:spPr bwMode="auto">
          <a:xfrm>
            <a:off x="1676400" y="762000"/>
            <a:ext cx="7404100" cy="5997575"/>
          </a:xfrm>
          <a:prstGeom prst="rect">
            <a:avLst/>
          </a:prstGeom>
          <a:noFill/>
          <a:ln w="9525">
            <a:noFill/>
            <a:miter lim="800000"/>
            <a:headEnd/>
            <a:tailEnd/>
          </a:ln>
          <a:effectLst/>
        </p:spPr>
      </p:pic>
      <p:sp>
        <p:nvSpPr>
          <p:cNvPr id="3"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Linked Lists…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4" name="Text Box 5"/>
          <p:cNvSpPr txBox="1">
            <a:spLocks noChangeArrowheads="1"/>
          </p:cNvSpPr>
          <p:nvPr/>
        </p:nvSpPr>
        <p:spPr bwMode="auto">
          <a:xfrm>
            <a:off x="76200" y="1712893"/>
            <a:ext cx="1676400" cy="1384995"/>
          </a:xfrm>
          <a:prstGeom prst="rect">
            <a:avLst/>
          </a:prstGeom>
          <a:noFill/>
          <a:ln w="9525">
            <a:noFill/>
            <a:miter lim="800000"/>
            <a:headEnd/>
            <a:tailEnd/>
          </a:ln>
          <a:effectLst/>
        </p:spPr>
        <p:txBody>
          <a:bodyPr wrap="square">
            <a:spAutoFit/>
          </a:bodyPr>
          <a:lstStyle/>
          <a:p>
            <a:r>
              <a:rPr lang="en-US" altLang="en-US" sz="2800" dirty="0">
                <a:solidFill>
                  <a:srgbClr val="0000CC"/>
                </a:solidFill>
                <a:latin typeface="Times New Roman" pitchFamily="18" charset="0"/>
              </a:rPr>
              <a:t>Searching </a:t>
            </a:r>
            <a:r>
              <a:rPr lang="en-US" altLang="en-US" sz="2800" dirty="0" smtClean="0">
                <a:solidFill>
                  <a:srgbClr val="0000CC"/>
                </a:solidFill>
                <a:latin typeface="Times New Roman" pitchFamily="18" charset="0"/>
              </a:rPr>
              <a:t>in a sorted linked </a:t>
            </a:r>
            <a:r>
              <a:rPr lang="en-US" altLang="en-US" sz="2800" dirty="0">
                <a:solidFill>
                  <a:srgbClr val="0000CC"/>
                </a:solidFill>
                <a:latin typeface="Times New Roman" pitchFamily="18" charset="0"/>
              </a:rPr>
              <a:t>list</a:t>
            </a:r>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27</a:t>
            </a:fld>
            <a:endParaRPr kumimoji="0"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Text Box 4"/>
          <p:cNvSpPr txBox="1">
            <a:spLocks noChangeArrowheads="1"/>
          </p:cNvSpPr>
          <p:nvPr/>
        </p:nvSpPr>
        <p:spPr bwMode="auto">
          <a:xfrm>
            <a:off x="76200" y="838200"/>
            <a:ext cx="6248400" cy="519112"/>
          </a:xfrm>
          <a:prstGeom prst="rect">
            <a:avLst/>
          </a:prstGeom>
          <a:noFill/>
          <a:ln w="9525">
            <a:noFill/>
            <a:miter lim="800000"/>
            <a:headEnd/>
            <a:tailEnd/>
          </a:ln>
          <a:effectLst/>
        </p:spPr>
        <p:txBody>
          <a:bodyPr>
            <a:spAutoFit/>
          </a:bodyPr>
          <a:lstStyle/>
          <a:p>
            <a:r>
              <a:rPr lang="en-US" altLang="en-US" sz="2800" b="1" dirty="0">
                <a:solidFill>
                  <a:srgbClr val="0000CC"/>
                </a:solidFill>
                <a:latin typeface="Times New Roman" pitchFamily="18" charset="0"/>
              </a:rPr>
              <a:t>Inserting a node</a:t>
            </a:r>
          </a:p>
        </p:txBody>
      </p:sp>
      <p:sp>
        <p:nvSpPr>
          <p:cNvPr id="77828" name="Rectangle 5"/>
          <p:cNvSpPr>
            <a:spLocks noChangeArrowheads="1"/>
          </p:cNvSpPr>
          <p:nvPr/>
        </p:nvSpPr>
        <p:spPr bwMode="auto">
          <a:xfrm>
            <a:off x="381000" y="1447800"/>
            <a:ext cx="8610600" cy="2677656"/>
          </a:xfrm>
          <a:prstGeom prst="rect">
            <a:avLst/>
          </a:prstGeom>
          <a:noFill/>
          <a:ln w="9525">
            <a:noFill/>
            <a:miter lim="800000"/>
            <a:headEnd/>
            <a:tailEnd/>
          </a:ln>
          <a:effectLst/>
        </p:spPr>
        <p:txBody>
          <a:bodyPr wrap="square">
            <a:spAutoFit/>
          </a:bodyPr>
          <a:lstStyle/>
          <a:p>
            <a:pPr algn="just"/>
            <a:r>
              <a:rPr lang="en-US" altLang="en-US" sz="2800" b="0" dirty="0">
                <a:solidFill>
                  <a:schemeClr val="bg1"/>
                </a:solidFill>
                <a:latin typeface="Times New Roman" pitchFamily="18" charset="0"/>
              </a:rPr>
              <a:t>Before insertion into a linked list, </a:t>
            </a:r>
            <a:r>
              <a:rPr lang="en-US" altLang="en-US" sz="2800" b="1" dirty="0">
                <a:solidFill>
                  <a:schemeClr val="bg1"/>
                </a:solidFill>
                <a:latin typeface="Times New Roman" pitchFamily="18" charset="0"/>
              </a:rPr>
              <a:t>we first apply the searching algorithm</a:t>
            </a:r>
            <a:r>
              <a:rPr lang="en-US" altLang="en-US" sz="2800" b="0" dirty="0">
                <a:solidFill>
                  <a:schemeClr val="bg1"/>
                </a:solidFill>
                <a:latin typeface="Times New Roman" pitchFamily="18" charset="0"/>
              </a:rPr>
              <a:t>. </a:t>
            </a:r>
            <a:r>
              <a:rPr lang="en-US" altLang="en-US" sz="2800" b="1" dirty="0">
                <a:solidFill>
                  <a:srgbClr val="0000CC"/>
                </a:solidFill>
                <a:latin typeface="Times New Roman" pitchFamily="18" charset="0"/>
              </a:rPr>
              <a:t>If the flag returned from the searching algorithm is false</a:t>
            </a:r>
            <a:r>
              <a:rPr lang="en-US" altLang="en-US" sz="2800" b="0" dirty="0">
                <a:solidFill>
                  <a:schemeClr val="bg1"/>
                </a:solidFill>
                <a:latin typeface="Times New Roman" pitchFamily="18" charset="0"/>
              </a:rPr>
              <a:t>, </a:t>
            </a:r>
            <a:r>
              <a:rPr lang="en-US" altLang="en-US" sz="2800" b="1" dirty="0">
                <a:solidFill>
                  <a:srgbClr val="0000CC"/>
                </a:solidFill>
                <a:latin typeface="Times New Roman" pitchFamily="18" charset="0"/>
              </a:rPr>
              <a:t>we will allow insertion</a:t>
            </a:r>
            <a:r>
              <a:rPr lang="en-US" altLang="en-US" sz="2800" b="0" dirty="0">
                <a:solidFill>
                  <a:schemeClr val="bg1"/>
                </a:solidFill>
                <a:latin typeface="Times New Roman" pitchFamily="18" charset="0"/>
              </a:rPr>
              <a:t>, </a:t>
            </a:r>
            <a:r>
              <a:rPr lang="en-US" altLang="en-US" sz="2800" b="1" dirty="0">
                <a:solidFill>
                  <a:schemeClr val="bg1"/>
                </a:solidFill>
                <a:latin typeface="Times New Roman" pitchFamily="18" charset="0"/>
              </a:rPr>
              <a:t>otherwise we abort the insertion algorithm, because we do not allow data with duplicate values</a:t>
            </a:r>
            <a:r>
              <a:rPr lang="en-US" altLang="en-US" sz="2800" b="0" dirty="0">
                <a:solidFill>
                  <a:schemeClr val="bg1"/>
                </a:solidFill>
                <a:latin typeface="Times New Roman" pitchFamily="18" charset="0"/>
              </a:rPr>
              <a:t>. Four cases can arise:</a:t>
            </a:r>
          </a:p>
        </p:txBody>
      </p:sp>
      <p:sp>
        <p:nvSpPr>
          <p:cNvPr id="5" name="Rectangle 5"/>
          <p:cNvSpPr>
            <a:spLocks noChangeArrowheads="1"/>
          </p:cNvSpPr>
          <p:nvPr/>
        </p:nvSpPr>
        <p:spPr bwMode="auto">
          <a:xfrm>
            <a:off x="1676400" y="3886200"/>
            <a:ext cx="6172200" cy="523875"/>
          </a:xfrm>
          <a:prstGeom prst="rect">
            <a:avLst/>
          </a:prstGeom>
          <a:solidFill>
            <a:schemeClr val="accent2">
              <a:lumMod val="50000"/>
            </a:schemeClr>
          </a:solidFill>
          <a:ln w="9525">
            <a:noFill/>
            <a:miter lim="800000"/>
            <a:headEnd/>
            <a:tailEnd/>
          </a:ln>
          <a:effectLst/>
        </p:spPr>
        <p:txBody>
          <a:bodyPr wrap="square">
            <a:spAutoFit/>
          </a:bodyPr>
          <a:lstStyle/>
          <a:p>
            <a:pPr marL="457200" indent="-457200" algn="just">
              <a:buClr>
                <a:srgbClr val="FF0000"/>
              </a:buClr>
              <a:buFont typeface="Wingdings" pitchFamily="2" charset="2"/>
              <a:buChar char="q"/>
            </a:pPr>
            <a:r>
              <a:rPr lang="en-US" altLang="en-US" sz="2800" b="0">
                <a:latin typeface="Times New Roman" pitchFamily="18" charset="0"/>
              </a:rPr>
              <a:t>Inserting into an empty list.</a:t>
            </a:r>
          </a:p>
        </p:txBody>
      </p:sp>
      <p:sp>
        <p:nvSpPr>
          <p:cNvPr id="6" name="Rectangle 5"/>
          <p:cNvSpPr>
            <a:spLocks noChangeArrowheads="1"/>
          </p:cNvSpPr>
          <p:nvPr/>
        </p:nvSpPr>
        <p:spPr bwMode="auto">
          <a:xfrm>
            <a:off x="1676400" y="5054600"/>
            <a:ext cx="6172200" cy="523875"/>
          </a:xfrm>
          <a:prstGeom prst="rect">
            <a:avLst/>
          </a:prstGeom>
          <a:solidFill>
            <a:schemeClr val="accent2">
              <a:lumMod val="50000"/>
            </a:schemeClr>
          </a:solidFill>
          <a:ln w="9525">
            <a:noFill/>
            <a:miter lim="800000"/>
            <a:headEnd/>
            <a:tailEnd/>
          </a:ln>
          <a:effectLst/>
        </p:spPr>
        <p:txBody>
          <a:bodyPr wrap="square">
            <a:spAutoFit/>
          </a:bodyPr>
          <a:lstStyle/>
          <a:p>
            <a:pPr marL="457200" indent="-457200" algn="just">
              <a:buClr>
                <a:srgbClr val="FF0000"/>
              </a:buClr>
              <a:buFont typeface="Wingdings" pitchFamily="2" charset="2"/>
              <a:buChar char="q"/>
            </a:pPr>
            <a:r>
              <a:rPr lang="en-US" altLang="en-US" sz="2800" b="0">
                <a:latin typeface="Times New Roman" pitchFamily="18" charset="0"/>
              </a:rPr>
              <a:t>Insertion at the end of the list.</a:t>
            </a:r>
          </a:p>
        </p:txBody>
      </p:sp>
      <p:sp>
        <p:nvSpPr>
          <p:cNvPr id="7" name="Rectangle 5"/>
          <p:cNvSpPr>
            <a:spLocks noChangeArrowheads="1"/>
          </p:cNvSpPr>
          <p:nvPr/>
        </p:nvSpPr>
        <p:spPr bwMode="auto">
          <a:xfrm>
            <a:off x="1676400" y="4470400"/>
            <a:ext cx="6172200" cy="523875"/>
          </a:xfrm>
          <a:prstGeom prst="rect">
            <a:avLst/>
          </a:prstGeom>
          <a:solidFill>
            <a:schemeClr val="accent2">
              <a:lumMod val="50000"/>
            </a:schemeClr>
          </a:solidFill>
          <a:ln w="9525">
            <a:noFill/>
            <a:miter lim="800000"/>
            <a:headEnd/>
            <a:tailEnd/>
          </a:ln>
          <a:effectLst/>
        </p:spPr>
        <p:txBody>
          <a:bodyPr wrap="square">
            <a:spAutoFit/>
          </a:bodyPr>
          <a:lstStyle/>
          <a:p>
            <a:pPr marL="457200" indent="-457200" algn="just">
              <a:buClr>
                <a:srgbClr val="FF0000"/>
              </a:buClr>
              <a:buFont typeface="Wingdings" pitchFamily="2" charset="2"/>
              <a:buChar char="q"/>
            </a:pPr>
            <a:r>
              <a:rPr lang="en-US" altLang="en-US" sz="2800" b="0">
                <a:latin typeface="Times New Roman" pitchFamily="18" charset="0"/>
              </a:rPr>
              <a:t>Insertion at the beginning of the list.</a:t>
            </a:r>
          </a:p>
        </p:txBody>
      </p:sp>
      <p:sp>
        <p:nvSpPr>
          <p:cNvPr id="8" name="Rectangle 7"/>
          <p:cNvSpPr>
            <a:spLocks noChangeArrowheads="1"/>
          </p:cNvSpPr>
          <p:nvPr/>
        </p:nvSpPr>
        <p:spPr bwMode="auto">
          <a:xfrm>
            <a:off x="1676400" y="5638800"/>
            <a:ext cx="6172200" cy="523875"/>
          </a:xfrm>
          <a:prstGeom prst="rect">
            <a:avLst/>
          </a:prstGeom>
          <a:solidFill>
            <a:schemeClr val="accent2">
              <a:lumMod val="50000"/>
            </a:schemeClr>
          </a:solidFill>
          <a:ln w="9525">
            <a:noFill/>
            <a:miter lim="800000"/>
            <a:headEnd/>
            <a:tailEnd/>
          </a:ln>
          <a:effectLst/>
        </p:spPr>
        <p:txBody>
          <a:bodyPr wrap="square">
            <a:spAutoFit/>
          </a:bodyPr>
          <a:lstStyle/>
          <a:p>
            <a:pPr marL="457200" indent="-457200" algn="just">
              <a:buClr>
                <a:srgbClr val="FF0000"/>
              </a:buClr>
              <a:buFont typeface="Wingdings" pitchFamily="2" charset="2"/>
              <a:buChar char="q"/>
            </a:pPr>
            <a:r>
              <a:rPr lang="en-US" altLang="en-US" sz="2800" b="0">
                <a:latin typeface="Times New Roman" pitchFamily="18" charset="0"/>
              </a:rPr>
              <a:t>Insertion in the middle of the list.</a:t>
            </a:r>
          </a:p>
        </p:txBody>
      </p:sp>
      <p:sp>
        <p:nvSpPr>
          <p:cNvPr id="9"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Linked Lists…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0" name="Slide Number Placeholder 9"/>
          <p:cNvSpPr>
            <a:spLocks noGrp="1"/>
          </p:cNvSpPr>
          <p:nvPr>
            <p:ph type="sldNum" sz="quarter" idx="12"/>
          </p:nvPr>
        </p:nvSpPr>
        <p:spPr/>
        <p:txBody>
          <a:bodyPr/>
          <a:lstStyle/>
          <a:p>
            <a:fld id="{69E29E33-B620-47F9-BB04-8846C2A5AFCC}" type="slidenum">
              <a:rPr kumimoji="0" lang="en-US" smtClean="0"/>
              <a:pPr/>
              <a:t>28</a:t>
            </a:fld>
            <a:endParaRPr kumimoji="0"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381000" y="1371600"/>
            <a:ext cx="8305800" cy="4876800"/>
            <a:chOff x="228600" y="990600"/>
            <a:chExt cx="8305800" cy="4876800"/>
          </a:xfrm>
        </p:grpSpPr>
        <p:sp>
          <p:nvSpPr>
            <p:cNvPr id="79875" name="Text Box 2"/>
            <p:cNvSpPr txBox="1">
              <a:spLocks noChangeArrowheads="1"/>
            </p:cNvSpPr>
            <p:nvPr/>
          </p:nvSpPr>
          <p:spPr bwMode="auto">
            <a:xfrm>
              <a:off x="228600" y="990600"/>
              <a:ext cx="7779502"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11.15  </a:t>
              </a:r>
              <a:r>
                <a:rPr lang="en-US" altLang="en-US" sz="2000" dirty="0">
                  <a:solidFill>
                    <a:schemeClr val="bg1"/>
                  </a:solidFill>
                  <a:latin typeface="Times New Roman" pitchFamily="18" charset="0"/>
                </a:rPr>
                <a:t>Inserting a </a:t>
              </a:r>
              <a:r>
                <a:rPr lang="en-US" altLang="en-US" sz="2000" dirty="0" smtClean="0">
                  <a:solidFill>
                    <a:schemeClr val="bg1"/>
                  </a:solidFill>
                  <a:latin typeface="Times New Roman" pitchFamily="18" charset="0"/>
                </a:rPr>
                <a:t>new node (95) </a:t>
              </a:r>
              <a:r>
                <a:rPr lang="en-US" altLang="en-US" sz="2000" dirty="0">
                  <a:solidFill>
                    <a:schemeClr val="bg1"/>
                  </a:solidFill>
                  <a:latin typeface="Times New Roman" pitchFamily="18" charset="0"/>
                </a:rPr>
                <a:t>at the beginning of a linked list</a:t>
              </a:r>
            </a:p>
          </p:txBody>
        </p:sp>
        <p:pic>
          <p:nvPicPr>
            <p:cNvPr id="79876" name="Picture 3"/>
            <p:cNvPicPr>
              <a:picLocks noChangeAspect="1" noChangeArrowheads="1"/>
            </p:cNvPicPr>
            <p:nvPr/>
          </p:nvPicPr>
          <p:blipFill>
            <a:blip r:embed="rId3" cstate="print"/>
            <a:srcRect/>
            <a:stretch>
              <a:fillRect/>
            </a:stretch>
          </p:blipFill>
          <p:spPr bwMode="auto">
            <a:xfrm>
              <a:off x="500063" y="1676400"/>
              <a:ext cx="8034337" cy="4108450"/>
            </a:xfrm>
            <a:prstGeom prst="rect">
              <a:avLst/>
            </a:prstGeom>
            <a:noFill/>
            <a:ln w="9525">
              <a:noFill/>
              <a:miter lim="800000"/>
              <a:headEnd/>
              <a:tailEnd/>
            </a:ln>
            <a:effectLst/>
          </p:spPr>
        </p:pic>
        <p:cxnSp>
          <p:nvCxnSpPr>
            <p:cNvPr id="79877" name="Straight Connector 4"/>
            <p:cNvCxnSpPr>
              <a:cxnSpLocks noChangeShapeType="1"/>
            </p:cNvCxnSpPr>
            <p:nvPr/>
          </p:nvCxnSpPr>
          <p:spPr bwMode="auto">
            <a:xfrm>
              <a:off x="304800" y="1447800"/>
              <a:ext cx="8023225" cy="0"/>
            </a:xfrm>
            <a:prstGeom prst="line">
              <a:avLst/>
            </a:prstGeom>
            <a:noFill/>
            <a:ln w="57150" algn="ctr">
              <a:solidFill>
                <a:srgbClr val="FF0000"/>
              </a:solidFill>
              <a:round/>
              <a:headEnd/>
              <a:tailEnd/>
            </a:ln>
            <a:effectLst/>
          </p:spPr>
        </p:cxnSp>
        <p:cxnSp>
          <p:nvCxnSpPr>
            <p:cNvPr id="79878" name="Straight Connector 5"/>
            <p:cNvCxnSpPr>
              <a:cxnSpLocks noChangeShapeType="1"/>
            </p:cNvCxnSpPr>
            <p:nvPr/>
          </p:nvCxnSpPr>
          <p:spPr bwMode="auto">
            <a:xfrm>
              <a:off x="304800" y="990600"/>
              <a:ext cx="8023225" cy="0"/>
            </a:xfrm>
            <a:prstGeom prst="line">
              <a:avLst/>
            </a:prstGeom>
            <a:noFill/>
            <a:ln w="9525" algn="ctr">
              <a:solidFill>
                <a:srgbClr val="FF0000"/>
              </a:solidFill>
              <a:round/>
              <a:headEnd/>
              <a:tailEnd/>
            </a:ln>
            <a:effectLst/>
          </p:spPr>
        </p:cxnSp>
        <p:cxnSp>
          <p:nvCxnSpPr>
            <p:cNvPr id="79879" name="Straight Connector 6"/>
            <p:cNvCxnSpPr>
              <a:cxnSpLocks noChangeShapeType="1"/>
            </p:cNvCxnSpPr>
            <p:nvPr/>
          </p:nvCxnSpPr>
          <p:spPr bwMode="auto">
            <a:xfrm>
              <a:off x="381000" y="5867400"/>
              <a:ext cx="8023225" cy="0"/>
            </a:xfrm>
            <a:prstGeom prst="line">
              <a:avLst/>
            </a:prstGeom>
            <a:noFill/>
            <a:ln w="9525" algn="ctr">
              <a:solidFill>
                <a:srgbClr val="FF0000"/>
              </a:solidFill>
              <a:round/>
              <a:headEnd/>
              <a:tailEnd/>
            </a:ln>
            <a:effectLst/>
          </p:spPr>
        </p:cxnSp>
      </p:grpSp>
      <p:sp>
        <p:nvSpPr>
          <p:cNvPr id="8"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Linked Lists…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29</a:t>
            </a:fld>
            <a:endParaRPr kumimoji="0"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533400" y="1219200"/>
            <a:ext cx="8077200" cy="3185160"/>
          </a:xfrm>
        </p:spPr>
        <p:txBody>
          <a:bodyPr>
            <a:normAutofit fontScale="92500" lnSpcReduction="20000"/>
          </a:bodyPr>
          <a:lstStyle/>
          <a:p>
            <a:pPr>
              <a:buNone/>
            </a:pPr>
            <a:r>
              <a:rPr lang="en-US" altLang="en-US" dirty="0" smtClean="0">
                <a:latin typeface="Times New Roman" pitchFamily="18" charset="0"/>
              </a:rPr>
              <a:t>1- What is a data structure?</a:t>
            </a:r>
          </a:p>
          <a:p>
            <a:pPr>
              <a:buNone/>
            </a:pPr>
            <a:r>
              <a:rPr lang="en-US" altLang="en-US" dirty="0" smtClean="0">
                <a:latin typeface="Times New Roman" pitchFamily="18" charset="0"/>
              </a:rPr>
              <a:t>2-  Arrays</a:t>
            </a:r>
          </a:p>
          <a:p>
            <a:pPr>
              <a:buNone/>
            </a:pPr>
            <a:r>
              <a:rPr lang="en-US" altLang="en-US" dirty="0" smtClean="0">
                <a:latin typeface="Times New Roman" pitchFamily="18" charset="0"/>
              </a:rPr>
              <a:t>3- Records</a:t>
            </a:r>
          </a:p>
          <a:p>
            <a:pPr>
              <a:buNone/>
            </a:pPr>
            <a:r>
              <a:rPr lang="en-US" altLang="en-US" dirty="0" smtClean="0">
                <a:latin typeface="Times New Roman" pitchFamily="18" charset="0"/>
              </a:rPr>
              <a:t>4- Linked Lists</a:t>
            </a:r>
          </a:p>
          <a:p>
            <a:pPr>
              <a:buNone/>
            </a:pPr>
            <a:r>
              <a:rPr lang="en-US" altLang="en-US" dirty="0" smtClean="0">
                <a:latin typeface="Times New Roman" pitchFamily="18" charset="0"/>
              </a:rPr>
              <a:t>5- Introduction to Stacks </a:t>
            </a:r>
            <a:r>
              <a:rPr lang="en-US" altLang="en-US" dirty="0" smtClean="0">
                <a:latin typeface="Times New Roman" pitchFamily="18" charset="0"/>
                <a:sym typeface="Wingdings" pitchFamily="2" charset="2"/>
              </a:rPr>
              <a:t> Read by yourself</a:t>
            </a:r>
            <a:endParaRPr lang="en-US" altLang="en-US" dirty="0" smtClean="0">
              <a:latin typeface="Times New Roman" pitchFamily="18" charset="0"/>
            </a:endParaRPr>
          </a:p>
          <a:p>
            <a:pPr>
              <a:buNone/>
            </a:pPr>
            <a:r>
              <a:rPr lang="en-US" altLang="en-US" dirty="0" smtClean="0">
                <a:latin typeface="Times New Roman" pitchFamily="18" charset="0"/>
              </a:rPr>
              <a:t>6- Introduction to Queues</a:t>
            </a:r>
            <a:r>
              <a:rPr lang="en-US" altLang="en-US" dirty="0" smtClean="0">
                <a:latin typeface="Times New Roman" pitchFamily="18" charset="0"/>
                <a:sym typeface="Wingdings" pitchFamily="2" charset="2"/>
              </a:rPr>
              <a:t>  Read by yourself</a:t>
            </a:r>
            <a:endParaRPr lang="en-US" altLang="en-US" dirty="0" smtClean="0">
              <a:latin typeface="Times New Roman" pitchFamily="18" charset="0"/>
            </a:endParaRPr>
          </a:p>
          <a:p>
            <a:pPr>
              <a:buNone/>
            </a:pPr>
            <a:r>
              <a:rPr lang="en-US" altLang="en-US" dirty="0" smtClean="0">
                <a:latin typeface="Times New Roman" pitchFamily="18" charset="0"/>
              </a:rPr>
              <a:t>7- Introduction to Trees </a:t>
            </a:r>
            <a:r>
              <a:rPr lang="en-US" altLang="en-US" dirty="0" smtClean="0">
                <a:latin typeface="Times New Roman" pitchFamily="18" charset="0"/>
                <a:sym typeface="Wingdings" pitchFamily="2" charset="2"/>
              </a:rPr>
              <a:t> Read by yourself</a:t>
            </a:r>
            <a:endParaRPr lang="en-US" altLang="en-US" dirty="0" smtClean="0">
              <a:latin typeface="Times New Roman" pitchFamily="18" charset="0"/>
            </a:endParaRPr>
          </a:p>
          <a:p>
            <a:pPr>
              <a:buNone/>
            </a:pPr>
            <a:r>
              <a:rPr lang="en-US" altLang="en-US" dirty="0" smtClean="0">
                <a:latin typeface="Times New Roman" pitchFamily="18" charset="0"/>
              </a:rPr>
              <a:t>8- Introduction to Graphs </a:t>
            </a:r>
            <a:r>
              <a:rPr lang="en-US" altLang="en-US" dirty="0" smtClean="0">
                <a:latin typeface="Times New Roman" pitchFamily="18" charset="0"/>
                <a:sym typeface="Wingdings" pitchFamily="2" charset="2"/>
              </a:rPr>
              <a:t> Read by yourself</a:t>
            </a:r>
            <a:endParaRPr lang="en-US" altLang="en-US" dirty="0" smtClean="0">
              <a:latin typeface="Times New Roman" pitchFamily="18" charset="0"/>
            </a:endParaRPr>
          </a:p>
          <a:p>
            <a:pPr>
              <a:buNone/>
            </a:pPr>
            <a:endParaRPr lang="en-US" altLang="en-US" dirty="0" smtClean="0">
              <a:latin typeface="Times New Roman" pitchFamily="18" charset="0"/>
            </a:endParaRP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3</a:t>
            </a:fld>
            <a:endParaRPr kumimoji="0"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457200" y="1676400"/>
            <a:ext cx="8175625" cy="4800600"/>
            <a:chOff x="228600" y="685800"/>
            <a:chExt cx="8175625" cy="4800600"/>
          </a:xfrm>
        </p:grpSpPr>
        <p:sp>
          <p:nvSpPr>
            <p:cNvPr id="81923" name="Text Box 2"/>
            <p:cNvSpPr txBox="1">
              <a:spLocks noChangeArrowheads="1"/>
            </p:cNvSpPr>
            <p:nvPr/>
          </p:nvSpPr>
          <p:spPr bwMode="auto">
            <a:xfrm>
              <a:off x="274638" y="685800"/>
              <a:ext cx="7452489"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11.16  </a:t>
              </a:r>
              <a:r>
                <a:rPr lang="en-US" altLang="en-US" sz="2000" dirty="0">
                  <a:solidFill>
                    <a:schemeClr val="bg1"/>
                  </a:solidFill>
                  <a:latin typeface="Times New Roman" pitchFamily="18" charset="0"/>
                </a:rPr>
                <a:t>Inserting a </a:t>
              </a:r>
              <a:r>
                <a:rPr lang="en-US" altLang="en-US" sz="2000" dirty="0" smtClean="0">
                  <a:solidFill>
                    <a:schemeClr val="bg1"/>
                  </a:solidFill>
                  <a:latin typeface="Times New Roman" pitchFamily="18" charset="0"/>
                </a:rPr>
                <a:t>new node (220) </a:t>
              </a:r>
              <a:r>
                <a:rPr lang="en-US" altLang="en-US" sz="2000" dirty="0">
                  <a:solidFill>
                    <a:schemeClr val="bg1"/>
                  </a:solidFill>
                  <a:latin typeface="Times New Roman" pitchFamily="18" charset="0"/>
                </a:rPr>
                <a:t>at the end of the linked list</a:t>
              </a:r>
            </a:p>
          </p:txBody>
        </p:sp>
        <p:pic>
          <p:nvPicPr>
            <p:cNvPr id="81924" name="Picture 3"/>
            <p:cNvPicPr>
              <a:picLocks noChangeAspect="1" noChangeArrowheads="1"/>
            </p:cNvPicPr>
            <p:nvPr/>
          </p:nvPicPr>
          <p:blipFill>
            <a:blip r:embed="rId3" cstate="print"/>
            <a:srcRect/>
            <a:stretch>
              <a:fillRect/>
            </a:stretch>
          </p:blipFill>
          <p:spPr bwMode="auto">
            <a:xfrm>
              <a:off x="228600" y="1284288"/>
              <a:ext cx="8062912" cy="4125912"/>
            </a:xfrm>
            <a:prstGeom prst="rect">
              <a:avLst/>
            </a:prstGeom>
            <a:noFill/>
            <a:ln w="9525">
              <a:noFill/>
              <a:miter lim="800000"/>
              <a:headEnd/>
              <a:tailEnd/>
            </a:ln>
            <a:effectLst/>
          </p:spPr>
        </p:pic>
        <p:cxnSp>
          <p:nvCxnSpPr>
            <p:cNvPr id="81925" name="Straight Connector 4"/>
            <p:cNvCxnSpPr>
              <a:cxnSpLocks noChangeShapeType="1"/>
            </p:cNvCxnSpPr>
            <p:nvPr/>
          </p:nvCxnSpPr>
          <p:spPr bwMode="auto">
            <a:xfrm>
              <a:off x="304800" y="1143000"/>
              <a:ext cx="8023225" cy="0"/>
            </a:xfrm>
            <a:prstGeom prst="line">
              <a:avLst/>
            </a:prstGeom>
            <a:noFill/>
            <a:ln w="57150" algn="ctr">
              <a:solidFill>
                <a:srgbClr val="FF0000"/>
              </a:solidFill>
              <a:round/>
              <a:headEnd/>
              <a:tailEnd/>
            </a:ln>
            <a:effectLst/>
          </p:spPr>
        </p:cxnSp>
        <p:cxnSp>
          <p:nvCxnSpPr>
            <p:cNvPr id="81926" name="Straight Connector 5"/>
            <p:cNvCxnSpPr>
              <a:cxnSpLocks noChangeShapeType="1"/>
            </p:cNvCxnSpPr>
            <p:nvPr/>
          </p:nvCxnSpPr>
          <p:spPr bwMode="auto">
            <a:xfrm>
              <a:off x="304800" y="685800"/>
              <a:ext cx="8023225" cy="0"/>
            </a:xfrm>
            <a:prstGeom prst="line">
              <a:avLst/>
            </a:prstGeom>
            <a:noFill/>
            <a:ln w="9525" algn="ctr">
              <a:solidFill>
                <a:srgbClr val="FF0000"/>
              </a:solidFill>
              <a:round/>
              <a:headEnd/>
              <a:tailEnd/>
            </a:ln>
            <a:effectLst/>
          </p:spPr>
        </p:cxnSp>
        <p:cxnSp>
          <p:nvCxnSpPr>
            <p:cNvPr id="81927" name="Straight Connector 6"/>
            <p:cNvCxnSpPr>
              <a:cxnSpLocks noChangeShapeType="1"/>
            </p:cNvCxnSpPr>
            <p:nvPr/>
          </p:nvCxnSpPr>
          <p:spPr bwMode="auto">
            <a:xfrm>
              <a:off x="381000" y="5486400"/>
              <a:ext cx="8023225" cy="0"/>
            </a:xfrm>
            <a:prstGeom prst="line">
              <a:avLst/>
            </a:prstGeom>
            <a:noFill/>
            <a:ln w="9525" algn="ctr">
              <a:solidFill>
                <a:srgbClr val="FF0000"/>
              </a:solidFill>
              <a:round/>
              <a:headEnd/>
              <a:tailEnd/>
            </a:ln>
            <a:effectLst/>
          </p:spPr>
        </p:cxnSp>
      </p:grpSp>
      <p:sp>
        <p:nvSpPr>
          <p:cNvPr id="8"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Linked Lists…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30</a:t>
            </a:fld>
            <a:endParaRPr kumimoji="0"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511175" y="1066800"/>
            <a:ext cx="8099425" cy="5486400"/>
            <a:chOff x="304800" y="609600"/>
            <a:chExt cx="8099425" cy="5486400"/>
          </a:xfrm>
        </p:grpSpPr>
        <p:sp>
          <p:nvSpPr>
            <p:cNvPr id="83971" name="Text Box 2"/>
            <p:cNvSpPr txBox="1">
              <a:spLocks noChangeArrowheads="1"/>
            </p:cNvSpPr>
            <p:nvPr/>
          </p:nvSpPr>
          <p:spPr bwMode="auto">
            <a:xfrm>
              <a:off x="304800" y="609600"/>
              <a:ext cx="7806753"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11.17  </a:t>
              </a:r>
              <a:r>
                <a:rPr lang="en-US" altLang="en-US" sz="2000" dirty="0">
                  <a:solidFill>
                    <a:schemeClr val="bg1"/>
                  </a:solidFill>
                  <a:latin typeface="Times New Roman" pitchFamily="18" charset="0"/>
                </a:rPr>
                <a:t>Inserting a </a:t>
              </a:r>
              <a:r>
                <a:rPr lang="en-US" altLang="en-US" sz="2000" dirty="0" smtClean="0">
                  <a:solidFill>
                    <a:schemeClr val="bg1"/>
                  </a:solidFill>
                  <a:latin typeface="Times New Roman" pitchFamily="18" charset="0"/>
                </a:rPr>
                <a:t>new node (156) </a:t>
              </a:r>
              <a:r>
                <a:rPr lang="en-US" altLang="en-US" sz="2000" dirty="0">
                  <a:solidFill>
                    <a:schemeClr val="bg1"/>
                  </a:solidFill>
                  <a:latin typeface="Times New Roman" pitchFamily="18" charset="0"/>
                </a:rPr>
                <a:t>in the middle of the linked list</a:t>
              </a:r>
            </a:p>
          </p:txBody>
        </p:sp>
        <p:pic>
          <p:nvPicPr>
            <p:cNvPr id="83972" name="Picture 3"/>
            <p:cNvPicPr>
              <a:picLocks noChangeAspect="1" noChangeArrowheads="1"/>
            </p:cNvPicPr>
            <p:nvPr/>
          </p:nvPicPr>
          <p:blipFill>
            <a:blip r:embed="rId3" cstate="print"/>
            <a:srcRect/>
            <a:stretch>
              <a:fillRect/>
            </a:stretch>
          </p:blipFill>
          <p:spPr bwMode="auto">
            <a:xfrm>
              <a:off x="679450" y="1096963"/>
              <a:ext cx="7321550" cy="4922837"/>
            </a:xfrm>
            <a:prstGeom prst="rect">
              <a:avLst/>
            </a:prstGeom>
            <a:noFill/>
            <a:ln w="9525">
              <a:noFill/>
              <a:miter lim="800000"/>
              <a:headEnd/>
              <a:tailEnd/>
            </a:ln>
            <a:effectLst/>
          </p:spPr>
        </p:pic>
        <p:cxnSp>
          <p:nvCxnSpPr>
            <p:cNvPr id="83973" name="Straight Connector 4"/>
            <p:cNvCxnSpPr>
              <a:cxnSpLocks noChangeShapeType="1"/>
            </p:cNvCxnSpPr>
            <p:nvPr/>
          </p:nvCxnSpPr>
          <p:spPr bwMode="auto">
            <a:xfrm>
              <a:off x="304800" y="1066800"/>
              <a:ext cx="8023225" cy="0"/>
            </a:xfrm>
            <a:prstGeom prst="line">
              <a:avLst/>
            </a:prstGeom>
            <a:noFill/>
            <a:ln w="57150" algn="ctr">
              <a:solidFill>
                <a:srgbClr val="FF0000"/>
              </a:solidFill>
              <a:round/>
              <a:headEnd/>
              <a:tailEnd/>
            </a:ln>
            <a:effectLst/>
          </p:spPr>
        </p:cxnSp>
        <p:cxnSp>
          <p:nvCxnSpPr>
            <p:cNvPr id="83974" name="Straight Connector 5"/>
            <p:cNvCxnSpPr>
              <a:cxnSpLocks noChangeShapeType="1"/>
            </p:cNvCxnSpPr>
            <p:nvPr/>
          </p:nvCxnSpPr>
          <p:spPr bwMode="auto">
            <a:xfrm>
              <a:off x="304800" y="609600"/>
              <a:ext cx="8023225" cy="0"/>
            </a:xfrm>
            <a:prstGeom prst="line">
              <a:avLst/>
            </a:prstGeom>
            <a:noFill/>
            <a:ln w="9525" algn="ctr">
              <a:solidFill>
                <a:srgbClr val="FF0000"/>
              </a:solidFill>
              <a:round/>
              <a:headEnd/>
              <a:tailEnd/>
            </a:ln>
            <a:effectLst/>
          </p:spPr>
        </p:cxnSp>
        <p:cxnSp>
          <p:nvCxnSpPr>
            <p:cNvPr id="83975" name="Straight Connector 6"/>
            <p:cNvCxnSpPr>
              <a:cxnSpLocks noChangeShapeType="1"/>
            </p:cNvCxnSpPr>
            <p:nvPr/>
          </p:nvCxnSpPr>
          <p:spPr bwMode="auto">
            <a:xfrm>
              <a:off x="381000" y="6096000"/>
              <a:ext cx="8023225" cy="0"/>
            </a:xfrm>
            <a:prstGeom prst="line">
              <a:avLst/>
            </a:prstGeom>
            <a:noFill/>
            <a:ln w="9525" algn="ctr">
              <a:solidFill>
                <a:srgbClr val="FF0000"/>
              </a:solidFill>
              <a:round/>
              <a:headEnd/>
              <a:tailEnd/>
            </a:ln>
            <a:effectLst/>
          </p:spPr>
        </p:cxnSp>
      </p:grpSp>
      <p:sp>
        <p:nvSpPr>
          <p:cNvPr id="8"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Linked Lists…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31</a:t>
            </a:fld>
            <a:endParaRPr kumimoji="0"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
          <p:cNvGrpSpPr>
            <a:grpSpLocks/>
          </p:cNvGrpSpPr>
          <p:nvPr/>
        </p:nvGrpSpPr>
        <p:grpSpPr bwMode="auto">
          <a:xfrm>
            <a:off x="3327400" y="166688"/>
            <a:ext cx="5283200" cy="6462712"/>
            <a:chOff x="1232" y="105"/>
            <a:chExt cx="3328" cy="4071"/>
          </a:xfrm>
        </p:grpSpPr>
        <p:pic>
          <p:nvPicPr>
            <p:cNvPr id="2" name="Picture 3"/>
            <p:cNvPicPr>
              <a:picLocks noChangeAspect="1" noChangeArrowheads="1"/>
            </p:cNvPicPr>
            <p:nvPr/>
          </p:nvPicPr>
          <p:blipFill>
            <a:blip r:embed="rId3" cstate="print">
              <a:lum contrast="11000"/>
            </a:blip>
            <a:srcRect/>
            <a:stretch>
              <a:fillRect/>
            </a:stretch>
          </p:blipFill>
          <p:spPr bwMode="auto">
            <a:xfrm>
              <a:off x="1232" y="105"/>
              <a:ext cx="3328" cy="4071"/>
            </a:xfrm>
            <a:prstGeom prst="rect">
              <a:avLst/>
            </a:prstGeom>
            <a:noFill/>
            <a:ln w="9525">
              <a:noFill/>
              <a:miter lim="800000"/>
              <a:headEnd/>
              <a:tailEnd/>
            </a:ln>
            <a:effectLst/>
          </p:spPr>
        </p:pic>
        <p:sp>
          <p:nvSpPr>
            <p:cNvPr id="86020" name="Rectangle 4"/>
            <p:cNvSpPr>
              <a:spLocks noChangeArrowheads="1"/>
            </p:cNvSpPr>
            <p:nvPr/>
          </p:nvSpPr>
          <p:spPr bwMode="auto">
            <a:xfrm>
              <a:off x="1776" y="1680"/>
              <a:ext cx="48" cy="144"/>
            </a:xfrm>
            <a:prstGeom prst="rect">
              <a:avLst/>
            </a:prstGeom>
            <a:solidFill>
              <a:srgbClr val="DDDDDD"/>
            </a:solidFill>
            <a:ln w="9525">
              <a:noFill/>
              <a:miter lim="800000"/>
              <a:headEnd/>
              <a:tailEnd/>
            </a:ln>
            <a:effectLst/>
          </p:spPr>
          <p:txBody>
            <a:bodyPr wrap="none" anchor="ctr"/>
            <a:lstStyle/>
            <a:p>
              <a:endParaRPr lang="en-US" altLang="en-US"/>
            </a:p>
          </p:txBody>
        </p:sp>
      </p:grpSp>
      <p:sp>
        <p:nvSpPr>
          <p:cNvPr id="5" name="Title 1"/>
          <p:cNvSpPr txBox="1">
            <a:spLocks/>
          </p:cNvSpPr>
          <p:nvPr/>
        </p:nvSpPr>
        <p:spPr>
          <a:xfrm>
            <a:off x="457200" y="152400"/>
            <a:ext cx="2514600" cy="1371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Linked Lists…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TextBox 5"/>
          <p:cNvSpPr txBox="1"/>
          <p:nvPr/>
        </p:nvSpPr>
        <p:spPr>
          <a:xfrm>
            <a:off x="304800" y="1981200"/>
            <a:ext cx="2819400" cy="1815882"/>
          </a:xfrm>
          <a:prstGeom prst="rect">
            <a:avLst/>
          </a:prstGeom>
          <a:noFill/>
        </p:spPr>
        <p:txBody>
          <a:bodyPr wrap="square" rtlCol="0">
            <a:spAutoFit/>
          </a:bodyPr>
          <a:lstStyle/>
          <a:p>
            <a:r>
              <a:rPr lang="en-US" sz="2800" dirty="0" smtClean="0">
                <a:solidFill>
                  <a:schemeClr val="bg1"/>
                </a:solidFill>
              </a:rPr>
              <a:t>Algorithm for Inserting new node to a sorted linked list</a:t>
            </a:r>
            <a:endParaRPr lang="en-US" sz="2800" dirty="0">
              <a:solidFill>
                <a:schemeClr val="bg1"/>
              </a:solidFill>
            </a:endParaRPr>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32</a:t>
            </a:fld>
            <a:endParaRPr kumimoji="0"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Text Box 2"/>
          <p:cNvSpPr txBox="1">
            <a:spLocks noChangeArrowheads="1"/>
          </p:cNvSpPr>
          <p:nvPr/>
        </p:nvSpPr>
        <p:spPr bwMode="auto">
          <a:xfrm>
            <a:off x="152400" y="914400"/>
            <a:ext cx="2743200" cy="519112"/>
          </a:xfrm>
          <a:prstGeom prst="rect">
            <a:avLst/>
          </a:prstGeom>
          <a:noFill/>
          <a:ln w="9525">
            <a:noFill/>
            <a:miter lim="800000"/>
            <a:headEnd/>
            <a:tailEnd/>
          </a:ln>
          <a:effectLst/>
        </p:spPr>
        <p:txBody>
          <a:bodyPr wrap="square">
            <a:spAutoFit/>
          </a:bodyPr>
          <a:lstStyle/>
          <a:p>
            <a:r>
              <a:rPr lang="en-US" altLang="en-US" sz="2800" b="1" dirty="0">
                <a:solidFill>
                  <a:srgbClr val="0000CC"/>
                </a:solidFill>
                <a:latin typeface="Times New Roman" pitchFamily="18" charset="0"/>
              </a:rPr>
              <a:t>Deleting a node</a:t>
            </a:r>
          </a:p>
        </p:txBody>
      </p:sp>
      <p:sp>
        <p:nvSpPr>
          <p:cNvPr id="88068" name="Rectangle 3"/>
          <p:cNvSpPr>
            <a:spLocks noChangeArrowheads="1"/>
          </p:cNvSpPr>
          <p:nvPr/>
        </p:nvSpPr>
        <p:spPr bwMode="auto">
          <a:xfrm>
            <a:off x="152400" y="1719262"/>
            <a:ext cx="8915400" cy="3081338"/>
          </a:xfrm>
          <a:prstGeom prst="rect">
            <a:avLst/>
          </a:prstGeom>
          <a:noFill/>
          <a:ln w="9525">
            <a:noFill/>
            <a:miter lim="800000"/>
            <a:headEnd/>
            <a:tailEnd/>
          </a:ln>
          <a:effectLst/>
        </p:spPr>
        <p:txBody>
          <a:bodyPr>
            <a:spAutoFit/>
          </a:bodyPr>
          <a:lstStyle/>
          <a:p>
            <a:pPr algn="just"/>
            <a:r>
              <a:rPr lang="en-US" altLang="en-US" sz="2800" b="0" dirty="0">
                <a:solidFill>
                  <a:schemeClr val="bg1"/>
                </a:solidFill>
                <a:latin typeface="Times New Roman" pitchFamily="18" charset="0"/>
              </a:rPr>
              <a:t>Before deleting a node in a linked list, </a:t>
            </a:r>
            <a:r>
              <a:rPr lang="en-US" altLang="en-US" sz="2800" b="0" dirty="0">
                <a:solidFill>
                  <a:srgbClr val="0000CC"/>
                </a:solidFill>
                <a:latin typeface="Times New Roman" pitchFamily="18" charset="0"/>
              </a:rPr>
              <a:t>we apply the search algorithm</a:t>
            </a:r>
            <a:r>
              <a:rPr lang="en-US" altLang="en-US" sz="2800" b="0" dirty="0">
                <a:solidFill>
                  <a:schemeClr val="bg1"/>
                </a:solidFill>
                <a:latin typeface="Times New Roman" pitchFamily="18" charset="0"/>
              </a:rPr>
              <a:t>. </a:t>
            </a:r>
            <a:r>
              <a:rPr lang="en-US" altLang="en-US" sz="2800" b="1" dirty="0">
                <a:solidFill>
                  <a:schemeClr val="bg1"/>
                </a:solidFill>
                <a:latin typeface="Times New Roman" pitchFamily="18" charset="0"/>
              </a:rPr>
              <a:t>If the flag returned from the search algorithm is true (the node is found), we can delete the node from the linked list</a:t>
            </a:r>
            <a:r>
              <a:rPr lang="en-US" altLang="en-US" sz="2800" b="0" dirty="0">
                <a:solidFill>
                  <a:schemeClr val="bg1"/>
                </a:solidFill>
                <a:latin typeface="Times New Roman" pitchFamily="18" charset="0"/>
              </a:rPr>
              <a:t>. However, deletion is simpler than insertion: we have only </a:t>
            </a:r>
            <a:r>
              <a:rPr lang="en-US" altLang="en-US" sz="2800" b="0" dirty="0">
                <a:solidFill>
                  <a:srgbClr val="0000CC"/>
                </a:solidFill>
                <a:latin typeface="Times New Roman" pitchFamily="18" charset="0"/>
              </a:rPr>
              <a:t>two cases</a:t>
            </a:r>
            <a:r>
              <a:rPr lang="en-US" altLang="en-US" sz="2800" b="0" dirty="0">
                <a:solidFill>
                  <a:schemeClr val="bg1"/>
                </a:solidFill>
                <a:latin typeface="Times New Roman" pitchFamily="18" charset="0"/>
              </a:rPr>
              <a:t>—</a:t>
            </a:r>
            <a:r>
              <a:rPr lang="en-US" altLang="en-US" sz="2800" b="1" dirty="0">
                <a:solidFill>
                  <a:schemeClr val="bg1"/>
                </a:solidFill>
                <a:latin typeface="Times New Roman" pitchFamily="18" charset="0"/>
              </a:rPr>
              <a:t>deleting the first node </a:t>
            </a:r>
            <a:r>
              <a:rPr lang="en-US" altLang="en-US" sz="2800" b="0" dirty="0">
                <a:solidFill>
                  <a:schemeClr val="bg1"/>
                </a:solidFill>
                <a:latin typeface="Times New Roman" pitchFamily="18" charset="0"/>
              </a:rPr>
              <a:t>and </a:t>
            </a:r>
            <a:r>
              <a:rPr lang="en-US" altLang="en-US" sz="2800" b="1" dirty="0">
                <a:solidFill>
                  <a:schemeClr val="bg1"/>
                </a:solidFill>
                <a:latin typeface="Times New Roman" pitchFamily="18" charset="0"/>
              </a:rPr>
              <a:t>deleting any other node</a:t>
            </a:r>
            <a:r>
              <a:rPr lang="en-US" altLang="en-US" sz="2800" b="0" dirty="0">
                <a:solidFill>
                  <a:schemeClr val="bg1"/>
                </a:solidFill>
                <a:latin typeface="Times New Roman" pitchFamily="18" charset="0"/>
              </a:rPr>
              <a:t>. In other words, the deletion of the last and the middle nodes can be done by the same process.</a:t>
            </a:r>
          </a:p>
        </p:txBody>
      </p:sp>
      <p:sp>
        <p:nvSpPr>
          <p:cNvPr id="4"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Linked Lists…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33</a:t>
            </a:fld>
            <a:endParaRPr kumimoji="0"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228600" y="1752600"/>
            <a:ext cx="8175625" cy="4114800"/>
            <a:chOff x="228600" y="1295400"/>
            <a:chExt cx="8175625" cy="4114800"/>
          </a:xfrm>
        </p:grpSpPr>
        <p:sp>
          <p:nvSpPr>
            <p:cNvPr id="90115" name="Text Box 2"/>
            <p:cNvSpPr txBox="1">
              <a:spLocks noChangeArrowheads="1"/>
            </p:cNvSpPr>
            <p:nvPr/>
          </p:nvSpPr>
          <p:spPr bwMode="auto">
            <a:xfrm>
              <a:off x="228600" y="1295400"/>
              <a:ext cx="5953125" cy="457200"/>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11.18  </a:t>
              </a:r>
              <a:r>
                <a:rPr lang="en-US" altLang="en-US" sz="2000" dirty="0">
                  <a:solidFill>
                    <a:schemeClr val="bg1"/>
                  </a:solidFill>
                  <a:latin typeface="Times New Roman" pitchFamily="18" charset="0"/>
                </a:rPr>
                <a:t>Deleting the </a:t>
              </a:r>
              <a:r>
                <a:rPr lang="en-US" altLang="en-US" sz="2000" b="1" dirty="0">
                  <a:solidFill>
                    <a:schemeClr val="bg1"/>
                  </a:solidFill>
                  <a:latin typeface="Times New Roman" pitchFamily="18" charset="0"/>
                </a:rPr>
                <a:t>first node</a:t>
              </a:r>
              <a:r>
                <a:rPr lang="en-US" altLang="en-US" sz="2000" dirty="0">
                  <a:solidFill>
                    <a:schemeClr val="bg1"/>
                  </a:solidFill>
                  <a:latin typeface="Times New Roman" pitchFamily="18" charset="0"/>
                </a:rPr>
                <a:t> of a linked list</a:t>
              </a:r>
            </a:p>
          </p:txBody>
        </p:sp>
        <p:pic>
          <p:nvPicPr>
            <p:cNvPr id="90116" name="Picture 3"/>
            <p:cNvPicPr>
              <a:picLocks noChangeAspect="1" noChangeArrowheads="1"/>
            </p:cNvPicPr>
            <p:nvPr/>
          </p:nvPicPr>
          <p:blipFill>
            <a:blip r:embed="rId3" cstate="print"/>
            <a:srcRect/>
            <a:stretch>
              <a:fillRect/>
            </a:stretch>
          </p:blipFill>
          <p:spPr bwMode="auto">
            <a:xfrm>
              <a:off x="1166813" y="1981200"/>
              <a:ext cx="6681787" cy="3254375"/>
            </a:xfrm>
            <a:prstGeom prst="rect">
              <a:avLst/>
            </a:prstGeom>
            <a:noFill/>
            <a:ln w="9525">
              <a:noFill/>
              <a:miter lim="800000"/>
              <a:headEnd/>
              <a:tailEnd/>
            </a:ln>
            <a:effectLst/>
          </p:spPr>
        </p:pic>
        <p:cxnSp>
          <p:nvCxnSpPr>
            <p:cNvPr id="90117" name="Straight Connector 5"/>
            <p:cNvCxnSpPr>
              <a:cxnSpLocks noChangeShapeType="1"/>
            </p:cNvCxnSpPr>
            <p:nvPr/>
          </p:nvCxnSpPr>
          <p:spPr bwMode="auto">
            <a:xfrm>
              <a:off x="304800" y="1752600"/>
              <a:ext cx="8023225" cy="0"/>
            </a:xfrm>
            <a:prstGeom prst="line">
              <a:avLst/>
            </a:prstGeom>
            <a:noFill/>
            <a:ln w="57150" algn="ctr">
              <a:solidFill>
                <a:srgbClr val="FF0000"/>
              </a:solidFill>
              <a:round/>
              <a:headEnd/>
              <a:tailEnd/>
            </a:ln>
            <a:effectLst/>
          </p:spPr>
        </p:cxnSp>
        <p:cxnSp>
          <p:nvCxnSpPr>
            <p:cNvPr id="90118" name="Straight Connector 6"/>
            <p:cNvCxnSpPr>
              <a:cxnSpLocks noChangeShapeType="1"/>
            </p:cNvCxnSpPr>
            <p:nvPr/>
          </p:nvCxnSpPr>
          <p:spPr bwMode="auto">
            <a:xfrm>
              <a:off x="304800" y="1295400"/>
              <a:ext cx="8023225" cy="0"/>
            </a:xfrm>
            <a:prstGeom prst="line">
              <a:avLst/>
            </a:prstGeom>
            <a:noFill/>
            <a:ln w="9525" algn="ctr">
              <a:solidFill>
                <a:srgbClr val="FF0000"/>
              </a:solidFill>
              <a:round/>
              <a:headEnd/>
              <a:tailEnd/>
            </a:ln>
            <a:effectLst/>
          </p:spPr>
        </p:cxnSp>
        <p:cxnSp>
          <p:nvCxnSpPr>
            <p:cNvPr id="90119" name="Straight Connector 7"/>
            <p:cNvCxnSpPr>
              <a:cxnSpLocks noChangeShapeType="1"/>
            </p:cNvCxnSpPr>
            <p:nvPr/>
          </p:nvCxnSpPr>
          <p:spPr bwMode="auto">
            <a:xfrm>
              <a:off x="381000" y="5410200"/>
              <a:ext cx="8023225" cy="0"/>
            </a:xfrm>
            <a:prstGeom prst="line">
              <a:avLst/>
            </a:prstGeom>
            <a:noFill/>
            <a:ln w="9525" algn="ctr">
              <a:solidFill>
                <a:srgbClr val="FF0000"/>
              </a:solidFill>
              <a:round/>
              <a:headEnd/>
              <a:tailEnd/>
            </a:ln>
            <a:effectLst/>
          </p:spPr>
        </p:cxnSp>
      </p:grpSp>
      <p:sp>
        <p:nvSpPr>
          <p:cNvPr id="8" name="Text Box 2"/>
          <p:cNvSpPr txBox="1">
            <a:spLocks noChangeArrowheads="1"/>
          </p:cNvSpPr>
          <p:nvPr/>
        </p:nvSpPr>
        <p:spPr bwMode="auto">
          <a:xfrm>
            <a:off x="152400" y="914400"/>
            <a:ext cx="2743200" cy="519112"/>
          </a:xfrm>
          <a:prstGeom prst="rect">
            <a:avLst/>
          </a:prstGeom>
          <a:noFill/>
          <a:ln w="9525">
            <a:noFill/>
            <a:miter lim="800000"/>
            <a:headEnd/>
            <a:tailEnd/>
          </a:ln>
          <a:effectLst/>
        </p:spPr>
        <p:txBody>
          <a:bodyPr wrap="square">
            <a:spAutoFit/>
          </a:bodyPr>
          <a:lstStyle/>
          <a:p>
            <a:r>
              <a:rPr lang="en-US" altLang="en-US" sz="2800" b="1" dirty="0">
                <a:solidFill>
                  <a:srgbClr val="0000CC"/>
                </a:solidFill>
                <a:latin typeface="Times New Roman" pitchFamily="18" charset="0"/>
              </a:rPr>
              <a:t>Deleting a node</a:t>
            </a:r>
          </a:p>
        </p:txBody>
      </p:sp>
      <p:sp>
        <p:nvSpPr>
          <p:cNvPr id="9"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Linked Lists…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0" name="Slide Number Placeholder 9"/>
          <p:cNvSpPr>
            <a:spLocks noGrp="1"/>
          </p:cNvSpPr>
          <p:nvPr>
            <p:ph type="sldNum" sz="quarter" idx="12"/>
          </p:nvPr>
        </p:nvSpPr>
        <p:spPr/>
        <p:txBody>
          <a:bodyPr/>
          <a:lstStyle/>
          <a:p>
            <a:fld id="{69E29E33-B620-47F9-BB04-8846C2A5AFCC}" type="slidenum">
              <a:rPr kumimoji="0" lang="en-US" smtClean="0"/>
              <a:pPr/>
              <a:t>34</a:t>
            </a:fld>
            <a:endParaRPr kumimoji="0"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400050" y="1676400"/>
            <a:ext cx="8362950" cy="4191000"/>
            <a:chOff x="228600" y="914400"/>
            <a:chExt cx="8362950" cy="4191000"/>
          </a:xfrm>
        </p:grpSpPr>
        <p:grpSp>
          <p:nvGrpSpPr>
            <p:cNvPr id="2" name="Group 1"/>
            <p:cNvGrpSpPr>
              <a:grpSpLocks/>
            </p:cNvGrpSpPr>
            <p:nvPr/>
          </p:nvGrpSpPr>
          <p:grpSpPr bwMode="auto">
            <a:xfrm>
              <a:off x="304800" y="914400"/>
              <a:ext cx="8229600" cy="4191000"/>
              <a:chOff x="304800" y="914400"/>
              <a:chExt cx="8229600" cy="4191000"/>
            </a:xfrm>
          </p:grpSpPr>
          <p:sp>
            <p:nvSpPr>
              <p:cNvPr id="92163" name="Text Box 2"/>
              <p:cNvSpPr txBox="1">
                <a:spLocks noChangeArrowheads="1"/>
              </p:cNvSpPr>
              <p:nvPr/>
            </p:nvSpPr>
            <p:spPr bwMode="auto">
              <a:xfrm>
                <a:off x="304800" y="914400"/>
                <a:ext cx="7721794"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11.19  </a:t>
                </a:r>
                <a:r>
                  <a:rPr lang="en-US" altLang="en-US" sz="2000" dirty="0">
                    <a:solidFill>
                      <a:schemeClr val="bg1"/>
                    </a:solidFill>
                    <a:latin typeface="Times New Roman" pitchFamily="18" charset="0"/>
                  </a:rPr>
                  <a:t>Deleting a node </a:t>
                </a:r>
                <a:r>
                  <a:rPr lang="en-US" altLang="en-US" sz="2000" dirty="0" smtClean="0">
                    <a:solidFill>
                      <a:schemeClr val="bg1"/>
                    </a:solidFill>
                    <a:latin typeface="Times New Roman" pitchFamily="18" charset="0"/>
                  </a:rPr>
                  <a:t>(132) at </a:t>
                </a:r>
                <a:r>
                  <a:rPr lang="en-US" altLang="en-US" sz="2000" dirty="0">
                    <a:solidFill>
                      <a:schemeClr val="bg1"/>
                    </a:solidFill>
                    <a:latin typeface="Times New Roman" pitchFamily="18" charset="0"/>
                  </a:rPr>
                  <a:t>the middle or end of a linked list</a:t>
                </a:r>
              </a:p>
            </p:txBody>
          </p:sp>
          <p:cxnSp>
            <p:nvCxnSpPr>
              <p:cNvPr id="92165" name="Straight Connector 4"/>
              <p:cNvCxnSpPr>
                <a:cxnSpLocks noChangeShapeType="1"/>
              </p:cNvCxnSpPr>
              <p:nvPr/>
            </p:nvCxnSpPr>
            <p:spPr bwMode="auto">
              <a:xfrm>
                <a:off x="304800" y="1371600"/>
                <a:ext cx="8229600" cy="0"/>
              </a:xfrm>
              <a:prstGeom prst="line">
                <a:avLst/>
              </a:prstGeom>
              <a:noFill/>
              <a:ln w="57150" algn="ctr">
                <a:solidFill>
                  <a:srgbClr val="FF0000"/>
                </a:solidFill>
                <a:round/>
                <a:headEnd/>
                <a:tailEnd/>
              </a:ln>
              <a:effectLst/>
            </p:spPr>
          </p:cxnSp>
          <p:cxnSp>
            <p:nvCxnSpPr>
              <p:cNvPr id="92166" name="Straight Connector 5"/>
              <p:cNvCxnSpPr>
                <a:cxnSpLocks noChangeShapeType="1"/>
              </p:cNvCxnSpPr>
              <p:nvPr/>
            </p:nvCxnSpPr>
            <p:spPr bwMode="auto">
              <a:xfrm>
                <a:off x="304800" y="914400"/>
                <a:ext cx="8229600" cy="0"/>
              </a:xfrm>
              <a:prstGeom prst="line">
                <a:avLst/>
              </a:prstGeom>
              <a:noFill/>
              <a:ln w="9525" algn="ctr">
                <a:solidFill>
                  <a:srgbClr val="FF0000"/>
                </a:solidFill>
                <a:round/>
                <a:headEnd/>
                <a:tailEnd/>
              </a:ln>
              <a:effectLst/>
            </p:spPr>
          </p:cxnSp>
          <p:cxnSp>
            <p:nvCxnSpPr>
              <p:cNvPr id="92167" name="Straight Connector 6"/>
              <p:cNvCxnSpPr>
                <a:cxnSpLocks noChangeShapeType="1"/>
              </p:cNvCxnSpPr>
              <p:nvPr/>
            </p:nvCxnSpPr>
            <p:spPr bwMode="auto">
              <a:xfrm>
                <a:off x="381000" y="5105400"/>
                <a:ext cx="8153400" cy="0"/>
              </a:xfrm>
              <a:prstGeom prst="line">
                <a:avLst/>
              </a:prstGeom>
              <a:noFill/>
              <a:ln w="9525" algn="ctr">
                <a:solidFill>
                  <a:srgbClr val="FF0000"/>
                </a:solidFill>
                <a:round/>
                <a:headEnd/>
                <a:tailEnd/>
              </a:ln>
              <a:effectLst/>
            </p:spPr>
          </p:cxnSp>
        </p:grpSp>
        <p:pic>
          <p:nvPicPr>
            <p:cNvPr id="1026" name="Picture 2"/>
            <p:cNvPicPr>
              <a:picLocks noChangeAspect="1" noChangeArrowheads="1"/>
            </p:cNvPicPr>
            <p:nvPr/>
          </p:nvPicPr>
          <p:blipFill>
            <a:blip r:embed="rId3" cstate="print"/>
            <a:srcRect/>
            <a:stretch>
              <a:fillRect/>
            </a:stretch>
          </p:blipFill>
          <p:spPr bwMode="auto">
            <a:xfrm>
              <a:off x="228600" y="1600200"/>
              <a:ext cx="8362950" cy="3438525"/>
            </a:xfrm>
            <a:prstGeom prst="rect">
              <a:avLst/>
            </a:prstGeom>
            <a:noFill/>
            <a:ln w="9525">
              <a:noFill/>
              <a:miter lim="800000"/>
              <a:headEnd/>
              <a:tailEnd/>
            </a:ln>
          </p:spPr>
        </p:pic>
      </p:grpSp>
      <p:sp>
        <p:nvSpPr>
          <p:cNvPr id="13" name="Text Box 2"/>
          <p:cNvSpPr txBox="1">
            <a:spLocks noChangeArrowheads="1"/>
          </p:cNvSpPr>
          <p:nvPr/>
        </p:nvSpPr>
        <p:spPr bwMode="auto">
          <a:xfrm>
            <a:off x="152400" y="914400"/>
            <a:ext cx="2743200" cy="519112"/>
          </a:xfrm>
          <a:prstGeom prst="rect">
            <a:avLst/>
          </a:prstGeom>
          <a:noFill/>
          <a:ln w="9525">
            <a:noFill/>
            <a:miter lim="800000"/>
            <a:headEnd/>
            <a:tailEnd/>
          </a:ln>
          <a:effectLst/>
        </p:spPr>
        <p:txBody>
          <a:bodyPr wrap="square">
            <a:spAutoFit/>
          </a:bodyPr>
          <a:lstStyle/>
          <a:p>
            <a:r>
              <a:rPr lang="en-US" altLang="en-US" sz="2800" b="1" dirty="0">
                <a:solidFill>
                  <a:srgbClr val="0000CC"/>
                </a:solidFill>
                <a:latin typeface="Times New Roman" pitchFamily="18" charset="0"/>
              </a:rPr>
              <a:t>Deleting a node</a:t>
            </a:r>
          </a:p>
        </p:txBody>
      </p:sp>
      <p:sp>
        <p:nvSpPr>
          <p:cNvPr id="14"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Linked Lists…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1" name="Slide Number Placeholder 10"/>
          <p:cNvSpPr>
            <a:spLocks noGrp="1"/>
          </p:cNvSpPr>
          <p:nvPr>
            <p:ph type="sldNum" sz="quarter" idx="12"/>
          </p:nvPr>
        </p:nvSpPr>
        <p:spPr/>
        <p:txBody>
          <a:bodyPr/>
          <a:lstStyle/>
          <a:p>
            <a:fld id="{69E29E33-B620-47F9-BB04-8846C2A5AFCC}" type="slidenum">
              <a:rPr kumimoji="0" lang="en-US" smtClean="0"/>
              <a:pPr/>
              <a:t>35</a:t>
            </a:fld>
            <a:endParaRPr kumimoji="0"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1" name="Picture 3"/>
          <p:cNvPicPr>
            <a:picLocks noChangeAspect="1" noChangeArrowheads="1"/>
          </p:cNvPicPr>
          <p:nvPr/>
        </p:nvPicPr>
        <p:blipFill>
          <a:blip r:embed="rId3" cstate="print">
            <a:lum contrast="10000"/>
          </a:blip>
          <a:srcRect/>
          <a:stretch>
            <a:fillRect/>
          </a:stretch>
        </p:blipFill>
        <p:spPr bwMode="auto">
          <a:xfrm>
            <a:off x="1219200" y="1395413"/>
            <a:ext cx="6919913" cy="5462587"/>
          </a:xfrm>
          <a:prstGeom prst="rect">
            <a:avLst/>
          </a:prstGeom>
          <a:noFill/>
          <a:ln w="9525">
            <a:noFill/>
            <a:miter lim="800000"/>
            <a:headEnd/>
            <a:tailEnd/>
          </a:ln>
          <a:effectLst/>
        </p:spPr>
      </p:pic>
      <p:sp>
        <p:nvSpPr>
          <p:cNvPr id="3"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Linked Lists…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4" name="Text Box 2"/>
          <p:cNvSpPr txBox="1">
            <a:spLocks noChangeArrowheads="1"/>
          </p:cNvSpPr>
          <p:nvPr/>
        </p:nvSpPr>
        <p:spPr bwMode="auto">
          <a:xfrm>
            <a:off x="152400" y="914400"/>
            <a:ext cx="2743200" cy="519112"/>
          </a:xfrm>
          <a:prstGeom prst="rect">
            <a:avLst/>
          </a:prstGeom>
          <a:noFill/>
          <a:ln w="9525">
            <a:noFill/>
            <a:miter lim="800000"/>
            <a:headEnd/>
            <a:tailEnd/>
          </a:ln>
          <a:effectLst/>
        </p:spPr>
        <p:txBody>
          <a:bodyPr wrap="square">
            <a:spAutoFit/>
          </a:bodyPr>
          <a:lstStyle/>
          <a:p>
            <a:r>
              <a:rPr lang="en-US" altLang="en-US" sz="2800" b="1" dirty="0">
                <a:solidFill>
                  <a:srgbClr val="0000CC"/>
                </a:solidFill>
                <a:latin typeface="Times New Roman" pitchFamily="18" charset="0"/>
              </a:rPr>
              <a:t>Deleting a node</a:t>
            </a:r>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36</a:t>
            </a:fld>
            <a:endParaRPr kumimoji="0"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Text Box 2"/>
          <p:cNvSpPr txBox="1">
            <a:spLocks noChangeArrowheads="1"/>
          </p:cNvSpPr>
          <p:nvPr/>
        </p:nvSpPr>
        <p:spPr bwMode="auto">
          <a:xfrm>
            <a:off x="228600" y="838200"/>
            <a:ext cx="2971800" cy="519112"/>
          </a:xfrm>
          <a:prstGeom prst="rect">
            <a:avLst/>
          </a:prstGeom>
          <a:noFill/>
          <a:ln w="9525">
            <a:noFill/>
            <a:miter lim="800000"/>
            <a:headEnd/>
            <a:tailEnd/>
          </a:ln>
          <a:effectLst/>
        </p:spPr>
        <p:txBody>
          <a:bodyPr wrap="square">
            <a:spAutoFit/>
          </a:bodyPr>
          <a:lstStyle/>
          <a:p>
            <a:r>
              <a:rPr lang="en-US" altLang="en-US" sz="2800" b="1" dirty="0">
                <a:solidFill>
                  <a:srgbClr val="0000CC"/>
                </a:solidFill>
                <a:latin typeface="Times New Roman" pitchFamily="18" charset="0"/>
              </a:rPr>
              <a:t>Retrieving a node</a:t>
            </a:r>
          </a:p>
        </p:txBody>
      </p:sp>
      <p:sp>
        <p:nvSpPr>
          <p:cNvPr id="96260" name="Rectangle 3"/>
          <p:cNvSpPr>
            <a:spLocks noChangeArrowheads="1"/>
          </p:cNvSpPr>
          <p:nvPr/>
        </p:nvSpPr>
        <p:spPr bwMode="auto">
          <a:xfrm>
            <a:off x="457200" y="1828800"/>
            <a:ext cx="8382000" cy="3935413"/>
          </a:xfrm>
          <a:prstGeom prst="rect">
            <a:avLst/>
          </a:prstGeom>
          <a:noFill/>
          <a:ln w="9525">
            <a:noFill/>
            <a:miter lim="800000"/>
            <a:headEnd/>
            <a:tailEnd/>
          </a:ln>
          <a:effectLst/>
        </p:spPr>
        <p:txBody>
          <a:bodyPr wrap="square">
            <a:spAutoFit/>
          </a:bodyPr>
          <a:lstStyle/>
          <a:p>
            <a:pPr algn="just"/>
            <a:r>
              <a:rPr lang="en-US" altLang="en-US" sz="2800" b="0" dirty="0">
                <a:solidFill>
                  <a:schemeClr val="bg1"/>
                </a:solidFill>
                <a:latin typeface="Times New Roman" pitchFamily="18" charset="0"/>
              </a:rPr>
              <a:t>Retrieving means randomly accessing a node for the purpose of inspecting or copying the data contained in the node. Before retrieving, the linked list needs to be searched. If the data item is found, it is retrieved, otherwise the process is aborted. Retrieving uses only the cur pointer, which points to the node found by the search algorithm. Algorithm 11.6 shows the </a:t>
            </a:r>
            <a:r>
              <a:rPr lang="en-US" altLang="en-US" sz="2800" b="0" dirty="0" err="1">
                <a:solidFill>
                  <a:schemeClr val="bg1"/>
                </a:solidFill>
                <a:latin typeface="Times New Roman" pitchFamily="18" charset="0"/>
              </a:rPr>
              <a:t>pseudocode</a:t>
            </a:r>
            <a:r>
              <a:rPr lang="en-US" altLang="en-US" sz="2800" b="0" dirty="0">
                <a:solidFill>
                  <a:schemeClr val="bg1"/>
                </a:solidFill>
                <a:latin typeface="Times New Roman" pitchFamily="18" charset="0"/>
              </a:rPr>
              <a:t> for retrieving the data in a node. The algorithm is much simpler than the insertion or deletion algorithm.</a:t>
            </a:r>
          </a:p>
        </p:txBody>
      </p:sp>
      <p:sp>
        <p:nvSpPr>
          <p:cNvPr id="4"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Linked Lists…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37</a:t>
            </a:fld>
            <a:endParaRPr kumimoji="0"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7" name="Picture 3"/>
          <p:cNvPicPr>
            <a:picLocks noChangeAspect="1" noChangeArrowheads="1"/>
          </p:cNvPicPr>
          <p:nvPr/>
        </p:nvPicPr>
        <p:blipFill>
          <a:blip r:embed="rId3" cstate="print">
            <a:lum contrast="10000"/>
          </a:blip>
          <a:srcRect/>
          <a:stretch>
            <a:fillRect/>
          </a:stretch>
        </p:blipFill>
        <p:spPr bwMode="auto">
          <a:xfrm>
            <a:off x="874713" y="1736725"/>
            <a:ext cx="7431087" cy="3978275"/>
          </a:xfrm>
          <a:prstGeom prst="rect">
            <a:avLst/>
          </a:prstGeom>
          <a:noFill/>
          <a:ln w="9525">
            <a:noFill/>
            <a:miter lim="800000"/>
            <a:headEnd/>
            <a:tailEnd/>
          </a:ln>
          <a:effectLst/>
        </p:spPr>
      </p:pic>
      <p:sp>
        <p:nvSpPr>
          <p:cNvPr id="3" name="Text Box 2"/>
          <p:cNvSpPr txBox="1">
            <a:spLocks noChangeArrowheads="1"/>
          </p:cNvSpPr>
          <p:nvPr/>
        </p:nvSpPr>
        <p:spPr bwMode="auto">
          <a:xfrm>
            <a:off x="228600" y="838200"/>
            <a:ext cx="2971800" cy="519112"/>
          </a:xfrm>
          <a:prstGeom prst="rect">
            <a:avLst/>
          </a:prstGeom>
          <a:noFill/>
          <a:ln w="9525">
            <a:noFill/>
            <a:miter lim="800000"/>
            <a:headEnd/>
            <a:tailEnd/>
          </a:ln>
          <a:effectLst/>
        </p:spPr>
        <p:txBody>
          <a:bodyPr wrap="square">
            <a:spAutoFit/>
          </a:bodyPr>
          <a:lstStyle/>
          <a:p>
            <a:r>
              <a:rPr lang="en-US" altLang="en-US" sz="2800" b="1" dirty="0">
                <a:solidFill>
                  <a:srgbClr val="0000CC"/>
                </a:solidFill>
                <a:latin typeface="Times New Roman" pitchFamily="18" charset="0"/>
              </a:rPr>
              <a:t>Retrieving a node</a:t>
            </a:r>
          </a:p>
        </p:txBody>
      </p:sp>
      <p:sp>
        <p:nvSpPr>
          <p:cNvPr id="4"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Linked Lists…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38</a:t>
            </a:fld>
            <a:endParaRPr kumimoji="0"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304800" y="914400"/>
            <a:ext cx="4419600" cy="523220"/>
          </a:xfrm>
          <a:prstGeom prst="rect">
            <a:avLst/>
          </a:prstGeom>
          <a:noFill/>
          <a:ln w="9525">
            <a:noFill/>
            <a:miter lim="800000"/>
            <a:headEnd/>
            <a:tailEnd/>
          </a:ln>
          <a:effectLst/>
        </p:spPr>
        <p:txBody>
          <a:bodyPr wrap="square">
            <a:spAutoFit/>
          </a:bodyPr>
          <a:lstStyle/>
          <a:p>
            <a:r>
              <a:rPr lang="en-US" altLang="en-US" sz="2800" b="1" dirty="0">
                <a:solidFill>
                  <a:srgbClr val="0000CC"/>
                </a:solidFill>
                <a:latin typeface="Times New Roman" pitchFamily="18" charset="0"/>
              </a:rPr>
              <a:t>Traversing a linked list</a:t>
            </a:r>
          </a:p>
        </p:txBody>
      </p:sp>
      <p:sp>
        <p:nvSpPr>
          <p:cNvPr id="100355" name="Rectangle 3"/>
          <p:cNvSpPr>
            <a:spLocks noChangeArrowheads="1"/>
          </p:cNvSpPr>
          <p:nvPr/>
        </p:nvSpPr>
        <p:spPr bwMode="auto">
          <a:xfrm>
            <a:off x="304800" y="1524000"/>
            <a:ext cx="8153400" cy="4401205"/>
          </a:xfrm>
          <a:prstGeom prst="rect">
            <a:avLst/>
          </a:prstGeom>
          <a:noFill/>
          <a:ln w="9525">
            <a:noFill/>
            <a:miter lim="800000"/>
            <a:headEnd/>
            <a:tailEnd/>
          </a:ln>
          <a:effectLst/>
        </p:spPr>
        <p:txBody>
          <a:bodyPr wrap="square">
            <a:spAutoFit/>
          </a:bodyPr>
          <a:lstStyle/>
          <a:p>
            <a:pPr algn="just"/>
            <a:r>
              <a:rPr lang="en-US" altLang="en-US" sz="2800" b="0" dirty="0">
                <a:solidFill>
                  <a:schemeClr val="bg1"/>
                </a:solidFill>
                <a:latin typeface="Times New Roman" pitchFamily="18" charset="0"/>
              </a:rPr>
              <a:t>To traverse the list, we need a “</a:t>
            </a:r>
            <a:r>
              <a:rPr lang="en-US" altLang="en-US" sz="2800" b="1" dirty="0">
                <a:solidFill>
                  <a:schemeClr val="bg1"/>
                </a:solidFill>
                <a:latin typeface="Times New Roman" pitchFamily="18" charset="0"/>
              </a:rPr>
              <a:t>walking</a:t>
            </a:r>
            <a:r>
              <a:rPr lang="en-US" altLang="en-US" sz="2800" b="0" dirty="0">
                <a:solidFill>
                  <a:schemeClr val="bg1"/>
                </a:solidFill>
                <a:latin typeface="Times New Roman" pitchFamily="18" charset="0"/>
              </a:rPr>
              <a:t>” pointer, which is a pointer that moves from node to node as each element is processed. </a:t>
            </a:r>
            <a:r>
              <a:rPr lang="en-US" altLang="en-US" sz="2800" b="1" dirty="0">
                <a:solidFill>
                  <a:schemeClr val="bg1"/>
                </a:solidFill>
                <a:latin typeface="Times New Roman" pitchFamily="18" charset="0"/>
              </a:rPr>
              <a:t>We start</a:t>
            </a:r>
            <a:r>
              <a:rPr lang="en-US" altLang="en-US" sz="2800" b="0" dirty="0">
                <a:solidFill>
                  <a:schemeClr val="bg1"/>
                </a:solidFill>
                <a:latin typeface="Times New Roman" pitchFamily="18" charset="0"/>
              </a:rPr>
              <a:t> traversing by setting the walking </a:t>
            </a:r>
            <a:r>
              <a:rPr lang="en-US" altLang="en-US" sz="2800" b="1" dirty="0">
                <a:solidFill>
                  <a:schemeClr val="bg1"/>
                </a:solidFill>
                <a:latin typeface="Times New Roman" pitchFamily="18" charset="0"/>
              </a:rPr>
              <a:t>pointer to the first node</a:t>
            </a:r>
            <a:r>
              <a:rPr lang="en-US" altLang="en-US" sz="2800" b="0" dirty="0">
                <a:solidFill>
                  <a:schemeClr val="bg1"/>
                </a:solidFill>
                <a:latin typeface="Times New Roman" pitchFamily="18" charset="0"/>
              </a:rPr>
              <a:t> in the list. Then, </a:t>
            </a:r>
            <a:r>
              <a:rPr lang="en-US" altLang="en-US" sz="2800" b="1" dirty="0">
                <a:solidFill>
                  <a:schemeClr val="bg1"/>
                </a:solidFill>
                <a:latin typeface="Times New Roman" pitchFamily="18" charset="0"/>
              </a:rPr>
              <a:t>using a loop</a:t>
            </a:r>
            <a:r>
              <a:rPr lang="en-US" altLang="en-US" sz="2800" b="0" dirty="0">
                <a:solidFill>
                  <a:schemeClr val="bg1"/>
                </a:solidFill>
                <a:latin typeface="Times New Roman" pitchFamily="18" charset="0"/>
              </a:rPr>
              <a:t>, we continue until all of the data has been processed. Each iteration of the loop </a:t>
            </a:r>
            <a:r>
              <a:rPr lang="en-US" altLang="en-US" sz="2800" b="1" dirty="0">
                <a:solidFill>
                  <a:schemeClr val="bg1"/>
                </a:solidFill>
                <a:latin typeface="Times New Roman" pitchFamily="18" charset="0"/>
              </a:rPr>
              <a:t>processes the current node, then advances the walking pointer to the next node</a:t>
            </a:r>
            <a:r>
              <a:rPr lang="en-US" altLang="en-US" sz="2800" b="0" dirty="0">
                <a:solidFill>
                  <a:schemeClr val="bg1"/>
                </a:solidFill>
                <a:latin typeface="Times New Roman" pitchFamily="18" charset="0"/>
              </a:rPr>
              <a:t>. When the last node has been processed, the walking pointer becomes null and the loop </a:t>
            </a:r>
            <a:r>
              <a:rPr lang="en-US" altLang="en-US" sz="2800" b="0" dirty="0" smtClean="0">
                <a:solidFill>
                  <a:schemeClr val="bg1"/>
                </a:solidFill>
                <a:latin typeface="Times New Roman" pitchFamily="18" charset="0"/>
              </a:rPr>
              <a:t>terminates.</a:t>
            </a:r>
            <a:endParaRPr lang="en-US" altLang="en-US" sz="2800" b="0" dirty="0">
              <a:solidFill>
                <a:schemeClr val="bg1"/>
              </a:solidFill>
              <a:latin typeface="Times New Roman" pitchFamily="18" charset="0"/>
            </a:endParaRPr>
          </a:p>
        </p:txBody>
      </p:sp>
      <p:sp>
        <p:nvSpPr>
          <p:cNvPr id="4"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Linked Lists…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39</a:t>
            </a:fld>
            <a:endParaRPr kumimoji="0"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What is a data structure?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real data item  can be complex. Ex: Student: &lt;id, name, </a:t>
            </a:r>
            <a:r>
              <a:rPr lang="en-US" dirty="0" err="1" smtClean="0"/>
              <a:t>phoneNo</a:t>
            </a:r>
            <a:r>
              <a:rPr lang="en-US" dirty="0" smtClean="0"/>
              <a:t>, email, score&gt;</a:t>
            </a:r>
          </a:p>
          <a:p>
            <a:r>
              <a:rPr lang="en-US" dirty="0" smtClean="0"/>
              <a:t>Usually, a list of real data items need to be managed.</a:t>
            </a:r>
          </a:p>
          <a:p>
            <a:r>
              <a:rPr lang="en-US" dirty="0" smtClean="0"/>
              <a:t>Common actions on a list:</a:t>
            </a:r>
          </a:p>
          <a:p>
            <a:pPr lvl="1"/>
            <a:r>
              <a:rPr lang="en-US" dirty="0" smtClean="0"/>
              <a:t>Initialize</a:t>
            </a:r>
          </a:p>
          <a:p>
            <a:pPr lvl="1"/>
            <a:r>
              <a:rPr lang="en-US" dirty="0" smtClean="0"/>
              <a:t>Add new item</a:t>
            </a:r>
          </a:p>
          <a:p>
            <a:pPr lvl="1"/>
            <a:r>
              <a:rPr lang="en-US" dirty="0" smtClean="0"/>
              <a:t>Search an item</a:t>
            </a:r>
          </a:p>
          <a:p>
            <a:pPr lvl="1"/>
            <a:r>
              <a:rPr lang="en-US" dirty="0" smtClean="0"/>
              <a:t>Remove an item</a:t>
            </a:r>
          </a:p>
          <a:p>
            <a:pPr lvl="1"/>
            <a:r>
              <a:rPr lang="en-US" dirty="0" smtClean="0"/>
              <a:t>Sorting</a:t>
            </a:r>
          </a:p>
          <a:p>
            <a:pPr lvl="1"/>
            <a:r>
              <a:rPr lang="en-US" dirty="0" smtClean="0"/>
              <a:t>Traversing</a:t>
            </a:r>
          </a:p>
          <a:p>
            <a:r>
              <a:rPr lang="en-US" dirty="0" smtClean="0"/>
              <a:t>Data structure is a data organization for storing and supporting efficient accesses.</a:t>
            </a:r>
          </a:p>
          <a:p>
            <a:r>
              <a:rPr lang="en-US" dirty="0" smtClean="0"/>
              <a:t>A specific data structure determines appropriate algorithms.</a:t>
            </a: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4</a:t>
            </a:fld>
            <a:endParaRPr kumimoji="0"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28600" y="1493837"/>
            <a:ext cx="8534400" cy="5059363"/>
            <a:chOff x="228600" y="1493837"/>
            <a:chExt cx="8534400" cy="5059363"/>
          </a:xfrm>
        </p:grpSpPr>
        <p:pic>
          <p:nvPicPr>
            <p:cNvPr id="104451" name="Picture 3"/>
            <p:cNvPicPr>
              <a:picLocks noChangeAspect="1" noChangeArrowheads="1"/>
            </p:cNvPicPr>
            <p:nvPr/>
          </p:nvPicPr>
          <p:blipFill>
            <a:blip r:embed="rId3" cstate="print">
              <a:lum contrast="10000"/>
            </a:blip>
            <a:srcRect/>
            <a:stretch>
              <a:fillRect/>
            </a:stretch>
          </p:blipFill>
          <p:spPr bwMode="auto">
            <a:xfrm>
              <a:off x="228600" y="1493837"/>
              <a:ext cx="7404100" cy="5059363"/>
            </a:xfrm>
            <a:prstGeom prst="rect">
              <a:avLst/>
            </a:prstGeom>
            <a:noFill/>
            <a:ln w="9525">
              <a:noFill/>
              <a:miter lim="800000"/>
              <a:headEnd/>
              <a:tailEnd/>
            </a:ln>
            <a:effectLst/>
          </p:spPr>
        </p:pic>
        <p:grpSp>
          <p:nvGrpSpPr>
            <p:cNvPr id="3" name="Group 2"/>
            <p:cNvGrpSpPr>
              <a:grpSpLocks/>
            </p:cNvGrpSpPr>
            <p:nvPr/>
          </p:nvGrpSpPr>
          <p:grpSpPr bwMode="auto">
            <a:xfrm>
              <a:off x="3505200" y="2865437"/>
              <a:ext cx="5257800" cy="1984374"/>
              <a:chOff x="228600" y="533400"/>
              <a:chExt cx="7086600" cy="2593975"/>
            </a:xfrm>
          </p:grpSpPr>
          <p:sp>
            <p:nvSpPr>
              <p:cNvPr id="4" name="Text Box 2"/>
              <p:cNvSpPr txBox="1">
                <a:spLocks noChangeArrowheads="1"/>
              </p:cNvSpPr>
              <p:nvPr/>
            </p:nvSpPr>
            <p:spPr bwMode="auto">
              <a:xfrm>
                <a:off x="228600" y="533400"/>
                <a:ext cx="4256678"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11.20  </a:t>
                </a:r>
                <a:r>
                  <a:rPr lang="en-US" altLang="en-US" sz="2000" dirty="0">
                    <a:solidFill>
                      <a:schemeClr val="bg1"/>
                    </a:solidFill>
                    <a:latin typeface="Times New Roman" pitchFamily="18" charset="0"/>
                  </a:rPr>
                  <a:t>Traversing a linked list</a:t>
                </a:r>
              </a:p>
            </p:txBody>
          </p:sp>
          <p:pic>
            <p:nvPicPr>
              <p:cNvPr id="5" name="Picture 3"/>
              <p:cNvPicPr>
                <a:picLocks noChangeAspect="1" noChangeArrowheads="1"/>
              </p:cNvPicPr>
              <p:nvPr/>
            </p:nvPicPr>
            <p:blipFill>
              <a:blip r:embed="rId4" cstate="print"/>
              <a:srcRect/>
              <a:stretch>
                <a:fillRect/>
              </a:stretch>
            </p:blipFill>
            <p:spPr bwMode="auto">
              <a:xfrm>
                <a:off x="331788" y="1143000"/>
                <a:ext cx="6983412" cy="1984375"/>
              </a:xfrm>
              <a:prstGeom prst="rect">
                <a:avLst/>
              </a:prstGeom>
              <a:noFill/>
              <a:ln w="9525">
                <a:noFill/>
                <a:miter lim="800000"/>
                <a:headEnd/>
                <a:tailEnd/>
              </a:ln>
              <a:effectLst/>
            </p:spPr>
          </p:pic>
          <p:cxnSp>
            <p:nvCxnSpPr>
              <p:cNvPr id="6" name="Straight Connector 4"/>
              <p:cNvCxnSpPr>
                <a:cxnSpLocks noChangeShapeType="1"/>
              </p:cNvCxnSpPr>
              <p:nvPr/>
            </p:nvCxnSpPr>
            <p:spPr bwMode="auto">
              <a:xfrm>
                <a:off x="304800" y="1066800"/>
                <a:ext cx="7010400" cy="0"/>
              </a:xfrm>
              <a:prstGeom prst="line">
                <a:avLst/>
              </a:prstGeom>
              <a:noFill/>
              <a:ln w="57150" algn="ctr">
                <a:solidFill>
                  <a:srgbClr val="FF0000"/>
                </a:solidFill>
                <a:round/>
                <a:headEnd/>
                <a:tailEnd/>
              </a:ln>
              <a:effectLst/>
            </p:spPr>
          </p:cxnSp>
          <p:cxnSp>
            <p:nvCxnSpPr>
              <p:cNvPr id="7" name="Straight Connector 5"/>
              <p:cNvCxnSpPr>
                <a:cxnSpLocks noChangeShapeType="1"/>
              </p:cNvCxnSpPr>
              <p:nvPr/>
            </p:nvCxnSpPr>
            <p:spPr bwMode="auto">
              <a:xfrm>
                <a:off x="304800" y="609600"/>
                <a:ext cx="6934200" cy="0"/>
              </a:xfrm>
              <a:prstGeom prst="line">
                <a:avLst/>
              </a:prstGeom>
              <a:noFill/>
              <a:ln w="9525" algn="ctr">
                <a:solidFill>
                  <a:srgbClr val="FF0000"/>
                </a:solidFill>
                <a:round/>
                <a:headEnd/>
                <a:tailEnd/>
              </a:ln>
              <a:effectLst/>
            </p:spPr>
          </p:cxnSp>
          <p:cxnSp>
            <p:nvCxnSpPr>
              <p:cNvPr id="8" name="Straight Connector 6"/>
              <p:cNvCxnSpPr>
                <a:cxnSpLocks noChangeShapeType="1"/>
              </p:cNvCxnSpPr>
              <p:nvPr/>
            </p:nvCxnSpPr>
            <p:spPr bwMode="auto">
              <a:xfrm>
                <a:off x="381000" y="3124200"/>
                <a:ext cx="6934200" cy="0"/>
              </a:xfrm>
              <a:prstGeom prst="line">
                <a:avLst/>
              </a:prstGeom>
              <a:noFill/>
              <a:ln w="9525" algn="ctr">
                <a:solidFill>
                  <a:srgbClr val="FF0000"/>
                </a:solidFill>
                <a:round/>
                <a:headEnd/>
                <a:tailEnd/>
              </a:ln>
              <a:effectLst/>
            </p:spPr>
          </p:cxnSp>
        </p:grpSp>
      </p:grpSp>
      <p:sp>
        <p:nvSpPr>
          <p:cNvPr id="10" name="Text Box 2"/>
          <p:cNvSpPr txBox="1">
            <a:spLocks noChangeArrowheads="1"/>
          </p:cNvSpPr>
          <p:nvPr/>
        </p:nvSpPr>
        <p:spPr bwMode="auto">
          <a:xfrm>
            <a:off x="304800" y="914400"/>
            <a:ext cx="4419600" cy="523220"/>
          </a:xfrm>
          <a:prstGeom prst="rect">
            <a:avLst/>
          </a:prstGeom>
          <a:noFill/>
          <a:ln w="9525">
            <a:noFill/>
            <a:miter lim="800000"/>
            <a:headEnd/>
            <a:tailEnd/>
          </a:ln>
          <a:effectLst/>
        </p:spPr>
        <p:txBody>
          <a:bodyPr wrap="square">
            <a:spAutoFit/>
          </a:bodyPr>
          <a:lstStyle/>
          <a:p>
            <a:r>
              <a:rPr lang="en-US" altLang="en-US" sz="2800" b="1" dirty="0">
                <a:solidFill>
                  <a:srgbClr val="0000CC"/>
                </a:solidFill>
                <a:latin typeface="Times New Roman" pitchFamily="18" charset="0"/>
              </a:rPr>
              <a:t>Traversing a linked list</a:t>
            </a:r>
          </a:p>
        </p:txBody>
      </p:sp>
      <p:sp>
        <p:nvSpPr>
          <p:cNvPr id="11"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Linked Lists…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2" name="Slide Number Placeholder 11"/>
          <p:cNvSpPr>
            <a:spLocks noGrp="1"/>
          </p:cNvSpPr>
          <p:nvPr>
            <p:ph type="sldNum" sz="quarter" idx="12"/>
          </p:nvPr>
        </p:nvSpPr>
        <p:spPr/>
        <p:txBody>
          <a:bodyPr/>
          <a:lstStyle/>
          <a:p>
            <a:fld id="{69E29E33-B620-47F9-BB04-8846C2A5AFCC}" type="slidenum">
              <a:rPr kumimoji="0" lang="en-US" smtClean="0"/>
              <a:pPr/>
              <a:t>40</a:t>
            </a:fld>
            <a:endParaRPr kumimoji="0"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152400" y="1066800"/>
            <a:ext cx="4067075" cy="523220"/>
          </a:xfrm>
          <a:prstGeom prst="rect">
            <a:avLst/>
          </a:prstGeom>
          <a:noFill/>
          <a:ln w="9525">
            <a:noFill/>
            <a:miter lim="800000"/>
            <a:headEnd/>
            <a:tailEnd/>
          </a:ln>
          <a:effectLst/>
        </p:spPr>
        <p:txBody>
          <a:bodyPr wrap="none">
            <a:spAutoFit/>
          </a:bodyPr>
          <a:lstStyle/>
          <a:p>
            <a:r>
              <a:rPr lang="en-US" altLang="en-US" sz="2800" b="1" dirty="0" smtClean="0">
                <a:solidFill>
                  <a:srgbClr val="0000CC"/>
                </a:solidFill>
                <a:latin typeface="Calibri" pitchFamily="34" charset="0"/>
              </a:rPr>
              <a:t>Applications </a:t>
            </a:r>
            <a:r>
              <a:rPr lang="en-US" altLang="en-US" sz="2800" b="1" dirty="0">
                <a:solidFill>
                  <a:srgbClr val="0000CC"/>
                </a:solidFill>
                <a:latin typeface="Calibri" pitchFamily="34" charset="0"/>
              </a:rPr>
              <a:t>of linked lists</a:t>
            </a:r>
          </a:p>
        </p:txBody>
      </p:sp>
      <p:sp>
        <p:nvSpPr>
          <p:cNvPr id="106499" name="Rectangle 3"/>
          <p:cNvSpPr>
            <a:spLocks noChangeArrowheads="1"/>
          </p:cNvSpPr>
          <p:nvPr/>
        </p:nvSpPr>
        <p:spPr bwMode="auto">
          <a:xfrm>
            <a:off x="228600" y="1752600"/>
            <a:ext cx="8763000" cy="3970318"/>
          </a:xfrm>
          <a:prstGeom prst="rect">
            <a:avLst/>
          </a:prstGeom>
          <a:noFill/>
          <a:ln w="9525">
            <a:noFill/>
            <a:miter lim="800000"/>
            <a:headEnd/>
            <a:tailEnd/>
          </a:ln>
          <a:effectLst/>
        </p:spPr>
        <p:txBody>
          <a:bodyPr wrap="square">
            <a:spAutoFit/>
          </a:bodyPr>
          <a:lstStyle/>
          <a:p>
            <a:pPr marL="287338" indent="-287338" algn="just">
              <a:buFont typeface="Arial" pitchFamily="34" charset="0"/>
              <a:buChar char="•"/>
            </a:pPr>
            <a:r>
              <a:rPr lang="en-US" altLang="en-US" sz="2800" b="0" dirty="0" smtClean="0">
                <a:solidFill>
                  <a:schemeClr val="bg1"/>
                </a:solidFill>
                <a:latin typeface="Times New Roman" pitchFamily="18" charset="0"/>
              </a:rPr>
              <a:t>A </a:t>
            </a:r>
            <a:r>
              <a:rPr lang="en-US" altLang="en-US" sz="2800" b="0" dirty="0">
                <a:solidFill>
                  <a:schemeClr val="bg1"/>
                </a:solidFill>
                <a:latin typeface="Times New Roman" pitchFamily="18" charset="0"/>
              </a:rPr>
              <a:t>linked list is a very efficient data structure for sorted list that will go through many insertions and </a:t>
            </a:r>
            <a:r>
              <a:rPr lang="en-US" altLang="en-US" sz="2800" b="0" dirty="0" smtClean="0">
                <a:solidFill>
                  <a:schemeClr val="bg1"/>
                </a:solidFill>
                <a:latin typeface="Times New Roman" pitchFamily="18" charset="0"/>
              </a:rPr>
              <a:t>deletions.</a:t>
            </a:r>
          </a:p>
          <a:p>
            <a:pPr marL="287338" indent="-287338" algn="just">
              <a:buFont typeface="Arial" pitchFamily="34" charset="0"/>
              <a:buChar char="•"/>
            </a:pPr>
            <a:r>
              <a:rPr lang="en-US" altLang="en-US" sz="2800" b="0" dirty="0" smtClean="0">
                <a:solidFill>
                  <a:schemeClr val="bg1"/>
                </a:solidFill>
                <a:latin typeface="Times New Roman" pitchFamily="18" charset="0"/>
              </a:rPr>
              <a:t>A </a:t>
            </a:r>
            <a:r>
              <a:rPr lang="en-US" altLang="en-US" sz="2800" b="0" dirty="0">
                <a:solidFill>
                  <a:schemeClr val="bg1"/>
                </a:solidFill>
                <a:latin typeface="Times New Roman" pitchFamily="18" charset="0"/>
              </a:rPr>
              <a:t>linked list is a dynamic data structure in which the list can start with no nodes and then grow as new nodes are needed. </a:t>
            </a:r>
            <a:endParaRPr lang="en-US" altLang="en-US" sz="2800" b="0" dirty="0" smtClean="0">
              <a:solidFill>
                <a:schemeClr val="bg1"/>
              </a:solidFill>
              <a:latin typeface="Times New Roman" pitchFamily="18" charset="0"/>
            </a:endParaRPr>
          </a:p>
          <a:p>
            <a:pPr marL="287338" indent="-287338" algn="just">
              <a:buFont typeface="Arial" pitchFamily="34" charset="0"/>
              <a:buChar char="•"/>
            </a:pPr>
            <a:r>
              <a:rPr lang="en-US" altLang="en-US" sz="2800" b="0" dirty="0" smtClean="0">
                <a:solidFill>
                  <a:schemeClr val="bg1"/>
                </a:solidFill>
                <a:latin typeface="Times New Roman" pitchFamily="18" charset="0"/>
              </a:rPr>
              <a:t>A </a:t>
            </a:r>
            <a:r>
              <a:rPr lang="en-US" altLang="en-US" sz="2800" b="0" dirty="0">
                <a:solidFill>
                  <a:schemeClr val="bg1"/>
                </a:solidFill>
                <a:latin typeface="Times New Roman" pitchFamily="18" charset="0"/>
              </a:rPr>
              <a:t>node can be easily deleted without moving other nodes, as would be the case with an array</a:t>
            </a:r>
            <a:r>
              <a:rPr lang="en-US" altLang="en-US" sz="2800" b="0" dirty="0" smtClean="0">
                <a:solidFill>
                  <a:schemeClr val="bg1"/>
                </a:solidFill>
                <a:latin typeface="Times New Roman" pitchFamily="18" charset="0"/>
              </a:rPr>
              <a:t>.</a:t>
            </a:r>
          </a:p>
          <a:p>
            <a:pPr marL="287338" indent="-287338" algn="just">
              <a:buFont typeface="Arial" pitchFamily="34" charset="0"/>
              <a:buChar char="•"/>
            </a:pPr>
            <a:r>
              <a:rPr lang="en-US" altLang="en-US" sz="2800" b="1" dirty="0" smtClean="0">
                <a:solidFill>
                  <a:srgbClr val="0000CC"/>
                </a:solidFill>
                <a:latin typeface="Times New Roman" pitchFamily="18" charset="0"/>
              </a:rPr>
              <a:t>It is a suitable structure if a large number of insertions and deletions are needed.</a:t>
            </a:r>
            <a:endParaRPr lang="en-US" altLang="en-US" sz="3200" b="1" dirty="0">
              <a:solidFill>
                <a:srgbClr val="0000CC"/>
              </a:solidFill>
              <a:latin typeface="Times New Roman" pitchFamily="18" charset="0"/>
            </a:endParaRP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Linked Lists…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41</a:t>
            </a:fld>
            <a:endParaRPr kumimoji="0"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Objectives-Revisited</a:t>
            </a:r>
            <a:endParaRPr lang="en-US" dirty="0"/>
          </a:p>
        </p:txBody>
      </p:sp>
      <p:sp>
        <p:nvSpPr>
          <p:cNvPr id="3" name="Content Placeholder 2"/>
          <p:cNvSpPr>
            <a:spLocks noGrp="1"/>
          </p:cNvSpPr>
          <p:nvPr>
            <p:ph idx="1"/>
          </p:nvPr>
        </p:nvSpPr>
        <p:spPr>
          <a:xfrm>
            <a:off x="228600" y="990600"/>
            <a:ext cx="8686800" cy="5867400"/>
          </a:xfrm>
        </p:spPr>
        <p:txBody>
          <a:bodyPr>
            <a:normAutofit/>
          </a:bodyPr>
          <a:lstStyle/>
          <a:p>
            <a:pPr>
              <a:buNone/>
            </a:pPr>
            <a:r>
              <a:rPr lang="en-US" b="1" u="sng" dirty="0" smtClean="0">
                <a:solidFill>
                  <a:srgbClr val="0000CC"/>
                </a:solidFill>
              </a:rPr>
              <a:t>LO09</a:t>
            </a:r>
            <a:r>
              <a:rPr lang="en-US" dirty="0" smtClean="0">
                <a:solidFill>
                  <a:srgbClr val="0000CC"/>
                </a:solidFill>
              </a:rPr>
              <a:t>: </a:t>
            </a:r>
            <a:r>
              <a:rPr lang="en-US" sz="2000" dirty="0" smtClean="0">
                <a:solidFill>
                  <a:srgbClr val="0000CC"/>
                </a:solidFill>
              </a:rPr>
              <a:t>Discuss some data structures: Array, Records, Linked list.</a:t>
            </a:r>
            <a:endParaRPr lang="en-US" dirty="0" smtClean="0">
              <a:solidFill>
                <a:srgbClr val="0000CC"/>
              </a:solidFill>
            </a:endParaRPr>
          </a:p>
          <a:p>
            <a:pPr>
              <a:buNone/>
            </a:pPr>
            <a:endParaRPr lang="en-US" b="1" dirty="0" smtClean="0">
              <a:solidFill>
                <a:srgbClr val="0000CC"/>
              </a:solidFill>
            </a:endParaRPr>
          </a:p>
          <a:p>
            <a:pPr>
              <a:buNone/>
            </a:pPr>
            <a:endParaRPr lang="en-US" altLang="en-US" dirty="0" smtClean="0">
              <a:latin typeface="Times New Roman" pitchFamily="18" charset="0"/>
            </a:endParaRPr>
          </a:p>
          <a:p>
            <a:endParaRPr lang="en-US" altLang="en-US" dirty="0" smtClean="0">
              <a:latin typeface="Times New Roman" pitchFamily="18" charset="0"/>
            </a:endParaRPr>
          </a:p>
          <a:p>
            <a:endParaRPr lang="en-US" altLang="en-US" dirty="0" smtClean="0">
              <a:latin typeface="Times New Roman" pitchFamily="18" charset="0"/>
            </a:endParaRPr>
          </a:p>
          <a:p>
            <a:endParaRPr lang="en-US" altLang="en-US" dirty="0" smtClean="0">
              <a:latin typeface="Times New Roman" pitchFamily="18" charset="0"/>
            </a:endParaRPr>
          </a:p>
          <a:p>
            <a:endParaRPr lang="en-US" altLang="en-US" dirty="0" smtClean="0">
              <a:latin typeface="Times New Roman" pitchFamily="18" charset="0"/>
            </a:endParaRPr>
          </a:p>
        </p:txBody>
      </p:sp>
      <p:sp>
        <p:nvSpPr>
          <p:cNvPr id="11" name="Rectangle 2"/>
          <p:cNvSpPr>
            <a:spLocks noChangeArrowheads="1"/>
          </p:cNvSpPr>
          <p:nvPr/>
        </p:nvSpPr>
        <p:spPr bwMode="auto">
          <a:xfrm>
            <a:off x="152400" y="1504950"/>
            <a:ext cx="8915400" cy="400050"/>
          </a:xfrm>
          <a:prstGeom prst="rect">
            <a:avLst/>
          </a:prstGeom>
          <a:noFill/>
          <a:ln w="9525">
            <a:noFill/>
            <a:miter lim="800000"/>
            <a:headEnd/>
            <a:tailEnd/>
          </a:ln>
          <a:effectLst/>
        </p:spPr>
        <p:txBody>
          <a:bodyPr>
            <a:spAutoFit/>
          </a:bodyPr>
          <a:lstStyle/>
          <a:p>
            <a:pPr marL="342900" indent="-342900" algn="just">
              <a:spcAft>
                <a:spcPct val="25000"/>
              </a:spcAft>
              <a:buClr>
                <a:srgbClr val="FF0000"/>
              </a:buClr>
              <a:buFont typeface="Wingdings" pitchFamily="2" charset="2"/>
              <a:buChar char="q"/>
            </a:pPr>
            <a:r>
              <a:rPr lang="en-US" altLang="en-US" sz="2000" dirty="0">
                <a:solidFill>
                  <a:schemeClr val="bg1"/>
                </a:solidFill>
                <a:latin typeface="Times New Roman" pitchFamily="18" charset="0"/>
              </a:rPr>
              <a:t> Define a data structure.</a:t>
            </a:r>
          </a:p>
        </p:txBody>
      </p:sp>
      <p:sp>
        <p:nvSpPr>
          <p:cNvPr id="12" name="Rectangle 2"/>
          <p:cNvSpPr>
            <a:spLocks noChangeArrowheads="1"/>
          </p:cNvSpPr>
          <p:nvPr/>
        </p:nvSpPr>
        <p:spPr bwMode="auto">
          <a:xfrm>
            <a:off x="152400" y="1962090"/>
            <a:ext cx="8915400" cy="400110"/>
          </a:xfrm>
          <a:prstGeom prst="rect">
            <a:avLst/>
          </a:prstGeom>
          <a:noFill/>
          <a:ln w="9525">
            <a:noFill/>
            <a:miter lim="800000"/>
            <a:headEnd/>
            <a:tailEnd/>
          </a:ln>
          <a:effectLst/>
        </p:spPr>
        <p:txBody>
          <a:bodyPr>
            <a:spAutoFit/>
          </a:bodyPr>
          <a:lstStyle/>
          <a:p>
            <a:pPr marL="342900" indent="-342900" algn="just">
              <a:spcAft>
                <a:spcPct val="25000"/>
              </a:spcAft>
              <a:buClr>
                <a:srgbClr val="FF0000"/>
              </a:buClr>
              <a:buFont typeface="Wingdings" pitchFamily="2" charset="2"/>
              <a:buChar char="q"/>
            </a:pPr>
            <a:r>
              <a:rPr lang="en-US" altLang="en-US" sz="2000" dirty="0">
                <a:solidFill>
                  <a:schemeClr val="bg1"/>
                </a:solidFill>
                <a:latin typeface="Times New Roman" pitchFamily="18" charset="0"/>
              </a:rPr>
              <a:t>Define an array as a data structure and how it is used to store a </a:t>
            </a:r>
            <a:r>
              <a:rPr lang="en-US" altLang="en-US" sz="2000" dirty="0" smtClean="0">
                <a:solidFill>
                  <a:schemeClr val="bg1"/>
                </a:solidFill>
                <a:latin typeface="Times New Roman" pitchFamily="18" charset="0"/>
              </a:rPr>
              <a:t>list of items.</a:t>
            </a:r>
            <a:endParaRPr lang="en-US" altLang="en-US" sz="2000" dirty="0">
              <a:solidFill>
                <a:schemeClr val="bg1"/>
              </a:solidFill>
              <a:latin typeface="Times New Roman" pitchFamily="18" charset="0"/>
            </a:endParaRPr>
          </a:p>
        </p:txBody>
      </p:sp>
      <p:sp>
        <p:nvSpPr>
          <p:cNvPr id="13" name="Rectangle 2"/>
          <p:cNvSpPr>
            <a:spLocks noChangeArrowheads="1"/>
          </p:cNvSpPr>
          <p:nvPr/>
        </p:nvSpPr>
        <p:spPr bwMode="auto">
          <a:xfrm>
            <a:off x="152400" y="2438400"/>
            <a:ext cx="8915400" cy="400110"/>
          </a:xfrm>
          <a:prstGeom prst="rect">
            <a:avLst/>
          </a:prstGeom>
          <a:noFill/>
          <a:ln w="9525">
            <a:noFill/>
            <a:miter lim="800000"/>
            <a:headEnd/>
            <a:tailEnd/>
          </a:ln>
          <a:effectLst/>
        </p:spPr>
        <p:txBody>
          <a:bodyPr>
            <a:spAutoFit/>
          </a:bodyPr>
          <a:lstStyle/>
          <a:p>
            <a:pPr marL="342900" indent="-342900" algn="just">
              <a:spcAft>
                <a:spcPct val="25000"/>
              </a:spcAft>
              <a:buClr>
                <a:srgbClr val="FF0000"/>
              </a:buClr>
              <a:buFont typeface="Wingdings" pitchFamily="2" charset="2"/>
              <a:buChar char="q"/>
            </a:pPr>
            <a:r>
              <a:rPr lang="en-US" altLang="en-US" sz="2000" dirty="0">
                <a:solidFill>
                  <a:schemeClr val="bg1"/>
                </a:solidFill>
                <a:latin typeface="Times New Roman" pitchFamily="18" charset="0"/>
              </a:rPr>
              <a:t>Distinguish between the </a:t>
            </a:r>
            <a:r>
              <a:rPr lang="en-US" altLang="en-US" sz="2000" dirty="0" smtClean="0">
                <a:solidFill>
                  <a:schemeClr val="bg1"/>
                </a:solidFill>
                <a:latin typeface="Times New Roman" pitchFamily="18" charset="0"/>
              </a:rPr>
              <a:t>array’s name and element’s name.</a:t>
            </a:r>
            <a:endParaRPr lang="en-US" altLang="en-US" sz="2000" dirty="0">
              <a:solidFill>
                <a:schemeClr val="bg1"/>
              </a:solidFill>
              <a:latin typeface="Times New Roman" pitchFamily="18" charset="0"/>
            </a:endParaRPr>
          </a:p>
        </p:txBody>
      </p:sp>
      <p:sp>
        <p:nvSpPr>
          <p:cNvPr id="14" name="Rectangle 2"/>
          <p:cNvSpPr>
            <a:spLocks noChangeArrowheads="1"/>
          </p:cNvSpPr>
          <p:nvPr/>
        </p:nvSpPr>
        <p:spPr bwMode="auto">
          <a:xfrm>
            <a:off x="152400" y="2952750"/>
            <a:ext cx="8915400" cy="400050"/>
          </a:xfrm>
          <a:prstGeom prst="rect">
            <a:avLst/>
          </a:prstGeom>
          <a:noFill/>
          <a:ln w="9525">
            <a:noFill/>
            <a:miter lim="800000"/>
            <a:headEnd/>
            <a:tailEnd/>
          </a:ln>
          <a:effectLst/>
        </p:spPr>
        <p:txBody>
          <a:bodyPr>
            <a:spAutoFit/>
          </a:bodyPr>
          <a:lstStyle/>
          <a:p>
            <a:pPr marL="342900" indent="-342900" algn="just">
              <a:spcAft>
                <a:spcPct val="25000"/>
              </a:spcAft>
              <a:buClr>
                <a:srgbClr val="FF0000"/>
              </a:buClr>
              <a:buFont typeface="Wingdings" pitchFamily="2" charset="2"/>
              <a:buChar char="q"/>
            </a:pPr>
            <a:r>
              <a:rPr lang="en-US" altLang="en-US" sz="2000" dirty="0">
                <a:solidFill>
                  <a:schemeClr val="bg1"/>
                </a:solidFill>
                <a:latin typeface="Times New Roman" pitchFamily="18" charset="0"/>
              </a:rPr>
              <a:t>Described operations defined for an array.</a:t>
            </a:r>
          </a:p>
        </p:txBody>
      </p:sp>
      <p:sp>
        <p:nvSpPr>
          <p:cNvPr id="15" name="Rectangle 2"/>
          <p:cNvSpPr>
            <a:spLocks noChangeArrowheads="1"/>
          </p:cNvSpPr>
          <p:nvPr/>
        </p:nvSpPr>
        <p:spPr bwMode="auto">
          <a:xfrm>
            <a:off x="152400" y="3486090"/>
            <a:ext cx="8915400" cy="400110"/>
          </a:xfrm>
          <a:prstGeom prst="rect">
            <a:avLst/>
          </a:prstGeom>
          <a:noFill/>
          <a:ln w="9525">
            <a:noFill/>
            <a:miter lim="800000"/>
            <a:headEnd/>
            <a:tailEnd/>
          </a:ln>
          <a:effectLst/>
        </p:spPr>
        <p:txBody>
          <a:bodyPr>
            <a:spAutoFit/>
          </a:bodyPr>
          <a:lstStyle/>
          <a:p>
            <a:pPr marL="342900" indent="-342900" algn="just">
              <a:spcAft>
                <a:spcPct val="25000"/>
              </a:spcAft>
              <a:buClr>
                <a:srgbClr val="FF0000"/>
              </a:buClr>
              <a:buFont typeface="Wingdings" pitchFamily="2" charset="2"/>
              <a:buChar char="q"/>
            </a:pPr>
            <a:r>
              <a:rPr lang="en-US" altLang="en-US" sz="2000" dirty="0">
                <a:solidFill>
                  <a:schemeClr val="bg1"/>
                </a:solidFill>
                <a:latin typeface="Times New Roman" pitchFamily="18" charset="0"/>
              </a:rPr>
              <a:t>Define a record as a data structure and how it is used to store </a:t>
            </a:r>
            <a:r>
              <a:rPr lang="en-US" altLang="en-US" sz="2000" dirty="0" smtClean="0">
                <a:solidFill>
                  <a:schemeClr val="bg1"/>
                </a:solidFill>
                <a:latin typeface="Times New Roman" pitchFamily="18" charset="0"/>
              </a:rPr>
              <a:t>attributes.</a:t>
            </a:r>
            <a:endParaRPr lang="en-US" altLang="en-US" sz="2000" dirty="0">
              <a:solidFill>
                <a:schemeClr val="bg1"/>
              </a:solidFill>
              <a:latin typeface="Times New Roman" pitchFamily="18" charset="0"/>
            </a:endParaRPr>
          </a:p>
        </p:txBody>
      </p:sp>
      <p:sp>
        <p:nvSpPr>
          <p:cNvPr id="16" name="Rectangle 2"/>
          <p:cNvSpPr>
            <a:spLocks noChangeArrowheads="1"/>
          </p:cNvSpPr>
          <p:nvPr/>
        </p:nvSpPr>
        <p:spPr bwMode="auto">
          <a:xfrm>
            <a:off x="152400" y="3962400"/>
            <a:ext cx="8915400" cy="400050"/>
          </a:xfrm>
          <a:prstGeom prst="rect">
            <a:avLst/>
          </a:prstGeom>
          <a:noFill/>
          <a:ln w="9525">
            <a:noFill/>
            <a:miter lim="800000"/>
            <a:headEnd/>
            <a:tailEnd/>
          </a:ln>
          <a:effectLst/>
        </p:spPr>
        <p:txBody>
          <a:bodyPr>
            <a:spAutoFit/>
          </a:bodyPr>
          <a:lstStyle/>
          <a:p>
            <a:pPr marL="342900" indent="-342900" algn="just">
              <a:spcAft>
                <a:spcPct val="25000"/>
              </a:spcAft>
              <a:buClr>
                <a:srgbClr val="FF0000"/>
              </a:buClr>
              <a:buFont typeface="Wingdings" pitchFamily="2" charset="2"/>
              <a:buChar char="q"/>
            </a:pPr>
            <a:r>
              <a:rPr lang="en-US" altLang="en-US" sz="2000" dirty="0">
                <a:solidFill>
                  <a:schemeClr val="bg1"/>
                </a:solidFill>
                <a:latin typeface="Times New Roman" pitchFamily="18" charset="0"/>
              </a:rPr>
              <a:t>Distinguish between the </a:t>
            </a:r>
            <a:r>
              <a:rPr lang="en-US" altLang="en-US" sz="2000" dirty="0" smtClean="0">
                <a:solidFill>
                  <a:schemeClr val="bg1"/>
                </a:solidFill>
                <a:latin typeface="Times New Roman" pitchFamily="18" charset="0"/>
              </a:rPr>
              <a:t>record’s name and  field’s name.</a:t>
            </a:r>
            <a:endParaRPr lang="en-US" altLang="en-US" sz="2000" dirty="0">
              <a:solidFill>
                <a:schemeClr val="bg1"/>
              </a:solidFill>
              <a:latin typeface="Times New Roman" pitchFamily="18" charset="0"/>
            </a:endParaRPr>
          </a:p>
        </p:txBody>
      </p:sp>
      <p:sp>
        <p:nvSpPr>
          <p:cNvPr id="17" name="Rectangle 2"/>
          <p:cNvSpPr>
            <a:spLocks noChangeArrowheads="1"/>
          </p:cNvSpPr>
          <p:nvPr/>
        </p:nvSpPr>
        <p:spPr bwMode="auto">
          <a:xfrm>
            <a:off x="152400" y="4495800"/>
            <a:ext cx="8915400" cy="400110"/>
          </a:xfrm>
          <a:prstGeom prst="rect">
            <a:avLst/>
          </a:prstGeom>
          <a:noFill/>
          <a:ln w="9525">
            <a:noFill/>
            <a:miter lim="800000"/>
            <a:headEnd/>
            <a:tailEnd/>
          </a:ln>
          <a:effectLst/>
        </p:spPr>
        <p:txBody>
          <a:bodyPr>
            <a:spAutoFit/>
          </a:bodyPr>
          <a:lstStyle/>
          <a:p>
            <a:pPr marL="342900" indent="-342900" algn="just">
              <a:spcAft>
                <a:spcPct val="25000"/>
              </a:spcAft>
              <a:buClr>
                <a:srgbClr val="FF0000"/>
              </a:buClr>
              <a:buFont typeface="Wingdings" pitchFamily="2" charset="2"/>
              <a:buChar char="q"/>
            </a:pPr>
            <a:r>
              <a:rPr lang="en-US" altLang="en-US" sz="2000" dirty="0">
                <a:solidFill>
                  <a:schemeClr val="bg1"/>
                </a:solidFill>
                <a:latin typeface="Times New Roman" pitchFamily="18" charset="0"/>
              </a:rPr>
              <a:t>Define a linked list as a data structure and how it is </a:t>
            </a:r>
            <a:r>
              <a:rPr lang="en-US" altLang="en-US" sz="2000" dirty="0" smtClean="0">
                <a:solidFill>
                  <a:schemeClr val="bg1"/>
                </a:solidFill>
                <a:latin typeface="Times New Roman" pitchFamily="18" charset="0"/>
              </a:rPr>
              <a:t>implemented.</a:t>
            </a:r>
            <a:endParaRPr lang="en-US" altLang="en-US" sz="2000" dirty="0">
              <a:solidFill>
                <a:schemeClr val="bg1"/>
              </a:solidFill>
              <a:latin typeface="Times New Roman" pitchFamily="18" charset="0"/>
            </a:endParaRPr>
          </a:p>
        </p:txBody>
      </p:sp>
      <p:sp>
        <p:nvSpPr>
          <p:cNvPr id="18" name="Rectangle 2"/>
          <p:cNvSpPr>
            <a:spLocks noChangeArrowheads="1"/>
          </p:cNvSpPr>
          <p:nvPr/>
        </p:nvSpPr>
        <p:spPr bwMode="auto">
          <a:xfrm>
            <a:off x="152400" y="5029200"/>
            <a:ext cx="8915400" cy="400050"/>
          </a:xfrm>
          <a:prstGeom prst="rect">
            <a:avLst/>
          </a:prstGeom>
          <a:noFill/>
          <a:ln w="9525">
            <a:noFill/>
            <a:miter lim="800000"/>
            <a:headEnd/>
            <a:tailEnd/>
          </a:ln>
          <a:effectLst/>
        </p:spPr>
        <p:txBody>
          <a:bodyPr>
            <a:spAutoFit/>
          </a:bodyPr>
          <a:lstStyle/>
          <a:p>
            <a:pPr marL="342900" indent="-342900" algn="just">
              <a:spcAft>
                <a:spcPct val="25000"/>
              </a:spcAft>
              <a:buClr>
                <a:srgbClr val="FF0000"/>
              </a:buClr>
              <a:buFont typeface="Wingdings" pitchFamily="2" charset="2"/>
              <a:buChar char="q"/>
            </a:pPr>
            <a:r>
              <a:rPr lang="en-US" altLang="en-US" sz="2000" dirty="0">
                <a:solidFill>
                  <a:schemeClr val="bg1"/>
                </a:solidFill>
                <a:latin typeface="Times New Roman" pitchFamily="18" charset="0"/>
              </a:rPr>
              <a:t>Describe operations defined for a linked list.</a:t>
            </a:r>
          </a:p>
        </p:txBody>
      </p:sp>
      <p:sp>
        <p:nvSpPr>
          <p:cNvPr id="19" name="Rectangle 2"/>
          <p:cNvSpPr>
            <a:spLocks noChangeArrowheads="1"/>
          </p:cNvSpPr>
          <p:nvPr/>
        </p:nvSpPr>
        <p:spPr bwMode="auto">
          <a:xfrm>
            <a:off x="152400" y="5486400"/>
            <a:ext cx="8915400" cy="400050"/>
          </a:xfrm>
          <a:prstGeom prst="rect">
            <a:avLst/>
          </a:prstGeom>
          <a:noFill/>
          <a:ln w="9525">
            <a:noFill/>
            <a:miter lim="800000"/>
            <a:headEnd/>
            <a:tailEnd/>
          </a:ln>
          <a:effectLst/>
        </p:spPr>
        <p:txBody>
          <a:bodyPr>
            <a:spAutoFit/>
          </a:bodyPr>
          <a:lstStyle/>
          <a:p>
            <a:pPr marL="342900" indent="-342900" algn="just">
              <a:spcAft>
                <a:spcPct val="25000"/>
              </a:spcAft>
              <a:buClr>
                <a:srgbClr val="FF0000"/>
              </a:buClr>
              <a:buFont typeface="Wingdings" pitchFamily="2" charset="2"/>
              <a:buChar char="q"/>
            </a:pPr>
            <a:r>
              <a:rPr lang="en-US" altLang="en-US" sz="2000" dirty="0">
                <a:solidFill>
                  <a:schemeClr val="bg1"/>
                </a:solidFill>
                <a:latin typeface="Times New Roman" pitchFamily="18" charset="0"/>
              </a:rPr>
              <a:t>Compare and contrast arrays, records, and linked lists.</a:t>
            </a:r>
          </a:p>
        </p:txBody>
      </p:sp>
      <p:sp>
        <p:nvSpPr>
          <p:cNvPr id="20" name="Rectangle 2"/>
          <p:cNvSpPr>
            <a:spLocks noChangeArrowheads="1"/>
          </p:cNvSpPr>
          <p:nvPr/>
        </p:nvSpPr>
        <p:spPr bwMode="auto">
          <a:xfrm>
            <a:off x="152400" y="5943600"/>
            <a:ext cx="8915400" cy="400050"/>
          </a:xfrm>
          <a:prstGeom prst="rect">
            <a:avLst/>
          </a:prstGeom>
          <a:noFill/>
          <a:ln w="9525">
            <a:noFill/>
            <a:miter lim="800000"/>
            <a:headEnd/>
            <a:tailEnd/>
          </a:ln>
          <a:effectLst/>
        </p:spPr>
        <p:txBody>
          <a:bodyPr>
            <a:spAutoFit/>
          </a:bodyPr>
          <a:lstStyle/>
          <a:p>
            <a:pPr>
              <a:spcAft>
                <a:spcPct val="25000"/>
              </a:spcAft>
              <a:buClr>
                <a:srgbClr val="FF0000"/>
              </a:buClr>
              <a:buFont typeface="Wingdings" pitchFamily="2" charset="2"/>
              <a:buChar char="q"/>
            </a:pPr>
            <a:r>
              <a:rPr lang="en-US" altLang="en-US" sz="2000" dirty="0">
                <a:solidFill>
                  <a:schemeClr val="bg1"/>
                </a:solidFill>
                <a:latin typeface="Times New Roman" pitchFamily="18" charset="0"/>
              </a:rPr>
              <a:t> Define the applications of arrays, records, and linked lists.</a:t>
            </a:r>
          </a:p>
        </p:txBody>
      </p:sp>
      <p:sp>
        <p:nvSpPr>
          <p:cNvPr id="21" name="Slide Number Placeholder 20"/>
          <p:cNvSpPr>
            <a:spLocks noGrp="1"/>
          </p:cNvSpPr>
          <p:nvPr>
            <p:ph type="sldNum" sz="quarter" idx="12"/>
          </p:nvPr>
        </p:nvSpPr>
        <p:spPr/>
        <p:txBody>
          <a:bodyPr/>
          <a:lstStyle/>
          <a:p>
            <a:fld id="{69E29E33-B620-47F9-BB04-8846C2A5AFCC}" type="slidenum">
              <a:rPr kumimoji="0" lang="en-US" smtClean="0"/>
              <a:pPr/>
              <a:t>42</a:t>
            </a:fld>
            <a:endParaRPr kumimoji="0"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Exercises- Use your notebook</a:t>
            </a:r>
            <a:endParaRPr lang="en-US" sz="3600" dirty="0"/>
          </a:p>
        </p:txBody>
      </p:sp>
      <p:sp>
        <p:nvSpPr>
          <p:cNvPr id="5" name="TextBox 4"/>
          <p:cNvSpPr txBox="1"/>
          <p:nvPr/>
        </p:nvSpPr>
        <p:spPr>
          <a:xfrm>
            <a:off x="457200" y="1636455"/>
            <a:ext cx="7924800" cy="1754326"/>
          </a:xfrm>
          <a:prstGeom prst="rect">
            <a:avLst/>
          </a:prstGeom>
          <a:noFill/>
        </p:spPr>
        <p:txBody>
          <a:bodyPr wrap="square" rtlCol="0">
            <a:spAutoFit/>
          </a:bodyPr>
          <a:lstStyle/>
          <a:p>
            <a:pPr algn="ctr"/>
            <a:r>
              <a:rPr lang="en-US" sz="3600" b="1" dirty="0" smtClean="0">
                <a:solidFill>
                  <a:schemeClr val="bg1"/>
                </a:solidFill>
              </a:rPr>
              <a:t>Write your  reviews to your notebook.</a:t>
            </a:r>
          </a:p>
          <a:p>
            <a:pPr algn="ctr"/>
            <a:r>
              <a:rPr lang="en-US" sz="3600" b="1" dirty="0" smtClean="0">
                <a:solidFill>
                  <a:srgbClr val="FF0000"/>
                </a:solidFill>
              </a:rPr>
              <a:t>More pages More Scores</a:t>
            </a:r>
            <a:endParaRPr lang="en-US" sz="3600" b="1" dirty="0">
              <a:solidFill>
                <a:srgbClr val="FF0000"/>
              </a:solidFill>
            </a:endParaRP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43</a:t>
            </a:fld>
            <a:endParaRPr kumimoji="0"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639762"/>
          </a:xfrm>
        </p:spPr>
        <p:txBody>
          <a:bodyPr/>
          <a:lstStyle/>
          <a:p>
            <a:r>
              <a:rPr lang="en-US" dirty="0" smtClean="0"/>
              <a:t>Thanks for Following</a:t>
            </a:r>
            <a:br>
              <a:rPr lang="en-US" dirty="0" smtClean="0"/>
            </a:br>
            <a:r>
              <a:rPr lang="en-US" dirty="0" smtClean="0"/>
              <a:t>this lesson</a:t>
            </a:r>
            <a:endParaRPr lang="en-US" dirty="0"/>
          </a:p>
        </p:txBody>
      </p:sp>
      <p:sp>
        <p:nvSpPr>
          <p:cNvPr id="3" name="Slide Number Placeholder 2"/>
          <p:cNvSpPr>
            <a:spLocks noGrp="1"/>
          </p:cNvSpPr>
          <p:nvPr>
            <p:ph type="sldNum" sz="quarter" idx="12"/>
          </p:nvPr>
        </p:nvSpPr>
        <p:spPr/>
        <p:txBody>
          <a:bodyPr/>
          <a:lstStyle/>
          <a:p>
            <a:fld id="{69E29E33-B620-47F9-BB04-8846C2A5AFCC}" type="slidenum">
              <a:rPr kumimoji="0" lang="en-US" smtClean="0"/>
              <a:pPr/>
              <a:t>44</a:t>
            </a:fld>
            <a:endParaRPr kumimoji="0"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3" name="Rectangle 5"/>
          <p:cNvSpPr>
            <a:spLocks noChangeArrowheads="1"/>
          </p:cNvSpPr>
          <p:nvPr/>
        </p:nvSpPr>
        <p:spPr bwMode="auto">
          <a:xfrm>
            <a:off x="152400" y="1434405"/>
            <a:ext cx="4343400"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algn="just" eaLnBrk="1" hangingPunct="1">
              <a:buFontTx/>
              <a:buChar char="-"/>
              <a:defRPr/>
            </a:pPr>
            <a:r>
              <a:rPr lang="en-US" altLang="en-US" sz="2800" b="0" dirty="0" smtClean="0">
                <a:solidFill>
                  <a:schemeClr val="bg1"/>
                </a:solidFill>
                <a:effectLst>
                  <a:outerShdw blurRad="38100" dist="38100" dir="2700000" algn="tl">
                    <a:srgbClr val="C0C0C0"/>
                  </a:outerShdw>
                </a:effectLst>
                <a:latin typeface="Times New Roman" panose="02020603050405020304" pitchFamily="18" charset="0"/>
              </a:rPr>
              <a:t>We need manage 100 scores </a:t>
            </a:r>
          </a:p>
          <a:p>
            <a:pPr algn="just" eaLnBrk="1" hangingPunct="1">
              <a:defRPr/>
            </a:pPr>
            <a:r>
              <a:rPr lang="en-US" altLang="en-US" sz="2800" u="sng" dirty="0" smtClean="0">
                <a:solidFill>
                  <a:schemeClr val="bg1"/>
                </a:solidFill>
                <a:effectLst>
                  <a:outerShdw blurRad="38100" dist="38100" dir="2700000" algn="tl">
                    <a:srgbClr val="C0C0C0"/>
                  </a:outerShdw>
                </a:effectLst>
                <a:latin typeface="Times New Roman" panose="02020603050405020304" pitchFamily="18" charset="0"/>
                <a:sym typeface="Wingdings" pitchFamily="2" charset="2"/>
              </a:rPr>
              <a:t>Option 1</a:t>
            </a:r>
            <a:r>
              <a:rPr lang="en-US" altLang="en-US" sz="2800" dirty="0" smtClean="0">
                <a:solidFill>
                  <a:schemeClr val="bg1"/>
                </a:solidFill>
                <a:effectLst>
                  <a:outerShdw blurRad="38100" dist="38100" dir="2700000" algn="tl">
                    <a:srgbClr val="C0C0C0"/>
                  </a:outerShdw>
                </a:effectLst>
                <a:latin typeface="Times New Roman" panose="02020603050405020304" pitchFamily="18" charset="0"/>
                <a:sym typeface="Wingdings" pitchFamily="2" charset="2"/>
              </a:rPr>
              <a:t>: </a:t>
            </a:r>
            <a:r>
              <a:rPr lang="en-US" altLang="en-US" sz="2800" b="0" dirty="0" smtClean="0">
                <a:solidFill>
                  <a:schemeClr val="bg1"/>
                </a:solidFill>
                <a:effectLst>
                  <a:outerShdw blurRad="38100" dist="38100" dir="2700000" algn="tl">
                    <a:srgbClr val="C0C0C0"/>
                  </a:outerShdw>
                </a:effectLst>
                <a:latin typeface="Times New Roman" panose="02020603050405020304" pitchFamily="18" charset="0"/>
                <a:sym typeface="Wingdings" pitchFamily="2" charset="2"/>
              </a:rPr>
              <a:t>We defines 100 individual variables</a:t>
            </a:r>
            <a:r>
              <a:rPr lang="en-US" altLang="en-US" sz="2800" b="0" dirty="0" smtClean="0">
                <a:solidFill>
                  <a:schemeClr val="bg1"/>
                </a:solidFill>
                <a:effectLst>
                  <a:outerShdw blurRad="38100" dist="38100" dir="2700000" algn="tl">
                    <a:srgbClr val="C0C0C0"/>
                  </a:outerShdw>
                </a:effectLst>
                <a:latin typeface="Times New Roman" panose="02020603050405020304" pitchFamily="18" charset="0"/>
              </a:rPr>
              <a:t>. </a:t>
            </a:r>
            <a:endParaRPr lang="en-US" altLang="en-US" sz="2800" b="0" dirty="0">
              <a:solidFill>
                <a:schemeClr val="bg1"/>
              </a:solidFill>
              <a:effectLst>
                <a:outerShdw blurRad="38100" dist="38100" dir="2700000" algn="tl">
                  <a:srgbClr val="C0C0C0"/>
                </a:outerShdw>
              </a:effectLst>
              <a:latin typeface="Times New Roman" panose="02020603050405020304" pitchFamily="18" charset="0"/>
            </a:endParaRPr>
          </a:p>
        </p:txBody>
      </p:sp>
      <p:grpSp>
        <p:nvGrpSpPr>
          <p:cNvPr id="2" name="Group 1"/>
          <p:cNvGrpSpPr>
            <a:grpSpLocks/>
          </p:cNvGrpSpPr>
          <p:nvPr/>
        </p:nvGrpSpPr>
        <p:grpSpPr bwMode="auto">
          <a:xfrm>
            <a:off x="4572000" y="914400"/>
            <a:ext cx="4424416" cy="2209800"/>
            <a:chOff x="152400" y="3733800"/>
            <a:chExt cx="4424416" cy="2209800"/>
          </a:xfrm>
        </p:grpSpPr>
        <p:sp>
          <p:nvSpPr>
            <p:cNvPr id="8197" name="Text Box 31"/>
            <p:cNvSpPr txBox="1">
              <a:spLocks noChangeArrowheads="1"/>
            </p:cNvSpPr>
            <p:nvPr/>
          </p:nvSpPr>
          <p:spPr bwMode="auto">
            <a:xfrm>
              <a:off x="152400" y="3733800"/>
              <a:ext cx="4424416"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11.1  </a:t>
              </a:r>
              <a:r>
                <a:rPr lang="en-US" altLang="en-US" sz="2400" dirty="0" smtClean="0">
                  <a:solidFill>
                    <a:schemeClr val="bg1"/>
                  </a:solidFill>
                  <a:latin typeface="Times New Roman" pitchFamily="18" charset="0"/>
                </a:rPr>
                <a:t>100</a:t>
              </a:r>
              <a:r>
                <a:rPr lang="en-US" altLang="en-US" sz="2000" dirty="0" smtClean="0">
                  <a:solidFill>
                    <a:schemeClr val="bg1"/>
                  </a:solidFill>
                  <a:latin typeface="Times New Roman" pitchFamily="18" charset="0"/>
                </a:rPr>
                <a:t> </a:t>
              </a:r>
              <a:r>
                <a:rPr lang="en-US" altLang="en-US" sz="2000" dirty="0">
                  <a:solidFill>
                    <a:schemeClr val="bg1"/>
                  </a:solidFill>
                  <a:latin typeface="Times New Roman" pitchFamily="18" charset="0"/>
                </a:rPr>
                <a:t>individual variables</a:t>
              </a:r>
            </a:p>
          </p:txBody>
        </p:sp>
        <p:pic>
          <p:nvPicPr>
            <p:cNvPr id="8198" name="Picture 33"/>
            <p:cNvPicPr>
              <a:picLocks noChangeAspect="1" noChangeArrowheads="1"/>
            </p:cNvPicPr>
            <p:nvPr/>
          </p:nvPicPr>
          <p:blipFill>
            <a:blip r:embed="rId3" cstate="print"/>
            <a:srcRect/>
            <a:stretch>
              <a:fillRect/>
            </a:stretch>
          </p:blipFill>
          <p:spPr bwMode="auto">
            <a:xfrm>
              <a:off x="838200" y="4267200"/>
              <a:ext cx="2889250" cy="1639888"/>
            </a:xfrm>
            <a:prstGeom prst="rect">
              <a:avLst/>
            </a:prstGeom>
            <a:noFill/>
            <a:ln w="9525">
              <a:noFill/>
              <a:miter lim="800000"/>
              <a:headEnd/>
              <a:tailEnd/>
            </a:ln>
            <a:effectLst/>
          </p:spPr>
        </p:pic>
        <p:cxnSp>
          <p:nvCxnSpPr>
            <p:cNvPr id="8199" name="Straight Connector 8"/>
            <p:cNvCxnSpPr>
              <a:cxnSpLocks noChangeShapeType="1"/>
            </p:cNvCxnSpPr>
            <p:nvPr/>
          </p:nvCxnSpPr>
          <p:spPr bwMode="auto">
            <a:xfrm>
              <a:off x="304800" y="4191000"/>
              <a:ext cx="4038600" cy="0"/>
            </a:xfrm>
            <a:prstGeom prst="line">
              <a:avLst/>
            </a:prstGeom>
            <a:noFill/>
            <a:ln w="57150" algn="ctr">
              <a:solidFill>
                <a:srgbClr val="FF0000"/>
              </a:solidFill>
              <a:round/>
              <a:headEnd/>
              <a:tailEnd/>
            </a:ln>
            <a:effectLst/>
          </p:spPr>
        </p:cxnSp>
        <p:cxnSp>
          <p:nvCxnSpPr>
            <p:cNvPr id="8200" name="Straight Connector 9"/>
            <p:cNvCxnSpPr>
              <a:cxnSpLocks noChangeShapeType="1"/>
            </p:cNvCxnSpPr>
            <p:nvPr/>
          </p:nvCxnSpPr>
          <p:spPr bwMode="auto">
            <a:xfrm>
              <a:off x="304800" y="3733800"/>
              <a:ext cx="4038600" cy="0"/>
            </a:xfrm>
            <a:prstGeom prst="line">
              <a:avLst/>
            </a:prstGeom>
            <a:noFill/>
            <a:ln w="9525" algn="ctr">
              <a:solidFill>
                <a:srgbClr val="FF0000"/>
              </a:solidFill>
              <a:round/>
              <a:headEnd/>
              <a:tailEnd/>
            </a:ln>
            <a:effectLst/>
          </p:spPr>
        </p:cxnSp>
        <p:cxnSp>
          <p:nvCxnSpPr>
            <p:cNvPr id="8201" name="Straight Connector 10"/>
            <p:cNvCxnSpPr>
              <a:cxnSpLocks noChangeShapeType="1"/>
            </p:cNvCxnSpPr>
            <p:nvPr/>
          </p:nvCxnSpPr>
          <p:spPr bwMode="auto">
            <a:xfrm>
              <a:off x="381000" y="5943600"/>
              <a:ext cx="3962400" cy="0"/>
            </a:xfrm>
            <a:prstGeom prst="line">
              <a:avLst/>
            </a:prstGeom>
            <a:noFill/>
            <a:ln w="9525" algn="ctr">
              <a:solidFill>
                <a:srgbClr val="FF0000"/>
              </a:solidFill>
              <a:round/>
              <a:headEnd/>
              <a:tailEnd/>
            </a:ln>
            <a:effectLst/>
          </p:spPr>
        </p:cxnSp>
      </p:grpSp>
      <p:sp>
        <p:nvSpPr>
          <p:cNvPr id="10"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2- Arrays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pSp>
        <p:nvGrpSpPr>
          <p:cNvPr id="28" name="Group 27"/>
          <p:cNvGrpSpPr/>
          <p:nvPr/>
        </p:nvGrpSpPr>
        <p:grpSpPr>
          <a:xfrm>
            <a:off x="304800" y="3276600"/>
            <a:ext cx="6477000" cy="3429000"/>
            <a:chOff x="304800" y="2971800"/>
            <a:chExt cx="6477000" cy="3429000"/>
          </a:xfrm>
        </p:grpSpPr>
        <p:sp>
          <p:nvSpPr>
            <p:cNvPr id="19" name="Text Box 12"/>
            <p:cNvSpPr txBox="1">
              <a:spLocks noChangeArrowheads="1"/>
            </p:cNvSpPr>
            <p:nvPr/>
          </p:nvSpPr>
          <p:spPr bwMode="auto">
            <a:xfrm>
              <a:off x="304800" y="2971800"/>
              <a:ext cx="4943789"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11.2  </a:t>
              </a:r>
              <a:r>
                <a:rPr lang="en-US" altLang="en-US" sz="2000" dirty="0">
                  <a:solidFill>
                    <a:schemeClr val="bg1"/>
                  </a:solidFill>
                  <a:latin typeface="Times New Roman" pitchFamily="18" charset="0"/>
                </a:rPr>
                <a:t>Processing individual variables</a:t>
              </a:r>
            </a:p>
          </p:txBody>
        </p:sp>
        <p:cxnSp>
          <p:nvCxnSpPr>
            <p:cNvPr id="21" name="Straight Connector 5"/>
            <p:cNvCxnSpPr>
              <a:cxnSpLocks noChangeShapeType="1"/>
            </p:cNvCxnSpPr>
            <p:nvPr/>
          </p:nvCxnSpPr>
          <p:spPr bwMode="auto">
            <a:xfrm>
              <a:off x="304800" y="3429000"/>
              <a:ext cx="6477000" cy="0"/>
            </a:xfrm>
            <a:prstGeom prst="line">
              <a:avLst/>
            </a:prstGeom>
            <a:noFill/>
            <a:ln w="57150" algn="ctr">
              <a:solidFill>
                <a:srgbClr val="FF0000"/>
              </a:solidFill>
              <a:round/>
              <a:headEnd/>
              <a:tailEnd/>
            </a:ln>
            <a:effectLst/>
          </p:spPr>
        </p:cxnSp>
        <p:cxnSp>
          <p:nvCxnSpPr>
            <p:cNvPr id="22" name="Straight Connector 6"/>
            <p:cNvCxnSpPr>
              <a:cxnSpLocks noChangeShapeType="1"/>
            </p:cNvCxnSpPr>
            <p:nvPr/>
          </p:nvCxnSpPr>
          <p:spPr bwMode="auto">
            <a:xfrm>
              <a:off x="304800" y="2971800"/>
              <a:ext cx="6400800" cy="0"/>
            </a:xfrm>
            <a:prstGeom prst="line">
              <a:avLst/>
            </a:prstGeom>
            <a:noFill/>
            <a:ln w="9525" algn="ctr">
              <a:solidFill>
                <a:srgbClr val="FF0000"/>
              </a:solidFill>
              <a:round/>
              <a:headEnd/>
              <a:tailEnd/>
            </a:ln>
            <a:effectLst/>
          </p:spPr>
        </p:cxnSp>
        <p:cxnSp>
          <p:nvCxnSpPr>
            <p:cNvPr id="23" name="Straight Connector 7"/>
            <p:cNvCxnSpPr>
              <a:cxnSpLocks noChangeShapeType="1"/>
            </p:cNvCxnSpPr>
            <p:nvPr/>
          </p:nvCxnSpPr>
          <p:spPr bwMode="auto">
            <a:xfrm>
              <a:off x="381000" y="6400800"/>
              <a:ext cx="6400800" cy="0"/>
            </a:xfrm>
            <a:prstGeom prst="line">
              <a:avLst/>
            </a:prstGeom>
            <a:noFill/>
            <a:ln w="9525" algn="ctr">
              <a:solidFill>
                <a:srgbClr val="FF0000"/>
              </a:solidFill>
              <a:round/>
              <a:headEnd/>
              <a:tailEnd/>
            </a:ln>
            <a:effectLst/>
          </p:spPr>
        </p:cxnSp>
        <p:pic>
          <p:nvPicPr>
            <p:cNvPr id="1026" name="Picture 2"/>
            <p:cNvPicPr>
              <a:picLocks noChangeAspect="1" noChangeArrowheads="1"/>
            </p:cNvPicPr>
            <p:nvPr/>
          </p:nvPicPr>
          <p:blipFill>
            <a:blip r:embed="rId4" cstate="print"/>
            <a:srcRect/>
            <a:stretch>
              <a:fillRect/>
            </a:stretch>
          </p:blipFill>
          <p:spPr bwMode="auto">
            <a:xfrm>
              <a:off x="381000" y="3505200"/>
              <a:ext cx="6381750" cy="2828925"/>
            </a:xfrm>
            <a:prstGeom prst="rect">
              <a:avLst/>
            </a:prstGeom>
            <a:noFill/>
            <a:ln w="9525">
              <a:noFill/>
              <a:miter lim="800000"/>
              <a:headEnd/>
              <a:tailEnd/>
            </a:ln>
          </p:spPr>
        </p:pic>
      </p:grpSp>
      <p:sp>
        <p:nvSpPr>
          <p:cNvPr id="29" name="TextBox 28"/>
          <p:cNvSpPr txBox="1"/>
          <p:nvPr/>
        </p:nvSpPr>
        <p:spPr>
          <a:xfrm>
            <a:off x="7086600" y="4800600"/>
            <a:ext cx="1676400" cy="646331"/>
          </a:xfrm>
          <a:prstGeom prst="rect">
            <a:avLst/>
          </a:prstGeom>
          <a:noFill/>
        </p:spPr>
        <p:txBody>
          <a:bodyPr wrap="square" rtlCol="0">
            <a:spAutoFit/>
          </a:bodyPr>
          <a:lstStyle/>
          <a:p>
            <a:r>
              <a:rPr lang="en-US" b="1" dirty="0" smtClean="0">
                <a:solidFill>
                  <a:schemeClr val="bg1"/>
                </a:solidFill>
              </a:rPr>
              <a:t>300 instructions</a:t>
            </a:r>
            <a:endParaRPr lang="en-US" b="1" dirty="0">
              <a:solidFill>
                <a:schemeClr val="bg1"/>
              </a:solidFill>
            </a:endParaRPr>
          </a:p>
        </p:txBody>
      </p:sp>
      <p:sp>
        <p:nvSpPr>
          <p:cNvPr id="30" name="Rectangle 29"/>
          <p:cNvSpPr/>
          <p:nvPr/>
        </p:nvSpPr>
        <p:spPr>
          <a:xfrm>
            <a:off x="158888" y="914400"/>
            <a:ext cx="2508112" cy="461665"/>
          </a:xfrm>
          <a:prstGeom prst="rect">
            <a:avLst/>
          </a:prstGeom>
        </p:spPr>
        <p:txBody>
          <a:bodyPr wrap="square">
            <a:spAutoFit/>
          </a:bodyPr>
          <a:lstStyle/>
          <a:p>
            <a:pPr algn="just">
              <a:defRPr/>
            </a:pPr>
            <a:r>
              <a:rPr lang="en-US" altLang="en-US" sz="2400" b="1" dirty="0" smtClean="0">
                <a:solidFill>
                  <a:srgbClr val="0000CC"/>
                </a:solidFill>
                <a:effectLst>
                  <a:outerShdw blurRad="38100" dist="38100" dir="2700000" algn="tl">
                    <a:srgbClr val="C0C0C0"/>
                  </a:outerShdw>
                </a:effectLst>
                <a:latin typeface="Times New Roman" panose="02020603050405020304" pitchFamily="18" charset="0"/>
              </a:rPr>
              <a:t>Introduction:</a:t>
            </a:r>
          </a:p>
        </p:txBody>
      </p:sp>
      <p:sp>
        <p:nvSpPr>
          <p:cNvPr id="18" name="Slide Number Placeholder 17"/>
          <p:cNvSpPr>
            <a:spLocks noGrp="1"/>
          </p:cNvSpPr>
          <p:nvPr>
            <p:ph type="sldNum" sz="quarter" idx="12"/>
          </p:nvPr>
        </p:nvSpPr>
        <p:spPr/>
        <p:txBody>
          <a:bodyPr/>
          <a:lstStyle/>
          <a:p>
            <a:fld id="{69E29E33-B620-47F9-BB04-8846C2A5AFCC}" type="slidenum">
              <a:rPr kumimoji="0" lang="en-US" smtClean="0"/>
              <a:pPr/>
              <a:t>5</a:t>
            </a:fld>
            <a:endParaRPr kumimoji="0"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5257800" y="1322487"/>
            <a:ext cx="3810000" cy="5078313"/>
          </a:xfrm>
          <a:prstGeom prst="rect">
            <a:avLst/>
          </a:prstGeom>
          <a:noFill/>
          <a:ln w="9525">
            <a:noFill/>
            <a:miter lim="800000"/>
            <a:headEnd/>
            <a:tailEnd/>
          </a:ln>
          <a:effectLst/>
        </p:spPr>
        <p:txBody>
          <a:bodyPr wrap="square">
            <a:spAutoFit/>
          </a:bodyPr>
          <a:lstStyle/>
          <a:p>
            <a:r>
              <a:rPr lang="en-US" altLang="en-US" sz="2800" b="1" dirty="0">
                <a:solidFill>
                  <a:srgbClr val="0000CC"/>
                </a:solidFill>
                <a:latin typeface="Times New Roman" pitchFamily="18" charset="0"/>
              </a:rPr>
              <a:t>An array is a sequenced collection of elements</a:t>
            </a:r>
            <a:r>
              <a:rPr lang="en-US" altLang="en-US" sz="2800" b="0" dirty="0">
                <a:solidFill>
                  <a:schemeClr val="bg1"/>
                </a:solidFill>
                <a:latin typeface="Times New Roman" pitchFamily="18" charset="0"/>
              </a:rPr>
              <a:t>, </a:t>
            </a:r>
            <a:r>
              <a:rPr lang="en-US" altLang="en-US" sz="2400" b="0" dirty="0">
                <a:solidFill>
                  <a:schemeClr val="bg1"/>
                </a:solidFill>
                <a:latin typeface="Times New Roman" pitchFamily="18" charset="0"/>
              </a:rPr>
              <a:t>normally of the same data type, although some programming languages accept arrays in which elements are of different types. </a:t>
            </a:r>
            <a:r>
              <a:rPr lang="en-US" altLang="en-US" sz="2400" b="1" dirty="0">
                <a:solidFill>
                  <a:schemeClr val="bg1"/>
                </a:solidFill>
                <a:latin typeface="Times New Roman" pitchFamily="18" charset="0"/>
              </a:rPr>
              <a:t>We can refer to the elements in the array as the first element, the second element, and so forth until we get to the last </a:t>
            </a:r>
            <a:r>
              <a:rPr lang="en-US" altLang="en-US" sz="2400" b="1" dirty="0" smtClean="0">
                <a:solidFill>
                  <a:schemeClr val="bg1"/>
                </a:solidFill>
                <a:latin typeface="Times New Roman" pitchFamily="18" charset="0"/>
              </a:rPr>
              <a:t>element</a:t>
            </a:r>
            <a:r>
              <a:rPr lang="en-US" altLang="en-US" sz="2400" dirty="0" smtClean="0">
                <a:solidFill>
                  <a:schemeClr val="bg1"/>
                </a:solidFill>
                <a:latin typeface="Times New Roman" pitchFamily="18" charset="0"/>
              </a:rPr>
              <a:t> </a:t>
            </a:r>
            <a:r>
              <a:rPr lang="en-US" altLang="en-US" sz="2400" dirty="0" smtClean="0">
                <a:solidFill>
                  <a:schemeClr val="bg1"/>
                </a:solidFill>
                <a:latin typeface="Times New Roman" pitchFamily="18" charset="0"/>
                <a:sym typeface="Wingdings" pitchFamily="2" charset="2"/>
              </a:rPr>
              <a:t> </a:t>
            </a:r>
            <a:r>
              <a:rPr lang="en-US" altLang="en-US" sz="2400" b="1" u="sng" dirty="0" smtClean="0">
                <a:solidFill>
                  <a:srgbClr val="0000CC"/>
                </a:solidFill>
                <a:latin typeface="Times New Roman" pitchFamily="18" charset="0"/>
                <a:sym typeface="Wingdings" pitchFamily="2" charset="2"/>
              </a:rPr>
              <a:t>index</a:t>
            </a:r>
            <a:endParaRPr lang="en-US" altLang="en-US" sz="2800" b="1" u="sng" dirty="0">
              <a:solidFill>
                <a:srgbClr val="0000CC"/>
              </a:solidFill>
              <a:latin typeface="Times New Roman" pitchFamily="18" charset="0"/>
            </a:endParaRPr>
          </a:p>
        </p:txBody>
      </p:sp>
      <p:grpSp>
        <p:nvGrpSpPr>
          <p:cNvPr id="2" name="Group 1"/>
          <p:cNvGrpSpPr>
            <a:grpSpLocks/>
          </p:cNvGrpSpPr>
          <p:nvPr/>
        </p:nvGrpSpPr>
        <p:grpSpPr bwMode="auto">
          <a:xfrm>
            <a:off x="228600" y="3048000"/>
            <a:ext cx="4800600" cy="2743200"/>
            <a:chOff x="304800" y="3124200"/>
            <a:chExt cx="4800600" cy="2743200"/>
          </a:xfrm>
        </p:grpSpPr>
        <p:sp>
          <p:nvSpPr>
            <p:cNvPr id="12292" name="Text Box 4"/>
            <p:cNvSpPr txBox="1">
              <a:spLocks noChangeArrowheads="1"/>
            </p:cNvSpPr>
            <p:nvPr/>
          </p:nvSpPr>
          <p:spPr bwMode="auto">
            <a:xfrm>
              <a:off x="304800" y="3124200"/>
              <a:ext cx="3808863"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11.3  </a:t>
              </a:r>
              <a:r>
                <a:rPr lang="en-US" altLang="en-US" sz="2000" dirty="0">
                  <a:solidFill>
                    <a:schemeClr val="bg1"/>
                  </a:solidFill>
                  <a:latin typeface="Times New Roman" pitchFamily="18" charset="0"/>
                </a:rPr>
                <a:t>Arrays with indexes</a:t>
              </a:r>
            </a:p>
          </p:txBody>
        </p:sp>
        <p:pic>
          <p:nvPicPr>
            <p:cNvPr id="12293" name="Picture 5"/>
            <p:cNvPicPr>
              <a:picLocks noChangeAspect="1" noChangeArrowheads="1"/>
            </p:cNvPicPr>
            <p:nvPr/>
          </p:nvPicPr>
          <p:blipFill>
            <a:blip r:embed="rId3" cstate="print"/>
            <a:srcRect/>
            <a:stretch>
              <a:fillRect/>
            </a:stretch>
          </p:blipFill>
          <p:spPr bwMode="auto">
            <a:xfrm>
              <a:off x="358775" y="3657600"/>
              <a:ext cx="4670425" cy="2171700"/>
            </a:xfrm>
            <a:prstGeom prst="rect">
              <a:avLst/>
            </a:prstGeom>
            <a:noFill/>
            <a:ln w="9525">
              <a:noFill/>
              <a:miter lim="800000"/>
              <a:headEnd/>
              <a:tailEnd/>
            </a:ln>
            <a:effectLst/>
          </p:spPr>
        </p:pic>
        <p:cxnSp>
          <p:nvCxnSpPr>
            <p:cNvPr id="12294" name="Straight Connector 5"/>
            <p:cNvCxnSpPr>
              <a:cxnSpLocks noChangeShapeType="1"/>
            </p:cNvCxnSpPr>
            <p:nvPr/>
          </p:nvCxnSpPr>
          <p:spPr bwMode="auto">
            <a:xfrm>
              <a:off x="304800" y="3581400"/>
              <a:ext cx="4724400" cy="0"/>
            </a:xfrm>
            <a:prstGeom prst="line">
              <a:avLst/>
            </a:prstGeom>
            <a:noFill/>
            <a:ln w="57150" algn="ctr">
              <a:solidFill>
                <a:srgbClr val="FF0000"/>
              </a:solidFill>
              <a:round/>
              <a:headEnd/>
              <a:tailEnd/>
            </a:ln>
            <a:effectLst/>
          </p:spPr>
        </p:cxnSp>
        <p:cxnSp>
          <p:nvCxnSpPr>
            <p:cNvPr id="12295" name="Straight Connector 6"/>
            <p:cNvCxnSpPr>
              <a:cxnSpLocks noChangeShapeType="1"/>
            </p:cNvCxnSpPr>
            <p:nvPr/>
          </p:nvCxnSpPr>
          <p:spPr bwMode="auto">
            <a:xfrm>
              <a:off x="304800" y="3124200"/>
              <a:ext cx="4648200" cy="0"/>
            </a:xfrm>
            <a:prstGeom prst="line">
              <a:avLst/>
            </a:prstGeom>
            <a:noFill/>
            <a:ln w="9525" algn="ctr">
              <a:solidFill>
                <a:srgbClr val="FF0000"/>
              </a:solidFill>
              <a:round/>
              <a:headEnd/>
              <a:tailEnd/>
            </a:ln>
            <a:effectLst/>
          </p:spPr>
        </p:cxnSp>
        <p:cxnSp>
          <p:nvCxnSpPr>
            <p:cNvPr id="12296" name="Straight Connector 7"/>
            <p:cNvCxnSpPr>
              <a:cxnSpLocks noChangeShapeType="1"/>
            </p:cNvCxnSpPr>
            <p:nvPr/>
          </p:nvCxnSpPr>
          <p:spPr bwMode="auto">
            <a:xfrm>
              <a:off x="381000" y="5867400"/>
              <a:ext cx="4724400" cy="0"/>
            </a:xfrm>
            <a:prstGeom prst="line">
              <a:avLst/>
            </a:prstGeom>
            <a:noFill/>
            <a:ln w="9525" algn="ctr">
              <a:solidFill>
                <a:srgbClr val="FF0000"/>
              </a:solidFill>
              <a:round/>
              <a:headEnd/>
              <a:tailEnd/>
            </a:ln>
            <a:effectLst/>
          </p:spPr>
        </p:cxnSp>
      </p:grpSp>
      <p:sp>
        <p:nvSpPr>
          <p:cNvPr id="9" name="Rectangle 5"/>
          <p:cNvSpPr>
            <a:spLocks noChangeArrowheads="1"/>
          </p:cNvSpPr>
          <p:nvPr/>
        </p:nvSpPr>
        <p:spPr bwMode="auto">
          <a:xfrm>
            <a:off x="304800" y="1573649"/>
            <a:ext cx="4343400"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algn="just">
              <a:defRPr/>
            </a:pPr>
            <a:r>
              <a:rPr lang="en-US" altLang="en-US" sz="2800" u="sng" dirty="0" smtClean="0">
                <a:solidFill>
                  <a:schemeClr val="bg1"/>
                </a:solidFill>
                <a:effectLst>
                  <a:outerShdw blurRad="38100" dist="38100" dir="2700000" algn="tl">
                    <a:srgbClr val="C0C0C0"/>
                  </a:outerShdw>
                </a:effectLst>
                <a:latin typeface="Times New Roman" panose="02020603050405020304" pitchFamily="18" charset="0"/>
                <a:sym typeface="Wingdings" pitchFamily="2" charset="2"/>
              </a:rPr>
              <a:t>Option 2</a:t>
            </a:r>
            <a:r>
              <a:rPr lang="en-US" altLang="en-US" sz="2800" dirty="0" smtClean="0">
                <a:solidFill>
                  <a:schemeClr val="bg1"/>
                </a:solidFill>
                <a:effectLst>
                  <a:outerShdw blurRad="38100" dist="38100" dir="2700000" algn="tl">
                    <a:srgbClr val="C0C0C0"/>
                  </a:outerShdw>
                </a:effectLst>
                <a:latin typeface="Times New Roman" panose="02020603050405020304" pitchFamily="18" charset="0"/>
                <a:sym typeface="Wingdings" pitchFamily="2" charset="2"/>
              </a:rPr>
              <a:t>: </a:t>
            </a:r>
            <a:r>
              <a:rPr lang="en-US" altLang="en-US" sz="2800" b="0" dirty="0" smtClean="0">
                <a:solidFill>
                  <a:schemeClr val="bg1"/>
                </a:solidFill>
                <a:effectLst>
                  <a:outerShdw blurRad="38100" dist="38100" dir="2700000" algn="tl">
                    <a:srgbClr val="C0C0C0"/>
                  </a:outerShdw>
                </a:effectLst>
                <a:latin typeface="Times New Roman" panose="02020603050405020304" pitchFamily="18" charset="0"/>
                <a:sym typeface="Wingdings" pitchFamily="2" charset="2"/>
              </a:rPr>
              <a:t>We define </a:t>
            </a:r>
            <a:r>
              <a:rPr lang="en-US" altLang="en-US" sz="2800" dirty="0" smtClean="0">
                <a:solidFill>
                  <a:schemeClr val="bg1"/>
                </a:solidFill>
                <a:effectLst>
                  <a:outerShdw blurRad="38100" dist="38100" dir="2700000" algn="tl">
                    <a:srgbClr val="C0C0C0"/>
                  </a:outerShdw>
                </a:effectLst>
                <a:latin typeface="Times New Roman" panose="02020603050405020304" pitchFamily="18" charset="0"/>
              </a:rPr>
              <a:t>a group (array) of 100 elements</a:t>
            </a:r>
            <a:r>
              <a:rPr lang="en-US" altLang="en-US" sz="2800" b="0" dirty="0" smtClean="0">
                <a:solidFill>
                  <a:schemeClr val="bg1"/>
                </a:solidFill>
                <a:effectLst>
                  <a:outerShdw blurRad="38100" dist="38100" dir="2700000" algn="tl">
                    <a:srgbClr val="C0C0C0"/>
                  </a:outerShdw>
                </a:effectLst>
                <a:latin typeface="Times New Roman" panose="02020603050405020304" pitchFamily="18" charset="0"/>
              </a:rPr>
              <a:t>. </a:t>
            </a:r>
            <a:endParaRPr lang="en-US" altLang="en-US" sz="2800" b="0" dirty="0">
              <a:solidFill>
                <a:schemeClr val="bg1"/>
              </a:solidFill>
              <a:effectLst>
                <a:outerShdw blurRad="38100" dist="38100" dir="2700000" algn="tl">
                  <a:srgbClr val="C0C0C0"/>
                </a:outerShdw>
              </a:effectLst>
              <a:latin typeface="Times New Roman" panose="02020603050405020304" pitchFamily="18" charset="0"/>
            </a:endParaRPr>
          </a:p>
        </p:txBody>
      </p:sp>
      <p:sp>
        <p:nvSpPr>
          <p:cNvPr id="10"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Arrays…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4" name="Rectangle 13"/>
          <p:cNvSpPr/>
          <p:nvPr/>
        </p:nvSpPr>
        <p:spPr>
          <a:xfrm>
            <a:off x="158888" y="914400"/>
            <a:ext cx="2508112" cy="461665"/>
          </a:xfrm>
          <a:prstGeom prst="rect">
            <a:avLst/>
          </a:prstGeom>
        </p:spPr>
        <p:txBody>
          <a:bodyPr wrap="square">
            <a:spAutoFit/>
          </a:bodyPr>
          <a:lstStyle/>
          <a:p>
            <a:pPr algn="just">
              <a:defRPr/>
            </a:pPr>
            <a:r>
              <a:rPr lang="en-US" altLang="en-US" sz="2400" b="1" dirty="0" smtClean="0">
                <a:solidFill>
                  <a:srgbClr val="0000CC"/>
                </a:solidFill>
                <a:effectLst>
                  <a:outerShdw blurRad="38100" dist="38100" dir="2700000" algn="tl">
                    <a:srgbClr val="C0C0C0"/>
                  </a:outerShdw>
                </a:effectLst>
                <a:latin typeface="Times New Roman" panose="02020603050405020304" pitchFamily="18" charset="0"/>
              </a:rPr>
              <a:t>Introduction:</a:t>
            </a:r>
          </a:p>
        </p:txBody>
      </p:sp>
      <p:sp>
        <p:nvSpPr>
          <p:cNvPr id="12" name="Slide Number Placeholder 11"/>
          <p:cNvSpPr>
            <a:spLocks noGrp="1"/>
          </p:cNvSpPr>
          <p:nvPr>
            <p:ph type="sldNum" sz="quarter" idx="12"/>
          </p:nvPr>
        </p:nvSpPr>
        <p:spPr/>
        <p:txBody>
          <a:bodyPr/>
          <a:lstStyle/>
          <a:p>
            <a:fld id="{69E29E33-B620-47F9-BB04-8846C2A5AFCC}" type="slidenum">
              <a:rPr kumimoji="0" lang="en-US" smtClean="0"/>
              <a:pPr/>
              <a:t>6</a:t>
            </a:fld>
            <a:endParaRPr kumimoji="0"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600200" y="152400"/>
            <a:ext cx="7391400" cy="6553200"/>
            <a:chOff x="228600" y="76200"/>
            <a:chExt cx="7391400" cy="6553200"/>
          </a:xfrm>
        </p:grpSpPr>
        <p:sp>
          <p:nvSpPr>
            <p:cNvPr id="16387" name="Text Box 8"/>
            <p:cNvSpPr txBox="1">
              <a:spLocks noChangeArrowheads="1"/>
            </p:cNvSpPr>
            <p:nvPr/>
          </p:nvSpPr>
          <p:spPr bwMode="auto">
            <a:xfrm>
              <a:off x="228600" y="76200"/>
              <a:ext cx="3751155"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11.4  </a:t>
              </a:r>
              <a:r>
                <a:rPr lang="en-US" altLang="en-US" sz="2000" dirty="0">
                  <a:solidFill>
                    <a:schemeClr val="bg1"/>
                  </a:solidFill>
                  <a:latin typeface="Times New Roman" pitchFamily="18" charset="0"/>
                </a:rPr>
                <a:t>Processing an array</a:t>
              </a:r>
            </a:p>
          </p:txBody>
        </p:sp>
        <p:pic>
          <p:nvPicPr>
            <p:cNvPr id="16388" name="Picture 9"/>
            <p:cNvPicPr>
              <a:picLocks noChangeAspect="1" noChangeArrowheads="1"/>
            </p:cNvPicPr>
            <p:nvPr/>
          </p:nvPicPr>
          <p:blipFill>
            <a:blip r:embed="rId3" cstate="print"/>
            <a:srcRect/>
            <a:stretch>
              <a:fillRect/>
            </a:stretch>
          </p:blipFill>
          <p:spPr bwMode="auto">
            <a:xfrm>
              <a:off x="1163638" y="923925"/>
              <a:ext cx="6380162" cy="5629275"/>
            </a:xfrm>
            <a:prstGeom prst="rect">
              <a:avLst/>
            </a:prstGeom>
            <a:noFill/>
            <a:ln w="9525">
              <a:noFill/>
              <a:miter lim="800000"/>
              <a:headEnd/>
              <a:tailEnd/>
            </a:ln>
            <a:effectLst/>
          </p:spPr>
        </p:pic>
        <p:cxnSp>
          <p:nvCxnSpPr>
            <p:cNvPr id="16389" name="Straight Connector 4"/>
            <p:cNvCxnSpPr>
              <a:cxnSpLocks noChangeShapeType="1"/>
            </p:cNvCxnSpPr>
            <p:nvPr/>
          </p:nvCxnSpPr>
          <p:spPr bwMode="auto">
            <a:xfrm>
              <a:off x="304800" y="609600"/>
              <a:ext cx="7315200" cy="0"/>
            </a:xfrm>
            <a:prstGeom prst="line">
              <a:avLst/>
            </a:prstGeom>
            <a:noFill/>
            <a:ln w="57150" algn="ctr">
              <a:solidFill>
                <a:srgbClr val="FF0000"/>
              </a:solidFill>
              <a:round/>
              <a:headEnd/>
              <a:tailEnd/>
            </a:ln>
            <a:effectLst/>
          </p:spPr>
        </p:cxnSp>
        <p:cxnSp>
          <p:nvCxnSpPr>
            <p:cNvPr id="16390" name="Straight Connector 5"/>
            <p:cNvCxnSpPr>
              <a:cxnSpLocks noChangeShapeType="1"/>
            </p:cNvCxnSpPr>
            <p:nvPr/>
          </p:nvCxnSpPr>
          <p:spPr bwMode="auto">
            <a:xfrm>
              <a:off x="304800" y="152400"/>
              <a:ext cx="7315200" cy="0"/>
            </a:xfrm>
            <a:prstGeom prst="line">
              <a:avLst/>
            </a:prstGeom>
            <a:noFill/>
            <a:ln w="9525" algn="ctr">
              <a:solidFill>
                <a:srgbClr val="FF0000"/>
              </a:solidFill>
              <a:round/>
              <a:headEnd/>
              <a:tailEnd/>
            </a:ln>
            <a:effectLst/>
          </p:spPr>
        </p:cxnSp>
        <p:cxnSp>
          <p:nvCxnSpPr>
            <p:cNvPr id="16391" name="Straight Connector 6"/>
            <p:cNvCxnSpPr>
              <a:cxnSpLocks noChangeShapeType="1"/>
            </p:cNvCxnSpPr>
            <p:nvPr/>
          </p:nvCxnSpPr>
          <p:spPr bwMode="auto">
            <a:xfrm>
              <a:off x="533400" y="6629400"/>
              <a:ext cx="7010400" cy="0"/>
            </a:xfrm>
            <a:prstGeom prst="line">
              <a:avLst/>
            </a:prstGeom>
            <a:noFill/>
            <a:ln w="9525" algn="ctr">
              <a:solidFill>
                <a:srgbClr val="FF0000"/>
              </a:solidFill>
              <a:round/>
              <a:headEnd/>
              <a:tailEnd/>
            </a:ln>
            <a:effectLst/>
          </p:spPr>
        </p:cxnSp>
      </p:grpSp>
      <p:sp>
        <p:nvSpPr>
          <p:cNvPr id="12" name="Title 1"/>
          <p:cNvSpPr txBox="1">
            <a:spLocks/>
          </p:cNvSpPr>
          <p:nvPr/>
        </p:nvSpPr>
        <p:spPr>
          <a:xfrm>
            <a:off x="457200" y="0"/>
            <a:ext cx="8229600" cy="639762"/>
          </a:xfrm>
          <a:prstGeom prst="rect">
            <a:avLst/>
          </a:prstGeom>
        </p:spPr>
        <p:txBody>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Arrays…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3" name="Rectangle 2"/>
          <p:cNvSpPr>
            <a:spLocks noChangeArrowheads="1"/>
          </p:cNvSpPr>
          <p:nvPr/>
        </p:nvSpPr>
        <p:spPr bwMode="auto">
          <a:xfrm>
            <a:off x="228600" y="4382869"/>
            <a:ext cx="5257800" cy="707886"/>
          </a:xfrm>
          <a:prstGeom prst="rect">
            <a:avLst/>
          </a:prstGeom>
          <a:noFill/>
          <a:ln w="9525">
            <a:noFill/>
            <a:miter lim="800000"/>
            <a:headEnd/>
            <a:tailEnd/>
          </a:ln>
          <a:effectLst/>
        </p:spPr>
        <p:txBody>
          <a:bodyPr wrap="square">
            <a:spAutoFit/>
          </a:bodyPr>
          <a:lstStyle/>
          <a:p>
            <a:pPr algn="just"/>
            <a:r>
              <a:rPr lang="en-US" altLang="en-US" sz="2000" dirty="0" smtClean="0">
                <a:solidFill>
                  <a:schemeClr val="bg1"/>
                </a:solidFill>
                <a:latin typeface="Times New Roman" pitchFamily="18" charset="0"/>
              </a:rPr>
              <a:t>L</a:t>
            </a:r>
            <a:r>
              <a:rPr lang="en-US" altLang="en-US" sz="2000" b="0" dirty="0" smtClean="0">
                <a:solidFill>
                  <a:schemeClr val="bg1"/>
                </a:solidFill>
                <a:latin typeface="Times New Roman" pitchFamily="18" charset="0"/>
              </a:rPr>
              <a:t>oops </a:t>
            </a:r>
            <a:r>
              <a:rPr lang="en-US" altLang="en-US" sz="2000" b="0" dirty="0">
                <a:solidFill>
                  <a:schemeClr val="bg1"/>
                </a:solidFill>
                <a:latin typeface="Times New Roman" pitchFamily="18" charset="0"/>
              </a:rPr>
              <a:t>make it easy to handle them all. </a:t>
            </a:r>
            <a:endParaRPr lang="en-US" altLang="en-US" sz="2000" b="0" dirty="0" smtClean="0">
              <a:solidFill>
                <a:schemeClr val="bg1"/>
              </a:solidFill>
              <a:latin typeface="Times New Roman" pitchFamily="18" charset="0"/>
            </a:endParaRPr>
          </a:p>
          <a:p>
            <a:pPr algn="just"/>
            <a:r>
              <a:rPr lang="en-US" altLang="en-US" sz="2000" b="0" dirty="0" smtClean="0">
                <a:solidFill>
                  <a:schemeClr val="bg1"/>
                </a:solidFill>
                <a:latin typeface="Times New Roman" pitchFamily="18" charset="0"/>
              </a:rPr>
              <a:t>We </a:t>
            </a:r>
            <a:r>
              <a:rPr lang="en-US" altLang="en-US" sz="2000" b="0" dirty="0">
                <a:solidFill>
                  <a:schemeClr val="bg1"/>
                </a:solidFill>
                <a:latin typeface="Times New Roman" pitchFamily="18" charset="0"/>
              </a:rPr>
              <a:t>can use an integer variable to control the </a:t>
            </a:r>
            <a:r>
              <a:rPr lang="en-US" altLang="en-US" sz="2000" b="0" dirty="0" smtClean="0">
                <a:solidFill>
                  <a:schemeClr val="bg1"/>
                </a:solidFill>
                <a:latin typeface="Times New Roman" pitchFamily="18" charset="0"/>
              </a:rPr>
              <a:t>loop</a:t>
            </a:r>
            <a:endParaRPr lang="en-US" altLang="en-US" sz="2000" b="0" dirty="0">
              <a:solidFill>
                <a:schemeClr val="bg1"/>
              </a:solidFill>
              <a:latin typeface="Times New Roman" pitchFamily="18" charset="0"/>
            </a:endParaRPr>
          </a:p>
        </p:txBody>
      </p:sp>
      <p:sp>
        <p:nvSpPr>
          <p:cNvPr id="14" name="Rectangle 13"/>
          <p:cNvSpPr/>
          <p:nvPr/>
        </p:nvSpPr>
        <p:spPr>
          <a:xfrm>
            <a:off x="152400" y="1066800"/>
            <a:ext cx="6934200" cy="830997"/>
          </a:xfrm>
          <a:prstGeom prst="rect">
            <a:avLst/>
          </a:prstGeom>
        </p:spPr>
        <p:txBody>
          <a:bodyPr wrap="square">
            <a:spAutoFit/>
          </a:bodyPr>
          <a:lstStyle/>
          <a:p>
            <a:r>
              <a:rPr lang="en-US" altLang="en-US" sz="2400" dirty="0" smtClean="0">
                <a:solidFill>
                  <a:schemeClr val="bg1"/>
                </a:solidFill>
                <a:latin typeface="Times New Roman" pitchFamily="18" charset="0"/>
              </a:rPr>
              <a:t>We can use loops to read and write the elements in an array. We can also use loops to process elements. </a:t>
            </a:r>
            <a:endParaRPr lang="en-US" sz="2400" dirty="0"/>
          </a:p>
        </p:txBody>
      </p:sp>
      <p:sp>
        <p:nvSpPr>
          <p:cNvPr id="15" name="Rectangle 14"/>
          <p:cNvSpPr/>
          <p:nvPr/>
        </p:nvSpPr>
        <p:spPr>
          <a:xfrm>
            <a:off x="152400" y="2895600"/>
            <a:ext cx="6096000" cy="707886"/>
          </a:xfrm>
          <a:prstGeom prst="rect">
            <a:avLst/>
          </a:prstGeom>
        </p:spPr>
        <p:txBody>
          <a:bodyPr wrap="square">
            <a:spAutoFit/>
          </a:bodyPr>
          <a:lstStyle/>
          <a:p>
            <a:r>
              <a:rPr lang="en-US" altLang="en-US" sz="2000" dirty="0" smtClean="0">
                <a:solidFill>
                  <a:schemeClr val="bg1"/>
                </a:solidFill>
                <a:latin typeface="Times New Roman" pitchFamily="18" charset="0"/>
              </a:rPr>
              <a:t>Now it does not matter if there are 100, 1000, or 10,000 elements to be processed</a:t>
            </a:r>
            <a:endParaRPr lang="en-US" sz="2000" dirty="0"/>
          </a:p>
        </p:txBody>
      </p:sp>
      <p:sp>
        <p:nvSpPr>
          <p:cNvPr id="16" name="Rectangle 15"/>
          <p:cNvSpPr/>
          <p:nvPr/>
        </p:nvSpPr>
        <p:spPr>
          <a:xfrm>
            <a:off x="304800" y="6019800"/>
            <a:ext cx="3733800" cy="369332"/>
          </a:xfrm>
          <a:prstGeom prst="rect">
            <a:avLst/>
          </a:prstGeom>
        </p:spPr>
        <p:txBody>
          <a:bodyPr wrap="square">
            <a:spAutoFit/>
          </a:bodyPr>
          <a:lstStyle/>
          <a:p>
            <a:pPr>
              <a:defRPr/>
            </a:pPr>
            <a:r>
              <a:rPr lang="en-US" altLang="en-US" dirty="0" smtClean="0">
                <a:solidFill>
                  <a:srgbClr val="0000CC"/>
                </a:solidFill>
                <a:latin typeface="Times New Roman" panose="02020603050405020304" pitchFamily="18" charset="0"/>
              </a:rPr>
              <a:t>C, C++, and Java start indexes from 0.</a:t>
            </a:r>
          </a:p>
        </p:txBody>
      </p:sp>
      <p:sp>
        <p:nvSpPr>
          <p:cNvPr id="17" name="TextBox 16"/>
          <p:cNvSpPr txBox="1"/>
          <p:nvPr/>
        </p:nvSpPr>
        <p:spPr>
          <a:xfrm>
            <a:off x="228600" y="2057400"/>
            <a:ext cx="1676400" cy="646331"/>
          </a:xfrm>
          <a:prstGeom prst="rect">
            <a:avLst/>
          </a:prstGeom>
          <a:noFill/>
        </p:spPr>
        <p:txBody>
          <a:bodyPr wrap="square" rtlCol="0">
            <a:spAutoFit/>
          </a:bodyPr>
          <a:lstStyle/>
          <a:p>
            <a:r>
              <a:rPr lang="en-US" b="1" dirty="0" smtClean="0">
                <a:solidFill>
                  <a:srgbClr val="0000CC"/>
                </a:solidFill>
              </a:rPr>
              <a:t>1 Loop: 2 instructions</a:t>
            </a:r>
            <a:endParaRPr lang="en-US" b="1" dirty="0">
              <a:solidFill>
                <a:srgbClr val="0000CC"/>
              </a:solidFill>
            </a:endParaRPr>
          </a:p>
        </p:txBody>
      </p:sp>
      <p:sp>
        <p:nvSpPr>
          <p:cNvPr id="18" name="TextBox 17"/>
          <p:cNvSpPr txBox="1"/>
          <p:nvPr/>
        </p:nvSpPr>
        <p:spPr>
          <a:xfrm>
            <a:off x="228600" y="3697069"/>
            <a:ext cx="1676400" cy="646331"/>
          </a:xfrm>
          <a:prstGeom prst="rect">
            <a:avLst/>
          </a:prstGeom>
          <a:noFill/>
        </p:spPr>
        <p:txBody>
          <a:bodyPr wrap="square" rtlCol="0">
            <a:spAutoFit/>
          </a:bodyPr>
          <a:lstStyle/>
          <a:p>
            <a:r>
              <a:rPr lang="en-US" b="1" dirty="0" smtClean="0">
                <a:solidFill>
                  <a:srgbClr val="0000CC"/>
                </a:solidFill>
              </a:rPr>
              <a:t>1 Loop: 2 instructions</a:t>
            </a:r>
            <a:endParaRPr lang="en-US" b="1" dirty="0">
              <a:solidFill>
                <a:srgbClr val="0000CC"/>
              </a:solidFill>
            </a:endParaRPr>
          </a:p>
        </p:txBody>
      </p:sp>
      <p:sp>
        <p:nvSpPr>
          <p:cNvPr id="19" name="TextBox 18"/>
          <p:cNvSpPr txBox="1"/>
          <p:nvPr/>
        </p:nvSpPr>
        <p:spPr>
          <a:xfrm>
            <a:off x="228600" y="5221069"/>
            <a:ext cx="1676400" cy="646331"/>
          </a:xfrm>
          <a:prstGeom prst="rect">
            <a:avLst/>
          </a:prstGeom>
          <a:noFill/>
        </p:spPr>
        <p:txBody>
          <a:bodyPr wrap="square" rtlCol="0">
            <a:spAutoFit/>
          </a:bodyPr>
          <a:lstStyle/>
          <a:p>
            <a:r>
              <a:rPr lang="en-US" b="1" dirty="0" smtClean="0">
                <a:solidFill>
                  <a:srgbClr val="0000CC"/>
                </a:solidFill>
              </a:rPr>
              <a:t>1 Loop: 2 instructions</a:t>
            </a:r>
            <a:endParaRPr lang="en-US" b="1" dirty="0">
              <a:solidFill>
                <a:srgbClr val="0000CC"/>
              </a:solidFill>
            </a:endParaRPr>
          </a:p>
        </p:txBody>
      </p:sp>
      <p:sp>
        <p:nvSpPr>
          <p:cNvPr id="20" name="Rectangle 19"/>
          <p:cNvSpPr/>
          <p:nvPr/>
        </p:nvSpPr>
        <p:spPr>
          <a:xfrm>
            <a:off x="158888" y="685800"/>
            <a:ext cx="2508112" cy="461665"/>
          </a:xfrm>
          <a:prstGeom prst="rect">
            <a:avLst/>
          </a:prstGeom>
        </p:spPr>
        <p:txBody>
          <a:bodyPr wrap="square">
            <a:spAutoFit/>
          </a:bodyPr>
          <a:lstStyle/>
          <a:p>
            <a:pPr algn="just">
              <a:defRPr/>
            </a:pPr>
            <a:r>
              <a:rPr lang="en-US" altLang="en-US" sz="2400" b="1" dirty="0" smtClean="0">
                <a:solidFill>
                  <a:srgbClr val="0000CC"/>
                </a:solidFill>
                <a:effectLst>
                  <a:outerShdw blurRad="38100" dist="38100" dir="2700000" algn="tl">
                    <a:srgbClr val="C0C0C0"/>
                  </a:outerShdw>
                </a:effectLst>
                <a:latin typeface="Times New Roman" panose="02020603050405020304" pitchFamily="18" charset="0"/>
              </a:rPr>
              <a:t>Introduction:</a:t>
            </a:r>
          </a:p>
        </p:txBody>
      </p:sp>
      <p:sp>
        <p:nvSpPr>
          <p:cNvPr id="21" name="Slide Number Placeholder 20"/>
          <p:cNvSpPr>
            <a:spLocks noGrp="1"/>
          </p:cNvSpPr>
          <p:nvPr>
            <p:ph type="sldNum" sz="quarter" idx="12"/>
          </p:nvPr>
        </p:nvSpPr>
        <p:spPr/>
        <p:txBody>
          <a:bodyPr/>
          <a:lstStyle/>
          <a:p>
            <a:fld id="{69E29E33-B620-47F9-BB04-8846C2A5AFCC}" type="slidenum">
              <a:rPr kumimoji="0" lang="en-US" smtClean="0"/>
              <a:pPr/>
              <a:t>7</a:t>
            </a:fld>
            <a:endParaRPr kumimoji="0"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2"/>
          <p:cNvSpPr txBox="1">
            <a:spLocks noChangeArrowheads="1"/>
          </p:cNvSpPr>
          <p:nvPr/>
        </p:nvSpPr>
        <p:spPr bwMode="auto">
          <a:xfrm>
            <a:off x="452418" y="1371600"/>
            <a:ext cx="2595582" cy="461665"/>
          </a:xfrm>
          <a:prstGeom prst="rect">
            <a:avLst/>
          </a:prstGeom>
          <a:noFill/>
          <a:ln w="9525">
            <a:noFill/>
            <a:miter lim="800000"/>
            <a:headEnd/>
            <a:tailEnd/>
          </a:ln>
        </p:spPr>
        <p:txBody>
          <a:bodyPr wrap="none">
            <a:spAutoFit/>
          </a:bodyPr>
          <a:lstStyle/>
          <a:p>
            <a:r>
              <a:rPr lang="en-US" altLang="en-US" sz="2400" b="1" dirty="0" smtClean="0">
                <a:solidFill>
                  <a:srgbClr val="0000CC"/>
                </a:solidFill>
                <a:latin typeface="Times New Roman" pitchFamily="18" charset="0"/>
              </a:rPr>
              <a:t>Recommendation:</a:t>
            </a:r>
            <a:endParaRPr lang="en-US" altLang="en-US" sz="2000" b="1" i="1" dirty="0">
              <a:solidFill>
                <a:srgbClr val="0000CC"/>
              </a:solidFill>
              <a:latin typeface="Times New Roman" pitchFamily="18" charset="0"/>
            </a:endParaRPr>
          </a:p>
        </p:txBody>
      </p:sp>
      <p:sp>
        <p:nvSpPr>
          <p:cNvPr id="1557507" name="Rectangle 3"/>
          <p:cNvSpPr>
            <a:spLocks noChangeArrowheads="1"/>
          </p:cNvSpPr>
          <p:nvPr/>
        </p:nvSpPr>
        <p:spPr bwMode="auto">
          <a:xfrm>
            <a:off x="457200" y="1886203"/>
            <a:ext cx="7848600" cy="3046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algn="just" eaLnBrk="1" hangingPunct="1">
              <a:buFontTx/>
              <a:buChar char="-"/>
              <a:defRPr/>
            </a:pPr>
            <a:r>
              <a:rPr lang="en-US" altLang="en-US" sz="2400" b="0" dirty="0" smtClean="0">
                <a:solidFill>
                  <a:schemeClr val="bg1"/>
                </a:solidFill>
                <a:effectLst>
                  <a:outerShdw blurRad="38100" dist="38100" dir="2700000" algn="tl">
                    <a:srgbClr val="C0C0C0"/>
                  </a:outerShdw>
                </a:effectLst>
                <a:latin typeface="Times New Roman" panose="02020603050405020304" pitchFamily="18" charset="0"/>
              </a:rPr>
              <a:t>In both two options, the </a:t>
            </a:r>
            <a:r>
              <a:rPr lang="en-US" altLang="en-US" sz="2400" b="0" dirty="0">
                <a:solidFill>
                  <a:schemeClr val="bg1"/>
                </a:solidFill>
                <a:effectLst>
                  <a:outerShdw blurRad="38100" dist="38100" dir="2700000" algn="tl">
                    <a:srgbClr val="C0C0C0"/>
                  </a:outerShdw>
                </a:effectLst>
                <a:latin typeface="Times New Roman" panose="02020603050405020304" pitchFamily="18" charset="0"/>
              </a:rPr>
              <a:t>number of cycles (fetch, decode, and execute phases) the computer needs to perform is not reduced if we use an array. The number of cycles is actually increased, because we have the extra overhead of initializing, incrementing, and testing the value of the index. </a:t>
            </a:r>
            <a:endParaRPr lang="en-US" altLang="en-US" sz="2400" b="0" dirty="0" smtClean="0">
              <a:solidFill>
                <a:schemeClr val="bg1"/>
              </a:solidFill>
              <a:effectLst>
                <a:outerShdw blurRad="38100" dist="38100" dir="2700000" algn="tl">
                  <a:srgbClr val="C0C0C0"/>
                </a:outerShdw>
              </a:effectLst>
              <a:latin typeface="Times New Roman" panose="02020603050405020304" pitchFamily="18" charset="0"/>
            </a:endParaRPr>
          </a:p>
          <a:p>
            <a:pPr algn="just" eaLnBrk="1" hangingPunct="1">
              <a:buFontTx/>
              <a:buChar char="-"/>
              <a:defRPr/>
            </a:pPr>
            <a:r>
              <a:rPr lang="en-US" altLang="en-US" sz="2400" dirty="0" smtClean="0">
                <a:solidFill>
                  <a:schemeClr val="bg1"/>
                </a:solidFill>
                <a:effectLst>
                  <a:outerShdw blurRad="38100" dist="38100" dir="2700000" algn="tl">
                    <a:srgbClr val="C0C0C0"/>
                  </a:outerShdw>
                </a:effectLst>
                <a:latin typeface="Times New Roman" panose="02020603050405020304" pitchFamily="18" charset="0"/>
              </a:rPr>
              <a:t> With programmer view: O</a:t>
            </a:r>
            <a:r>
              <a:rPr lang="en-US" altLang="en-US" sz="2400" b="0" dirty="0" smtClean="0">
                <a:solidFill>
                  <a:schemeClr val="bg1"/>
                </a:solidFill>
                <a:effectLst>
                  <a:outerShdw blurRad="38100" dist="38100" dir="2700000" algn="tl">
                    <a:srgbClr val="C0C0C0"/>
                  </a:outerShdw>
                </a:effectLst>
                <a:latin typeface="Times New Roman" panose="02020603050405020304" pitchFamily="18" charset="0"/>
              </a:rPr>
              <a:t>ur </a:t>
            </a:r>
            <a:r>
              <a:rPr lang="en-US" altLang="en-US" sz="2400" b="0" dirty="0">
                <a:solidFill>
                  <a:schemeClr val="bg1"/>
                </a:solidFill>
                <a:effectLst>
                  <a:outerShdw blurRad="38100" dist="38100" dir="2700000" algn="tl">
                    <a:srgbClr val="C0C0C0"/>
                  </a:outerShdw>
                </a:effectLst>
                <a:latin typeface="Times New Roman" panose="02020603050405020304" pitchFamily="18" charset="0"/>
              </a:rPr>
              <a:t>concern is not the number of cycles: </a:t>
            </a:r>
            <a:r>
              <a:rPr lang="en-US" altLang="en-US" sz="2400" b="1" dirty="0">
                <a:solidFill>
                  <a:srgbClr val="0000CC"/>
                </a:solidFill>
                <a:effectLst>
                  <a:outerShdw blurRad="38100" dist="38100" dir="2700000" algn="tl">
                    <a:srgbClr val="C0C0C0"/>
                  </a:outerShdw>
                </a:effectLst>
                <a:latin typeface="Times New Roman" panose="02020603050405020304" pitchFamily="18" charset="0"/>
              </a:rPr>
              <a:t>it is the number of lines we need to write the program</a:t>
            </a:r>
            <a:r>
              <a:rPr lang="en-US" altLang="en-US" sz="2400" b="0" dirty="0" smtClean="0">
                <a:solidFill>
                  <a:schemeClr val="bg1"/>
                </a:solidFill>
                <a:effectLst>
                  <a:outerShdw blurRad="38100" dist="38100" dir="2700000" algn="tl">
                    <a:srgbClr val="C0C0C0"/>
                  </a:outerShdw>
                </a:effectLst>
                <a:latin typeface="Times New Roman" panose="02020603050405020304" pitchFamily="18" charset="0"/>
              </a:rPr>
              <a:t>. </a:t>
            </a:r>
            <a:r>
              <a:rPr lang="en-US" altLang="en-US" sz="2400" b="0" dirty="0" smtClean="0">
                <a:solidFill>
                  <a:schemeClr val="bg1"/>
                </a:solidFill>
                <a:effectLst>
                  <a:outerShdw blurRad="38100" dist="38100" dir="2700000" algn="tl">
                    <a:srgbClr val="C0C0C0"/>
                  </a:outerShdw>
                </a:effectLst>
                <a:latin typeface="Times New Roman" panose="02020603050405020304" pitchFamily="18" charset="0"/>
                <a:sym typeface="Wingdings" pitchFamily="2" charset="2"/>
              </a:rPr>
              <a:t> </a:t>
            </a:r>
            <a:r>
              <a:rPr lang="en-US" altLang="en-US" sz="2400" b="0" dirty="0" smtClean="0">
                <a:solidFill>
                  <a:srgbClr val="0000CC"/>
                </a:solidFill>
                <a:effectLst>
                  <a:outerShdw blurRad="38100" dist="38100" dir="2700000" algn="tl">
                    <a:srgbClr val="C0C0C0"/>
                  </a:outerShdw>
                </a:effectLst>
                <a:latin typeface="Times New Roman" panose="02020603050405020304" pitchFamily="18" charset="0"/>
                <a:sym typeface="Wingdings" pitchFamily="2" charset="2"/>
              </a:rPr>
              <a:t>Option 2 is </a:t>
            </a:r>
            <a:r>
              <a:rPr lang="en-US" altLang="en-US" sz="2400" b="0" dirty="0" err="1" smtClean="0">
                <a:solidFill>
                  <a:srgbClr val="0000CC"/>
                </a:solidFill>
                <a:effectLst>
                  <a:outerShdw blurRad="38100" dist="38100" dir="2700000" algn="tl">
                    <a:srgbClr val="C0C0C0"/>
                  </a:outerShdw>
                </a:effectLst>
                <a:latin typeface="Times New Roman" panose="02020603050405020304" pitchFamily="18" charset="0"/>
                <a:sym typeface="Wingdings" pitchFamily="2" charset="2"/>
              </a:rPr>
              <a:t>choosen</a:t>
            </a:r>
            <a:r>
              <a:rPr lang="en-US" altLang="en-US" sz="2400" b="0" dirty="0" smtClean="0">
                <a:solidFill>
                  <a:srgbClr val="0000CC"/>
                </a:solidFill>
                <a:effectLst>
                  <a:outerShdw blurRad="38100" dist="38100" dir="2700000" algn="tl">
                    <a:srgbClr val="C0C0C0"/>
                  </a:outerShdw>
                </a:effectLst>
                <a:latin typeface="Times New Roman" panose="02020603050405020304" pitchFamily="18" charset="0"/>
                <a:sym typeface="Wingdings" pitchFamily="2" charset="2"/>
              </a:rPr>
              <a:t>.</a:t>
            </a:r>
            <a:endParaRPr lang="en-US" altLang="en-US" sz="2400" b="0" dirty="0">
              <a:solidFill>
                <a:srgbClr val="0000CC"/>
              </a:solidFill>
              <a:effectLst>
                <a:outerShdw blurRad="38100" dist="38100" dir="2700000" algn="tl">
                  <a:srgbClr val="C0C0C0"/>
                </a:outerShdw>
              </a:effectLst>
              <a:latin typeface="Times New Roman" panose="02020603050405020304" pitchFamily="18" charset="0"/>
            </a:endParaRPr>
          </a:p>
        </p:txBody>
      </p:sp>
      <p:sp>
        <p:nvSpPr>
          <p:cNvPr id="4"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Arrays…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5" name="Rectangle 4"/>
          <p:cNvSpPr/>
          <p:nvPr/>
        </p:nvSpPr>
        <p:spPr>
          <a:xfrm>
            <a:off x="158888" y="914400"/>
            <a:ext cx="2508112" cy="461665"/>
          </a:xfrm>
          <a:prstGeom prst="rect">
            <a:avLst/>
          </a:prstGeom>
        </p:spPr>
        <p:txBody>
          <a:bodyPr wrap="square">
            <a:spAutoFit/>
          </a:bodyPr>
          <a:lstStyle/>
          <a:p>
            <a:pPr algn="just">
              <a:defRPr/>
            </a:pPr>
            <a:r>
              <a:rPr lang="en-US" altLang="en-US" sz="2400" b="1" dirty="0" smtClean="0">
                <a:solidFill>
                  <a:srgbClr val="0000CC"/>
                </a:solidFill>
                <a:effectLst>
                  <a:outerShdw blurRad="38100" dist="38100" dir="2700000" algn="tl">
                    <a:srgbClr val="C0C0C0"/>
                  </a:outerShdw>
                </a:effectLst>
                <a:latin typeface="Times New Roman" panose="02020603050405020304" pitchFamily="18" charset="0"/>
              </a:rPr>
              <a:t>Introduction:</a:t>
            </a: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8</a:t>
            </a:fld>
            <a:endParaRPr kumimoji="0"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2"/>
          <p:cNvSpPr txBox="1">
            <a:spLocks noChangeArrowheads="1"/>
          </p:cNvSpPr>
          <p:nvPr/>
        </p:nvSpPr>
        <p:spPr bwMode="auto">
          <a:xfrm>
            <a:off x="174924" y="990600"/>
            <a:ext cx="4473276" cy="461665"/>
          </a:xfrm>
          <a:prstGeom prst="rect">
            <a:avLst/>
          </a:prstGeom>
          <a:noFill/>
          <a:ln w="9525">
            <a:noFill/>
            <a:miter lim="800000"/>
            <a:headEnd/>
            <a:tailEnd/>
          </a:ln>
          <a:effectLst/>
        </p:spPr>
        <p:txBody>
          <a:bodyPr wrap="none">
            <a:spAutoFit/>
          </a:bodyPr>
          <a:lstStyle/>
          <a:p>
            <a:r>
              <a:rPr lang="en-US" altLang="en-US" sz="2400" b="1" dirty="0" smtClean="0">
                <a:solidFill>
                  <a:srgbClr val="0000CC"/>
                </a:solidFill>
                <a:latin typeface="Calibri" pitchFamily="34" charset="0"/>
              </a:rPr>
              <a:t>Array </a:t>
            </a:r>
            <a:r>
              <a:rPr lang="en-US" altLang="en-US" sz="2400" b="1" dirty="0">
                <a:solidFill>
                  <a:srgbClr val="0000CC"/>
                </a:solidFill>
                <a:latin typeface="Calibri" pitchFamily="34" charset="0"/>
              </a:rPr>
              <a:t>name versus element name</a:t>
            </a:r>
          </a:p>
        </p:txBody>
      </p:sp>
      <p:sp>
        <p:nvSpPr>
          <p:cNvPr id="24580" name="Rectangle 3"/>
          <p:cNvSpPr>
            <a:spLocks noChangeArrowheads="1"/>
          </p:cNvSpPr>
          <p:nvPr/>
        </p:nvSpPr>
        <p:spPr bwMode="auto">
          <a:xfrm>
            <a:off x="457200" y="1676400"/>
            <a:ext cx="8153400" cy="2677656"/>
          </a:xfrm>
          <a:prstGeom prst="rect">
            <a:avLst/>
          </a:prstGeom>
          <a:noFill/>
          <a:ln w="9525">
            <a:noFill/>
            <a:miter lim="800000"/>
            <a:headEnd/>
            <a:tailEnd/>
          </a:ln>
          <a:effectLst/>
        </p:spPr>
        <p:txBody>
          <a:bodyPr wrap="square">
            <a:spAutoFit/>
          </a:bodyPr>
          <a:lstStyle/>
          <a:p>
            <a:pPr algn="just">
              <a:buFontTx/>
              <a:buChar char="-"/>
            </a:pPr>
            <a:r>
              <a:rPr lang="en-US" altLang="en-US" sz="2800" b="0" dirty="0" smtClean="0">
                <a:solidFill>
                  <a:schemeClr val="bg1"/>
                </a:solidFill>
                <a:latin typeface="Times New Roman" pitchFamily="18" charset="0"/>
              </a:rPr>
              <a:t>The </a:t>
            </a:r>
            <a:r>
              <a:rPr lang="en-US" altLang="en-US" sz="2800" b="1" dirty="0">
                <a:solidFill>
                  <a:schemeClr val="bg1"/>
                </a:solidFill>
                <a:latin typeface="Times New Roman" pitchFamily="18" charset="0"/>
              </a:rPr>
              <a:t>name of the array</a:t>
            </a:r>
            <a:r>
              <a:rPr lang="en-US" altLang="en-US" sz="2800" b="0" dirty="0">
                <a:solidFill>
                  <a:schemeClr val="bg1"/>
                </a:solidFill>
                <a:latin typeface="Times New Roman" pitchFamily="18" charset="0"/>
              </a:rPr>
              <a:t> is the name of the </a:t>
            </a:r>
            <a:r>
              <a:rPr lang="en-US" altLang="en-US" sz="2800" b="1" dirty="0">
                <a:solidFill>
                  <a:schemeClr val="bg1"/>
                </a:solidFill>
                <a:latin typeface="Times New Roman" pitchFamily="18" charset="0"/>
              </a:rPr>
              <a:t>whole structure</a:t>
            </a:r>
            <a:r>
              <a:rPr lang="en-US" altLang="en-US" sz="2800" b="0" dirty="0">
                <a:solidFill>
                  <a:schemeClr val="bg1"/>
                </a:solidFill>
                <a:latin typeface="Times New Roman" pitchFamily="18" charset="0"/>
              </a:rPr>
              <a:t>, </a:t>
            </a:r>
            <a:endParaRPr lang="en-US" altLang="en-US" sz="2800" b="0" dirty="0" smtClean="0">
              <a:solidFill>
                <a:schemeClr val="bg1"/>
              </a:solidFill>
              <a:latin typeface="Times New Roman" pitchFamily="18" charset="0"/>
            </a:endParaRPr>
          </a:p>
          <a:p>
            <a:pPr algn="just">
              <a:buFontTx/>
              <a:buChar char="-"/>
            </a:pPr>
            <a:r>
              <a:rPr lang="en-US" altLang="en-US" sz="2800" dirty="0" smtClean="0">
                <a:solidFill>
                  <a:schemeClr val="bg1"/>
                </a:solidFill>
                <a:latin typeface="Times New Roman" pitchFamily="18" charset="0"/>
              </a:rPr>
              <a:t> Th</a:t>
            </a:r>
            <a:r>
              <a:rPr lang="en-US" altLang="en-US" sz="2800" b="0" dirty="0" smtClean="0">
                <a:solidFill>
                  <a:schemeClr val="bg1"/>
                </a:solidFill>
                <a:latin typeface="Times New Roman" pitchFamily="18" charset="0"/>
              </a:rPr>
              <a:t>e </a:t>
            </a:r>
            <a:r>
              <a:rPr lang="en-US" altLang="en-US" sz="2800" b="1" dirty="0">
                <a:solidFill>
                  <a:schemeClr val="bg1"/>
                </a:solidFill>
                <a:latin typeface="Times New Roman" pitchFamily="18" charset="0"/>
              </a:rPr>
              <a:t>name of an element</a:t>
            </a:r>
            <a:r>
              <a:rPr lang="en-US" altLang="en-US" sz="2800" b="0" dirty="0">
                <a:solidFill>
                  <a:schemeClr val="bg1"/>
                </a:solidFill>
                <a:latin typeface="Times New Roman" pitchFamily="18" charset="0"/>
              </a:rPr>
              <a:t> allows us to </a:t>
            </a:r>
            <a:r>
              <a:rPr lang="en-US" altLang="en-US" sz="2800" b="1" dirty="0">
                <a:solidFill>
                  <a:schemeClr val="bg1"/>
                </a:solidFill>
                <a:latin typeface="Times New Roman" pitchFamily="18" charset="0"/>
              </a:rPr>
              <a:t>refer to that element</a:t>
            </a:r>
            <a:r>
              <a:rPr lang="en-US" altLang="en-US" sz="2800" b="0" dirty="0">
                <a:solidFill>
                  <a:schemeClr val="bg1"/>
                </a:solidFill>
                <a:latin typeface="Times New Roman" pitchFamily="18" charset="0"/>
              </a:rPr>
              <a:t>. </a:t>
            </a:r>
            <a:endParaRPr lang="en-US" altLang="en-US" sz="2800" b="0" dirty="0" smtClean="0">
              <a:solidFill>
                <a:schemeClr val="bg1"/>
              </a:solidFill>
              <a:latin typeface="Times New Roman" pitchFamily="18" charset="0"/>
            </a:endParaRPr>
          </a:p>
          <a:p>
            <a:pPr algn="just">
              <a:buFontTx/>
              <a:buChar char="-"/>
            </a:pPr>
            <a:r>
              <a:rPr lang="en-US" altLang="en-US" sz="2800" dirty="0" smtClean="0">
                <a:solidFill>
                  <a:schemeClr val="bg1"/>
                </a:solidFill>
                <a:latin typeface="Times New Roman" pitchFamily="18" charset="0"/>
              </a:rPr>
              <a:t> Combining array’s name and index to specify an element name. Ex: </a:t>
            </a:r>
            <a:r>
              <a:rPr lang="en-US" altLang="en-US" sz="2800" i="1" dirty="0" smtClean="0">
                <a:solidFill>
                  <a:schemeClr val="bg1"/>
                </a:solidFill>
                <a:latin typeface="Times New Roman" pitchFamily="18" charset="0"/>
              </a:rPr>
              <a:t>scores</a:t>
            </a:r>
            <a:r>
              <a:rPr lang="en-US" altLang="en-US" sz="2800" dirty="0" smtClean="0">
                <a:solidFill>
                  <a:schemeClr val="bg1"/>
                </a:solidFill>
                <a:latin typeface="Times New Roman" pitchFamily="18" charset="0"/>
              </a:rPr>
              <a:t>[1</a:t>
            </a:r>
            <a:r>
              <a:rPr lang="en-US" altLang="en-US" sz="2800" dirty="0">
                <a:solidFill>
                  <a:schemeClr val="bg1"/>
                </a:solidFill>
                <a:latin typeface="Times New Roman" pitchFamily="18" charset="0"/>
              </a:rPr>
              <a:t>]</a:t>
            </a:r>
            <a:r>
              <a:rPr lang="en-US" altLang="en-US" sz="2800" b="0" dirty="0">
                <a:solidFill>
                  <a:schemeClr val="bg1"/>
                </a:solidFill>
                <a:latin typeface="Times New Roman" pitchFamily="18" charset="0"/>
              </a:rPr>
              <a:t>, </a:t>
            </a:r>
            <a:r>
              <a:rPr lang="en-US" altLang="en-US" sz="2800" i="1" dirty="0">
                <a:solidFill>
                  <a:schemeClr val="bg1"/>
                </a:solidFill>
                <a:latin typeface="Times New Roman" pitchFamily="18" charset="0"/>
              </a:rPr>
              <a:t>scores</a:t>
            </a:r>
            <a:r>
              <a:rPr lang="en-US" altLang="en-US" sz="2800" dirty="0">
                <a:solidFill>
                  <a:schemeClr val="bg1"/>
                </a:solidFill>
                <a:latin typeface="Times New Roman" pitchFamily="18" charset="0"/>
              </a:rPr>
              <a:t>[2]</a:t>
            </a:r>
            <a:r>
              <a:rPr lang="en-US" altLang="en-US" sz="2800" b="0" dirty="0">
                <a:solidFill>
                  <a:schemeClr val="bg1"/>
                </a:solidFill>
                <a:latin typeface="Times New Roman" pitchFamily="18" charset="0"/>
              </a:rPr>
              <a:t>, and so </a:t>
            </a:r>
            <a:r>
              <a:rPr lang="en-US" altLang="en-US" sz="2800" b="0" dirty="0" smtClean="0">
                <a:solidFill>
                  <a:schemeClr val="bg1"/>
                </a:solidFill>
                <a:latin typeface="Times New Roman" pitchFamily="18" charset="0"/>
              </a:rPr>
              <a:t>on.</a:t>
            </a:r>
            <a:endParaRPr lang="en-US" altLang="en-US" sz="2800" b="0" dirty="0">
              <a:solidFill>
                <a:schemeClr val="bg1"/>
              </a:solidFill>
              <a:latin typeface="Times New Roman" pitchFamily="18" charset="0"/>
            </a:endParaRPr>
          </a:p>
        </p:txBody>
      </p:sp>
      <p:sp>
        <p:nvSpPr>
          <p:cNvPr id="4"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Arrays…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9</a:t>
            </a:fld>
            <a:endParaRPr kumimoji="0"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1879</TotalTime>
  <Words>2708</Words>
  <Application>Microsoft Office PowerPoint</Application>
  <PresentationFormat>On-screen Show (4:3)</PresentationFormat>
  <Paragraphs>417</Paragraphs>
  <Slides>44</Slides>
  <Notes>37</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Apex</vt:lpstr>
      <vt:lpstr>Lesson 09 data structures</vt:lpstr>
      <vt:lpstr>Objectives</vt:lpstr>
      <vt:lpstr>Contents</vt:lpstr>
      <vt:lpstr>1- What is a data structure?</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Objectives-Revisited</vt:lpstr>
      <vt:lpstr>Exercises- Use your notebook</vt:lpstr>
      <vt:lpstr>Thanks for Following this lesson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CSI104 Introduction to Computer Science</dc:title>
  <dc:creator>Azure</dc:creator>
  <cp:lastModifiedBy>Azure</cp:lastModifiedBy>
  <cp:revision>150</cp:revision>
  <dcterms:created xsi:type="dcterms:W3CDTF">2020-11-30T04:14:58Z</dcterms:created>
  <dcterms:modified xsi:type="dcterms:W3CDTF">2020-12-09T03:11:39Z</dcterms:modified>
</cp:coreProperties>
</file>