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sldIdLst>
    <p:sldId id="256" r:id="rId2"/>
    <p:sldId id="531" r:id="rId3"/>
    <p:sldId id="365" r:id="rId4"/>
    <p:sldId id="564" r:id="rId5"/>
    <p:sldId id="565" r:id="rId6"/>
    <p:sldId id="566" r:id="rId7"/>
    <p:sldId id="568" r:id="rId8"/>
    <p:sldId id="533" r:id="rId9"/>
    <p:sldId id="534" r:id="rId10"/>
    <p:sldId id="536" r:id="rId11"/>
    <p:sldId id="538" r:id="rId12"/>
    <p:sldId id="540" r:id="rId13"/>
    <p:sldId id="541" r:id="rId14"/>
    <p:sldId id="542" r:id="rId15"/>
    <p:sldId id="543" r:id="rId16"/>
    <p:sldId id="544" r:id="rId17"/>
    <p:sldId id="545" r:id="rId18"/>
    <p:sldId id="546" r:id="rId19"/>
    <p:sldId id="547" r:id="rId20"/>
    <p:sldId id="549" r:id="rId21"/>
    <p:sldId id="550" r:id="rId22"/>
    <p:sldId id="569" r:id="rId23"/>
    <p:sldId id="553" r:id="rId24"/>
    <p:sldId id="554" r:id="rId25"/>
    <p:sldId id="555" r:id="rId26"/>
    <p:sldId id="556" r:id="rId27"/>
    <p:sldId id="557" r:id="rId28"/>
    <p:sldId id="558" r:id="rId29"/>
    <p:sldId id="559" r:id="rId30"/>
    <p:sldId id="563" r:id="rId31"/>
    <p:sldId id="413" r:id="rId32"/>
    <p:sldId id="26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p:scale>
          <a:sx n="70" d="100"/>
          <a:sy n="70" d="100"/>
        </p:scale>
        <p:origin x="-33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290385-6F09-46F9-B307-5E52398D2F5E}" type="datetimeFigureOut">
              <a:rPr lang="en-US" smtClean="0"/>
              <a:pPr/>
              <a:t>12/9/2020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A7AB2B-CE38-47ED-B48F-2CC537ACF85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D874A5CA-3313-4E69-AC48-C77EF3E5C994}" type="slidenum">
              <a:rPr lang="en-US" altLang="en-US"/>
              <a:pPr/>
              <a:t>7</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miter lim="800000"/>
            <a:headEnd/>
            <a:tailEnd/>
          </a:ln>
        </p:spPr>
        <p:txBody>
          <a:bodyPr/>
          <a:lstStyle/>
          <a:p>
            <a:fld id="{5C536740-4F99-449A-8316-9AE76256FCC8}" type="slidenum">
              <a:rPr lang="en-US" altLang="en-US"/>
              <a:pPr/>
              <a:t>16</a:t>
            </a:fld>
            <a:endParaRPr lang="en-US"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miter lim="800000"/>
            <a:headEnd/>
            <a:tailEnd/>
          </a:ln>
        </p:spPr>
        <p:txBody>
          <a:bodyPr/>
          <a:lstStyle/>
          <a:p>
            <a:fld id="{13E8EE19-5A35-4FB4-85AB-12A640D878BA}" type="slidenum">
              <a:rPr lang="en-US" altLang="en-US"/>
              <a:pPr/>
              <a:t>17</a:t>
            </a:fld>
            <a:endParaRPr lang="en-US" alt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FEC08C4B-BC0A-481C-B2EE-99F1CC538FC4}" type="slidenum">
              <a:rPr lang="en-US" altLang="en-US"/>
              <a:pPr/>
              <a:t>18</a:t>
            </a:fld>
            <a:endParaRPr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miter lim="800000"/>
            <a:headEnd/>
            <a:tailEnd/>
          </a:ln>
        </p:spPr>
        <p:txBody>
          <a:bodyPr/>
          <a:lstStyle/>
          <a:p>
            <a:fld id="{3E002633-7E7C-4840-9432-358B68DF7513}" type="slidenum">
              <a:rPr lang="en-US" altLang="en-US"/>
              <a:pPr/>
              <a:t>19</a:t>
            </a:fld>
            <a:endParaRPr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miter lim="800000"/>
            <a:headEnd/>
            <a:tailEnd/>
          </a:ln>
        </p:spPr>
        <p:txBody>
          <a:bodyPr/>
          <a:lstStyle/>
          <a:p>
            <a:fld id="{FB10EF21-EFBA-43EF-8587-7011845DF1FD}" type="slidenum">
              <a:rPr lang="en-US" altLang="en-US"/>
              <a:pPr/>
              <a:t>20</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miter lim="800000"/>
            <a:headEnd/>
            <a:tailEnd/>
          </a:ln>
        </p:spPr>
        <p:txBody>
          <a:bodyPr/>
          <a:lstStyle/>
          <a:p>
            <a:fld id="{0FEE11D2-72F8-4304-B693-582EB5778C46}" type="slidenum">
              <a:rPr lang="en-US" altLang="en-US"/>
              <a:pPr/>
              <a:t>21</a:t>
            </a:fld>
            <a:endParaRPr lang="en-US"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FEC08C4B-BC0A-481C-B2EE-99F1CC538FC4}" type="slidenum">
              <a:rPr lang="en-US" altLang="en-US"/>
              <a:pPr/>
              <a:t>22</a:t>
            </a:fld>
            <a:endParaRPr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miter lim="800000"/>
            <a:headEnd/>
            <a:tailEnd/>
          </a:ln>
        </p:spPr>
        <p:txBody>
          <a:bodyPr/>
          <a:lstStyle/>
          <a:p>
            <a:fld id="{BE1784AD-41D8-4FBE-8DEC-082CC4069E11}" type="slidenum">
              <a:rPr lang="en-US" altLang="en-US"/>
              <a:pPr/>
              <a:t>23</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miter lim="800000"/>
            <a:headEnd/>
            <a:tailEnd/>
          </a:ln>
        </p:spPr>
        <p:txBody>
          <a:bodyPr/>
          <a:lstStyle/>
          <a:p>
            <a:fld id="{3A9E7C52-9C7E-41A8-BD59-6913E7ADF4CE}" type="slidenum">
              <a:rPr lang="en-US" altLang="en-US"/>
              <a:pPr/>
              <a:t>24</a:t>
            </a:fld>
            <a:endParaRPr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miter lim="800000"/>
            <a:headEnd/>
            <a:tailEnd/>
          </a:ln>
        </p:spPr>
        <p:txBody>
          <a:bodyPr/>
          <a:lstStyle/>
          <a:p>
            <a:fld id="{7B168DE8-688A-446A-AAF8-515547DD1649}" type="slidenum">
              <a:rPr lang="en-US" altLang="en-US"/>
              <a:pPr/>
              <a:t>25</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256C9C6D-1CD8-4649-8FC3-5CC4545FD9B3}" type="slidenum">
              <a:rPr lang="en-US" altLang="en-US"/>
              <a:pPr/>
              <a:t>8</a:t>
            </a:fld>
            <a:endParaRPr lang="en-US" alt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miter lim="800000"/>
            <a:headEnd/>
            <a:tailEnd/>
          </a:ln>
        </p:spPr>
        <p:txBody>
          <a:bodyPr/>
          <a:lstStyle/>
          <a:p>
            <a:fld id="{CCF9EBB5-E82A-4E88-B6F6-65E23B323633}" type="slidenum">
              <a:rPr lang="en-US" altLang="en-US"/>
              <a:pPr/>
              <a:t>26</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miter lim="800000"/>
            <a:headEnd/>
            <a:tailEnd/>
          </a:ln>
        </p:spPr>
        <p:txBody>
          <a:bodyPr/>
          <a:lstStyle/>
          <a:p>
            <a:fld id="{4762B239-CA17-4634-A20D-501978600B39}" type="slidenum">
              <a:rPr lang="en-US" altLang="en-US"/>
              <a:pPr/>
              <a:t>27</a:t>
            </a:fld>
            <a:endParaRPr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miter lim="800000"/>
            <a:headEnd/>
            <a:tailEnd/>
          </a:ln>
        </p:spPr>
        <p:txBody>
          <a:bodyPr/>
          <a:lstStyle/>
          <a:p>
            <a:fld id="{0110B6BD-A500-4D20-8DA7-02B3DE2E04A0}" type="slidenum">
              <a:rPr lang="en-US" altLang="en-US"/>
              <a:pPr/>
              <a:t>28</a:t>
            </a:fld>
            <a:endParaRPr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miter lim="800000"/>
            <a:headEnd/>
            <a:tailEnd/>
          </a:ln>
        </p:spPr>
        <p:txBody>
          <a:bodyPr/>
          <a:lstStyle/>
          <a:p>
            <a:fld id="{B388245A-00B4-414C-8509-BDBC5DCEA221}" type="slidenum">
              <a:rPr lang="en-US" altLang="en-US"/>
              <a:pPr/>
              <a:t>29</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miter lim="800000"/>
            <a:headEnd/>
            <a:tailEnd/>
          </a:ln>
        </p:spPr>
        <p:txBody>
          <a:bodyPr/>
          <a:lstStyle/>
          <a:p>
            <a:fld id="{DC041A47-0B48-4E0A-A59D-83094A6935F4}" type="slidenum">
              <a:rPr lang="en-US" altLang="en-US"/>
              <a:pPr/>
              <a:t>9</a:t>
            </a:fld>
            <a:endParaRPr lang="en-US" altLang="en-US"/>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miter lim="800000"/>
            <a:headEnd/>
            <a:tailEnd/>
          </a:ln>
        </p:spPr>
        <p:txBody>
          <a:bodyPr/>
          <a:lstStyle/>
          <a:p>
            <a:fld id="{15529B4D-3BDF-4E61-B13D-368E9DA7BDE3}" type="slidenum">
              <a:rPr lang="en-US" altLang="en-US"/>
              <a:pPr/>
              <a:t>10</a:t>
            </a:fld>
            <a:endParaRPr lang="en-US" alt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miter lim="800000"/>
            <a:headEnd/>
            <a:tailEnd/>
          </a:ln>
        </p:spPr>
        <p:txBody>
          <a:bodyPr/>
          <a:lstStyle/>
          <a:p>
            <a:fld id="{29DEB43E-4BE7-4B4D-B709-19CA3C5E5E35}" type="slidenum">
              <a:rPr lang="en-US" altLang="en-US"/>
              <a:pPr/>
              <a:t>11</a:t>
            </a:fld>
            <a:endParaRPr lang="en-US" alt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miter lim="800000"/>
            <a:headEnd/>
            <a:tailEnd/>
          </a:ln>
        </p:spPr>
        <p:txBody>
          <a:bodyPr/>
          <a:lstStyle/>
          <a:p>
            <a:fld id="{4EA31888-C6B3-4755-B2B2-BE98240C6B82}" type="slidenum">
              <a:rPr lang="en-US" altLang="en-US"/>
              <a:pPr/>
              <a:t>12</a:t>
            </a:fld>
            <a:endParaRPr lang="en-US"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miter lim="800000"/>
            <a:headEnd/>
            <a:tailEnd/>
          </a:ln>
        </p:spPr>
        <p:txBody>
          <a:bodyPr/>
          <a:lstStyle/>
          <a:p>
            <a:fld id="{57654594-9701-4DBC-BE2A-C785EABB9281}" type="slidenum">
              <a:rPr lang="en-US" altLang="en-US"/>
              <a:pPr/>
              <a:t>13</a:t>
            </a:fld>
            <a:endParaRPr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miter lim="800000"/>
            <a:headEnd/>
            <a:tailEnd/>
          </a:ln>
        </p:spPr>
        <p:txBody>
          <a:bodyPr/>
          <a:lstStyle/>
          <a:p>
            <a:fld id="{AFF8BA14-E0D1-480C-96DE-7E82E290F988}" type="slidenum">
              <a:rPr lang="en-US" altLang="en-US"/>
              <a:pPr/>
              <a:t>14</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miter lim="800000"/>
            <a:headEnd/>
            <a:tailEnd/>
          </a:ln>
        </p:spPr>
        <p:txBody>
          <a:bodyPr/>
          <a:lstStyle/>
          <a:p>
            <a:fld id="{3B7AE6A2-2477-4C74-AC74-D30F2362FE85}" type="slidenum">
              <a:rPr lang="en-US" altLang="en-US"/>
              <a:pPr/>
              <a:t>15</a:t>
            </a:fld>
            <a:endParaRPr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hasCustomPrompt="1"/>
          </p:nvPr>
        </p:nvSpPr>
        <p:spPr>
          <a:xfrm>
            <a:off x="422030" y="838200"/>
            <a:ext cx="8229600" cy="23622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solidFill>
                  <a:srgbClr val="0000CC"/>
                </a:solidFill>
                <a:effectLst>
                  <a:outerShdw blurRad="127000" dist="200000" dir="2700000" algn="tl" rotWithShape="0">
                    <a:srgbClr val="000000">
                      <a:alpha val="30000"/>
                    </a:srgbClr>
                  </a:outerShdw>
                </a:effectLst>
              </a:defRPr>
            </a:lvl1pPr>
          </a:lstStyle>
          <a:p>
            <a:r>
              <a:rPr kumimoji="0" lang="en-US" dirty="0" smtClean="0"/>
              <a:t>CSI104</a:t>
            </a:r>
            <a:br>
              <a:rPr kumimoji="0" lang="en-US" dirty="0" smtClean="0"/>
            </a:br>
            <a:r>
              <a:rPr kumimoji="0" lang="en-US" dirty="0" smtClean="0"/>
              <a:t>Introduction to Computer Science</a:t>
            </a:r>
            <a:endParaRPr kumimoji="0" lang="en-US" dirty="0"/>
          </a:p>
        </p:txBody>
      </p:sp>
      <p:sp>
        <p:nvSpPr>
          <p:cNvPr id="28" name="Date Placeholder 27"/>
          <p:cNvSpPr>
            <a:spLocks noGrp="1"/>
          </p:cNvSpPr>
          <p:nvPr>
            <p:ph type="dt" sz="half" idx="10"/>
          </p:nvPr>
        </p:nvSpPr>
        <p:spPr>
          <a:xfrm>
            <a:off x="0" y="6553200"/>
            <a:ext cx="1280160" cy="304800"/>
          </a:xfrm>
        </p:spPr>
        <p:txBody>
          <a:bodyPr/>
          <a:lstStyle/>
          <a:p>
            <a:fld id="{A3EC7F9B-E259-47C9-9502-81E520174C9E}" type="datetime1">
              <a:rPr lang="en-US" smtClean="0"/>
              <a:t>12/9/2020</a:t>
            </a:fld>
            <a:endParaRPr lang="en-US" dirty="0"/>
          </a:p>
        </p:txBody>
      </p:sp>
      <p:sp>
        <p:nvSpPr>
          <p:cNvPr id="17" name="Footer Placeholder 16"/>
          <p:cNvSpPr>
            <a:spLocks noGrp="1"/>
          </p:cNvSpPr>
          <p:nvPr>
            <p:ph type="ftr" sz="quarter" idx="11"/>
          </p:nvPr>
        </p:nvSpPr>
        <p:spPr>
          <a:xfrm>
            <a:off x="3124200" y="6553200"/>
            <a:ext cx="3566160" cy="304800"/>
          </a:xfrm>
        </p:spPr>
        <p:txBody>
          <a:bodyPr/>
          <a:lstStyle/>
          <a:p>
            <a:endParaRPr kumimoji="0" lang="en-US" dirty="0"/>
          </a:p>
        </p:txBody>
      </p:sp>
      <p:sp>
        <p:nvSpPr>
          <p:cNvPr id="29" name="Slide Number Placeholder 28"/>
          <p:cNvSpPr>
            <a:spLocks noGrp="1"/>
          </p:cNvSpPr>
          <p:nvPr>
            <p:ph type="sldNum" sz="quarter" idx="12"/>
          </p:nvPr>
        </p:nvSpPr>
        <p:spPr>
          <a:xfrm>
            <a:off x="8229600" y="6553200"/>
            <a:ext cx="457200" cy="304800"/>
          </a:xfrm>
        </p:spPr>
        <p:txBody>
          <a:bodyPr/>
          <a:lstStyle/>
          <a:p>
            <a:fld id="{69E29E33-B620-47F9-BB04-8846C2A5AFCC}" type="slidenum">
              <a:rPr kumimoji="0" lang="en-US" smtClean="0"/>
              <a:pPr/>
              <a:t>‹#›</a:t>
            </a:fld>
            <a:endParaRPr kumimoji="0"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9ECCB-DC9E-47D6-B469-012600B657B3}" type="datetime1">
              <a:rPr lang="en-US" smtClean="0"/>
              <a:t>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7E6DA8-38E3-481B-A9FB-5E42B5462C71}" type="datetime1">
              <a:rPr lang="en-US" smtClean="0"/>
              <a:t>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kumimoji="0" lang="en-US" dirty="0" smtClean="0"/>
              <a:t>Add text</a:t>
            </a:r>
            <a:endParaRPr kumimoji="0" lang="en-US" dirty="0"/>
          </a:p>
        </p:txBody>
      </p:sp>
      <p:sp>
        <p:nvSpPr>
          <p:cNvPr id="3" name="Content Placeholder 2"/>
          <p:cNvSpPr>
            <a:spLocks noGrp="1"/>
          </p:cNvSpPr>
          <p:nvPr>
            <p:ph idx="1"/>
          </p:nvPr>
        </p:nvSpPr>
        <p:spPr>
          <a:xfrm>
            <a:off x="457200" y="990600"/>
            <a:ext cx="8229600" cy="531876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EA428800-55CB-4057-8BFD-A0E78ABE359C}" type="datetime1">
              <a:rPr lang="en-US" smtClean="0"/>
              <a:t>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B14353E-84FB-447B-A476-FA29D4B94CB8}" type="datetime1">
              <a:rPr lang="en-US" smtClean="0"/>
              <a:t>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7924800" y="6416675"/>
            <a:ext cx="762000" cy="365125"/>
          </a:xfrm>
        </p:spPr>
        <p:txBody>
          <a:bodyPr/>
          <a:lstStyle/>
          <a:p>
            <a:fld id="{69E29E33-B620-47F9-BB04-8846C2A5AFC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58428D-1DFC-479A-B44A-E5C4EA6014AD}" type="datetime1">
              <a:rPr lang="en-US" smtClean="0"/>
              <a:t>12/9/2020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0AB2257-7D22-4B27-9938-BA4E48A9658E}" type="datetime1">
              <a:rPr lang="en-US" smtClean="0"/>
              <a:t>12/9/2020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415564D-129D-4B09-A297-8FA99FF28086}" type="datetime1">
              <a:rPr lang="en-US" smtClean="0"/>
              <a:t>12/9/2020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36FEE7-D3F8-43E3-AE30-4E986B02E880}" type="datetime1">
              <a:rPr lang="en-US" smtClean="0"/>
              <a:t>12/9/2020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14B382-6E30-4E12-8F71-6310406D820B}" type="datetime1">
              <a:rPr lang="en-US" smtClean="0"/>
              <a:t>12/9/2020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CF728FC-359F-464C-AD42-1363D47736EA}" type="datetime1">
              <a:rPr lang="en-US" smtClean="0"/>
              <a:t>12/9/2020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639762"/>
          </a:xfrm>
          <a:prstGeom prst="rect">
            <a:avLst/>
          </a:prstGeom>
        </p:spPr>
        <p:txBody>
          <a:bodyPr vert="horz" anchor="ctr">
            <a:no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2C60B66-A2D0-4114-90C7-4CA45FDE6459}" type="datetime1">
              <a:rPr lang="en-US" smtClean="0"/>
              <a:t>12/9/2020</a:t>
            </a:fld>
            <a:endParaRPr lang="en-US">
              <a:solidFill>
                <a:schemeClr val="tx1">
                  <a:shade val="50000"/>
                </a:schemeClr>
              </a:solidFill>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kumimoji="0" lang="en-US">
              <a:solidFill>
                <a:schemeClr val="tx1">
                  <a:shade val="50000"/>
                </a:schemeClr>
              </a:solidFill>
            </a:endParaRP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rgbClr val="FF0000"/>
                </a:solidFill>
              </a:defRPr>
            </a:lvl1pPr>
          </a:lstStyle>
          <a:p>
            <a:fld id="{69E29E33-B620-47F9-BB04-8846C2A5AFCC}"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4000" b="1" kern="1200" cap="none" baseline="0">
          <a:ln w="6350">
            <a:noFill/>
          </a:ln>
          <a:solidFill>
            <a:srgbClr val="0000CC"/>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rgbClr val="0000CC"/>
        </a:buClr>
        <a:buSzPct val="65000"/>
        <a:buFont typeface="Wingdings 2"/>
        <a:buChar char=""/>
        <a:defRPr kumimoji="0" sz="2800" kern="1200">
          <a:solidFill>
            <a:schemeClr val="bg1"/>
          </a:solidFill>
          <a:latin typeface="Arial" pitchFamily="34" charset="0"/>
          <a:ea typeface="+mn-ea"/>
          <a:cs typeface="Arial" pitchFamily="34" charset="0"/>
        </a:defRPr>
      </a:lvl1pPr>
      <a:lvl2pPr marL="868680" indent="-283464" algn="l" rtl="0" eaLnBrk="1" latinLnBrk="0" hangingPunct="1">
        <a:spcBef>
          <a:spcPct val="20000"/>
        </a:spcBef>
        <a:buClr>
          <a:srgbClr val="0000CC"/>
        </a:buClr>
        <a:buSzPct val="80000"/>
        <a:buFont typeface="Wingdings 2"/>
        <a:buChar char=""/>
        <a:defRPr kumimoji="0" sz="2400" kern="1200">
          <a:solidFill>
            <a:schemeClr val="bg1"/>
          </a:solidFill>
          <a:latin typeface="Arial" pitchFamily="34" charset="0"/>
          <a:ea typeface="+mn-ea"/>
          <a:cs typeface="Arial" pitchFamily="34" charset="0"/>
        </a:defRPr>
      </a:lvl2pPr>
      <a:lvl3pPr marL="1133856" indent="-228600" algn="l" rtl="0" eaLnBrk="1" latinLnBrk="0" hangingPunct="1">
        <a:spcBef>
          <a:spcPct val="20000"/>
        </a:spcBef>
        <a:buClr>
          <a:srgbClr val="0000CC"/>
        </a:buClr>
        <a:buSzPct val="95000"/>
        <a:buFont typeface="Wingdings"/>
        <a:buChar char=""/>
        <a:defRPr kumimoji="0" sz="2200" kern="1200">
          <a:solidFill>
            <a:schemeClr val="bg1"/>
          </a:solidFill>
          <a:latin typeface="Arial" pitchFamily="34" charset="0"/>
          <a:ea typeface="+mn-ea"/>
          <a:cs typeface="Arial" pitchFamily="34" charset="0"/>
        </a:defRPr>
      </a:lvl3pPr>
      <a:lvl4pPr marL="1353312" indent="-182880" algn="l" rtl="0" eaLnBrk="1" latinLnBrk="0" hangingPunct="1">
        <a:spcBef>
          <a:spcPct val="20000"/>
        </a:spcBef>
        <a:buClr>
          <a:srgbClr val="0000CC"/>
        </a:buClr>
        <a:buSzPct val="100000"/>
        <a:buFont typeface="Wingdings 3"/>
        <a:buChar char=""/>
        <a:defRPr kumimoji="0" sz="2000" kern="1200">
          <a:solidFill>
            <a:schemeClr val="bg1"/>
          </a:solidFill>
          <a:latin typeface="Arial" pitchFamily="34" charset="0"/>
          <a:ea typeface="+mn-ea"/>
          <a:cs typeface="Arial" pitchFamily="34" charset="0"/>
        </a:defRPr>
      </a:lvl4pPr>
      <a:lvl5pPr marL="1545336" indent="-182880" algn="l" rtl="0" eaLnBrk="1" latinLnBrk="0" hangingPunct="1">
        <a:spcBef>
          <a:spcPct val="20000"/>
        </a:spcBef>
        <a:buClr>
          <a:srgbClr val="0000CC"/>
        </a:buClr>
        <a:buFont typeface="Wingdings 2"/>
        <a:buChar char=""/>
        <a:defRPr kumimoji="0" sz="2000" kern="1200">
          <a:solidFill>
            <a:schemeClr val="bg1"/>
          </a:solidFill>
          <a:latin typeface="Arial" pitchFamily="34" charset="0"/>
          <a:ea typeface="+mn-ea"/>
          <a:cs typeface="Arial" pitchFamily="34" charset="0"/>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1905000"/>
            <a:ext cx="5679830" cy="2362200"/>
          </a:xfrm>
        </p:spPr>
        <p:txBody>
          <a:bodyPr>
            <a:normAutofit/>
          </a:bodyPr>
          <a:lstStyle/>
          <a:p>
            <a:r>
              <a:rPr lang="en-US" dirty="0" smtClean="0"/>
              <a:t>lesson 10</a:t>
            </a:r>
            <a:br>
              <a:rPr lang="en-US" dirty="0" smtClean="0"/>
            </a:br>
            <a:r>
              <a:rPr lang="en-US" dirty="0" smtClean="0"/>
              <a:t>file structure</a:t>
            </a:r>
            <a:endParaRPr lang="en-US" dirty="0"/>
          </a:p>
        </p:txBody>
      </p:sp>
      <p:pic>
        <p:nvPicPr>
          <p:cNvPr id="4" name="Picture 1"/>
          <p:cNvPicPr>
            <a:picLocks noChangeAspect="1"/>
          </p:cNvPicPr>
          <p:nvPr/>
        </p:nvPicPr>
        <p:blipFill>
          <a:blip r:embed="rId2" cstate="print"/>
          <a:srcRect/>
          <a:stretch>
            <a:fillRect/>
          </a:stretch>
        </p:blipFill>
        <p:spPr bwMode="auto">
          <a:xfrm>
            <a:off x="100013" y="92075"/>
            <a:ext cx="2947987" cy="3565525"/>
          </a:xfrm>
          <a:prstGeom prst="rect">
            <a:avLst/>
          </a:prstGeom>
          <a:noFill/>
          <a:ln w="9525">
            <a:noFill/>
            <a:miter lim="800000"/>
            <a:headEnd/>
            <a:tailEnd/>
          </a:ln>
        </p:spPr>
      </p:pic>
      <p:sp>
        <p:nvSpPr>
          <p:cNvPr id="5" name="TextBox 5"/>
          <p:cNvSpPr txBox="1"/>
          <p:nvPr/>
        </p:nvSpPr>
        <p:spPr>
          <a:xfrm>
            <a:off x="4267200" y="4800600"/>
            <a:ext cx="28956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solidFill>
              </a:rPr>
              <a:t>Textbook: Chapter 13</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4835" name="Text Box 3"/>
          <p:cNvSpPr txBox="1">
            <a:spLocks noChangeArrowheads="1"/>
          </p:cNvSpPr>
          <p:nvPr/>
        </p:nvSpPr>
        <p:spPr bwMode="auto">
          <a:xfrm>
            <a:off x="228600" y="1214735"/>
            <a:ext cx="250555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2400" b="1" dirty="0" smtClean="0">
                <a:solidFill>
                  <a:srgbClr val="0000CC"/>
                </a:solidFill>
                <a:latin typeface="Calibri" panose="020F0502020204030204" pitchFamily="34" charset="0"/>
              </a:rPr>
              <a:t>SEQUENTIAL </a:t>
            </a:r>
            <a:r>
              <a:rPr lang="en-US" altLang="en-US" sz="2400" b="1" dirty="0">
                <a:solidFill>
                  <a:srgbClr val="0000CC"/>
                </a:solidFill>
                <a:latin typeface="Calibri" panose="020F0502020204030204" pitchFamily="34" charset="0"/>
              </a:rPr>
              <a:t>FILES</a:t>
            </a:r>
          </a:p>
        </p:txBody>
      </p:sp>
      <p:sp>
        <p:nvSpPr>
          <p:cNvPr id="14339"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Access Methods…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pSp>
        <p:nvGrpSpPr>
          <p:cNvPr id="6" name="Group 5"/>
          <p:cNvGrpSpPr>
            <a:grpSpLocks/>
          </p:cNvGrpSpPr>
          <p:nvPr/>
        </p:nvGrpSpPr>
        <p:grpSpPr bwMode="auto">
          <a:xfrm>
            <a:off x="990600" y="1828800"/>
            <a:ext cx="7086600" cy="2133600"/>
            <a:chOff x="98425" y="1524000"/>
            <a:chExt cx="7086600" cy="2133600"/>
          </a:xfrm>
        </p:grpSpPr>
        <p:sp>
          <p:nvSpPr>
            <p:cNvPr id="7" name="Text Box 2"/>
            <p:cNvSpPr txBox="1">
              <a:spLocks noChangeArrowheads="1"/>
            </p:cNvSpPr>
            <p:nvPr/>
          </p:nvSpPr>
          <p:spPr bwMode="auto">
            <a:xfrm>
              <a:off x="152400" y="1524000"/>
              <a:ext cx="3554413" cy="457200"/>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13.2  </a:t>
              </a:r>
              <a:r>
                <a:rPr lang="en-US" altLang="en-US" sz="2000" dirty="0">
                  <a:solidFill>
                    <a:schemeClr val="bg1"/>
                  </a:solidFill>
                  <a:latin typeface="Times New Roman" pitchFamily="18" charset="0"/>
                </a:rPr>
                <a:t>A sequential file</a:t>
              </a:r>
            </a:p>
          </p:txBody>
        </p:sp>
        <p:pic>
          <p:nvPicPr>
            <p:cNvPr id="8" name="Picture 3"/>
            <p:cNvPicPr>
              <a:picLocks noChangeAspect="1" noChangeArrowheads="1"/>
            </p:cNvPicPr>
            <p:nvPr/>
          </p:nvPicPr>
          <p:blipFill>
            <a:blip r:embed="rId3" cstate="print"/>
            <a:srcRect/>
            <a:stretch>
              <a:fillRect/>
            </a:stretch>
          </p:blipFill>
          <p:spPr bwMode="auto">
            <a:xfrm>
              <a:off x="98425" y="2074862"/>
              <a:ext cx="7038975" cy="1582738"/>
            </a:xfrm>
            <a:prstGeom prst="rect">
              <a:avLst/>
            </a:prstGeom>
            <a:noFill/>
            <a:ln w="9525">
              <a:noFill/>
              <a:miter lim="800000"/>
              <a:headEnd/>
              <a:tailEnd/>
            </a:ln>
            <a:effectLst/>
          </p:spPr>
        </p:pic>
        <p:cxnSp>
          <p:nvCxnSpPr>
            <p:cNvPr id="9" name="Straight Connector 4"/>
            <p:cNvCxnSpPr>
              <a:cxnSpLocks noChangeShapeType="1"/>
            </p:cNvCxnSpPr>
            <p:nvPr/>
          </p:nvCxnSpPr>
          <p:spPr bwMode="auto">
            <a:xfrm>
              <a:off x="152400" y="1981200"/>
              <a:ext cx="6956425" cy="0"/>
            </a:xfrm>
            <a:prstGeom prst="line">
              <a:avLst/>
            </a:prstGeom>
            <a:noFill/>
            <a:ln w="57150" algn="ctr">
              <a:solidFill>
                <a:srgbClr val="FF0000"/>
              </a:solidFill>
              <a:round/>
              <a:headEnd/>
              <a:tailEnd/>
            </a:ln>
            <a:effectLst/>
          </p:spPr>
        </p:cxnSp>
        <p:cxnSp>
          <p:nvCxnSpPr>
            <p:cNvPr id="10" name="Straight Connector 5"/>
            <p:cNvCxnSpPr>
              <a:cxnSpLocks noChangeShapeType="1"/>
            </p:cNvCxnSpPr>
            <p:nvPr/>
          </p:nvCxnSpPr>
          <p:spPr bwMode="auto">
            <a:xfrm>
              <a:off x="98425" y="3657600"/>
              <a:ext cx="7086600" cy="0"/>
            </a:xfrm>
            <a:prstGeom prst="line">
              <a:avLst/>
            </a:prstGeom>
            <a:noFill/>
            <a:ln w="9525" algn="ctr">
              <a:solidFill>
                <a:srgbClr val="FF0000"/>
              </a:solidFill>
              <a:round/>
              <a:headEnd/>
              <a:tailEnd/>
            </a:ln>
            <a:effectLst/>
          </p:spPr>
        </p:cxnSp>
        <p:cxnSp>
          <p:nvCxnSpPr>
            <p:cNvPr id="11" name="Straight Connector 6"/>
            <p:cNvCxnSpPr>
              <a:cxnSpLocks noChangeShapeType="1"/>
            </p:cNvCxnSpPr>
            <p:nvPr/>
          </p:nvCxnSpPr>
          <p:spPr bwMode="auto">
            <a:xfrm>
              <a:off x="152400" y="1600200"/>
              <a:ext cx="6956425" cy="0"/>
            </a:xfrm>
            <a:prstGeom prst="line">
              <a:avLst/>
            </a:prstGeom>
            <a:noFill/>
            <a:ln w="9525" algn="ctr">
              <a:solidFill>
                <a:srgbClr val="FF0000"/>
              </a:solidFill>
              <a:round/>
              <a:headEnd/>
              <a:tailEnd/>
            </a:ln>
            <a:effectLst/>
          </p:spPr>
        </p:cxnSp>
      </p:grpSp>
      <p:sp>
        <p:nvSpPr>
          <p:cNvPr id="15" name="TextBox 14"/>
          <p:cNvSpPr txBox="1"/>
          <p:nvPr/>
        </p:nvSpPr>
        <p:spPr>
          <a:xfrm>
            <a:off x="533400" y="4267200"/>
            <a:ext cx="8305800" cy="400110"/>
          </a:xfrm>
          <a:prstGeom prst="rect">
            <a:avLst/>
          </a:prstGeom>
          <a:noFill/>
        </p:spPr>
        <p:txBody>
          <a:bodyPr wrap="square" rtlCol="0">
            <a:spAutoFit/>
          </a:bodyPr>
          <a:lstStyle/>
          <a:p>
            <a:r>
              <a:rPr lang="en-US" sz="2000" b="1" dirty="0" smtClean="0">
                <a:solidFill>
                  <a:srgbClr val="0000CC"/>
                </a:solidFill>
              </a:rPr>
              <a:t>How to detect the end of a text file? </a:t>
            </a:r>
            <a:r>
              <a:rPr lang="en-US" sz="2000" b="1" dirty="0" smtClean="0">
                <a:solidFill>
                  <a:srgbClr val="0000CC"/>
                </a:solidFill>
                <a:sym typeface="Wingdings" pitchFamily="2" charset="2"/>
              </a:rPr>
              <a:t> A mark is needed  EOF.</a:t>
            </a:r>
            <a:r>
              <a:rPr lang="en-US" sz="2000" b="1" dirty="0" smtClean="0">
                <a:solidFill>
                  <a:srgbClr val="0000CC"/>
                </a:solidFill>
              </a:rPr>
              <a:t>  </a:t>
            </a:r>
            <a:endParaRPr lang="en-US" sz="2000" b="1" dirty="0">
              <a:solidFill>
                <a:srgbClr val="0000CC"/>
              </a:solidFill>
            </a:endParaRPr>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10</a:t>
            </a:fld>
            <a:endParaRPr kumimoji="0"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p:cNvPicPr>
            <a:picLocks noChangeAspect="1" noChangeArrowheads="1"/>
          </p:cNvPicPr>
          <p:nvPr/>
        </p:nvPicPr>
        <p:blipFill>
          <a:blip r:embed="rId3" cstate="print">
            <a:lum contrast="10000"/>
          </a:blip>
          <a:srcRect/>
          <a:stretch>
            <a:fillRect/>
          </a:stretch>
        </p:blipFill>
        <p:spPr bwMode="auto">
          <a:xfrm>
            <a:off x="533400" y="1371600"/>
            <a:ext cx="8026400" cy="4884738"/>
          </a:xfrm>
          <a:prstGeom prst="rect">
            <a:avLst/>
          </a:prstGeom>
          <a:noFill/>
          <a:ln w="9525">
            <a:noFill/>
            <a:miter lim="800000"/>
            <a:headEnd/>
            <a:tailEnd/>
          </a:ln>
          <a:effectLst/>
        </p:spPr>
      </p:pic>
      <p:sp>
        <p:nvSpPr>
          <p:cNvPr id="4"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Access Methods…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TextBox 4"/>
          <p:cNvSpPr txBox="1"/>
          <p:nvPr/>
        </p:nvSpPr>
        <p:spPr>
          <a:xfrm>
            <a:off x="304800" y="990600"/>
            <a:ext cx="3352800" cy="400110"/>
          </a:xfrm>
          <a:prstGeom prst="rect">
            <a:avLst/>
          </a:prstGeom>
          <a:noFill/>
        </p:spPr>
        <p:txBody>
          <a:bodyPr wrap="square" rtlCol="0">
            <a:spAutoFit/>
          </a:bodyPr>
          <a:lstStyle/>
          <a:p>
            <a:r>
              <a:rPr lang="en-US" sz="2000" b="1" dirty="0" smtClean="0">
                <a:solidFill>
                  <a:srgbClr val="0000CC"/>
                </a:solidFill>
              </a:rPr>
              <a:t>Reading a sequential file</a:t>
            </a:r>
            <a:endParaRPr lang="en-US" sz="2000" b="1" dirty="0">
              <a:solidFill>
                <a:srgbClr val="0000CC"/>
              </a:solidFill>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11</a:t>
            </a:fld>
            <a:endParaRPr kumimoji="0"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2165350" y="1371600"/>
            <a:ext cx="6826250" cy="4419600"/>
            <a:chOff x="336550" y="762000"/>
            <a:chExt cx="6826250" cy="4419600"/>
          </a:xfrm>
        </p:grpSpPr>
        <p:sp>
          <p:nvSpPr>
            <p:cNvPr id="22531" name="Text Box 2"/>
            <p:cNvSpPr txBox="1">
              <a:spLocks noChangeArrowheads="1"/>
            </p:cNvSpPr>
            <p:nvPr/>
          </p:nvSpPr>
          <p:spPr bwMode="auto">
            <a:xfrm>
              <a:off x="434975" y="762000"/>
              <a:ext cx="4394152"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13.3  </a:t>
              </a:r>
              <a:r>
                <a:rPr lang="en-US" altLang="en-US" sz="2000" dirty="0">
                  <a:solidFill>
                    <a:schemeClr val="bg1"/>
                  </a:solidFill>
                  <a:latin typeface="Times New Roman" pitchFamily="18" charset="0"/>
                </a:rPr>
                <a:t>Updating a sequential file</a:t>
              </a:r>
            </a:p>
          </p:txBody>
        </p:sp>
        <p:pic>
          <p:nvPicPr>
            <p:cNvPr id="22532" name="Picture 3"/>
            <p:cNvPicPr>
              <a:picLocks noChangeAspect="1" noChangeArrowheads="1"/>
            </p:cNvPicPr>
            <p:nvPr/>
          </p:nvPicPr>
          <p:blipFill>
            <a:blip r:embed="rId3" cstate="print"/>
            <a:srcRect/>
            <a:stretch>
              <a:fillRect/>
            </a:stretch>
          </p:blipFill>
          <p:spPr bwMode="auto">
            <a:xfrm>
              <a:off x="381000" y="1398588"/>
              <a:ext cx="6754812" cy="3783012"/>
            </a:xfrm>
            <a:prstGeom prst="rect">
              <a:avLst/>
            </a:prstGeom>
            <a:noFill/>
            <a:ln w="9525">
              <a:noFill/>
              <a:miter lim="800000"/>
              <a:headEnd/>
              <a:tailEnd/>
            </a:ln>
            <a:effectLst/>
          </p:spPr>
        </p:pic>
        <p:cxnSp>
          <p:nvCxnSpPr>
            <p:cNvPr id="22533" name="Straight Connector 4"/>
            <p:cNvCxnSpPr>
              <a:cxnSpLocks noChangeShapeType="1"/>
            </p:cNvCxnSpPr>
            <p:nvPr/>
          </p:nvCxnSpPr>
          <p:spPr bwMode="auto">
            <a:xfrm>
              <a:off x="358775" y="1295400"/>
              <a:ext cx="6727825" cy="0"/>
            </a:xfrm>
            <a:prstGeom prst="line">
              <a:avLst/>
            </a:prstGeom>
            <a:noFill/>
            <a:ln w="57150" algn="ctr">
              <a:solidFill>
                <a:srgbClr val="FF0000"/>
              </a:solidFill>
              <a:round/>
              <a:headEnd/>
              <a:tailEnd/>
            </a:ln>
            <a:effectLst/>
          </p:spPr>
        </p:cxnSp>
        <p:cxnSp>
          <p:nvCxnSpPr>
            <p:cNvPr id="22534" name="Straight Connector 5"/>
            <p:cNvCxnSpPr>
              <a:cxnSpLocks noChangeShapeType="1"/>
            </p:cNvCxnSpPr>
            <p:nvPr/>
          </p:nvCxnSpPr>
          <p:spPr bwMode="auto">
            <a:xfrm>
              <a:off x="336550" y="5181600"/>
              <a:ext cx="6750050" cy="0"/>
            </a:xfrm>
            <a:prstGeom prst="line">
              <a:avLst/>
            </a:prstGeom>
            <a:noFill/>
            <a:ln w="9525" algn="ctr">
              <a:solidFill>
                <a:srgbClr val="FF0000"/>
              </a:solidFill>
              <a:round/>
              <a:headEnd/>
              <a:tailEnd/>
            </a:ln>
            <a:effectLst/>
          </p:spPr>
        </p:cxnSp>
        <p:cxnSp>
          <p:nvCxnSpPr>
            <p:cNvPr id="22535" name="Straight Connector 6"/>
            <p:cNvCxnSpPr>
              <a:cxnSpLocks noChangeShapeType="1"/>
            </p:cNvCxnSpPr>
            <p:nvPr/>
          </p:nvCxnSpPr>
          <p:spPr bwMode="auto">
            <a:xfrm>
              <a:off x="358775" y="838200"/>
              <a:ext cx="6804025" cy="0"/>
            </a:xfrm>
            <a:prstGeom prst="line">
              <a:avLst/>
            </a:prstGeom>
            <a:noFill/>
            <a:ln w="9525" algn="ctr">
              <a:solidFill>
                <a:srgbClr val="FF0000"/>
              </a:solidFill>
              <a:round/>
              <a:headEnd/>
              <a:tailEnd/>
            </a:ln>
            <a:effectLst/>
          </p:spPr>
        </p:cxnSp>
      </p:grpSp>
      <p:sp>
        <p:nvSpPr>
          <p:cNvPr id="11" name="Rectangle 10"/>
          <p:cNvSpPr/>
          <p:nvPr/>
        </p:nvSpPr>
        <p:spPr>
          <a:xfrm>
            <a:off x="152400" y="895290"/>
            <a:ext cx="2829685" cy="400110"/>
          </a:xfrm>
          <a:prstGeom prst="rect">
            <a:avLst/>
          </a:prstGeom>
        </p:spPr>
        <p:txBody>
          <a:bodyPr wrap="none">
            <a:spAutoFit/>
          </a:bodyPr>
          <a:lstStyle/>
          <a:p>
            <a:r>
              <a:rPr lang="en-US" altLang="en-US" sz="2000" b="1" dirty="0" smtClean="0">
                <a:solidFill>
                  <a:srgbClr val="0000CC"/>
                </a:solidFill>
                <a:latin typeface="Calibri" pitchFamily="34" charset="0"/>
              </a:rPr>
              <a:t>Updating sequential files</a:t>
            </a:r>
            <a:endParaRPr lang="en-US" altLang="en-US" sz="2000" b="1" dirty="0">
              <a:solidFill>
                <a:srgbClr val="0000CC"/>
              </a:solidFill>
              <a:latin typeface="Calibri" pitchFamily="34" charset="0"/>
            </a:endParaRPr>
          </a:p>
        </p:txBody>
      </p:sp>
      <p:sp>
        <p:nvSpPr>
          <p:cNvPr id="1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Access Methods…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6" name="TextBox 15"/>
          <p:cNvSpPr txBox="1"/>
          <p:nvPr/>
        </p:nvSpPr>
        <p:spPr>
          <a:xfrm>
            <a:off x="76200" y="1371600"/>
            <a:ext cx="2057400" cy="5078313"/>
          </a:xfrm>
          <a:prstGeom prst="rect">
            <a:avLst/>
          </a:prstGeom>
          <a:noFill/>
        </p:spPr>
        <p:txBody>
          <a:bodyPr wrap="square" rtlCol="0">
            <a:spAutoFit/>
          </a:bodyPr>
          <a:lstStyle/>
          <a:p>
            <a:pPr marL="177800" indent="-177800">
              <a:buFontTx/>
              <a:buChar char="-"/>
            </a:pPr>
            <a:r>
              <a:rPr lang="en-US" dirty="0" smtClean="0">
                <a:solidFill>
                  <a:schemeClr val="bg1"/>
                </a:solidFill>
              </a:rPr>
              <a:t>Records need to be updated</a:t>
            </a:r>
          </a:p>
          <a:p>
            <a:pPr marL="177800" indent="-177800">
              <a:buFontTx/>
              <a:buChar char="-"/>
            </a:pPr>
            <a:r>
              <a:rPr lang="en-US" dirty="0" smtClean="0">
                <a:solidFill>
                  <a:schemeClr val="bg1"/>
                </a:solidFill>
              </a:rPr>
              <a:t>Updating process may be fail due to some reasons.</a:t>
            </a:r>
          </a:p>
          <a:p>
            <a:pPr marL="177800" indent="-177800">
              <a:buFontTx/>
              <a:buChar char="-"/>
            </a:pPr>
            <a:r>
              <a:rPr lang="en-US" b="1" u="sng" dirty="0" smtClean="0">
                <a:solidFill>
                  <a:schemeClr val="bg1"/>
                </a:solidFill>
              </a:rPr>
              <a:t>Solution</a:t>
            </a:r>
            <a:endParaRPr lang="en-US" dirty="0" smtClean="0">
              <a:solidFill>
                <a:schemeClr val="bg1"/>
              </a:solidFill>
            </a:endParaRPr>
          </a:p>
          <a:p>
            <a:pPr marL="177800" indent="-177800">
              <a:buFontTx/>
              <a:buChar char="-"/>
            </a:pPr>
            <a:r>
              <a:rPr lang="en-US" dirty="0" smtClean="0">
                <a:solidFill>
                  <a:schemeClr val="bg1"/>
                </a:solidFill>
              </a:rPr>
              <a:t>Using a transaction file (log file- </a:t>
            </a:r>
            <a:r>
              <a:rPr lang="en-US" dirty="0" err="1" smtClean="0">
                <a:solidFill>
                  <a:schemeClr val="bg1"/>
                </a:solidFill>
              </a:rPr>
              <a:t>nhật</a:t>
            </a:r>
            <a:r>
              <a:rPr lang="en-US" dirty="0" smtClean="0">
                <a:solidFill>
                  <a:schemeClr val="bg1"/>
                </a:solidFill>
              </a:rPr>
              <a:t> </a:t>
            </a:r>
            <a:r>
              <a:rPr lang="en-US" dirty="0" err="1" smtClean="0">
                <a:solidFill>
                  <a:schemeClr val="bg1"/>
                </a:solidFill>
              </a:rPr>
              <a:t>ký</a:t>
            </a:r>
            <a:r>
              <a:rPr lang="en-US" dirty="0" smtClean="0">
                <a:solidFill>
                  <a:schemeClr val="bg1"/>
                </a:solidFill>
              </a:rPr>
              <a:t>). Before each access, a log line for access will be written. If access is successful, this line will be erased.  </a:t>
            </a:r>
            <a:endParaRPr lang="en-US" dirty="0">
              <a:solidFill>
                <a:schemeClr val="bg1"/>
              </a:solidFill>
            </a:endParaRPr>
          </a:p>
        </p:txBody>
      </p:sp>
      <p:sp>
        <p:nvSpPr>
          <p:cNvPr id="17" name="TextBox 16"/>
          <p:cNvSpPr txBox="1"/>
          <p:nvPr/>
        </p:nvSpPr>
        <p:spPr>
          <a:xfrm>
            <a:off x="2286000" y="5867400"/>
            <a:ext cx="6629400" cy="646331"/>
          </a:xfrm>
          <a:prstGeom prst="rect">
            <a:avLst/>
          </a:prstGeom>
          <a:noFill/>
        </p:spPr>
        <p:txBody>
          <a:bodyPr wrap="square" rtlCol="0">
            <a:spAutoFit/>
          </a:bodyPr>
          <a:lstStyle/>
          <a:p>
            <a:r>
              <a:rPr lang="en-US" dirty="0" smtClean="0">
                <a:solidFill>
                  <a:schemeClr val="bg1"/>
                </a:solidFill>
              </a:rPr>
              <a:t>Transaction file support a chance for restoring data after an accident. </a:t>
            </a:r>
            <a:endParaRPr lang="en-US" dirty="0">
              <a:solidFill>
                <a:schemeClr val="bg1"/>
              </a:solidFill>
            </a:endParaRPr>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12</a:t>
            </a:fld>
            <a:endParaRPr kumimoji="0"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5"/>
          <p:cNvSpPr>
            <a:spLocks noChangeArrowheads="1"/>
          </p:cNvSpPr>
          <p:nvPr/>
        </p:nvSpPr>
        <p:spPr bwMode="auto">
          <a:xfrm>
            <a:off x="228600" y="1676400"/>
            <a:ext cx="3505200" cy="1938992"/>
          </a:xfrm>
          <a:prstGeom prst="rect">
            <a:avLst/>
          </a:prstGeom>
          <a:noFill/>
          <a:ln w="9525">
            <a:noFill/>
            <a:miter lim="800000"/>
            <a:headEnd/>
            <a:tailEnd/>
          </a:ln>
          <a:effectLst/>
        </p:spPr>
        <p:txBody>
          <a:bodyPr wrap="square">
            <a:spAutoFit/>
          </a:bodyPr>
          <a:lstStyle/>
          <a:p>
            <a:pPr algn="just">
              <a:buFontTx/>
              <a:buChar char="-"/>
            </a:pPr>
            <a:r>
              <a:rPr lang="en-US" altLang="en-US" sz="2400" b="0" dirty="0" smtClean="0">
                <a:solidFill>
                  <a:schemeClr val="bg1"/>
                </a:solidFill>
                <a:latin typeface="Times New Roman" pitchFamily="18" charset="0"/>
              </a:rPr>
              <a:t>Key: Data to </a:t>
            </a:r>
            <a:r>
              <a:rPr lang="en-US" altLang="en-US" sz="2400" dirty="0" smtClean="0">
                <a:solidFill>
                  <a:schemeClr val="bg1"/>
                </a:solidFill>
                <a:latin typeface="Times New Roman" pitchFamily="18" charset="0"/>
              </a:rPr>
              <a:t>make a record uniquely.</a:t>
            </a:r>
          </a:p>
          <a:p>
            <a:pPr algn="just">
              <a:buFontTx/>
              <a:buChar char="-"/>
            </a:pPr>
            <a:r>
              <a:rPr lang="en-US" altLang="en-US" sz="2400" b="0" dirty="0" smtClean="0">
                <a:solidFill>
                  <a:schemeClr val="bg1"/>
                </a:solidFill>
                <a:latin typeface="Times New Roman" pitchFamily="18" charset="0"/>
              </a:rPr>
              <a:t>To </a:t>
            </a:r>
            <a:r>
              <a:rPr lang="en-US" altLang="en-US" sz="2400" b="0" dirty="0">
                <a:solidFill>
                  <a:schemeClr val="bg1"/>
                </a:solidFill>
                <a:latin typeface="Times New Roman" pitchFamily="18" charset="0"/>
              </a:rPr>
              <a:t>make the updating process efficient, all files are sorted on the same key</a:t>
            </a:r>
            <a:r>
              <a:rPr lang="en-US" altLang="en-US" sz="2400" b="0" dirty="0" smtClean="0">
                <a:solidFill>
                  <a:schemeClr val="bg1"/>
                </a:solidFill>
                <a:latin typeface="Times New Roman" pitchFamily="18" charset="0"/>
              </a:rPr>
              <a:t>.</a:t>
            </a:r>
            <a:endParaRPr lang="en-US" altLang="en-US" sz="2400" b="0" dirty="0">
              <a:solidFill>
                <a:schemeClr val="bg1"/>
              </a:solidFill>
              <a:latin typeface="Times New Roman" pitchFamily="18" charset="0"/>
            </a:endParaRPr>
          </a:p>
        </p:txBody>
      </p:sp>
      <p:grpSp>
        <p:nvGrpSpPr>
          <p:cNvPr id="2" name="Group 1"/>
          <p:cNvGrpSpPr>
            <a:grpSpLocks/>
          </p:cNvGrpSpPr>
          <p:nvPr/>
        </p:nvGrpSpPr>
        <p:grpSpPr bwMode="auto">
          <a:xfrm>
            <a:off x="4267200" y="1524000"/>
            <a:ext cx="3810000" cy="4724400"/>
            <a:chOff x="76200" y="1981200"/>
            <a:chExt cx="3810000" cy="4724400"/>
          </a:xfrm>
        </p:grpSpPr>
        <p:sp>
          <p:nvSpPr>
            <p:cNvPr id="24581" name="Text Box 6"/>
            <p:cNvSpPr txBox="1">
              <a:spLocks noChangeArrowheads="1"/>
            </p:cNvSpPr>
            <p:nvPr/>
          </p:nvSpPr>
          <p:spPr bwMode="auto">
            <a:xfrm>
              <a:off x="76200" y="1981200"/>
              <a:ext cx="3542958"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13.4  </a:t>
              </a:r>
              <a:r>
                <a:rPr lang="en-US" altLang="en-US" sz="2000" dirty="0">
                  <a:solidFill>
                    <a:schemeClr val="bg1"/>
                  </a:solidFill>
                  <a:latin typeface="Times New Roman" pitchFamily="18" charset="0"/>
                </a:rPr>
                <a:t>Updating process</a:t>
              </a:r>
            </a:p>
          </p:txBody>
        </p:sp>
        <p:pic>
          <p:nvPicPr>
            <p:cNvPr id="24582" name="Picture 7"/>
            <p:cNvPicPr>
              <a:picLocks noChangeAspect="1" noChangeArrowheads="1"/>
            </p:cNvPicPr>
            <p:nvPr/>
          </p:nvPicPr>
          <p:blipFill>
            <a:blip r:embed="rId3" cstate="print"/>
            <a:srcRect/>
            <a:stretch>
              <a:fillRect/>
            </a:stretch>
          </p:blipFill>
          <p:spPr bwMode="auto">
            <a:xfrm>
              <a:off x="157162" y="2514600"/>
              <a:ext cx="3729038" cy="4111625"/>
            </a:xfrm>
            <a:prstGeom prst="rect">
              <a:avLst/>
            </a:prstGeom>
            <a:noFill/>
            <a:ln w="9525">
              <a:noFill/>
              <a:miter lim="800000"/>
              <a:headEnd/>
              <a:tailEnd/>
            </a:ln>
            <a:effectLst/>
          </p:spPr>
        </p:pic>
        <p:cxnSp>
          <p:nvCxnSpPr>
            <p:cNvPr id="24583" name="Straight Connector 6"/>
            <p:cNvCxnSpPr>
              <a:cxnSpLocks noChangeShapeType="1"/>
            </p:cNvCxnSpPr>
            <p:nvPr/>
          </p:nvCxnSpPr>
          <p:spPr bwMode="auto">
            <a:xfrm>
              <a:off x="152400" y="2438400"/>
              <a:ext cx="3733800" cy="0"/>
            </a:xfrm>
            <a:prstGeom prst="line">
              <a:avLst/>
            </a:prstGeom>
            <a:noFill/>
            <a:ln w="57150" algn="ctr">
              <a:solidFill>
                <a:srgbClr val="FF0000"/>
              </a:solidFill>
              <a:round/>
              <a:headEnd/>
              <a:tailEnd/>
            </a:ln>
            <a:effectLst/>
          </p:spPr>
        </p:cxnSp>
        <p:cxnSp>
          <p:nvCxnSpPr>
            <p:cNvPr id="24584" name="Straight Connector 7"/>
            <p:cNvCxnSpPr>
              <a:cxnSpLocks noChangeShapeType="1"/>
            </p:cNvCxnSpPr>
            <p:nvPr/>
          </p:nvCxnSpPr>
          <p:spPr bwMode="auto">
            <a:xfrm>
              <a:off x="228600" y="6705600"/>
              <a:ext cx="3657600" cy="0"/>
            </a:xfrm>
            <a:prstGeom prst="line">
              <a:avLst/>
            </a:prstGeom>
            <a:noFill/>
            <a:ln w="9525" algn="ctr">
              <a:solidFill>
                <a:srgbClr val="FF0000"/>
              </a:solidFill>
              <a:round/>
              <a:headEnd/>
              <a:tailEnd/>
            </a:ln>
            <a:effectLst/>
          </p:spPr>
        </p:cxnSp>
        <p:cxnSp>
          <p:nvCxnSpPr>
            <p:cNvPr id="24585" name="Straight Connector 8"/>
            <p:cNvCxnSpPr>
              <a:cxnSpLocks noChangeShapeType="1"/>
            </p:cNvCxnSpPr>
            <p:nvPr/>
          </p:nvCxnSpPr>
          <p:spPr bwMode="auto">
            <a:xfrm>
              <a:off x="152400" y="1981200"/>
              <a:ext cx="3733800" cy="0"/>
            </a:xfrm>
            <a:prstGeom prst="line">
              <a:avLst/>
            </a:prstGeom>
            <a:noFill/>
            <a:ln w="9525" algn="ctr">
              <a:solidFill>
                <a:srgbClr val="FF0000"/>
              </a:solidFill>
              <a:round/>
              <a:headEnd/>
              <a:tailEnd/>
            </a:ln>
            <a:effectLst/>
          </p:spPr>
        </p:cxnSp>
      </p:grpSp>
      <p:sp>
        <p:nvSpPr>
          <p:cNvPr id="16" name="Rectangle 15"/>
          <p:cNvSpPr/>
          <p:nvPr/>
        </p:nvSpPr>
        <p:spPr>
          <a:xfrm>
            <a:off x="152400" y="895290"/>
            <a:ext cx="4383764" cy="461665"/>
          </a:xfrm>
          <a:prstGeom prst="rect">
            <a:avLst/>
          </a:prstGeom>
        </p:spPr>
        <p:txBody>
          <a:bodyPr wrap="none">
            <a:spAutoFit/>
          </a:bodyPr>
          <a:lstStyle/>
          <a:p>
            <a:r>
              <a:rPr lang="en-US" altLang="en-US" sz="2400" b="1" dirty="0" smtClean="0">
                <a:solidFill>
                  <a:srgbClr val="0000CC"/>
                </a:solidFill>
                <a:latin typeface="Calibri" pitchFamily="34" charset="0"/>
              </a:rPr>
              <a:t>How to make Updating efficient?</a:t>
            </a:r>
            <a:endParaRPr lang="en-US" altLang="en-US" sz="2400" b="1" dirty="0">
              <a:solidFill>
                <a:srgbClr val="0000CC"/>
              </a:solidFill>
              <a:latin typeface="Calibri" pitchFamily="34" charset="0"/>
            </a:endParaRPr>
          </a:p>
        </p:txBody>
      </p:sp>
      <p:sp>
        <p:nvSpPr>
          <p:cNvPr id="17"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Access Methods…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1" name="Slide Number Placeholder 10"/>
          <p:cNvSpPr>
            <a:spLocks noGrp="1"/>
          </p:cNvSpPr>
          <p:nvPr>
            <p:ph type="sldNum" sz="quarter" idx="12"/>
          </p:nvPr>
        </p:nvSpPr>
        <p:spPr/>
        <p:txBody>
          <a:bodyPr/>
          <a:lstStyle/>
          <a:p>
            <a:fld id="{69E29E33-B620-47F9-BB04-8846C2A5AFCC}" type="slidenum">
              <a:rPr kumimoji="0" lang="en-US" smtClean="0"/>
              <a:pPr/>
              <a:t>13</a:t>
            </a:fld>
            <a:endParaRPr kumimoji="0"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5075" name="Text Box 3"/>
          <p:cNvSpPr txBox="1">
            <a:spLocks noChangeArrowheads="1"/>
          </p:cNvSpPr>
          <p:nvPr/>
        </p:nvSpPr>
        <p:spPr bwMode="auto">
          <a:xfrm>
            <a:off x="75391" y="838200"/>
            <a:ext cx="4810612"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2800" b="1" dirty="0" smtClean="0">
                <a:solidFill>
                  <a:srgbClr val="0000CC"/>
                </a:solidFill>
                <a:latin typeface="Calibri" panose="020F0502020204030204" pitchFamily="34" charset="0"/>
              </a:rPr>
              <a:t>Random Access: INDEXED </a:t>
            </a:r>
            <a:r>
              <a:rPr lang="en-US" altLang="en-US" sz="2800" b="1" dirty="0">
                <a:solidFill>
                  <a:srgbClr val="0000CC"/>
                </a:solidFill>
                <a:latin typeface="Calibri" panose="020F0502020204030204" pitchFamily="34" charset="0"/>
              </a:rPr>
              <a:t>FILES</a:t>
            </a:r>
          </a:p>
        </p:txBody>
      </p:sp>
      <p:sp>
        <p:nvSpPr>
          <p:cNvPr id="1795077" name="Rectangle 5"/>
          <p:cNvSpPr>
            <a:spLocks noChangeArrowheads="1"/>
          </p:cNvSpPr>
          <p:nvPr/>
        </p:nvSpPr>
        <p:spPr bwMode="auto">
          <a:xfrm>
            <a:off x="152400" y="1524000"/>
            <a:ext cx="8763000"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ctr">
            <a:spAutoFit/>
          </a:bodyPr>
          <a:lstStyle/>
          <a:p>
            <a:pPr eaLnBrk="1" hangingPunct="1">
              <a:defRPr/>
            </a:pPr>
            <a:r>
              <a:rPr lang="en-US" altLang="en-US" sz="2400" b="0" dirty="0">
                <a:solidFill>
                  <a:schemeClr val="bg1"/>
                </a:solidFill>
                <a:latin typeface="Times New Roman" panose="02020603050405020304" pitchFamily="18" charset="0"/>
              </a:rPr>
              <a:t>To access a record in a file randomly, we need to know the address of the record</a:t>
            </a:r>
            <a:r>
              <a:rPr lang="en-US" altLang="en-US" sz="2400" b="0" dirty="0" smtClean="0">
                <a:solidFill>
                  <a:schemeClr val="bg1"/>
                </a:solidFill>
                <a:latin typeface="Times New Roman" panose="02020603050405020304" pitchFamily="18" charset="0"/>
              </a:rPr>
              <a:t>. </a:t>
            </a:r>
            <a:r>
              <a:rPr lang="en-US" altLang="en-US" sz="2400" b="0" dirty="0" smtClean="0">
                <a:solidFill>
                  <a:schemeClr val="bg1"/>
                </a:solidFill>
                <a:latin typeface="Times New Roman" panose="02020603050405020304" pitchFamily="18" charset="0"/>
                <a:sym typeface="Wingdings" pitchFamily="2" charset="2"/>
              </a:rPr>
              <a:t> Creating a mapping table &lt;</a:t>
            </a:r>
            <a:r>
              <a:rPr lang="en-US" altLang="en-US" sz="2400" b="1" dirty="0" smtClean="0">
                <a:solidFill>
                  <a:srgbClr val="FF0000"/>
                </a:solidFill>
                <a:latin typeface="Times New Roman" panose="02020603050405020304" pitchFamily="18" charset="0"/>
                <a:sym typeface="Wingdings" pitchFamily="2" charset="2"/>
              </a:rPr>
              <a:t>key</a:t>
            </a:r>
            <a:r>
              <a:rPr lang="en-US" altLang="en-US" sz="2400" b="0" dirty="0" smtClean="0">
                <a:solidFill>
                  <a:schemeClr val="bg1"/>
                </a:solidFill>
                <a:latin typeface="Times New Roman" panose="02020603050405020304" pitchFamily="18" charset="0"/>
                <a:sym typeface="Wingdings" pitchFamily="2" charset="2"/>
              </a:rPr>
              <a:t>, </a:t>
            </a:r>
            <a:r>
              <a:rPr lang="en-US" altLang="en-US" sz="2400" b="1" dirty="0" smtClean="0">
                <a:solidFill>
                  <a:srgbClr val="0000CC"/>
                </a:solidFill>
                <a:latin typeface="Times New Roman" panose="02020603050405020304" pitchFamily="18" charset="0"/>
                <a:sym typeface="Wingdings" pitchFamily="2" charset="2"/>
              </a:rPr>
              <a:t>file address</a:t>
            </a:r>
            <a:r>
              <a:rPr lang="en-US" altLang="en-US" sz="2400" b="0" dirty="0" smtClean="0">
                <a:solidFill>
                  <a:schemeClr val="bg1"/>
                </a:solidFill>
                <a:latin typeface="Times New Roman" panose="02020603050405020304" pitchFamily="18" charset="0"/>
                <a:sym typeface="Wingdings" pitchFamily="2" charset="2"/>
              </a:rPr>
              <a:t>&gt;</a:t>
            </a:r>
          </a:p>
        </p:txBody>
      </p:sp>
      <p:sp>
        <p:nvSpPr>
          <p:cNvPr id="26629"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grpSp>
        <p:nvGrpSpPr>
          <p:cNvPr id="16" name="Group 15"/>
          <p:cNvGrpSpPr/>
          <p:nvPr/>
        </p:nvGrpSpPr>
        <p:grpSpPr>
          <a:xfrm>
            <a:off x="1600200" y="2438400"/>
            <a:ext cx="7239000" cy="4038600"/>
            <a:chOff x="152400" y="2667000"/>
            <a:chExt cx="7239000" cy="4038600"/>
          </a:xfrm>
        </p:grpSpPr>
        <p:sp>
          <p:nvSpPr>
            <p:cNvPr id="26630" name="Text Box 7"/>
            <p:cNvSpPr txBox="1">
              <a:spLocks noChangeArrowheads="1"/>
            </p:cNvSpPr>
            <p:nvPr/>
          </p:nvSpPr>
          <p:spPr bwMode="auto">
            <a:xfrm>
              <a:off x="228600" y="2667000"/>
              <a:ext cx="7162800" cy="461665"/>
            </a:xfrm>
            <a:prstGeom prst="rect">
              <a:avLst/>
            </a:prstGeom>
            <a:noFill/>
            <a:ln w="9525">
              <a:noFill/>
              <a:miter lim="800000"/>
              <a:headEnd/>
              <a:tailEnd/>
            </a:ln>
            <a:effectLst/>
          </p:spPr>
          <p:txBody>
            <a:bodyPr wrap="square">
              <a:spAutoFit/>
            </a:bodyPr>
            <a:lstStyle/>
            <a:p>
              <a:r>
                <a:rPr lang="en-US" altLang="en-US" sz="2400" dirty="0">
                  <a:solidFill>
                    <a:schemeClr val="bg1"/>
                  </a:solidFill>
                  <a:latin typeface="Times New Roman" pitchFamily="18" charset="0"/>
                </a:rPr>
                <a:t>Figure 13.5  </a:t>
              </a:r>
              <a:r>
                <a:rPr lang="en-US" altLang="en-US" sz="2000" dirty="0">
                  <a:solidFill>
                    <a:schemeClr val="bg1"/>
                  </a:solidFill>
                  <a:latin typeface="Times New Roman" pitchFamily="18" charset="0"/>
                </a:rPr>
                <a:t>Mapping in an indexed </a:t>
              </a:r>
              <a:r>
                <a:rPr lang="en-US" altLang="en-US" sz="2000" dirty="0" smtClean="0">
                  <a:solidFill>
                    <a:schemeClr val="bg1"/>
                  </a:solidFill>
                  <a:latin typeface="Times New Roman" pitchFamily="18" charset="0"/>
                </a:rPr>
                <a:t>file </a:t>
              </a:r>
              <a:endParaRPr lang="en-US" altLang="en-US" sz="2000" b="1" dirty="0">
                <a:solidFill>
                  <a:srgbClr val="0000CC"/>
                </a:solidFill>
                <a:latin typeface="Times New Roman" pitchFamily="18" charset="0"/>
              </a:endParaRPr>
            </a:p>
          </p:txBody>
        </p:sp>
        <p:pic>
          <p:nvPicPr>
            <p:cNvPr id="26631" name="Picture 8"/>
            <p:cNvPicPr>
              <a:picLocks noChangeAspect="1" noChangeArrowheads="1"/>
            </p:cNvPicPr>
            <p:nvPr/>
          </p:nvPicPr>
          <p:blipFill>
            <a:blip r:embed="rId3" cstate="print">
              <a:lum contrast="10000"/>
            </a:blip>
            <a:srcRect/>
            <a:stretch>
              <a:fillRect/>
            </a:stretch>
          </p:blipFill>
          <p:spPr bwMode="auto">
            <a:xfrm>
              <a:off x="152400" y="3198813"/>
              <a:ext cx="7064375" cy="3475037"/>
            </a:xfrm>
            <a:prstGeom prst="rect">
              <a:avLst/>
            </a:prstGeom>
            <a:noFill/>
            <a:ln w="9525">
              <a:noFill/>
              <a:miter lim="800000"/>
              <a:headEnd/>
              <a:tailEnd/>
            </a:ln>
            <a:effectLst/>
          </p:spPr>
        </p:pic>
        <p:cxnSp>
          <p:nvCxnSpPr>
            <p:cNvPr id="26632" name="Straight Connector 8"/>
            <p:cNvCxnSpPr>
              <a:cxnSpLocks noChangeShapeType="1"/>
            </p:cNvCxnSpPr>
            <p:nvPr/>
          </p:nvCxnSpPr>
          <p:spPr bwMode="auto">
            <a:xfrm>
              <a:off x="152400" y="3124200"/>
              <a:ext cx="7086600" cy="0"/>
            </a:xfrm>
            <a:prstGeom prst="line">
              <a:avLst/>
            </a:prstGeom>
            <a:noFill/>
            <a:ln w="57150" algn="ctr">
              <a:solidFill>
                <a:srgbClr val="FF0000"/>
              </a:solidFill>
              <a:round/>
              <a:headEnd/>
              <a:tailEnd/>
            </a:ln>
            <a:effectLst/>
          </p:spPr>
        </p:cxnSp>
        <p:cxnSp>
          <p:nvCxnSpPr>
            <p:cNvPr id="26633" name="Straight Connector 9"/>
            <p:cNvCxnSpPr>
              <a:cxnSpLocks noChangeShapeType="1"/>
            </p:cNvCxnSpPr>
            <p:nvPr/>
          </p:nvCxnSpPr>
          <p:spPr bwMode="auto">
            <a:xfrm>
              <a:off x="228600" y="6705600"/>
              <a:ext cx="7010400" cy="0"/>
            </a:xfrm>
            <a:prstGeom prst="line">
              <a:avLst/>
            </a:prstGeom>
            <a:noFill/>
            <a:ln w="9525" algn="ctr">
              <a:solidFill>
                <a:srgbClr val="FF0000"/>
              </a:solidFill>
              <a:round/>
              <a:headEnd/>
              <a:tailEnd/>
            </a:ln>
            <a:effectLst/>
          </p:spPr>
        </p:cxnSp>
        <p:cxnSp>
          <p:nvCxnSpPr>
            <p:cNvPr id="26634" name="Straight Connector 10"/>
            <p:cNvCxnSpPr>
              <a:cxnSpLocks noChangeShapeType="1"/>
            </p:cNvCxnSpPr>
            <p:nvPr/>
          </p:nvCxnSpPr>
          <p:spPr bwMode="auto">
            <a:xfrm>
              <a:off x="152400" y="2743200"/>
              <a:ext cx="7086600" cy="0"/>
            </a:xfrm>
            <a:prstGeom prst="line">
              <a:avLst/>
            </a:prstGeom>
            <a:noFill/>
            <a:ln w="9525" algn="ctr">
              <a:solidFill>
                <a:srgbClr val="FF0000"/>
              </a:solidFill>
              <a:round/>
              <a:headEnd/>
              <a:tailEnd/>
            </a:ln>
            <a:effectLst/>
          </p:spPr>
        </p:cxnSp>
      </p:grpSp>
      <p:sp>
        <p:nvSpPr>
          <p:cNvPr id="18" name="Title 1"/>
          <p:cNvSpPr txBox="1">
            <a:spLocks/>
          </p:cNvSpPr>
          <p:nvPr/>
        </p:nvSpPr>
        <p:spPr>
          <a:xfrm>
            <a:off x="457200" y="762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Access Methods…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21" name="Rectangle 20"/>
          <p:cNvSpPr/>
          <p:nvPr/>
        </p:nvSpPr>
        <p:spPr>
          <a:xfrm>
            <a:off x="228600" y="3200400"/>
            <a:ext cx="1300356" cy="1015663"/>
          </a:xfrm>
          <a:prstGeom prst="rect">
            <a:avLst/>
          </a:prstGeom>
        </p:spPr>
        <p:txBody>
          <a:bodyPr wrap="none">
            <a:spAutoFit/>
          </a:bodyPr>
          <a:lstStyle/>
          <a:p>
            <a:pPr>
              <a:buFont typeface="Wingdings"/>
              <a:buChar char="à"/>
              <a:defRPr/>
            </a:pPr>
            <a:r>
              <a:rPr lang="en-US" altLang="en-US" sz="2000" dirty="0" smtClean="0">
                <a:solidFill>
                  <a:srgbClr val="0000CC"/>
                </a:solidFill>
                <a:latin typeface="Times New Roman" panose="02020603050405020304" pitchFamily="18" charset="0"/>
                <a:sym typeface="Wingdings" pitchFamily="2" charset="2"/>
              </a:rPr>
              <a:t>2 files: </a:t>
            </a:r>
          </a:p>
          <a:p>
            <a:pPr>
              <a:defRPr/>
            </a:pPr>
            <a:r>
              <a:rPr lang="en-US" altLang="en-US" sz="2000" dirty="0" smtClean="0">
                <a:solidFill>
                  <a:srgbClr val="0000CC"/>
                </a:solidFill>
                <a:latin typeface="Times New Roman" panose="02020603050405020304" pitchFamily="18" charset="0"/>
                <a:sym typeface="Wingdings" pitchFamily="2" charset="2"/>
              </a:rPr>
              <a:t>Index file, </a:t>
            </a:r>
          </a:p>
          <a:p>
            <a:pPr>
              <a:defRPr/>
            </a:pPr>
            <a:r>
              <a:rPr lang="en-US" altLang="en-US" sz="2000" dirty="0" smtClean="0">
                <a:solidFill>
                  <a:srgbClr val="0000CC"/>
                </a:solidFill>
                <a:latin typeface="Times New Roman" panose="02020603050405020304" pitchFamily="18" charset="0"/>
                <a:sym typeface="Wingdings" pitchFamily="2" charset="2"/>
              </a:rPr>
              <a:t>Data file</a:t>
            </a:r>
            <a:endParaRPr lang="en-US" altLang="en-US" sz="2000" dirty="0">
              <a:solidFill>
                <a:srgbClr val="0000CC"/>
              </a:solidFill>
              <a:latin typeface="Times New Roman" panose="02020603050405020304" pitchFamily="18" charset="0"/>
            </a:endParaRPr>
          </a:p>
        </p:txBody>
      </p:sp>
      <p:sp>
        <p:nvSpPr>
          <p:cNvPr id="13" name="Slide Number Placeholder 12"/>
          <p:cNvSpPr>
            <a:spLocks noGrp="1"/>
          </p:cNvSpPr>
          <p:nvPr>
            <p:ph type="sldNum" sz="quarter" idx="12"/>
          </p:nvPr>
        </p:nvSpPr>
        <p:spPr/>
        <p:txBody>
          <a:bodyPr/>
          <a:lstStyle/>
          <a:p>
            <a:fld id="{69E29E33-B620-47F9-BB04-8846C2A5AFCC}" type="slidenum">
              <a:rPr kumimoji="0" lang="en-US" smtClean="0"/>
              <a:pPr/>
              <a:t>14</a:t>
            </a:fld>
            <a:endParaRPr kumimoji="0"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990600" y="1371600"/>
            <a:ext cx="7056437" cy="5105400"/>
            <a:chOff x="128588" y="457200"/>
            <a:chExt cx="7056437" cy="5105400"/>
          </a:xfrm>
        </p:grpSpPr>
        <p:sp>
          <p:nvSpPr>
            <p:cNvPr id="28675" name="Text Box 2"/>
            <p:cNvSpPr txBox="1">
              <a:spLocks noChangeArrowheads="1"/>
            </p:cNvSpPr>
            <p:nvPr/>
          </p:nvSpPr>
          <p:spPr bwMode="auto">
            <a:xfrm>
              <a:off x="152400" y="457200"/>
              <a:ext cx="6076215"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13.6  </a:t>
              </a:r>
              <a:r>
                <a:rPr lang="en-US" altLang="en-US" sz="2000" dirty="0">
                  <a:solidFill>
                    <a:schemeClr val="bg1"/>
                  </a:solidFill>
                  <a:latin typeface="Times New Roman" pitchFamily="18" charset="0"/>
                </a:rPr>
                <a:t>Logical view of an indexed </a:t>
              </a:r>
              <a:r>
                <a:rPr lang="en-US" altLang="en-US" sz="2000" dirty="0" smtClean="0">
                  <a:solidFill>
                    <a:schemeClr val="bg1"/>
                  </a:solidFill>
                  <a:latin typeface="Times New Roman" pitchFamily="18" charset="0"/>
                </a:rPr>
                <a:t>file – </a:t>
              </a:r>
              <a:r>
                <a:rPr lang="en-US" altLang="en-US" sz="2000" dirty="0" smtClean="0">
                  <a:solidFill>
                    <a:srgbClr val="0000CC"/>
                  </a:solidFill>
                  <a:latin typeface="Times New Roman" pitchFamily="18" charset="0"/>
                </a:rPr>
                <a:t>A demo.</a:t>
              </a:r>
              <a:endParaRPr lang="en-US" altLang="en-US" sz="2000" dirty="0">
                <a:solidFill>
                  <a:srgbClr val="0000CC"/>
                </a:solidFill>
                <a:latin typeface="Times New Roman" pitchFamily="18" charset="0"/>
              </a:endParaRPr>
            </a:p>
          </p:txBody>
        </p:sp>
        <p:pic>
          <p:nvPicPr>
            <p:cNvPr id="28676" name="Picture 4"/>
            <p:cNvPicPr>
              <a:picLocks noChangeAspect="1" noChangeArrowheads="1"/>
            </p:cNvPicPr>
            <p:nvPr/>
          </p:nvPicPr>
          <p:blipFill>
            <a:blip r:embed="rId3" cstate="print">
              <a:lum contrast="10000"/>
            </a:blip>
            <a:srcRect/>
            <a:stretch>
              <a:fillRect/>
            </a:stretch>
          </p:blipFill>
          <p:spPr bwMode="auto">
            <a:xfrm>
              <a:off x="128588" y="990600"/>
              <a:ext cx="7056437" cy="4508500"/>
            </a:xfrm>
            <a:prstGeom prst="rect">
              <a:avLst/>
            </a:prstGeom>
            <a:noFill/>
            <a:ln w="9525">
              <a:noFill/>
              <a:miter lim="800000"/>
              <a:headEnd/>
              <a:tailEnd/>
            </a:ln>
            <a:effectLst/>
          </p:spPr>
        </p:pic>
        <p:cxnSp>
          <p:nvCxnSpPr>
            <p:cNvPr id="28677" name="Straight Connector 4"/>
            <p:cNvCxnSpPr>
              <a:cxnSpLocks noChangeShapeType="1"/>
            </p:cNvCxnSpPr>
            <p:nvPr/>
          </p:nvCxnSpPr>
          <p:spPr bwMode="auto">
            <a:xfrm>
              <a:off x="152400" y="914400"/>
              <a:ext cx="7032625" cy="0"/>
            </a:xfrm>
            <a:prstGeom prst="line">
              <a:avLst/>
            </a:prstGeom>
            <a:noFill/>
            <a:ln w="57150" algn="ctr">
              <a:solidFill>
                <a:srgbClr val="FF0000"/>
              </a:solidFill>
              <a:round/>
              <a:headEnd/>
              <a:tailEnd/>
            </a:ln>
            <a:effectLst/>
          </p:spPr>
        </p:cxnSp>
        <p:cxnSp>
          <p:nvCxnSpPr>
            <p:cNvPr id="28678" name="Straight Connector 5"/>
            <p:cNvCxnSpPr>
              <a:cxnSpLocks noChangeShapeType="1"/>
            </p:cNvCxnSpPr>
            <p:nvPr/>
          </p:nvCxnSpPr>
          <p:spPr bwMode="auto">
            <a:xfrm>
              <a:off x="228600" y="5562600"/>
              <a:ext cx="6956425" cy="0"/>
            </a:xfrm>
            <a:prstGeom prst="line">
              <a:avLst/>
            </a:prstGeom>
            <a:noFill/>
            <a:ln w="9525" algn="ctr">
              <a:solidFill>
                <a:srgbClr val="FF0000"/>
              </a:solidFill>
              <a:round/>
              <a:headEnd/>
              <a:tailEnd/>
            </a:ln>
            <a:effectLst/>
          </p:spPr>
        </p:cxnSp>
        <p:cxnSp>
          <p:nvCxnSpPr>
            <p:cNvPr id="28679" name="Straight Connector 6"/>
            <p:cNvCxnSpPr>
              <a:cxnSpLocks noChangeShapeType="1"/>
            </p:cNvCxnSpPr>
            <p:nvPr/>
          </p:nvCxnSpPr>
          <p:spPr bwMode="auto">
            <a:xfrm>
              <a:off x="152400" y="457200"/>
              <a:ext cx="7032625" cy="0"/>
            </a:xfrm>
            <a:prstGeom prst="line">
              <a:avLst/>
            </a:prstGeom>
            <a:noFill/>
            <a:ln w="9525" algn="ctr">
              <a:solidFill>
                <a:srgbClr val="FF0000"/>
              </a:solidFill>
              <a:round/>
              <a:headEnd/>
              <a:tailEnd/>
            </a:ln>
            <a:effectLst/>
          </p:spPr>
        </p:cxnSp>
      </p:grpSp>
      <p:sp>
        <p:nvSpPr>
          <p:cNvPr id="11" name="Text Box 3"/>
          <p:cNvSpPr txBox="1">
            <a:spLocks noChangeArrowheads="1"/>
          </p:cNvSpPr>
          <p:nvPr/>
        </p:nvSpPr>
        <p:spPr bwMode="auto">
          <a:xfrm>
            <a:off x="75391" y="762000"/>
            <a:ext cx="4810612"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2800" b="1" dirty="0" smtClean="0">
                <a:solidFill>
                  <a:srgbClr val="0000CC"/>
                </a:solidFill>
                <a:latin typeface="Calibri" panose="020F0502020204030204" pitchFamily="34" charset="0"/>
              </a:rPr>
              <a:t>Random Access: INDEXED </a:t>
            </a:r>
            <a:r>
              <a:rPr lang="en-US" altLang="en-US" sz="2800" b="1" dirty="0">
                <a:solidFill>
                  <a:srgbClr val="0000CC"/>
                </a:solidFill>
                <a:latin typeface="Calibri" panose="020F0502020204030204" pitchFamily="34" charset="0"/>
              </a:rPr>
              <a:t>FILES</a:t>
            </a:r>
          </a:p>
        </p:txBody>
      </p:sp>
      <p:sp>
        <p:nvSpPr>
          <p:cNvPr id="12" name="Title 1"/>
          <p:cNvSpPr txBox="1">
            <a:spLocks/>
          </p:cNvSpPr>
          <p:nvPr/>
        </p:nvSpPr>
        <p:spPr>
          <a:xfrm>
            <a:off x="457200" y="762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Access Methods…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0" name="Slide Number Placeholder 9"/>
          <p:cNvSpPr>
            <a:spLocks noGrp="1"/>
          </p:cNvSpPr>
          <p:nvPr>
            <p:ph type="sldNum" sz="quarter" idx="12"/>
          </p:nvPr>
        </p:nvSpPr>
        <p:spPr/>
        <p:txBody>
          <a:bodyPr/>
          <a:lstStyle/>
          <a:p>
            <a:fld id="{69E29E33-B620-47F9-BB04-8846C2A5AFCC}" type="slidenum">
              <a:rPr kumimoji="0" lang="en-US" smtClean="0"/>
              <a:pPr/>
              <a:t>15</a:t>
            </a:fld>
            <a:endParaRPr kumimoji="0"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2"/>
          <p:cNvSpPr txBox="1">
            <a:spLocks noChangeArrowheads="1"/>
          </p:cNvSpPr>
          <p:nvPr/>
        </p:nvSpPr>
        <p:spPr bwMode="auto">
          <a:xfrm>
            <a:off x="0" y="0"/>
            <a:ext cx="3554413" cy="584200"/>
          </a:xfrm>
          <a:prstGeom prst="rect">
            <a:avLst/>
          </a:prstGeom>
          <a:noFill/>
          <a:ln w="9525">
            <a:noFill/>
            <a:miter lim="800000"/>
            <a:headEnd/>
            <a:tailEnd/>
          </a:ln>
          <a:effectLst/>
        </p:spPr>
        <p:txBody>
          <a:bodyPr wrap="none">
            <a:spAutoFit/>
          </a:bodyPr>
          <a:lstStyle/>
          <a:p>
            <a:r>
              <a:rPr lang="en-US" altLang="en-US">
                <a:latin typeface="Calibri" pitchFamily="34" charset="0"/>
              </a:rPr>
              <a:t>13.3.1 Inverted files</a:t>
            </a:r>
          </a:p>
        </p:txBody>
      </p:sp>
      <p:sp>
        <p:nvSpPr>
          <p:cNvPr id="30724" name="Rectangle 3"/>
          <p:cNvSpPr>
            <a:spLocks noChangeArrowheads="1"/>
          </p:cNvSpPr>
          <p:nvPr/>
        </p:nvSpPr>
        <p:spPr bwMode="auto">
          <a:xfrm>
            <a:off x="533400" y="3944937"/>
            <a:ext cx="8077200" cy="2227263"/>
          </a:xfrm>
          <a:prstGeom prst="rect">
            <a:avLst/>
          </a:prstGeom>
          <a:noFill/>
          <a:ln w="9525">
            <a:noFill/>
            <a:miter lim="800000"/>
            <a:headEnd/>
            <a:tailEnd/>
          </a:ln>
          <a:effectLst/>
        </p:spPr>
        <p:txBody>
          <a:bodyPr wrap="square">
            <a:spAutoFit/>
          </a:bodyPr>
          <a:lstStyle/>
          <a:p>
            <a:pPr algn="just"/>
            <a:r>
              <a:rPr lang="en-US" altLang="en-US" sz="2800" b="0" dirty="0">
                <a:solidFill>
                  <a:schemeClr val="bg1"/>
                </a:solidFill>
                <a:latin typeface="Times New Roman" pitchFamily="18" charset="0"/>
              </a:rPr>
              <a:t>One of the advantages of indexed files is that we can have </a:t>
            </a:r>
            <a:r>
              <a:rPr lang="en-US" altLang="en-US" sz="2800" b="1" u="sng" dirty="0">
                <a:solidFill>
                  <a:schemeClr val="bg1"/>
                </a:solidFill>
                <a:latin typeface="Times New Roman" pitchFamily="18" charset="0"/>
              </a:rPr>
              <a:t>more than one index</a:t>
            </a:r>
            <a:r>
              <a:rPr lang="en-US" altLang="en-US" sz="2800" b="0" dirty="0">
                <a:solidFill>
                  <a:schemeClr val="bg1"/>
                </a:solidFill>
                <a:latin typeface="Times New Roman" pitchFamily="18" charset="0"/>
              </a:rPr>
              <a:t>, each with a different key. For example, an </a:t>
            </a:r>
            <a:r>
              <a:rPr lang="en-US" altLang="en-US" sz="2800" b="0" dirty="0" smtClean="0">
                <a:solidFill>
                  <a:schemeClr val="bg1"/>
                </a:solidFill>
                <a:latin typeface="Times New Roman" pitchFamily="18" charset="0"/>
              </a:rPr>
              <a:t>employee </a:t>
            </a:r>
            <a:r>
              <a:rPr lang="en-US" altLang="en-US" sz="2800" b="0" dirty="0">
                <a:solidFill>
                  <a:schemeClr val="bg1"/>
                </a:solidFill>
                <a:latin typeface="Times New Roman" pitchFamily="18" charset="0"/>
              </a:rPr>
              <a:t>file can be retrieved based on either social security number or last name. This type of indexed file is usually called an </a:t>
            </a:r>
            <a:r>
              <a:rPr lang="en-US" altLang="en-US" sz="2800" b="1" u="sng" dirty="0">
                <a:solidFill>
                  <a:schemeClr val="bg1"/>
                </a:solidFill>
                <a:latin typeface="Times New Roman" pitchFamily="18" charset="0"/>
              </a:rPr>
              <a:t>inverted file</a:t>
            </a:r>
            <a:r>
              <a:rPr lang="en-US" altLang="en-US" sz="2800" b="0" dirty="0">
                <a:solidFill>
                  <a:schemeClr val="bg1"/>
                </a:solidFill>
                <a:latin typeface="Times New Roman" pitchFamily="18" charset="0"/>
              </a:rPr>
              <a:t>.</a:t>
            </a:r>
          </a:p>
        </p:txBody>
      </p:sp>
      <p:sp>
        <p:nvSpPr>
          <p:cNvPr id="4" name="Text Box 3"/>
          <p:cNvSpPr txBox="1">
            <a:spLocks noChangeArrowheads="1"/>
          </p:cNvSpPr>
          <p:nvPr/>
        </p:nvSpPr>
        <p:spPr bwMode="auto">
          <a:xfrm>
            <a:off x="75391" y="762000"/>
            <a:ext cx="4810612"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2800" b="1" dirty="0" smtClean="0">
                <a:solidFill>
                  <a:srgbClr val="0000CC"/>
                </a:solidFill>
                <a:latin typeface="Calibri" panose="020F0502020204030204" pitchFamily="34" charset="0"/>
              </a:rPr>
              <a:t>Random Access: INDEXED </a:t>
            </a:r>
            <a:r>
              <a:rPr lang="en-US" altLang="en-US" sz="2800" b="1" dirty="0">
                <a:solidFill>
                  <a:srgbClr val="0000CC"/>
                </a:solidFill>
                <a:latin typeface="Calibri" panose="020F0502020204030204" pitchFamily="34" charset="0"/>
              </a:rPr>
              <a:t>FILES</a:t>
            </a:r>
          </a:p>
        </p:txBody>
      </p:sp>
      <p:sp>
        <p:nvSpPr>
          <p:cNvPr id="5" name="Title 1"/>
          <p:cNvSpPr txBox="1">
            <a:spLocks/>
          </p:cNvSpPr>
          <p:nvPr/>
        </p:nvSpPr>
        <p:spPr>
          <a:xfrm>
            <a:off x="457200" y="762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Access Methods…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TextBox 5"/>
          <p:cNvSpPr txBox="1"/>
          <p:nvPr/>
        </p:nvSpPr>
        <p:spPr>
          <a:xfrm>
            <a:off x="228600" y="1295400"/>
            <a:ext cx="8534400" cy="830997"/>
          </a:xfrm>
          <a:prstGeom prst="rect">
            <a:avLst/>
          </a:prstGeom>
          <a:noFill/>
        </p:spPr>
        <p:txBody>
          <a:bodyPr wrap="square" rtlCol="0">
            <a:spAutoFit/>
          </a:bodyPr>
          <a:lstStyle/>
          <a:p>
            <a:r>
              <a:rPr lang="en-US" sz="2400" dirty="0" smtClean="0">
                <a:solidFill>
                  <a:schemeClr val="bg1"/>
                </a:solidFill>
              </a:rPr>
              <a:t>We search an record based on a chunk of input </a:t>
            </a:r>
            <a:r>
              <a:rPr lang="en-US" sz="2400" dirty="0" smtClean="0">
                <a:solidFill>
                  <a:schemeClr val="bg1"/>
                </a:solidFill>
                <a:sym typeface="Wingdings" pitchFamily="2" charset="2"/>
              </a:rPr>
              <a:t> Some cases.</a:t>
            </a:r>
            <a:endParaRPr lang="en-US" sz="2400" dirty="0">
              <a:solidFill>
                <a:schemeClr val="bg1"/>
              </a:solidFill>
            </a:endParaRPr>
          </a:p>
        </p:txBody>
      </p:sp>
      <p:graphicFrame>
        <p:nvGraphicFramePr>
          <p:cNvPr id="7" name="Table 6"/>
          <p:cNvGraphicFramePr>
            <a:graphicFrameLocks noGrp="1"/>
          </p:cNvGraphicFramePr>
          <p:nvPr/>
        </p:nvGraphicFramePr>
        <p:xfrm>
          <a:off x="533400" y="2362200"/>
          <a:ext cx="8001000" cy="1371600"/>
        </p:xfrm>
        <a:graphic>
          <a:graphicData uri="http://schemas.openxmlformats.org/drawingml/2006/table">
            <a:tbl>
              <a:tblPr firstRow="1" bandRow="1">
                <a:tableStyleId>{5C22544A-7EE6-4342-B048-85BDC9FD1C3A}</a:tableStyleId>
              </a:tblPr>
              <a:tblGrid>
                <a:gridCol w="4648200"/>
                <a:gridCol w="3352800"/>
              </a:tblGrid>
              <a:tr h="370840">
                <a:tc>
                  <a:txBody>
                    <a:bodyPr/>
                    <a:lstStyle/>
                    <a:p>
                      <a:r>
                        <a:rPr lang="en-US" sz="2400" dirty="0" smtClean="0"/>
                        <a:t>Search employee based on</a:t>
                      </a:r>
                      <a:endParaRPr lang="en-US" sz="2400" dirty="0"/>
                    </a:p>
                  </a:txBody>
                  <a:tcPr/>
                </a:tc>
                <a:tc>
                  <a:txBody>
                    <a:bodyPr/>
                    <a:lstStyle/>
                    <a:p>
                      <a:r>
                        <a:rPr lang="en-US" sz="2400" dirty="0" smtClean="0"/>
                        <a:t>Must be supported</a:t>
                      </a:r>
                      <a:endParaRPr lang="en-US" sz="2400" dirty="0"/>
                    </a:p>
                  </a:txBody>
                  <a:tcPr/>
                </a:tc>
              </a:tr>
              <a:tr h="370840">
                <a:tc>
                  <a:txBody>
                    <a:bodyPr/>
                    <a:lstStyle/>
                    <a:p>
                      <a:r>
                        <a:rPr lang="en-US" sz="2400" dirty="0" smtClean="0"/>
                        <a:t>His/her social</a:t>
                      </a:r>
                      <a:r>
                        <a:rPr lang="en-US" sz="2400" baseline="0" dirty="0" smtClean="0"/>
                        <a:t> security number</a:t>
                      </a:r>
                      <a:endParaRPr lang="en-US" sz="2400" dirty="0"/>
                    </a:p>
                  </a:txBody>
                  <a:tcPr/>
                </a:tc>
                <a:tc>
                  <a:txBody>
                    <a:bodyPr/>
                    <a:lstStyle/>
                    <a:p>
                      <a:r>
                        <a:rPr lang="en-US" sz="2400" dirty="0" smtClean="0"/>
                        <a:t>SSN Index file </a:t>
                      </a:r>
                      <a:endParaRPr lang="en-US" sz="2400" dirty="0"/>
                    </a:p>
                  </a:txBody>
                  <a:tcPr/>
                </a:tc>
              </a:tr>
              <a:tr h="370840">
                <a:tc>
                  <a:txBody>
                    <a:bodyPr/>
                    <a:lstStyle/>
                    <a:p>
                      <a:r>
                        <a:rPr lang="en-US" sz="2400" dirty="0" smtClean="0"/>
                        <a:t>His/</a:t>
                      </a:r>
                      <a:r>
                        <a:rPr lang="en-US" sz="2400" baseline="0" dirty="0" smtClean="0"/>
                        <a:t> her last name</a:t>
                      </a:r>
                      <a:endParaRPr lang="en-US" sz="2400" dirty="0"/>
                    </a:p>
                  </a:txBody>
                  <a:tcPr/>
                </a:tc>
                <a:tc>
                  <a:txBody>
                    <a:bodyPr/>
                    <a:lstStyle/>
                    <a:p>
                      <a:r>
                        <a:rPr lang="en-US" sz="2400" dirty="0" err="1" smtClean="0"/>
                        <a:t>Lastname</a:t>
                      </a:r>
                      <a:r>
                        <a:rPr lang="en-US" sz="2400" dirty="0" smtClean="0"/>
                        <a:t> Index file</a:t>
                      </a:r>
                      <a:endParaRPr lang="en-US" sz="2400" dirty="0"/>
                    </a:p>
                  </a:txBody>
                  <a:tcPr/>
                </a:tc>
              </a:tr>
            </a:tbl>
          </a:graphicData>
        </a:graphic>
      </p:graphicFrame>
      <p:sp>
        <p:nvSpPr>
          <p:cNvPr id="8" name="Slide Number Placeholder 7"/>
          <p:cNvSpPr>
            <a:spLocks noGrp="1"/>
          </p:cNvSpPr>
          <p:nvPr>
            <p:ph type="sldNum" sz="quarter" idx="12"/>
          </p:nvPr>
        </p:nvSpPr>
        <p:spPr/>
        <p:txBody>
          <a:bodyPr/>
          <a:lstStyle/>
          <a:p>
            <a:fld id="{69E29E33-B620-47F9-BB04-8846C2A5AFCC}" type="slidenum">
              <a:rPr kumimoji="0" lang="en-US" smtClean="0"/>
              <a:pPr/>
              <a:t>16</a:t>
            </a:fld>
            <a:endParaRPr kumimoji="0"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7285" name="Rectangle 5"/>
          <p:cNvSpPr>
            <a:spLocks noChangeArrowheads="1"/>
          </p:cNvSpPr>
          <p:nvPr/>
        </p:nvSpPr>
        <p:spPr bwMode="auto">
          <a:xfrm>
            <a:off x="381000" y="1337608"/>
            <a:ext cx="8229600" cy="19389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buFontTx/>
              <a:buChar char="-"/>
              <a:defRPr/>
            </a:pPr>
            <a:r>
              <a:rPr lang="en-US" altLang="en-US" sz="2400" b="1" dirty="0" smtClean="0">
                <a:solidFill>
                  <a:schemeClr val="bg1"/>
                </a:solidFill>
                <a:latin typeface="Times New Roman" panose="02020603050405020304" pitchFamily="18" charset="0"/>
              </a:rPr>
              <a:t>Hashing</a:t>
            </a:r>
            <a:r>
              <a:rPr lang="en-US" altLang="en-US" sz="2400" b="0" dirty="0" smtClean="0">
                <a:solidFill>
                  <a:schemeClr val="bg1"/>
                </a:solidFill>
                <a:latin typeface="Times New Roman" panose="02020603050405020304" pitchFamily="18" charset="0"/>
              </a:rPr>
              <a:t>: Dividing large set to sub-sets.</a:t>
            </a:r>
          </a:p>
          <a:p>
            <a:pPr algn="just" eaLnBrk="1" hangingPunct="1">
              <a:buFontTx/>
              <a:buChar char="-"/>
              <a:defRPr/>
            </a:pPr>
            <a:r>
              <a:rPr lang="en-US" altLang="en-US" sz="2400" b="0" dirty="0" smtClean="0">
                <a:solidFill>
                  <a:schemeClr val="bg1"/>
                </a:solidFill>
                <a:latin typeface="Times New Roman" panose="02020603050405020304" pitchFamily="18" charset="0"/>
              </a:rPr>
              <a:t>A </a:t>
            </a:r>
            <a:r>
              <a:rPr lang="en-US" altLang="en-US" sz="2400" dirty="0">
                <a:solidFill>
                  <a:schemeClr val="bg1"/>
                </a:solidFill>
                <a:latin typeface="Times New Roman" panose="02020603050405020304" pitchFamily="18" charset="0"/>
              </a:rPr>
              <a:t>hashed file</a:t>
            </a:r>
            <a:r>
              <a:rPr lang="en-US" altLang="en-US" sz="2400" b="0" dirty="0">
                <a:solidFill>
                  <a:schemeClr val="bg1"/>
                </a:solidFill>
                <a:latin typeface="Times New Roman" panose="02020603050405020304" pitchFamily="18" charset="0"/>
              </a:rPr>
              <a:t> uses a mathematical function to accomplish this mapping. The user gives the key, the function maps the key to the address and passes it to the </a:t>
            </a:r>
            <a:r>
              <a:rPr lang="en-US" altLang="en-US" sz="2400" b="0" dirty="0" smtClean="0">
                <a:solidFill>
                  <a:schemeClr val="bg1"/>
                </a:solidFill>
                <a:latin typeface="Times New Roman" panose="02020603050405020304" pitchFamily="18" charset="0"/>
              </a:rPr>
              <a:t>program, </a:t>
            </a:r>
            <a:r>
              <a:rPr lang="en-US" altLang="en-US" sz="2400" b="0" dirty="0">
                <a:solidFill>
                  <a:schemeClr val="bg1"/>
                </a:solidFill>
                <a:latin typeface="Times New Roman" panose="02020603050405020304" pitchFamily="18" charset="0"/>
              </a:rPr>
              <a:t>and the record is </a:t>
            </a:r>
            <a:r>
              <a:rPr lang="en-US" altLang="en-US" sz="2400" b="0" dirty="0" smtClean="0">
                <a:solidFill>
                  <a:schemeClr val="bg1"/>
                </a:solidFill>
                <a:latin typeface="Times New Roman" panose="02020603050405020304" pitchFamily="18" charset="0"/>
              </a:rPr>
              <a:t>retrieved.</a:t>
            </a:r>
          </a:p>
          <a:p>
            <a:pPr algn="just" eaLnBrk="1" hangingPunct="1">
              <a:defRPr/>
            </a:pPr>
            <a:r>
              <a:rPr lang="en-US" altLang="en-US" sz="2400" dirty="0" smtClean="0">
                <a:solidFill>
                  <a:schemeClr val="bg1"/>
                </a:solidFill>
                <a:latin typeface="Times New Roman" panose="02020603050405020304" pitchFamily="18" charset="0"/>
              </a:rPr>
              <a:t>H(key) </a:t>
            </a:r>
            <a:r>
              <a:rPr lang="en-US" altLang="en-US" sz="2400" dirty="0" smtClean="0">
                <a:solidFill>
                  <a:schemeClr val="bg1"/>
                </a:solidFill>
                <a:latin typeface="Times New Roman" panose="02020603050405020304" pitchFamily="18" charset="0"/>
                <a:sym typeface="Wingdings" pitchFamily="2" charset="2"/>
              </a:rPr>
              <a:t> integer (position)</a:t>
            </a:r>
            <a:endParaRPr lang="en-US" altLang="en-US" sz="2400" b="0" dirty="0">
              <a:solidFill>
                <a:schemeClr val="bg1"/>
              </a:solidFill>
              <a:latin typeface="Times New Roman" panose="02020603050405020304" pitchFamily="18" charset="0"/>
            </a:endParaRPr>
          </a:p>
        </p:txBody>
      </p:sp>
      <p:grpSp>
        <p:nvGrpSpPr>
          <p:cNvPr id="2" name="Group 1"/>
          <p:cNvGrpSpPr>
            <a:grpSpLocks/>
          </p:cNvGrpSpPr>
          <p:nvPr/>
        </p:nvGrpSpPr>
        <p:grpSpPr bwMode="auto">
          <a:xfrm>
            <a:off x="349250" y="3505200"/>
            <a:ext cx="8337550" cy="3048000"/>
            <a:chOff x="76200" y="3733800"/>
            <a:chExt cx="8337550" cy="3048000"/>
          </a:xfrm>
        </p:grpSpPr>
        <p:sp>
          <p:nvSpPr>
            <p:cNvPr id="32773"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32774" name="Text Box 6"/>
            <p:cNvSpPr txBox="1">
              <a:spLocks noChangeArrowheads="1"/>
            </p:cNvSpPr>
            <p:nvPr/>
          </p:nvSpPr>
          <p:spPr bwMode="auto">
            <a:xfrm>
              <a:off x="76200" y="3733800"/>
              <a:ext cx="4302781" cy="461665"/>
            </a:xfrm>
            <a:prstGeom prst="rect">
              <a:avLst/>
            </a:prstGeom>
            <a:noFill/>
            <a:ln w="9525">
              <a:noFill/>
              <a:miter lim="800000"/>
              <a:headEnd/>
              <a:tailEnd/>
            </a:ln>
            <a:effectLst/>
          </p:spPr>
          <p:txBody>
            <a:bodyPr wrap="square">
              <a:spAutoFit/>
            </a:bodyPr>
            <a:lstStyle/>
            <a:p>
              <a:r>
                <a:rPr lang="en-US" altLang="en-US" sz="2400" dirty="0">
                  <a:solidFill>
                    <a:schemeClr val="bg1"/>
                  </a:solidFill>
                  <a:latin typeface="Times New Roman" pitchFamily="18" charset="0"/>
                </a:rPr>
                <a:t>Figure 13.7  </a:t>
              </a:r>
              <a:r>
                <a:rPr lang="en-US" altLang="en-US" sz="2000" dirty="0">
                  <a:solidFill>
                    <a:schemeClr val="bg1"/>
                  </a:solidFill>
                  <a:latin typeface="Times New Roman" pitchFamily="18" charset="0"/>
                </a:rPr>
                <a:t>Mapping in a hashed file</a:t>
              </a:r>
            </a:p>
          </p:txBody>
        </p:sp>
        <p:pic>
          <p:nvPicPr>
            <p:cNvPr id="32775" name="Picture 9"/>
            <p:cNvPicPr>
              <a:picLocks noChangeAspect="1" noChangeArrowheads="1"/>
            </p:cNvPicPr>
            <p:nvPr/>
          </p:nvPicPr>
          <p:blipFill>
            <a:blip r:embed="rId3" cstate="print">
              <a:lum contrast="10000"/>
            </a:blip>
            <a:srcRect/>
            <a:stretch>
              <a:fillRect/>
            </a:stretch>
          </p:blipFill>
          <p:spPr bwMode="auto">
            <a:xfrm>
              <a:off x="152400" y="4281487"/>
              <a:ext cx="8153400" cy="2424113"/>
            </a:xfrm>
            <a:prstGeom prst="rect">
              <a:avLst/>
            </a:prstGeom>
            <a:noFill/>
            <a:ln w="9525">
              <a:noFill/>
              <a:miter lim="800000"/>
              <a:headEnd/>
              <a:tailEnd/>
            </a:ln>
            <a:effectLst/>
          </p:spPr>
        </p:pic>
        <p:cxnSp>
          <p:nvCxnSpPr>
            <p:cNvPr id="32776" name="Straight Connector 8"/>
            <p:cNvCxnSpPr>
              <a:cxnSpLocks noChangeShapeType="1"/>
            </p:cNvCxnSpPr>
            <p:nvPr/>
          </p:nvCxnSpPr>
          <p:spPr bwMode="auto">
            <a:xfrm>
              <a:off x="152400" y="4191000"/>
              <a:ext cx="8153400" cy="0"/>
            </a:xfrm>
            <a:prstGeom prst="line">
              <a:avLst/>
            </a:prstGeom>
            <a:noFill/>
            <a:ln w="57150" algn="ctr">
              <a:solidFill>
                <a:srgbClr val="FF0000"/>
              </a:solidFill>
              <a:round/>
              <a:headEnd/>
              <a:tailEnd/>
            </a:ln>
            <a:effectLst/>
          </p:spPr>
        </p:cxnSp>
        <p:cxnSp>
          <p:nvCxnSpPr>
            <p:cNvPr id="32777" name="Straight Connector 9"/>
            <p:cNvCxnSpPr>
              <a:cxnSpLocks noChangeShapeType="1"/>
              <a:endCxn id="32773" idx="2"/>
            </p:cNvCxnSpPr>
            <p:nvPr/>
          </p:nvCxnSpPr>
          <p:spPr bwMode="auto">
            <a:xfrm flipV="1">
              <a:off x="228600" y="6767513"/>
              <a:ext cx="8093075" cy="14287"/>
            </a:xfrm>
            <a:prstGeom prst="line">
              <a:avLst/>
            </a:prstGeom>
            <a:noFill/>
            <a:ln w="9525" algn="ctr">
              <a:solidFill>
                <a:srgbClr val="FF0000"/>
              </a:solidFill>
              <a:round/>
              <a:headEnd/>
              <a:tailEnd/>
            </a:ln>
            <a:effectLst/>
          </p:spPr>
        </p:cxnSp>
        <p:cxnSp>
          <p:nvCxnSpPr>
            <p:cNvPr id="32778" name="Straight Connector 10"/>
            <p:cNvCxnSpPr>
              <a:cxnSpLocks noChangeShapeType="1"/>
            </p:cNvCxnSpPr>
            <p:nvPr/>
          </p:nvCxnSpPr>
          <p:spPr bwMode="auto">
            <a:xfrm>
              <a:off x="152400" y="3810000"/>
              <a:ext cx="8153400" cy="0"/>
            </a:xfrm>
            <a:prstGeom prst="line">
              <a:avLst/>
            </a:prstGeom>
            <a:noFill/>
            <a:ln w="9525" algn="ctr">
              <a:solidFill>
                <a:srgbClr val="FF0000"/>
              </a:solidFill>
              <a:round/>
              <a:headEnd/>
              <a:tailEnd/>
            </a:ln>
            <a:effectLst/>
          </p:spPr>
        </p:cxnSp>
      </p:grpSp>
      <p:sp>
        <p:nvSpPr>
          <p:cNvPr id="14" name="Text Box 3"/>
          <p:cNvSpPr txBox="1">
            <a:spLocks noChangeArrowheads="1"/>
          </p:cNvSpPr>
          <p:nvPr/>
        </p:nvSpPr>
        <p:spPr bwMode="auto">
          <a:xfrm>
            <a:off x="75391" y="762000"/>
            <a:ext cx="4759316"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2800" b="1" dirty="0" smtClean="0">
                <a:solidFill>
                  <a:srgbClr val="0000CC"/>
                </a:solidFill>
                <a:latin typeface="Calibri" panose="020F0502020204030204" pitchFamily="34" charset="0"/>
              </a:rPr>
              <a:t>Random Access: HASHED </a:t>
            </a:r>
            <a:r>
              <a:rPr lang="en-US" altLang="en-US" sz="2800" b="1" dirty="0">
                <a:solidFill>
                  <a:srgbClr val="0000CC"/>
                </a:solidFill>
                <a:latin typeface="Calibri" panose="020F0502020204030204" pitchFamily="34" charset="0"/>
              </a:rPr>
              <a:t>FILES</a:t>
            </a:r>
          </a:p>
        </p:txBody>
      </p:sp>
      <p:sp>
        <p:nvSpPr>
          <p:cNvPr id="15" name="Title 1"/>
          <p:cNvSpPr txBox="1">
            <a:spLocks/>
          </p:cNvSpPr>
          <p:nvPr/>
        </p:nvSpPr>
        <p:spPr>
          <a:xfrm>
            <a:off x="457200" y="762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Access Methods…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17</a:t>
            </a:fld>
            <a:endParaRPr kumimoji="0"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2"/>
          <p:cNvSpPr txBox="1">
            <a:spLocks noChangeArrowheads="1"/>
          </p:cNvSpPr>
          <p:nvPr/>
        </p:nvSpPr>
        <p:spPr bwMode="auto">
          <a:xfrm>
            <a:off x="0" y="0"/>
            <a:ext cx="4378325" cy="584200"/>
          </a:xfrm>
          <a:prstGeom prst="rect">
            <a:avLst/>
          </a:prstGeom>
          <a:noFill/>
          <a:ln w="9525">
            <a:noFill/>
            <a:miter lim="800000"/>
            <a:headEnd/>
            <a:tailEnd/>
          </a:ln>
          <a:effectLst/>
        </p:spPr>
        <p:txBody>
          <a:bodyPr wrap="none">
            <a:spAutoFit/>
          </a:bodyPr>
          <a:lstStyle/>
          <a:p>
            <a:r>
              <a:rPr lang="en-US" altLang="en-US">
                <a:latin typeface="Calibri" pitchFamily="34" charset="0"/>
              </a:rPr>
              <a:t>13.4.1  Hashing methods</a:t>
            </a:r>
          </a:p>
        </p:txBody>
      </p:sp>
      <p:sp>
        <p:nvSpPr>
          <p:cNvPr id="6" name="Text Box 3"/>
          <p:cNvSpPr txBox="1">
            <a:spLocks noChangeArrowheads="1"/>
          </p:cNvSpPr>
          <p:nvPr/>
        </p:nvSpPr>
        <p:spPr bwMode="auto">
          <a:xfrm>
            <a:off x="75391" y="762000"/>
            <a:ext cx="8598508"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2800" b="1" dirty="0" smtClean="0">
                <a:solidFill>
                  <a:srgbClr val="0000CC"/>
                </a:solidFill>
                <a:latin typeface="Calibri" panose="020F0502020204030204" pitchFamily="34" charset="0"/>
              </a:rPr>
              <a:t>Random Access: HASHED FILES – Some Hashing functions</a:t>
            </a:r>
          </a:p>
        </p:txBody>
      </p:sp>
      <p:sp>
        <p:nvSpPr>
          <p:cNvPr id="7" name="Title 1"/>
          <p:cNvSpPr txBox="1">
            <a:spLocks/>
          </p:cNvSpPr>
          <p:nvPr/>
        </p:nvSpPr>
        <p:spPr>
          <a:xfrm>
            <a:off x="457200" y="762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Access Methods…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aphicFrame>
        <p:nvGraphicFramePr>
          <p:cNvPr id="9" name="Table 8"/>
          <p:cNvGraphicFramePr>
            <a:graphicFrameLocks noGrp="1"/>
          </p:cNvGraphicFramePr>
          <p:nvPr/>
        </p:nvGraphicFramePr>
        <p:xfrm>
          <a:off x="457200" y="1770410"/>
          <a:ext cx="8382000" cy="3487390"/>
        </p:xfrm>
        <a:graphic>
          <a:graphicData uri="http://schemas.openxmlformats.org/drawingml/2006/table">
            <a:tbl>
              <a:tblPr firstRow="1" bandRow="1">
                <a:tableStyleId>{5C22544A-7EE6-4342-B048-85BDC9FD1C3A}</a:tableStyleId>
              </a:tblPr>
              <a:tblGrid>
                <a:gridCol w="838200"/>
                <a:gridCol w="2788627"/>
                <a:gridCol w="4755173"/>
              </a:tblGrid>
              <a:tr h="554975">
                <a:tc>
                  <a:txBody>
                    <a:bodyPr/>
                    <a:lstStyle/>
                    <a:p>
                      <a:r>
                        <a:rPr lang="en-US" sz="2400" dirty="0" smtClean="0"/>
                        <a:t>No.</a:t>
                      </a:r>
                      <a:endParaRPr lang="en-US" sz="2400" dirty="0"/>
                    </a:p>
                  </a:txBody>
                  <a:tcPr/>
                </a:tc>
                <a:tc>
                  <a:txBody>
                    <a:bodyPr/>
                    <a:lstStyle/>
                    <a:p>
                      <a:r>
                        <a:rPr lang="en-US" sz="2400" dirty="0" smtClean="0"/>
                        <a:t>Hashing method</a:t>
                      </a:r>
                      <a:endParaRPr lang="en-US" sz="2400" dirty="0"/>
                    </a:p>
                  </a:txBody>
                  <a:tcPr/>
                </a:tc>
                <a:tc>
                  <a:txBody>
                    <a:bodyPr/>
                    <a:lstStyle/>
                    <a:p>
                      <a:r>
                        <a:rPr lang="en-US" sz="2400" dirty="0" smtClean="0"/>
                        <a:t>Characteristic</a:t>
                      </a:r>
                      <a:endParaRPr lang="en-US" sz="2400" dirty="0"/>
                    </a:p>
                  </a:txBody>
                  <a:tcPr/>
                </a:tc>
              </a:tr>
              <a:tr h="554975">
                <a:tc>
                  <a:txBody>
                    <a:bodyPr/>
                    <a:lstStyle/>
                    <a:p>
                      <a:r>
                        <a:rPr lang="en-US" sz="2400" dirty="0" smtClean="0"/>
                        <a:t>1</a:t>
                      </a:r>
                      <a:endParaRPr lang="en-US" sz="2400" dirty="0"/>
                    </a:p>
                  </a:txBody>
                  <a:tcPr/>
                </a:tc>
                <a:tc>
                  <a:txBody>
                    <a:bodyPr/>
                    <a:lstStyle/>
                    <a:p>
                      <a:r>
                        <a:rPr lang="en-US" sz="2400" dirty="0" smtClean="0"/>
                        <a:t>Direct hashing</a:t>
                      </a:r>
                      <a:endParaRPr lang="en-US" sz="2400" dirty="0"/>
                    </a:p>
                  </a:txBody>
                  <a:tcPr/>
                </a:tc>
                <a:tc>
                  <a:txBody>
                    <a:bodyPr/>
                    <a:lstStyle/>
                    <a:p>
                      <a:r>
                        <a:rPr lang="en-US" sz="2400" dirty="0" smtClean="0"/>
                        <a:t>Key</a:t>
                      </a:r>
                      <a:r>
                        <a:rPr lang="en-US" sz="2400" baseline="0" dirty="0" smtClean="0"/>
                        <a:t> value is the storing position</a:t>
                      </a:r>
                      <a:endParaRPr lang="en-US" sz="2400" dirty="0"/>
                    </a:p>
                  </a:txBody>
                  <a:tcPr/>
                </a:tc>
              </a:tr>
              <a:tr h="805608">
                <a:tc>
                  <a:txBody>
                    <a:bodyPr/>
                    <a:lstStyle/>
                    <a:p>
                      <a:r>
                        <a:rPr lang="en-US" sz="2400" dirty="0" smtClean="0"/>
                        <a:t>2</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400" dirty="0" smtClean="0">
                          <a:solidFill>
                            <a:srgbClr val="FF0000"/>
                          </a:solidFill>
                          <a:latin typeface="Times New Roman" pitchFamily="18" charset="0"/>
                        </a:rPr>
                        <a:t>Modulo division hashing</a:t>
                      </a:r>
                    </a:p>
                    <a:p>
                      <a:endParaRPr lang="en-US" sz="2400" dirty="0"/>
                    </a:p>
                  </a:txBody>
                  <a:tcPr/>
                </a:tc>
                <a:tc>
                  <a:txBody>
                    <a:bodyPr/>
                    <a:lstStyle/>
                    <a:p>
                      <a:r>
                        <a:rPr lang="en-US" sz="2400" dirty="0" smtClean="0"/>
                        <a:t>Using the modulo operator to determine  </a:t>
                      </a:r>
                      <a:r>
                        <a:rPr lang="en-US" sz="2400" baseline="0" dirty="0" smtClean="0"/>
                        <a:t>the storing position</a:t>
                      </a:r>
                      <a:endParaRPr lang="en-US" sz="2400" dirty="0"/>
                    </a:p>
                  </a:txBody>
                  <a:tcPr/>
                </a:tc>
              </a:tr>
              <a:tr h="1056242">
                <a:tc>
                  <a:txBody>
                    <a:bodyPr/>
                    <a:lstStyle/>
                    <a:p>
                      <a:r>
                        <a:rPr lang="en-US" sz="2400" dirty="0" smtClean="0"/>
                        <a:t>3</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400" dirty="0" smtClean="0">
                          <a:solidFill>
                            <a:srgbClr val="FF0000"/>
                          </a:solidFill>
                          <a:latin typeface="Times New Roman" pitchFamily="18" charset="0"/>
                        </a:rPr>
                        <a:t>Digit extraction hashing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Extracting</a:t>
                      </a:r>
                      <a:r>
                        <a:rPr lang="en-US" sz="2400" baseline="0" dirty="0" smtClean="0"/>
                        <a:t> </a:t>
                      </a:r>
                      <a:r>
                        <a:rPr lang="en-US" sz="2400" dirty="0" smtClean="0"/>
                        <a:t>some</a:t>
                      </a:r>
                      <a:r>
                        <a:rPr lang="en-US" sz="2400" baseline="0" dirty="0" smtClean="0"/>
                        <a:t> symbols in the key to </a:t>
                      </a:r>
                      <a:r>
                        <a:rPr lang="en-US" sz="2400" dirty="0" smtClean="0"/>
                        <a:t> determine  </a:t>
                      </a:r>
                      <a:r>
                        <a:rPr lang="en-US" sz="2400" baseline="0" dirty="0" smtClean="0"/>
                        <a:t>the storing position</a:t>
                      </a:r>
                      <a:endParaRPr lang="en-US" sz="2400" dirty="0"/>
                    </a:p>
                  </a:txBody>
                  <a:tcPr/>
                </a:tc>
              </a:tr>
            </a:tbl>
          </a:graphicData>
        </a:graphic>
      </p:graphicFrame>
      <p:sp>
        <p:nvSpPr>
          <p:cNvPr id="8" name="Slide Number Placeholder 7"/>
          <p:cNvSpPr>
            <a:spLocks noGrp="1"/>
          </p:cNvSpPr>
          <p:nvPr>
            <p:ph type="sldNum" sz="quarter" idx="12"/>
          </p:nvPr>
        </p:nvSpPr>
        <p:spPr/>
        <p:txBody>
          <a:bodyPr/>
          <a:lstStyle/>
          <a:p>
            <a:fld id="{69E29E33-B620-47F9-BB04-8846C2A5AFCC}" type="slidenum">
              <a:rPr kumimoji="0" lang="en-US" smtClean="0"/>
              <a:pPr/>
              <a:t>18</a:t>
            </a:fld>
            <a:endParaRPr kumimoji="0"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365250" y="1519535"/>
            <a:ext cx="7550150" cy="4957465"/>
            <a:chOff x="152400" y="452735"/>
            <a:chExt cx="7550150" cy="4957465"/>
          </a:xfrm>
        </p:grpSpPr>
        <p:sp>
          <p:nvSpPr>
            <p:cNvPr id="36867" name="Text Box 7"/>
            <p:cNvSpPr txBox="1">
              <a:spLocks noChangeArrowheads="1"/>
            </p:cNvSpPr>
            <p:nvPr/>
          </p:nvSpPr>
          <p:spPr bwMode="auto">
            <a:xfrm>
              <a:off x="152400" y="452735"/>
              <a:ext cx="3353995"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13.8  </a:t>
              </a:r>
              <a:r>
                <a:rPr lang="en-US" altLang="en-US" sz="2000" b="1" dirty="0">
                  <a:solidFill>
                    <a:srgbClr val="0000CC"/>
                  </a:solidFill>
                  <a:latin typeface="Times New Roman" pitchFamily="18" charset="0"/>
                </a:rPr>
                <a:t>Direct hashing</a:t>
              </a:r>
            </a:p>
          </p:txBody>
        </p:sp>
        <p:pic>
          <p:nvPicPr>
            <p:cNvPr id="36868" name="Picture 11"/>
            <p:cNvPicPr>
              <a:picLocks noChangeAspect="1" noChangeArrowheads="1"/>
            </p:cNvPicPr>
            <p:nvPr/>
          </p:nvPicPr>
          <p:blipFill>
            <a:blip r:embed="rId3" cstate="print"/>
            <a:srcRect/>
            <a:stretch>
              <a:fillRect/>
            </a:stretch>
          </p:blipFill>
          <p:spPr bwMode="auto">
            <a:xfrm>
              <a:off x="152400" y="962025"/>
              <a:ext cx="7550150" cy="4371975"/>
            </a:xfrm>
            <a:prstGeom prst="rect">
              <a:avLst/>
            </a:prstGeom>
            <a:noFill/>
            <a:ln w="9525">
              <a:noFill/>
              <a:miter lim="800000"/>
              <a:headEnd/>
              <a:tailEnd/>
            </a:ln>
            <a:effectLst/>
          </p:spPr>
        </p:pic>
        <p:cxnSp>
          <p:nvCxnSpPr>
            <p:cNvPr id="36869" name="Straight Connector 4"/>
            <p:cNvCxnSpPr>
              <a:cxnSpLocks noChangeShapeType="1"/>
            </p:cNvCxnSpPr>
            <p:nvPr/>
          </p:nvCxnSpPr>
          <p:spPr bwMode="auto">
            <a:xfrm>
              <a:off x="152400" y="914400"/>
              <a:ext cx="7543800" cy="0"/>
            </a:xfrm>
            <a:prstGeom prst="line">
              <a:avLst/>
            </a:prstGeom>
            <a:noFill/>
            <a:ln w="57150" algn="ctr">
              <a:solidFill>
                <a:srgbClr val="FF0000"/>
              </a:solidFill>
              <a:round/>
              <a:headEnd/>
              <a:tailEnd/>
            </a:ln>
            <a:effectLst/>
          </p:spPr>
        </p:cxnSp>
        <p:cxnSp>
          <p:nvCxnSpPr>
            <p:cNvPr id="36870" name="Straight Connector 5"/>
            <p:cNvCxnSpPr>
              <a:cxnSpLocks noChangeShapeType="1"/>
            </p:cNvCxnSpPr>
            <p:nvPr/>
          </p:nvCxnSpPr>
          <p:spPr bwMode="auto">
            <a:xfrm>
              <a:off x="228600" y="5410200"/>
              <a:ext cx="7467600" cy="0"/>
            </a:xfrm>
            <a:prstGeom prst="line">
              <a:avLst/>
            </a:prstGeom>
            <a:noFill/>
            <a:ln w="9525" algn="ctr">
              <a:solidFill>
                <a:srgbClr val="FF0000"/>
              </a:solidFill>
              <a:round/>
              <a:headEnd/>
              <a:tailEnd/>
            </a:ln>
            <a:effectLst/>
          </p:spPr>
        </p:cxnSp>
        <p:cxnSp>
          <p:nvCxnSpPr>
            <p:cNvPr id="36871" name="Straight Connector 6"/>
            <p:cNvCxnSpPr>
              <a:cxnSpLocks noChangeShapeType="1"/>
            </p:cNvCxnSpPr>
            <p:nvPr/>
          </p:nvCxnSpPr>
          <p:spPr bwMode="auto">
            <a:xfrm>
              <a:off x="152400" y="533400"/>
              <a:ext cx="7543800" cy="0"/>
            </a:xfrm>
            <a:prstGeom prst="line">
              <a:avLst/>
            </a:prstGeom>
            <a:noFill/>
            <a:ln w="9525" algn="ctr">
              <a:solidFill>
                <a:srgbClr val="FF0000"/>
              </a:solidFill>
              <a:round/>
              <a:headEnd/>
              <a:tailEnd/>
            </a:ln>
            <a:effectLst/>
          </p:spPr>
        </p:cxnSp>
      </p:grpSp>
      <p:sp>
        <p:nvSpPr>
          <p:cNvPr id="11" name="Text Box 3"/>
          <p:cNvSpPr txBox="1">
            <a:spLocks noChangeArrowheads="1"/>
          </p:cNvSpPr>
          <p:nvPr/>
        </p:nvSpPr>
        <p:spPr bwMode="auto">
          <a:xfrm>
            <a:off x="75391" y="762000"/>
            <a:ext cx="8395696"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2800" b="1" dirty="0" smtClean="0">
                <a:solidFill>
                  <a:srgbClr val="0000CC"/>
                </a:solidFill>
                <a:latin typeface="Calibri" panose="020F0502020204030204" pitchFamily="34" charset="0"/>
              </a:rPr>
              <a:t>Random Access: HASHED FILES- Some Hashing Methods</a:t>
            </a:r>
            <a:endParaRPr lang="en-US" altLang="en-US" sz="2800" b="1" dirty="0">
              <a:solidFill>
                <a:srgbClr val="0000CC"/>
              </a:solidFill>
              <a:latin typeface="Calibri" panose="020F0502020204030204" pitchFamily="34" charset="0"/>
            </a:endParaRPr>
          </a:p>
        </p:txBody>
      </p:sp>
      <p:sp>
        <p:nvSpPr>
          <p:cNvPr id="12" name="Title 1"/>
          <p:cNvSpPr txBox="1">
            <a:spLocks/>
          </p:cNvSpPr>
          <p:nvPr/>
        </p:nvSpPr>
        <p:spPr>
          <a:xfrm>
            <a:off x="457200" y="762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Access Methods…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3" name="Rectangle 7"/>
          <p:cNvSpPr>
            <a:spLocks noChangeArrowheads="1"/>
          </p:cNvSpPr>
          <p:nvPr/>
        </p:nvSpPr>
        <p:spPr bwMode="auto">
          <a:xfrm>
            <a:off x="152400" y="2260937"/>
            <a:ext cx="4267200" cy="1015663"/>
          </a:xfrm>
          <a:prstGeom prst="rect">
            <a:avLst/>
          </a:prstGeom>
          <a:solidFill>
            <a:srgbClr val="FFFF00"/>
          </a:solidFill>
          <a:ln w="9525">
            <a:noFill/>
            <a:miter lim="800000"/>
            <a:headEnd/>
            <a:tailEnd/>
          </a:ln>
          <a:effectLst/>
        </p:spPr>
        <p:txBody>
          <a:bodyPr wrap="square">
            <a:spAutoFit/>
          </a:bodyPr>
          <a:lstStyle/>
          <a:p>
            <a:pPr marL="109538" indent="-109538"/>
            <a:r>
              <a:rPr lang="en-US" altLang="en-US" sz="2000" b="0" dirty="0" smtClean="0">
                <a:solidFill>
                  <a:schemeClr val="bg1"/>
                </a:solidFill>
                <a:latin typeface="Times New Roman" pitchFamily="18" charset="0"/>
              </a:rPr>
              <a:t>- No </a:t>
            </a:r>
            <a:r>
              <a:rPr lang="en-US" altLang="en-US" sz="2000" b="0" dirty="0">
                <a:solidFill>
                  <a:schemeClr val="bg1"/>
                </a:solidFill>
                <a:latin typeface="Times New Roman" pitchFamily="18" charset="0"/>
              </a:rPr>
              <a:t>algorithmic </a:t>
            </a:r>
            <a:r>
              <a:rPr lang="en-US" altLang="en-US" sz="2000" b="0" dirty="0" smtClean="0">
                <a:solidFill>
                  <a:schemeClr val="bg1"/>
                </a:solidFill>
                <a:latin typeface="Times New Roman" pitchFamily="18" charset="0"/>
              </a:rPr>
              <a:t>manipulation.</a:t>
            </a:r>
          </a:p>
          <a:p>
            <a:pPr marL="109538" indent="-109538"/>
            <a:r>
              <a:rPr lang="en-US" altLang="en-US" sz="2000" dirty="0" smtClean="0">
                <a:solidFill>
                  <a:schemeClr val="bg1"/>
                </a:solidFill>
                <a:latin typeface="Times New Roman" pitchFamily="18" charset="0"/>
              </a:rPr>
              <a:t>- The file must contain a record for every possible key</a:t>
            </a:r>
            <a:endParaRPr lang="en-US" altLang="en-US" sz="2000" b="0" dirty="0">
              <a:solidFill>
                <a:schemeClr val="bg1"/>
              </a:solidFill>
              <a:latin typeface="Times New Roman" pitchFamily="18" charset="0"/>
            </a:endParaRPr>
          </a:p>
        </p:txBody>
      </p:sp>
      <p:sp>
        <p:nvSpPr>
          <p:cNvPr id="14" name="Slide Number Placeholder 13"/>
          <p:cNvSpPr>
            <a:spLocks noGrp="1"/>
          </p:cNvSpPr>
          <p:nvPr>
            <p:ph type="sldNum" sz="quarter" idx="12"/>
          </p:nvPr>
        </p:nvSpPr>
        <p:spPr/>
        <p:txBody>
          <a:bodyPr/>
          <a:lstStyle/>
          <a:p>
            <a:fld id="{69E29E33-B620-47F9-BB04-8846C2A5AFCC}" type="slidenum">
              <a:rPr kumimoji="0" lang="en-US" smtClean="0"/>
              <a:pPr/>
              <a:t>19</a:t>
            </a:fld>
            <a:endParaRPr kumimoji="0"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228600" y="990600"/>
            <a:ext cx="8686800" cy="685800"/>
          </a:xfrm>
        </p:spPr>
        <p:txBody>
          <a:bodyPr>
            <a:normAutofit/>
          </a:bodyPr>
          <a:lstStyle/>
          <a:p>
            <a:pPr>
              <a:buNone/>
            </a:pPr>
            <a:r>
              <a:rPr lang="en-US" b="1" u="sng" dirty="0" smtClean="0">
                <a:solidFill>
                  <a:srgbClr val="0000CC"/>
                </a:solidFill>
              </a:rPr>
              <a:t>LO10</a:t>
            </a:r>
            <a:r>
              <a:rPr lang="en-US" dirty="0" smtClean="0">
                <a:solidFill>
                  <a:srgbClr val="0000CC"/>
                </a:solidFill>
              </a:rPr>
              <a:t>: </a:t>
            </a:r>
            <a:r>
              <a:rPr lang="en-US" sz="2000" dirty="0" smtClean="0">
                <a:solidFill>
                  <a:srgbClr val="0000CC"/>
                </a:solidFill>
              </a:rPr>
              <a:t>Distinguish between text file and binary file and access methods.</a:t>
            </a:r>
            <a:endParaRPr lang="en-US" dirty="0" smtClean="0">
              <a:solidFill>
                <a:srgbClr val="0000CC"/>
              </a:solidFill>
            </a:endParaRPr>
          </a:p>
          <a:p>
            <a:pPr>
              <a:buNone/>
            </a:pPr>
            <a:endParaRPr lang="en-US" b="1" dirty="0" smtClean="0">
              <a:solidFill>
                <a:srgbClr val="0000CC"/>
              </a:solidFill>
            </a:endParaRPr>
          </a:p>
          <a:p>
            <a:pPr>
              <a:buNone/>
            </a:pPr>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p:txBody>
      </p:sp>
      <p:sp>
        <p:nvSpPr>
          <p:cNvPr id="21" name="Rectangle 2"/>
          <p:cNvSpPr>
            <a:spLocks noChangeArrowheads="1"/>
          </p:cNvSpPr>
          <p:nvPr/>
        </p:nvSpPr>
        <p:spPr bwMode="auto">
          <a:xfrm>
            <a:off x="152400" y="1809750"/>
            <a:ext cx="8915400" cy="708025"/>
          </a:xfrm>
          <a:prstGeom prst="rect">
            <a:avLst/>
          </a:prstGeom>
          <a:noFill/>
          <a:ln w="9525">
            <a:noFill/>
            <a:miter lim="800000"/>
            <a:headEnd/>
            <a:tailEnd/>
          </a:ln>
          <a:effectLst/>
        </p:spPr>
        <p:txBody>
          <a:bodyPr>
            <a:spAutoFit/>
          </a:bodyPr>
          <a:lstStyle/>
          <a:p>
            <a:pPr marL="342900" indent="-342900" algn="just">
              <a:spcAft>
                <a:spcPct val="90000"/>
              </a:spcAft>
              <a:buClr>
                <a:srgbClr val="FF0000"/>
              </a:buClr>
              <a:buFont typeface="Wingdings" pitchFamily="2" charset="2"/>
              <a:buChar char="q"/>
            </a:pPr>
            <a:r>
              <a:rPr lang="en-US" altLang="en-US" sz="2000" dirty="0">
                <a:solidFill>
                  <a:schemeClr val="bg1"/>
                </a:solidFill>
                <a:latin typeface="Times New Roman" pitchFamily="18" charset="0"/>
              </a:rPr>
              <a:t>Define two categories of access methods: sequential access and random</a:t>
            </a:r>
            <a:br>
              <a:rPr lang="en-US" altLang="en-US" sz="2000" dirty="0">
                <a:solidFill>
                  <a:schemeClr val="bg1"/>
                </a:solidFill>
                <a:latin typeface="Times New Roman" pitchFamily="18" charset="0"/>
              </a:rPr>
            </a:br>
            <a:r>
              <a:rPr lang="en-US" altLang="en-US" sz="2000" dirty="0">
                <a:solidFill>
                  <a:schemeClr val="bg1"/>
                </a:solidFill>
                <a:latin typeface="Times New Roman" pitchFamily="18" charset="0"/>
              </a:rPr>
              <a:t>access.</a:t>
            </a:r>
          </a:p>
        </p:txBody>
      </p:sp>
      <p:sp>
        <p:nvSpPr>
          <p:cNvPr id="22" name="Rectangle 2"/>
          <p:cNvSpPr>
            <a:spLocks noChangeArrowheads="1"/>
          </p:cNvSpPr>
          <p:nvPr/>
        </p:nvSpPr>
        <p:spPr bwMode="auto">
          <a:xfrm>
            <a:off x="152400" y="3908425"/>
            <a:ext cx="8915400" cy="400050"/>
          </a:xfrm>
          <a:prstGeom prst="rect">
            <a:avLst/>
          </a:prstGeom>
          <a:noFill/>
          <a:ln w="9525">
            <a:noFill/>
            <a:miter lim="800000"/>
            <a:headEnd/>
            <a:tailEnd/>
          </a:ln>
          <a:effectLst/>
        </p:spPr>
        <p:txBody>
          <a:bodyPr>
            <a:spAutoFit/>
          </a:bodyPr>
          <a:lstStyle/>
          <a:p>
            <a:pPr marL="342900" indent="-342900" algn="just">
              <a:spcAft>
                <a:spcPct val="90000"/>
              </a:spcAft>
              <a:buClr>
                <a:srgbClr val="FF0000"/>
              </a:buClr>
              <a:buFont typeface="Wingdings" pitchFamily="2" charset="2"/>
              <a:buChar char="q"/>
            </a:pPr>
            <a:r>
              <a:rPr lang="en-US" altLang="en-US" sz="2000">
                <a:solidFill>
                  <a:schemeClr val="bg1"/>
                </a:solidFill>
                <a:latin typeface="Times New Roman" pitchFamily="18" charset="0"/>
              </a:rPr>
              <a:t>Understand the idea behind hashed files and describe some hashing methods.</a:t>
            </a:r>
          </a:p>
        </p:txBody>
      </p:sp>
      <p:sp>
        <p:nvSpPr>
          <p:cNvPr id="23" name="Rectangle 2"/>
          <p:cNvSpPr>
            <a:spLocks noChangeArrowheads="1"/>
          </p:cNvSpPr>
          <p:nvPr/>
        </p:nvSpPr>
        <p:spPr bwMode="auto">
          <a:xfrm>
            <a:off x="152400" y="2611438"/>
            <a:ext cx="8915400" cy="400050"/>
          </a:xfrm>
          <a:prstGeom prst="rect">
            <a:avLst/>
          </a:prstGeom>
          <a:noFill/>
          <a:ln w="9525">
            <a:noFill/>
            <a:miter lim="800000"/>
            <a:headEnd/>
            <a:tailEnd/>
          </a:ln>
          <a:effectLst/>
        </p:spPr>
        <p:txBody>
          <a:bodyPr>
            <a:spAutoFit/>
          </a:bodyPr>
          <a:lstStyle/>
          <a:p>
            <a:pPr marL="342900" indent="-342900" algn="just">
              <a:spcAft>
                <a:spcPct val="90000"/>
              </a:spcAft>
              <a:buClr>
                <a:srgbClr val="FF0000"/>
              </a:buClr>
              <a:buFont typeface="Wingdings" pitchFamily="2" charset="2"/>
              <a:buChar char="q"/>
            </a:pPr>
            <a:r>
              <a:rPr lang="en-US" altLang="en-US" sz="2000">
                <a:solidFill>
                  <a:schemeClr val="bg1"/>
                </a:solidFill>
                <a:latin typeface="Times New Roman" pitchFamily="18" charset="0"/>
              </a:rPr>
              <a:t>Understand the structure of sequential files and how they are updated.</a:t>
            </a:r>
          </a:p>
        </p:txBody>
      </p:sp>
      <p:sp>
        <p:nvSpPr>
          <p:cNvPr id="24" name="Rectangle 2"/>
          <p:cNvSpPr>
            <a:spLocks noChangeArrowheads="1"/>
          </p:cNvSpPr>
          <p:nvPr/>
        </p:nvSpPr>
        <p:spPr bwMode="auto">
          <a:xfrm>
            <a:off x="152400" y="3106738"/>
            <a:ext cx="8915400" cy="708025"/>
          </a:xfrm>
          <a:prstGeom prst="rect">
            <a:avLst/>
          </a:prstGeom>
          <a:noFill/>
          <a:ln w="9525">
            <a:noFill/>
            <a:miter lim="800000"/>
            <a:headEnd/>
            <a:tailEnd/>
          </a:ln>
          <a:effectLst/>
        </p:spPr>
        <p:txBody>
          <a:bodyPr>
            <a:spAutoFit/>
          </a:bodyPr>
          <a:lstStyle/>
          <a:p>
            <a:pPr marL="342900" indent="-342900" algn="just">
              <a:spcAft>
                <a:spcPct val="90000"/>
              </a:spcAft>
              <a:buClr>
                <a:srgbClr val="FF0000"/>
              </a:buClr>
              <a:buFont typeface="Wingdings" pitchFamily="2" charset="2"/>
              <a:buChar char="q"/>
            </a:pPr>
            <a:r>
              <a:rPr lang="en-US" altLang="en-US" sz="2000">
                <a:solidFill>
                  <a:schemeClr val="bg1"/>
                </a:solidFill>
                <a:latin typeface="Times New Roman" pitchFamily="18" charset="0"/>
              </a:rPr>
              <a:t>Understand the structure of indexed files and the relation between the index</a:t>
            </a:r>
            <a:br>
              <a:rPr lang="en-US" altLang="en-US" sz="2000">
                <a:solidFill>
                  <a:schemeClr val="bg1"/>
                </a:solidFill>
                <a:latin typeface="Times New Roman" pitchFamily="18" charset="0"/>
              </a:rPr>
            </a:br>
            <a:r>
              <a:rPr lang="en-US" altLang="en-US" sz="2000">
                <a:solidFill>
                  <a:schemeClr val="bg1"/>
                </a:solidFill>
                <a:latin typeface="Times New Roman" pitchFamily="18" charset="0"/>
              </a:rPr>
              <a:t> and the data file.</a:t>
            </a:r>
          </a:p>
        </p:txBody>
      </p:sp>
      <p:sp>
        <p:nvSpPr>
          <p:cNvPr id="25" name="Rectangle 2"/>
          <p:cNvSpPr>
            <a:spLocks noChangeArrowheads="1"/>
          </p:cNvSpPr>
          <p:nvPr/>
        </p:nvSpPr>
        <p:spPr bwMode="auto">
          <a:xfrm>
            <a:off x="152400" y="4402138"/>
            <a:ext cx="8915400" cy="400050"/>
          </a:xfrm>
          <a:prstGeom prst="rect">
            <a:avLst/>
          </a:prstGeom>
          <a:noFill/>
          <a:ln w="9525">
            <a:noFill/>
            <a:miter lim="800000"/>
            <a:headEnd/>
            <a:tailEnd/>
          </a:ln>
          <a:effectLst/>
        </p:spPr>
        <p:txBody>
          <a:bodyPr>
            <a:spAutoFit/>
          </a:bodyPr>
          <a:lstStyle/>
          <a:p>
            <a:pPr marL="342900" indent="-342900" algn="just">
              <a:spcAft>
                <a:spcPct val="90000"/>
              </a:spcAft>
              <a:buClr>
                <a:srgbClr val="FF0000"/>
              </a:buClr>
              <a:buFont typeface="Wingdings" pitchFamily="2" charset="2"/>
              <a:buChar char="q"/>
            </a:pPr>
            <a:r>
              <a:rPr lang="en-US" altLang="en-US" sz="2000">
                <a:solidFill>
                  <a:schemeClr val="bg1"/>
                </a:solidFill>
                <a:latin typeface="Times New Roman" pitchFamily="18" charset="0"/>
              </a:rPr>
              <a:t> Describe address collisions and how they can be resolved.</a:t>
            </a:r>
          </a:p>
        </p:txBody>
      </p:sp>
      <p:sp>
        <p:nvSpPr>
          <p:cNvPr id="27" name="Rectangle 2"/>
          <p:cNvSpPr>
            <a:spLocks noChangeArrowheads="1"/>
          </p:cNvSpPr>
          <p:nvPr/>
        </p:nvSpPr>
        <p:spPr bwMode="auto">
          <a:xfrm>
            <a:off x="152400" y="5391150"/>
            <a:ext cx="8915400" cy="400050"/>
          </a:xfrm>
          <a:prstGeom prst="rect">
            <a:avLst/>
          </a:prstGeom>
          <a:noFill/>
          <a:ln w="9525">
            <a:noFill/>
            <a:miter lim="800000"/>
            <a:headEnd/>
            <a:tailEnd/>
          </a:ln>
          <a:effectLst/>
        </p:spPr>
        <p:txBody>
          <a:bodyPr>
            <a:spAutoFit/>
          </a:bodyPr>
          <a:lstStyle/>
          <a:p>
            <a:pPr marL="342900" indent="-342900" algn="just">
              <a:spcAft>
                <a:spcPct val="90000"/>
              </a:spcAft>
              <a:buClr>
                <a:srgbClr val="FF0000"/>
              </a:buClr>
              <a:buFont typeface="Wingdings" pitchFamily="2" charset="2"/>
              <a:buChar char="q"/>
            </a:pPr>
            <a:r>
              <a:rPr lang="en-US" altLang="en-US" sz="2000">
                <a:solidFill>
                  <a:schemeClr val="bg1"/>
                </a:solidFill>
                <a:latin typeface="Times New Roman" pitchFamily="18" charset="0"/>
              </a:rPr>
              <a:t> Distinguish between text and binary files.</a:t>
            </a:r>
          </a:p>
        </p:txBody>
      </p:sp>
      <p:sp>
        <p:nvSpPr>
          <p:cNvPr id="11" name="Slide Number Placeholder 10"/>
          <p:cNvSpPr>
            <a:spLocks noGrp="1"/>
          </p:cNvSpPr>
          <p:nvPr>
            <p:ph type="sldNum" sz="quarter" idx="12"/>
          </p:nvPr>
        </p:nvSpPr>
        <p:spPr/>
        <p:txBody>
          <a:bodyPr/>
          <a:lstStyle/>
          <a:p>
            <a:fld id="{69E29E33-B620-47F9-BB04-8846C2A5AFCC}" type="slidenum">
              <a:rPr kumimoji="0" lang="en-US" smtClean="0"/>
              <a:pPr/>
              <a:t>2</a:t>
            </a:fld>
            <a:endParaRPr kumimoji="0"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276225" y="1447800"/>
            <a:ext cx="8410575" cy="5029200"/>
            <a:chOff x="152400" y="609600"/>
            <a:chExt cx="8410575" cy="5029200"/>
          </a:xfrm>
        </p:grpSpPr>
        <p:sp>
          <p:nvSpPr>
            <p:cNvPr id="40963" name="Text Box 4"/>
            <p:cNvSpPr txBox="1">
              <a:spLocks noChangeArrowheads="1"/>
            </p:cNvSpPr>
            <p:nvPr/>
          </p:nvSpPr>
          <p:spPr bwMode="auto">
            <a:xfrm>
              <a:off x="152400" y="609600"/>
              <a:ext cx="7550465"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13.9  </a:t>
              </a:r>
              <a:r>
                <a:rPr lang="en-US" altLang="en-US" sz="2000" dirty="0">
                  <a:solidFill>
                    <a:srgbClr val="0000CC"/>
                  </a:solidFill>
                  <a:latin typeface="Times New Roman" pitchFamily="18" charset="0"/>
                </a:rPr>
                <a:t>Modulo </a:t>
              </a:r>
              <a:r>
                <a:rPr lang="en-US" altLang="en-US" sz="2000" dirty="0" smtClean="0">
                  <a:solidFill>
                    <a:srgbClr val="0000CC"/>
                  </a:solidFill>
                  <a:latin typeface="Times New Roman" pitchFamily="18" charset="0"/>
                </a:rPr>
                <a:t>division: </a:t>
              </a:r>
              <a:r>
                <a:rPr lang="en-US" altLang="en-US" sz="2000" b="1" dirty="0" smtClean="0">
                  <a:solidFill>
                    <a:srgbClr val="0000CC"/>
                  </a:solidFill>
                  <a:latin typeface="Times New Roman" pitchFamily="18" charset="0"/>
                </a:rPr>
                <a:t>Position = H(key) = Key mod 307 + 1</a:t>
              </a:r>
              <a:endParaRPr lang="en-US" altLang="en-US" sz="2000" b="1" dirty="0">
                <a:solidFill>
                  <a:srgbClr val="0000CC"/>
                </a:solidFill>
                <a:latin typeface="Times New Roman" pitchFamily="18" charset="0"/>
              </a:endParaRPr>
            </a:p>
          </p:txBody>
        </p:sp>
        <p:pic>
          <p:nvPicPr>
            <p:cNvPr id="40964" name="Picture 9"/>
            <p:cNvPicPr>
              <a:picLocks noChangeAspect="1" noChangeArrowheads="1"/>
            </p:cNvPicPr>
            <p:nvPr/>
          </p:nvPicPr>
          <p:blipFill>
            <a:blip r:embed="rId3" cstate="print"/>
            <a:srcRect/>
            <a:stretch>
              <a:fillRect/>
            </a:stretch>
          </p:blipFill>
          <p:spPr bwMode="auto">
            <a:xfrm>
              <a:off x="152400" y="1143000"/>
              <a:ext cx="8410575" cy="4465637"/>
            </a:xfrm>
            <a:prstGeom prst="rect">
              <a:avLst/>
            </a:prstGeom>
            <a:noFill/>
            <a:ln w="9525">
              <a:noFill/>
              <a:miter lim="800000"/>
              <a:headEnd/>
              <a:tailEnd/>
            </a:ln>
            <a:effectLst/>
          </p:spPr>
        </p:pic>
        <p:cxnSp>
          <p:nvCxnSpPr>
            <p:cNvPr id="40965" name="Straight Connector 4"/>
            <p:cNvCxnSpPr>
              <a:cxnSpLocks noChangeShapeType="1"/>
            </p:cNvCxnSpPr>
            <p:nvPr/>
          </p:nvCxnSpPr>
          <p:spPr bwMode="auto">
            <a:xfrm>
              <a:off x="152400" y="1066800"/>
              <a:ext cx="8382000" cy="0"/>
            </a:xfrm>
            <a:prstGeom prst="line">
              <a:avLst/>
            </a:prstGeom>
            <a:noFill/>
            <a:ln w="57150" algn="ctr">
              <a:solidFill>
                <a:srgbClr val="FF0000"/>
              </a:solidFill>
              <a:round/>
              <a:headEnd/>
              <a:tailEnd/>
            </a:ln>
            <a:effectLst/>
          </p:spPr>
        </p:cxnSp>
        <p:cxnSp>
          <p:nvCxnSpPr>
            <p:cNvPr id="40966" name="Straight Connector 5"/>
            <p:cNvCxnSpPr>
              <a:cxnSpLocks noChangeShapeType="1"/>
            </p:cNvCxnSpPr>
            <p:nvPr/>
          </p:nvCxnSpPr>
          <p:spPr bwMode="auto">
            <a:xfrm>
              <a:off x="228600" y="5638800"/>
              <a:ext cx="8305800" cy="0"/>
            </a:xfrm>
            <a:prstGeom prst="line">
              <a:avLst/>
            </a:prstGeom>
            <a:noFill/>
            <a:ln w="9525" algn="ctr">
              <a:solidFill>
                <a:srgbClr val="FF0000"/>
              </a:solidFill>
              <a:round/>
              <a:headEnd/>
              <a:tailEnd/>
            </a:ln>
            <a:effectLst/>
          </p:spPr>
        </p:cxnSp>
        <p:cxnSp>
          <p:nvCxnSpPr>
            <p:cNvPr id="40967" name="Straight Connector 6"/>
            <p:cNvCxnSpPr>
              <a:cxnSpLocks noChangeShapeType="1"/>
            </p:cNvCxnSpPr>
            <p:nvPr/>
          </p:nvCxnSpPr>
          <p:spPr bwMode="auto">
            <a:xfrm>
              <a:off x="152400" y="609600"/>
              <a:ext cx="8382000" cy="0"/>
            </a:xfrm>
            <a:prstGeom prst="line">
              <a:avLst/>
            </a:prstGeom>
            <a:noFill/>
            <a:ln w="9525" algn="ctr">
              <a:solidFill>
                <a:srgbClr val="FF0000"/>
              </a:solidFill>
              <a:round/>
              <a:headEnd/>
              <a:tailEnd/>
            </a:ln>
            <a:effectLst/>
          </p:spPr>
        </p:cxnSp>
      </p:grpSp>
      <p:sp>
        <p:nvSpPr>
          <p:cNvPr id="11" name="Text Box 3"/>
          <p:cNvSpPr txBox="1">
            <a:spLocks noChangeArrowheads="1"/>
          </p:cNvSpPr>
          <p:nvPr/>
        </p:nvSpPr>
        <p:spPr bwMode="auto">
          <a:xfrm>
            <a:off x="75391" y="762000"/>
            <a:ext cx="8395696"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2800" b="1" dirty="0" smtClean="0">
                <a:solidFill>
                  <a:srgbClr val="0000CC"/>
                </a:solidFill>
                <a:latin typeface="Calibri" panose="020F0502020204030204" pitchFamily="34" charset="0"/>
              </a:rPr>
              <a:t>Random Access: HASHED FILES- Some Hashing Methods</a:t>
            </a:r>
            <a:endParaRPr lang="en-US" altLang="en-US" sz="2800" b="1" dirty="0">
              <a:solidFill>
                <a:srgbClr val="0000CC"/>
              </a:solidFill>
              <a:latin typeface="Calibri" panose="020F0502020204030204" pitchFamily="34" charset="0"/>
            </a:endParaRPr>
          </a:p>
        </p:txBody>
      </p:sp>
      <p:sp>
        <p:nvSpPr>
          <p:cNvPr id="12" name="Title 1"/>
          <p:cNvSpPr txBox="1">
            <a:spLocks/>
          </p:cNvSpPr>
          <p:nvPr/>
        </p:nvSpPr>
        <p:spPr>
          <a:xfrm>
            <a:off x="457200" y="762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Access Methods…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3" name="TextBox 12"/>
          <p:cNvSpPr txBox="1"/>
          <p:nvPr/>
        </p:nvSpPr>
        <p:spPr>
          <a:xfrm>
            <a:off x="609600" y="2209800"/>
            <a:ext cx="3124200" cy="369332"/>
          </a:xfrm>
          <a:prstGeom prst="rect">
            <a:avLst/>
          </a:prstGeom>
          <a:noFill/>
        </p:spPr>
        <p:txBody>
          <a:bodyPr wrap="square" rtlCol="0">
            <a:spAutoFit/>
          </a:bodyPr>
          <a:lstStyle/>
          <a:p>
            <a:r>
              <a:rPr lang="en-US" dirty="0" smtClean="0">
                <a:solidFill>
                  <a:srgbClr val="0000CC"/>
                </a:solidFill>
              </a:rPr>
              <a:t>File size= 307</a:t>
            </a:r>
            <a:endParaRPr lang="en-US" dirty="0">
              <a:solidFill>
                <a:srgbClr val="0000CC"/>
              </a:solidFill>
            </a:endParaRPr>
          </a:p>
        </p:txBody>
      </p:sp>
      <p:sp>
        <p:nvSpPr>
          <p:cNvPr id="14" name="Slide Number Placeholder 13"/>
          <p:cNvSpPr>
            <a:spLocks noGrp="1"/>
          </p:cNvSpPr>
          <p:nvPr>
            <p:ph type="sldNum" sz="quarter" idx="12"/>
          </p:nvPr>
        </p:nvSpPr>
        <p:spPr/>
        <p:txBody>
          <a:bodyPr/>
          <a:lstStyle/>
          <a:p>
            <a:fld id="{69E29E33-B620-47F9-BB04-8846C2A5AFCC}" type="slidenum">
              <a:rPr kumimoji="0" lang="en-US" smtClean="0"/>
              <a:pPr/>
              <a:t>20</a:t>
            </a:fld>
            <a:endParaRPr kumimoji="0"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2"/>
          <p:cNvSpPr txBox="1">
            <a:spLocks noChangeArrowheads="1"/>
          </p:cNvSpPr>
          <p:nvPr/>
        </p:nvSpPr>
        <p:spPr bwMode="auto">
          <a:xfrm>
            <a:off x="228600" y="1676400"/>
            <a:ext cx="3650358" cy="523220"/>
          </a:xfrm>
          <a:prstGeom prst="rect">
            <a:avLst/>
          </a:prstGeom>
          <a:noFill/>
          <a:ln w="9525">
            <a:noFill/>
            <a:miter lim="800000"/>
            <a:headEnd/>
            <a:tailEnd/>
          </a:ln>
          <a:effectLst/>
        </p:spPr>
        <p:txBody>
          <a:bodyPr wrap="none">
            <a:spAutoFit/>
          </a:bodyPr>
          <a:lstStyle/>
          <a:p>
            <a:r>
              <a:rPr lang="en-US" altLang="en-US" sz="2800" dirty="0">
                <a:solidFill>
                  <a:srgbClr val="0000CC"/>
                </a:solidFill>
                <a:latin typeface="Times New Roman" pitchFamily="18" charset="0"/>
              </a:rPr>
              <a:t>Digit extraction hashing</a:t>
            </a:r>
          </a:p>
        </p:txBody>
      </p:sp>
      <p:sp>
        <p:nvSpPr>
          <p:cNvPr id="43012" name="Rectangle 3"/>
          <p:cNvSpPr>
            <a:spLocks noChangeArrowheads="1"/>
          </p:cNvSpPr>
          <p:nvPr/>
        </p:nvSpPr>
        <p:spPr bwMode="auto">
          <a:xfrm>
            <a:off x="304800" y="2198687"/>
            <a:ext cx="8458200" cy="2677656"/>
          </a:xfrm>
          <a:prstGeom prst="rect">
            <a:avLst/>
          </a:prstGeom>
          <a:noFill/>
          <a:ln w="9525">
            <a:noFill/>
            <a:miter lim="800000"/>
            <a:headEnd/>
            <a:tailEnd/>
          </a:ln>
          <a:effectLst/>
        </p:spPr>
        <p:txBody>
          <a:bodyPr wrap="square">
            <a:spAutoFit/>
          </a:bodyPr>
          <a:lstStyle/>
          <a:p>
            <a:pPr algn="just"/>
            <a:r>
              <a:rPr lang="en-US" altLang="en-US" sz="2800" b="0" dirty="0" smtClean="0">
                <a:solidFill>
                  <a:schemeClr val="bg1"/>
                </a:solidFill>
                <a:latin typeface="Times New Roman" pitchFamily="18" charset="0"/>
              </a:rPr>
              <a:t>Selected </a:t>
            </a:r>
            <a:r>
              <a:rPr lang="en-US" altLang="en-US" sz="2800" b="0" dirty="0">
                <a:solidFill>
                  <a:schemeClr val="bg1"/>
                </a:solidFill>
                <a:latin typeface="Times New Roman" pitchFamily="18" charset="0"/>
              </a:rPr>
              <a:t>digits are extracted from the key and used as the address. </a:t>
            </a:r>
            <a:r>
              <a:rPr lang="en-US" altLang="en-US" sz="2800" b="0" dirty="0" smtClean="0">
                <a:solidFill>
                  <a:schemeClr val="bg1"/>
                </a:solidFill>
                <a:latin typeface="Times New Roman" pitchFamily="18" charset="0"/>
              </a:rPr>
              <a:t>For example:</a:t>
            </a:r>
          </a:p>
          <a:p>
            <a:pPr algn="just">
              <a:buFontTx/>
              <a:buChar char="-"/>
            </a:pPr>
            <a:r>
              <a:rPr lang="en-US" altLang="en-US" sz="2800" dirty="0" smtClean="0">
                <a:solidFill>
                  <a:schemeClr val="bg1"/>
                </a:solidFill>
                <a:latin typeface="Times New Roman" pitchFamily="18" charset="0"/>
              </a:rPr>
              <a:t>Employee ID contains 6 digits: 125870</a:t>
            </a:r>
          </a:p>
          <a:p>
            <a:pPr algn="just">
              <a:buFontTx/>
              <a:buChar char="-"/>
            </a:pPr>
            <a:r>
              <a:rPr lang="en-US" altLang="en-US" sz="2800" b="0" dirty="0" smtClean="0">
                <a:solidFill>
                  <a:schemeClr val="bg1"/>
                </a:solidFill>
                <a:latin typeface="Times New Roman" pitchFamily="18" charset="0"/>
              </a:rPr>
              <a:t>We </a:t>
            </a:r>
            <a:r>
              <a:rPr lang="en-US" altLang="en-US" sz="2800" b="0" dirty="0">
                <a:solidFill>
                  <a:schemeClr val="bg1"/>
                </a:solidFill>
                <a:latin typeface="Times New Roman" pitchFamily="18" charset="0"/>
              </a:rPr>
              <a:t>could select the </a:t>
            </a:r>
            <a:r>
              <a:rPr lang="en-US" altLang="en-US" sz="2800" b="0" dirty="0" smtClean="0">
                <a:solidFill>
                  <a:schemeClr val="bg1"/>
                </a:solidFill>
                <a:latin typeface="Times New Roman" pitchFamily="18" charset="0"/>
              </a:rPr>
              <a:t>first (1), third(5), </a:t>
            </a:r>
            <a:r>
              <a:rPr lang="en-US" altLang="en-US" sz="2800" b="0" dirty="0">
                <a:solidFill>
                  <a:schemeClr val="bg1"/>
                </a:solidFill>
                <a:latin typeface="Times New Roman" pitchFamily="18" charset="0"/>
              </a:rPr>
              <a:t>and fourth digits </a:t>
            </a:r>
            <a:r>
              <a:rPr lang="en-US" altLang="en-US" sz="2800" b="0" dirty="0" smtClean="0">
                <a:solidFill>
                  <a:schemeClr val="bg1"/>
                </a:solidFill>
                <a:latin typeface="Times New Roman" pitchFamily="18" charset="0"/>
              </a:rPr>
              <a:t>(</a:t>
            </a:r>
            <a:r>
              <a:rPr lang="en-US" altLang="en-US" sz="2800" dirty="0" smtClean="0">
                <a:solidFill>
                  <a:schemeClr val="bg1"/>
                </a:solidFill>
                <a:latin typeface="Times New Roman" pitchFamily="18" charset="0"/>
              </a:rPr>
              <a:t>8</a:t>
            </a:r>
            <a:r>
              <a:rPr lang="en-US" altLang="en-US" sz="2800" b="0" dirty="0" smtClean="0">
                <a:solidFill>
                  <a:schemeClr val="bg1"/>
                </a:solidFill>
                <a:latin typeface="Times New Roman" pitchFamily="18" charset="0"/>
              </a:rPr>
              <a:t>) </a:t>
            </a:r>
            <a:r>
              <a:rPr lang="en-US" altLang="en-US" sz="2800" b="0" dirty="0">
                <a:solidFill>
                  <a:schemeClr val="bg1"/>
                </a:solidFill>
                <a:latin typeface="Times New Roman" pitchFamily="18" charset="0"/>
              </a:rPr>
              <a:t>and use them as the address</a:t>
            </a:r>
            <a:r>
              <a:rPr lang="en-US" altLang="en-US" sz="2800" b="0" dirty="0" smtClean="0">
                <a:solidFill>
                  <a:schemeClr val="bg1"/>
                </a:solidFill>
                <a:latin typeface="Times New Roman" pitchFamily="18" charset="0"/>
              </a:rPr>
              <a:t>.</a:t>
            </a:r>
          </a:p>
          <a:p>
            <a:pPr algn="just"/>
            <a:r>
              <a:rPr lang="en-US" altLang="en-US" sz="2800" dirty="0" smtClean="0">
                <a:solidFill>
                  <a:schemeClr val="bg1"/>
                </a:solidFill>
                <a:latin typeface="Times New Roman" pitchFamily="18" charset="0"/>
                <a:sym typeface="Wingdings" pitchFamily="2" charset="2"/>
              </a:rPr>
              <a:t> </a:t>
            </a:r>
            <a:r>
              <a:rPr lang="en-US" altLang="en-US" sz="2800" dirty="0" smtClean="0">
                <a:solidFill>
                  <a:schemeClr val="bg1"/>
                </a:solidFill>
                <a:latin typeface="Times New Roman" pitchFamily="18" charset="0"/>
                <a:sym typeface="Wingdings" pitchFamily="2" charset="2"/>
              </a:rPr>
              <a:t>       </a:t>
            </a:r>
            <a:r>
              <a:rPr lang="en-US" altLang="en-US" sz="2800" b="0" dirty="0" smtClean="0">
                <a:solidFill>
                  <a:schemeClr val="bg1"/>
                </a:solidFill>
                <a:latin typeface="Times New Roman" pitchFamily="18" charset="0"/>
              </a:rPr>
              <a:t>125870 </a:t>
            </a:r>
            <a:r>
              <a:rPr lang="en-US" altLang="en-US" sz="2800" b="0" dirty="0" smtClean="0">
                <a:solidFill>
                  <a:schemeClr val="bg1"/>
                </a:solidFill>
                <a:latin typeface="Times New Roman" pitchFamily="18" charset="0"/>
                <a:sym typeface="Wingdings" pitchFamily="2" charset="2"/>
              </a:rPr>
              <a:t> 158,   122801  128,  121267  112</a:t>
            </a:r>
            <a:endParaRPr lang="en-US" altLang="en-US" sz="2800" b="0" dirty="0">
              <a:solidFill>
                <a:schemeClr val="bg1"/>
              </a:solidFill>
              <a:latin typeface="Times New Roman" pitchFamily="18" charset="0"/>
            </a:endParaRPr>
          </a:p>
        </p:txBody>
      </p:sp>
      <p:sp>
        <p:nvSpPr>
          <p:cNvPr id="7" name="Text Box 3"/>
          <p:cNvSpPr txBox="1">
            <a:spLocks noChangeArrowheads="1"/>
          </p:cNvSpPr>
          <p:nvPr/>
        </p:nvSpPr>
        <p:spPr bwMode="auto">
          <a:xfrm>
            <a:off x="75391" y="762000"/>
            <a:ext cx="8395696"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2800" b="1" dirty="0" smtClean="0">
                <a:solidFill>
                  <a:srgbClr val="0000CC"/>
                </a:solidFill>
                <a:latin typeface="Calibri" panose="020F0502020204030204" pitchFamily="34" charset="0"/>
              </a:rPr>
              <a:t>Random Access: HASHED FILES- Some Hashing Methods</a:t>
            </a:r>
            <a:endParaRPr lang="en-US" altLang="en-US" sz="2800" b="1" dirty="0">
              <a:solidFill>
                <a:srgbClr val="0000CC"/>
              </a:solidFill>
              <a:latin typeface="Calibri" panose="020F0502020204030204" pitchFamily="34" charset="0"/>
            </a:endParaRPr>
          </a:p>
        </p:txBody>
      </p:sp>
      <p:sp>
        <p:nvSpPr>
          <p:cNvPr id="8" name="Title 1"/>
          <p:cNvSpPr txBox="1">
            <a:spLocks/>
          </p:cNvSpPr>
          <p:nvPr/>
        </p:nvSpPr>
        <p:spPr>
          <a:xfrm>
            <a:off x="457200" y="762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Access Methods…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21</a:t>
            </a:fld>
            <a:endParaRPr kumimoji="0"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2"/>
          <p:cNvSpPr txBox="1">
            <a:spLocks noChangeArrowheads="1"/>
          </p:cNvSpPr>
          <p:nvPr/>
        </p:nvSpPr>
        <p:spPr bwMode="auto">
          <a:xfrm>
            <a:off x="0" y="0"/>
            <a:ext cx="4378325" cy="584200"/>
          </a:xfrm>
          <a:prstGeom prst="rect">
            <a:avLst/>
          </a:prstGeom>
          <a:noFill/>
          <a:ln w="9525">
            <a:noFill/>
            <a:miter lim="800000"/>
            <a:headEnd/>
            <a:tailEnd/>
          </a:ln>
          <a:effectLst/>
        </p:spPr>
        <p:txBody>
          <a:bodyPr wrap="none">
            <a:spAutoFit/>
          </a:bodyPr>
          <a:lstStyle/>
          <a:p>
            <a:r>
              <a:rPr lang="en-US" altLang="en-US">
                <a:latin typeface="Calibri" pitchFamily="34" charset="0"/>
              </a:rPr>
              <a:t>13.4.1  Hashing methods</a:t>
            </a:r>
          </a:p>
        </p:txBody>
      </p:sp>
      <p:sp>
        <p:nvSpPr>
          <p:cNvPr id="6" name="Text Box 3"/>
          <p:cNvSpPr txBox="1">
            <a:spLocks noChangeArrowheads="1"/>
          </p:cNvSpPr>
          <p:nvPr/>
        </p:nvSpPr>
        <p:spPr bwMode="auto">
          <a:xfrm>
            <a:off x="75391" y="762000"/>
            <a:ext cx="884000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altLang="en-US" sz="2800" b="1" dirty="0" smtClean="0">
                <a:solidFill>
                  <a:srgbClr val="0000CC"/>
                </a:solidFill>
                <a:latin typeface="Calibri" panose="020F0502020204030204" pitchFamily="34" charset="0"/>
              </a:rPr>
              <a:t>Random Access: HASHED FILES – Collision Resolution</a:t>
            </a:r>
          </a:p>
        </p:txBody>
      </p:sp>
      <p:sp>
        <p:nvSpPr>
          <p:cNvPr id="7" name="Title 1"/>
          <p:cNvSpPr txBox="1">
            <a:spLocks/>
          </p:cNvSpPr>
          <p:nvPr/>
        </p:nvSpPr>
        <p:spPr>
          <a:xfrm>
            <a:off x="457200" y="762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Access Methods…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9" name="Rectangle 3"/>
          <p:cNvSpPr>
            <a:spLocks noChangeArrowheads="1"/>
          </p:cNvSpPr>
          <p:nvPr/>
        </p:nvSpPr>
        <p:spPr bwMode="auto">
          <a:xfrm>
            <a:off x="304800" y="1390471"/>
            <a:ext cx="8458200" cy="1200329"/>
          </a:xfrm>
          <a:prstGeom prst="rect">
            <a:avLst/>
          </a:prstGeom>
          <a:noFill/>
          <a:ln w="9525">
            <a:noFill/>
            <a:miter lim="800000"/>
            <a:headEnd/>
            <a:tailEnd/>
          </a:ln>
          <a:effectLst/>
        </p:spPr>
        <p:txBody>
          <a:bodyPr wrap="square">
            <a:spAutoFit/>
          </a:bodyPr>
          <a:lstStyle/>
          <a:p>
            <a:pPr algn="just"/>
            <a:r>
              <a:rPr lang="en-US" altLang="en-US" sz="2400" b="1" u="sng" dirty="0" smtClean="0">
                <a:solidFill>
                  <a:srgbClr val="0000CC"/>
                </a:solidFill>
                <a:latin typeface="Times New Roman" pitchFamily="18" charset="0"/>
              </a:rPr>
              <a:t>Collision</a:t>
            </a:r>
            <a:r>
              <a:rPr lang="en-US" altLang="en-US" sz="2400" b="1" dirty="0" smtClean="0">
                <a:solidFill>
                  <a:srgbClr val="0000CC"/>
                </a:solidFill>
                <a:latin typeface="Times New Roman" pitchFamily="18" charset="0"/>
              </a:rPr>
              <a:t>: </a:t>
            </a:r>
            <a:r>
              <a:rPr lang="en-US" altLang="en-US" sz="2400" b="0" dirty="0" smtClean="0">
                <a:solidFill>
                  <a:schemeClr val="bg1"/>
                </a:solidFill>
                <a:latin typeface="Times New Roman" pitchFamily="18" charset="0"/>
              </a:rPr>
              <a:t>Generally</a:t>
            </a:r>
            <a:r>
              <a:rPr lang="en-US" altLang="en-US" sz="2400" b="0" dirty="0">
                <a:solidFill>
                  <a:schemeClr val="bg1"/>
                </a:solidFill>
                <a:latin typeface="Times New Roman" pitchFamily="18" charset="0"/>
              </a:rPr>
              <a:t>, the population of keys for a hashed list is greater than the number of records in the data </a:t>
            </a:r>
            <a:r>
              <a:rPr lang="en-US" altLang="en-US" sz="2400" b="0" dirty="0" smtClean="0">
                <a:solidFill>
                  <a:schemeClr val="bg1"/>
                </a:solidFill>
                <a:latin typeface="Times New Roman" pitchFamily="18" charset="0"/>
              </a:rPr>
              <a:t>file </a:t>
            </a:r>
            <a:r>
              <a:rPr lang="en-US" altLang="en-US" sz="2400" b="0" dirty="0" smtClean="0">
                <a:solidFill>
                  <a:schemeClr val="bg1"/>
                </a:solidFill>
                <a:latin typeface="Times New Roman" pitchFamily="18" charset="0"/>
                <a:sym typeface="Wingdings" pitchFamily="2" charset="2"/>
              </a:rPr>
              <a:t> </a:t>
            </a:r>
            <a:r>
              <a:rPr lang="en-US" altLang="en-US" sz="2400" b="0" dirty="0" smtClean="0">
                <a:solidFill>
                  <a:srgbClr val="0000CC"/>
                </a:solidFill>
                <a:latin typeface="Times New Roman" pitchFamily="18" charset="0"/>
                <a:sym typeface="Wingdings" pitchFamily="2" charset="2"/>
              </a:rPr>
              <a:t>Some records (keys) have the same position through the hash function</a:t>
            </a:r>
            <a:r>
              <a:rPr lang="en-US" altLang="en-US" sz="2400" b="0" dirty="0" smtClean="0">
                <a:solidFill>
                  <a:schemeClr val="bg1"/>
                </a:solidFill>
                <a:latin typeface="Times New Roman" pitchFamily="18" charset="0"/>
                <a:sym typeface="Wingdings" pitchFamily="2" charset="2"/>
              </a:rPr>
              <a:t>.</a:t>
            </a:r>
          </a:p>
        </p:txBody>
      </p:sp>
      <p:grpSp>
        <p:nvGrpSpPr>
          <p:cNvPr id="11" name="Group 10"/>
          <p:cNvGrpSpPr>
            <a:grpSpLocks/>
          </p:cNvGrpSpPr>
          <p:nvPr/>
        </p:nvGrpSpPr>
        <p:grpSpPr bwMode="auto">
          <a:xfrm>
            <a:off x="152400" y="2743200"/>
            <a:ext cx="8458200" cy="2590800"/>
            <a:chOff x="152400" y="1828800"/>
            <a:chExt cx="8458200" cy="2590800"/>
          </a:xfrm>
        </p:grpSpPr>
        <p:sp>
          <p:nvSpPr>
            <p:cNvPr id="12" name="Text Box 2"/>
            <p:cNvSpPr txBox="1">
              <a:spLocks noChangeArrowheads="1"/>
            </p:cNvSpPr>
            <p:nvPr/>
          </p:nvSpPr>
          <p:spPr bwMode="auto">
            <a:xfrm>
              <a:off x="152400" y="1828800"/>
              <a:ext cx="2917825" cy="457200"/>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13.10  </a:t>
              </a:r>
              <a:r>
                <a:rPr lang="en-US" altLang="en-US" sz="2000" dirty="0">
                  <a:solidFill>
                    <a:schemeClr val="bg1"/>
                  </a:solidFill>
                  <a:latin typeface="Times New Roman" pitchFamily="18" charset="0"/>
                </a:rPr>
                <a:t>Collision</a:t>
              </a:r>
            </a:p>
          </p:txBody>
        </p:sp>
        <p:pic>
          <p:nvPicPr>
            <p:cNvPr id="13" name="Picture 4"/>
            <p:cNvPicPr>
              <a:picLocks noChangeAspect="1" noChangeArrowheads="1"/>
            </p:cNvPicPr>
            <p:nvPr/>
          </p:nvPicPr>
          <p:blipFill>
            <a:blip r:embed="rId3" cstate="print"/>
            <a:srcRect/>
            <a:stretch>
              <a:fillRect/>
            </a:stretch>
          </p:blipFill>
          <p:spPr bwMode="auto">
            <a:xfrm>
              <a:off x="228600" y="2414587"/>
              <a:ext cx="8328025" cy="1928813"/>
            </a:xfrm>
            <a:prstGeom prst="rect">
              <a:avLst/>
            </a:prstGeom>
            <a:noFill/>
            <a:ln w="9525">
              <a:noFill/>
              <a:miter lim="800000"/>
              <a:headEnd/>
              <a:tailEnd/>
            </a:ln>
            <a:effectLst/>
          </p:spPr>
        </p:pic>
        <p:cxnSp>
          <p:nvCxnSpPr>
            <p:cNvPr id="14" name="Straight Connector 4"/>
            <p:cNvCxnSpPr>
              <a:cxnSpLocks noChangeShapeType="1"/>
            </p:cNvCxnSpPr>
            <p:nvPr/>
          </p:nvCxnSpPr>
          <p:spPr bwMode="auto">
            <a:xfrm>
              <a:off x="152400" y="2286000"/>
              <a:ext cx="8382000" cy="0"/>
            </a:xfrm>
            <a:prstGeom prst="line">
              <a:avLst/>
            </a:prstGeom>
            <a:noFill/>
            <a:ln w="57150" algn="ctr">
              <a:solidFill>
                <a:srgbClr val="FF0000"/>
              </a:solidFill>
              <a:round/>
              <a:headEnd/>
              <a:tailEnd/>
            </a:ln>
            <a:effectLst/>
          </p:spPr>
        </p:cxnSp>
        <p:cxnSp>
          <p:nvCxnSpPr>
            <p:cNvPr id="15" name="Straight Connector 5"/>
            <p:cNvCxnSpPr>
              <a:cxnSpLocks noChangeShapeType="1"/>
            </p:cNvCxnSpPr>
            <p:nvPr/>
          </p:nvCxnSpPr>
          <p:spPr bwMode="auto">
            <a:xfrm>
              <a:off x="228600" y="4419600"/>
              <a:ext cx="8382000" cy="0"/>
            </a:xfrm>
            <a:prstGeom prst="line">
              <a:avLst/>
            </a:prstGeom>
            <a:noFill/>
            <a:ln w="9525" algn="ctr">
              <a:solidFill>
                <a:srgbClr val="FF0000"/>
              </a:solidFill>
              <a:round/>
              <a:headEnd/>
              <a:tailEnd/>
            </a:ln>
            <a:effectLst/>
          </p:spPr>
        </p:cxnSp>
        <p:cxnSp>
          <p:nvCxnSpPr>
            <p:cNvPr id="16" name="Straight Connector 6"/>
            <p:cNvCxnSpPr>
              <a:cxnSpLocks noChangeShapeType="1"/>
            </p:cNvCxnSpPr>
            <p:nvPr/>
          </p:nvCxnSpPr>
          <p:spPr bwMode="auto">
            <a:xfrm>
              <a:off x="152400" y="1828800"/>
              <a:ext cx="8458200" cy="0"/>
            </a:xfrm>
            <a:prstGeom prst="line">
              <a:avLst/>
            </a:prstGeom>
            <a:noFill/>
            <a:ln w="9525" algn="ctr">
              <a:solidFill>
                <a:srgbClr val="FF0000"/>
              </a:solidFill>
              <a:round/>
              <a:headEnd/>
              <a:tailEnd/>
            </a:ln>
            <a:effectLst/>
          </p:spPr>
        </p:cxnSp>
      </p:grpSp>
      <p:sp>
        <p:nvSpPr>
          <p:cNvPr id="17" name="TextBox 16"/>
          <p:cNvSpPr txBox="1"/>
          <p:nvPr/>
        </p:nvSpPr>
        <p:spPr>
          <a:xfrm>
            <a:off x="228600" y="5525869"/>
            <a:ext cx="8305800" cy="830997"/>
          </a:xfrm>
          <a:prstGeom prst="rect">
            <a:avLst/>
          </a:prstGeom>
          <a:noFill/>
        </p:spPr>
        <p:txBody>
          <a:bodyPr wrap="square" rtlCol="0">
            <a:spAutoFit/>
          </a:bodyPr>
          <a:lstStyle/>
          <a:p>
            <a:r>
              <a:rPr lang="en-US" altLang="en-US" sz="2400" dirty="0" smtClean="0">
                <a:solidFill>
                  <a:srgbClr val="FF0000"/>
                </a:solidFill>
                <a:latin typeface="Times New Roman" pitchFamily="18" charset="0"/>
              </a:rPr>
              <a:t>Some Collision resolution methods: </a:t>
            </a:r>
            <a:r>
              <a:rPr lang="en-US" altLang="en-US" sz="2400" dirty="0" smtClean="0">
                <a:solidFill>
                  <a:schemeClr val="bg1"/>
                </a:solidFill>
                <a:latin typeface="Times New Roman" pitchFamily="18" charset="0"/>
              </a:rPr>
              <a:t>Open addressing resolution</a:t>
            </a:r>
            <a:r>
              <a:rPr lang="en-US" altLang="en-US" sz="2400" dirty="0" smtClean="0">
                <a:solidFill>
                  <a:srgbClr val="0000CC"/>
                </a:solidFill>
                <a:latin typeface="Times New Roman" pitchFamily="18" charset="0"/>
              </a:rPr>
              <a:t>, Linked list resolution</a:t>
            </a:r>
            <a:r>
              <a:rPr lang="en-US" altLang="en-US" sz="2400" dirty="0" smtClean="0">
                <a:solidFill>
                  <a:schemeClr val="bg1"/>
                </a:solidFill>
                <a:latin typeface="Times New Roman" pitchFamily="18" charset="0"/>
              </a:rPr>
              <a:t>, Bucket hashing resolution, …</a:t>
            </a:r>
            <a:endParaRPr lang="en-US" sz="2400" dirty="0">
              <a:solidFill>
                <a:srgbClr val="0000CC"/>
              </a:solidFill>
            </a:endParaRPr>
          </a:p>
        </p:txBody>
      </p:sp>
      <p:sp>
        <p:nvSpPr>
          <p:cNvPr id="18" name="Slide Number Placeholder 17"/>
          <p:cNvSpPr>
            <a:spLocks noGrp="1"/>
          </p:cNvSpPr>
          <p:nvPr>
            <p:ph type="sldNum" sz="quarter" idx="12"/>
          </p:nvPr>
        </p:nvSpPr>
        <p:spPr/>
        <p:txBody>
          <a:bodyPr/>
          <a:lstStyle/>
          <a:p>
            <a:fld id="{69E29E33-B620-47F9-BB04-8846C2A5AFCC}" type="slidenum">
              <a:rPr kumimoji="0" lang="en-US" smtClean="0"/>
              <a:pPr/>
              <a:t>22</a:t>
            </a:fld>
            <a:endParaRPr kumimoji="0"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2"/>
          <p:cNvSpPr txBox="1">
            <a:spLocks noChangeArrowheads="1"/>
          </p:cNvSpPr>
          <p:nvPr/>
        </p:nvSpPr>
        <p:spPr bwMode="auto">
          <a:xfrm>
            <a:off x="228600" y="1371600"/>
            <a:ext cx="3023585" cy="523220"/>
          </a:xfrm>
          <a:prstGeom prst="rect">
            <a:avLst/>
          </a:prstGeom>
          <a:noFill/>
          <a:ln w="9525">
            <a:noFill/>
            <a:miter lim="800000"/>
            <a:headEnd/>
            <a:tailEnd/>
          </a:ln>
          <a:effectLst/>
        </p:spPr>
        <p:txBody>
          <a:bodyPr wrap="none">
            <a:spAutoFit/>
          </a:bodyPr>
          <a:lstStyle/>
          <a:p>
            <a:r>
              <a:rPr lang="en-US" altLang="en-US" sz="2800" dirty="0">
                <a:solidFill>
                  <a:srgbClr val="FF0000"/>
                </a:solidFill>
                <a:latin typeface="Times New Roman" pitchFamily="18" charset="0"/>
              </a:rPr>
              <a:t>Collision </a:t>
            </a:r>
            <a:r>
              <a:rPr lang="en-US" altLang="en-US" sz="2800" dirty="0" smtClean="0">
                <a:solidFill>
                  <a:srgbClr val="FF0000"/>
                </a:solidFill>
                <a:latin typeface="Times New Roman" pitchFamily="18" charset="0"/>
              </a:rPr>
              <a:t>resolution</a:t>
            </a:r>
            <a:endParaRPr lang="en-US" altLang="en-US" sz="2800" dirty="0">
              <a:solidFill>
                <a:srgbClr val="FF0000"/>
              </a:solidFill>
              <a:latin typeface="Times New Roman" pitchFamily="18" charset="0"/>
            </a:endParaRPr>
          </a:p>
        </p:txBody>
      </p:sp>
      <p:sp>
        <p:nvSpPr>
          <p:cNvPr id="49156" name="Rectangle 3"/>
          <p:cNvSpPr>
            <a:spLocks noChangeArrowheads="1"/>
          </p:cNvSpPr>
          <p:nvPr/>
        </p:nvSpPr>
        <p:spPr bwMode="auto">
          <a:xfrm>
            <a:off x="228600" y="1905000"/>
            <a:ext cx="8458200" cy="4401205"/>
          </a:xfrm>
          <a:prstGeom prst="rect">
            <a:avLst/>
          </a:prstGeom>
          <a:noFill/>
          <a:ln w="9525">
            <a:noFill/>
            <a:miter lim="800000"/>
            <a:headEnd/>
            <a:tailEnd/>
          </a:ln>
          <a:effectLst/>
        </p:spPr>
        <p:txBody>
          <a:bodyPr wrap="square">
            <a:spAutoFit/>
          </a:bodyPr>
          <a:lstStyle/>
          <a:p>
            <a:pPr algn="just"/>
            <a:r>
              <a:rPr lang="en-US" altLang="en-US" sz="2800" b="0" dirty="0">
                <a:solidFill>
                  <a:schemeClr val="bg1"/>
                </a:solidFill>
                <a:latin typeface="Times New Roman" pitchFamily="18" charset="0"/>
              </a:rPr>
              <a:t>With the exception of the </a:t>
            </a:r>
            <a:r>
              <a:rPr lang="en-US" altLang="en-US" sz="2800" b="1" dirty="0">
                <a:solidFill>
                  <a:schemeClr val="bg1"/>
                </a:solidFill>
                <a:latin typeface="Times New Roman" pitchFamily="18" charset="0"/>
              </a:rPr>
              <a:t>direct method, </a:t>
            </a:r>
            <a:r>
              <a:rPr lang="en-US" altLang="en-US" sz="2800" b="1" dirty="0">
                <a:solidFill>
                  <a:srgbClr val="0000CC"/>
                </a:solidFill>
                <a:latin typeface="Times New Roman" pitchFamily="18" charset="0"/>
              </a:rPr>
              <a:t>none of the methods </a:t>
            </a:r>
            <a:r>
              <a:rPr lang="en-US" altLang="en-US" sz="2800" b="0" dirty="0">
                <a:solidFill>
                  <a:srgbClr val="0000CC"/>
                </a:solidFill>
                <a:latin typeface="Times New Roman" pitchFamily="18" charset="0"/>
              </a:rPr>
              <a:t>we have discussed for hashing creates one-to-one mappings</a:t>
            </a:r>
            <a:r>
              <a:rPr lang="en-US" altLang="en-US" sz="2800" b="0" dirty="0">
                <a:solidFill>
                  <a:schemeClr val="bg1"/>
                </a:solidFill>
                <a:latin typeface="Times New Roman" pitchFamily="18" charset="0"/>
              </a:rPr>
              <a:t>. This means that when we hash a new key to an address, we may create a collision. There are several methods for handling collisions, each of them independent of the hashing algorithm. That is, any hashing method can be used with any collision resolution method. In this section, we discuss some of these </a:t>
            </a:r>
            <a:r>
              <a:rPr lang="en-US" altLang="en-US" sz="2800" b="0" dirty="0" smtClean="0">
                <a:solidFill>
                  <a:schemeClr val="bg1"/>
                </a:solidFill>
                <a:latin typeface="Times New Roman" pitchFamily="18" charset="0"/>
              </a:rPr>
              <a:t>methods: </a:t>
            </a:r>
            <a:r>
              <a:rPr lang="en-US" altLang="en-US" sz="2800" dirty="0" smtClean="0">
                <a:solidFill>
                  <a:schemeClr val="bg1"/>
                </a:solidFill>
                <a:latin typeface="Times New Roman" pitchFamily="18" charset="0"/>
              </a:rPr>
              <a:t>Open addressing resolution</a:t>
            </a:r>
            <a:r>
              <a:rPr lang="en-US" altLang="en-US" sz="2800" dirty="0" smtClean="0">
                <a:solidFill>
                  <a:srgbClr val="0000CC"/>
                </a:solidFill>
                <a:latin typeface="Times New Roman" pitchFamily="18" charset="0"/>
              </a:rPr>
              <a:t>, Linked list resolution</a:t>
            </a:r>
            <a:r>
              <a:rPr lang="en-US" altLang="en-US" sz="2800" dirty="0" smtClean="0">
                <a:solidFill>
                  <a:schemeClr val="bg1"/>
                </a:solidFill>
                <a:latin typeface="Times New Roman" pitchFamily="18" charset="0"/>
              </a:rPr>
              <a:t>, Bucket hashing resolution.</a:t>
            </a:r>
            <a:endParaRPr lang="en-US" altLang="en-US" sz="2800" b="0" dirty="0">
              <a:solidFill>
                <a:schemeClr val="bg1"/>
              </a:solidFill>
              <a:latin typeface="Times New Roman" pitchFamily="18" charset="0"/>
            </a:endParaRPr>
          </a:p>
        </p:txBody>
      </p:sp>
      <p:sp>
        <p:nvSpPr>
          <p:cNvPr id="4" name="Text Box 3"/>
          <p:cNvSpPr txBox="1">
            <a:spLocks noChangeArrowheads="1"/>
          </p:cNvSpPr>
          <p:nvPr/>
        </p:nvSpPr>
        <p:spPr bwMode="auto">
          <a:xfrm>
            <a:off x="75391" y="762000"/>
            <a:ext cx="884000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altLang="en-US" sz="2800" b="1" dirty="0" smtClean="0">
                <a:solidFill>
                  <a:srgbClr val="0000CC"/>
                </a:solidFill>
                <a:latin typeface="Calibri" panose="020F0502020204030204" pitchFamily="34" charset="0"/>
              </a:rPr>
              <a:t>Random Access: HASHED FILES – Collision Resolution</a:t>
            </a:r>
          </a:p>
        </p:txBody>
      </p:sp>
      <p:sp>
        <p:nvSpPr>
          <p:cNvPr id="5" name="Title 1"/>
          <p:cNvSpPr txBox="1">
            <a:spLocks/>
          </p:cNvSpPr>
          <p:nvPr/>
        </p:nvSpPr>
        <p:spPr>
          <a:xfrm>
            <a:off x="457200" y="762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Access Methods…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23</a:t>
            </a:fld>
            <a:endParaRPr kumimoji="0"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95250" y="3048000"/>
            <a:ext cx="9048750" cy="2133600"/>
            <a:chOff x="95250" y="1371600"/>
            <a:chExt cx="9048750" cy="2133600"/>
          </a:xfrm>
        </p:grpSpPr>
        <p:sp>
          <p:nvSpPr>
            <p:cNvPr id="51203" name="Text Box 2"/>
            <p:cNvSpPr txBox="1">
              <a:spLocks noChangeArrowheads="1"/>
            </p:cNvSpPr>
            <p:nvPr/>
          </p:nvSpPr>
          <p:spPr bwMode="auto">
            <a:xfrm>
              <a:off x="95250" y="1371600"/>
              <a:ext cx="5498428"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13.11  </a:t>
              </a:r>
              <a:r>
                <a:rPr lang="en-US" altLang="en-US" sz="2000" dirty="0">
                  <a:solidFill>
                    <a:schemeClr val="bg1"/>
                  </a:solidFill>
                  <a:latin typeface="Times New Roman" pitchFamily="18" charset="0"/>
                </a:rPr>
                <a:t>Open addressing </a:t>
              </a:r>
              <a:r>
                <a:rPr lang="en-US" altLang="en-US" sz="2000" dirty="0" smtClean="0">
                  <a:solidFill>
                    <a:schemeClr val="bg1"/>
                  </a:solidFill>
                  <a:latin typeface="Times New Roman" pitchFamily="18" charset="0"/>
                </a:rPr>
                <a:t>resolution, f(</a:t>
              </a:r>
              <a:r>
                <a:rPr lang="en-US" altLang="en-US" sz="2000" dirty="0" err="1" smtClean="0">
                  <a:solidFill>
                    <a:schemeClr val="bg1"/>
                  </a:solidFill>
                  <a:latin typeface="Times New Roman" pitchFamily="18" charset="0"/>
                </a:rPr>
                <a:t>i</a:t>
              </a:r>
              <a:r>
                <a:rPr lang="en-US" altLang="en-US" sz="2000" dirty="0" smtClean="0">
                  <a:solidFill>
                    <a:schemeClr val="bg1"/>
                  </a:solidFill>
                  <a:latin typeface="Times New Roman" pitchFamily="18" charset="0"/>
                </a:rPr>
                <a:t>) = </a:t>
              </a:r>
              <a:r>
                <a:rPr lang="en-US" altLang="en-US" sz="2000" dirty="0" err="1" smtClean="0">
                  <a:solidFill>
                    <a:schemeClr val="bg1"/>
                  </a:solidFill>
                  <a:latin typeface="Times New Roman" pitchFamily="18" charset="0"/>
                </a:rPr>
                <a:t>i</a:t>
              </a:r>
              <a:endParaRPr lang="en-US" altLang="en-US" sz="2000" dirty="0">
                <a:solidFill>
                  <a:schemeClr val="bg1"/>
                </a:solidFill>
                <a:latin typeface="Times New Roman" pitchFamily="18" charset="0"/>
              </a:endParaRPr>
            </a:p>
          </p:txBody>
        </p:sp>
        <p:pic>
          <p:nvPicPr>
            <p:cNvPr id="51204" name="Picture 4"/>
            <p:cNvPicPr>
              <a:picLocks noChangeAspect="1" noChangeArrowheads="1"/>
            </p:cNvPicPr>
            <p:nvPr/>
          </p:nvPicPr>
          <p:blipFill>
            <a:blip r:embed="rId3" cstate="print">
              <a:lum contrast="10000"/>
            </a:blip>
            <a:srcRect/>
            <a:stretch>
              <a:fillRect/>
            </a:stretch>
          </p:blipFill>
          <p:spPr bwMode="auto">
            <a:xfrm>
              <a:off x="115888" y="1965325"/>
              <a:ext cx="8875712" cy="1463675"/>
            </a:xfrm>
            <a:prstGeom prst="rect">
              <a:avLst/>
            </a:prstGeom>
            <a:noFill/>
            <a:ln w="9525">
              <a:noFill/>
              <a:miter lim="800000"/>
              <a:headEnd/>
              <a:tailEnd/>
            </a:ln>
            <a:effectLst/>
          </p:spPr>
        </p:pic>
        <p:cxnSp>
          <p:nvCxnSpPr>
            <p:cNvPr id="51205" name="Straight Connector 4"/>
            <p:cNvCxnSpPr>
              <a:cxnSpLocks noChangeShapeType="1"/>
            </p:cNvCxnSpPr>
            <p:nvPr/>
          </p:nvCxnSpPr>
          <p:spPr bwMode="auto">
            <a:xfrm>
              <a:off x="152400" y="1905000"/>
              <a:ext cx="8839200" cy="0"/>
            </a:xfrm>
            <a:prstGeom prst="line">
              <a:avLst/>
            </a:prstGeom>
            <a:noFill/>
            <a:ln w="57150" algn="ctr">
              <a:solidFill>
                <a:srgbClr val="FF0000"/>
              </a:solidFill>
              <a:round/>
              <a:headEnd/>
              <a:tailEnd/>
            </a:ln>
            <a:effectLst/>
          </p:spPr>
        </p:cxnSp>
        <p:cxnSp>
          <p:nvCxnSpPr>
            <p:cNvPr id="51206" name="Straight Connector 5"/>
            <p:cNvCxnSpPr>
              <a:cxnSpLocks noChangeShapeType="1"/>
            </p:cNvCxnSpPr>
            <p:nvPr/>
          </p:nvCxnSpPr>
          <p:spPr bwMode="auto">
            <a:xfrm>
              <a:off x="228600" y="3505200"/>
              <a:ext cx="8915400" cy="0"/>
            </a:xfrm>
            <a:prstGeom prst="line">
              <a:avLst/>
            </a:prstGeom>
            <a:noFill/>
            <a:ln w="9525" algn="ctr">
              <a:solidFill>
                <a:srgbClr val="FF0000"/>
              </a:solidFill>
              <a:round/>
              <a:headEnd/>
              <a:tailEnd/>
            </a:ln>
            <a:effectLst/>
          </p:spPr>
        </p:cxnSp>
        <p:cxnSp>
          <p:nvCxnSpPr>
            <p:cNvPr id="51207" name="Straight Connector 6"/>
            <p:cNvCxnSpPr>
              <a:cxnSpLocks noChangeShapeType="1"/>
            </p:cNvCxnSpPr>
            <p:nvPr/>
          </p:nvCxnSpPr>
          <p:spPr bwMode="auto">
            <a:xfrm>
              <a:off x="152400" y="1371600"/>
              <a:ext cx="8763000" cy="0"/>
            </a:xfrm>
            <a:prstGeom prst="line">
              <a:avLst/>
            </a:prstGeom>
            <a:noFill/>
            <a:ln w="9525" algn="ctr">
              <a:solidFill>
                <a:srgbClr val="FF0000"/>
              </a:solidFill>
              <a:round/>
              <a:headEnd/>
              <a:tailEnd/>
            </a:ln>
            <a:effectLst/>
          </p:spPr>
        </p:cxnSp>
      </p:grpSp>
      <p:sp>
        <p:nvSpPr>
          <p:cNvPr id="8" name="Text Box 2"/>
          <p:cNvSpPr txBox="1">
            <a:spLocks noChangeArrowheads="1"/>
          </p:cNvSpPr>
          <p:nvPr/>
        </p:nvSpPr>
        <p:spPr bwMode="auto">
          <a:xfrm>
            <a:off x="228600" y="1371600"/>
            <a:ext cx="7277954" cy="1261884"/>
          </a:xfrm>
          <a:prstGeom prst="rect">
            <a:avLst/>
          </a:prstGeom>
          <a:noFill/>
          <a:ln w="9525">
            <a:noFill/>
            <a:miter lim="800000"/>
            <a:headEnd/>
            <a:tailEnd/>
          </a:ln>
          <a:effectLst/>
        </p:spPr>
        <p:txBody>
          <a:bodyPr wrap="none">
            <a:spAutoFit/>
          </a:bodyPr>
          <a:lstStyle/>
          <a:p>
            <a:r>
              <a:rPr lang="en-US" altLang="en-US" sz="2800" dirty="0">
                <a:solidFill>
                  <a:srgbClr val="FF0000"/>
                </a:solidFill>
                <a:latin typeface="Times New Roman" pitchFamily="18" charset="0"/>
              </a:rPr>
              <a:t>Collision </a:t>
            </a:r>
            <a:r>
              <a:rPr lang="en-US" altLang="en-US" sz="2800" dirty="0" smtClean="0">
                <a:solidFill>
                  <a:srgbClr val="FF0000"/>
                </a:solidFill>
                <a:latin typeface="Times New Roman" pitchFamily="18" charset="0"/>
              </a:rPr>
              <a:t>resolution: Open addressing resolution</a:t>
            </a:r>
          </a:p>
          <a:p>
            <a:r>
              <a:rPr lang="en-US" altLang="en-US" sz="2400" dirty="0" smtClean="0">
                <a:solidFill>
                  <a:srgbClr val="0000CC"/>
                </a:solidFill>
                <a:latin typeface="Times New Roman" pitchFamily="18" charset="0"/>
              </a:rPr>
              <a:t>(</a:t>
            </a:r>
            <a:r>
              <a:rPr lang="en-US" altLang="en-US" sz="2400" dirty="0" err="1" smtClean="0">
                <a:solidFill>
                  <a:srgbClr val="0000CC"/>
                </a:solidFill>
                <a:latin typeface="Times New Roman" pitchFamily="18" charset="0"/>
              </a:rPr>
              <a:t>Dò</a:t>
            </a:r>
            <a:r>
              <a:rPr lang="en-US" altLang="en-US" sz="2400" dirty="0" smtClean="0">
                <a:solidFill>
                  <a:srgbClr val="0000CC"/>
                </a:solidFill>
                <a:latin typeface="Times New Roman" pitchFamily="18" charset="0"/>
              </a:rPr>
              <a:t> </a:t>
            </a:r>
            <a:r>
              <a:rPr lang="en-US" altLang="en-US" sz="2400" dirty="0" err="1" smtClean="0">
                <a:solidFill>
                  <a:srgbClr val="0000CC"/>
                </a:solidFill>
                <a:latin typeface="Times New Roman" pitchFamily="18" charset="0"/>
              </a:rPr>
              <a:t>tìm</a:t>
            </a:r>
            <a:r>
              <a:rPr lang="en-US" altLang="en-US" sz="2400" dirty="0" smtClean="0">
                <a:solidFill>
                  <a:srgbClr val="0000CC"/>
                </a:solidFill>
                <a:latin typeface="Times New Roman" pitchFamily="18" charset="0"/>
              </a:rPr>
              <a:t> </a:t>
            </a:r>
            <a:r>
              <a:rPr lang="en-US" altLang="en-US" sz="2400" dirty="0" err="1" smtClean="0">
                <a:solidFill>
                  <a:srgbClr val="0000CC"/>
                </a:solidFill>
                <a:latin typeface="Times New Roman" pitchFamily="18" charset="0"/>
              </a:rPr>
              <a:t>vị</a:t>
            </a:r>
            <a:r>
              <a:rPr lang="en-US" altLang="en-US" sz="2400" dirty="0" smtClean="0">
                <a:solidFill>
                  <a:srgbClr val="0000CC"/>
                </a:solidFill>
                <a:latin typeface="Times New Roman" pitchFamily="18" charset="0"/>
              </a:rPr>
              <a:t> </a:t>
            </a:r>
            <a:r>
              <a:rPr lang="en-US" altLang="en-US" sz="2400" dirty="0" err="1" smtClean="0">
                <a:solidFill>
                  <a:srgbClr val="0000CC"/>
                </a:solidFill>
                <a:latin typeface="Times New Roman" pitchFamily="18" charset="0"/>
              </a:rPr>
              <a:t>trí</a:t>
            </a:r>
            <a:r>
              <a:rPr lang="en-US" altLang="en-US" sz="2400" dirty="0" smtClean="0">
                <a:solidFill>
                  <a:srgbClr val="0000CC"/>
                </a:solidFill>
                <a:latin typeface="Times New Roman" pitchFamily="18" charset="0"/>
              </a:rPr>
              <a:t> </a:t>
            </a:r>
            <a:r>
              <a:rPr lang="en-US" altLang="en-US" sz="2400" dirty="0" err="1" smtClean="0">
                <a:solidFill>
                  <a:srgbClr val="0000CC"/>
                </a:solidFill>
                <a:latin typeface="Times New Roman" pitchFamily="18" charset="0"/>
              </a:rPr>
              <a:t>kế</a:t>
            </a:r>
            <a:r>
              <a:rPr lang="en-US" altLang="en-US" sz="2400" dirty="0" smtClean="0">
                <a:solidFill>
                  <a:srgbClr val="0000CC"/>
                </a:solidFill>
                <a:latin typeface="Times New Roman" pitchFamily="18" charset="0"/>
              </a:rPr>
              <a:t> </a:t>
            </a:r>
            <a:r>
              <a:rPr lang="en-US" altLang="en-US" sz="2400" dirty="0" err="1" smtClean="0">
                <a:solidFill>
                  <a:srgbClr val="0000CC"/>
                </a:solidFill>
                <a:latin typeface="Times New Roman" pitchFamily="18" charset="0"/>
              </a:rPr>
              <a:t>cận</a:t>
            </a:r>
            <a:r>
              <a:rPr lang="en-US" altLang="en-US" sz="2400" dirty="0" smtClean="0">
                <a:solidFill>
                  <a:srgbClr val="0000CC"/>
                </a:solidFill>
                <a:latin typeface="Times New Roman" pitchFamily="18" charset="0"/>
              </a:rPr>
              <a:t>) </a:t>
            </a:r>
            <a:r>
              <a:rPr lang="en-US" altLang="en-US" sz="2400" dirty="0" smtClean="0">
                <a:solidFill>
                  <a:srgbClr val="0000CC"/>
                </a:solidFill>
                <a:latin typeface="Times New Roman" pitchFamily="18" charset="0"/>
                <a:sym typeface="Wingdings" pitchFamily="2" charset="2"/>
              </a:rPr>
              <a:t> H’(K) = H(K) + f(</a:t>
            </a:r>
            <a:r>
              <a:rPr lang="en-US" altLang="en-US" sz="2400" dirty="0" err="1" smtClean="0">
                <a:solidFill>
                  <a:srgbClr val="0000CC"/>
                </a:solidFill>
                <a:latin typeface="Times New Roman" pitchFamily="18" charset="0"/>
                <a:sym typeface="Wingdings" pitchFamily="2" charset="2"/>
              </a:rPr>
              <a:t>i</a:t>
            </a:r>
            <a:r>
              <a:rPr lang="en-US" altLang="en-US" sz="2400" dirty="0" smtClean="0">
                <a:solidFill>
                  <a:srgbClr val="0000CC"/>
                </a:solidFill>
                <a:latin typeface="Times New Roman" pitchFamily="18" charset="0"/>
                <a:sym typeface="Wingdings" pitchFamily="2" charset="2"/>
              </a:rPr>
              <a:t>), </a:t>
            </a:r>
            <a:r>
              <a:rPr lang="en-US" altLang="en-US" sz="2400" dirty="0" err="1" smtClean="0">
                <a:solidFill>
                  <a:srgbClr val="0000CC"/>
                </a:solidFill>
                <a:latin typeface="Times New Roman" pitchFamily="18" charset="0"/>
                <a:sym typeface="Wingdings" pitchFamily="2" charset="2"/>
              </a:rPr>
              <a:t>i</a:t>
            </a:r>
            <a:r>
              <a:rPr lang="en-US" altLang="en-US" sz="2400" dirty="0" smtClean="0">
                <a:solidFill>
                  <a:srgbClr val="0000CC"/>
                </a:solidFill>
                <a:latin typeface="Times New Roman" pitchFamily="18" charset="0"/>
                <a:sym typeface="Wingdings" pitchFamily="2" charset="2"/>
              </a:rPr>
              <a:t> = 1,2,3,…</a:t>
            </a:r>
          </a:p>
          <a:p>
            <a:r>
              <a:rPr lang="en-US" altLang="en-US" sz="2400" dirty="0" smtClean="0">
                <a:solidFill>
                  <a:srgbClr val="0000CC"/>
                </a:solidFill>
                <a:latin typeface="Times New Roman" pitchFamily="18" charset="0"/>
                <a:sym typeface="Wingdings" pitchFamily="2" charset="2"/>
              </a:rPr>
              <a:t>Function f(</a:t>
            </a:r>
            <a:r>
              <a:rPr lang="en-US" altLang="en-US" sz="2400" dirty="0" err="1" smtClean="0">
                <a:solidFill>
                  <a:srgbClr val="0000CC"/>
                </a:solidFill>
                <a:latin typeface="Times New Roman" pitchFamily="18" charset="0"/>
                <a:sym typeface="Wingdings" pitchFamily="2" charset="2"/>
              </a:rPr>
              <a:t>i</a:t>
            </a:r>
            <a:r>
              <a:rPr lang="en-US" altLang="en-US" sz="2400" dirty="0" smtClean="0">
                <a:solidFill>
                  <a:srgbClr val="0000CC"/>
                </a:solidFill>
                <a:latin typeface="Times New Roman" pitchFamily="18" charset="0"/>
                <a:sym typeface="Wingdings" pitchFamily="2" charset="2"/>
              </a:rPr>
              <a:t>): Probing function – </a:t>
            </a:r>
            <a:r>
              <a:rPr lang="en-US" altLang="en-US" sz="2400" dirty="0" err="1" smtClean="0">
                <a:solidFill>
                  <a:srgbClr val="0000CC"/>
                </a:solidFill>
                <a:latin typeface="Times New Roman" pitchFamily="18" charset="0"/>
                <a:sym typeface="Wingdings" pitchFamily="2" charset="2"/>
              </a:rPr>
              <a:t>hàm</a:t>
            </a:r>
            <a:r>
              <a:rPr lang="en-US" altLang="en-US" sz="2400" dirty="0" smtClean="0">
                <a:solidFill>
                  <a:srgbClr val="0000CC"/>
                </a:solidFill>
                <a:latin typeface="Times New Roman" pitchFamily="18" charset="0"/>
                <a:sym typeface="Wingdings" pitchFamily="2" charset="2"/>
              </a:rPr>
              <a:t> </a:t>
            </a:r>
            <a:r>
              <a:rPr lang="en-US" altLang="en-US" sz="2400" dirty="0" err="1" smtClean="0">
                <a:solidFill>
                  <a:srgbClr val="0000CC"/>
                </a:solidFill>
                <a:latin typeface="Times New Roman" pitchFamily="18" charset="0"/>
                <a:sym typeface="Wingdings" pitchFamily="2" charset="2"/>
              </a:rPr>
              <a:t>dò</a:t>
            </a:r>
            <a:r>
              <a:rPr lang="en-US" altLang="en-US" sz="2400" dirty="0" smtClean="0">
                <a:solidFill>
                  <a:srgbClr val="0000CC"/>
                </a:solidFill>
                <a:latin typeface="Times New Roman" pitchFamily="18" charset="0"/>
                <a:sym typeface="Wingdings" pitchFamily="2" charset="2"/>
              </a:rPr>
              <a:t> </a:t>
            </a:r>
            <a:r>
              <a:rPr lang="en-US" altLang="en-US" sz="2400" dirty="0" err="1" smtClean="0">
                <a:solidFill>
                  <a:srgbClr val="0000CC"/>
                </a:solidFill>
                <a:latin typeface="Times New Roman" pitchFamily="18" charset="0"/>
                <a:sym typeface="Wingdings" pitchFamily="2" charset="2"/>
              </a:rPr>
              <a:t>tìm</a:t>
            </a:r>
            <a:endParaRPr lang="en-US" altLang="en-US" sz="2400" dirty="0">
              <a:solidFill>
                <a:srgbClr val="0000CC"/>
              </a:solidFill>
              <a:latin typeface="Times New Roman" pitchFamily="18" charset="0"/>
            </a:endParaRPr>
          </a:p>
        </p:txBody>
      </p:sp>
      <p:sp>
        <p:nvSpPr>
          <p:cNvPr id="9" name="Text Box 3"/>
          <p:cNvSpPr txBox="1">
            <a:spLocks noChangeArrowheads="1"/>
          </p:cNvSpPr>
          <p:nvPr/>
        </p:nvSpPr>
        <p:spPr bwMode="auto">
          <a:xfrm>
            <a:off x="75391" y="762000"/>
            <a:ext cx="884000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altLang="en-US" sz="2800" b="1" dirty="0" smtClean="0">
                <a:solidFill>
                  <a:srgbClr val="0000CC"/>
                </a:solidFill>
                <a:latin typeface="Calibri" panose="020F0502020204030204" pitchFamily="34" charset="0"/>
              </a:rPr>
              <a:t>Random Access: HASHED FILES – Collision Resolution</a:t>
            </a:r>
          </a:p>
        </p:txBody>
      </p:sp>
      <p:sp>
        <p:nvSpPr>
          <p:cNvPr id="10" name="Title 1"/>
          <p:cNvSpPr txBox="1">
            <a:spLocks/>
          </p:cNvSpPr>
          <p:nvPr/>
        </p:nvSpPr>
        <p:spPr>
          <a:xfrm>
            <a:off x="457200" y="762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Access Methods…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1" name="Slide Number Placeholder 10"/>
          <p:cNvSpPr>
            <a:spLocks noGrp="1"/>
          </p:cNvSpPr>
          <p:nvPr>
            <p:ph type="sldNum" sz="quarter" idx="12"/>
          </p:nvPr>
        </p:nvSpPr>
        <p:spPr/>
        <p:txBody>
          <a:bodyPr/>
          <a:lstStyle/>
          <a:p>
            <a:fld id="{69E29E33-B620-47F9-BB04-8846C2A5AFCC}" type="slidenum">
              <a:rPr kumimoji="0" lang="en-US" smtClean="0"/>
              <a:pPr/>
              <a:t>24</a:t>
            </a:fld>
            <a:endParaRPr kumimoji="0"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52400" y="2895600"/>
            <a:ext cx="8915400" cy="2438400"/>
            <a:chOff x="76200" y="1828800"/>
            <a:chExt cx="8915400" cy="2438400"/>
          </a:xfrm>
        </p:grpSpPr>
        <p:sp>
          <p:nvSpPr>
            <p:cNvPr id="53251" name="Text Box 2"/>
            <p:cNvSpPr txBox="1">
              <a:spLocks noChangeArrowheads="1"/>
            </p:cNvSpPr>
            <p:nvPr/>
          </p:nvSpPr>
          <p:spPr bwMode="auto">
            <a:xfrm>
              <a:off x="76200" y="1828800"/>
              <a:ext cx="4099199"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13.12  </a:t>
              </a:r>
              <a:r>
                <a:rPr lang="en-US" altLang="en-US" sz="2000" dirty="0">
                  <a:solidFill>
                    <a:schemeClr val="bg1"/>
                  </a:solidFill>
                  <a:latin typeface="Times New Roman" pitchFamily="18" charset="0"/>
                </a:rPr>
                <a:t>Linked list resolution</a:t>
              </a:r>
            </a:p>
          </p:txBody>
        </p:sp>
        <p:pic>
          <p:nvPicPr>
            <p:cNvPr id="53252" name="Picture 4"/>
            <p:cNvPicPr>
              <a:picLocks noChangeAspect="1" noChangeArrowheads="1"/>
            </p:cNvPicPr>
            <p:nvPr/>
          </p:nvPicPr>
          <p:blipFill>
            <a:blip r:embed="rId3" cstate="print"/>
            <a:srcRect/>
            <a:stretch>
              <a:fillRect/>
            </a:stretch>
          </p:blipFill>
          <p:spPr bwMode="auto">
            <a:xfrm>
              <a:off x="76200" y="2619375"/>
              <a:ext cx="8858250" cy="1571625"/>
            </a:xfrm>
            <a:prstGeom prst="rect">
              <a:avLst/>
            </a:prstGeom>
            <a:noFill/>
            <a:ln w="9525">
              <a:noFill/>
              <a:miter lim="800000"/>
              <a:headEnd/>
              <a:tailEnd/>
            </a:ln>
            <a:effectLst/>
          </p:spPr>
        </p:pic>
        <p:cxnSp>
          <p:nvCxnSpPr>
            <p:cNvPr id="53253" name="Straight Connector 4"/>
            <p:cNvCxnSpPr>
              <a:cxnSpLocks noChangeShapeType="1"/>
            </p:cNvCxnSpPr>
            <p:nvPr/>
          </p:nvCxnSpPr>
          <p:spPr bwMode="auto">
            <a:xfrm>
              <a:off x="152400" y="2286000"/>
              <a:ext cx="8839200" cy="0"/>
            </a:xfrm>
            <a:prstGeom prst="line">
              <a:avLst/>
            </a:prstGeom>
            <a:noFill/>
            <a:ln w="57150" algn="ctr">
              <a:solidFill>
                <a:srgbClr val="FF0000"/>
              </a:solidFill>
              <a:round/>
              <a:headEnd/>
              <a:tailEnd/>
            </a:ln>
            <a:effectLst/>
          </p:spPr>
        </p:cxnSp>
        <p:cxnSp>
          <p:nvCxnSpPr>
            <p:cNvPr id="53254" name="Straight Connector 5"/>
            <p:cNvCxnSpPr>
              <a:cxnSpLocks noChangeShapeType="1"/>
            </p:cNvCxnSpPr>
            <p:nvPr/>
          </p:nvCxnSpPr>
          <p:spPr bwMode="auto">
            <a:xfrm>
              <a:off x="228600" y="4267200"/>
              <a:ext cx="8686800" cy="0"/>
            </a:xfrm>
            <a:prstGeom prst="line">
              <a:avLst/>
            </a:prstGeom>
            <a:noFill/>
            <a:ln w="9525" algn="ctr">
              <a:solidFill>
                <a:srgbClr val="FF0000"/>
              </a:solidFill>
              <a:round/>
              <a:headEnd/>
              <a:tailEnd/>
            </a:ln>
            <a:effectLst/>
          </p:spPr>
        </p:cxnSp>
        <p:cxnSp>
          <p:nvCxnSpPr>
            <p:cNvPr id="53255" name="Straight Connector 6"/>
            <p:cNvCxnSpPr>
              <a:cxnSpLocks noChangeShapeType="1"/>
            </p:cNvCxnSpPr>
            <p:nvPr/>
          </p:nvCxnSpPr>
          <p:spPr bwMode="auto">
            <a:xfrm>
              <a:off x="152400" y="1905000"/>
              <a:ext cx="8763000" cy="0"/>
            </a:xfrm>
            <a:prstGeom prst="line">
              <a:avLst/>
            </a:prstGeom>
            <a:noFill/>
            <a:ln w="9525" algn="ctr">
              <a:solidFill>
                <a:srgbClr val="FF0000"/>
              </a:solidFill>
              <a:round/>
              <a:headEnd/>
              <a:tailEnd/>
            </a:ln>
            <a:effectLst/>
          </p:spPr>
        </p:cxnSp>
      </p:grpSp>
      <p:sp>
        <p:nvSpPr>
          <p:cNvPr id="8" name="Text Box 3"/>
          <p:cNvSpPr txBox="1">
            <a:spLocks noChangeArrowheads="1"/>
          </p:cNvSpPr>
          <p:nvPr/>
        </p:nvSpPr>
        <p:spPr bwMode="auto">
          <a:xfrm>
            <a:off x="75391" y="762000"/>
            <a:ext cx="884000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altLang="en-US" sz="2800" b="1" dirty="0" smtClean="0">
                <a:solidFill>
                  <a:srgbClr val="0000CC"/>
                </a:solidFill>
                <a:latin typeface="Calibri" panose="020F0502020204030204" pitchFamily="34" charset="0"/>
              </a:rPr>
              <a:t>Random Access: HASHED FILES – Collision Resolution</a:t>
            </a:r>
          </a:p>
        </p:txBody>
      </p:sp>
      <p:sp>
        <p:nvSpPr>
          <p:cNvPr id="9" name="Title 1"/>
          <p:cNvSpPr txBox="1">
            <a:spLocks/>
          </p:cNvSpPr>
          <p:nvPr/>
        </p:nvSpPr>
        <p:spPr>
          <a:xfrm>
            <a:off x="457200" y="762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Access Methods…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4" name="Text Box 2"/>
          <p:cNvSpPr txBox="1">
            <a:spLocks noChangeArrowheads="1"/>
          </p:cNvSpPr>
          <p:nvPr/>
        </p:nvSpPr>
        <p:spPr bwMode="auto">
          <a:xfrm>
            <a:off x="228600" y="1371600"/>
            <a:ext cx="5511445" cy="1077218"/>
          </a:xfrm>
          <a:prstGeom prst="rect">
            <a:avLst/>
          </a:prstGeom>
          <a:noFill/>
          <a:ln w="9525">
            <a:noFill/>
            <a:miter lim="800000"/>
            <a:headEnd/>
            <a:tailEnd/>
          </a:ln>
          <a:effectLst/>
        </p:spPr>
        <p:txBody>
          <a:bodyPr wrap="none">
            <a:spAutoFit/>
          </a:bodyPr>
          <a:lstStyle/>
          <a:p>
            <a:r>
              <a:rPr lang="en-US" altLang="en-US" sz="2400" dirty="0">
                <a:solidFill>
                  <a:srgbClr val="FF0000"/>
                </a:solidFill>
                <a:latin typeface="Times New Roman" pitchFamily="18" charset="0"/>
              </a:rPr>
              <a:t>Collision </a:t>
            </a:r>
            <a:r>
              <a:rPr lang="en-US" altLang="en-US" sz="2400" dirty="0" smtClean="0">
                <a:solidFill>
                  <a:srgbClr val="FF0000"/>
                </a:solidFill>
                <a:latin typeface="Times New Roman" pitchFamily="18" charset="0"/>
              </a:rPr>
              <a:t>resolution: Linked List resolution</a:t>
            </a:r>
          </a:p>
          <a:p>
            <a:r>
              <a:rPr lang="en-US" altLang="en-US" sz="2000" dirty="0" smtClean="0">
                <a:solidFill>
                  <a:srgbClr val="0000CC"/>
                </a:solidFill>
                <a:latin typeface="Times New Roman" pitchFamily="18" charset="0"/>
              </a:rPr>
              <a:t>Each sub-set is stored in a separate linked list. </a:t>
            </a:r>
          </a:p>
          <a:p>
            <a:r>
              <a:rPr lang="en-US" altLang="en-US" sz="2000" dirty="0" smtClean="0">
                <a:solidFill>
                  <a:srgbClr val="0000CC"/>
                </a:solidFill>
                <a:latin typeface="Times New Roman" pitchFamily="18" charset="0"/>
                <a:sym typeface="Wingdings" pitchFamily="2" charset="2"/>
              </a:rPr>
              <a:t>It is the most flexible hashing method.</a:t>
            </a:r>
          </a:p>
        </p:txBody>
      </p:sp>
      <p:sp>
        <p:nvSpPr>
          <p:cNvPr id="11" name="Slide Number Placeholder 10"/>
          <p:cNvSpPr>
            <a:spLocks noGrp="1"/>
          </p:cNvSpPr>
          <p:nvPr>
            <p:ph type="sldNum" sz="quarter" idx="12"/>
          </p:nvPr>
        </p:nvSpPr>
        <p:spPr/>
        <p:txBody>
          <a:bodyPr/>
          <a:lstStyle/>
          <a:p>
            <a:fld id="{69E29E33-B620-47F9-BB04-8846C2A5AFCC}" type="slidenum">
              <a:rPr kumimoji="0" lang="en-US" smtClean="0"/>
              <a:pPr/>
              <a:t>25</a:t>
            </a:fld>
            <a:endParaRPr kumimoji="0"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73025" y="3043535"/>
            <a:ext cx="9070975" cy="3281065"/>
            <a:chOff x="73025" y="1443335"/>
            <a:chExt cx="9070975" cy="3281065"/>
          </a:xfrm>
        </p:grpSpPr>
        <p:sp>
          <p:nvSpPr>
            <p:cNvPr id="55299" name="Text Box 2"/>
            <p:cNvSpPr txBox="1">
              <a:spLocks noChangeArrowheads="1"/>
            </p:cNvSpPr>
            <p:nvPr/>
          </p:nvSpPr>
          <p:spPr bwMode="auto">
            <a:xfrm>
              <a:off x="228600" y="1443335"/>
              <a:ext cx="4584909"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13.13  </a:t>
              </a:r>
              <a:r>
                <a:rPr lang="en-US" altLang="en-US" sz="2000" dirty="0">
                  <a:solidFill>
                    <a:schemeClr val="bg1"/>
                  </a:solidFill>
                  <a:latin typeface="Times New Roman" pitchFamily="18" charset="0"/>
                </a:rPr>
                <a:t>Bucket hashing resolution</a:t>
              </a:r>
            </a:p>
          </p:txBody>
        </p:sp>
        <p:pic>
          <p:nvPicPr>
            <p:cNvPr id="55300" name="Picture 4"/>
            <p:cNvPicPr>
              <a:picLocks noChangeAspect="1" noChangeArrowheads="1"/>
            </p:cNvPicPr>
            <p:nvPr/>
          </p:nvPicPr>
          <p:blipFill>
            <a:blip r:embed="rId3" cstate="print"/>
            <a:srcRect/>
            <a:stretch>
              <a:fillRect/>
            </a:stretch>
          </p:blipFill>
          <p:spPr bwMode="auto">
            <a:xfrm>
              <a:off x="73025" y="2330450"/>
              <a:ext cx="8994775" cy="2241550"/>
            </a:xfrm>
            <a:prstGeom prst="rect">
              <a:avLst/>
            </a:prstGeom>
            <a:noFill/>
            <a:ln w="9525">
              <a:noFill/>
              <a:miter lim="800000"/>
              <a:headEnd/>
              <a:tailEnd/>
            </a:ln>
            <a:effectLst/>
          </p:spPr>
        </p:pic>
        <p:cxnSp>
          <p:nvCxnSpPr>
            <p:cNvPr id="55301" name="Straight Connector 4"/>
            <p:cNvCxnSpPr>
              <a:cxnSpLocks noChangeShapeType="1"/>
            </p:cNvCxnSpPr>
            <p:nvPr/>
          </p:nvCxnSpPr>
          <p:spPr bwMode="auto">
            <a:xfrm>
              <a:off x="152400" y="1905000"/>
              <a:ext cx="8991600" cy="0"/>
            </a:xfrm>
            <a:prstGeom prst="line">
              <a:avLst/>
            </a:prstGeom>
            <a:noFill/>
            <a:ln w="57150" algn="ctr">
              <a:solidFill>
                <a:srgbClr val="FF0000"/>
              </a:solidFill>
              <a:round/>
              <a:headEnd/>
              <a:tailEnd/>
            </a:ln>
            <a:effectLst/>
          </p:spPr>
        </p:cxnSp>
        <p:cxnSp>
          <p:nvCxnSpPr>
            <p:cNvPr id="55302" name="Straight Connector 5"/>
            <p:cNvCxnSpPr>
              <a:cxnSpLocks noChangeShapeType="1"/>
            </p:cNvCxnSpPr>
            <p:nvPr/>
          </p:nvCxnSpPr>
          <p:spPr bwMode="auto">
            <a:xfrm>
              <a:off x="228600" y="4724400"/>
              <a:ext cx="8915400" cy="0"/>
            </a:xfrm>
            <a:prstGeom prst="line">
              <a:avLst/>
            </a:prstGeom>
            <a:noFill/>
            <a:ln w="9525" algn="ctr">
              <a:solidFill>
                <a:srgbClr val="FF0000"/>
              </a:solidFill>
              <a:round/>
              <a:headEnd/>
              <a:tailEnd/>
            </a:ln>
            <a:effectLst/>
          </p:spPr>
        </p:cxnSp>
        <p:cxnSp>
          <p:nvCxnSpPr>
            <p:cNvPr id="55303" name="Straight Connector 6"/>
            <p:cNvCxnSpPr>
              <a:cxnSpLocks noChangeShapeType="1"/>
            </p:cNvCxnSpPr>
            <p:nvPr/>
          </p:nvCxnSpPr>
          <p:spPr bwMode="auto">
            <a:xfrm>
              <a:off x="152400" y="1524000"/>
              <a:ext cx="8991600" cy="0"/>
            </a:xfrm>
            <a:prstGeom prst="line">
              <a:avLst/>
            </a:prstGeom>
            <a:noFill/>
            <a:ln w="9525" algn="ctr">
              <a:solidFill>
                <a:srgbClr val="FF0000"/>
              </a:solidFill>
              <a:round/>
              <a:headEnd/>
              <a:tailEnd/>
            </a:ln>
            <a:effectLst/>
          </p:spPr>
        </p:cxnSp>
      </p:grpSp>
      <p:sp>
        <p:nvSpPr>
          <p:cNvPr id="11" name="Text Box 3"/>
          <p:cNvSpPr txBox="1">
            <a:spLocks noChangeArrowheads="1"/>
          </p:cNvSpPr>
          <p:nvPr/>
        </p:nvSpPr>
        <p:spPr bwMode="auto">
          <a:xfrm>
            <a:off x="75391" y="762000"/>
            <a:ext cx="884000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altLang="en-US" sz="2800" b="1" dirty="0" smtClean="0">
                <a:solidFill>
                  <a:srgbClr val="0000CC"/>
                </a:solidFill>
                <a:latin typeface="Calibri" panose="020F0502020204030204" pitchFamily="34" charset="0"/>
              </a:rPr>
              <a:t>Random Access: HASHED FILES – Collision Resolution</a:t>
            </a:r>
          </a:p>
        </p:txBody>
      </p:sp>
      <p:sp>
        <p:nvSpPr>
          <p:cNvPr id="12" name="Title 1"/>
          <p:cNvSpPr txBox="1">
            <a:spLocks/>
          </p:cNvSpPr>
          <p:nvPr/>
        </p:nvSpPr>
        <p:spPr>
          <a:xfrm>
            <a:off x="457200" y="762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Access Methods…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3" name="Text Box 2"/>
          <p:cNvSpPr txBox="1">
            <a:spLocks noChangeArrowheads="1"/>
          </p:cNvSpPr>
          <p:nvPr/>
        </p:nvSpPr>
        <p:spPr bwMode="auto">
          <a:xfrm>
            <a:off x="228600" y="1371600"/>
            <a:ext cx="8459367" cy="1077218"/>
          </a:xfrm>
          <a:prstGeom prst="rect">
            <a:avLst/>
          </a:prstGeom>
          <a:noFill/>
          <a:ln w="9525">
            <a:noFill/>
            <a:miter lim="800000"/>
            <a:headEnd/>
            <a:tailEnd/>
          </a:ln>
          <a:effectLst/>
        </p:spPr>
        <p:txBody>
          <a:bodyPr wrap="none">
            <a:spAutoFit/>
          </a:bodyPr>
          <a:lstStyle/>
          <a:p>
            <a:r>
              <a:rPr lang="en-US" altLang="en-US" sz="2400" dirty="0">
                <a:solidFill>
                  <a:srgbClr val="FF0000"/>
                </a:solidFill>
                <a:latin typeface="Times New Roman" pitchFamily="18" charset="0"/>
              </a:rPr>
              <a:t>Collision </a:t>
            </a:r>
            <a:r>
              <a:rPr lang="en-US" altLang="en-US" sz="2400" dirty="0" smtClean="0">
                <a:solidFill>
                  <a:srgbClr val="FF0000"/>
                </a:solidFill>
                <a:latin typeface="Times New Roman" pitchFamily="18" charset="0"/>
              </a:rPr>
              <a:t>resolution: Bucket Hashing resolution</a:t>
            </a:r>
          </a:p>
          <a:p>
            <a:r>
              <a:rPr lang="en-US" altLang="en-US" sz="2000" dirty="0" smtClean="0">
                <a:solidFill>
                  <a:srgbClr val="0000CC"/>
                </a:solidFill>
                <a:latin typeface="Times New Roman" pitchFamily="18" charset="0"/>
              </a:rPr>
              <a:t>The file is partitioned to buckets (</a:t>
            </a:r>
            <a:r>
              <a:rPr lang="en-US" altLang="en-US" sz="2000" dirty="0" err="1" smtClean="0">
                <a:solidFill>
                  <a:srgbClr val="0000CC"/>
                </a:solidFill>
                <a:latin typeface="Times New Roman" pitchFamily="18" charset="0"/>
              </a:rPr>
              <a:t>khối</a:t>
            </a:r>
            <a:r>
              <a:rPr lang="en-US" altLang="en-US" sz="2000" dirty="0" smtClean="0">
                <a:solidFill>
                  <a:srgbClr val="0000CC"/>
                </a:solidFill>
                <a:latin typeface="Times New Roman" pitchFamily="18" charset="0"/>
              </a:rPr>
              <a:t>). Each bucket can contain some elements.</a:t>
            </a:r>
          </a:p>
          <a:p>
            <a:r>
              <a:rPr lang="en-US" altLang="en-US" sz="2000" dirty="0" smtClean="0">
                <a:solidFill>
                  <a:srgbClr val="0000CC"/>
                </a:solidFill>
                <a:latin typeface="Times New Roman" pitchFamily="18" charset="0"/>
              </a:rPr>
              <a:t>When a bucket is full, a mechanism allows to create new bucket.</a:t>
            </a:r>
          </a:p>
        </p:txBody>
      </p:sp>
      <p:sp>
        <p:nvSpPr>
          <p:cNvPr id="14" name="Slide Number Placeholder 13"/>
          <p:cNvSpPr>
            <a:spLocks noGrp="1"/>
          </p:cNvSpPr>
          <p:nvPr>
            <p:ph type="sldNum" sz="quarter" idx="12"/>
          </p:nvPr>
        </p:nvSpPr>
        <p:spPr/>
        <p:txBody>
          <a:bodyPr/>
          <a:lstStyle/>
          <a:p>
            <a:fld id="{69E29E33-B620-47F9-BB04-8846C2A5AFCC}" type="slidenum">
              <a:rPr kumimoji="0" lang="en-US" smtClean="0"/>
              <a:pPr/>
              <a:t>26</a:t>
            </a:fld>
            <a:endParaRPr kumimoji="0"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7"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1379333" name="Rectangle 5"/>
          <p:cNvSpPr>
            <a:spLocks noChangeArrowheads="1"/>
          </p:cNvSpPr>
          <p:nvPr/>
        </p:nvSpPr>
        <p:spPr bwMode="auto">
          <a:xfrm>
            <a:off x="304800" y="1025835"/>
            <a:ext cx="8229600" cy="48936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marL="287338" indent="-287338" algn="just" eaLnBrk="1" hangingPunct="1">
              <a:buFontTx/>
              <a:buChar char="-"/>
              <a:defRPr/>
            </a:pPr>
            <a:r>
              <a:rPr lang="en-US" altLang="en-US" sz="2400" b="0" dirty="0" smtClean="0">
                <a:solidFill>
                  <a:schemeClr val="bg1"/>
                </a:solidFill>
                <a:latin typeface="Times New Roman" panose="02020603050405020304" pitchFamily="18" charset="0"/>
              </a:rPr>
              <a:t>Directories </a:t>
            </a:r>
            <a:r>
              <a:rPr lang="en-US" altLang="en-US" sz="2400" b="0" dirty="0">
                <a:solidFill>
                  <a:schemeClr val="bg1"/>
                </a:solidFill>
                <a:latin typeface="Times New Roman" panose="02020603050405020304" pitchFamily="18" charset="0"/>
              </a:rPr>
              <a:t>are provided by most operating systems for organizing </a:t>
            </a:r>
            <a:r>
              <a:rPr lang="en-US" altLang="en-US" sz="2400" b="0" dirty="0" smtClean="0">
                <a:solidFill>
                  <a:schemeClr val="bg1"/>
                </a:solidFill>
                <a:latin typeface="Times New Roman" panose="02020603050405020304" pitchFamily="18" charset="0"/>
              </a:rPr>
              <a:t>files.</a:t>
            </a:r>
          </a:p>
          <a:p>
            <a:pPr marL="287338" indent="-287338" algn="just" eaLnBrk="1" hangingPunct="1">
              <a:buFontTx/>
              <a:buChar char="-"/>
              <a:defRPr/>
            </a:pPr>
            <a:r>
              <a:rPr lang="en-US" altLang="en-US" sz="2400" b="0" dirty="0" smtClean="0">
                <a:solidFill>
                  <a:schemeClr val="bg1"/>
                </a:solidFill>
                <a:latin typeface="Times New Roman" panose="02020603050405020304" pitchFamily="18" charset="0"/>
              </a:rPr>
              <a:t>A </a:t>
            </a:r>
            <a:r>
              <a:rPr lang="en-US" altLang="en-US" sz="2400" dirty="0">
                <a:solidFill>
                  <a:schemeClr val="bg1"/>
                </a:solidFill>
                <a:latin typeface="Times New Roman" panose="02020603050405020304" pitchFamily="18" charset="0"/>
              </a:rPr>
              <a:t>directory</a:t>
            </a:r>
            <a:r>
              <a:rPr lang="en-US" altLang="en-US" sz="2400" b="0" dirty="0">
                <a:solidFill>
                  <a:schemeClr val="bg1"/>
                </a:solidFill>
                <a:latin typeface="Times New Roman" panose="02020603050405020304" pitchFamily="18" charset="0"/>
              </a:rPr>
              <a:t> performs the same function as a folder in a filing </a:t>
            </a:r>
            <a:r>
              <a:rPr lang="en-US" altLang="en-US" sz="2400" b="0" dirty="0" smtClean="0">
                <a:solidFill>
                  <a:schemeClr val="bg1"/>
                </a:solidFill>
                <a:latin typeface="Times New Roman" panose="02020603050405020304" pitchFamily="18" charset="0"/>
              </a:rPr>
              <a:t>cabinet (</a:t>
            </a:r>
            <a:r>
              <a:rPr lang="en-US" altLang="en-US" sz="2400" b="0" dirty="0" err="1" smtClean="0">
                <a:solidFill>
                  <a:schemeClr val="bg1"/>
                </a:solidFill>
                <a:latin typeface="Times New Roman" panose="02020603050405020304" pitchFamily="18" charset="0"/>
              </a:rPr>
              <a:t>tủ</a:t>
            </a:r>
            <a:r>
              <a:rPr lang="en-US" altLang="en-US" sz="2400" b="0" dirty="0" smtClean="0">
                <a:solidFill>
                  <a:schemeClr val="bg1"/>
                </a:solidFill>
                <a:latin typeface="Times New Roman" panose="02020603050405020304" pitchFamily="18" charset="0"/>
              </a:rPr>
              <a:t> </a:t>
            </a:r>
            <a:r>
              <a:rPr lang="en-US" altLang="en-US" sz="2400" b="0" dirty="0" err="1" smtClean="0">
                <a:solidFill>
                  <a:schemeClr val="bg1"/>
                </a:solidFill>
                <a:latin typeface="Times New Roman" panose="02020603050405020304" pitchFamily="18" charset="0"/>
              </a:rPr>
              <a:t>hồ</a:t>
            </a:r>
            <a:r>
              <a:rPr lang="en-US" altLang="en-US" sz="2400" b="0" dirty="0" smtClean="0">
                <a:solidFill>
                  <a:schemeClr val="bg1"/>
                </a:solidFill>
                <a:latin typeface="Times New Roman" panose="02020603050405020304" pitchFamily="18" charset="0"/>
              </a:rPr>
              <a:t> </a:t>
            </a:r>
            <a:r>
              <a:rPr lang="en-US" altLang="en-US" sz="2400" b="0" dirty="0" err="1" smtClean="0">
                <a:solidFill>
                  <a:schemeClr val="bg1"/>
                </a:solidFill>
                <a:latin typeface="Times New Roman" panose="02020603050405020304" pitchFamily="18" charset="0"/>
              </a:rPr>
              <a:t>sơ</a:t>
            </a:r>
            <a:r>
              <a:rPr lang="en-US" altLang="en-US" sz="2400" b="0" dirty="0" smtClean="0">
                <a:solidFill>
                  <a:schemeClr val="bg1"/>
                </a:solidFill>
                <a:latin typeface="Times New Roman" panose="02020603050405020304" pitchFamily="18" charset="0"/>
              </a:rPr>
              <a:t>). </a:t>
            </a:r>
          </a:p>
          <a:p>
            <a:pPr marL="287338" indent="-287338" algn="just" eaLnBrk="1" hangingPunct="1">
              <a:buFontTx/>
              <a:buChar char="-"/>
              <a:defRPr/>
            </a:pPr>
            <a:r>
              <a:rPr lang="en-US" altLang="en-US" sz="2400" b="0" dirty="0" smtClean="0">
                <a:solidFill>
                  <a:schemeClr val="bg1"/>
                </a:solidFill>
                <a:latin typeface="Times New Roman" panose="02020603050405020304" pitchFamily="18" charset="0"/>
              </a:rPr>
              <a:t>However</a:t>
            </a:r>
            <a:r>
              <a:rPr lang="en-US" altLang="en-US" sz="2400" b="0" dirty="0">
                <a:solidFill>
                  <a:schemeClr val="bg1"/>
                </a:solidFill>
                <a:latin typeface="Times New Roman" panose="02020603050405020304" pitchFamily="18" charset="0"/>
              </a:rPr>
              <a:t>, a </a:t>
            </a:r>
            <a:r>
              <a:rPr lang="en-US" altLang="en-US" sz="2400" b="0" u="sng" dirty="0">
                <a:solidFill>
                  <a:schemeClr val="bg1"/>
                </a:solidFill>
                <a:latin typeface="Times New Roman" panose="02020603050405020304" pitchFamily="18" charset="0"/>
              </a:rPr>
              <a:t>directory</a:t>
            </a:r>
            <a:r>
              <a:rPr lang="en-US" altLang="en-US" sz="2400" b="0" dirty="0">
                <a:solidFill>
                  <a:schemeClr val="bg1"/>
                </a:solidFill>
                <a:latin typeface="Times New Roman" panose="02020603050405020304" pitchFamily="18" charset="0"/>
              </a:rPr>
              <a:t> in most operating system is represented as a </a:t>
            </a:r>
            <a:r>
              <a:rPr lang="en-US" altLang="en-US" sz="2400" b="1" u="sng" dirty="0">
                <a:solidFill>
                  <a:schemeClr val="bg1"/>
                </a:solidFill>
                <a:latin typeface="Times New Roman" panose="02020603050405020304" pitchFamily="18" charset="0"/>
              </a:rPr>
              <a:t>special type of file</a:t>
            </a:r>
            <a:r>
              <a:rPr lang="en-US" altLang="en-US" sz="2400" b="0" dirty="0">
                <a:solidFill>
                  <a:schemeClr val="bg1"/>
                </a:solidFill>
                <a:latin typeface="Times New Roman" panose="02020603050405020304" pitchFamily="18" charset="0"/>
              </a:rPr>
              <a:t> that holds information about other </a:t>
            </a:r>
            <a:r>
              <a:rPr lang="en-US" altLang="en-US" sz="2400" b="0" dirty="0" smtClean="0">
                <a:solidFill>
                  <a:schemeClr val="bg1"/>
                </a:solidFill>
                <a:latin typeface="Times New Roman" panose="02020603050405020304" pitchFamily="18" charset="0"/>
              </a:rPr>
              <a:t>files.</a:t>
            </a:r>
          </a:p>
          <a:p>
            <a:pPr marL="287338" indent="-287338" algn="just" eaLnBrk="1" hangingPunct="1">
              <a:buFontTx/>
              <a:buChar char="-"/>
              <a:defRPr/>
            </a:pPr>
            <a:r>
              <a:rPr lang="en-US" altLang="en-US" sz="2400" b="1" dirty="0" smtClean="0">
                <a:solidFill>
                  <a:schemeClr val="bg1"/>
                </a:solidFill>
                <a:latin typeface="Times New Roman" panose="02020603050405020304" pitchFamily="18" charset="0"/>
              </a:rPr>
              <a:t>A </a:t>
            </a:r>
            <a:r>
              <a:rPr lang="en-US" altLang="en-US" sz="2400" b="1" dirty="0">
                <a:solidFill>
                  <a:schemeClr val="bg1"/>
                </a:solidFill>
                <a:latin typeface="Times New Roman" panose="02020603050405020304" pitchFamily="18" charset="0"/>
              </a:rPr>
              <a:t>directory </a:t>
            </a:r>
            <a:r>
              <a:rPr lang="en-US" altLang="en-US" sz="2400" b="1" dirty="0" smtClean="0">
                <a:solidFill>
                  <a:schemeClr val="bg1"/>
                </a:solidFill>
                <a:latin typeface="Times New Roman" panose="02020603050405020304" pitchFamily="18" charset="0"/>
              </a:rPr>
              <a:t>contains</a:t>
            </a:r>
            <a:r>
              <a:rPr lang="en-US" altLang="en-US" sz="2400" b="0" dirty="0" smtClean="0">
                <a:solidFill>
                  <a:schemeClr val="bg1"/>
                </a:solidFill>
                <a:latin typeface="Times New Roman" panose="02020603050405020304" pitchFamily="18" charset="0"/>
              </a:rPr>
              <a:t>:</a:t>
            </a:r>
          </a:p>
          <a:p>
            <a:pPr marL="682625" lvl="1" indent="-225425" algn="just">
              <a:buFontTx/>
              <a:buChar char="-"/>
              <a:defRPr/>
            </a:pPr>
            <a:r>
              <a:rPr lang="en-US" altLang="en-US" sz="2400" dirty="0" smtClean="0">
                <a:solidFill>
                  <a:schemeClr val="bg1"/>
                </a:solidFill>
                <a:latin typeface="Times New Roman" panose="02020603050405020304" pitchFamily="18" charset="0"/>
              </a:rPr>
              <a:t>Attributes of contained files: pathname, location on auxiliary storage device, date when each file was created, accessed, or modified.</a:t>
            </a:r>
          </a:p>
          <a:p>
            <a:pPr marL="682625" lvl="1" indent="-225425" algn="just">
              <a:buFontTx/>
              <a:buChar char="-"/>
              <a:defRPr/>
            </a:pPr>
            <a:r>
              <a:rPr lang="en-US" altLang="en-US" sz="2400" dirty="0" smtClean="0">
                <a:solidFill>
                  <a:schemeClr val="bg1"/>
                </a:solidFill>
                <a:latin typeface="Times New Roman" panose="02020603050405020304" pitchFamily="18" charset="0"/>
              </a:rPr>
              <a:t>Information for security managing.</a:t>
            </a:r>
          </a:p>
          <a:p>
            <a:pPr marL="682625" lvl="1" indent="-225425" algn="just">
              <a:buFontTx/>
              <a:buChar char="-"/>
              <a:defRPr/>
            </a:pPr>
            <a:r>
              <a:rPr lang="en-US" altLang="en-US" sz="2400" dirty="0" smtClean="0">
                <a:solidFill>
                  <a:schemeClr val="bg1"/>
                </a:solidFill>
                <a:latin typeface="Times New Roman" panose="02020603050405020304" pitchFamily="18" charset="0"/>
              </a:rPr>
              <a:t>An index is used to improve accessing contained files.</a:t>
            </a:r>
            <a:endParaRPr lang="en-US" altLang="en-US" sz="2400" b="0" dirty="0">
              <a:solidFill>
                <a:schemeClr val="bg1"/>
              </a:solidFill>
              <a:latin typeface="Times New Roman" panose="02020603050405020304" pitchFamily="18" charset="0"/>
            </a:endParaRPr>
          </a:p>
        </p:txBody>
      </p:sp>
      <p:sp>
        <p:nvSpPr>
          <p:cNvPr id="5" name="Title 1"/>
          <p:cNvSpPr txBox="1">
            <a:spLocks/>
          </p:cNvSpPr>
          <p:nvPr/>
        </p:nvSpPr>
        <p:spPr>
          <a:xfrm>
            <a:off x="457200" y="762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4- Directories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27</a:t>
            </a:fld>
            <a:endParaRPr kumimoji="0"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762000" y="1219200"/>
            <a:ext cx="6851650" cy="5181600"/>
            <a:chOff x="844550" y="1371600"/>
            <a:chExt cx="6851650" cy="5181600"/>
          </a:xfrm>
        </p:grpSpPr>
        <p:sp>
          <p:nvSpPr>
            <p:cNvPr id="59397" name="Text Box 14"/>
            <p:cNvSpPr txBox="1">
              <a:spLocks noChangeArrowheads="1"/>
            </p:cNvSpPr>
            <p:nvPr/>
          </p:nvSpPr>
          <p:spPr bwMode="auto">
            <a:xfrm>
              <a:off x="844550" y="1371600"/>
              <a:ext cx="6775450" cy="457200"/>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13.14  </a:t>
              </a:r>
              <a:r>
                <a:rPr lang="en-US" altLang="en-US" sz="2000" dirty="0">
                  <a:solidFill>
                    <a:schemeClr val="bg1"/>
                  </a:solidFill>
                  <a:latin typeface="Times New Roman" pitchFamily="18" charset="0"/>
                </a:rPr>
                <a:t>An example of the directory system in UNIX</a:t>
              </a:r>
            </a:p>
          </p:txBody>
        </p:sp>
        <p:grpSp>
          <p:nvGrpSpPr>
            <p:cNvPr id="14" name="Group 13"/>
            <p:cNvGrpSpPr/>
            <p:nvPr/>
          </p:nvGrpSpPr>
          <p:grpSpPr>
            <a:xfrm>
              <a:off x="920750" y="1371600"/>
              <a:ext cx="6775450" cy="5181600"/>
              <a:chOff x="920750" y="1371600"/>
              <a:chExt cx="6775450" cy="5181600"/>
            </a:xfrm>
          </p:grpSpPr>
          <p:pic>
            <p:nvPicPr>
              <p:cNvPr id="59398" name="Picture 15"/>
              <p:cNvPicPr>
                <a:picLocks noChangeAspect="1" noChangeArrowheads="1"/>
              </p:cNvPicPr>
              <p:nvPr/>
            </p:nvPicPr>
            <p:blipFill>
              <a:blip r:embed="rId3" cstate="print"/>
              <a:srcRect/>
              <a:stretch>
                <a:fillRect/>
              </a:stretch>
            </p:blipFill>
            <p:spPr bwMode="auto">
              <a:xfrm>
                <a:off x="1219200" y="1905000"/>
                <a:ext cx="6180137" cy="4578350"/>
              </a:xfrm>
              <a:prstGeom prst="rect">
                <a:avLst/>
              </a:prstGeom>
              <a:noFill/>
              <a:ln w="9525">
                <a:noFill/>
                <a:miter lim="800000"/>
                <a:headEnd/>
                <a:tailEnd/>
              </a:ln>
              <a:effectLst/>
            </p:spPr>
          </p:pic>
          <p:cxnSp>
            <p:nvCxnSpPr>
              <p:cNvPr id="59399" name="Straight Connector 6"/>
              <p:cNvCxnSpPr>
                <a:cxnSpLocks noChangeShapeType="1"/>
              </p:cNvCxnSpPr>
              <p:nvPr/>
            </p:nvCxnSpPr>
            <p:spPr bwMode="auto">
              <a:xfrm>
                <a:off x="920750" y="1828800"/>
                <a:ext cx="6699250" cy="0"/>
              </a:xfrm>
              <a:prstGeom prst="line">
                <a:avLst/>
              </a:prstGeom>
              <a:noFill/>
              <a:ln w="57150" algn="ctr">
                <a:solidFill>
                  <a:srgbClr val="FF0000"/>
                </a:solidFill>
                <a:round/>
                <a:headEnd/>
                <a:tailEnd/>
              </a:ln>
              <a:effectLst/>
            </p:spPr>
          </p:cxnSp>
          <p:cxnSp>
            <p:nvCxnSpPr>
              <p:cNvPr id="59400" name="Straight Connector 7"/>
              <p:cNvCxnSpPr>
                <a:cxnSpLocks noChangeShapeType="1"/>
              </p:cNvCxnSpPr>
              <p:nvPr/>
            </p:nvCxnSpPr>
            <p:spPr bwMode="auto">
              <a:xfrm>
                <a:off x="996950" y="6477000"/>
                <a:ext cx="6699250" cy="76200"/>
              </a:xfrm>
              <a:prstGeom prst="line">
                <a:avLst/>
              </a:prstGeom>
              <a:noFill/>
              <a:ln w="9525" algn="ctr">
                <a:solidFill>
                  <a:srgbClr val="FF0000"/>
                </a:solidFill>
                <a:round/>
                <a:headEnd/>
                <a:tailEnd/>
              </a:ln>
              <a:effectLst/>
            </p:spPr>
          </p:cxnSp>
          <p:cxnSp>
            <p:nvCxnSpPr>
              <p:cNvPr id="59401" name="Straight Connector 8"/>
              <p:cNvCxnSpPr>
                <a:cxnSpLocks noChangeShapeType="1"/>
              </p:cNvCxnSpPr>
              <p:nvPr/>
            </p:nvCxnSpPr>
            <p:spPr bwMode="auto">
              <a:xfrm>
                <a:off x="920750" y="1371600"/>
                <a:ext cx="6699250" cy="0"/>
              </a:xfrm>
              <a:prstGeom prst="line">
                <a:avLst/>
              </a:prstGeom>
              <a:noFill/>
              <a:ln w="9525" algn="ctr">
                <a:solidFill>
                  <a:srgbClr val="FF0000"/>
                </a:solidFill>
                <a:round/>
                <a:headEnd/>
                <a:tailEnd/>
              </a:ln>
              <a:effectLst/>
            </p:spPr>
          </p:cxnSp>
        </p:grpSp>
      </p:grpSp>
      <p:sp>
        <p:nvSpPr>
          <p:cNvPr id="10" name="Title 1"/>
          <p:cNvSpPr txBox="1">
            <a:spLocks/>
          </p:cNvSpPr>
          <p:nvPr/>
        </p:nvSpPr>
        <p:spPr>
          <a:xfrm>
            <a:off x="457200" y="762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Directories…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1" name="Slide Number Placeholder 10"/>
          <p:cNvSpPr>
            <a:spLocks noGrp="1"/>
          </p:cNvSpPr>
          <p:nvPr>
            <p:ph type="sldNum" sz="quarter" idx="12"/>
          </p:nvPr>
        </p:nvSpPr>
        <p:spPr/>
        <p:txBody>
          <a:bodyPr/>
          <a:lstStyle/>
          <a:p>
            <a:fld id="{69E29E33-B620-47F9-BB04-8846C2A5AFCC}" type="slidenum">
              <a:rPr kumimoji="0" lang="en-US" smtClean="0"/>
              <a:pPr/>
              <a:t>28</a:t>
            </a:fld>
            <a:endParaRPr kumimoji="0"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5"/>
          <p:cNvSpPr>
            <a:spLocks noChangeArrowheads="1"/>
          </p:cNvSpPr>
          <p:nvPr/>
        </p:nvSpPr>
        <p:spPr bwMode="auto">
          <a:xfrm>
            <a:off x="76200" y="1143000"/>
            <a:ext cx="8915400" cy="1815882"/>
          </a:xfrm>
          <a:prstGeom prst="rect">
            <a:avLst/>
          </a:prstGeom>
          <a:noFill/>
          <a:ln w="9525">
            <a:noFill/>
            <a:miter lim="800000"/>
            <a:headEnd/>
            <a:tailEnd/>
          </a:ln>
          <a:effectLst/>
        </p:spPr>
        <p:txBody>
          <a:bodyPr>
            <a:spAutoFit/>
          </a:bodyPr>
          <a:lstStyle/>
          <a:p>
            <a:pPr algn="just"/>
            <a:r>
              <a:rPr lang="en-US" altLang="en-US" sz="2800" b="0" dirty="0">
                <a:solidFill>
                  <a:schemeClr val="bg1"/>
                </a:solidFill>
                <a:latin typeface="Times New Roman" pitchFamily="18" charset="0"/>
              </a:rPr>
              <a:t>There are </a:t>
            </a:r>
            <a:r>
              <a:rPr lang="en-US" altLang="en-US" sz="2800" b="1" dirty="0">
                <a:solidFill>
                  <a:srgbClr val="0000CC"/>
                </a:solidFill>
                <a:latin typeface="Times New Roman" pitchFamily="18" charset="0"/>
              </a:rPr>
              <a:t>four special types </a:t>
            </a:r>
            <a:r>
              <a:rPr lang="en-US" altLang="en-US" sz="2800" b="0" dirty="0">
                <a:solidFill>
                  <a:schemeClr val="bg1"/>
                </a:solidFill>
                <a:latin typeface="Times New Roman" pitchFamily="18" charset="0"/>
              </a:rPr>
              <a:t>of directory that play an important role in the directory structure in UNIX: the </a:t>
            </a:r>
            <a:r>
              <a:rPr lang="en-US" altLang="en-US" sz="2800" dirty="0">
                <a:solidFill>
                  <a:schemeClr val="bg1"/>
                </a:solidFill>
                <a:latin typeface="Times New Roman" pitchFamily="18" charset="0"/>
              </a:rPr>
              <a:t>root directory</a:t>
            </a:r>
            <a:r>
              <a:rPr lang="en-US" altLang="en-US" sz="2800" b="0" dirty="0">
                <a:solidFill>
                  <a:schemeClr val="bg1"/>
                </a:solidFill>
                <a:latin typeface="Times New Roman" pitchFamily="18" charset="0"/>
              </a:rPr>
              <a:t>, </a:t>
            </a:r>
            <a:r>
              <a:rPr lang="en-US" altLang="en-US" sz="2800" dirty="0">
                <a:solidFill>
                  <a:schemeClr val="bg1"/>
                </a:solidFill>
                <a:latin typeface="Times New Roman" pitchFamily="18" charset="0"/>
              </a:rPr>
              <a:t>home </a:t>
            </a:r>
            <a:r>
              <a:rPr lang="en-US" altLang="en-US" sz="2800" dirty="0" smtClean="0">
                <a:solidFill>
                  <a:schemeClr val="bg1"/>
                </a:solidFill>
                <a:latin typeface="Times New Roman" pitchFamily="18" charset="0"/>
              </a:rPr>
              <a:t>directories (for one user)</a:t>
            </a:r>
            <a:r>
              <a:rPr lang="en-US" altLang="en-US" sz="2800" b="0" dirty="0" smtClean="0">
                <a:solidFill>
                  <a:schemeClr val="bg1"/>
                </a:solidFill>
                <a:latin typeface="Times New Roman" pitchFamily="18" charset="0"/>
              </a:rPr>
              <a:t>, </a:t>
            </a:r>
            <a:r>
              <a:rPr lang="en-US" altLang="en-US" sz="2800" dirty="0">
                <a:solidFill>
                  <a:schemeClr val="bg1"/>
                </a:solidFill>
                <a:latin typeface="Times New Roman" pitchFamily="18" charset="0"/>
              </a:rPr>
              <a:t>working </a:t>
            </a:r>
            <a:r>
              <a:rPr lang="en-US" altLang="en-US" sz="2800" dirty="0" smtClean="0">
                <a:solidFill>
                  <a:schemeClr val="bg1"/>
                </a:solidFill>
                <a:latin typeface="Times New Roman" pitchFamily="18" charset="0"/>
              </a:rPr>
              <a:t>directories (for a process)</a:t>
            </a:r>
            <a:r>
              <a:rPr lang="en-US" altLang="en-US" sz="2800" b="0" dirty="0" smtClean="0">
                <a:solidFill>
                  <a:schemeClr val="bg1"/>
                </a:solidFill>
                <a:latin typeface="Times New Roman" pitchFamily="18" charset="0"/>
              </a:rPr>
              <a:t>, </a:t>
            </a:r>
            <a:r>
              <a:rPr lang="en-US" altLang="en-US" sz="2800" dirty="0">
                <a:solidFill>
                  <a:schemeClr val="bg1"/>
                </a:solidFill>
                <a:latin typeface="Times New Roman" pitchFamily="18" charset="0"/>
              </a:rPr>
              <a:t>and parent </a:t>
            </a:r>
            <a:r>
              <a:rPr lang="en-US" altLang="en-US" sz="2800" dirty="0" smtClean="0">
                <a:solidFill>
                  <a:schemeClr val="bg1"/>
                </a:solidFill>
                <a:latin typeface="Times New Roman" pitchFamily="18" charset="0"/>
              </a:rPr>
              <a:t>directories </a:t>
            </a:r>
            <a:endParaRPr lang="en-US" altLang="en-US" sz="2800" b="0" dirty="0">
              <a:solidFill>
                <a:schemeClr val="bg1"/>
              </a:solidFill>
              <a:latin typeface="Times New Roman" pitchFamily="18" charset="0"/>
            </a:endParaRPr>
          </a:p>
        </p:txBody>
      </p:sp>
      <p:sp>
        <p:nvSpPr>
          <p:cNvPr id="61446" name="Rectangle 7"/>
          <p:cNvSpPr>
            <a:spLocks noChangeArrowheads="1"/>
          </p:cNvSpPr>
          <p:nvPr/>
        </p:nvSpPr>
        <p:spPr bwMode="auto">
          <a:xfrm>
            <a:off x="152400" y="3124200"/>
            <a:ext cx="8915400" cy="2246769"/>
          </a:xfrm>
          <a:prstGeom prst="rect">
            <a:avLst/>
          </a:prstGeom>
          <a:noFill/>
          <a:ln w="9525">
            <a:noFill/>
            <a:miter lim="800000"/>
            <a:headEnd/>
            <a:tailEnd/>
          </a:ln>
          <a:effectLst/>
        </p:spPr>
        <p:txBody>
          <a:bodyPr>
            <a:spAutoFit/>
          </a:bodyPr>
          <a:lstStyle/>
          <a:p>
            <a:pPr algn="just"/>
            <a:r>
              <a:rPr lang="en-US" altLang="en-US" sz="2800" b="1" u="sng" dirty="0" smtClean="0">
                <a:solidFill>
                  <a:srgbClr val="0000CC"/>
                </a:solidFill>
                <a:latin typeface="Times New Roman" pitchFamily="18" charset="0"/>
              </a:rPr>
              <a:t>Paths and pathnames:</a:t>
            </a:r>
            <a:r>
              <a:rPr lang="en-US" altLang="en-US" sz="2800" dirty="0" smtClean="0">
                <a:solidFill>
                  <a:schemeClr val="bg1"/>
                </a:solidFill>
                <a:latin typeface="Times New Roman" pitchFamily="18" charset="0"/>
              </a:rPr>
              <a:t> </a:t>
            </a:r>
            <a:r>
              <a:rPr lang="en-US" altLang="en-US" sz="2800" b="0" dirty="0" smtClean="0">
                <a:solidFill>
                  <a:schemeClr val="bg1"/>
                </a:solidFill>
                <a:latin typeface="Times New Roman" pitchFamily="18" charset="0"/>
              </a:rPr>
              <a:t>The </a:t>
            </a:r>
            <a:r>
              <a:rPr lang="en-US" altLang="en-US" sz="2800" b="0" dirty="0">
                <a:solidFill>
                  <a:schemeClr val="bg1"/>
                </a:solidFill>
                <a:latin typeface="Times New Roman" pitchFamily="18" charset="0"/>
              </a:rPr>
              <a:t>file’s path is specified by its </a:t>
            </a:r>
            <a:r>
              <a:rPr lang="en-US" altLang="en-US" sz="2800" dirty="0">
                <a:solidFill>
                  <a:schemeClr val="bg1"/>
                </a:solidFill>
                <a:latin typeface="Times New Roman" pitchFamily="18" charset="0"/>
              </a:rPr>
              <a:t>absolute pathname</a:t>
            </a:r>
            <a:r>
              <a:rPr lang="en-US" altLang="en-US" sz="2800" b="0" dirty="0">
                <a:solidFill>
                  <a:schemeClr val="bg1"/>
                </a:solidFill>
                <a:latin typeface="Times New Roman" pitchFamily="18" charset="0"/>
              </a:rPr>
              <a:t>, a list of all directories separated by a slash character (/). UNIX also provides a shorter pathname, known as a relative pathname, which is the path relative to the working directory. </a:t>
            </a:r>
          </a:p>
        </p:txBody>
      </p:sp>
      <p:pic>
        <p:nvPicPr>
          <p:cNvPr id="61447" name="Picture 8"/>
          <p:cNvPicPr>
            <a:picLocks noChangeAspect="1" noChangeArrowheads="1"/>
          </p:cNvPicPr>
          <p:nvPr/>
        </p:nvPicPr>
        <p:blipFill>
          <a:blip r:embed="rId3" cstate="print"/>
          <a:srcRect/>
          <a:stretch>
            <a:fillRect/>
          </a:stretch>
        </p:blipFill>
        <p:spPr bwMode="auto">
          <a:xfrm>
            <a:off x="2209800" y="5410200"/>
            <a:ext cx="4772025" cy="858838"/>
          </a:xfrm>
          <a:prstGeom prst="rect">
            <a:avLst/>
          </a:prstGeom>
          <a:noFill/>
          <a:ln w="9525">
            <a:noFill/>
            <a:miter lim="800000"/>
            <a:headEnd/>
            <a:tailEnd/>
          </a:ln>
          <a:effectLst/>
        </p:spPr>
      </p:pic>
      <p:sp>
        <p:nvSpPr>
          <p:cNvPr id="7" name="Title 1"/>
          <p:cNvSpPr txBox="1">
            <a:spLocks/>
          </p:cNvSpPr>
          <p:nvPr/>
        </p:nvSpPr>
        <p:spPr>
          <a:xfrm>
            <a:off x="457200" y="762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Directories…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29</a:t>
            </a:fld>
            <a:endParaRPr kumimoji="0"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533400" y="1219200"/>
            <a:ext cx="8077200" cy="3185160"/>
          </a:xfrm>
        </p:spPr>
        <p:txBody>
          <a:bodyPr>
            <a:normAutofit/>
          </a:bodyPr>
          <a:lstStyle/>
          <a:p>
            <a:pPr>
              <a:buNone/>
            </a:pPr>
            <a:r>
              <a:rPr lang="en-US" altLang="en-US" dirty="0" smtClean="0">
                <a:latin typeface="Times New Roman" pitchFamily="18" charset="0"/>
              </a:rPr>
              <a:t>1- Introduction to File</a:t>
            </a:r>
          </a:p>
          <a:p>
            <a:pPr>
              <a:buNone/>
            </a:pPr>
            <a:r>
              <a:rPr lang="en-US" altLang="en-US" dirty="0" smtClean="0">
                <a:latin typeface="Times New Roman" pitchFamily="18" charset="0"/>
              </a:rPr>
              <a:t>2- Text versus Binary</a:t>
            </a:r>
          </a:p>
          <a:p>
            <a:pPr>
              <a:buNone/>
            </a:pPr>
            <a:r>
              <a:rPr lang="en-US" altLang="en-US" dirty="0" smtClean="0">
                <a:latin typeface="Times New Roman" pitchFamily="18" charset="0"/>
              </a:rPr>
              <a:t>3- Access methods</a:t>
            </a:r>
          </a:p>
          <a:p>
            <a:pPr>
              <a:buNone/>
            </a:pPr>
            <a:r>
              <a:rPr lang="en-US" altLang="en-US" dirty="0" smtClean="0">
                <a:latin typeface="Times New Roman" pitchFamily="18" charset="0"/>
              </a:rPr>
              <a:t>4- Directories</a:t>
            </a: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3</a:t>
            </a:fld>
            <a:endParaRPr kumimoji="0"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Revisited</a:t>
            </a:r>
            <a:endParaRPr lang="en-US" dirty="0"/>
          </a:p>
        </p:txBody>
      </p:sp>
      <p:sp>
        <p:nvSpPr>
          <p:cNvPr id="3" name="Content Placeholder 2"/>
          <p:cNvSpPr>
            <a:spLocks noGrp="1"/>
          </p:cNvSpPr>
          <p:nvPr>
            <p:ph idx="1"/>
          </p:nvPr>
        </p:nvSpPr>
        <p:spPr>
          <a:xfrm>
            <a:off x="228600" y="990600"/>
            <a:ext cx="8686800" cy="685800"/>
          </a:xfrm>
        </p:spPr>
        <p:txBody>
          <a:bodyPr>
            <a:normAutofit/>
          </a:bodyPr>
          <a:lstStyle/>
          <a:p>
            <a:pPr>
              <a:buNone/>
            </a:pPr>
            <a:r>
              <a:rPr lang="en-US" b="1" u="sng" dirty="0" smtClean="0">
                <a:solidFill>
                  <a:srgbClr val="0000CC"/>
                </a:solidFill>
              </a:rPr>
              <a:t>LO10</a:t>
            </a:r>
            <a:r>
              <a:rPr lang="en-US" dirty="0" smtClean="0">
                <a:solidFill>
                  <a:srgbClr val="0000CC"/>
                </a:solidFill>
              </a:rPr>
              <a:t>: </a:t>
            </a:r>
            <a:r>
              <a:rPr lang="en-US" sz="2000" dirty="0" smtClean="0">
                <a:solidFill>
                  <a:srgbClr val="0000CC"/>
                </a:solidFill>
              </a:rPr>
              <a:t>Distinguish between text file and binary file and access methods.</a:t>
            </a:r>
            <a:endParaRPr lang="en-US" dirty="0" smtClean="0">
              <a:solidFill>
                <a:srgbClr val="0000CC"/>
              </a:solidFill>
            </a:endParaRPr>
          </a:p>
          <a:p>
            <a:pPr>
              <a:buNone/>
            </a:pPr>
            <a:endParaRPr lang="en-US" b="1" dirty="0" smtClean="0">
              <a:solidFill>
                <a:srgbClr val="0000CC"/>
              </a:solidFill>
            </a:endParaRPr>
          </a:p>
          <a:p>
            <a:pPr>
              <a:buNone/>
            </a:pPr>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p:txBody>
      </p:sp>
      <p:sp>
        <p:nvSpPr>
          <p:cNvPr id="21" name="Rectangle 2"/>
          <p:cNvSpPr>
            <a:spLocks noChangeArrowheads="1"/>
          </p:cNvSpPr>
          <p:nvPr/>
        </p:nvSpPr>
        <p:spPr bwMode="auto">
          <a:xfrm>
            <a:off x="152400" y="1809750"/>
            <a:ext cx="8915400" cy="708025"/>
          </a:xfrm>
          <a:prstGeom prst="rect">
            <a:avLst/>
          </a:prstGeom>
          <a:noFill/>
          <a:ln w="9525">
            <a:noFill/>
            <a:miter lim="800000"/>
            <a:headEnd/>
            <a:tailEnd/>
          </a:ln>
          <a:effectLst/>
        </p:spPr>
        <p:txBody>
          <a:bodyPr>
            <a:spAutoFit/>
          </a:bodyPr>
          <a:lstStyle/>
          <a:p>
            <a:pPr marL="342900" indent="-342900" algn="just">
              <a:spcAft>
                <a:spcPct val="90000"/>
              </a:spcAft>
              <a:buClr>
                <a:srgbClr val="FF0000"/>
              </a:buClr>
              <a:buFont typeface="Wingdings" pitchFamily="2" charset="2"/>
              <a:buChar char="q"/>
            </a:pPr>
            <a:r>
              <a:rPr lang="en-US" altLang="en-US" sz="2000" dirty="0">
                <a:solidFill>
                  <a:schemeClr val="bg1"/>
                </a:solidFill>
                <a:latin typeface="Times New Roman" pitchFamily="18" charset="0"/>
              </a:rPr>
              <a:t>Define two categories of access methods: sequential access and random</a:t>
            </a:r>
            <a:br>
              <a:rPr lang="en-US" altLang="en-US" sz="2000" dirty="0">
                <a:solidFill>
                  <a:schemeClr val="bg1"/>
                </a:solidFill>
                <a:latin typeface="Times New Roman" pitchFamily="18" charset="0"/>
              </a:rPr>
            </a:br>
            <a:r>
              <a:rPr lang="en-US" altLang="en-US" sz="2000" dirty="0">
                <a:solidFill>
                  <a:schemeClr val="bg1"/>
                </a:solidFill>
                <a:latin typeface="Times New Roman" pitchFamily="18" charset="0"/>
              </a:rPr>
              <a:t>access.</a:t>
            </a:r>
          </a:p>
        </p:txBody>
      </p:sp>
      <p:sp>
        <p:nvSpPr>
          <p:cNvPr id="22" name="Rectangle 2"/>
          <p:cNvSpPr>
            <a:spLocks noChangeArrowheads="1"/>
          </p:cNvSpPr>
          <p:nvPr/>
        </p:nvSpPr>
        <p:spPr bwMode="auto">
          <a:xfrm>
            <a:off x="152400" y="3908425"/>
            <a:ext cx="8915400" cy="400050"/>
          </a:xfrm>
          <a:prstGeom prst="rect">
            <a:avLst/>
          </a:prstGeom>
          <a:noFill/>
          <a:ln w="9525">
            <a:noFill/>
            <a:miter lim="800000"/>
            <a:headEnd/>
            <a:tailEnd/>
          </a:ln>
          <a:effectLst/>
        </p:spPr>
        <p:txBody>
          <a:bodyPr>
            <a:spAutoFit/>
          </a:bodyPr>
          <a:lstStyle/>
          <a:p>
            <a:pPr marL="342900" indent="-342900" algn="just">
              <a:spcAft>
                <a:spcPct val="90000"/>
              </a:spcAft>
              <a:buClr>
                <a:srgbClr val="FF0000"/>
              </a:buClr>
              <a:buFont typeface="Wingdings" pitchFamily="2" charset="2"/>
              <a:buChar char="q"/>
            </a:pPr>
            <a:r>
              <a:rPr lang="en-US" altLang="en-US" sz="2000">
                <a:solidFill>
                  <a:schemeClr val="bg1"/>
                </a:solidFill>
                <a:latin typeface="Times New Roman" pitchFamily="18" charset="0"/>
              </a:rPr>
              <a:t>Understand the idea behind hashed files and describe some hashing methods.</a:t>
            </a:r>
          </a:p>
        </p:txBody>
      </p:sp>
      <p:sp>
        <p:nvSpPr>
          <p:cNvPr id="23" name="Rectangle 2"/>
          <p:cNvSpPr>
            <a:spLocks noChangeArrowheads="1"/>
          </p:cNvSpPr>
          <p:nvPr/>
        </p:nvSpPr>
        <p:spPr bwMode="auto">
          <a:xfrm>
            <a:off x="152400" y="2611438"/>
            <a:ext cx="8915400" cy="400050"/>
          </a:xfrm>
          <a:prstGeom prst="rect">
            <a:avLst/>
          </a:prstGeom>
          <a:noFill/>
          <a:ln w="9525">
            <a:noFill/>
            <a:miter lim="800000"/>
            <a:headEnd/>
            <a:tailEnd/>
          </a:ln>
          <a:effectLst/>
        </p:spPr>
        <p:txBody>
          <a:bodyPr>
            <a:spAutoFit/>
          </a:bodyPr>
          <a:lstStyle/>
          <a:p>
            <a:pPr marL="342900" indent="-342900" algn="just">
              <a:spcAft>
                <a:spcPct val="90000"/>
              </a:spcAft>
              <a:buClr>
                <a:srgbClr val="FF0000"/>
              </a:buClr>
              <a:buFont typeface="Wingdings" pitchFamily="2" charset="2"/>
              <a:buChar char="q"/>
            </a:pPr>
            <a:r>
              <a:rPr lang="en-US" altLang="en-US" sz="2000">
                <a:solidFill>
                  <a:schemeClr val="bg1"/>
                </a:solidFill>
                <a:latin typeface="Times New Roman" pitchFamily="18" charset="0"/>
              </a:rPr>
              <a:t>Understand the structure of sequential files and how they are updated.</a:t>
            </a:r>
          </a:p>
        </p:txBody>
      </p:sp>
      <p:sp>
        <p:nvSpPr>
          <p:cNvPr id="24" name="Rectangle 2"/>
          <p:cNvSpPr>
            <a:spLocks noChangeArrowheads="1"/>
          </p:cNvSpPr>
          <p:nvPr/>
        </p:nvSpPr>
        <p:spPr bwMode="auto">
          <a:xfrm>
            <a:off x="152400" y="3106738"/>
            <a:ext cx="8915400" cy="708025"/>
          </a:xfrm>
          <a:prstGeom prst="rect">
            <a:avLst/>
          </a:prstGeom>
          <a:noFill/>
          <a:ln w="9525">
            <a:noFill/>
            <a:miter lim="800000"/>
            <a:headEnd/>
            <a:tailEnd/>
          </a:ln>
          <a:effectLst/>
        </p:spPr>
        <p:txBody>
          <a:bodyPr>
            <a:spAutoFit/>
          </a:bodyPr>
          <a:lstStyle/>
          <a:p>
            <a:pPr marL="342900" indent="-342900" algn="just">
              <a:spcAft>
                <a:spcPct val="90000"/>
              </a:spcAft>
              <a:buClr>
                <a:srgbClr val="FF0000"/>
              </a:buClr>
              <a:buFont typeface="Wingdings" pitchFamily="2" charset="2"/>
              <a:buChar char="q"/>
            </a:pPr>
            <a:r>
              <a:rPr lang="en-US" altLang="en-US" sz="2000">
                <a:solidFill>
                  <a:schemeClr val="bg1"/>
                </a:solidFill>
                <a:latin typeface="Times New Roman" pitchFamily="18" charset="0"/>
              </a:rPr>
              <a:t>Understand the structure of indexed files and the relation between the index</a:t>
            </a:r>
            <a:br>
              <a:rPr lang="en-US" altLang="en-US" sz="2000">
                <a:solidFill>
                  <a:schemeClr val="bg1"/>
                </a:solidFill>
                <a:latin typeface="Times New Roman" pitchFamily="18" charset="0"/>
              </a:rPr>
            </a:br>
            <a:r>
              <a:rPr lang="en-US" altLang="en-US" sz="2000">
                <a:solidFill>
                  <a:schemeClr val="bg1"/>
                </a:solidFill>
                <a:latin typeface="Times New Roman" pitchFamily="18" charset="0"/>
              </a:rPr>
              <a:t> and the data file.</a:t>
            </a:r>
          </a:p>
        </p:txBody>
      </p:sp>
      <p:sp>
        <p:nvSpPr>
          <p:cNvPr id="25" name="Rectangle 2"/>
          <p:cNvSpPr>
            <a:spLocks noChangeArrowheads="1"/>
          </p:cNvSpPr>
          <p:nvPr/>
        </p:nvSpPr>
        <p:spPr bwMode="auto">
          <a:xfrm>
            <a:off x="152400" y="4402138"/>
            <a:ext cx="8915400" cy="400050"/>
          </a:xfrm>
          <a:prstGeom prst="rect">
            <a:avLst/>
          </a:prstGeom>
          <a:noFill/>
          <a:ln w="9525">
            <a:noFill/>
            <a:miter lim="800000"/>
            <a:headEnd/>
            <a:tailEnd/>
          </a:ln>
          <a:effectLst/>
        </p:spPr>
        <p:txBody>
          <a:bodyPr>
            <a:spAutoFit/>
          </a:bodyPr>
          <a:lstStyle/>
          <a:p>
            <a:pPr marL="342900" indent="-342900" algn="just">
              <a:spcAft>
                <a:spcPct val="90000"/>
              </a:spcAft>
              <a:buClr>
                <a:srgbClr val="FF0000"/>
              </a:buClr>
              <a:buFont typeface="Wingdings" pitchFamily="2" charset="2"/>
              <a:buChar char="q"/>
            </a:pPr>
            <a:r>
              <a:rPr lang="en-US" altLang="en-US" sz="2000">
                <a:solidFill>
                  <a:schemeClr val="bg1"/>
                </a:solidFill>
                <a:latin typeface="Times New Roman" pitchFamily="18" charset="0"/>
              </a:rPr>
              <a:t> Describe address collisions and how they can be resolved.</a:t>
            </a:r>
          </a:p>
        </p:txBody>
      </p:sp>
      <p:sp>
        <p:nvSpPr>
          <p:cNvPr id="26" name="Rectangle 2"/>
          <p:cNvSpPr>
            <a:spLocks noChangeArrowheads="1"/>
          </p:cNvSpPr>
          <p:nvPr/>
        </p:nvSpPr>
        <p:spPr bwMode="auto">
          <a:xfrm>
            <a:off x="152400" y="4897438"/>
            <a:ext cx="8915400" cy="400050"/>
          </a:xfrm>
          <a:prstGeom prst="rect">
            <a:avLst/>
          </a:prstGeom>
          <a:noFill/>
          <a:ln w="9525">
            <a:noFill/>
            <a:miter lim="800000"/>
            <a:headEnd/>
            <a:tailEnd/>
          </a:ln>
          <a:effectLst/>
        </p:spPr>
        <p:txBody>
          <a:bodyPr>
            <a:spAutoFit/>
          </a:bodyPr>
          <a:lstStyle/>
          <a:p>
            <a:pPr marL="342900" indent="-342900" algn="just">
              <a:spcAft>
                <a:spcPct val="90000"/>
              </a:spcAft>
              <a:buClr>
                <a:srgbClr val="FF0000"/>
              </a:buClr>
              <a:buFont typeface="Wingdings" pitchFamily="2" charset="2"/>
              <a:buChar char="q"/>
            </a:pPr>
            <a:r>
              <a:rPr lang="en-US" altLang="en-US" sz="2000">
                <a:solidFill>
                  <a:schemeClr val="bg1"/>
                </a:solidFill>
                <a:latin typeface="Times New Roman" pitchFamily="18" charset="0"/>
              </a:rPr>
              <a:t> Define directories and how they can be used to organize files.</a:t>
            </a:r>
          </a:p>
        </p:txBody>
      </p:sp>
      <p:sp>
        <p:nvSpPr>
          <p:cNvPr id="27" name="Rectangle 2"/>
          <p:cNvSpPr>
            <a:spLocks noChangeArrowheads="1"/>
          </p:cNvSpPr>
          <p:nvPr/>
        </p:nvSpPr>
        <p:spPr bwMode="auto">
          <a:xfrm>
            <a:off x="152400" y="5391150"/>
            <a:ext cx="8915400" cy="400050"/>
          </a:xfrm>
          <a:prstGeom prst="rect">
            <a:avLst/>
          </a:prstGeom>
          <a:noFill/>
          <a:ln w="9525">
            <a:noFill/>
            <a:miter lim="800000"/>
            <a:headEnd/>
            <a:tailEnd/>
          </a:ln>
          <a:effectLst/>
        </p:spPr>
        <p:txBody>
          <a:bodyPr>
            <a:spAutoFit/>
          </a:bodyPr>
          <a:lstStyle/>
          <a:p>
            <a:pPr marL="342900" indent="-342900" algn="just">
              <a:spcAft>
                <a:spcPct val="90000"/>
              </a:spcAft>
              <a:buClr>
                <a:srgbClr val="FF0000"/>
              </a:buClr>
              <a:buFont typeface="Wingdings" pitchFamily="2" charset="2"/>
              <a:buChar char="q"/>
            </a:pPr>
            <a:r>
              <a:rPr lang="en-US" altLang="en-US" sz="2000">
                <a:solidFill>
                  <a:schemeClr val="bg1"/>
                </a:solidFill>
                <a:latin typeface="Times New Roman" pitchFamily="18" charset="0"/>
              </a:rPr>
              <a:t> Distinguish between text and binary files.</a:t>
            </a:r>
          </a:p>
        </p:txBody>
      </p:sp>
      <p:sp>
        <p:nvSpPr>
          <p:cNvPr id="11" name="Slide Number Placeholder 10"/>
          <p:cNvSpPr>
            <a:spLocks noGrp="1"/>
          </p:cNvSpPr>
          <p:nvPr>
            <p:ph type="sldNum" sz="quarter" idx="12"/>
          </p:nvPr>
        </p:nvSpPr>
        <p:spPr/>
        <p:txBody>
          <a:bodyPr/>
          <a:lstStyle/>
          <a:p>
            <a:fld id="{69E29E33-B620-47F9-BB04-8846C2A5AFCC}" type="slidenum">
              <a:rPr kumimoji="0" lang="en-US" smtClean="0"/>
              <a:pPr/>
              <a:t>30</a:t>
            </a:fld>
            <a:endParaRPr kumimoji="0"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Exercises- Use your notebook</a:t>
            </a:r>
            <a:endParaRPr lang="en-US" sz="3600" dirty="0"/>
          </a:p>
        </p:txBody>
      </p:sp>
      <p:sp>
        <p:nvSpPr>
          <p:cNvPr id="5" name="TextBox 4"/>
          <p:cNvSpPr txBox="1"/>
          <p:nvPr/>
        </p:nvSpPr>
        <p:spPr>
          <a:xfrm>
            <a:off x="457200" y="1636455"/>
            <a:ext cx="7924800" cy="1754326"/>
          </a:xfrm>
          <a:prstGeom prst="rect">
            <a:avLst/>
          </a:prstGeom>
          <a:noFill/>
        </p:spPr>
        <p:txBody>
          <a:bodyPr wrap="square" rtlCol="0">
            <a:spAutoFit/>
          </a:bodyPr>
          <a:lstStyle/>
          <a:p>
            <a:pPr algn="ctr"/>
            <a:r>
              <a:rPr lang="en-US" sz="3600" b="1" dirty="0" smtClean="0">
                <a:solidFill>
                  <a:schemeClr val="bg1"/>
                </a:solidFill>
              </a:rPr>
              <a:t>Write your  reviews to your notebook.</a:t>
            </a:r>
          </a:p>
          <a:p>
            <a:pPr algn="ctr"/>
            <a:r>
              <a:rPr lang="en-US" sz="3600" b="1" dirty="0" smtClean="0">
                <a:solidFill>
                  <a:srgbClr val="FF0000"/>
                </a:solidFill>
              </a:rPr>
              <a:t>More pages More Scores</a:t>
            </a:r>
            <a:endParaRPr lang="en-US" sz="3600" b="1" dirty="0">
              <a:solidFill>
                <a:srgbClr val="FF0000"/>
              </a:solidFill>
            </a:endParaRP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31</a:t>
            </a:fld>
            <a:endParaRPr kumimoji="0"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639762"/>
          </a:xfrm>
        </p:spPr>
        <p:txBody>
          <a:bodyPr/>
          <a:lstStyle/>
          <a:p>
            <a:r>
              <a:rPr lang="en-US" dirty="0" smtClean="0"/>
              <a:t>Thanks for Following</a:t>
            </a:r>
            <a:br>
              <a:rPr lang="en-US" dirty="0" smtClean="0"/>
            </a:br>
            <a:r>
              <a:rPr lang="en-US" dirty="0" smtClean="0"/>
              <a:t>this lesson</a:t>
            </a:r>
            <a:endParaRPr lang="en-US" dirty="0"/>
          </a:p>
        </p:txBody>
      </p:sp>
      <p:sp>
        <p:nvSpPr>
          <p:cNvPr id="3" name="Slide Number Placeholder 2"/>
          <p:cNvSpPr>
            <a:spLocks noGrp="1"/>
          </p:cNvSpPr>
          <p:nvPr>
            <p:ph type="sldNum" sz="quarter" idx="12"/>
          </p:nvPr>
        </p:nvSpPr>
        <p:spPr/>
        <p:txBody>
          <a:bodyPr/>
          <a:lstStyle/>
          <a:p>
            <a:fld id="{69E29E33-B620-47F9-BB04-8846C2A5AFCC}" type="slidenum">
              <a:rPr kumimoji="0" lang="en-US" smtClean="0"/>
              <a:pPr/>
              <a:t>32</a:t>
            </a:fld>
            <a:endParaRPr kumimoji="0"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Introduction to File</a:t>
            </a:r>
            <a:endParaRPr lang="en-US" dirty="0"/>
          </a:p>
        </p:txBody>
      </p:sp>
      <p:sp>
        <p:nvSpPr>
          <p:cNvPr id="3" name="Content Placeholder 2"/>
          <p:cNvSpPr>
            <a:spLocks noGrp="1"/>
          </p:cNvSpPr>
          <p:nvPr>
            <p:ph idx="1"/>
          </p:nvPr>
        </p:nvSpPr>
        <p:spPr>
          <a:xfrm>
            <a:off x="533400" y="1219200"/>
            <a:ext cx="8077200" cy="3185160"/>
          </a:xfrm>
        </p:spPr>
        <p:txBody>
          <a:bodyPr>
            <a:normAutofit lnSpcReduction="10000"/>
          </a:bodyPr>
          <a:lstStyle/>
          <a:p>
            <a:pPr>
              <a:buFontTx/>
              <a:buChar char="-"/>
            </a:pPr>
            <a:r>
              <a:rPr lang="en-US" altLang="en-US" dirty="0" smtClean="0">
                <a:latin typeface="Times New Roman" pitchFamily="18" charset="0"/>
              </a:rPr>
              <a:t>File is a group of related data which are stored in external memory.</a:t>
            </a:r>
          </a:p>
          <a:p>
            <a:pPr>
              <a:buFontTx/>
              <a:buChar char="-"/>
            </a:pPr>
            <a:r>
              <a:rPr lang="en-US" altLang="en-US" dirty="0" smtClean="0">
                <a:latin typeface="Times New Roman" pitchFamily="18" charset="0"/>
              </a:rPr>
              <a:t>File is a way of sharing data between programs (common use) </a:t>
            </a:r>
            <a:r>
              <a:rPr lang="en-US" altLang="en-US" dirty="0" smtClean="0">
                <a:latin typeface="Times New Roman" pitchFamily="18" charset="0"/>
                <a:sym typeface="Wingdings" pitchFamily="2" charset="2"/>
              </a:rPr>
              <a:t> Application must know file structure to access file’s data.</a:t>
            </a:r>
          </a:p>
          <a:p>
            <a:pPr>
              <a:buFontTx/>
              <a:buChar char="-"/>
            </a:pPr>
            <a:r>
              <a:rPr lang="en-US" altLang="en-US" dirty="0" smtClean="0">
                <a:latin typeface="Times New Roman" pitchFamily="18" charset="0"/>
                <a:sym typeface="Wingdings" pitchFamily="2" charset="2"/>
              </a:rPr>
              <a:t>File is managed by operating system.</a:t>
            </a:r>
          </a:p>
          <a:p>
            <a:pPr>
              <a:buFontTx/>
              <a:buChar char="-"/>
            </a:pPr>
            <a:r>
              <a:rPr lang="en-US" altLang="en-US" dirty="0" smtClean="0">
                <a:latin typeface="Times New Roman" pitchFamily="18" charset="0"/>
                <a:sym typeface="Wingdings" pitchFamily="2" charset="2"/>
              </a:rPr>
              <a:t>File is identified through it’s pathname.</a:t>
            </a:r>
            <a:endParaRPr lang="en-US" altLang="en-US" dirty="0" smtClean="0">
              <a:latin typeface="Times New Roman" pitchFamily="18" charset="0"/>
            </a:endParaRPr>
          </a:p>
        </p:txBody>
      </p:sp>
      <p:grpSp>
        <p:nvGrpSpPr>
          <p:cNvPr id="16" name="Group 15"/>
          <p:cNvGrpSpPr/>
          <p:nvPr/>
        </p:nvGrpSpPr>
        <p:grpSpPr>
          <a:xfrm>
            <a:off x="2057400" y="4495800"/>
            <a:ext cx="4800600" cy="1905000"/>
            <a:chOff x="1447800" y="4572000"/>
            <a:chExt cx="4800600" cy="1905000"/>
          </a:xfrm>
        </p:grpSpPr>
        <p:sp>
          <p:nvSpPr>
            <p:cNvPr id="4" name="Oval 3"/>
            <p:cNvSpPr/>
            <p:nvPr/>
          </p:nvSpPr>
          <p:spPr>
            <a:xfrm>
              <a:off x="1447800" y="4572000"/>
              <a:ext cx="2057400" cy="685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1</a:t>
              </a:r>
              <a:endParaRPr lang="en-US" dirty="0"/>
            </a:p>
          </p:txBody>
        </p:sp>
        <p:sp>
          <p:nvSpPr>
            <p:cNvPr id="5" name="Oval 4"/>
            <p:cNvSpPr/>
            <p:nvPr/>
          </p:nvSpPr>
          <p:spPr>
            <a:xfrm>
              <a:off x="4191000" y="4572000"/>
              <a:ext cx="2057400" cy="685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2</a:t>
              </a:r>
              <a:endParaRPr lang="en-US" dirty="0"/>
            </a:p>
          </p:txBody>
        </p:sp>
        <p:sp>
          <p:nvSpPr>
            <p:cNvPr id="6" name="Can 5"/>
            <p:cNvSpPr/>
            <p:nvPr/>
          </p:nvSpPr>
          <p:spPr>
            <a:xfrm>
              <a:off x="3124200" y="5562600"/>
              <a:ext cx="1600200" cy="914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lded Corner 6"/>
            <p:cNvSpPr/>
            <p:nvPr/>
          </p:nvSpPr>
          <p:spPr>
            <a:xfrm>
              <a:off x="3429000" y="5943600"/>
              <a:ext cx="990600" cy="381000"/>
            </a:xfrm>
            <a:prstGeom prst="foldedCorner">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File</a:t>
              </a:r>
              <a:endParaRPr lang="en-US" dirty="0">
                <a:solidFill>
                  <a:schemeClr val="tx1"/>
                </a:solidFill>
              </a:endParaRPr>
            </a:p>
          </p:txBody>
        </p:sp>
        <p:cxnSp>
          <p:nvCxnSpPr>
            <p:cNvPr id="9" name="Straight Arrow Connector 8"/>
            <p:cNvCxnSpPr>
              <a:stCxn id="4" idx="4"/>
            </p:cNvCxnSpPr>
            <p:nvPr/>
          </p:nvCxnSpPr>
          <p:spPr>
            <a:xfrm>
              <a:off x="2476500" y="5257800"/>
              <a:ext cx="9525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5" idx="4"/>
            </p:cNvCxnSpPr>
            <p:nvPr/>
          </p:nvCxnSpPr>
          <p:spPr>
            <a:xfrm flipV="1">
              <a:off x="4343400" y="5257800"/>
              <a:ext cx="876300" cy="762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676400" y="5410200"/>
              <a:ext cx="990600" cy="381000"/>
            </a:xfrm>
            <a:prstGeom prst="rect">
              <a:avLst/>
            </a:prstGeom>
            <a:noFill/>
          </p:spPr>
          <p:txBody>
            <a:bodyPr wrap="square" rtlCol="0">
              <a:spAutoFit/>
            </a:bodyPr>
            <a:lstStyle/>
            <a:p>
              <a:pPr algn="ctr"/>
              <a:r>
                <a:rPr lang="en-US" dirty="0" smtClean="0">
                  <a:solidFill>
                    <a:schemeClr val="bg1"/>
                  </a:solidFill>
                </a:rPr>
                <a:t>Write</a:t>
              </a:r>
              <a:endParaRPr lang="en-US" dirty="0">
                <a:solidFill>
                  <a:schemeClr val="bg1"/>
                </a:solidFill>
              </a:endParaRPr>
            </a:p>
          </p:txBody>
        </p:sp>
        <p:sp>
          <p:nvSpPr>
            <p:cNvPr id="15" name="TextBox 14"/>
            <p:cNvSpPr txBox="1"/>
            <p:nvPr/>
          </p:nvSpPr>
          <p:spPr>
            <a:xfrm>
              <a:off x="4876800" y="5410200"/>
              <a:ext cx="990600" cy="369332"/>
            </a:xfrm>
            <a:prstGeom prst="rect">
              <a:avLst/>
            </a:prstGeom>
            <a:noFill/>
          </p:spPr>
          <p:txBody>
            <a:bodyPr wrap="square" rtlCol="0">
              <a:spAutoFit/>
            </a:bodyPr>
            <a:lstStyle/>
            <a:p>
              <a:pPr algn="ctr"/>
              <a:r>
                <a:rPr lang="en-US" dirty="0" smtClean="0">
                  <a:solidFill>
                    <a:schemeClr val="bg1"/>
                  </a:solidFill>
                </a:rPr>
                <a:t>Read</a:t>
              </a:r>
              <a:endParaRPr lang="en-US" dirty="0">
                <a:solidFill>
                  <a:schemeClr val="bg1"/>
                </a:solidFill>
              </a:endParaRPr>
            </a:p>
          </p:txBody>
        </p:sp>
      </p:grpSp>
      <p:sp>
        <p:nvSpPr>
          <p:cNvPr id="13" name="Slide Number Placeholder 12"/>
          <p:cNvSpPr>
            <a:spLocks noGrp="1"/>
          </p:cNvSpPr>
          <p:nvPr>
            <p:ph type="sldNum" sz="quarter" idx="12"/>
          </p:nvPr>
        </p:nvSpPr>
        <p:spPr/>
        <p:txBody>
          <a:bodyPr/>
          <a:lstStyle/>
          <a:p>
            <a:fld id="{69E29E33-B620-47F9-BB04-8846C2A5AFCC}" type="slidenum">
              <a:rPr kumimoji="0" lang="en-US" smtClean="0"/>
              <a:pPr/>
              <a:t>4</a:t>
            </a:fld>
            <a:endParaRPr kumimoji="0"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Text versus Binary</a:t>
            </a:r>
            <a:endParaRPr lang="en-US" dirty="0"/>
          </a:p>
        </p:txBody>
      </p:sp>
      <p:sp>
        <p:nvSpPr>
          <p:cNvPr id="3" name="Content Placeholder 2"/>
          <p:cNvSpPr>
            <a:spLocks noGrp="1"/>
          </p:cNvSpPr>
          <p:nvPr>
            <p:ph idx="1"/>
          </p:nvPr>
        </p:nvSpPr>
        <p:spPr>
          <a:xfrm>
            <a:off x="533400" y="1219200"/>
            <a:ext cx="8077200" cy="2667000"/>
          </a:xfrm>
        </p:spPr>
        <p:txBody>
          <a:bodyPr>
            <a:normAutofit/>
          </a:bodyPr>
          <a:lstStyle/>
          <a:p>
            <a:pPr>
              <a:buFontTx/>
              <a:buChar char="-"/>
            </a:pPr>
            <a:r>
              <a:rPr lang="en-US" altLang="en-US" dirty="0" smtClean="0">
                <a:latin typeface="Times New Roman" pitchFamily="18" charset="0"/>
              </a:rPr>
              <a:t>File designer will decide data format which will be used to store data in file.</a:t>
            </a:r>
          </a:p>
          <a:p>
            <a:pPr lvl="1">
              <a:buFontTx/>
              <a:buChar char="-"/>
            </a:pPr>
            <a:r>
              <a:rPr lang="en-US" altLang="en-US" b="1" u="sng" dirty="0" smtClean="0">
                <a:solidFill>
                  <a:srgbClr val="0000CC"/>
                </a:solidFill>
                <a:latin typeface="Times New Roman" pitchFamily="18" charset="0"/>
              </a:rPr>
              <a:t>Text format</a:t>
            </a:r>
            <a:r>
              <a:rPr lang="en-US" altLang="en-US" dirty="0" smtClean="0">
                <a:latin typeface="Times New Roman" pitchFamily="18" charset="0"/>
              </a:rPr>
              <a:t>: Data in file is a sequence of binary codes of characters and digits.</a:t>
            </a:r>
          </a:p>
          <a:p>
            <a:pPr lvl="1">
              <a:buFontTx/>
              <a:buChar char="-"/>
            </a:pPr>
            <a:r>
              <a:rPr lang="en-US" altLang="en-US" b="1" u="sng" dirty="0" smtClean="0">
                <a:solidFill>
                  <a:srgbClr val="0000CC"/>
                </a:solidFill>
                <a:latin typeface="Times New Roman" pitchFamily="18" charset="0"/>
              </a:rPr>
              <a:t>Binary format</a:t>
            </a:r>
            <a:r>
              <a:rPr lang="en-US" altLang="en-US" dirty="0" smtClean="0">
                <a:latin typeface="Times New Roman" pitchFamily="18" charset="0"/>
              </a:rPr>
              <a:t>: Data in file is a copy of binary data in memory.</a:t>
            </a:r>
          </a:p>
        </p:txBody>
      </p:sp>
      <p:grpSp>
        <p:nvGrpSpPr>
          <p:cNvPr id="30" name="Group 29"/>
          <p:cNvGrpSpPr/>
          <p:nvPr/>
        </p:nvGrpSpPr>
        <p:grpSpPr>
          <a:xfrm>
            <a:off x="304800" y="3886200"/>
            <a:ext cx="8382000" cy="2362200"/>
            <a:chOff x="533400" y="3886200"/>
            <a:chExt cx="8382000" cy="2362200"/>
          </a:xfrm>
        </p:grpSpPr>
        <p:sp>
          <p:nvSpPr>
            <p:cNvPr id="4" name="Rectangle 3"/>
            <p:cNvSpPr/>
            <p:nvPr/>
          </p:nvSpPr>
          <p:spPr>
            <a:xfrm>
              <a:off x="2514600" y="4876800"/>
              <a:ext cx="2286000" cy="304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0100000101000010</a:t>
              </a:r>
              <a:endParaRPr lang="en-US" dirty="0"/>
            </a:p>
          </p:txBody>
        </p:sp>
        <p:sp>
          <p:nvSpPr>
            <p:cNvPr id="5" name="Rectangle 4"/>
            <p:cNvSpPr/>
            <p:nvPr/>
          </p:nvSpPr>
          <p:spPr>
            <a:xfrm>
              <a:off x="4800600" y="4876800"/>
              <a:ext cx="2209800" cy="304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0000000000000111</a:t>
              </a:r>
              <a:endParaRPr lang="en-US" dirty="0"/>
            </a:p>
          </p:txBody>
        </p:sp>
        <p:sp>
          <p:nvSpPr>
            <p:cNvPr id="6" name="Rectangle 5"/>
            <p:cNvSpPr/>
            <p:nvPr/>
          </p:nvSpPr>
          <p:spPr>
            <a:xfrm>
              <a:off x="2438400" y="5791200"/>
              <a:ext cx="6477000" cy="457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438400" y="3886200"/>
              <a:ext cx="6477000" cy="457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00600" y="3962400"/>
              <a:ext cx="1295400" cy="304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001100111</a:t>
              </a:r>
              <a:endParaRPr lang="en-US" dirty="0"/>
            </a:p>
          </p:txBody>
        </p:sp>
        <p:sp>
          <p:nvSpPr>
            <p:cNvPr id="14" name="Rectangle 13"/>
            <p:cNvSpPr/>
            <p:nvPr/>
          </p:nvSpPr>
          <p:spPr>
            <a:xfrm>
              <a:off x="2514600" y="5867400"/>
              <a:ext cx="2286000" cy="304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0100000101000010</a:t>
              </a:r>
              <a:endParaRPr lang="en-US" dirty="0"/>
            </a:p>
          </p:txBody>
        </p:sp>
        <p:sp>
          <p:nvSpPr>
            <p:cNvPr id="15" name="Rectangle 14"/>
            <p:cNvSpPr/>
            <p:nvPr/>
          </p:nvSpPr>
          <p:spPr>
            <a:xfrm>
              <a:off x="2514600" y="3962400"/>
              <a:ext cx="2286000" cy="304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0100000101000010</a:t>
              </a:r>
              <a:endParaRPr lang="en-US" dirty="0"/>
            </a:p>
          </p:txBody>
        </p:sp>
        <p:sp>
          <p:nvSpPr>
            <p:cNvPr id="17" name="Rectangle 16"/>
            <p:cNvSpPr/>
            <p:nvPr/>
          </p:nvSpPr>
          <p:spPr>
            <a:xfrm>
              <a:off x="4800600" y="5867400"/>
              <a:ext cx="2209800" cy="304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0000000000000111</a:t>
              </a:r>
              <a:endParaRPr lang="en-US" dirty="0"/>
            </a:p>
          </p:txBody>
        </p:sp>
        <p:sp>
          <p:nvSpPr>
            <p:cNvPr id="18" name="TextBox 17"/>
            <p:cNvSpPr txBox="1"/>
            <p:nvPr/>
          </p:nvSpPr>
          <p:spPr>
            <a:xfrm>
              <a:off x="533400" y="4724400"/>
              <a:ext cx="1981200" cy="646331"/>
            </a:xfrm>
            <a:prstGeom prst="rect">
              <a:avLst/>
            </a:prstGeom>
            <a:noFill/>
          </p:spPr>
          <p:txBody>
            <a:bodyPr wrap="square" rtlCol="0">
              <a:spAutoFit/>
            </a:bodyPr>
            <a:lstStyle/>
            <a:p>
              <a:r>
                <a:rPr lang="en-US" b="1" dirty="0" smtClean="0">
                  <a:solidFill>
                    <a:srgbClr val="0000CC"/>
                  </a:solidFill>
                </a:rPr>
                <a:t>Memory: </a:t>
              </a:r>
            </a:p>
            <a:p>
              <a:r>
                <a:rPr lang="en-US" b="1" dirty="0" smtClean="0">
                  <a:solidFill>
                    <a:srgbClr val="0000CC"/>
                  </a:solidFill>
                </a:rPr>
                <a:t>student (“AB”, 7)</a:t>
              </a:r>
              <a:endParaRPr lang="en-US" b="1" dirty="0">
                <a:solidFill>
                  <a:srgbClr val="0000CC"/>
                </a:solidFill>
              </a:endParaRPr>
            </a:p>
          </p:txBody>
        </p:sp>
        <p:sp>
          <p:nvSpPr>
            <p:cNvPr id="19" name="TextBox 18"/>
            <p:cNvSpPr txBox="1"/>
            <p:nvPr/>
          </p:nvSpPr>
          <p:spPr>
            <a:xfrm>
              <a:off x="1066800" y="5867400"/>
              <a:ext cx="1295400" cy="369332"/>
            </a:xfrm>
            <a:prstGeom prst="rect">
              <a:avLst/>
            </a:prstGeom>
            <a:noFill/>
          </p:spPr>
          <p:txBody>
            <a:bodyPr wrap="square" rtlCol="0">
              <a:spAutoFit/>
            </a:bodyPr>
            <a:lstStyle/>
            <a:p>
              <a:pPr algn="r"/>
              <a:r>
                <a:rPr lang="en-US" b="1" dirty="0" smtClean="0">
                  <a:solidFill>
                    <a:srgbClr val="0000CC"/>
                  </a:solidFill>
                </a:rPr>
                <a:t>Binary file</a:t>
              </a:r>
              <a:endParaRPr lang="en-US" b="1" dirty="0">
                <a:solidFill>
                  <a:srgbClr val="0000CC"/>
                </a:solidFill>
              </a:endParaRPr>
            </a:p>
          </p:txBody>
        </p:sp>
        <p:sp>
          <p:nvSpPr>
            <p:cNvPr id="20" name="TextBox 19"/>
            <p:cNvSpPr txBox="1"/>
            <p:nvPr/>
          </p:nvSpPr>
          <p:spPr>
            <a:xfrm>
              <a:off x="1143000" y="3962400"/>
              <a:ext cx="1295400" cy="369332"/>
            </a:xfrm>
            <a:prstGeom prst="rect">
              <a:avLst/>
            </a:prstGeom>
            <a:noFill/>
          </p:spPr>
          <p:txBody>
            <a:bodyPr wrap="square" rtlCol="0">
              <a:spAutoFit/>
            </a:bodyPr>
            <a:lstStyle/>
            <a:p>
              <a:pPr algn="r"/>
              <a:r>
                <a:rPr lang="en-US" b="1" dirty="0" smtClean="0">
                  <a:solidFill>
                    <a:srgbClr val="0000CC"/>
                  </a:solidFill>
                </a:rPr>
                <a:t>Text file</a:t>
              </a:r>
              <a:endParaRPr lang="en-US" b="1" dirty="0">
                <a:solidFill>
                  <a:srgbClr val="0000CC"/>
                </a:solidFill>
              </a:endParaRPr>
            </a:p>
          </p:txBody>
        </p:sp>
        <p:cxnSp>
          <p:nvCxnSpPr>
            <p:cNvPr id="22" name="Straight Arrow Connector 21"/>
            <p:cNvCxnSpPr/>
            <p:nvPr/>
          </p:nvCxnSpPr>
          <p:spPr>
            <a:xfrm flipV="1">
              <a:off x="5181600" y="4343400"/>
              <a:ext cx="0" cy="533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34000" y="4419600"/>
              <a:ext cx="3429000" cy="369332"/>
            </a:xfrm>
            <a:prstGeom prst="rect">
              <a:avLst/>
            </a:prstGeom>
            <a:noFill/>
          </p:spPr>
          <p:txBody>
            <a:bodyPr wrap="square" rtlCol="0">
              <a:spAutoFit/>
            </a:bodyPr>
            <a:lstStyle/>
            <a:p>
              <a:r>
                <a:rPr lang="en-US" b="1" dirty="0" smtClean="0">
                  <a:solidFill>
                    <a:srgbClr val="0000CC"/>
                  </a:solidFill>
                </a:rPr>
                <a:t>Convert</a:t>
              </a:r>
              <a:r>
                <a:rPr lang="en-US" dirty="0" smtClean="0">
                  <a:solidFill>
                    <a:srgbClr val="0000CC"/>
                  </a:solidFill>
                </a:rPr>
                <a:t> binary number to digit</a:t>
              </a:r>
              <a:endParaRPr lang="en-US" dirty="0">
                <a:solidFill>
                  <a:srgbClr val="0000CC"/>
                </a:solidFill>
              </a:endParaRPr>
            </a:p>
          </p:txBody>
        </p:sp>
        <p:cxnSp>
          <p:nvCxnSpPr>
            <p:cNvPr id="24" name="Straight Arrow Connector 23"/>
            <p:cNvCxnSpPr/>
            <p:nvPr/>
          </p:nvCxnSpPr>
          <p:spPr>
            <a:xfrm>
              <a:off x="4800600" y="5257800"/>
              <a:ext cx="0" cy="533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876800" y="5345668"/>
              <a:ext cx="3429000" cy="369332"/>
            </a:xfrm>
            <a:prstGeom prst="rect">
              <a:avLst/>
            </a:prstGeom>
            <a:noFill/>
          </p:spPr>
          <p:txBody>
            <a:bodyPr wrap="square" rtlCol="0">
              <a:spAutoFit/>
            </a:bodyPr>
            <a:lstStyle/>
            <a:p>
              <a:r>
                <a:rPr lang="en-US" b="1" dirty="0" smtClean="0">
                  <a:solidFill>
                    <a:srgbClr val="0000CC"/>
                  </a:solidFill>
                </a:rPr>
                <a:t>Write</a:t>
              </a:r>
              <a:r>
                <a:rPr lang="en-US" dirty="0" smtClean="0">
                  <a:solidFill>
                    <a:srgbClr val="0000CC"/>
                  </a:solidFill>
                </a:rPr>
                <a:t> data to file </a:t>
              </a:r>
              <a:r>
                <a:rPr lang="en-US" b="1" dirty="0" smtClean="0">
                  <a:solidFill>
                    <a:srgbClr val="0000CC"/>
                  </a:solidFill>
                </a:rPr>
                <a:t>directly</a:t>
              </a:r>
              <a:endParaRPr lang="en-US" b="1" dirty="0">
                <a:solidFill>
                  <a:srgbClr val="0000CC"/>
                </a:solidFill>
              </a:endParaRPr>
            </a:p>
          </p:txBody>
        </p:sp>
      </p:grpSp>
      <p:sp>
        <p:nvSpPr>
          <p:cNvPr id="21" name="Slide Number Placeholder 20"/>
          <p:cNvSpPr>
            <a:spLocks noGrp="1"/>
          </p:cNvSpPr>
          <p:nvPr>
            <p:ph type="sldNum" sz="quarter" idx="12"/>
          </p:nvPr>
        </p:nvSpPr>
        <p:spPr/>
        <p:txBody>
          <a:bodyPr/>
          <a:lstStyle/>
          <a:p>
            <a:fld id="{69E29E33-B620-47F9-BB04-8846C2A5AFCC}" type="slidenum">
              <a:rPr kumimoji="0" lang="en-US" smtClean="0"/>
              <a:pPr/>
              <a:t>5</a:t>
            </a:fld>
            <a:endParaRPr kumimoji="0"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versus Binary…</a:t>
            </a:r>
            <a:endParaRPr lang="en-US" dirty="0"/>
          </a:p>
        </p:txBody>
      </p:sp>
      <p:sp>
        <p:nvSpPr>
          <p:cNvPr id="3" name="Content Placeholder 2"/>
          <p:cNvSpPr>
            <a:spLocks noGrp="1"/>
          </p:cNvSpPr>
          <p:nvPr>
            <p:ph idx="1"/>
          </p:nvPr>
        </p:nvSpPr>
        <p:spPr>
          <a:xfrm>
            <a:off x="533400" y="1219200"/>
            <a:ext cx="8077200" cy="1676400"/>
          </a:xfrm>
        </p:spPr>
        <p:txBody>
          <a:bodyPr>
            <a:noAutofit/>
          </a:bodyPr>
          <a:lstStyle/>
          <a:p>
            <a:pPr>
              <a:buFontTx/>
              <a:buChar char="-"/>
            </a:pPr>
            <a:r>
              <a:rPr lang="en-US" altLang="en-US" sz="2400" dirty="0" smtClean="0">
                <a:latin typeface="Times New Roman" pitchFamily="18" charset="0"/>
              </a:rPr>
              <a:t>Accessing binary file is more efficient than text file because no conversion is needed.</a:t>
            </a:r>
          </a:p>
          <a:p>
            <a:pPr>
              <a:buFontTx/>
              <a:buChar char="-"/>
            </a:pPr>
            <a:r>
              <a:rPr lang="en-US" altLang="en-US" sz="2400" dirty="0" smtClean="0">
                <a:latin typeface="Times New Roman" pitchFamily="18" charset="0"/>
              </a:rPr>
              <a:t>Text file is more flexible than binary file because it can be modified using standard text editors. </a:t>
            </a:r>
          </a:p>
        </p:txBody>
      </p:sp>
      <p:grpSp>
        <p:nvGrpSpPr>
          <p:cNvPr id="26" name="Group 25"/>
          <p:cNvGrpSpPr/>
          <p:nvPr/>
        </p:nvGrpSpPr>
        <p:grpSpPr>
          <a:xfrm>
            <a:off x="381000" y="3429000"/>
            <a:ext cx="8382000" cy="2362200"/>
            <a:chOff x="457200" y="3048000"/>
            <a:chExt cx="8382000" cy="2362200"/>
          </a:xfrm>
        </p:grpSpPr>
        <p:grpSp>
          <p:nvGrpSpPr>
            <p:cNvPr id="21" name="Group 20"/>
            <p:cNvGrpSpPr/>
            <p:nvPr/>
          </p:nvGrpSpPr>
          <p:grpSpPr>
            <a:xfrm>
              <a:off x="457200" y="3048000"/>
              <a:ext cx="8382000" cy="2362200"/>
              <a:chOff x="533400" y="3886200"/>
              <a:chExt cx="8382000" cy="2362200"/>
            </a:xfrm>
          </p:grpSpPr>
          <p:sp>
            <p:nvSpPr>
              <p:cNvPr id="4" name="Rectangle 3"/>
              <p:cNvSpPr/>
              <p:nvPr/>
            </p:nvSpPr>
            <p:spPr>
              <a:xfrm>
                <a:off x="2514600" y="4876800"/>
                <a:ext cx="2286000" cy="304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0100000101000010</a:t>
                </a:r>
                <a:endParaRPr lang="en-US" dirty="0"/>
              </a:p>
            </p:txBody>
          </p:sp>
          <p:sp>
            <p:nvSpPr>
              <p:cNvPr id="5" name="Rectangle 4"/>
              <p:cNvSpPr/>
              <p:nvPr/>
            </p:nvSpPr>
            <p:spPr>
              <a:xfrm>
                <a:off x="4800600" y="4876800"/>
                <a:ext cx="2209800" cy="304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0000000000000111</a:t>
                </a:r>
                <a:endParaRPr lang="en-US" dirty="0"/>
              </a:p>
            </p:txBody>
          </p:sp>
          <p:sp>
            <p:nvSpPr>
              <p:cNvPr id="6" name="Rectangle 5"/>
              <p:cNvSpPr/>
              <p:nvPr/>
            </p:nvSpPr>
            <p:spPr>
              <a:xfrm>
                <a:off x="2438400" y="5791200"/>
                <a:ext cx="6477000" cy="457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438400" y="3886200"/>
                <a:ext cx="6477000" cy="457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00600" y="3962400"/>
                <a:ext cx="1295400" cy="304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001100111</a:t>
                </a:r>
                <a:endParaRPr lang="en-US" dirty="0"/>
              </a:p>
            </p:txBody>
          </p:sp>
          <p:sp>
            <p:nvSpPr>
              <p:cNvPr id="14" name="Rectangle 13"/>
              <p:cNvSpPr/>
              <p:nvPr/>
            </p:nvSpPr>
            <p:spPr>
              <a:xfrm>
                <a:off x="2514600" y="5867400"/>
                <a:ext cx="2286000" cy="304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0100000101000010</a:t>
                </a:r>
                <a:endParaRPr lang="en-US" dirty="0"/>
              </a:p>
            </p:txBody>
          </p:sp>
          <p:sp>
            <p:nvSpPr>
              <p:cNvPr id="15" name="Rectangle 14"/>
              <p:cNvSpPr/>
              <p:nvPr/>
            </p:nvSpPr>
            <p:spPr>
              <a:xfrm>
                <a:off x="2514600" y="3962400"/>
                <a:ext cx="2286000" cy="304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0100000101000010</a:t>
                </a:r>
                <a:endParaRPr lang="en-US" dirty="0"/>
              </a:p>
            </p:txBody>
          </p:sp>
          <p:sp>
            <p:nvSpPr>
              <p:cNvPr id="17" name="Rectangle 16"/>
              <p:cNvSpPr/>
              <p:nvPr/>
            </p:nvSpPr>
            <p:spPr>
              <a:xfrm>
                <a:off x="4800600" y="5867400"/>
                <a:ext cx="2209800" cy="304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0000000000000111</a:t>
                </a:r>
                <a:endParaRPr lang="en-US" dirty="0"/>
              </a:p>
            </p:txBody>
          </p:sp>
          <p:sp>
            <p:nvSpPr>
              <p:cNvPr id="18" name="TextBox 17"/>
              <p:cNvSpPr txBox="1"/>
              <p:nvPr/>
            </p:nvSpPr>
            <p:spPr>
              <a:xfrm>
                <a:off x="533400" y="4724400"/>
                <a:ext cx="1981200" cy="646331"/>
              </a:xfrm>
              <a:prstGeom prst="rect">
                <a:avLst/>
              </a:prstGeom>
              <a:noFill/>
            </p:spPr>
            <p:txBody>
              <a:bodyPr wrap="square" rtlCol="0">
                <a:spAutoFit/>
              </a:bodyPr>
              <a:lstStyle/>
              <a:p>
                <a:r>
                  <a:rPr lang="en-US" b="1" dirty="0" smtClean="0">
                    <a:solidFill>
                      <a:srgbClr val="0000CC"/>
                    </a:solidFill>
                  </a:rPr>
                  <a:t>Memory: </a:t>
                </a:r>
              </a:p>
              <a:p>
                <a:r>
                  <a:rPr lang="en-US" b="1" dirty="0" smtClean="0">
                    <a:solidFill>
                      <a:srgbClr val="0000CC"/>
                    </a:solidFill>
                  </a:rPr>
                  <a:t>student (“AB”, 7)</a:t>
                </a:r>
                <a:endParaRPr lang="en-US" b="1" dirty="0">
                  <a:solidFill>
                    <a:srgbClr val="0000CC"/>
                  </a:solidFill>
                </a:endParaRPr>
              </a:p>
            </p:txBody>
          </p:sp>
          <p:sp>
            <p:nvSpPr>
              <p:cNvPr id="19" name="TextBox 18"/>
              <p:cNvSpPr txBox="1"/>
              <p:nvPr/>
            </p:nvSpPr>
            <p:spPr>
              <a:xfrm>
                <a:off x="1066800" y="5867400"/>
                <a:ext cx="1295400" cy="369332"/>
              </a:xfrm>
              <a:prstGeom prst="rect">
                <a:avLst/>
              </a:prstGeom>
              <a:noFill/>
            </p:spPr>
            <p:txBody>
              <a:bodyPr wrap="square" rtlCol="0">
                <a:spAutoFit/>
              </a:bodyPr>
              <a:lstStyle/>
              <a:p>
                <a:pPr algn="r"/>
                <a:r>
                  <a:rPr lang="en-US" b="1" dirty="0" smtClean="0">
                    <a:solidFill>
                      <a:srgbClr val="0000CC"/>
                    </a:solidFill>
                  </a:rPr>
                  <a:t>Binary file</a:t>
                </a:r>
                <a:endParaRPr lang="en-US" b="1" dirty="0">
                  <a:solidFill>
                    <a:srgbClr val="0000CC"/>
                  </a:solidFill>
                </a:endParaRPr>
              </a:p>
            </p:txBody>
          </p:sp>
          <p:sp>
            <p:nvSpPr>
              <p:cNvPr id="20" name="TextBox 19"/>
              <p:cNvSpPr txBox="1"/>
              <p:nvPr/>
            </p:nvSpPr>
            <p:spPr>
              <a:xfrm>
                <a:off x="1143000" y="3962400"/>
                <a:ext cx="1295400" cy="369332"/>
              </a:xfrm>
              <a:prstGeom prst="rect">
                <a:avLst/>
              </a:prstGeom>
              <a:noFill/>
            </p:spPr>
            <p:txBody>
              <a:bodyPr wrap="square" rtlCol="0">
                <a:spAutoFit/>
              </a:bodyPr>
              <a:lstStyle/>
              <a:p>
                <a:pPr algn="r"/>
                <a:r>
                  <a:rPr lang="en-US" b="1" dirty="0" smtClean="0">
                    <a:solidFill>
                      <a:srgbClr val="0000CC"/>
                    </a:solidFill>
                  </a:rPr>
                  <a:t>Text file</a:t>
                </a:r>
                <a:endParaRPr lang="en-US" b="1" dirty="0">
                  <a:solidFill>
                    <a:srgbClr val="0000CC"/>
                  </a:solidFill>
                </a:endParaRPr>
              </a:p>
            </p:txBody>
          </p:sp>
          <p:cxnSp>
            <p:nvCxnSpPr>
              <p:cNvPr id="22" name="Straight Arrow Connector 21"/>
              <p:cNvCxnSpPr/>
              <p:nvPr/>
            </p:nvCxnSpPr>
            <p:spPr>
              <a:xfrm flipV="1">
                <a:off x="5181600" y="4343400"/>
                <a:ext cx="0" cy="533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34000" y="4419600"/>
                <a:ext cx="3429000" cy="369332"/>
              </a:xfrm>
              <a:prstGeom prst="rect">
                <a:avLst/>
              </a:prstGeom>
              <a:noFill/>
            </p:spPr>
            <p:txBody>
              <a:bodyPr wrap="square" rtlCol="0">
                <a:spAutoFit/>
              </a:bodyPr>
              <a:lstStyle/>
              <a:p>
                <a:r>
                  <a:rPr lang="en-US" b="1" dirty="0" smtClean="0">
                    <a:solidFill>
                      <a:srgbClr val="FF0000"/>
                    </a:solidFill>
                  </a:rPr>
                  <a:t>Convert</a:t>
                </a:r>
                <a:r>
                  <a:rPr lang="en-US" dirty="0" smtClean="0">
                    <a:solidFill>
                      <a:srgbClr val="0000CC"/>
                    </a:solidFill>
                  </a:rPr>
                  <a:t> binary number to digit</a:t>
                </a:r>
                <a:endParaRPr lang="en-US" dirty="0">
                  <a:solidFill>
                    <a:srgbClr val="0000CC"/>
                  </a:solidFill>
                </a:endParaRPr>
              </a:p>
            </p:txBody>
          </p:sp>
          <p:cxnSp>
            <p:nvCxnSpPr>
              <p:cNvPr id="24" name="Straight Arrow Connector 23"/>
              <p:cNvCxnSpPr/>
              <p:nvPr/>
            </p:nvCxnSpPr>
            <p:spPr>
              <a:xfrm>
                <a:off x="4800600" y="5257800"/>
                <a:ext cx="0" cy="533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876800" y="5345668"/>
                <a:ext cx="3429000" cy="369332"/>
              </a:xfrm>
              <a:prstGeom prst="rect">
                <a:avLst/>
              </a:prstGeom>
              <a:noFill/>
            </p:spPr>
            <p:txBody>
              <a:bodyPr wrap="square" rtlCol="0">
                <a:spAutoFit/>
              </a:bodyPr>
              <a:lstStyle/>
              <a:p>
                <a:r>
                  <a:rPr lang="en-US" b="1" dirty="0" smtClean="0">
                    <a:solidFill>
                      <a:srgbClr val="0000CC"/>
                    </a:solidFill>
                  </a:rPr>
                  <a:t>Write</a:t>
                </a:r>
                <a:r>
                  <a:rPr lang="en-US" dirty="0" smtClean="0">
                    <a:solidFill>
                      <a:srgbClr val="0000CC"/>
                    </a:solidFill>
                  </a:rPr>
                  <a:t> data to file </a:t>
                </a:r>
                <a:r>
                  <a:rPr lang="en-US" b="1" dirty="0" smtClean="0">
                    <a:solidFill>
                      <a:srgbClr val="0000CC"/>
                    </a:solidFill>
                  </a:rPr>
                  <a:t>directly</a:t>
                </a:r>
                <a:endParaRPr lang="en-US" b="1" dirty="0">
                  <a:solidFill>
                    <a:srgbClr val="0000CC"/>
                  </a:solidFill>
                </a:endParaRPr>
              </a:p>
            </p:txBody>
          </p:sp>
        </p:grpSp>
        <p:cxnSp>
          <p:nvCxnSpPr>
            <p:cNvPr id="25" name="Straight Arrow Connector 24"/>
            <p:cNvCxnSpPr/>
            <p:nvPr/>
          </p:nvCxnSpPr>
          <p:spPr>
            <a:xfrm>
              <a:off x="4876800" y="3505200"/>
              <a:ext cx="0" cy="533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8" name="Slide Number Placeholder 27"/>
          <p:cNvSpPr>
            <a:spLocks noGrp="1"/>
          </p:cNvSpPr>
          <p:nvPr>
            <p:ph type="sldNum" sz="quarter" idx="12"/>
          </p:nvPr>
        </p:nvSpPr>
        <p:spPr/>
        <p:txBody>
          <a:bodyPr/>
          <a:lstStyle/>
          <a:p>
            <a:fld id="{69E29E33-B620-47F9-BB04-8846C2A5AFCC}" type="slidenum">
              <a:rPr kumimoji="0" lang="en-US" smtClean="0"/>
              <a:pPr/>
              <a:t>6</a:t>
            </a:fld>
            <a:endParaRPr kumimoji="0"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2"/>
          <p:cNvSpPr txBox="1">
            <a:spLocks noChangeArrowheads="1"/>
          </p:cNvSpPr>
          <p:nvPr/>
        </p:nvSpPr>
        <p:spPr bwMode="auto">
          <a:xfrm>
            <a:off x="0" y="0"/>
            <a:ext cx="2917825" cy="584200"/>
          </a:xfrm>
          <a:prstGeom prst="rect">
            <a:avLst/>
          </a:prstGeom>
          <a:noFill/>
          <a:ln w="9525">
            <a:noFill/>
            <a:miter lim="800000"/>
            <a:headEnd/>
            <a:tailEnd/>
          </a:ln>
          <a:effectLst/>
        </p:spPr>
        <p:txBody>
          <a:bodyPr wrap="none">
            <a:spAutoFit/>
          </a:bodyPr>
          <a:lstStyle/>
          <a:p>
            <a:r>
              <a:rPr lang="en-US" altLang="en-US">
                <a:latin typeface="Calibri" pitchFamily="34" charset="0"/>
              </a:rPr>
              <a:t>13.6.1  Text files</a:t>
            </a:r>
          </a:p>
        </p:txBody>
      </p:sp>
      <p:sp>
        <p:nvSpPr>
          <p:cNvPr id="65540" name="Rectangle 3"/>
          <p:cNvSpPr>
            <a:spLocks noChangeArrowheads="1"/>
          </p:cNvSpPr>
          <p:nvPr/>
        </p:nvSpPr>
        <p:spPr bwMode="auto">
          <a:xfrm>
            <a:off x="381000" y="1571685"/>
            <a:ext cx="8382000" cy="4524315"/>
          </a:xfrm>
          <a:prstGeom prst="rect">
            <a:avLst/>
          </a:prstGeom>
          <a:noFill/>
          <a:ln w="9525">
            <a:noFill/>
            <a:miter lim="800000"/>
            <a:headEnd/>
            <a:tailEnd/>
          </a:ln>
          <a:effectLst/>
        </p:spPr>
        <p:txBody>
          <a:bodyPr wrap="square">
            <a:spAutoFit/>
          </a:bodyPr>
          <a:lstStyle/>
          <a:p>
            <a:pPr algn="just"/>
            <a:r>
              <a:rPr lang="en-US" altLang="en-US" sz="2400" b="0" dirty="0">
                <a:solidFill>
                  <a:schemeClr val="bg1"/>
                </a:solidFill>
                <a:latin typeface="Times New Roman" pitchFamily="18" charset="0"/>
              </a:rPr>
              <a:t>A text file is a file of </a:t>
            </a:r>
            <a:r>
              <a:rPr lang="en-US" altLang="en-US" sz="2400" b="0" dirty="0" smtClean="0">
                <a:solidFill>
                  <a:schemeClr val="bg1"/>
                </a:solidFill>
                <a:latin typeface="Times New Roman" pitchFamily="18" charset="0"/>
              </a:rPr>
              <a:t>characters and digits. In programming languages, special </a:t>
            </a:r>
            <a:r>
              <a:rPr lang="en-US" altLang="en-US" sz="2400" b="0" dirty="0">
                <a:solidFill>
                  <a:schemeClr val="bg1"/>
                </a:solidFill>
                <a:latin typeface="Times New Roman" pitchFamily="18" charset="0"/>
              </a:rPr>
              <a:t>functions to format data that is input from or output to these </a:t>
            </a:r>
            <a:r>
              <a:rPr lang="en-US" altLang="en-US" sz="2400" b="0" dirty="0" smtClean="0">
                <a:solidFill>
                  <a:schemeClr val="bg1"/>
                </a:solidFill>
                <a:latin typeface="Times New Roman" pitchFamily="18" charset="0"/>
              </a:rPr>
              <a:t>devices were supported.</a:t>
            </a:r>
          </a:p>
          <a:p>
            <a:pPr algn="just"/>
            <a:endParaRPr lang="en-US" altLang="en-US" sz="2400" b="0" dirty="0" smtClean="0">
              <a:solidFill>
                <a:schemeClr val="bg1"/>
              </a:solidFill>
              <a:latin typeface="Times New Roman" pitchFamily="18" charset="0"/>
            </a:endParaRPr>
          </a:p>
          <a:p>
            <a:pPr algn="just"/>
            <a:r>
              <a:rPr lang="en-US" altLang="en-US" sz="2400" dirty="0" smtClean="0">
                <a:solidFill>
                  <a:srgbClr val="0000CC"/>
                </a:solidFill>
                <a:latin typeface="Times New Roman" pitchFamily="18" charset="0"/>
              </a:rPr>
              <a:t>A binary file is a collection of data stored in the internal format of the computer. It can store integers (including other data types represented as unsigned integers, such as image, audio, or video), floating-point numbers, or any other structured data (except a file).</a:t>
            </a:r>
          </a:p>
          <a:p>
            <a:pPr algn="just"/>
            <a:r>
              <a:rPr lang="en-US" altLang="en-US" sz="2400" dirty="0" smtClean="0">
                <a:solidFill>
                  <a:srgbClr val="0000CC"/>
                </a:solidFill>
                <a:latin typeface="Times New Roman" pitchFamily="18" charset="0"/>
              </a:rPr>
              <a:t>Unlike text files, binary files contain data that is meaningful only if it is properly interpreted by a program. If the data is textual, one byte is used to represent one character (in ASCII encoding). But if the data is numeric, two or more bytes are considered a data item</a:t>
            </a:r>
            <a:endParaRPr lang="en-US" altLang="en-US" sz="2400" b="0" dirty="0">
              <a:solidFill>
                <a:srgbClr val="0000CC"/>
              </a:solidFill>
              <a:latin typeface="Times New Roman" pitchFamily="18" charset="0"/>
            </a:endParaRP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Text versus Binary:</a:t>
            </a:r>
            <a:r>
              <a:rPr kumimoji="0" lang="en-US" sz="4000" b="1" i="0" u="none" strike="noStrike" kern="1200" cap="none" spc="0" normalizeH="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 Summary</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7</a:t>
            </a:fld>
            <a:endParaRPr kumimoji="0"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565253" name="Rectangle 5"/>
          <p:cNvSpPr>
            <a:spLocks noChangeArrowheads="1"/>
          </p:cNvSpPr>
          <p:nvPr/>
        </p:nvSpPr>
        <p:spPr bwMode="auto">
          <a:xfrm>
            <a:off x="228600" y="1198573"/>
            <a:ext cx="8229600" cy="3970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marL="231775" indent="-231775" algn="just" eaLnBrk="1" hangingPunct="1">
              <a:buFont typeface="Arial" pitchFamily="34" charset="0"/>
              <a:buChar char="•"/>
              <a:defRPr/>
            </a:pPr>
            <a:r>
              <a:rPr lang="en-US" altLang="en-US" sz="2800" b="0" dirty="0" smtClean="0">
                <a:solidFill>
                  <a:schemeClr val="bg1"/>
                </a:solidFill>
                <a:latin typeface="Times New Roman" panose="02020603050405020304" pitchFamily="18" charset="0"/>
              </a:rPr>
              <a:t>When </a:t>
            </a:r>
            <a:r>
              <a:rPr lang="en-US" altLang="en-US" sz="2800" b="0" dirty="0">
                <a:solidFill>
                  <a:schemeClr val="bg1"/>
                </a:solidFill>
                <a:latin typeface="Times New Roman" panose="02020603050405020304" pitchFamily="18" charset="0"/>
              </a:rPr>
              <a:t>we design a file, the important issue is how we will retrieve information (a specific record) from the file. </a:t>
            </a:r>
            <a:endParaRPr lang="en-US" altLang="en-US" sz="2800" b="0" dirty="0" smtClean="0">
              <a:solidFill>
                <a:schemeClr val="bg1"/>
              </a:solidFill>
              <a:latin typeface="Times New Roman" panose="02020603050405020304" pitchFamily="18" charset="0"/>
            </a:endParaRPr>
          </a:p>
          <a:p>
            <a:pPr marL="231775" indent="-231775" algn="just" eaLnBrk="1" hangingPunct="1">
              <a:buFont typeface="Arial" pitchFamily="34" charset="0"/>
              <a:buChar char="•"/>
              <a:defRPr/>
            </a:pPr>
            <a:r>
              <a:rPr lang="en-US" altLang="en-US" sz="2800" b="0" dirty="0" smtClean="0">
                <a:solidFill>
                  <a:schemeClr val="bg1"/>
                </a:solidFill>
                <a:latin typeface="Times New Roman" panose="02020603050405020304" pitchFamily="18" charset="0"/>
              </a:rPr>
              <a:t>Sometimes </a:t>
            </a:r>
            <a:r>
              <a:rPr lang="en-US" altLang="en-US" sz="2800" b="0" dirty="0">
                <a:solidFill>
                  <a:schemeClr val="bg1"/>
                </a:solidFill>
                <a:latin typeface="Times New Roman" panose="02020603050405020304" pitchFamily="18" charset="0"/>
              </a:rPr>
              <a:t>we need to process records one after another, whereas sometimes we need to access a specific record quickly without retrieving the preceding records. </a:t>
            </a:r>
            <a:endParaRPr lang="en-US" altLang="en-US" sz="2800" b="0" dirty="0" smtClean="0">
              <a:solidFill>
                <a:schemeClr val="bg1"/>
              </a:solidFill>
              <a:latin typeface="Times New Roman" panose="02020603050405020304" pitchFamily="18" charset="0"/>
            </a:endParaRPr>
          </a:p>
          <a:p>
            <a:pPr marL="231775" indent="-231775" algn="just" eaLnBrk="1" hangingPunct="1">
              <a:buFont typeface="Arial" pitchFamily="34" charset="0"/>
              <a:buChar char="•"/>
              <a:defRPr/>
            </a:pPr>
            <a:r>
              <a:rPr lang="en-US" altLang="en-US" sz="2800" b="0" dirty="0" smtClean="0">
                <a:solidFill>
                  <a:schemeClr val="bg1"/>
                </a:solidFill>
                <a:latin typeface="Times New Roman" panose="02020603050405020304" pitchFamily="18" charset="0"/>
              </a:rPr>
              <a:t>The </a:t>
            </a:r>
            <a:r>
              <a:rPr lang="en-US" altLang="en-US" sz="2800" b="0" dirty="0">
                <a:solidFill>
                  <a:schemeClr val="bg1"/>
                </a:solidFill>
                <a:latin typeface="Times New Roman" panose="02020603050405020304" pitchFamily="18" charset="0"/>
              </a:rPr>
              <a:t>access method determines how records can be retrieved: </a:t>
            </a:r>
            <a:r>
              <a:rPr lang="en-US" altLang="en-US" sz="2800" dirty="0">
                <a:solidFill>
                  <a:schemeClr val="bg1"/>
                </a:solidFill>
                <a:latin typeface="Times New Roman" panose="02020603050405020304" pitchFamily="18" charset="0"/>
              </a:rPr>
              <a:t>sequentially</a:t>
            </a:r>
            <a:r>
              <a:rPr lang="en-US" altLang="en-US" sz="2800" b="0" dirty="0">
                <a:solidFill>
                  <a:schemeClr val="bg1"/>
                </a:solidFill>
                <a:latin typeface="Times New Roman" panose="02020603050405020304" pitchFamily="18" charset="0"/>
              </a:rPr>
              <a:t> or </a:t>
            </a:r>
            <a:r>
              <a:rPr lang="en-US" altLang="en-US" sz="2800" dirty="0">
                <a:solidFill>
                  <a:schemeClr val="bg1"/>
                </a:solidFill>
                <a:latin typeface="Times New Roman" panose="02020603050405020304" pitchFamily="18" charset="0"/>
              </a:rPr>
              <a:t>randomly</a:t>
            </a:r>
            <a:r>
              <a:rPr lang="en-US" altLang="en-US" sz="2800" b="0" dirty="0">
                <a:solidFill>
                  <a:schemeClr val="bg1"/>
                </a:solidFill>
                <a:latin typeface="Times New Roman" panose="02020603050405020304" pitchFamily="18" charset="0"/>
              </a:rPr>
              <a:t>.</a:t>
            </a: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3- Access Methods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8</a:t>
            </a:fld>
            <a:endParaRPr kumimoji="0"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066800" y="1295400"/>
            <a:ext cx="6400800" cy="3052465"/>
            <a:chOff x="152400" y="1519535"/>
            <a:chExt cx="6400800" cy="3052465"/>
          </a:xfrm>
        </p:grpSpPr>
        <p:sp>
          <p:nvSpPr>
            <p:cNvPr id="10243" name="Text Box 2"/>
            <p:cNvSpPr txBox="1">
              <a:spLocks noChangeArrowheads="1"/>
            </p:cNvSpPr>
            <p:nvPr/>
          </p:nvSpPr>
          <p:spPr bwMode="auto">
            <a:xfrm>
              <a:off x="152400" y="1519535"/>
              <a:ext cx="4756687"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13.1  </a:t>
              </a:r>
              <a:r>
                <a:rPr lang="en-US" altLang="en-US" sz="2000" dirty="0">
                  <a:solidFill>
                    <a:schemeClr val="bg1"/>
                  </a:solidFill>
                  <a:latin typeface="Times New Roman" pitchFamily="18" charset="0"/>
                </a:rPr>
                <a:t>A taxonomy of file structures</a:t>
              </a:r>
            </a:p>
          </p:txBody>
        </p:sp>
        <p:pic>
          <p:nvPicPr>
            <p:cNvPr id="10244" name="Picture 4"/>
            <p:cNvPicPr>
              <a:picLocks noChangeAspect="1" noChangeArrowheads="1"/>
            </p:cNvPicPr>
            <p:nvPr/>
          </p:nvPicPr>
          <p:blipFill>
            <a:blip r:embed="rId3" cstate="print"/>
            <a:srcRect/>
            <a:stretch>
              <a:fillRect/>
            </a:stretch>
          </p:blipFill>
          <p:spPr bwMode="auto">
            <a:xfrm>
              <a:off x="182563" y="2060575"/>
              <a:ext cx="6370637" cy="2511425"/>
            </a:xfrm>
            <a:prstGeom prst="rect">
              <a:avLst/>
            </a:prstGeom>
            <a:noFill/>
            <a:ln w="9525">
              <a:noFill/>
              <a:miter lim="800000"/>
              <a:headEnd/>
              <a:tailEnd/>
            </a:ln>
            <a:effectLst/>
          </p:spPr>
        </p:pic>
        <p:cxnSp>
          <p:nvCxnSpPr>
            <p:cNvPr id="10245" name="Straight Connector 4"/>
            <p:cNvCxnSpPr>
              <a:cxnSpLocks noChangeShapeType="1"/>
            </p:cNvCxnSpPr>
            <p:nvPr/>
          </p:nvCxnSpPr>
          <p:spPr bwMode="auto">
            <a:xfrm>
              <a:off x="152400" y="1981200"/>
              <a:ext cx="6400800" cy="0"/>
            </a:xfrm>
            <a:prstGeom prst="line">
              <a:avLst/>
            </a:prstGeom>
            <a:noFill/>
            <a:ln w="57150" algn="ctr">
              <a:solidFill>
                <a:srgbClr val="FF0000"/>
              </a:solidFill>
              <a:round/>
              <a:headEnd/>
              <a:tailEnd/>
            </a:ln>
            <a:effectLst/>
          </p:spPr>
        </p:cxnSp>
        <p:cxnSp>
          <p:nvCxnSpPr>
            <p:cNvPr id="10246" name="Straight Connector 6"/>
            <p:cNvCxnSpPr>
              <a:cxnSpLocks noChangeShapeType="1"/>
            </p:cNvCxnSpPr>
            <p:nvPr/>
          </p:nvCxnSpPr>
          <p:spPr bwMode="auto">
            <a:xfrm>
              <a:off x="228600" y="4572000"/>
              <a:ext cx="6324600" cy="0"/>
            </a:xfrm>
            <a:prstGeom prst="line">
              <a:avLst/>
            </a:prstGeom>
            <a:noFill/>
            <a:ln w="9525" algn="ctr">
              <a:solidFill>
                <a:srgbClr val="FF0000"/>
              </a:solidFill>
              <a:round/>
              <a:headEnd/>
              <a:tailEnd/>
            </a:ln>
            <a:effectLst/>
          </p:spPr>
        </p:cxnSp>
        <p:cxnSp>
          <p:nvCxnSpPr>
            <p:cNvPr id="10247" name="Straight Connector 8"/>
            <p:cNvCxnSpPr>
              <a:cxnSpLocks noChangeShapeType="1"/>
            </p:cNvCxnSpPr>
            <p:nvPr/>
          </p:nvCxnSpPr>
          <p:spPr bwMode="auto">
            <a:xfrm>
              <a:off x="152400" y="1600200"/>
              <a:ext cx="6400800" cy="0"/>
            </a:xfrm>
            <a:prstGeom prst="line">
              <a:avLst/>
            </a:prstGeom>
            <a:noFill/>
            <a:ln w="9525" algn="ctr">
              <a:solidFill>
                <a:srgbClr val="FF0000"/>
              </a:solidFill>
              <a:round/>
              <a:headEnd/>
              <a:tailEnd/>
            </a:ln>
            <a:effectLst/>
          </p:spPr>
        </p:cxnSp>
      </p:grpSp>
      <p:sp>
        <p:nvSpPr>
          <p:cNvPr id="8" name="TextBox 7"/>
          <p:cNvSpPr txBox="1"/>
          <p:nvPr/>
        </p:nvSpPr>
        <p:spPr>
          <a:xfrm>
            <a:off x="7620000" y="1371600"/>
            <a:ext cx="1219200" cy="461665"/>
          </a:xfrm>
          <a:prstGeom prst="rect">
            <a:avLst/>
          </a:prstGeom>
          <a:noFill/>
        </p:spPr>
        <p:txBody>
          <a:bodyPr wrap="square" rtlCol="0">
            <a:spAutoFit/>
          </a:bodyPr>
          <a:lstStyle/>
          <a:p>
            <a:r>
              <a:rPr lang="en-US" sz="1200" dirty="0" smtClean="0">
                <a:solidFill>
                  <a:schemeClr val="bg1"/>
                </a:solidFill>
              </a:rPr>
              <a:t>Taxonomy = classification</a:t>
            </a:r>
            <a:endParaRPr lang="en-US" sz="1200" dirty="0">
              <a:solidFill>
                <a:schemeClr val="bg1"/>
              </a:solidFill>
            </a:endParaRPr>
          </a:p>
        </p:txBody>
      </p:sp>
      <p:sp>
        <p:nvSpPr>
          <p:cNvPr id="9"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Access Methods…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3" name="Rectangle 3"/>
          <p:cNvSpPr>
            <a:spLocks noChangeArrowheads="1"/>
          </p:cNvSpPr>
          <p:nvPr/>
        </p:nvSpPr>
        <p:spPr bwMode="auto">
          <a:xfrm>
            <a:off x="457200" y="4724400"/>
            <a:ext cx="8458200" cy="1323439"/>
          </a:xfrm>
          <a:prstGeom prst="rect">
            <a:avLst/>
          </a:prstGeom>
          <a:noFill/>
          <a:ln w="9525">
            <a:noFill/>
            <a:miter lim="800000"/>
            <a:headEnd/>
            <a:tailEnd/>
          </a:ln>
          <a:effectLst/>
        </p:spPr>
        <p:txBody>
          <a:bodyPr wrap="square">
            <a:spAutoFit/>
          </a:bodyPr>
          <a:lstStyle/>
          <a:p>
            <a:pPr algn="just"/>
            <a:r>
              <a:rPr lang="en-US" altLang="en-US" sz="2000" b="1" dirty="0" smtClean="0">
                <a:solidFill>
                  <a:schemeClr val="bg1"/>
                </a:solidFill>
                <a:latin typeface="Times New Roman" pitchFamily="18" charset="0"/>
              </a:rPr>
              <a:t>Sequential access</a:t>
            </a:r>
            <a:r>
              <a:rPr lang="en-US" altLang="en-US" sz="2000" b="0" dirty="0" smtClean="0">
                <a:solidFill>
                  <a:schemeClr val="bg1"/>
                </a:solidFill>
                <a:latin typeface="Times New Roman" pitchFamily="18" charset="0"/>
              </a:rPr>
              <a:t>: Accessing one </a:t>
            </a:r>
            <a:r>
              <a:rPr lang="en-US" altLang="en-US" sz="2000" b="0" dirty="0">
                <a:solidFill>
                  <a:schemeClr val="bg1"/>
                </a:solidFill>
                <a:latin typeface="Times New Roman" pitchFamily="18" charset="0"/>
              </a:rPr>
              <a:t>record after another, from beginning to </a:t>
            </a:r>
            <a:r>
              <a:rPr lang="en-US" altLang="en-US" sz="2000" b="0" dirty="0" smtClean="0">
                <a:solidFill>
                  <a:schemeClr val="bg1"/>
                </a:solidFill>
                <a:latin typeface="Times New Roman" pitchFamily="18" charset="0"/>
              </a:rPr>
              <a:t>end.</a:t>
            </a:r>
          </a:p>
          <a:p>
            <a:pPr algn="just"/>
            <a:r>
              <a:rPr lang="en-US" altLang="en-US" sz="2000" b="1" dirty="0" smtClean="0">
                <a:solidFill>
                  <a:schemeClr val="bg1"/>
                </a:solidFill>
                <a:latin typeface="Times New Roman" pitchFamily="18" charset="0"/>
              </a:rPr>
              <a:t>Random access</a:t>
            </a:r>
            <a:r>
              <a:rPr lang="en-US" altLang="en-US" sz="2000" dirty="0" smtClean="0">
                <a:solidFill>
                  <a:schemeClr val="bg1"/>
                </a:solidFill>
                <a:latin typeface="Times New Roman" pitchFamily="18" charset="0"/>
              </a:rPr>
              <a:t>: Accessing any record at any file position.</a:t>
            </a:r>
          </a:p>
          <a:p>
            <a:pPr algn="just"/>
            <a:endParaRPr lang="en-US" altLang="en-US" sz="2000" b="0" dirty="0" smtClean="0">
              <a:solidFill>
                <a:schemeClr val="bg1"/>
              </a:solidFill>
              <a:latin typeface="Times New Roman" pitchFamily="18" charset="0"/>
            </a:endParaRPr>
          </a:p>
          <a:p>
            <a:pPr algn="just"/>
            <a:r>
              <a:rPr lang="en-US" altLang="en-US" sz="2000" dirty="0" smtClean="0">
                <a:solidFill>
                  <a:schemeClr val="bg1"/>
                </a:solidFill>
                <a:latin typeface="Times New Roman" pitchFamily="18" charset="0"/>
              </a:rPr>
              <a:t>Indexed file, hashed file: Files supported fast accesses using indexing or hashing.</a:t>
            </a:r>
            <a:endParaRPr lang="en-US" altLang="en-US" sz="2000" b="0" dirty="0">
              <a:solidFill>
                <a:schemeClr val="bg1"/>
              </a:solidFill>
              <a:latin typeface="Times New Roman" pitchFamily="18" charset="0"/>
            </a:endParaRPr>
          </a:p>
        </p:txBody>
      </p:sp>
      <p:sp>
        <p:nvSpPr>
          <p:cNvPr id="11" name="Slide Number Placeholder 10"/>
          <p:cNvSpPr>
            <a:spLocks noGrp="1"/>
          </p:cNvSpPr>
          <p:nvPr>
            <p:ph type="sldNum" sz="quarter" idx="12"/>
          </p:nvPr>
        </p:nvSpPr>
        <p:spPr/>
        <p:txBody>
          <a:bodyPr/>
          <a:lstStyle/>
          <a:p>
            <a:fld id="{69E29E33-B620-47F9-BB04-8846C2A5AFCC}" type="slidenum">
              <a:rPr kumimoji="0" lang="en-US" smtClean="0"/>
              <a:pPr/>
              <a:t>9</a:t>
            </a:fld>
            <a:endParaRPr kumimoji="0"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2058</TotalTime>
  <Words>1855</Words>
  <Application>Microsoft Office PowerPoint</Application>
  <PresentationFormat>On-screen Show (4:3)</PresentationFormat>
  <Paragraphs>266</Paragraphs>
  <Slides>32</Slides>
  <Notes>23</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Apex</vt:lpstr>
      <vt:lpstr>lesson 10 file structure</vt:lpstr>
      <vt:lpstr>Objectives</vt:lpstr>
      <vt:lpstr>Contents</vt:lpstr>
      <vt:lpstr>1- Introduction to File</vt:lpstr>
      <vt:lpstr>2- Text versus Binary</vt:lpstr>
      <vt:lpstr>Text versus Binary…</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Objectives- Revisited</vt:lpstr>
      <vt:lpstr>Exercises- Use your notebook</vt:lpstr>
      <vt:lpstr>Thanks for Following this lesson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CSI104 Introduction to Computer Science</dc:title>
  <dc:creator>Azure</dc:creator>
  <cp:lastModifiedBy>Azure</cp:lastModifiedBy>
  <cp:revision>163</cp:revision>
  <dcterms:created xsi:type="dcterms:W3CDTF">2020-11-30T04:14:58Z</dcterms:created>
  <dcterms:modified xsi:type="dcterms:W3CDTF">2020-12-09T03:17:39Z</dcterms:modified>
</cp:coreProperties>
</file>