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531" r:id="rId3"/>
    <p:sldId id="609" r:id="rId4"/>
    <p:sldId id="565" r:id="rId5"/>
    <p:sldId id="621" r:id="rId6"/>
    <p:sldId id="569" r:id="rId7"/>
    <p:sldId id="622" r:id="rId8"/>
    <p:sldId id="572" r:id="rId9"/>
    <p:sldId id="623" r:id="rId10"/>
    <p:sldId id="576" r:id="rId11"/>
    <p:sldId id="577" r:id="rId12"/>
    <p:sldId id="578" r:id="rId13"/>
    <p:sldId id="579" r:id="rId14"/>
    <p:sldId id="580" r:id="rId15"/>
    <p:sldId id="582" r:id="rId16"/>
    <p:sldId id="583" r:id="rId17"/>
    <p:sldId id="584" r:id="rId18"/>
    <p:sldId id="585"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600" r:id="rId32"/>
    <p:sldId id="601" r:id="rId33"/>
    <p:sldId id="602" r:id="rId34"/>
    <p:sldId id="603" r:id="rId35"/>
    <p:sldId id="604" r:id="rId36"/>
    <p:sldId id="605" r:id="rId37"/>
    <p:sldId id="606" r:id="rId38"/>
    <p:sldId id="607" r:id="rId39"/>
    <p:sldId id="608" r:id="rId40"/>
    <p:sldId id="620" r:id="rId41"/>
    <p:sldId id="413" r:id="rId42"/>
    <p:sldId id="26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99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3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1DB0F2A-BDA8-4594-9096-25BCB78DA410}" type="slidenum">
              <a:rPr lang="en-US" altLang="en-US"/>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2CB5FBBB-09B8-456F-95C7-5E3FBF15D21B}" type="slidenum">
              <a:rPr lang="en-US" altLang="en-US"/>
              <a:pPr/>
              <a:t>13</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CE7BE0F8-6A41-44FF-8883-F036A158329B}" type="slidenum">
              <a:rPr lang="en-US" altLang="en-US"/>
              <a:pPr/>
              <a:t>14</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DD750FD0-7660-4484-A3A4-8A13066B5622}" type="slidenum">
              <a:rPr lang="en-US" altLang="en-US"/>
              <a:pPr/>
              <a:t>15</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F460D5DD-F083-4C42-8FF8-74942F064AA3}" type="slidenum">
              <a:rPr lang="en-US" altLang="en-US"/>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81E5CC5F-21CF-41F8-B878-E8A0C7F83F2F}" type="slidenum">
              <a:rPr lang="en-US" altLang="en-US"/>
              <a:pPr/>
              <a:t>17</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5DA3B85B-5083-479F-935E-201441D9A504}" type="slidenum">
              <a:rPr lang="en-US" altLang="en-US"/>
              <a:pPr/>
              <a:t>18</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2AA69C35-ECA1-4774-9DF0-7CA3463E3143}" type="slidenum">
              <a:rPr lang="en-US" altLang="en-US"/>
              <a:pPr/>
              <a:t>19</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A60F0957-4237-40CF-B2D4-557507A99D2E}" type="slidenum">
              <a:rPr lang="en-US" altLang="en-US"/>
              <a:pPr/>
              <a:t>20</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99CB597A-47B4-43BE-A3BA-62BD63F4E8ED}" type="slidenum">
              <a:rPr lang="en-US" altLang="en-US"/>
              <a:pPr/>
              <a:t>21</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1BD48B66-CE69-48AE-B6C2-BBECC6E77819}" type="slidenum">
              <a:rPr lang="en-US" altLang="en-US"/>
              <a:pPr/>
              <a:t>22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1DB0F2A-BDA8-4594-9096-25BCB78DA410}" type="slidenum">
              <a:rPr lang="en-US" altLang="en-US"/>
              <a:pPr/>
              <a:t>5</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1BDC727F-5527-456F-9758-64255D98BEDC}" type="slidenum">
              <a:rPr lang="en-US" altLang="en-US"/>
              <a:pPr/>
              <a:t>23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7B3E8FFF-B40E-4A4D-BC76-85100E44B328}" type="slidenum">
              <a:rPr lang="en-US" altLang="en-US"/>
              <a:pPr/>
              <a:t>24</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3240D462-EA50-4652-9463-F239A6244C5F}" type="slidenum">
              <a:rPr lang="en-US" altLang="en-US"/>
              <a:pPr/>
              <a:t>25</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0E445D92-F7F8-4FCD-8BEC-6161BCE62D23}" type="slidenum">
              <a:rPr lang="en-US" altLang="en-US"/>
              <a:pPr/>
              <a:t>26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032DAC99-599A-493B-AD0D-5674C0CE7DEB}" type="slidenum">
              <a:rPr lang="en-US" altLang="en-US"/>
              <a:pPr/>
              <a:t>27</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067439B1-3567-4FFA-9F04-3A7140A124ED}" type="slidenum">
              <a:rPr lang="en-US" altLang="en-US"/>
              <a:pPr/>
              <a:t>28</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DCB1C811-B28B-482A-8C96-E9C062FDB738}" type="slidenum">
              <a:rPr lang="en-US" altLang="en-US"/>
              <a:pPr/>
              <a:t>29</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73A37F16-008B-46C0-83B9-BEF28A98C960}" type="slidenum">
              <a:rPr lang="en-US" altLang="en-US"/>
              <a:pPr/>
              <a:t>30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B97996EA-E4F8-4D63-BF85-E311501FD401}" type="slidenum">
              <a:rPr lang="en-US" altLang="en-US"/>
              <a:pPr/>
              <a:t>31</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A6B5A973-A9C4-45D8-B89E-323091BFE6D9}" type="slidenum">
              <a:rPr lang="en-US" altLang="en-US"/>
              <a:pPr/>
              <a:t>32</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C0519D41-E76B-4770-B763-F1C39D5DC168}" type="slidenum">
              <a:rPr lang="en-US" altLang="en-US"/>
              <a:pPr/>
              <a:t>6</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A309195E-83E9-4596-8DB5-6DB7C0EED627}" type="slidenum">
              <a:rPr lang="en-US" altLang="en-US"/>
              <a:pPr/>
              <a:t>33</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6AB4FC0F-3EBD-42BD-94EA-D6636B3CD0EE}" type="slidenum">
              <a:rPr lang="en-US" altLang="en-US"/>
              <a:pPr/>
              <a:t>34</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711FEE1C-DD43-4E53-9E17-1657BF5BDCDB}" type="slidenum">
              <a:rPr lang="en-US" altLang="en-US"/>
              <a:pPr/>
              <a:t>35</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BA81B022-F521-4627-82B0-B20C3B20EF38}" type="slidenum">
              <a:rPr lang="en-US" altLang="en-US"/>
              <a:pPr/>
              <a:t>36</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F66CF819-6E3A-4B48-8359-C940D8B1F7C7}" type="slidenum">
              <a:rPr lang="en-US" altLang="en-US"/>
              <a:pPr/>
              <a:t>37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2EEBDEBF-2D0B-47C0-A001-60F81B1A1A40}" type="slidenum">
              <a:rPr lang="en-US" altLang="en-US"/>
              <a:pPr/>
              <a:t>38</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D524AA4D-FFA5-4294-AF96-34166CBC2138}" type="slidenum">
              <a:rPr lang="en-US" altLang="en-US"/>
              <a:pPr/>
              <a:t>39</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C0519D41-E76B-4770-B763-F1C39D5DC168}" type="slidenum">
              <a:rPr lang="en-US" altLang="en-US"/>
              <a:pPr/>
              <a:t>7</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4513AFA6-E74F-4A33-80E7-9E1E61CCBAA8}" type="slidenum">
              <a:rPr lang="en-US" altLang="en-US"/>
              <a:pPr/>
              <a:t>8</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4513AFA6-E74F-4A33-80E7-9E1E61CCBAA8}" type="slidenum">
              <a:rPr lang="en-US" altLang="en-US"/>
              <a:pPr/>
              <a:t>9</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0C33F06F-60EB-420D-85F6-4A4165153BD3}" type="slidenum">
              <a:rPr lang="en-US" altLang="en-US"/>
              <a:pPr/>
              <a:t>10</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2DCA8541-DF8B-4614-958A-DF367DD77512}" type="slidenum">
              <a:rPr lang="en-US" altLang="en-US"/>
              <a:pPr/>
              <a:t>11</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C950FB0D-8199-482C-8073-37A71A425F34}" type="slidenum">
              <a:rPr lang="en-US" altLang="en-US"/>
              <a:pPr/>
              <a:t>12</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F07C7E0A-93AB-4158-9C7B-7CAA63173684}"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D22CB-422F-4C30-9A66-4E6AA7C2E5E5}"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402F00-4991-4151-80BC-4ABC50409BED}"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3817D1AC-9F57-470D-9365-4F6C22A6B004}"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D69A2E-5C77-40C7-AECB-07453C3E796E}"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6F3EF4-DCBA-4FB5-BE01-7AB5BF8C1792}"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E17E82-4C8F-4317-BDAE-E28CD21B390B}"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744E83-39B2-44F2-BC0B-DCEE235B95D8}"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0426D-729B-449D-AAEF-90DF0BB707F6}"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A74A93-C318-4016-8F11-18C41A58C1C6}"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B40C0B-1882-4FBB-9D71-CBFB8089045A}"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8232AD2-5DCB-4DDF-9C0A-52CBD6B5EA5D}"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11</a:t>
            </a:r>
            <a:br>
              <a:rPr lang="en-US" dirty="0" smtClean="0"/>
            </a:br>
            <a:r>
              <a:rPr lang="en-US" dirty="0" smtClean="0"/>
              <a:t>databases</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343400" y="45720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14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7285" name="Rectangle 5"/>
          <p:cNvSpPr>
            <a:spLocks noChangeArrowheads="1"/>
          </p:cNvSpPr>
          <p:nvPr/>
        </p:nvSpPr>
        <p:spPr bwMode="auto">
          <a:xfrm>
            <a:off x="381000" y="1589544"/>
            <a:ext cx="82296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231775" indent="-231775" algn="just" eaLnBrk="1" hangingPunct="1">
              <a:buFontTx/>
              <a:buChar char="-"/>
              <a:defRPr/>
            </a:pPr>
            <a:r>
              <a:rPr lang="en-US" altLang="en-US" sz="2800" b="0" dirty="0" smtClean="0">
                <a:solidFill>
                  <a:schemeClr val="bg1"/>
                </a:solidFill>
                <a:latin typeface="Times New Roman" panose="02020603050405020304" pitchFamily="18" charset="0"/>
              </a:rPr>
              <a:t>A </a:t>
            </a:r>
            <a:r>
              <a:rPr lang="en-US" altLang="en-US" sz="2800" b="0" dirty="0">
                <a:solidFill>
                  <a:schemeClr val="bg1"/>
                </a:solidFill>
                <a:latin typeface="Times New Roman" panose="02020603050405020304" pitchFamily="18" charset="0"/>
              </a:rPr>
              <a:t>database model defines the logical design of data. </a:t>
            </a:r>
            <a:endParaRPr lang="en-US" altLang="en-US" sz="2800" b="0" dirty="0" smtClean="0">
              <a:solidFill>
                <a:schemeClr val="bg1"/>
              </a:solidFill>
              <a:latin typeface="Times New Roman" panose="02020603050405020304" pitchFamily="18" charset="0"/>
            </a:endParaRPr>
          </a:p>
          <a:p>
            <a:pPr marL="231775" indent="-231775" algn="just" eaLnBrk="1" hangingPunct="1">
              <a:buFontTx/>
              <a:buChar char="-"/>
              <a:defRPr/>
            </a:pPr>
            <a:r>
              <a:rPr lang="en-US" altLang="en-US" sz="2800" b="0" dirty="0" smtClean="0">
                <a:solidFill>
                  <a:schemeClr val="bg1"/>
                </a:solidFill>
                <a:latin typeface="Times New Roman" panose="02020603050405020304" pitchFamily="18" charset="0"/>
              </a:rPr>
              <a:t>The </a:t>
            </a:r>
            <a:r>
              <a:rPr lang="en-US" altLang="en-US" sz="2800" b="0" dirty="0">
                <a:solidFill>
                  <a:schemeClr val="bg1"/>
                </a:solidFill>
                <a:latin typeface="Times New Roman" panose="02020603050405020304" pitchFamily="18" charset="0"/>
              </a:rPr>
              <a:t>model also describes the relationships between different parts of the data. </a:t>
            </a:r>
            <a:endParaRPr lang="en-US" altLang="en-US" sz="2800" b="0" dirty="0" smtClean="0">
              <a:solidFill>
                <a:schemeClr val="bg1"/>
              </a:solidFill>
              <a:latin typeface="Times New Roman" panose="02020603050405020304" pitchFamily="18" charset="0"/>
            </a:endParaRPr>
          </a:p>
          <a:p>
            <a:pPr marL="231775" indent="-231775" algn="just" eaLnBrk="1" hangingPunct="1">
              <a:buFontTx/>
              <a:buChar char="-"/>
              <a:defRPr/>
            </a:pPr>
            <a:r>
              <a:rPr lang="en-US" altLang="en-US" sz="2800" b="0" dirty="0" smtClean="0">
                <a:solidFill>
                  <a:schemeClr val="bg1"/>
                </a:solidFill>
                <a:latin typeface="Times New Roman" panose="02020603050405020304" pitchFamily="18" charset="0"/>
              </a:rPr>
              <a:t>In </a:t>
            </a:r>
            <a:r>
              <a:rPr lang="en-US" altLang="en-US" sz="2800" b="0" dirty="0">
                <a:solidFill>
                  <a:schemeClr val="bg1"/>
                </a:solidFill>
                <a:latin typeface="Times New Roman" panose="02020603050405020304" pitchFamily="18" charset="0"/>
              </a:rPr>
              <a:t>the history of database design, three models have been in use: the hierarchical model, the network model, and the relational model.</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3-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04800" y="909935"/>
            <a:ext cx="3807902"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Hierarchical </a:t>
            </a:r>
            <a:r>
              <a:rPr lang="en-US" altLang="en-US" sz="2400" b="1" dirty="0">
                <a:solidFill>
                  <a:srgbClr val="0000CC"/>
                </a:solidFill>
                <a:latin typeface="Calibri" pitchFamily="34" charset="0"/>
              </a:rPr>
              <a:t>database model</a:t>
            </a:r>
          </a:p>
        </p:txBody>
      </p:sp>
      <p:sp>
        <p:nvSpPr>
          <p:cNvPr id="32771" name="Rectangle 3"/>
          <p:cNvSpPr>
            <a:spLocks noChangeArrowheads="1"/>
          </p:cNvSpPr>
          <p:nvPr/>
        </p:nvSpPr>
        <p:spPr bwMode="auto">
          <a:xfrm>
            <a:off x="381000" y="1402140"/>
            <a:ext cx="8305800" cy="1569660"/>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In the hierarchical model, data is organized as an </a:t>
            </a:r>
            <a:r>
              <a:rPr lang="en-US" altLang="en-US" sz="2400" b="1" dirty="0">
                <a:solidFill>
                  <a:schemeClr val="bg1"/>
                </a:solidFill>
                <a:latin typeface="Times New Roman" pitchFamily="18" charset="0"/>
              </a:rPr>
              <a:t>inverted </a:t>
            </a:r>
            <a:r>
              <a:rPr lang="en-US" altLang="en-US" sz="2400" b="1" dirty="0" smtClean="0">
                <a:solidFill>
                  <a:schemeClr val="bg1"/>
                </a:solidFill>
                <a:latin typeface="Times New Roman" pitchFamily="18" charset="0"/>
              </a:rPr>
              <a:t>tree </a:t>
            </a:r>
            <a:r>
              <a:rPr lang="en-US" altLang="en-US" sz="1600" dirty="0" smtClean="0">
                <a:solidFill>
                  <a:schemeClr val="bg1"/>
                </a:solidFill>
                <a:latin typeface="Times New Roman" pitchFamily="18" charset="0"/>
              </a:rPr>
              <a:t>(</a:t>
            </a:r>
            <a:r>
              <a:rPr lang="en-US" altLang="en-US" sz="1600" dirty="0" err="1" smtClean="0">
                <a:solidFill>
                  <a:schemeClr val="bg1"/>
                </a:solidFill>
                <a:latin typeface="Times New Roman" pitchFamily="18" charset="0"/>
              </a:rPr>
              <a:t>cây</a:t>
            </a:r>
            <a:r>
              <a:rPr lang="en-US" altLang="en-US" sz="1600" dirty="0" smtClean="0">
                <a:solidFill>
                  <a:schemeClr val="bg1"/>
                </a:solidFill>
                <a:latin typeface="Times New Roman" pitchFamily="18" charset="0"/>
              </a:rPr>
              <a:t> </a:t>
            </a:r>
            <a:r>
              <a:rPr lang="en-US" altLang="en-US" sz="1600" dirty="0" err="1" smtClean="0">
                <a:solidFill>
                  <a:schemeClr val="bg1"/>
                </a:solidFill>
                <a:latin typeface="Times New Roman" pitchFamily="18" charset="0"/>
              </a:rPr>
              <a:t>ngược</a:t>
            </a:r>
            <a:r>
              <a:rPr lang="en-US" altLang="en-US" sz="1600" dirty="0" smtClean="0">
                <a:solidFill>
                  <a:schemeClr val="bg1"/>
                </a:solidFill>
                <a:latin typeface="Times New Roman" pitchFamily="18" charset="0"/>
              </a:rPr>
              <a:t>). </a:t>
            </a:r>
            <a:r>
              <a:rPr lang="en-US" altLang="en-US" sz="2400" b="0" dirty="0">
                <a:solidFill>
                  <a:schemeClr val="bg1"/>
                </a:solidFill>
                <a:latin typeface="Times New Roman" pitchFamily="18" charset="0"/>
              </a:rPr>
              <a:t>Each </a:t>
            </a:r>
            <a:r>
              <a:rPr lang="en-US" altLang="en-US" sz="2400" b="1" dirty="0">
                <a:solidFill>
                  <a:schemeClr val="bg1"/>
                </a:solidFill>
                <a:latin typeface="Times New Roman" pitchFamily="18" charset="0"/>
              </a:rPr>
              <a:t>entity has only one parent </a:t>
            </a:r>
            <a:r>
              <a:rPr lang="en-US" altLang="en-US" sz="2400" b="0" dirty="0">
                <a:solidFill>
                  <a:schemeClr val="bg1"/>
                </a:solidFill>
                <a:latin typeface="Times New Roman" pitchFamily="18" charset="0"/>
              </a:rPr>
              <a:t>but </a:t>
            </a:r>
            <a:r>
              <a:rPr lang="en-US" altLang="en-US" sz="2400" b="1" dirty="0">
                <a:solidFill>
                  <a:schemeClr val="bg1"/>
                </a:solidFill>
                <a:latin typeface="Times New Roman" pitchFamily="18" charset="0"/>
              </a:rPr>
              <a:t>can have several children</a:t>
            </a:r>
            <a:r>
              <a:rPr lang="en-US" altLang="en-US" sz="2400" b="0" dirty="0">
                <a:solidFill>
                  <a:schemeClr val="bg1"/>
                </a:solidFill>
                <a:latin typeface="Times New Roman" pitchFamily="18" charset="0"/>
              </a:rPr>
              <a:t>. At the top of the hierarchy, there is one entity, which is called the root. </a:t>
            </a:r>
          </a:p>
        </p:txBody>
      </p:sp>
      <p:grpSp>
        <p:nvGrpSpPr>
          <p:cNvPr id="2" name="Group 1"/>
          <p:cNvGrpSpPr>
            <a:grpSpLocks/>
          </p:cNvGrpSpPr>
          <p:nvPr/>
        </p:nvGrpSpPr>
        <p:grpSpPr bwMode="auto">
          <a:xfrm>
            <a:off x="228600" y="3200400"/>
            <a:ext cx="8686800" cy="2819400"/>
            <a:chOff x="76200" y="2743200"/>
            <a:chExt cx="8686800" cy="2819400"/>
          </a:xfrm>
        </p:grpSpPr>
        <p:sp>
          <p:nvSpPr>
            <p:cNvPr id="32773" name="Text Box 11"/>
            <p:cNvSpPr txBox="1">
              <a:spLocks noChangeArrowheads="1"/>
            </p:cNvSpPr>
            <p:nvPr/>
          </p:nvSpPr>
          <p:spPr bwMode="auto">
            <a:xfrm>
              <a:off x="76200" y="2743200"/>
              <a:ext cx="563167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14.3  </a:t>
              </a:r>
              <a:r>
                <a:rPr lang="en-US" altLang="en-US" sz="2000" dirty="0">
                  <a:solidFill>
                    <a:schemeClr val="bg1"/>
                  </a:solidFill>
                  <a:latin typeface="Times New Roman" pitchFamily="18" charset="0"/>
                </a:rPr>
                <a:t>An example of the hierarchical model</a:t>
              </a:r>
            </a:p>
          </p:txBody>
        </p:sp>
        <p:pic>
          <p:nvPicPr>
            <p:cNvPr id="32774" name="Picture 12"/>
            <p:cNvPicPr>
              <a:picLocks noChangeAspect="1" noChangeArrowheads="1"/>
            </p:cNvPicPr>
            <p:nvPr/>
          </p:nvPicPr>
          <p:blipFill>
            <a:blip r:embed="rId3" cstate="print"/>
            <a:srcRect/>
            <a:stretch>
              <a:fillRect/>
            </a:stretch>
          </p:blipFill>
          <p:spPr bwMode="auto">
            <a:xfrm>
              <a:off x="152400" y="3276600"/>
              <a:ext cx="8583613" cy="2230437"/>
            </a:xfrm>
            <a:prstGeom prst="rect">
              <a:avLst/>
            </a:prstGeom>
            <a:noFill/>
            <a:ln w="9525">
              <a:noFill/>
              <a:miter lim="800000"/>
              <a:headEnd/>
              <a:tailEnd/>
            </a:ln>
            <a:effectLst/>
          </p:spPr>
        </p:pic>
        <p:cxnSp>
          <p:nvCxnSpPr>
            <p:cNvPr id="32775" name="Straight Connector 6"/>
            <p:cNvCxnSpPr>
              <a:cxnSpLocks noChangeShapeType="1"/>
            </p:cNvCxnSpPr>
            <p:nvPr/>
          </p:nvCxnSpPr>
          <p:spPr bwMode="auto">
            <a:xfrm>
              <a:off x="152400" y="3200400"/>
              <a:ext cx="8610600" cy="0"/>
            </a:xfrm>
            <a:prstGeom prst="line">
              <a:avLst/>
            </a:prstGeom>
            <a:noFill/>
            <a:ln w="57150" algn="ctr">
              <a:solidFill>
                <a:srgbClr val="FF0000"/>
              </a:solidFill>
              <a:round/>
              <a:headEnd/>
              <a:tailEnd/>
            </a:ln>
            <a:effectLst/>
          </p:spPr>
        </p:cxnSp>
        <p:cxnSp>
          <p:nvCxnSpPr>
            <p:cNvPr id="32776" name="Straight Connector 7"/>
            <p:cNvCxnSpPr>
              <a:cxnSpLocks noChangeShapeType="1"/>
            </p:cNvCxnSpPr>
            <p:nvPr/>
          </p:nvCxnSpPr>
          <p:spPr bwMode="auto">
            <a:xfrm>
              <a:off x="228600" y="5562600"/>
              <a:ext cx="8458200" cy="0"/>
            </a:xfrm>
            <a:prstGeom prst="line">
              <a:avLst/>
            </a:prstGeom>
            <a:noFill/>
            <a:ln w="9525" algn="ctr">
              <a:solidFill>
                <a:srgbClr val="FF0000"/>
              </a:solidFill>
              <a:round/>
              <a:headEnd/>
              <a:tailEnd/>
            </a:ln>
            <a:effectLst/>
          </p:spPr>
        </p:cxnSp>
        <p:cxnSp>
          <p:nvCxnSpPr>
            <p:cNvPr id="32777" name="Straight Connector 8"/>
            <p:cNvCxnSpPr>
              <a:cxnSpLocks noChangeShapeType="1"/>
            </p:cNvCxnSpPr>
            <p:nvPr/>
          </p:nvCxnSpPr>
          <p:spPr bwMode="auto">
            <a:xfrm>
              <a:off x="228600" y="2819400"/>
              <a:ext cx="8534400" cy="0"/>
            </a:xfrm>
            <a:prstGeom prst="line">
              <a:avLst/>
            </a:prstGeom>
            <a:noFill/>
            <a:ln w="9525" algn="ctr">
              <a:solidFill>
                <a:srgbClr val="FF0000"/>
              </a:solidFill>
              <a:round/>
              <a:headEnd/>
              <a:tailEnd/>
            </a:ln>
            <a:effectLst/>
          </p:spPr>
        </p:cxnSp>
      </p:grpSp>
      <p:sp>
        <p:nvSpPr>
          <p:cNvPr id="1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46761" y="1066800"/>
            <a:ext cx="3953903"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Network </a:t>
            </a:r>
            <a:r>
              <a:rPr lang="en-US" altLang="en-US" sz="2800" b="1" dirty="0">
                <a:solidFill>
                  <a:srgbClr val="0000CC"/>
                </a:solidFill>
                <a:latin typeface="Calibri" pitchFamily="34" charset="0"/>
              </a:rPr>
              <a:t>database model</a:t>
            </a:r>
          </a:p>
        </p:txBody>
      </p:sp>
      <p:sp>
        <p:nvSpPr>
          <p:cNvPr id="34819" name="Rectangle 3"/>
          <p:cNvSpPr>
            <a:spLocks noChangeArrowheads="1"/>
          </p:cNvSpPr>
          <p:nvPr/>
        </p:nvSpPr>
        <p:spPr bwMode="auto">
          <a:xfrm>
            <a:off x="381000" y="1524000"/>
            <a:ext cx="8305800" cy="1373188"/>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In the network model, the entities are organized in a graph, in which some entities can be accessed through several </a:t>
            </a:r>
            <a:r>
              <a:rPr lang="en-US" altLang="en-US" sz="2800" b="0" dirty="0" smtClean="0">
                <a:solidFill>
                  <a:schemeClr val="bg1"/>
                </a:solidFill>
                <a:latin typeface="Times New Roman" pitchFamily="18" charset="0"/>
              </a:rPr>
              <a:t>paths. </a:t>
            </a:r>
            <a:endParaRPr lang="en-US" altLang="en-US" sz="2800" b="0" dirty="0">
              <a:solidFill>
                <a:schemeClr val="bg1"/>
              </a:solidFill>
              <a:latin typeface="Times New Roman" pitchFamily="18" charset="0"/>
            </a:endParaRPr>
          </a:p>
        </p:txBody>
      </p:sp>
      <p:grpSp>
        <p:nvGrpSpPr>
          <p:cNvPr id="2" name="Group 1"/>
          <p:cNvGrpSpPr>
            <a:grpSpLocks/>
          </p:cNvGrpSpPr>
          <p:nvPr/>
        </p:nvGrpSpPr>
        <p:grpSpPr bwMode="auto">
          <a:xfrm>
            <a:off x="295275" y="3195935"/>
            <a:ext cx="8620125" cy="3052465"/>
            <a:chOff x="295275" y="2433935"/>
            <a:chExt cx="8620125" cy="3052465"/>
          </a:xfrm>
        </p:grpSpPr>
        <p:sp>
          <p:nvSpPr>
            <p:cNvPr id="34821" name="Text Box 4"/>
            <p:cNvSpPr txBox="1">
              <a:spLocks noChangeArrowheads="1"/>
            </p:cNvSpPr>
            <p:nvPr/>
          </p:nvSpPr>
          <p:spPr bwMode="auto">
            <a:xfrm>
              <a:off x="374650" y="2433935"/>
              <a:ext cx="785824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14.4  </a:t>
              </a:r>
              <a:r>
                <a:rPr lang="en-US" altLang="en-US" sz="2000" dirty="0">
                  <a:solidFill>
                    <a:schemeClr val="bg1"/>
                  </a:solidFill>
                  <a:latin typeface="Times New Roman" pitchFamily="18" charset="0"/>
                </a:rPr>
                <a:t>An example of the network model representing a university</a:t>
              </a:r>
            </a:p>
          </p:txBody>
        </p:sp>
        <p:pic>
          <p:nvPicPr>
            <p:cNvPr id="34822" name="Picture 5"/>
            <p:cNvPicPr>
              <a:picLocks noChangeAspect="1" noChangeArrowheads="1"/>
            </p:cNvPicPr>
            <p:nvPr/>
          </p:nvPicPr>
          <p:blipFill>
            <a:blip r:embed="rId3" cstate="print"/>
            <a:srcRect/>
            <a:stretch>
              <a:fillRect/>
            </a:stretch>
          </p:blipFill>
          <p:spPr bwMode="auto">
            <a:xfrm>
              <a:off x="295275" y="2971800"/>
              <a:ext cx="8620125" cy="2462212"/>
            </a:xfrm>
            <a:prstGeom prst="rect">
              <a:avLst/>
            </a:prstGeom>
            <a:noFill/>
            <a:ln w="9525">
              <a:noFill/>
              <a:miter lim="800000"/>
              <a:headEnd/>
              <a:tailEnd/>
            </a:ln>
            <a:effectLst/>
          </p:spPr>
        </p:pic>
        <p:cxnSp>
          <p:nvCxnSpPr>
            <p:cNvPr id="34823" name="Straight Connector 6"/>
            <p:cNvCxnSpPr>
              <a:cxnSpLocks noChangeShapeType="1"/>
            </p:cNvCxnSpPr>
            <p:nvPr/>
          </p:nvCxnSpPr>
          <p:spPr bwMode="auto">
            <a:xfrm>
              <a:off x="381000" y="2895600"/>
              <a:ext cx="8534400" cy="0"/>
            </a:xfrm>
            <a:prstGeom prst="line">
              <a:avLst/>
            </a:prstGeom>
            <a:noFill/>
            <a:ln w="57150" algn="ctr">
              <a:solidFill>
                <a:srgbClr val="FF0000"/>
              </a:solidFill>
              <a:round/>
              <a:headEnd/>
              <a:tailEnd/>
            </a:ln>
            <a:effectLst/>
          </p:spPr>
        </p:cxnSp>
        <p:cxnSp>
          <p:nvCxnSpPr>
            <p:cNvPr id="34824" name="Straight Connector 7"/>
            <p:cNvCxnSpPr>
              <a:cxnSpLocks noChangeShapeType="1"/>
            </p:cNvCxnSpPr>
            <p:nvPr/>
          </p:nvCxnSpPr>
          <p:spPr bwMode="auto">
            <a:xfrm>
              <a:off x="304800" y="5486400"/>
              <a:ext cx="8610600" cy="0"/>
            </a:xfrm>
            <a:prstGeom prst="line">
              <a:avLst/>
            </a:prstGeom>
            <a:noFill/>
            <a:ln w="9525" algn="ctr">
              <a:solidFill>
                <a:srgbClr val="FF0000"/>
              </a:solidFill>
              <a:round/>
              <a:headEnd/>
              <a:tailEnd/>
            </a:ln>
            <a:effectLst/>
          </p:spPr>
        </p:cxnSp>
        <p:cxnSp>
          <p:nvCxnSpPr>
            <p:cNvPr id="34825" name="Straight Connector 8"/>
            <p:cNvCxnSpPr>
              <a:cxnSpLocks noChangeShapeType="1"/>
            </p:cNvCxnSpPr>
            <p:nvPr/>
          </p:nvCxnSpPr>
          <p:spPr bwMode="auto">
            <a:xfrm>
              <a:off x="381000" y="2438400"/>
              <a:ext cx="8534400" cy="0"/>
            </a:xfrm>
            <a:prstGeom prst="line">
              <a:avLst/>
            </a:prstGeom>
            <a:noFill/>
            <a:ln w="9525" algn="ctr">
              <a:solidFill>
                <a:srgbClr val="FF0000"/>
              </a:solidFill>
              <a:round/>
              <a:headEnd/>
              <a:tailEnd/>
            </a:ln>
            <a:effectLst/>
          </p:spPr>
        </p:cxnSp>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28600" y="762000"/>
            <a:ext cx="3590598"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Relational </a:t>
            </a:r>
            <a:r>
              <a:rPr lang="en-US" altLang="en-US" sz="2400" b="1" dirty="0">
                <a:solidFill>
                  <a:srgbClr val="0000CC"/>
                </a:solidFill>
                <a:latin typeface="Calibri" pitchFamily="34" charset="0"/>
              </a:rPr>
              <a:t>database model</a:t>
            </a:r>
          </a:p>
        </p:txBody>
      </p:sp>
      <p:sp>
        <p:nvSpPr>
          <p:cNvPr id="36867" name="Rectangle 3"/>
          <p:cNvSpPr>
            <a:spLocks noChangeArrowheads="1"/>
          </p:cNvSpPr>
          <p:nvPr/>
        </p:nvSpPr>
        <p:spPr bwMode="auto">
          <a:xfrm>
            <a:off x="457200" y="1161871"/>
            <a:ext cx="8305800" cy="1200329"/>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In the relational model, data is organized in two-dimensional tables called relations. The tables or relations are, however, related to each </a:t>
            </a:r>
            <a:r>
              <a:rPr lang="en-US" altLang="en-US" sz="2400" b="0" dirty="0" smtClean="0">
                <a:solidFill>
                  <a:schemeClr val="bg1"/>
                </a:solidFill>
                <a:latin typeface="Times New Roman" pitchFamily="18" charset="0"/>
              </a:rPr>
              <a:t>other.</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334604" y="2433935"/>
            <a:ext cx="8145821" cy="4195465"/>
            <a:chOff x="334604" y="2281535"/>
            <a:chExt cx="8145821" cy="4195465"/>
          </a:xfrm>
        </p:grpSpPr>
        <p:sp>
          <p:nvSpPr>
            <p:cNvPr id="36869" name="Text Box 4"/>
            <p:cNvSpPr txBox="1">
              <a:spLocks noChangeArrowheads="1"/>
            </p:cNvSpPr>
            <p:nvPr/>
          </p:nvSpPr>
          <p:spPr bwMode="auto">
            <a:xfrm>
              <a:off x="334604" y="2281535"/>
              <a:ext cx="804739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14.5  </a:t>
              </a:r>
              <a:r>
                <a:rPr lang="en-US" altLang="en-US" sz="2000" dirty="0">
                  <a:solidFill>
                    <a:schemeClr val="bg1"/>
                  </a:solidFill>
                  <a:latin typeface="Times New Roman" pitchFamily="18" charset="0"/>
                </a:rPr>
                <a:t>An </a:t>
              </a:r>
              <a:r>
                <a:rPr lang="en-US" altLang="en-US" sz="2000" dirty="0" smtClean="0">
                  <a:solidFill>
                    <a:schemeClr val="bg1"/>
                  </a:solidFill>
                  <a:latin typeface="Times New Roman" pitchFamily="18" charset="0"/>
                </a:rPr>
                <a:t>example </a:t>
              </a:r>
              <a:r>
                <a:rPr lang="en-US" altLang="en-US" sz="2000" dirty="0">
                  <a:solidFill>
                    <a:schemeClr val="bg1"/>
                  </a:solidFill>
                  <a:latin typeface="Times New Roman" pitchFamily="18" charset="0"/>
                </a:rPr>
                <a:t>of the relational model representing a university</a:t>
              </a:r>
            </a:p>
          </p:txBody>
        </p:sp>
        <p:pic>
          <p:nvPicPr>
            <p:cNvPr id="36870" name="Picture 5"/>
            <p:cNvPicPr>
              <a:picLocks noChangeAspect="1" noChangeArrowheads="1"/>
            </p:cNvPicPr>
            <p:nvPr/>
          </p:nvPicPr>
          <p:blipFill>
            <a:blip r:embed="rId3" cstate="print"/>
            <a:srcRect/>
            <a:stretch>
              <a:fillRect/>
            </a:stretch>
          </p:blipFill>
          <p:spPr bwMode="auto">
            <a:xfrm>
              <a:off x="1306513" y="2819400"/>
              <a:ext cx="5932487" cy="3551237"/>
            </a:xfrm>
            <a:prstGeom prst="rect">
              <a:avLst/>
            </a:prstGeom>
            <a:noFill/>
            <a:ln w="9525">
              <a:noFill/>
              <a:miter lim="800000"/>
              <a:headEnd/>
              <a:tailEnd/>
            </a:ln>
            <a:effectLst/>
          </p:spPr>
        </p:pic>
        <p:cxnSp>
          <p:nvCxnSpPr>
            <p:cNvPr id="36871" name="Straight Connector 6"/>
            <p:cNvCxnSpPr>
              <a:cxnSpLocks noChangeShapeType="1"/>
            </p:cNvCxnSpPr>
            <p:nvPr/>
          </p:nvCxnSpPr>
          <p:spPr bwMode="auto">
            <a:xfrm>
              <a:off x="381000" y="2743200"/>
              <a:ext cx="8023225" cy="0"/>
            </a:xfrm>
            <a:prstGeom prst="line">
              <a:avLst/>
            </a:prstGeom>
            <a:noFill/>
            <a:ln w="57150" algn="ctr">
              <a:solidFill>
                <a:srgbClr val="FF0000"/>
              </a:solidFill>
              <a:round/>
              <a:headEnd/>
              <a:tailEnd/>
            </a:ln>
            <a:effectLst/>
          </p:spPr>
        </p:cxnSp>
        <p:cxnSp>
          <p:nvCxnSpPr>
            <p:cNvPr id="36872" name="Straight Connector 7"/>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p:spPr>
        </p:cxnSp>
        <p:cxnSp>
          <p:nvCxnSpPr>
            <p:cNvPr id="36873" name="Straight Connector 8"/>
            <p:cNvCxnSpPr>
              <a:cxnSpLocks noChangeShapeType="1"/>
            </p:cNvCxnSpPr>
            <p:nvPr/>
          </p:nvCxnSpPr>
          <p:spPr bwMode="auto">
            <a:xfrm>
              <a:off x="381000" y="2362200"/>
              <a:ext cx="8023225"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9333" name="Rectangle 5"/>
          <p:cNvSpPr>
            <a:spLocks noChangeArrowheads="1"/>
          </p:cNvSpPr>
          <p:nvPr/>
        </p:nvSpPr>
        <p:spPr bwMode="auto">
          <a:xfrm>
            <a:off x="457200" y="1066800"/>
            <a:ext cx="82296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en-US" altLang="en-US" sz="2800" b="0" dirty="0">
                <a:solidFill>
                  <a:schemeClr val="bg1"/>
                </a:solidFill>
                <a:latin typeface="Times New Roman" panose="02020603050405020304" pitchFamily="18" charset="0"/>
              </a:rPr>
              <a:t>In the </a:t>
            </a:r>
            <a:r>
              <a:rPr lang="en-US" altLang="en-US" sz="2800" dirty="0">
                <a:solidFill>
                  <a:schemeClr val="bg1"/>
                </a:solidFill>
                <a:latin typeface="Times New Roman" panose="02020603050405020304" pitchFamily="18" charset="0"/>
              </a:rPr>
              <a:t>relational database management system</a:t>
            </a:r>
            <a:r>
              <a:rPr lang="en-US" altLang="en-US" sz="2800" b="0" dirty="0">
                <a:solidFill>
                  <a:schemeClr val="bg1"/>
                </a:solidFill>
                <a:latin typeface="Times New Roman" panose="02020603050405020304" pitchFamily="18" charset="0"/>
              </a:rPr>
              <a:t> </a:t>
            </a:r>
            <a:r>
              <a:rPr lang="en-US" altLang="en-US" sz="2800" dirty="0">
                <a:solidFill>
                  <a:schemeClr val="bg1"/>
                </a:solidFill>
                <a:latin typeface="Times New Roman" panose="02020603050405020304" pitchFamily="18" charset="0"/>
              </a:rPr>
              <a:t>(RDBMS),</a:t>
            </a:r>
            <a:r>
              <a:rPr lang="en-US" altLang="en-US" sz="2800" b="0" dirty="0">
                <a:solidFill>
                  <a:schemeClr val="bg1"/>
                </a:solidFill>
                <a:latin typeface="Times New Roman" panose="02020603050405020304" pitchFamily="18" charset="0"/>
              </a:rPr>
              <a:t> the data is represented as a set of </a:t>
            </a:r>
            <a:r>
              <a:rPr lang="en-US" altLang="en-US" sz="2800" dirty="0">
                <a:solidFill>
                  <a:schemeClr val="bg1"/>
                </a:solidFill>
                <a:latin typeface="Times New Roman" panose="02020603050405020304" pitchFamily="18" charset="0"/>
              </a:rPr>
              <a:t>relations</a:t>
            </a:r>
            <a:r>
              <a:rPr lang="en-US" altLang="en-US" sz="2800" b="0" dirty="0">
                <a:solidFill>
                  <a:schemeClr val="bg1"/>
                </a:solidFill>
                <a:latin typeface="Times New Roman" panose="02020603050405020304" pitchFamily="18" charset="0"/>
              </a:rPr>
              <a:t>.</a:t>
            </a:r>
          </a:p>
        </p:txBody>
      </p:sp>
      <p:sp>
        <p:nvSpPr>
          <p:cNvPr id="5"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4- 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Text Box 2"/>
          <p:cNvSpPr txBox="1">
            <a:spLocks noChangeArrowheads="1"/>
          </p:cNvSpPr>
          <p:nvPr/>
        </p:nvSpPr>
        <p:spPr bwMode="auto">
          <a:xfrm>
            <a:off x="228600" y="2057400"/>
            <a:ext cx="1565878"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Relations</a:t>
            </a:r>
            <a:endParaRPr lang="en-US" altLang="en-US" sz="2800" b="1" dirty="0">
              <a:solidFill>
                <a:srgbClr val="0000CC"/>
              </a:solidFill>
              <a:latin typeface="Calibri" pitchFamily="34" charset="0"/>
            </a:endParaRPr>
          </a:p>
        </p:txBody>
      </p:sp>
      <p:sp>
        <p:nvSpPr>
          <p:cNvPr id="7" name="Rectangle 3"/>
          <p:cNvSpPr>
            <a:spLocks noChangeArrowheads="1"/>
          </p:cNvSpPr>
          <p:nvPr/>
        </p:nvSpPr>
        <p:spPr bwMode="auto">
          <a:xfrm>
            <a:off x="228600" y="2514600"/>
            <a:ext cx="3200400" cy="3046988"/>
          </a:xfrm>
          <a:prstGeom prst="rect">
            <a:avLst/>
          </a:prstGeom>
          <a:noFill/>
          <a:ln w="9525">
            <a:noFill/>
            <a:miter lim="800000"/>
            <a:headEnd/>
            <a:tailEnd/>
          </a:ln>
          <a:effectLst/>
        </p:spPr>
        <p:txBody>
          <a:bodyPr wrap="square">
            <a:spAutoFit/>
          </a:bodyPr>
          <a:lstStyle/>
          <a:p>
            <a:pPr marL="231775" indent="-231775">
              <a:buFont typeface="Arial" pitchFamily="34" charset="0"/>
              <a:buChar char="•"/>
            </a:pPr>
            <a:r>
              <a:rPr lang="en-US" altLang="en-US" sz="2400" b="0" dirty="0">
                <a:solidFill>
                  <a:schemeClr val="bg1"/>
                </a:solidFill>
                <a:latin typeface="Times New Roman" pitchFamily="18" charset="0"/>
              </a:rPr>
              <a:t>A </a:t>
            </a:r>
            <a:r>
              <a:rPr lang="en-US" altLang="en-US" sz="2400" dirty="0" smtClean="0">
                <a:solidFill>
                  <a:schemeClr val="bg1"/>
                </a:solidFill>
                <a:latin typeface="Times New Roman" pitchFamily="18" charset="0"/>
              </a:rPr>
              <a:t>relation</a:t>
            </a:r>
            <a:r>
              <a:rPr lang="en-US" altLang="en-US" sz="2400" b="0" dirty="0" smtClean="0">
                <a:solidFill>
                  <a:schemeClr val="bg1"/>
                </a:solidFill>
                <a:latin typeface="Times New Roman" pitchFamily="18" charset="0"/>
              </a:rPr>
              <a:t>, </a:t>
            </a:r>
            <a:r>
              <a:rPr lang="en-US" altLang="en-US" sz="2400" b="0" dirty="0">
                <a:solidFill>
                  <a:schemeClr val="bg1"/>
                </a:solidFill>
                <a:latin typeface="Times New Roman" pitchFamily="18" charset="0"/>
              </a:rPr>
              <a:t>in appearance, is a two-dimensional table. </a:t>
            </a:r>
            <a:endParaRPr lang="en-US" altLang="en-US" sz="2400" b="0" dirty="0" smtClean="0">
              <a:solidFill>
                <a:schemeClr val="bg1"/>
              </a:solidFill>
              <a:latin typeface="Times New Roman" pitchFamily="18" charset="0"/>
            </a:endParaRPr>
          </a:p>
          <a:p>
            <a:pPr marL="231775" indent="-231775">
              <a:buFont typeface="Arial" pitchFamily="34" charset="0"/>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RDBMS organizes the data so that its external view is a </a:t>
            </a:r>
            <a:r>
              <a:rPr lang="en-US" altLang="en-US" sz="2400" b="1" u="sng" dirty="0">
                <a:solidFill>
                  <a:schemeClr val="bg1"/>
                </a:solidFill>
                <a:latin typeface="Times New Roman" pitchFamily="18" charset="0"/>
              </a:rPr>
              <a:t>set</a:t>
            </a:r>
            <a:r>
              <a:rPr lang="en-US" altLang="en-US" sz="2400" b="0" dirty="0">
                <a:solidFill>
                  <a:schemeClr val="bg1"/>
                </a:solidFill>
                <a:latin typeface="Times New Roman" pitchFamily="18" charset="0"/>
              </a:rPr>
              <a:t> of relations or tables. </a:t>
            </a:r>
            <a:endParaRPr lang="en-US" altLang="en-US" sz="2400" b="0" dirty="0" smtClean="0">
              <a:solidFill>
                <a:schemeClr val="bg1"/>
              </a:solidFill>
              <a:latin typeface="Times New Roman" pitchFamily="18" charset="0"/>
            </a:endParaRPr>
          </a:p>
        </p:txBody>
      </p:sp>
      <p:grpSp>
        <p:nvGrpSpPr>
          <p:cNvPr id="8" name="Group 7"/>
          <p:cNvGrpSpPr>
            <a:grpSpLocks/>
          </p:cNvGrpSpPr>
          <p:nvPr/>
        </p:nvGrpSpPr>
        <p:grpSpPr bwMode="auto">
          <a:xfrm>
            <a:off x="3681412" y="2362200"/>
            <a:ext cx="5310188" cy="3276600"/>
            <a:chOff x="328612" y="3276600"/>
            <a:chExt cx="5310188" cy="3276600"/>
          </a:xfrm>
        </p:grpSpPr>
        <p:sp>
          <p:nvSpPr>
            <p:cNvPr id="9" name="Text Box 14"/>
            <p:cNvSpPr txBox="1">
              <a:spLocks noChangeArrowheads="1"/>
            </p:cNvSpPr>
            <p:nvPr/>
          </p:nvSpPr>
          <p:spPr bwMode="auto">
            <a:xfrm>
              <a:off x="328612" y="3276600"/>
              <a:ext cx="447198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14.6  </a:t>
              </a:r>
              <a:r>
                <a:rPr lang="en-US" altLang="en-US" sz="2000" dirty="0">
                  <a:solidFill>
                    <a:schemeClr val="bg1"/>
                  </a:solidFill>
                  <a:latin typeface="Times New Roman" pitchFamily="18" charset="0"/>
                </a:rPr>
                <a:t>An example of a relation</a:t>
              </a:r>
            </a:p>
          </p:txBody>
        </p:sp>
        <p:pic>
          <p:nvPicPr>
            <p:cNvPr id="10" name="Picture 16"/>
            <p:cNvPicPr>
              <a:picLocks noChangeAspect="1" noChangeArrowheads="1"/>
            </p:cNvPicPr>
            <p:nvPr/>
          </p:nvPicPr>
          <p:blipFill>
            <a:blip r:embed="rId3" cstate="print"/>
            <a:srcRect/>
            <a:stretch>
              <a:fillRect/>
            </a:stretch>
          </p:blipFill>
          <p:spPr bwMode="auto">
            <a:xfrm>
              <a:off x="381000" y="3836988"/>
              <a:ext cx="5237163" cy="2716212"/>
            </a:xfrm>
            <a:prstGeom prst="rect">
              <a:avLst/>
            </a:prstGeom>
            <a:noFill/>
            <a:ln w="9525">
              <a:noFill/>
              <a:miter lim="800000"/>
              <a:headEnd/>
              <a:tailEnd/>
            </a:ln>
            <a:effectLst/>
          </p:spPr>
        </p:pic>
        <p:cxnSp>
          <p:nvCxnSpPr>
            <p:cNvPr id="11" name="Straight Connector 6"/>
            <p:cNvCxnSpPr>
              <a:cxnSpLocks noChangeShapeType="1"/>
            </p:cNvCxnSpPr>
            <p:nvPr/>
          </p:nvCxnSpPr>
          <p:spPr bwMode="auto">
            <a:xfrm>
              <a:off x="381000" y="3733800"/>
              <a:ext cx="5257800" cy="0"/>
            </a:xfrm>
            <a:prstGeom prst="line">
              <a:avLst/>
            </a:prstGeom>
            <a:noFill/>
            <a:ln w="57150" algn="ctr">
              <a:solidFill>
                <a:srgbClr val="FF0000"/>
              </a:solidFill>
              <a:round/>
              <a:headEnd/>
              <a:tailEnd/>
            </a:ln>
            <a:effectLst/>
          </p:spPr>
        </p:cxnSp>
        <p:cxnSp>
          <p:nvCxnSpPr>
            <p:cNvPr id="12" name="Straight Connector 7"/>
            <p:cNvCxnSpPr>
              <a:cxnSpLocks noChangeShapeType="1"/>
            </p:cNvCxnSpPr>
            <p:nvPr/>
          </p:nvCxnSpPr>
          <p:spPr bwMode="auto">
            <a:xfrm>
              <a:off x="381000" y="6553200"/>
              <a:ext cx="5257800" cy="0"/>
            </a:xfrm>
            <a:prstGeom prst="line">
              <a:avLst/>
            </a:prstGeom>
            <a:noFill/>
            <a:ln w="9525" algn="ctr">
              <a:solidFill>
                <a:srgbClr val="FF0000"/>
              </a:solidFill>
              <a:round/>
              <a:headEnd/>
              <a:tailEnd/>
            </a:ln>
            <a:effectLst/>
          </p:spPr>
        </p:cxnSp>
        <p:cxnSp>
          <p:nvCxnSpPr>
            <p:cNvPr id="13" name="Straight Connector 8"/>
            <p:cNvCxnSpPr>
              <a:cxnSpLocks noChangeShapeType="1"/>
            </p:cNvCxnSpPr>
            <p:nvPr/>
          </p:nvCxnSpPr>
          <p:spPr bwMode="auto">
            <a:xfrm>
              <a:off x="381000" y="3352800"/>
              <a:ext cx="5257800" cy="0"/>
            </a:xfrm>
            <a:prstGeom prst="line">
              <a:avLst/>
            </a:prstGeom>
            <a:noFill/>
            <a:ln w="9525" algn="ctr">
              <a:solidFill>
                <a:srgbClr val="FF0000"/>
              </a:solidFill>
              <a:round/>
              <a:headEnd/>
              <a:tailEnd/>
            </a:ln>
            <a:effectLst/>
          </p:spPr>
        </p:cxnSp>
      </p:grpSp>
      <p:sp>
        <p:nvSpPr>
          <p:cNvPr id="14" name="Rectangle 13"/>
          <p:cNvSpPr/>
          <p:nvPr/>
        </p:nvSpPr>
        <p:spPr>
          <a:xfrm>
            <a:off x="381000" y="5715000"/>
            <a:ext cx="8534400" cy="830997"/>
          </a:xfrm>
          <a:prstGeom prst="rect">
            <a:avLst/>
          </a:prstGeom>
        </p:spPr>
        <p:txBody>
          <a:bodyPr wrap="square">
            <a:spAutoFit/>
          </a:bodyPr>
          <a:lstStyle/>
          <a:p>
            <a:pPr algn="just"/>
            <a:r>
              <a:rPr lang="en-US" altLang="en-US" sz="2400" dirty="0" smtClean="0">
                <a:solidFill>
                  <a:schemeClr val="bg1"/>
                </a:solidFill>
                <a:latin typeface="Times New Roman" pitchFamily="18" charset="0"/>
              </a:rPr>
              <a:t>The physical storage of the data is independent of the way in which the data is logically organized. </a:t>
            </a:r>
            <a:endParaRPr lang="en-US" altLang="en-US" sz="2400" dirty="0">
              <a:solidFill>
                <a:schemeClr val="bg1"/>
              </a:solidFill>
              <a:latin typeface="Times New Roman" pitchFamily="18" charset="0"/>
            </a:endParaRPr>
          </a:p>
        </p:txBody>
      </p:sp>
      <p:sp>
        <p:nvSpPr>
          <p:cNvPr id="15" name="Slide Number Placeholder 14"/>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28600" y="1066800"/>
            <a:ext cx="5943600" cy="523220"/>
          </a:xfrm>
          <a:prstGeom prst="rect">
            <a:avLst/>
          </a:prstGeom>
          <a:noFill/>
          <a:ln w="9525">
            <a:noFill/>
            <a:miter lim="800000"/>
            <a:headEnd/>
            <a:tailEnd/>
          </a:ln>
          <a:effectLst/>
        </p:spPr>
        <p:txBody>
          <a:bodyPr wrap="square">
            <a:spAutoFit/>
          </a:bodyPr>
          <a:lstStyle/>
          <a:p>
            <a:pPr algn="just"/>
            <a:r>
              <a:rPr lang="en-US" altLang="en-US" sz="2800" b="1" dirty="0" smtClean="0">
                <a:solidFill>
                  <a:srgbClr val="0000CC"/>
                </a:solidFill>
                <a:latin typeface="Times New Roman" pitchFamily="18" charset="0"/>
              </a:rPr>
              <a:t>Relation’s features  </a:t>
            </a:r>
            <a:r>
              <a:rPr lang="en-US" altLang="en-US" sz="2800" b="1" dirty="0">
                <a:solidFill>
                  <a:srgbClr val="0000CC"/>
                </a:solidFill>
                <a:latin typeface="Times New Roman" pitchFamily="18" charset="0"/>
              </a:rPr>
              <a:t>in an </a:t>
            </a:r>
            <a:r>
              <a:rPr lang="en-US" altLang="en-US" sz="2800" b="1" dirty="0" smtClean="0">
                <a:solidFill>
                  <a:srgbClr val="0000CC"/>
                </a:solidFill>
                <a:latin typeface="Times New Roman" pitchFamily="18" charset="0"/>
              </a:rPr>
              <a:t>RDBMS:</a:t>
            </a:r>
            <a:endParaRPr lang="en-US" altLang="en-US" sz="2800" b="1" dirty="0">
              <a:solidFill>
                <a:srgbClr val="0000CC"/>
              </a:solidFill>
              <a:latin typeface="Times New Roman" pitchFamily="18" charset="0"/>
            </a:endParaRPr>
          </a:p>
        </p:txBody>
      </p:sp>
      <p:sp>
        <p:nvSpPr>
          <p:cNvPr id="4"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5" name="Table 4"/>
          <p:cNvGraphicFramePr>
            <a:graphicFrameLocks noGrp="1"/>
          </p:cNvGraphicFramePr>
          <p:nvPr/>
        </p:nvGraphicFramePr>
        <p:xfrm>
          <a:off x="381000" y="1752600"/>
          <a:ext cx="8229600" cy="1737360"/>
        </p:xfrm>
        <a:graphic>
          <a:graphicData uri="http://schemas.openxmlformats.org/drawingml/2006/table">
            <a:tbl>
              <a:tblPr firstRow="1" bandRow="1">
                <a:tableStyleId>{5C22544A-7EE6-4342-B048-85BDC9FD1C3A}</a:tableStyleId>
              </a:tblPr>
              <a:tblGrid>
                <a:gridCol w="2371241"/>
                <a:gridCol w="5858359"/>
              </a:tblGrid>
              <a:tr h="295970">
                <a:tc>
                  <a:txBody>
                    <a:bodyPr/>
                    <a:lstStyle/>
                    <a:p>
                      <a:r>
                        <a:rPr lang="en-US" dirty="0" smtClean="0"/>
                        <a:t>Feature</a:t>
                      </a:r>
                      <a:endParaRPr lang="en-US" dirty="0"/>
                    </a:p>
                  </a:txBody>
                  <a:tcPr/>
                </a:tc>
                <a:tc>
                  <a:txBody>
                    <a:bodyPr/>
                    <a:lstStyle/>
                    <a:p>
                      <a:r>
                        <a:rPr lang="en-US" dirty="0" smtClean="0"/>
                        <a:t>Description</a:t>
                      </a:r>
                      <a:endParaRPr lang="en-US" dirty="0"/>
                    </a:p>
                  </a:txBody>
                  <a:tcPr/>
                </a:tc>
              </a:tr>
              <a:tr h="295970">
                <a:tc>
                  <a:txBody>
                    <a:bodyPr/>
                    <a:lstStyle/>
                    <a:p>
                      <a:r>
                        <a:rPr lang="en-US" b="1" dirty="0" smtClean="0"/>
                        <a:t>Name</a:t>
                      </a:r>
                      <a:endParaRPr lang="en-US" b="1" dirty="0"/>
                    </a:p>
                  </a:txBody>
                  <a:tcPr/>
                </a:tc>
                <a:tc>
                  <a:txBody>
                    <a:bodyPr/>
                    <a:lstStyle/>
                    <a:p>
                      <a:r>
                        <a:rPr lang="en-US" altLang="en-US" sz="1800" b="0" dirty="0" smtClean="0">
                          <a:solidFill>
                            <a:schemeClr val="bg1"/>
                          </a:solidFill>
                          <a:latin typeface="Times New Roman" panose="02020603050405020304" pitchFamily="18" charset="0"/>
                        </a:rPr>
                        <a:t>A  unique name</a:t>
                      </a:r>
                      <a:endParaRPr lang="en-US" dirty="0"/>
                    </a:p>
                  </a:txBody>
                  <a:tcPr/>
                </a:tc>
              </a:tr>
              <a:tr h="295970">
                <a:tc>
                  <a:txBody>
                    <a:bodyPr/>
                    <a:lstStyle/>
                    <a:p>
                      <a:r>
                        <a:rPr lang="en-US" b="1" dirty="0" smtClean="0"/>
                        <a:t>Attributes</a:t>
                      </a:r>
                      <a:endParaRPr lang="en-US" b="1" dirty="0"/>
                    </a:p>
                  </a:txBody>
                  <a:tcPr/>
                </a:tc>
                <a:tc>
                  <a:txBody>
                    <a:bodyPr/>
                    <a:lstStyle/>
                    <a:p>
                      <a:r>
                        <a:rPr lang="en-US" altLang="en-US" sz="1800" b="0" dirty="0" smtClean="0">
                          <a:solidFill>
                            <a:schemeClr val="bg1"/>
                          </a:solidFill>
                          <a:latin typeface="Times New Roman" panose="02020603050405020304" pitchFamily="18" charset="0"/>
                        </a:rPr>
                        <a:t>Each </a:t>
                      </a:r>
                      <a:r>
                        <a:rPr lang="en-US" altLang="en-US" sz="1800" b="1" u="sng" dirty="0" smtClean="0">
                          <a:solidFill>
                            <a:schemeClr val="bg1"/>
                          </a:solidFill>
                          <a:latin typeface="Times New Roman" panose="02020603050405020304" pitchFamily="18" charset="0"/>
                        </a:rPr>
                        <a:t>column</a:t>
                      </a:r>
                      <a:r>
                        <a:rPr lang="en-US" altLang="en-US" sz="1800" b="0" dirty="0" smtClean="0">
                          <a:solidFill>
                            <a:schemeClr val="bg1"/>
                          </a:solidFill>
                          <a:latin typeface="Times New Roman" panose="02020603050405020304" pitchFamily="18" charset="0"/>
                        </a:rPr>
                        <a:t> in a relation is called an attribute.</a:t>
                      </a:r>
                      <a:endParaRPr lang="en-US" dirty="0"/>
                    </a:p>
                  </a:txBody>
                  <a:tcPr/>
                </a:tc>
              </a:tr>
              <a:tr h="636090">
                <a:tc>
                  <a:txBody>
                    <a:bodyPr/>
                    <a:lstStyle/>
                    <a:p>
                      <a:r>
                        <a:rPr lang="en-US" b="1" dirty="0" err="1" smtClean="0"/>
                        <a:t>Tuples</a:t>
                      </a:r>
                      <a:endParaRPr lang="en-US" b="1" dirty="0"/>
                    </a:p>
                  </a:txBody>
                  <a:tcPr/>
                </a:tc>
                <a:tc>
                  <a:txBody>
                    <a:bodyPr/>
                    <a:lstStyle/>
                    <a:p>
                      <a:r>
                        <a:rPr lang="en-US" altLang="en-US" sz="1800" b="0" dirty="0" smtClean="0">
                          <a:solidFill>
                            <a:schemeClr val="bg1"/>
                          </a:solidFill>
                          <a:latin typeface="Times New Roman" panose="02020603050405020304" pitchFamily="18" charset="0"/>
                        </a:rPr>
                        <a:t>Each </a:t>
                      </a:r>
                      <a:r>
                        <a:rPr lang="en-US" altLang="en-US" sz="1800" b="1" u="sng" dirty="0" smtClean="0">
                          <a:solidFill>
                            <a:schemeClr val="bg1"/>
                          </a:solidFill>
                          <a:latin typeface="Times New Roman" panose="02020603050405020304" pitchFamily="18" charset="0"/>
                        </a:rPr>
                        <a:t>row in a relation is called a </a:t>
                      </a:r>
                      <a:r>
                        <a:rPr lang="en-US" altLang="en-US" sz="1800" b="1" u="sng" dirty="0" err="1" smtClean="0">
                          <a:solidFill>
                            <a:schemeClr val="bg1"/>
                          </a:solidFill>
                          <a:latin typeface="Times New Roman" panose="02020603050405020304" pitchFamily="18" charset="0"/>
                        </a:rPr>
                        <a:t>tuple</a:t>
                      </a:r>
                      <a:r>
                        <a:rPr lang="en-US" altLang="en-US" sz="1800" b="0" dirty="0" smtClean="0">
                          <a:solidFill>
                            <a:schemeClr val="bg1"/>
                          </a:solidFill>
                          <a:latin typeface="Times New Roman" panose="02020603050405020304" pitchFamily="18" charset="0"/>
                        </a:rPr>
                        <a:t>. A </a:t>
                      </a:r>
                      <a:r>
                        <a:rPr lang="en-US" altLang="en-US" sz="1800" b="0" dirty="0" err="1" smtClean="0">
                          <a:solidFill>
                            <a:schemeClr val="bg1"/>
                          </a:solidFill>
                          <a:latin typeface="Times New Roman" panose="02020603050405020304" pitchFamily="18" charset="0"/>
                        </a:rPr>
                        <a:t>tuple</a:t>
                      </a:r>
                      <a:r>
                        <a:rPr lang="en-US" altLang="en-US" sz="1800" b="0" dirty="0" smtClean="0">
                          <a:solidFill>
                            <a:schemeClr val="bg1"/>
                          </a:solidFill>
                          <a:latin typeface="Times New Roman" panose="02020603050405020304" pitchFamily="18" charset="0"/>
                        </a:rPr>
                        <a:t> defines a collection of attribute values. – Cardinality: number of </a:t>
                      </a:r>
                      <a:r>
                        <a:rPr lang="en-US" altLang="en-US" sz="1800" b="0" dirty="0" err="1" smtClean="0">
                          <a:solidFill>
                            <a:schemeClr val="bg1"/>
                          </a:solidFill>
                          <a:latin typeface="Times New Roman" panose="02020603050405020304" pitchFamily="18" charset="0"/>
                        </a:rPr>
                        <a:t>tuple</a:t>
                      </a:r>
                      <a:endParaRPr lang="en-US" dirty="0"/>
                    </a:p>
                  </a:txBody>
                  <a:tcPr/>
                </a:tc>
              </a:tr>
            </a:tbl>
          </a:graphicData>
        </a:graphic>
      </p:graphicFrame>
      <p:pic>
        <p:nvPicPr>
          <p:cNvPr id="6" name="Picture 16"/>
          <p:cNvPicPr>
            <a:picLocks noChangeAspect="1" noChangeArrowheads="1"/>
          </p:cNvPicPr>
          <p:nvPr/>
        </p:nvPicPr>
        <p:blipFill>
          <a:blip r:embed="rId3" cstate="print"/>
          <a:srcRect/>
          <a:stretch>
            <a:fillRect/>
          </a:stretch>
        </p:blipFill>
        <p:spPr bwMode="auto">
          <a:xfrm>
            <a:off x="2001837" y="3657600"/>
            <a:ext cx="5237163" cy="271621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3507" name="Text Box 3"/>
          <p:cNvSpPr txBox="1">
            <a:spLocks noChangeArrowheads="1"/>
          </p:cNvSpPr>
          <p:nvPr/>
        </p:nvSpPr>
        <p:spPr bwMode="auto">
          <a:xfrm>
            <a:off x="304800" y="990600"/>
            <a:ext cx="32550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400" b="1" dirty="0" smtClean="0">
                <a:solidFill>
                  <a:srgbClr val="0000CC"/>
                </a:solidFill>
                <a:latin typeface="Calibri" panose="020F0502020204030204" pitchFamily="34" charset="0"/>
              </a:rPr>
              <a:t>Operations on Relations</a:t>
            </a:r>
            <a:endParaRPr lang="en-US" altLang="en-US" sz="2400" b="1" dirty="0">
              <a:solidFill>
                <a:srgbClr val="0000CC"/>
              </a:solidFill>
              <a:latin typeface="Calibri" panose="020F0502020204030204" pitchFamily="34" charset="0"/>
            </a:endParaRPr>
          </a:p>
        </p:txBody>
      </p:sp>
      <p:sp>
        <p:nvSpPr>
          <p:cNvPr id="4505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813509" name="Rectangle 5"/>
          <p:cNvSpPr>
            <a:spLocks noChangeArrowheads="1"/>
          </p:cNvSpPr>
          <p:nvPr/>
        </p:nvSpPr>
        <p:spPr bwMode="auto">
          <a:xfrm>
            <a:off x="1524000" y="1542395"/>
            <a:ext cx="7391400" cy="4401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800" b="0" dirty="0" smtClean="0">
                <a:solidFill>
                  <a:schemeClr val="bg1"/>
                </a:solidFill>
                <a:latin typeface="Times New Roman" panose="02020603050405020304" pitchFamily="18" charset="0"/>
              </a:rPr>
              <a:t>9 operations are introduced:</a:t>
            </a:r>
          </a:p>
          <a:p>
            <a:pPr marL="463550" algn="just" eaLnBrk="1" hangingPunct="1">
              <a:defRPr/>
            </a:pPr>
            <a:r>
              <a:rPr lang="en-US" altLang="en-US" sz="2800" b="0" dirty="0" smtClean="0">
                <a:solidFill>
                  <a:schemeClr val="bg1"/>
                </a:solidFill>
                <a:latin typeface="Times New Roman" panose="02020603050405020304" pitchFamily="18" charset="0"/>
              </a:rPr>
              <a:t>(1) insert</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thêm</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dòng</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(2) delete</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Xóa</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dòng</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(3) update</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Sửa</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dòng</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dirty="0" smtClean="0">
                <a:solidFill>
                  <a:schemeClr val="bg1"/>
                </a:solidFill>
                <a:latin typeface="Times New Roman" panose="02020603050405020304" pitchFamily="18" charset="0"/>
              </a:rPr>
              <a:t>(4) </a:t>
            </a:r>
            <a:r>
              <a:rPr lang="en-US" altLang="en-US" sz="2800" b="0" dirty="0" smtClean="0">
                <a:solidFill>
                  <a:schemeClr val="bg1"/>
                </a:solidFill>
                <a:latin typeface="Times New Roman" panose="02020603050405020304" pitchFamily="18" charset="0"/>
              </a:rPr>
              <a:t>select</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Lấy</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ra</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(5) project,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chiếu</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che</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bớt</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(6) join</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Nối</a:t>
            </a:r>
            <a:r>
              <a:rPr lang="en-US" altLang="en-US" sz="2800" b="0" dirty="0" smtClean="0">
                <a:solidFill>
                  <a:schemeClr val="bg1"/>
                </a:solidFill>
                <a:latin typeface="Times New Roman" panose="02020603050405020304" pitchFamily="18" charset="0"/>
                <a:sym typeface="Wingdings" pitchFamily="2" charset="2"/>
              </a:rPr>
              <a:t> 2 </a:t>
            </a:r>
            <a:r>
              <a:rPr lang="en-US" altLang="en-US" sz="2800" b="0" dirty="0" err="1" smtClean="0">
                <a:solidFill>
                  <a:schemeClr val="bg1"/>
                </a:solidFill>
                <a:latin typeface="Times New Roman" panose="02020603050405020304" pitchFamily="18" charset="0"/>
                <a:sym typeface="Wingdings" pitchFamily="2" charset="2"/>
              </a:rPr>
              <a:t>bảng</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(7) union</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Hội</a:t>
            </a:r>
            <a:r>
              <a:rPr lang="en-US" altLang="en-US" sz="2800" b="0" dirty="0" smtClean="0">
                <a:solidFill>
                  <a:schemeClr val="bg1"/>
                </a:solidFill>
                <a:latin typeface="Times New Roman" panose="02020603050405020304" pitchFamily="18" charset="0"/>
                <a:sym typeface="Wingdings" pitchFamily="2" charset="2"/>
              </a:rPr>
              <a:t> 2 </a:t>
            </a:r>
            <a:r>
              <a:rPr lang="en-US" altLang="en-US" sz="2800" b="0" dirty="0" err="1" smtClean="0">
                <a:solidFill>
                  <a:schemeClr val="bg1"/>
                </a:solidFill>
                <a:latin typeface="Times New Roman" panose="02020603050405020304" pitchFamily="18" charset="0"/>
                <a:sym typeface="Wingdings" pitchFamily="2" charset="2"/>
              </a:rPr>
              <a:t>bảng</a:t>
            </a:r>
            <a:endParaRPr lang="en-US" altLang="en-US" sz="2800" b="0" dirty="0" smtClean="0">
              <a:solidFill>
                <a:schemeClr val="bg1"/>
              </a:solidFill>
              <a:latin typeface="Times New Roman" panose="02020603050405020304" pitchFamily="18" charset="0"/>
            </a:endParaRPr>
          </a:p>
          <a:p>
            <a:pPr marL="463550" algn="just" eaLnBrk="1" hangingPunct="1">
              <a:defRPr/>
            </a:pPr>
            <a:r>
              <a:rPr lang="en-US" altLang="en-US" sz="2800" b="0" dirty="0" smtClean="0">
                <a:solidFill>
                  <a:schemeClr val="bg1"/>
                </a:solidFill>
                <a:latin typeface="Times New Roman" panose="02020603050405020304" pitchFamily="18" charset="0"/>
              </a:rPr>
              <a:t>(8) intersection</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Tìm</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phần</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giao</a:t>
            </a:r>
            <a:r>
              <a:rPr lang="en-US" altLang="en-US" sz="2800" b="0" dirty="0" smtClean="0">
                <a:solidFill>
                  <a:schemeClr val="bg1"/>
                </a:solidFill>
                <a:latin typeface="Times New Roman" panose="02020603050405020304" pitchFamily="18" charset="0"/>
                <a:sym typeface="Wingdings" pitchFamily="2" charset="2"/>
              </a:rPr>
              <a:t> </a:t>
            </a:r>
            <a:r>
              <a:rPr lang="en-US" altLang="en-US" sz="2800" b="0" dirty="0" err="1" smtClean="0">
                <a:solidFill>
                  <a:schemeClr val="bg1"/>
                </a:solidFill>
                <a:latin typeface="Times New Roman" panose="02020603050405020304" pitchFamily="18" charset="0"/>
                <a:sym typeface="Wingdings" pitchFamily="2" charset="2"/>
              </a:rPr>
              <a:t>của</a:t>
            </a:r>
            <a:r>
              <a:rPr lang="en-US" altLang="en-US" sz="2800" b="0" dirty="0" smtClean="0">
                <a:solidFill>
                  <a:schemeClr val="bg1"/>
                </a:solidFill>
                <a:latin typeface="Times New Roman" panose="02020603050405020304" pitchFamily="18" charset="0"/>
                <a:sym typeface="Wingdings" pitchFamily="2" charset="2"/>
              </a:rPr>
              <a:t> 2 </a:t>
            </a:r>
            <a:r>
              <a:rPr lang="en-US" altLang="en-US" sz="2800" b="0" dirty="0" err="1" smtClean="0">
                <a:solidFill>
                  <a:schemeClr val="bg1"/>
                </a:solidFill>
                <a:latin typeface="Times New Roman" panose="02020603050405020304" pitchFamily="18" charset="0"/>
                <a:sym typeface="Wingdings" pitchFamily="2" charset="2"/>
              </a:rPr>
              <a:t>bảng</a:t>
            </a:r>
            <a:endParaRPr lang="en-US" altLang="en-US" sz="2800" b="0" dirty="0" smtClean="0">
              <a:solidFill>
                <a:schemeClr val="bg1"/>
              </a:solidFill>
              <a:latin typeface="Times New Roman" panose="02020603050405020304" pitchFamily="18" charset="0"/>
            </a:endParaRPr>
          </a:p>
          <a:p>
            <a:pPr marL="463550" algn="just">
              <a:defRPr/>
            </a:pPr>
            <a:r>
              <a:rPr lang="en-US" altLang="en-US" sz="2800" b="0" dirty="0" smtClean="0">
                <a:solidFill>
                  <a:schemeClr val="bg1"/>
                </a:solidFill>
                <a:latin typeface="Times New Roman" panose="02020603050405020304" pitchFamily="18" charset="0"/>
              </a:rPr>
              <a:t>(9) difference. </a:t>
            </a:r>
            <a:r>
              <a:rPr lang="en-US" altLang="en-US" sz="2800" dirty="0" smtClean="0">
                <a:solidFill>
                  <a:schemeClr val="bg1"/>
                </a:solidFill>
                <a:latin typeface="Times New Roman" panose="02020603050405020304" pitchFamily="18" charset="0"/>
                <a:sym typeface="Wingdings" pitchFamily="2" charset="2"/>
              </a:rPr>
              <a:t> </a:t>
            </a:r>
            <a:r>
              <a:rPr lang="en-US" altLang="en-US" sz="2800" dirty="0" err="1" smtClean="0">
                <a:solidFill>
                  <a:schemeClr val="bg1"/>
                </a:solidFill>
                <a:latin typeface="Times New Roman" panose="02020603050405020304" pitchFamily="18" charset="0"/>
                <a:sym typeface="Wingdings" pitchFamily="2" charset="2"/>
              </a:rPr>
              <a:t>Tìm</a:t>
            </a:r>
            <a:r>
              <a:rPr lang="en-US" altLang="en-US" sz="2800" dirty="0" smtClean="0">
                <a:solidFill>
                  <a:schemeClr val="bg1"/>
                </a:solidFill>
                <a:latin typeface="Times New Roman" panose="02020603050405020304" pitchFamily="18" charset="0"/>
                <a:sym typeface="Wingdings" pitchFamily="2" charset="2"/>
              </a:rPr>
              <a:t> </a:t>
            </a:r>
            <a:r>
              <a:rPr lang="en-US" altLang="en-US" sz="2800" dirty="0" err="1" smtClean="0">
                <a:solidFill>
                  <a:schemeClr val="bg1"/>
                </a:solidFill>
                <a:latin typeface="Times New Roman" panose="02020603050405020304" pitchFamily="18" charset="0"/>
                <a:sym typeface="Wingdings" pitchFamily="2" charset="2"/>
              </a:rPr>
              <a:t>phần</a:t>
            </a:r>
            <a:r>
              <a:rPr lang="en-US" altLang="en-US" sz="2800" dirty="0" smtClean="0">
                <a:solidFill>
                  <a:schemeClr val="bg1"/>
                </a:solidFill>
                <a:latin typeface="Times New Roman" panose="02020603050405020304" pitchFamily="18" charset="0"/>
                <a:sym typeface="Wingdings" pitchFamily="2" charset="2"/>
              </a:rPr>
              <a:t> </a:t>
            </a:r>
            <a:r>
              <a:rPr lang="en-US" altLang="en-US" sz="2800" dirty="0" err="1" smtClean="0">
                <a:solidFill>
                  <a:schemeClr val="bg1"/>
                </a:solidFill>
                <a:latin typeface="Times New Roman" panose="02020603050405020304" pitchFamily="18" charset="0"/>
                <a:sym typeface="Wingdings" pitchFamily="2" charset="2"/>
              </a:rPr>
              <a:t>hiệu</a:t>
            </a:r>
            <a:r>
              <a:rPr lang="en-US" altLang="en-US" sz="2800" dirty="0" smtClean="0">
                <a:solidFill>
                  <a:schemeClr val="bg1"/>
                </a:solidFill>
                <a:latin typeface="Times New Roman" panose="02020603050405020304" pitchFamily="18" charset="0"/>
                <a:sym typeface="Wingdings" pitchFamily="2" charset="2"/>
              </a:rPr>
              <a:t> </a:t>
            </a:r>
            <a:r>
              <a:rPr lang="en-US" altLang="en-US" sz="2800" dirty="0" err="1" smtClean="0">
                <a:solidFill>
                  <a:schemeClr val="bg1"/>
                </a:solidFill>
                <a:latin typeface="Times New Roman" panose="02020603050405020304" pitchFamily="18" charset="0"/>
                <a:sym typeface="Wingdings" pitchFamily="2" charset="2"/>
              </a:rPr>
              <a:t>của</a:t>
            </a:r>
            <a:r>
              <a:rPr lang="en-US" altLang="en-US" sz="2800" dirty="0" smtClean="0">
                <a:solidFill>
                  <a:schemeClr val="bg1"/>
                </a:solidFill>
                <a:latin typeface="Times New Roman" panose="02020603050405020304" pitchFamily="18" charset="0"/>
                <a:sym typeface="Wingdings" pitchFamily="2" charset="2"/>
              </a:rPr>
              <a:t> 2 </a:t>
            </a:r>
            <a:r>
              <a:rPr lang="en-US" altLang="en-US" sz="2800" dirty="0" err="1" smtClean="0">
                <a:solidFill>
                  <a:schemeClr val="bg1"/>
                </a:solidFill>
                <a:latin typeface="Times New Roman" panose="02020603050405020304" pitchFamily="18" charset="0"/>
                <a:sym typeface="Wingdings" pitchFamily="2" charset="2"/>
              </a:rPr>
              <a:t>bảng</a:t>
            </a:r>
            <a:endParaRPr lang="en-US" altLang="en-US" sz="2800" b="0" dirty="0" smtClean="0">
              <a:solidFill>
                <a:schemeClr val="bg1"/>
              </a:solidFill>
              <a:latin typeface="Times New Roman" panose="02020603050405020304" pitchFamily="18" charset="0"/>
            </a:endParaRPr>
          </a:p>
        </p:txBody>
      </p:sp>
      <p:sp>
        <p:nvSpPr>
          <p:cNvPr id="5"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228600" y="1066800"/>
            <a:ext cx="4803751" cy="461665"/>
          </a:xfrm>
          <a:prstGeom prst="rect">
            <a:avLst/>
          </a:prstGeom>
          <a:noFill/>
          <a:ln w="9525">
            <a:noFill/>
            <a:miter lim="800000"/>
            <a:headEnd/>
            <a:tailEnd/>
          </a:ln>
          <a:effectLst/>
        </p:spPr>
        <p:txBody>
          <a:bodyPr wrap="none">
            <a:spAutoFit/>
          </a:bodyPr>
          <a:lstStyle/>
          <a:p>
            <a:r>
              <a:rPr lang="en-US" altLang="en-US" sz="2400" b="1" dirty="0">
                <a:solidFill>
                  <a:srgbClr val="0000CC"/>
                </a:solidFill>
                <a:latin typeface="Times New Roman" pitchFamily="18" charset="0"/>
              </a:rPr>
              <a:t>Structured Query </a:t>
            </a:r>
            <a:r>
              <a:rPr lang="en-US" altLang="en-US" sz="2400" b="1" dirty="0" smtClean="0">
                <a:solidFill>
                  <a:srgbClr val="0000CC"/>
                </a:solidFill>
                <a:latin typeface="Times New Roman" pitchFamily="18" charset="0"/>
              </a:rPr>
              <a:t>Language (SQL)</a:t>
            </a:r>
            <a:endParaRPr lang="en-US" altLang="en-US" sz="2400" b="1" dirty="0">
              <a:solidFill>
                <a:srgbClr val="0000CC"/>
              </a:solidFill>
              <a:latin typeface="Times New Roman" pitchFamily="18" charset="0"/>
            </a:endParaRPr>
          </a:p>
        </p:txBody>
      </p:sp>
      <p:sp>
        <p:nvSpPr>
          <p:cNvPr id="47108" name="Rectangle 3"/>
          <p:cNvSpPr>
            <a:spLocks noChangeArrowheads="1"/>
          </p:cNvSpPr>
          <p:nvPr/>
        </p:nvSpPr>
        <p:spPr bwMode="auto">
          <a:xfrm>
            <a:off x="533400" y="1752600"/>
            <a:ext cx="8001000" cy="4401205"/>
          </a:xfrm>
          <a:prstGeom prst="rect">
            <a:avLst/>
          </a:prstGeom>
          <a:noFill/>
          <a:ln w="9525">
            <a:noFill/>
            <a:miter lim="800000"/>
            <a:headEnd/>
            <a:tailEnd/>
          </a:ln>
          <a:effectLst/>
        </p:spPr>
        <p:txBody>
          <a:bodyPr wrap="square">
            <a:spAutoFit/>
          </a:bodyPr>
          <a:lstStyle/>
          <a:p>
            <a:pPr marL="231775" indent="-231775"/>
            <a:r>
              <a:rPr lang="en-US" altLang="en-US" sz="2800" dirty="0" smtClean="0">
                <a:solidFill>
                  <a:schemeClr val="bg1"/>
                </a:solidFill>
                <a:latin typeface="Times New Roman" pitchFamily="18" charset="0"/>
              </a:rPr>
              <a:t>-  SQL</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is the language standardized by the American National Standards Institute (ANSI) and the International Organization for Standardization (ISO) for use on relational databases. </a:t>
            </a:r>
            <a:endParaRPr lang="en-US" altLang="en-US" sz="2800" dirty="0" smtClean="0">
              <a:solidFill>
                <a:schemeClr val="bg1"/>
              </a:solidFill>
              <a:latin typeface="Times New Roman" pitchFamily="18" charset="0"/>
            </a:endParaRPr>
          </a:p>
          <a:p>
            <a:pPr marL="231775" indent="-231775">
              <a:buFontTx/>
              <a:buChar char="-"/>
            </a:pPr>
            <a:r>
              <a:rPr lang="en-US" altLang="en-US" sz="2800" b="0" dirty="0" smtClean="0">
                <a:solidFill>
                  <a:schemeClr val="bg1"/>
                </a:solidFill>
                <a:latin typeface="Times New Roman" pitchFamily="18" charset="0"/>
              </a:rPr>
              <a:t>It </a:t>
            </a:r>
            <a:r>
              <a:rPr lang="en-US" altLang="en-US" sz="2800" b="0" dirty="0">
                <a:solidFill>
                  <a:schemeClr val="bg1"/>
                </a:solidFill>
                <a:latin typeface="Times New Roman" pitchFamily="18" charset="0"/>
              </a:rPr>
              <a:t>is a </a:t>
            </a:r>
            <a:r>
              <a:rPr lang="en-US" altLang="en-US" sz="2800" i="1" dirty="0">
                <a:solidFill>
                  <a:schemeClr val="bg1"/>
                </a:solidFill>
                <a:latin typeface="Times New Roman" pitchFamily="18" charset="0"/>
              </a:rPr>
              <a:t>declarative</a:t>
            </a:r>
            <a:r>
              <a:rPr lang="en-US" altLang="en-US" sz="2800" b="0" dirty="0">
                <a:solidFill>
                  <a:schemeClr val="bg1"/>
                </a:solidFill>
                <a:latin typeface="Times New Roman" pitchFamily="18" charset="0"/>
              </a:rPr>
              <a:t> rather than </a:t>
            </a:r>
            <a:r>
              <a:rPr lang="en-US" altLang="en-US" sz="2800" i="1" dirty="0">
                <a:solidFill>
                  <a:schemeClr val="bg1"/>
                </a:solidFill>
                <a:latin typeface="Times New Roman" pitchFamily="18" charset="0"/>
              </a:rPr>
              <a:t>procedural</a:t>
            </a:r>
            <a:r>
              <a:rPr lang="en-US" altLang="en-US" sz="2800" b="0" dirty="0">
                <a:solidFill>
                  <a:schemeClr val="bg1"/>
                </a:solidFill>
                <a:latin typeface="Times New Roman" pitchFamily="18" charset="0"/>
              </a:rPr>
              <a:t> language, which means that users declare what they want without having to write a step-by-step procedure. </a:t>
            </a:r>
            <a:endParaRPr lang="en-US" altLang="en-US" sz="2800" b="0" dirty="0" smtClean="0">
              <a:solidFill>
                <a:schemeClr val="bg1"/>
              </a:solidFill>
              <a:latin typeface="Times New Roman" pitchFamily="18" charset="0"/>
            </a:endParaRPr>
          </a:p>
          <a:p>
            <a:pPr marL="231775" indent="-231775">
              <a:buFontTx/>
              <a:buChar char="-"/>
            </a:pP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SQL language was first implemented by the Oracle Corporation in 1979, with various versions of SQL being released since then.</a:t>
            </a:r>
          </a:p>
        </p:txBody>
      </p:sp>
      <p:sp>
        <p:nvSpPr>
          <p:cNvPr id="4"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838200"/>
            <a:ext cx="2501006"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Insert</a:t>
            </a:r>
            <a:endParaRPr lang="en-US" altLang="en-US" sz="2400" b="1" dirty="0">
              <a:solidFill>
                <a:srgbClr val="0000CC"/>
              </a:solidFill>
              <a:latin typeface="Times New Roman" pitchFamily="18" charset="0"/>
            </a:endParaRPr>
          </a:p>
        </p:txBody>
      </p:sp>
      <p:sp>
        <p:nvSpPr>
          <p:cNvPr id="49155" name="Rectangle 3"/>
          <p:cNvSpPr>
            <a:spLocks noChangeArrowheads="1"/>
          </p:cNvSpPr>
          <p:nvPr/>
        </p:nvSpPr>
        <p:spPr bwMode="auto">
          <a:xfrm>
            <a:off x="152400" y="1542871"/>
            <a:ext cx="8915400" cy="1200329"/>
          </a:xfrm>
          <a:prstGeom prst="rect">
            <a:avLst/>
          </a:prstGeom>
          <a:noFill/>
          <a:ln w="9525">
            <a:noFill/>
            <a:miter lim="800000"/>
            <a:headEnd/>
            <a:tailEnd/>
          </a:ln>
          <a:effectLst/>
        </p:spPr>
        <p:txBody>
          <a:bodyPr>
            <a:spAutoFit/>
          </a:bodyPr>
          <a:lstStyle/>
          <a:p>
            <a:pPr algn="just">
              <a:buFontTx/>
              <a:buChar char="-"/>
            </a:pPr>
            <a:r>
              <a:rPr lang="en-US" altLang="en-US" sz="2400" b="0" dirty="0" smtClean="0">
                <a:solidFill>
                  <a:schemeClr val="bg1"/>
                </a:solidFill>
                <a:latin typeface="Times New Roman" pitchFamily="18" charset="0"/>
              </a:rPr>
              <a:t>The </a:t>
            </a:r>
            <a:r>
              <a:rPr lang="en-US" altLang="en-US" sz="2400" i="1" dirty="0">
                <a:solidFill>
                  <a:schemeClr val="bg1"/>
                </a:solidFill>
                <a:latin typeface="Times New Roman" pitchFamily="18" charset="0"/>
              </a:rPr>
              <a:t>insert operation</a:t>
            </a:r>
            <a:r>
              <a:rPr lang="en-US" altLang="en-US" sz="2400" b="0" dirty="0">
                <a:solidFill>
                  <a:schemeClr val="bg1"/>
                </a:solidFill>
                <a:latin typeface="Times New Roman" pitchFamily="18" charset="0"/>
              </a:rPr>
              <a:t> is a unary </a:t>
            </a:r>
            <a:r>
              <a:rPr lang="en-US" altLang="en-US" sz="2400" b="0" dirty="0" smtClean="0">
                <a:solidFill>
                  <a:schemeClr val="bg1"/>
                </a:solidFill>
                <a:latin typeface="Times New Roman" pitchFamily="18" charset="0"/>
              </a:rPr>
              <a:t>operation</a:t>
            </a:r>
          </a:p>
          <a:p>
            <a:pPr algn="just">
              <a:buFontTx/>
              <a:buChar char="-"/>
            </a:pPr>
            <a:r>
              <a:rPr lang="en-US" altLang="en-US" sz="2400" b="1" dirty="0" smtClean="0">
                <a:solidFill>
                  <a:schemeClr val="bg1"/>
                </a:solidFill>
                <a:latin typeface="Times New Roman" pitchFamily="18" charset="0"/>
              </a:rPr>
              <a:t>The </a:t>
            </a:r>
            <a:r>
              <a:rPr lang="en-US" altLang="en-US" sz="2400" b="1" dirty="0">
                <a:solidFill>
                  <a:schemeClr val="bg1"/>
                </a:solidFill>
                <a:latin typeface="Times New Roman" pitchFamily="18" charset="0"/>
              </a:rPr>
              <a:t>operation inserts a new </a:t>
            </a:r>
            <a:r>
              <a:rPr lang="en-US" altLang="en-US" sz="2400" b="1" dirty="0" err="1">
                <a:solidFill>
                  <a:schemeClr val="bg1"/>
                </a:solidFill>
                <a:latin typeface="Times New Roman" pitchFamily="18" charset="0"/>
              </a:rPr>
              <a:t>tuple</a:t>
            </a:r>
            <a:r>
              <a:rPr lang="en-US" altLang="en-US" sz="2400" b="1" dirty="0">
                <a:solidFill>
                  <a:schemeClr val="bg1"/>
                </a:solidFill>
                <a:latin typeface="Times New Roman" pitchFamily="18" charset="0"/>
              </a:rPr>
              <a:t> into the relation.</a:t>
            </a:r>
            <a:r>
              <a:rPr lang="en-US" altLang="en-US" sz="2400" b="0" dirty="0">
                <a:solidFill>
                  <a:schemeClr val="bg1"/>
                </a:solidFill>
                <a:latin typeface="Times New Roman" pitchFamily="18" charset="0"/>
              </a:rPr>
              <a:t>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Format:  </a:t>
            </a:r>
            <a:r>
              <a:rPr lang="en-US" altLang="en-US" sz="2400" b="1" dirty="0" smtClean="0">
                <a:solidFill>
                  <a:srgbClr val="0000CC"/>
                </a:solidFill>
                <a:latin typeface="Courier New" pitchFamily="49" charset="0"/>
                <a:cs typeface="Courier New" pitchFamily="49" charset="0"/>
              </a:rPr>
              <a:t>insert into </a:t>
            </a:r>
            <a:r>
              <a:rPr lang="en-US" altLang="en-US" sz="2400" b="1" dirty="0" err="1" smtClean="0">
                <a:solidFill>
                  <a:srgbClr val="0000CC"/>
                </a:solidFill>
                <a:latin typeface="Courier New" pitchFamily="49" charset="0"/>
                <a:cs typeface="Courier New" pitchFamily="49" charset="0"/>
              </a:rPr>
              <a:t>relation_name</a:t>
            </a:r>
            <a:r>
              <a:rPr lang="en-US" altLang="en-US" sz="2400" b="1" dirty="0" smtClean="0">
                <a:solidFill>
                  <a:srgbClr val="0000CC"/>
                </a:solidFill>
                <a:latin typeface="Courier New" pitchFamily="49" charset="0"/>
                <a:cs typeface="Courier New" pitchFamily="49" charset="0"/>
              </a:rPr>
              <a:t> values (…,…,) </a:t>
            </a:r>
            <a:endParaRPr lang="en-US" altLang="en-US" sz="2400" b="0" dirty="0">
              <a:solidFill>
                <a:srgbClr val="0000CC"/>
              </a:solidFill>
              <a:latin typeface="Courier New" pitchFamily="49" charset="0"/>
              <a:cs typeface="Courier New" pitchFamily="49" charset="0"/>
            </a:endParaRPr>
          </a:p>
        </p:txBody>
      </p:sp>
      <p:grpSp>
        <p:nvGrpSpPr>
          <p:cNvPr id="2" name="Group 1"/>
          <p:cNvGrpSpPr>
            <a:grpSpLocks/>
          </p:cNvGrpSpPr>
          <p:nvPr/>
        </p:nvGrpSpPr>
        <p:grpSpPr bwMode="auto">
          <a:xfrm>
            <a:off x="228600" y="3048000"/>
            <a:ext cx="8583613" cy="2671465"/>
            <a:chOff x="228600" y="3424535"/>
            <a:chExt cx="8583613" cy="2671465"/>
          </a:xfrm>
        </p:grpSpPr>
        <p:sp>
          <p:nvSpPr>
            <p:cNvPr id="49158" name="Text Box 7"/>
            <p:cNvSpPr txBox="1">
              <a:spLocks noChangeArrowheads="1"/>
            </p:cNvSpPr>
            <p:nvPr/>
          </p:nvSpPr>
          <p:spPr bwMode="auto">
            <a:xfrm>
              <a:off x="304800" y="3424535"/>
              <a:ext cx="524855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14.7  </a:t>
              </a:r>
              <a:r>
                <a:rPr lang="en-US" altLang="en-US" sz="2000" dirty="0">
                  <a:solidFill>
                    <a:schemeClr val="bg1"/>
                  </a:solidFill>
                  <a:latin typeface="Times New Roman" pitchFamily="18" charset="0"/>
                </a:rPr>
                <a:t>An example of an insert operation</a:t>
              </a:r>
            </a:p>
          </p:txBody>
        </p:sp>
        <p:pic>
          <p:nvPicPr>
            <p:cNvPr id="49159" name="Picture 8"/>
            <p:cNvPicPr>
              <a:picLocks noChangeAspect="1" noChangeArrowheads="1"/>
            </p:cNvPicPr>
            <p:nvPr/>
          </p:nvPicPr>
          <p:blipFill>
            <a:blip r:embed="rId3" cstate="print"/>
            <a:srcRect/>
            <a:stretch>
              <a:fillRect/>
            </a:stretch>
          </p:blipFill>
          <p:spPr bwMode="auto">
            <a:xfrm>
              <a:off x="228600" y="3978275"/>
              <a:ext cx="8583613" cy="2041525"/>
            </a:xfrm>
            <a:prstGeom prst="rect">
              <a:avLst/>
            </a:prstGeom>
            <a:noFill/>
            <a:ln w="9525">
              <a:noFill/>
              <a:miter lim="800000"/>
              <a:headEnd/>
              <a:tailEnd/>
            </a:ln>
            <a:effectLst/>
          </p:spPr>
        </p:pic>
        <p:cxnSp>
          <p:nvCxnSpPr>
            <p:cNvPr id="49160" name="Straight Connector 7"/>
            <p:cNvCxnSpPr>
              <a:cxnSpLocks noChangeShapeType="1"/>
            </p:cNvCxnSpPr>
            <p:nvPr/>
          </p:nvCxnSpPr>
          <p:spPr bwMode="auto">
            <a:xfrm>
              <a:off x="381000" y="3886200"/>
              <a:ext cx="8305800" cy="0"/>
            </a:xfrm>
            <a:prstGeom prst="line">
              <a:avLst/>
            </a:prstGeom>
            <a:noFill/>
            <a:ln w="57150" algn="ctr">
              <a:solidFill>
                <a:srgbClr val="FF0000"/>
              </a:solidFill>
              <a:round/>
              <a:headEnd/>
              <a:tailEnd/>
            </a:ln>
            <a:effectLst/>
          </p:spPr>
        </p:cxnSp>
        <p:cxnSp>
          <p:nvCxnSpPr>
            <p:cNvPr id="49161" name="Straight Connector 8"/>
            <p:cNvCxnSpPr>
              <a:cxnSpLocks noChangeShapeType="1"/>
            </p:cNvCxnSpPr>
            <p:nvPr/>
          </p:nvCxnSpPr>
          <p:spPr bwMode="auto">
            <a:xfrm>
              <a:off x="228600" y="6096000"/>
              <a:ext cx="8534400" cy="0"/>
            </a:xfrm>
            <a:prstGeom prst="line">
              <a:avLst/>
            </a:prstGeom>
            <a:noFill/>
            <a:ln w="9525" algn="ctr">
              <a:solidFill>
                <a:srgbClr val="FF0000"/>
              </a:solidFill>
              <a:round/>
              <a:headEnd/>
              <a:tailEnd/>
            </a:ln>
            <a:effectLst/>
          </p:spPr>
        </p:cxnSp>
        <p:cxnSp>
          <p:nvCxnSpPr>
            <p:cNvPr id="49162" name="Straight Connector 9"/>
            <p:cNvCxnSpPr>
              <a:cxnSpLocks noChangeShapeType="1"/>
            </p:cNvCxnSpPr>
            <p:nvPr/>
          </p:nvCxnSpPr>
          <p:spPr bwMode="auto">
            <a:xfrm>
              <a:off x="381000" y="3429000"/>
              <a:ext cx="8382000" cy="0"/>
            </a:xfrm>
            <a:prstGeom prst="line">
              <a:avLst/>
            </a:prstGeom>
            <a:noFill/>
            <a:ln w="9525" algn="ctr">
              <a:solidFill>
                <a:srgbClr val="FF0000"/>
              </a:solidFill>
              <a:round/>
              <a:headEnd/>
              <a:tailEnd/>
            </a:ln>
            <a:effectLst/>
          </p:spPr>
        </p:cxnSp>
      </p:grpSp>
      <p:sp>
        <p:nvSpPr>
          <p:cNvPr id="11"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8647" y="849868"/>
            <a:ext cx="2533066"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Delete</a:t>
            </a:r>
            <a:endParaRPr lang="en-US" altLang="en-US" sz="2400" b="1" dirty="0">
              <a:solidFill>
                <a:srgbClr val="0000CC"/>
              </a:solidFill>
              <a:latin typeface="Times New Roman" pitchFamily="18" charset="0"/>
            </a:endParaRPr>
          </a:p>
        </p:txBody>
      </p:sp>
      <p:sp>
        <p:nvSpPr>
          <p:cNvPr id="51203" name="Rectangle 3"/>
          <p:cNvSpPr>
            <a:spLocks noChangeArrowheads="1"/>
          </p:cNvSpPr>
          <p:nvPr/>
        </p:nvSpPr>
        <p:spPr bwMode="auto">
          <a:xfrm>
            <a:off x="228600" y="1334631"/>
            <a:ext cx="8763000" cy="1569660"/>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delete operation is also a unary operation</a:t>
            </a:r>
            <a:r>
              <a:rPr lang="en-US" altLang="en-US" sz="2400" b="0" dirty="0" smtClean="0">
                <a:solidFill>
                  <a:schemeClr val="bg1"/>
                </a:solidFill>
                <a:latin typeface="Times New Roman" pitchFamily="18" charset="0"/>
              </a:rPr>
              <a:t>.</a:t>
            </a:r>
          </a:p>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operation deletes a </a:t>
            </a:r>
            <a:r>
              <a:rPr lang="en-US" altLang="en-US" sz="2400" b="0" dirty="0" err="1">
                <a:solidFill>
                  <a:schemeClr val="bg1"/>
                </a:solidFill>
                <a:latin typeface="Times New Roman" pitchFamily="18" charset="0"/>
              </a:rPr>
              <a:t>tuple</a:t>
            </a:r>
            <a:r>
              <a:rPr lang="en-US" altLang="en-US" sz="2400" b="0" dirty="0">
                <a:solidFill>
                  <a:schemeClr val="bg1"/>
                </a:solidFill>
                <a:latin typeface="Times New Roman" pitchFamily="18" charset="0"/>
              </a:rPr>
              <a:t> defined by a criterion from the relation. </a:t>
            </a:r>
            <a:endParaRPr lang="en-US" altLang="en-US" sz="2400" b="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F</a:t>
            </a:r>
            <a:r>
              <a:rPr lang="en-US" altLang="en-US" sz="2400" b="0" dirty="0" smtClean="0">
                <a:solidFill>
                  <a:schemeClr val="bg1"/>
                </a:solidFill>
                <a:latin typeface="Times New Roman" pitchFamily="18" charset="0"/>
              </a:rPr>
              <a:t>ormat: </a:t>
            </a:r>
            <a:r>
              <a:rPr lang="en-US" altLang="en-US" sz="2400" b="1" dirty="0" smtClean="0">
                <a:solidFill>
                  <a:srgbClr val="0000CC"/>
                </a:solidFill>
                <a:latin typeface="Courier New" pitchFamily="49" charset="0"/>
                <a:cs typeface="Courier New" pitchFamily="49" charset="0"/>
              </a:rPr>
              <a:t>delete from </a:t>
            </a:r>
            <a:r>
              <a:rPr lang="en-US" altLang="en-US" sz="2400" b="1" dirty="0" err="1" smtClean="0">
                <a:solidFill>
                  <a:srgbClr val="0000CC"/>
                </a:solidFill>
                <a:latin typeface="Courier New" pitchFamily="49" charset="0"/>
                <a:cs typeface="Courier New" pitchFamily="49" charset="0"/>
              </a:rPr>
              <a:t>relation_name</a:t>
            </a:r>
            <a:endParaRPr lang="en-US" altLang="en-US" sz="2400" b="1" dirty="0" smtClean="0">
              <a:solidFill>
                <a:srgbClr val="0000CC"/>
              </a:solidFill>
              <a:latin typeface="Courier New" pitchFamily="49" charset="0"/>
              <a:cs typeface="Courier New" pitchFamily="49" charset="0"/>
            </a:endParaRPr>
          </a:p>
          <a:p>
            <a:pPr algn="just"/>
            <a:r>
              <a:rPr lang="en-US" altLang="en-US" sz="2400" b="1" dirty="0" smtClean="0">
                <a:solidFill>
                  <a:srgbClr val="0000CC"/>
                </a:solidFill>
                <a:latin typeface="Courier New" pitchFamily="49" charset="0"/>
                <a:cs typeface="Courier New" pitchFamily="49" charset="0"/>
              </a:rPr>
              <a:t>              where criteria</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511175" y="3200400"/>
            <a:ext cx="8099425" cy="2743200"/>
            <a:chOff x="381000" y="3276600"/>
            <a:chExt cx="8099425" cy="2743200"/>
          </a:xfrm>
        </p:grpSpPr>
        <p:sp>
          <p:nvSpPr>
            <p:cNvPr id="51206" name="Text Box 5"/>
            <p:cNvSpPr txBox="1">
              <a:spLocks noChangeArrowheads="1"/>
            </p:cNvSpPr>
            <p:nvPr/>
          </p:nvSpPr>
          <p:spPr bwMode="auto">
            <a:xfrm>
              <a:off x="381000" y="3276600"/>
              <a:ext cx="536733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14.8  </a:t>
              </a:r>
              <a:r>
                <a:rPr lang="en-US" altLang="en-US" sz="2000" dirty="0">
                  <a:solidFill>
                    <a:schemeClr val="bg1"/>
                  </a:solidFill>
                  <a:latin typeface="Times New Roman" pitchFamily="18" charset="0"/>
                </a:rPr>
                <a:t>An example of a delete operation</a:t>
              </a:r>
            </a:p>
          </p:txBody>
        </p:sp>
        <p:pic>
          <p:nvPicPr>
            <p:cNvPr id="51207" name="Picture 7"/>
            <p:cNvPicPr>
              <a:picLocks noChangeAspect="1" noChangeArrowheads="1"/>
            </p:cNvPicPr>
            <p:nvPr/>
          </p:nvPicPr>
          <p:blipFill>
            <a:blip r:embed="rId3" cstate="print"/>
            <a:srcRect/>
            <a:stretch>
              <a:fillRect/>
            </a:stretch>
          </p:blipFill>
          <p:spPr bwMode="auto">
            <a:xfrm>
              <a:off x="690563" y="3841750"/>
              <a:ext cx="7615237" cy="2101850"/>
            </a:xfrm>
            <a:prstGeom prst="rect">
              <a:avLst/>
            </a:prstGeom>
            <a:noFill/>
            <a:ln w="9525">
              <a:noFill/>
              <a:miter lim="800000"/>
              <a:headEnd/>
              <a:tailEnd/>
            </a:ln>
            <a:effectLst/>
          </p:spPr>
        </p:pic>
        <p:cxnSp>
          <p:nvCxnSpPr>
            <p:cNvPr id="51208" name="Straight Connector 7"/>
            <p:cNvCxnSpPr>
              <a:cxnSpLocks noChangeShapeType="1"/>
            </p:cNvCxnSpPr>
            <p:nvPr/>
          </p:nvCxnSpPr>
          <p:spPr bwMode="auto">
            <a:xfrm>
              <a:off x="381000" y="3733800"/>
              <a:ext cx="8023225" cy="0"/>
            </a:xfrm>
            <a:prstGeom prst="line">
              <a:avLst/>
            </a:prstGeom>
            <a:noFill/>
            <a:ln w="57150" algn="ctr">
              <a:solidFill>
                <a:srgbClr val="FF0000"/>
              </a:solidFill>
              <a:round/>
              <a:headEnd/>
              <a:tailEnd/>
            </a:ln>
            <a:effectLst/>
          </p:spPr>
        </p:cxnSp>
        <p:cxnSp>
          <p:nvCxnSpPr>
            <p:cNvPr id="51209" name="Straight Connector 8"/>
            <p:cNvCxnSpPr>
              <a:cxnSpLocks noChangeShapeType="1"/>
            </p:cNvCxnSpPr>
            <p:nvPr/>
          </p:nvCxnSpPr>
          <p:spPr bwMode="auto">
            <a:xfrm>
              <a:off x="457200" y="6019800"/>
              <a:ext cx="8023225" cy="0"/>
            </a:xfrm>
            <a:prstGeom prst="line">
              <a:avLst/>
            </a:prstGeom>
            <a:noFill/>
            <a:ln w="9525" algn="ctr">
              <a:solidFill>
                <a:srgbClr val="FF0000"/>
              </a:solidFill>
              <a:round/>
              <a:headEnd/>
              <a:tailEnd/>
            </a:ln>
            <a:effectLst/>
          </p:spPr>
        </p:cxnSp>
        <p:cxnSp>
          <p:nvCxnSpPr>
            <p:cNvPr id="51210" name="Straight Connector 9"/>
            <p:cNvCxnSpPr>
              <a:cxnSpLocks noChangeShapeType="1"/>
            </p:cNvCxnSpPr>
            <p:nvPr/>
          </p:nvCxnSpPr>
          <p:spPr bwMode="auto">
            <a:xfrm>
              <a:off x="381000" y="3276600"/>
              <a:ext cx="8023225" cy="0"/>
            </a:xfrm>
            <a:prstGeom prst="line">
              <a:avLst/>
            </a:prstGeom>
            <a:noFill/>
            <a:ln w="9525" algn="ctr">
              <a:solidFill>
                <a:srgbClr val="FF0000"/>
              </a:solidFill>
              <a:round/>
              <a:headEnd/>
              <a:tailEnd/>
            </a:ln>
            <a:effectLst/>
          </p:spPr>
        </p:cxnSp>
      </p:grpSp>
      <p:sp>
        <p:nvSpPr>
          <p:cNvPr id="11"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609600"/>
            <a:ext cx="8686800" cy="685800"/>
          </a:xfrm>
        </p:spPr>
        <p:txBody>
          <a:bodyPr>
            <a:normAutofit/>
          </a:bodyPr>
          <a:lstStyle/>
          <a:p>
            <a:pPr>
              <a:buNone/>
            </a:pPr>
            <a:r>
              <a:rPr lang="en-US" b="1" u="sng" dirty="0" smtClean="0">
                <a:solidFill>
                  <a:srgbClr val="0000CC"/>
                </a:solidFill>
              </a:rPr>
              <a:t>LO11</a:t>
            </a:r>
            <a:r>
              <a:rPr lang="en-US" dirty="0" smtClean="0">
                <a:solidFill>
                  <a:srgbClr val="0000CC"/>
                </a:solidFill>
              </a:rPr>
              <a:t>: </a:t>
            </a:r>
            <a:r>
              <a:rPr lang="en-US" sz="2000" dirty="0" smtClean="0">
                <a:solidFill>
                  <a:srgbClr val="0000CC"/>
                </a:solidFill>
              </a:rPr>
              <a:t>Describe and explain operations within a relational database</a:t>
            </a:r>
            <a:endParaRPr lang="en-US" dirty="0" smtClean="0">
              <a:solidFill>
                <a:srgbClr val="0000CC"/>
              </a:solidFill>
            </a:endParaRPr>
          </a:p>
          <a:p>
            <a:pPr>
              <a:buNone/>
            </a:pPr>
            <a:endParaRPr lang="en-US" altLang="en-US" dirty="0" smtClean="0">
              <a:latin typeface="Times New Roman" pitchFamily="18" charset="0"/>
            </a:endParaRPr>
          </a:p>
          <a:p>
            <a:pPr>
              <a:buNone/>
            </a:pPr>
            <a:endParaRPr lang="en-US" altLang="en-US" dirty="0" smtClean="0">
              <a:latin typeface="Times New Roman" pitchFamily="18" charset="0"/>
            </a:endParaRPr>
          </a:p>
          <a:p>
            <a:endParaRPr lang="en-US" altLang="en-US" dirty="0" smtClean="0">
              <a:latin typeface="Times New Roman" pitchFamily="18" charset="0"/>
            </a:endParaRPr>
          </a:p>
        </p:txBody>
      </p:sp>
      <p:sp>
        <p:nvSpPr>
          <p:cNvPr id="11" name="Rectangle 2"/>
          <p:cNvSpPr>
            <a:spLocks noChangeArrowheads="1"/>
          </p:cNvSpPr>
          <p:nvPr/>
        </p:nvSpPr>
        <p:spPr bwMode="auto">
          <a:xfrm>
            <a:off x="127000" y="1219200"/>
            <a:ext cx="8915400" cy="5508625"/>
          </a:xfrm>
          <a:prstGeom prst="rect">
            <a:avLst/>
          </a:prstGeom>
          <a:noFill/>
          <a:ln w="9525">
            <a:noFill/>
            <a:miter lim="800000"/>
            <a:headEnd/>
            <a:tailEnd/>
          </a:ln>
          <a:effectLst/>
        </p:spPr>
        <p:txBody>
          <a:bodyPr>
            <a:spAutoFit/>
          </a:bodyPr>
          <a:lstStyle/>
          <a:p>
            <a:pPr algn="just">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a database and a database management system (DBMS) and describe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the components of a DBMS.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architecture of a DBMS based on the ANSI/SPARC definition.</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the three traditional database models: hierarchical, networking, and</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relational.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relational model and relations.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Understand operations on a relational database based on commands available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in SQL.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steps in database design.</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ERM and E-R diagrams and explain the entities and relationships in</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this model.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the hierarchical levels of normalization and understand the rationale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for normalizing the relations.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List database types other than the relational model.</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533400" y="1337608"/>
            <a:ext cx="8610600" cy="1938992"/>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A </a:t>
            </a:r>
            <a:r>
              <a:rPr lang="en-US" altLang="en-US" sz="2400" b="0" dirty="0">
                <a:solidFill>
                  <a:schemeClr val="bg1"/>
                </a:solidFill>
                <a:latin typeface="Times New Roman" pitchFamily="18" charset="0"/>
              </a:rPr>
              <a:t>unary operation that is applied to a single </a:t>
            </a:r>
            <a:r>
              <a:rPr lang="en-US" altLang="en-US" sz="2400" b="0" dirty="0" smtClean="0">
                <a:solidFill>
                  <a:schemeClr val="bg1"/>
                </a:solidFill>
                <a:latin typeface="Times New Roman" pitchFamily="18" charset="0"/>
              </a:rPr>
              <a:t>relation.</a:t>
            </a:r>
          </a:p>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operation changes the value of some attributes of a </a:t>
            </a:r>
            <a:r>
              <a:rPr lang="en-US" altLang="en-US" sz="2400" b="0" dirty="0" err="1">
                <a:solidFill>
                  <a:schemeClr val="bg1"/>
                </a:solidFill>
                <a:latin typeface="Times New Roman" pitchFamily="18" charset="0"/>
              </a:rPr>
              <a:t>tuple</a:t>
            </a:r>
            <a:r>
              <a:rPr lang="en-US" altLang="en-US" sz="2400" b="0" dirty="0">
                <a:solidFill>
                  <a:schemeClr val="bg1"/>
                </a:solidFill>
                <a:latin typeface="Times New Roman" pitchFamily="18" charset="0"/>
              </a:rPr>
              <a:t>. </a:t>
            </a:r>
            <a:endParaRPr lang="en-US" altLang="en-US" sz="2400" b="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 Format</a:t>
            </a:r>
            <a:r>
              <a:rPr lang="en-US" altLang="en-US" sz="2400" b="0" dirty="0" smtClean="0">
                <a:solidFill>
                  <a:schemeClr val="bg1"/>
                </a:solidFill>
                <a:latin typeface="Times New Roman" pitchFamily="18" charset="0"/>
              </a:rPr>
              <a:t>:</a:t>
            </a:r>
            <a:r>
              <a:rPr lang="en-US" altLang="en-US" sz="2400" b="1" dirty="0" smtClean="0">
                <a:solidFill>
                  <a:srgbClr val="0000CC"/>
                </a:solidFill>
                <a:latin typeface="Courier New" pitchFamily="49" charset="0"/>
                <a:cs typeface="Courier New" pitchFamily="49" charset="0"/>
              </a:rPr>
              <a:t> Update </a:t>
            </a:r>
            <a:r>
              <a:rPr lang="en-US" altLang="en-US" sz="2400" b="1" dirty="0" err="1" smtClean="0">
                <a:solidFill>
                  <a:srgbClr val="0000CC"/>
                </a:solidFill>
                <a:latin typeface="Courier New" pitchFamily="49" charset="0"/>
                <a:cs typeface="Courier New" pitchFamily="49" charset="0"/>
              </a:rPr>
              <a:t>relation_name</a:t>
            </a:r>
            <a:endParaRPr lang="en-US" altLang="en-US" sz="2400" b="1" dirty="0" smtClean="0">
              <a:solidFill>
                <a:srgbClr val="0000CC"/>
              </a:solidFill>
              <a:latin typeface="Courier New" pitchFamily="49" charset="0"/>
              <a:cs typeface="Courier New" pitchFamily="49" charset="0"/>
            </a:endParaRPr>
          </a:p>
          <a:p>
            <a:pPr algn="just"/>
            <a:r>
              <a:rPr lang="en-US" altLang="en-US" sz="2400" b="1" dirty="0" smtClean="0">
                <a:solidFill>
                  <a:srgbClr val="0000CC"/>
                </a:solidFill>
                <a:latin typeface="Courier New" pitchFamily="49" charset="0"/>
                <a:cs typeface="Courier New" pitchFamily="49" charset="0"/>
              </a:rPr>
              <a:t>          Set att1 = value1, att2 = value2, …</a:t>
            </a:r>
          </a:p>
          <a:p>
            <a:pPr algn="just"/>
            <a:r>
              <a:rPr lang="en-US" altLang="en-US" sz="2400" b="1" dirty="0" smtClean="0">
                <a:solidFill>
                  <a:srgbClr val="0000CC"/>
                </a:solidFill>
                <a:latin typeface="Courier New" pitchFamily="49" charset="0"/>
                <a:cs typeface="Courier New" pitchFamily="49" charset="0"/>
              </a:rPr>
              <a:t>          where criteria</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76200" y="3500735"/>
            <a:ext cx="8905875" cy="2823865"/>
            <a:chOff x="76200" y="3500735"/>
            <a:chExt cx="8905875" cy="2823865"/>
          </a:xfrm>
        </p:grpSpPr>
        <p:sp>
          <p:nvSpPr>
            <p:cNvPr id="53254" name="Text Box 4"/>
            <p:cNvSpPr txBox="1">
              <a:spLocks noChangeArrowheads="1"/>
            </p:cNvSpPr>
            <p:nvPr/>
          </p:nvSpPr>
          <p:spPr bwMode="auto">
            <a:xfrm>
              <a:off x="76200" y="3500735"/>
              <a:ext cx="536396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14.9  </a:t>
              </a:r>
              <a:r>
                <a:rPr lang="en-US" altLang="en-US" sz="2000" dirty="0">
                  <a:solidFill>
                    <a:schemeClr val="bg1"/>
                  </a:solidFill>
                  <a:latin typeface="Times New Roman" pitchFamily="18" charset="0"/>
                </a:rPr>
                <a:t>An example of an update operation</a:t>
              </a:r>
            </a:p>
          </p:txBody>
        </p:sp>
        <p:pic>
          <p:nvPicPr>
            <p:cNvPr id="53255" name="Picture 7"/>
            <p:cNvPicPr>
              <a:picLocks noChangeAspect="1" noChangeArrowheads="1"/>
            </p:cNvPicPr>
            <p:nvPr/>
          </p:nvPicPr>
          <p:blipFill>
            <a:blip r:embed="rId3" cstate="print"/>
            <a:srcRect/>
            <a:stretch>
              <a:fillRect/>
            </a:stretch>
          </p:blipFill>
          <p:spPr bwMode="auto">
            <a:xfrm>
              <a:off x="152400" y="4038600"/>
              <a:ext cx="8829675" cy="2214562"/>
            </a:xfrm>
            <a:prstGeom prst="rect">
              <a:avLst/>
            </a:prstGeom>
            <a:noFill/>
            <a:ln w="9525">
              <a:noFill/>
              <a:miter lim="800000"/>
              <a:headEnd/>
              <a:tailEnd/>
            </a:ln>
            <a:effectLst/>
          </p:spPr>
        </p:pic>
        <p:cxnSp>
          <p:nvCxnSpPr>
            <p:cNvPr id="53256" name="Straight Connector 7"/>
            <p:cNvCxnSpPr>
              <a:cxnSpLocks noChangeShapeType="1"/>
            </p:cNvCxnSpPr>
            <p:nvPr/>
          </p:nvCxnSpPr>
          <p:spPr bwMode="auto">
            <a:xfrm>
              <a:off x="152400" y="3962400"/>
              <a:ext cx="8763000" cy="0"/>
            </a:xfrm>
            <a:prstGeom prst="line">
              <a:avLst/>
            </a:prstGeom>
            <a:noFill/>
            <a:ln w="57150" algn="ctr">
              <a:solidFill>
                <a:srgbClr val="FF0000"/>
              </a:solidFill>
              <a:round/>
              <a:headEnd/>
              <a:tailEnd/>
            </a:ln>
            <a:effectLst/>
          </p:spPr>
        </p:cxnSp>
        <p:cxnSp>
          <p:nvCxnSpPr>
            <p:cNvPr id="53257" name="Straight Connector 8"/>
            <p:cNvCxnSpPr>
              <a:cxnSpLocks noChangeShapeType="1"/>
            </p:cNvCxnSpPr>
            <p:nvPr/>
          </p:nvCxnSpPr>
          <p:spPr bwMode="auto">
            <a:xfrm>
              <a:off x="152400" y="6324600"/>
              <a:ext cx="8763000" cy="0"/>
            </a:xfrm>
            <a:prstGeom prst="line">
              <a:avLst/>
            </a:prstGeom>
            <a:noFill/>
            <a:ln w="9525" algn="ctr">
              <a:solidFill>
                <a:srgbClr val="FF0000"/>
              </a:solidFill>
              <a:round/>
              <a:headEnd/>
              <a:tailEnd/>
            </a:ln>
            <a:effectLst/>
          </p:spPr>
        </p:cxnSp>
        <p:cxnSp>
          <p:nvCxnSpPr>
            <p:cNvPr id="53258" name="Straight Connector 9"/>
            <p:cNvCxnSpPr>
              <a:cxnSpLocks noChangeShapeType="1"/>
            </p:cNvCxnSpPr>
            <p:nvPr/>
          </p:nvCxnSpPr>
          <p:spPr bwMode="auto">
            <a:xfrm>
              <a:off x="152400" y="3505200"/>
              <a:ext cx="8763000" cy="0"/>
            </a:xfrm>
            <a:prstGeom prst="line">
              <a:avLst/>
            </a:prstGeom>
            <a:noFill/>
            <a:ln w="9525" algn="ctr">
              <a:solidFill>
                <a:srgbClr val="FF0000"/>
              </a:solidFill>
              <a:round/>
              <a:headEnd/>
              <a:tailEnd/>
            </a:ln>
            <a:effectLst/>
          </p:spPr>
        </p:cxnSp>
      </p:grpSp>
      <p:sp>
        <p:nvSpPr>
          <p:cNvPr id="11" name="Text Box 2"/>
          <p:cNvSpPr txBox="1">
            <a:spLocks noChangeArrowheads="1"/>
          </p:cNvSpPr>
          <p:nvPr/>
        </p:nvSpPr>
        <p:spPr bwMode="auto">
          <a:xfrm>
            <a:off x="148647" y="849868"/>
            <a:ext cx="2672526"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Update</a:t>
            </a:r>
            <a:endParaRPr lang="en-US" altLang="en-US" sz="2400" b="1" dirty="0">
              <a:solidFill>
                <a:srgbClr val="0000CC"/>
              </a:solidFill>
              <a:latin typeface="Times New Roman" pitchFamily="18" charset="0"/>
            </a:endParaRPr>
          </a:p>
        </p:txBody>
      </p:sp>
      <p:sp>
        <p:nvSpPr>
          <p:cNvPr id="12"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457200" y="1413808"/>
            <a:ext cx="8610600" cy="1938992"/>
          </a:xfrm>
          <a:prstGeom prst="rect">
            <a:avLst/>
          </a:prstGeom>
          <a:noFill/>
          <a:ln w="9525">
            <a:noFill/>
            <a:miter lim="800000"/>
            <a:headEnd/>
            <a:tailEnd/>
          </a:ln>
          <a:effectLst/>
        </p:spPr>
        <p:txBody>
          <a:bodyPr wrap="square">
            <a:spAutoFit/>
          </a:bodyPr>
          <a:lstStyle/>
          <a:p>
            <a:pPr marL="231775" indent="-231775" algn="just"/>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select operation is a unary operation. </a:t>
            </a:r>
            <a:endParaRPr lang="en-US" altLang="en-US" sz="2400" b="0" dirty="0" smtClean="0">
              <a:solidFill>
                <a:schemeClr val="bg1"/>
              </a:solidFill>
              <a:latin typeface="Times New Roman" pitchFamily="18" charset="0"/>
            </a:endParaRPr>
          </a:p>
          <a:p>
            <a:pPr marL="231775" indent="-231775" algn="just"/>
            <a:r>
              <a:rPr lang="en-US" altLang="en-US" sz="2400" b="0" dirty="0" smtClean="0">
                <a:solidFill>
                  <a:schemeClr val="bg1"/>
                </a:solidFill>
                <a:latin typeface="Times New Roman" pitchFamily="18" charset="0"/>
              </a:rPr>
              <a:t>-The </a:t>
            </a:r>
            <a:r>
              <a:rPr lang="en-US" altLang="en-US" sz="2400" b="0" dirty="0" err="1">
                <a:solidFill>
                  <a:schemeClr val="bg1"/>
                </a:solidFill>
                <a:latin typeface="Times New Roman" pitchFamily="18" charset="0"/>
              </a:rPr>
              <a:t>tuples</a:t>
            </a:r>
            <a:r>
              <a:rPr lang="en-US" altLang="en-US" sz="2400" b="0" dirty="0">
                <a:solidFill>
                  <a:schemeClr val="bg1"/>
                </a:solidFill>
                <a:latin typeface="Times New Roman" pitchFamily="18" charset="0"/>
              </a:rPr>
              <a:t> (rows) in the resulting relation are a subset of the </a:t>
            </a:r>
            <a:r>
              <a:rPr lang="en-US" altLang="en-US" sz="2400" b="0" dirty="0" err="1">
                <a:solidFill>
                  <a:schemeClr val="bg1"/>
                </a:solidFill>
                <a:latin typeface="Times New Roman" pitchFamily="18" charset="0"/>
              </a:rPr>
              <a:t>tuples</a:t>
            </a:r>
            <a:r>
              <a:rPr lang="en-US" altLang="en-US" sz="2400" b="0" dirty="0">
                <a:solidFill>
                  <a:schemeClr val="bg1"/>
                </a:solidFill>
                <a:latin typeface="Times New Roman" pitchFamily="18" charset="0"/>
              </a:rPr>
              <a:t> in the original relation.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dirty="0" smtClean="0">
                <a:solidFill>
                  <a:schemeClr val="bg1"/>
                </a:solidFill>
                <a:latin typeface="Times New Roman" pitchFamily="18" charset="0"/>
              </a:rPr>
              <a:t>Format: </a:t>
            </a:r>
            <a:r>
              <a:rPr lang="en-US" altLang="en-US" sz="2400" b="1" dirty="0" smtClean="0">
                <a:solidFill>
                  <a:srgbClr val="0000CC"/>
                </a:solidFill>
                <a:latin typeface="Courier New" pitchFamily="49" charset="0"/>
                <a:cs typeface="Courier New" pitchFamily="49" charset="0"/>
              </a:rPr>
              <a:t>select * from </a:t>
            </a:r>
            <a:r>
              <a:rPr lang="en-US" altLang="en-US" sz="2400" b="1" dirty="0" err="1" smtClean="0">
                <a:solidFill>
                  <a:srgbClr val="0000CC"/>
                </a:solidFill>
                <a:latin typeface="Courier New" pitchFamily="49" charset="0"/>
                <a:cs typeface="Courier New" pitchFamily="49" charset="0"/>
              </a:rPr>
              <a:t>relation_name</a:t>
            </a:r>
            <a:endParaRPr lang="en-US" altLang="en-US" sz="2400" b="1" dirty="0" smtClean="0">
              <a:solidFill>
                <a:srgbClr val="0000CC"/>
              </a:solidFill>
              <a:latin typeface="Courier New" pitchFamily="49" charset="0"/>
              <a:cs typeface="Courier New" pitchFamily="49" charset="0"/>
            </a:endParaRPr>
          </a:p>
          <a:p>
            <a:pPr marL="231775" indent="-231775" algn="just"/>
            <a:r>
              <a:rPr lang="en-US" altLang="en-US" sz="2400" b="1" dirty="0" smtClean="0">
                <a:solidFill>
                  <a:srgbClr val="0000CC"/>
                </a:solidFill>
                <a:latin typeface="Courier New" pitchFamily="49" charset="0"/>
                <a:cs typeface="Courier New" pitchFamily="49" charset="0"/>
              </a:rPr>
              <a:t>             where criteria</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511175" y="3576935"/>
            <a:ext cx="8099425" cy="2747665"/>
            <a:chOff x="381000" y="3576935"/>
            <a:chExt cx="8099425" cy="2747665"/>
          </a:xfrm>
        </p:grpSpPr>
        <p:sp>
          <p:nvSpPr>
            <p:cNvPr id="3" name="Text Box 4"/>
            <p:cNvSpPr txBox="1">
              <a:spLocks noChangeArrowheads="1"/>
            </p:cNvSpPr>
            <p:nvPr/>
          </p:nvSpPr>
          <p:spPr bwMode="auto">
            <a:xfrm>
              <a:off x="381000" y="3576935"/>
              <a:ext cx="5288627"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14.10  </a:t>
              </a:r>
              <a:r>
                <a:rPr lang="en-US" altLang="en-US" sz="2000" dirty="0">
                  <a:solidFill>
                    <a:schemeClr val="bg1"/>
                  </a:solidFill>
                  <a:latin typeface="Times New Roman" pitchFamily="18" charset="0"/>
                </a:rPr>
                <a:t>An example of a select operation</a:t>
              </a:r>
            </a:p>
          </p:txBody>
        </p:sp>
        <p:pic>
          <p:nvPicPr>
            <p:cNvPr id="55303" name="Picture 8"/>
            <p:cNvPicPr>
              <a:picLocks noChangeAspect="1" noChangeArrowheads="1"/>
            </p:cNvPicPr>
            <p:nvPr/>
          </p:nvPicPr>
          <p:blipFill>
            <a:blip r:embed="rId3" cstate="print"/>
            <a:srcRect/>
            <a:stretch>
              <a:fillRect/>
            </a:stretch>
          </p:blipFill>
          <p:spPr bwMode="auto">
            <a:xfrm>
              <a:off x="533400" y="4191000"/>
              <a:ext cx="7732713" cy="2108200"/>
            </a:xfrm>
            <a:prstGeom prst="rect">
              <a:avLst/>
            </a:prstGeom>
            <a:noFill/>
            <a:ln w="9525">
              <a:noFill/>
              <a:miter lim="800000"/>
              <a:headEnd/>
              <a:tailEnd/>
            </a:ln>
            <a:effectLst/>
          </p:spPr>
        </p:pic>
        <p:cxnSp>
          <p:nvCxnSpPr>
            <p:cNvPr id="55304" name="Straight Connector 7"/>
            <p:cNvCxnSpPr>
              <a:cxnSpLocks noChangeShapeType="1"/>
            </p:cNvCxnSpPr>
            <p:nvPr/>
          </p:nvCxnSpPr>
          <p:spPr bwMode="auto">
            <a:xfrm>
              <a:off x="381000" y="4038600"/>
              <a:ext cx="8023225" cy="0"/>
            </a:xfrm>
            <a:prstGeom prst="line">
              <a:avLst/>
            </a:prstGeom>
            <a:noFill/>
            <a:ln w="57150" algn="ctr">
              <a:solidFill>
                <a:srgbClr val="FF0000"/>
              </a:solidFill>
              <a:round/>
              <a:headEnd/>
              <a:tailEnd/>
            </a:ln>
            <a:effectLst/>
          </p:spPr>
        </p:cxnSp>
        <p:cxnSp>
          <p:nvCxnSpPr>
            <p:cNvPr id="55305" name="Straight Connector 8"/>
            <p:cNvCxnSpPr>
              <a:cxnSpLocks noChangeShapeType="1"/>
            </p:cNvCxnSpPr>
            <p:nvPr/>
          </p:nvCxnSpPr>
          <p:spPr bwMode="auto">
            <a:xfrm>
              <a:off x="457200" y="6324600"/>
              <a:ext cx="8023225" cy="0"/>
            </a:xfrm>
            <a:prstGeom prst="line">
              <a:avLst/>
            </a:prstGeom>
            <a:noFill/>
            <a:ln w="9525" algn="ctr">
              <a:solidFill>
                <a:srgbClr val="FF0000"/>
              </a:solidFill>
              <a:round/>
              <a:headEnd/>
              <a:tailEnd/>
            </a:ln>
            <a:effectLst/>
          </p:spPr>
        </p:cxnSp>
        <p:cxnSp>
          <p:nvCxnSpPr>
            <p:cNvPr id="55306" name="Straight Connector 9"/>
            <p:cNvCxnSpPr>
              <a:cxnSpLocks noChangeShapeType="1"/>
            </p:cNvCxnSpPr>
            <p:nvPr/>
          </p:nvCxnSpPr>
          <p:spPr bwMode="auto">
            <a:xfrm>
              <a:off x="381000" y="3657600"/>
              <a:ext cx="8023225" cy="0"/>
            </a:xfrm>
            <a:prstGeom prst="line">
              <a:avLst/>
            </a:prstGeom>
            <a:noFill/>
            <a:ln w="9525" algn="ctr">
              <a:solidFill>
                <a:srgbClr val="FF0000"/>
              </a:solidFill>
              <a:round/>
              <a:headEnd/>
              <a:tailEnd/>
            </a:ln>
            <a:effectLst/>
          </p:spPr>
        </p:cxnSp>
      </p:grpSp>
      <p:sp>
        <p:nvSpPr>
          <p:cNvPr id="11" name="Text Box 2"/>
          <p:cNvSpPr txBox="1">
            <a:spLocks noChangeArrowheads="1"/>
          </p:cNvSpPr>
          <p:nvPr/>
        </p:nvSpPr>
        <p:spPr bwMode="auto">
          <a:xfrm>
            <a:off x="148647" y="849868"/>
            <a:ext cx="2481770"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Select</a:t>
            </a:r>
            <a:endParaRPr lang="en-US" altLang="en-US" sz="2400" b="1" dirty="0">
              <a:solidFill>
                <a:srgbClr val="0000CC"/>
              </a:solidFill>
              <a:latin typeface="Times New Roman" pitchFamily="18" charset="0"/>
            </a:endParaRPr>
          </a:p>
        </p:txBody>
      </p:sp>
      <p:sp>
        <p:nvSpPr>
          <p:cNvPr id="12"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228600" y="1293812"/>
            <a:ext cx="8305800" cy="1938992"/>
          </a:xfrm>
          <a:prstGeom prst="rect">
            <a:avLst/>
          </a:prstGeom>
          <a:noFill/>
          <a:ln w="9525">
            <a:noFill/>
            <a:miter lim="800000"/>
            <a:headEnd/>
            <a:tailEnd/>
          </a:ln>
          <a:effectLst/>
        </p:spPr>
        <p:txBody>
          <a:bodyPr wrap="square">
            <a:spAutoFit/>
          </a:bodyPr>
          <a:lstStyle/>
          <a:p>
            <a:pPr marL="231775" indent="-231775" algn="just"/>
            <a:r>
              <a:rPr lang="en-US" altLang="en-US" sz="2400" dirty="0" smtClean="0">
                <a:solidFill>
                  <a:schemeClr val="bg1"/>
                </a:solidFill>
                <a:latin typeface="Times New Roman" pitchFamily="18" charset="0"/>
              </a:rPr>
              <a:t>- </a:t>
            </a: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project operation is also a unary operation,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dirty="0" smtClean="0">
                <a:solidFill>
                  <a:schemeClr val="bg1"/>
                </a:solidFill>
                <a:latin typeface="Times New Roman" pitchFamily="18" charset="0"/>
              </a:rPr>
              <a:t>Result: </a:t>
            </a:r>
            <a:r>
              <a:rPr lang="en-US" altLang="en-US" sz="2400" b="0" dirty="0" smtClean="0">
                <a:solidFill>
                  <a:schemeClr val="bg1"/>
                </a:solidFill>
                <a:latin typeface="Times New Roman" pitchFamily="18" charset="0"/>
              </a:rPr>
              <a:t>another relation having attributes is </a:t>
            </a:r>
            <a:r>
              <a:rPr lang="en-US" altLang="en-US" sz="2400" b="0" dirty="0">
                <a:solidFill>
                  <a:schemeClr val="bg1"/>
                </a:solidFill>
                <a:latin typeface="Times New Roman" pitchFamily="18" charset="0"/>
              </a:rPr>
              <a:t>a subset of the attributes in the original relation.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dirty="0" smtClean="0">
                <a:solidFill>
                  <a:schemeClr val="bg1"/>
                </a:solidFill>
                <a:latin typeface="Times New Roman" pitchFamily="18" charset="0"/>
              </a:rPr>
              <a:t> Format: </a:t>
            </a:r>
            <a:r>
              <a:rPr lang="en-US" altLang="en-US" sz="2400" b="1" dirty="0" smtClean="0">
                <a:solidFill>
                  <a:srgbClr val="0000CC"/>
                </a:solidFill>
                <a:latin typeface="Courier New" pitchFamily="49" charset="0"/>
                <a:cs typeface="Courier New" pitchFamily="49" charset="0"/>
              </a:rPr>
              <a:t>select </a:t>
            </a:r>
            <a:r>
              <a:rPr lang="en-US" altLang="en-US" sz="2400" b="1" dirty="0" err="1" smtClean="0">
                <a:solidFill>
                  <a:srgbClr val="0000CC"/>
                </a:solidFill>
                <a:latin typeface="Courier New" pitchFamily="49" charset="0"/>
                <a:cs typeface="Courier New" pitchFamily="49" charset="0"/>
              </a:rPr>
              <a:t>att_list</a:t>
            </a:r>
            <a:endParaRPr lang="en-US" altLang="en-US" sz="2400" b="1" dirty="0" smtClean="0">
              <a:solidFill>
                <a:srgbClr val="0000CC"/>
              </a:solidFill>
              <a:latin typeface="Courier New" pitchFamily="49" charset="0"/>
              <a:cs typeface="Courier New" pitchFamily="49" charset="0"/>
            </a:endParaRPr>
          </a:p>
          <a:p>
            <a:pPr marL="231775" indent="-231775" algn="just"/>
            <a:r>
              <a:rPr lang="en-US" altLang="en-US" sz="2400" b="1" dirty="0" smtClean="0">
                <a:solidFill>
                  <a:srgbClr val="0000CC"/>
                </a:solidFill>
                <a:latin typeface="Courier New" pitchFamily="49" charset="0"/>
                <a:cs typeface="Courier New" pitchFamily="49" charset="0"/>
              </a:rPr>
              <a:t>              from </a:t>
            </a:r>
            <a:r>
              <a:rPr lang="en-US" altLang="en-US" sz="2400" b="1" dirty="0" err="1" smtClean="0">
                <a:solidFill>
                  <a:srgbClr val="0000CC"/>
                </a:solidFill>
                <a:latin typeface="Courier New" pitchFamily="49" charset="0"/>
                <a:cs typeface="Courier New" pitchFamily="49" charset="0"/>
              </a:rPr>
              <a:t>relation_name</a:t>
            </a:r>
            <a:endParaRPr lang="en-US" altLang="en-US" sz="2400" b="1" dirty="0" smtClean="0">
              <a:solidFill>
                <a:srgbClr val="0000CC"/>
              </a:solidFill>
              <a:latin typeface="Courier New" pitchFamily="49" charset="0"/>
              <a:cs typeface="Courier New" pitchFamily="49" charset="0"/>
            </a:endParaRPr>
          </a:p>
        </p:txBody>
      </p:sp>
      <p:grpSp>
        <p:nvGrpSpPr>
          <p:cNvPr id="2" name="Group 1"/>
          <p:cNvGrpSpPr>
            <a:grpSpLocks/>
          </p:cNvGrpSpPr>
          <p:nvPr/>
        </p:nvGrpSpPr>
        <p:grpSpPr bwMode="auto">
          <a:xfrm>
            <a:off x="381000" y="3352800"/>
            <a:ext cx="8099425" cy="2976265"/>
            <a:chOff x="381000" y="3500735"/>
            <a:chExt cx="8099425" cy="2976265"/>
          </a:xfrm>
        </p:grpSpPr>
        <p:sp>
          <p:nvSpPr>
            <p:cNvPr id="57350" name="Text Box 4"/>
            <p:cNvSpPr txBox="1">
              <a:spLocks noChangeArrowheads="1"/>
            </p:cNvSpPr>
            <p:nvPr/>
          </p:nvSpPr>
          <p:spPr bwMode="auto">
            <a:xfrm>
              <a:off x="381000" y="3500735"/>
              <a:ext cx="540545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14.11  </a:t>
              </a:r>
              <a:r>
                <a:rPr lang="en-US" altLang="en-US" sz="2000" dirty="0">
                  <a:solidFill>
                    <a:schemeClr val="bg1"/>
                  </a:solidFill>
                  <a:latin typeface="Times New Roman" pitchFamily="18" charset="0"/>
                </a:rPr>
                <a:t>An example of a project operation</a:t>
              </a:r>
            </a:p>
          </p:txBody>
        </p:sp>
        <p:pic>
          <p:nvPicPr>
            <p:cNvPr id="57351" name="Picture 7"/>
            <p:cNvPicPr>
              <a:picLocks noChangeAspect="1" noChangeArrowheads="1"/>
            </p:cNvPicPr>
            <p:nvPr/>
          </p:nvPicPr>
          <p:blipFill>
            <a:blip r:embed="rId3" cstate="print"/>
            <a:srcRect/>
            <a:stretch>
              <a:fillRect/>
            </a:stretch>
          </p:blipFill>
          <p:spPr bwMode="auto">
            <a:xfrm>
              <a:off x="914400" y="4156075"/>
              <a:ext cx="6499225" cy="2244725"/>
            </a:xfrm>
            <a:prstGeom prst="rect">
              <a:avLst/>
            </a:prstGeom>
            <a:noFill/>
            <a:ln w="9525">
              <a:noFill/>
              <a:miter lim="800000"/>
              <a:headEnd/>
              <a:tailEnd/>
            </a:ln>
            <a:effectLst/>
          </p:spPr>
        </p:pic>
        <p:cxnSp>
          <p:nvCxnSpPr>
            <p:cNvPr id="57352" name="Straight Connector 7"/>
            <p:cNvCxnSpPr>
              <a:cxnSpLocks noChangeShapeType="1"/>
            </p:cNvCxnSpPr>
            <p:nvPr/>
          </p:nvCxnSpPr>
          <p:spPr bwMode="auto">
            <a:xfrm>
              <a:off x="381000" y="3962400"/>
              <a:ext cx="8023225" cy="0"/>
            </a:xfrm>
            <a:prstGeom prst="line">
              <a:avLst/>
            </a:prstGeom>
            <a:noFill/>
            <a:ln w="57150" algn="ctr">
              <a:solidFill>
                <a:srgbClr val="FF0000"/>
              </a:solidFill>
              <a:round/>
              <a:headEnd/>
              <a:tailEnd/>
            </a:ln>
            <a:effectLst/>
          </p:spPr>
        </p:cxnSp>
        <p:cxnSp>
          <p:nvCxnSpPr>
            <p:cNvPr id="57353" name="Straight Connector 8"/>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p:spPr>
        </p:cxnSp>
        <p:cxnSp>
          <p:nvCxnSpPr>
            <p:cNvPr id="57354" name="Straight Connector 9"/>
            <p:cNvCxnSpPr>
              <a:cxnSpLocks noChangeShapeType="1"/>
            </p:cNvCxnSpPr>
            <p:nvPr/>
          </p:nvCxnSpPr>
          <p:spPr bwMode="auto">
            <a:xfrm>
              <a:off x="381000" y="3576935"/>
              <a:ext cx="8023225" cy="0"/>
            </a:xfrm>
            <a:prstGeom prst="line">
              <a:avLst/>
            </a:prstGeom>
            <a:noFill/>
            <a:ln w="9525" algn="ctr">
              <a:solidFill>
                <a:srgbClr val="FF0000"/>
              </a:solidFill>
              <a:round/>
              <a:headEnd/>
              <a:tailEnd/>
            </a:ln>
            <a:effectLst/>
          </p:spPr>
        </p:cxnSp>
      </p:grpSp>
      <p:sp>
        <p:nvSpPr>
          <p:cNvPr id="11" name="Text Box 2"/>
          <p:cNvSpPr txBox="1">
            <a:spLocks noChangeArrowheads="1"/>
          </p:cNvSpPr>
          <p:nvPr/>
        </p:nvSpPr>
        <p:spPr bwMode="auto">
          <a:xfrm>
            <a:off x="148647" y="849868"/>
            <a:ext cx="2663743"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Project</a:t>
            </a:r>
            <a:endParaRPr lang="en-US" altLang="en-US" sz="2400" b="1" dirty="0">
              <a:solidFill>
                <a:srgbClr val="0000CC"/>
              </a:solidFill>
              <a:latin typeface="Times New Roman" pitchFamily="18" charset="0"/>
            </a:endParaRPr>
          </a:p>
        </p:txBody>
      </p:sp>
      <p:sp>
        <p:nvSpPr>
          <p:cNvPr id="12"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457200" y="1378803"/>
            <a:ext cx="8458200" cy="830997"/>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The join operation is a binary operation that combines two relations on common attributes. </a:t>
            </a:r>
          </a:p>
        </p:txBody>
      </p:sp>
      <p:sp>
        <p:nvSpPr>
          <p:cNvPr id="11" name="Text Box 2"/>
          <p:cNvSpPr txBox="1">
            <a:spLocks noChangeArrowheads="1"/>
          </p:cNvSpPr>
          <p:nvPr/>
        </p:nvSpPr>
        <p:spPr bwMode="auto">
          <a:xfrm>
            <a:off x="148647" y="849868"/>
            <a:ext cx="2278188"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Join</a:t>
            </a:r>
            <a:endParaRPr lang="en-US" altLang="en-US" sz="2400" b="1" dirty="0">
              <a:solidFill>
                <a:srgbClr val="0000CC"/>
              </a:solidFill>
              <a:latin typeface="Times New Roman" pitchFamily="18" charset="0"/>
            </a:endParaRPr>
          </a:p>
        </p:txBody>
      </p:sp>
      <p:sp>
        <p:nvSpPr>
          <p:cNvPr id="12"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4" name="Group 13"/>
          <p:cNvGrpSpPr/>
          <p:nvPr/>
        </p:nvGrpSpPr>
        <p:grpSpPr>
          <a:xfrm>
            <a:off x="511175" y="2286000"/>
            <a:ext cx="8099425" cy="4114800"/>
            <a:chOff x="457200" y="2286000"/>
            <a:chExt cx="8099425" cy="4114800"/>
          </a:xfrm>
        </p:grpSpPr>
        <p:cxnSp>
          <p:nvCxnSpPr>
            <p:cNvPr id="3" name="Straight Connector 8"/>
            <p:cNvCxnSpPr>
              <a:cxnSpLocks noChangeShapeType="1"/>
            </p:cNvCxnSpPr>
            <p:nvPr/>
          </p:nvCxnSpPr>
          <p:spPr bwMode="auto">
            <a:xfrm>
              <a:off x="457200" y="6400800"/>
              <a:ext cx="8023225" cy="0"/>
            </a:xfrm>
            <a:prstGeom prst="line">
              <a:avLst/>
            </a:prstGeom>
            <a:noFill/>
            <a:ln w="9525" algn="ctr">
              <a:solidFill>
                <a:srgbClr val="FF0000"/>
              </a:solidFill>
              <a:round/>
              <a:headEnd/>
              <a:tailEnd/>
            </a:ln>
            <a:effectLst/>
          </p:spPr>
        </p:cxnSp>
        <p:grpSp>
          <p:nvGrpSpPr>
            <p:cNvPr id="13" name="Group 12"/>
            <p:cNvGrpSpPr/>
            <p:nvPr/>
          </p:nvGrpSpPr>
          <p:grpSpPr>
            <a:xfrm>
              <a:off x="533400" y="2286000"/>
              <a:ext cx="8023225" cy="4063703"/>
              <a:chOff x="815975" y="2514600"/>
              <a:chExt cx="8023225" cy="4063703"/>
            </a:xfrm>
          </p:grpSpPr>
          <p:grpSp>
            <p:nvGrpSpPr>
              <p:cNvPr id="2" name="Group 1"/>
              <p:cNvGrpSpPr>
                <a:grpSpLocks/>
              </p:cNvGrpSpPr>
              <p:nvPr/>
            </p:nvGrpSpPr>
            <p:grpSpPr bwMode="auto">
              <a:xfrm>
                <a:off x="815975" y="2514600"/>
                <a:ext cx="8023225" cy="4063703"/>
                <a:chOff x="381000" y="2586335"/>
                <a:chExt cx="8023225" cy="4063703"/>
              </a:xfrm>
            </p:grpSpPr>
            <p:sp>
              <p:nvSpPr>
                <p:cNvPr id="59399" name="Text Box 4"/>
                <p:cNvSpPr txBox="1">
                  <a:spLocks noChangeArrowheads="1"/>
                </p:cNvSpPr>
                <p:nvPr/>
              </p:nvSpPr>
              <p:spPr bwMode="auto">
                <a:xfrm>
                  <a:off x="406400" y="2586335"/>
                  <a:ext cx="510428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14.12  </a:t>
                  </a:r>
                  <a:r>
                    <a:rPr lang="en-US" altLang="en-US" sz="2000" dirty="0">
                      <a:solidFill>
                        <a:schemeClr val="bg1"/>
                      </a:solidFill>
                      <a:latin typeface="Times New Roman" pitchFamily="18" charset="0"/>
                    </a:rPr>
                    <a:t>An example of a join operation</a:t>
                  </a:r>
                </a:p>
              </p:txBody>
            </p:sp>
            <p:pic>
              <p:nvPicPr>
                <p:cNvPr id="59400" name="Picture 6"/>
                <p:cNvPicPr>
                  <a:picLocks noChangeAspect="1" noChangeArrowheads="1"/>
                </p:cNvPicPr>
                <p:nvPr/>
              </p:nvPicPr>
              <p:blipFill>
                <a:blip r:embed="rId3" cstate="print"/>
                <a:srcRect/>
                <a:stretch>
                  <a:fillRect/>
                </a:stretch>
              </p:blipFill>
              <p:spPr bwMode="auto">
                <a:xfrm>
                  <a:off x="1392238" y="3124200"/>
                  <a:ext cx="7011987" cy="3525838"/>
                </a:xfrm>
                <a:prstGeom prst="rect">
                  <a:avLst/>
                </a:prstGeom>
                <a:noFill/>
                <a:ln w="9525">
                  <a:noFill/>
                  <a:miter lim="800000"/>
                  <a:headEnd/>
                  <a:tailEnd/>
                </a:ln>
                <a:effectLst/>
              </p:spPr>
            </p:pic>
            <p:cxnSp>
              <p:nvCxnSpPr>
                <p:cNvPr id="59401" name="Straight Connector 7"/>
                <p:cNvCxnSpPr>
                  <a:cxnSpLocks noChangeShapeType="1"/>
                </p:cNvCxnSpPr>
                <p:nvPr/>
              </p:nvCxnSpPr>
              <p:spPr bwMode="auto">
                <a:xfrm>
                  <a:off x="381000" y="3048000"/>
                  <a:ext cx="8023225" cy="0"/>
                </a:xfrm>
                <a:prstGeom prst="line">
                  <a:avLst/>
                </a:prstGeom>
                <a:noFill/>
                <a:ln w="57150" algn="ctr">
                  <a:solidFill>
                    <a:srgbClr val="FF0000"/>
                  </a:solidFill>
                  <a:round/>
                  <a:headEnd/>
                  <a:tailEnd/>
                </a:ln>
                <a:effectLst/>
              </p:spPr>
            </p:cxnSp>
            <p:cxnSp>
              <p:nvCxnSpPr>
                <p:cNvPr id="59402" name="Straight Connector 9"/>
                <p:cNvCxnSpPr>
                  <a:cxnSpLocks noChangeShapeType="1"/>
                </p:cNvCxnSpPr>
                <p:nvPr/>
              </p:nvCxnSpPr>
              <p:spPr bwMode="auto">
                <a:xfrm>
                  <a:off x="381000" y="2667000"/>
                  <a:ext cx="8023225" cy="0"/>
                </a:xfrm>
                <a:prstGeom prst="line">
                  <a:avLst/>
                </a:prstGeom>
                <a:noFill/>
                <a:ln w="9525" algn="ctr">
                  <a:solidFill>
                    <a:srgbClr val="FF0000"/>
                  </a:solidFill>
                  <a:round/>
                  <a:headEnd/>
                  <a:tailEnd/>
                </a:ln>
                <a:effectLst/>
              </p:spPr>
            </p:cxnSp>
          </p:grpSp>
          <p:pic>
            <p:nvPicPr>
              <p:cNvPr id="59397" name="Picture 5"/>
              <p:cNvPicPr>
                <a:picLocks noChangeAspect="1" noChangeArrowheads="1"/>
              </p:cNvPicPr>
              <p:nvPr/>
            </p:nvPicPr>
            <p:blipFill>
              <a:blip r:embed="rId4" cstate="print">
                <a:lum contrast="10000"/>
              </a:blip>
              <a:srcRect/>
              <a:stretch>
                <a:fillRect/>
              </a:stretch>
            </p:blipFill>
            <p:spPr bwMode="auto">
              <a:xfrm>
                <a:off x="900112" y="5181600"/>
                <a:ext cx="3062288" cy="1139825"/>
              </a:xfrm>
              <a:prstGeom prst="rect">
                <a:avLst/>
              </a:prstGeom>
              <a:noFill/>
              <a:ln w="9525">
                <a:solidFill>
                  <a:srgbClr val="0000CC"/>
                </a:solidFill>
                <a:miter lim="800000"/>
                <a:headEnd/>
                <a:tailEnd/>
              </a:ln>
              <a:effectLst/>
            </p:spPr>
          </p:pic>
        </p:grpSp>
      </p:grpSp>
      <p:sp>
        <p:nvSpPr>
          <p:cNvPr id="15" name="Slide Number Placeholder 14"/>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85800" y="1447800"/>
            <a:ext cx="7620000" cy="990600"/>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The union operation takes two relations with the same set of attributes. </a:t>
            </a:r>
          </a:p>
        </p:txBody>
      </p:sp>
      <p:grpSp>
        <p:nvGrpSpPr>
          <p:cNvPr id="17" name="Group 16"/>
          <p:cNvGrpSpPr/>
          <p:nvPr/>
        </p:nvGrpSpPr>
        <p:grpSpPr>
          <a:xfrm>
            <a:off x="1143000" y="2667000"/>
            <a:ext cx="6966631" cy="3810000"/>
            <a:chOff x="1491569" y="2286000"/>
            <a:chExt cx="6966631" cy="3810000"/>
          </a:xfrm>
        </p:grpSpPr>
        <p:grpSp>
          <p:nvGrpSpPr>
            <p:cNvPr id="2" name="Group 1"/>
            <p:cNvGrpSpPr>
              <a:grpSpLocks/>
            </p:cNvGrpSpPr>
            <p:nvPr/>
          </p:nvGrpSpPr>
          <p:grpSpPr bwMode="auto">
            <a:xfrm>
              <a:off x="1491569" y="2286000"/>
              <a:ext cx="6966631" cy="3810000"/>
              <a:chOff x="1491569" y="2895600"/>
              <a:chExt cx="6966631" cy="3810000"/>
            </a:xfrm>
          </p:grpSpPr>
          <p:sp>
            <p:nvSpPr>
              <p:cNvPr id="61446" name="Text Box 4"/>
              <p:cNvSpPr txBox="1">
                <a:spLocks noChangeArrowheads="1"/>
              </p:cNvSpPr>
              <p:nvPr/>
            </p:nvSpPr>
            <p:spPr bwMode="auto">
              <a:xfrm>
                <a:off x="1491569" y="2895600"/>
                <a:ext cx="529023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14.13  </a:t>
                </a:r>
                <a:r>
                  <a:rPr lang="en-US" altLang="en-US" sz="2000" dirty="0">
                    <a:solidFill>
                      <a:schemeClr val="bg1"/>
                    </a:solidFill>
                    <a:latin typeface="Times New Roman" pitchFamily="18" charset="0"/>
                  </a:rPr>
                  <a:t>An example of a union operation</a:t>
                </a:r>
              </a:p>
            </p:txBody>
          </p:sp>
          <p:pic>
            <p:nvPicPr>
              <p:cNvPr id="61447" name="Picture 8"/>
              <p:cNvPicPr>
                <a:picLocks noChangeAspect="1" noChangeArrowheads="1"/>
              </p:cNvPicPr>
              <p:nvPr/>
            </p:nvPicPr>
            <p:blipFill>
              <a:blip r:embed="rId3" cstate="print"/>
              <a:srcRect/>
              <a:stretch>
                <a:fillRect/>
              </a:stretch>
            </p:blipFill>
            <p:spPr bwMode="auto">
              <a:xfrm>
                <a:off x="1511300" y="3451225"/>
                <a:ext cx="6946900" cy="3178175"/>
              </a:xfrm>
              <a:prstGeom prst="rect">
                <a:avLst/>
              </a:prstGeom>
              <a:noFill/>
              <a:ln w="9525">
                <a:noFill/>
                <a:miter lim="800000"/>
                <a:headEnd/>
                <a:tailEnd/>
              </a:ln>
              <a:effectLst/>
            </p:spPr>
          </p:pic>
          <p:cxnSp>
            <p:nvCxnSpPr>
              <p:cNvPr id="61448" name="Straight Connector 7"/>
              <p:cNvCxnSpPr>
                <a:cxnSpLocks noChangeShapeType="1"/>
              </p:cNvCxnSpPr>
              <p:nvPr/>
            </p:nvCxnSpPr>
            <p:spPr bwMode="auto">
              <a:xfrm>
                <a:off x="1524000" y="3352800"/>
                <a:ext cx="6880225" cy="0"/>
              </a:xfrm>
              <a:prstGeom prst="line">
                <a:avLst/>
              </a:prstGeom>
              <a:noFill/>
              <a:ln w="57150" algn="ctr">
                <a:solidFill>
                  <a:srgbClr val="FF0000"/>
                </a:solidFill>
                <a:round/>
                <a:headEnd/>
                <a:tailEnd/>
              </a:ln>
              <a:effectLst/>
            </p:spPr>
          </p:cxnSp>
          <p:cxnSp>
            <p:nvCxnSpPr>
              <p:cNvPr id="61449" name="Straight Connector 8"/>
              <p:cNvCxnSpPr>
                <a:cxnSpLocks noChangeShapeType="1"/>
              </p:cNvCxnSpPr>
              <p:nvPr/>
            </p:nvCxnSpPr>
            <p:spPr bwMode="auto">
              <a:xfrm>
                <a:off x="1524000" y="6705600"/>
                <a:ext cx="6934200" cy="0"/>
              </a:xfrm>
              <a:prstGeom prst="line">
                <a:avLst/>
              </a:prstGeom>
              <a:noFill/>
              <a:ln w="9525" algn="ctr">
                <a:solidFill>
                  <a:srgbClr val="FF0000"/>
                </a:solidFill>
                <a:round/>
                <a:headEnd/>
                <a:tailEnd/>
              </a:ln>
              <a:effectLst/>
            </p:spPr>
          </p:cxnSp>
          <p:cxnSp>
            <p:nvCxnSpPr>
              <p:cNvPr id="61450" name="Straight Connector 9"/>
              <p:cNvCxnSpPr>
                <a:cxnSpLocks noChangeShapeType="1"/>
              </p:cNvCxnSpPr>
              <p:nvPr/>
            </p:nvCxnSpPr>
            <p:spPr bwMode="auto">
              <a:xfrm>
                <a:off x="1524000" y="2971800"/>
                <a:ext cx="6880225" cy="0"/>
              </a:xfrm>
              <a:prstGeom prst="line">
                <a:avLst/>
              </a:prstGeom>
              <a:noFill/>
              <a:ln w="9525" algn="ctr">
                <a:solidFill>
                  <a:srgbClr val="FF0000"/>
                </a:solidFill>
                <a:round/>
                <a:headEnd/>
                <a:tailEnd/>
              </a:ln>
              <a:effectLst/>
            </p:spPr>
          </p:cxnSp>
        </p:grpSp>
        <p:pic>
          <p:nvPicPr>
            <p:cNvPr id="61445" name="Picture 7"/>
            <p:cNvPicPr>
              <a:picLocks noChangeAspect="1" noChangeArrowheads="1"/>
            </p:cNvPicPr>
            <p:nvPr/>
          </p:nvPicPr>
          <p:blipFill>
            <a:blip r:embed="rId4" cstate="print"/>
            <a:srcRect/>
            <a:stretch>
              <a:fillRect/>
            </a:stretch>
          </p:blipFill>
          <p:spPr bwMode="auto">
            <a:xfrm>
              <a:off x="1676400" y="4419600"/>
              <a:ext cx="1792288" cy="1465263"/>
            </a:xfrm>
            <a:prstGeom prst="rect">
              <a:avLst/>
            </a:prstGeom>
            <a:noFill/>
            <a:ln w="9525">
              <a:solidFill>
                <a:srgbClr val="0000CC"/>
              </a:solidFill>
              <a:miter lim="800000"/>
              <a:headEnd/>
              <a:tailEnd/>
            </a:ln>
            <a:effectLst/>
          </p:spPr>
        </p:pic>
      </p:grpSp>
      <p:sp>
        <p:nvSpPr>
          <p:cNvPr id="19" name="Text Box 2"/>
          <p:cNvSpPr txBox="1">
            <a:spLocks noChangeArrowheads="1"/>
          </p:cNvSpPr>
          <p:nvPr/>
        </p:nvSpPr>
        <p:spPr bwMode="auto">
          <a:xfrm>
            <a:off x="148647" y="849868"/>
            <a:ext cx="2518638"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Union</a:t>
            </a:r>
            <a:endParaRPr lang="en-US" altLang="en-US" sz="2400" b="1" dirty="0">
              <a:solidFill>
                <a:srgbClr val="0000CC"/>
              </a:solidFill>
              <a:latin typeface="Times New Roman" pitchFamily="18" charset="0"/>
            </a:endParaRPr>
          </a:p>
        </p:txBody>
      </p:sp>
      <p:sp>
        <p:nvSpPr>
          <p:cNvPr id="20"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304800" y="1531203"/>
            <a:ext cx="8458200" cy="830997"/>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The intersection operation takes two relations and creates a new relation, which is the intersection of the two. </a:t>
            </a:r>
          </a:p>
        </p:txBody>
      </p:sp>
      <p:grpSp>
        <p:nvGrpSpPr>
          <p:cNvPr id="17" name="Group 16"/>
          <p:cNvGrpSpPr/>
          <p:nvPr/>
        </p:nvGrpSpPr>
        <p:grpSpPr>
          <a:xfrm>
            <a:off x="990600" y="2590800"/>
            <a:ext cx="6934200" cy="3657600"/>
            <a:chOff x="990600" y="2590800"/>
            <a:chExt cx="6934200" cy="3657600"/>
          </a:xfrm>
        </p:grpSpPr>
        <p:grpSp>
          <p:nvGrpSpPr>
            <p:cNvPr id="2" name="Group 1"/>
            <p:cNvGrpSpPr>
              <a:grpSpLocks/>
            </p:cNvGrpSpPr>
            <p:nvPr/>
          </p:nvGrpSpPr>
          <p:grpSpPr bwMode="auto">
            <a:xfrm>
              <a:off x="990600" y="2590800"/>
              <a:ext cx="6934200" cy="3200400"/>
              <a:chOff x="762000" y="3048000"/>
              <a:chExt cx="6934200" cy="3200400"/>
            </a:xfrm>
          </p:grpSpPr>
          <p:sp>
            <p:nvSpPr>
              <p:cNvPr id="63494" name="Text Box 4"/>
              <p:cNvSpPr txBox="1">
                <a:spLocks noChangeArrowheads="1"/>
              </p:cNvSpPr>
              <p:nvPr/>
            </p:nvSpPr>
            <p:spPr bwMode="auto">
              <a:xfrm>
                <a:off x="868362" y="3048000"/>
                <a:ext cx="602761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14.14  </a:t>
                </a:r>
                <a:r>
                  <a:rPr lang="en-US" altLang="en-US" sz="2000" dirty="0">
                    <a:solidFill>
                      <a:schemeClr val="bg1"/>
                    </a:solidFill>
                    <a:latin typeface="Times New Roman" pitchFamily="18" charset="0"/>
                  </a:rPr>
                  <a:t>An example of an intersection operation</a:t>
                </a:r>
              </a:p>
            </p:txBody>
          </p:sp>
          <p:pic>
            <p:nvPicPr>
              <p:cNvPr id="63495" name="Picture 7"/>
              <p:cNvPicPr>
                <a:picLocks noChangeAspect="1" noChangeArrowheads="1"/>
              </p:cNvPicPr>
              <p:nvPr/>
            </p:nvPicPr>
            <p:blipFill>
              <a:blip r:embed="rId3" cstate="print"/>
              <a:srcRect/>
              <a:stretch>
                <a:fillRect/>
              </a:stretch>
            </p:blipFill>
            <p:spPr bwMode="auto">
              <a:xfrm>
                <a:off x="776288" y="3608388"/>
                <a:ext cx="6919912" cy="2563812"/>
              </a:xfrm>
              <a:prstGeom prst="rect">
                <a:avLst/>
              </a:prstGeom>
              <a:noFill/>
              <a:ln w="9525">
                <a:noFill/>
                <a:miter lim="800000"/>
                <a:headEnd/>
                <a:tailEnd/>
              </a:ln>
              <a:effectLst/>
            </p:spPr>
          </p:pic>
          <p:cxnSp>
            <p:nvCxnSpPr>
              <p:cNvPr id="63496" name="Straight Connector 7"/>
              <p:cNvCxnSpPr>
                <a:cxnSpLocks noChangeShapeType="1"/>
              </p:cNvCxnSpPr>
              <p:nvPr/>
            </p:nvCxnSpPr>
            <p:spPr bwMode="auto">
              <a:xfrm>
                <a:off x="762000" y="3505200"/>
                <a:ext cx="6858000" cy="0"/>
              </a:xfrm>
              <a:prstGeom prst="line">
                <a:avLst/>
              </a:prstGeom>
              <a:noFill/>
              <a:ln w="57150" algn="ctr">
                <a:solidFill>
                  <a:srgbClr val="FF0000"/>
                </a:solidFill>
                <a:round/>
                <a:headEnd/>
                <a:tailEnd/>
              </a:ln>
              <a:effectLst/>
            </p:spPr>
          </p:cxnSp>
          <p:cxnSp>
            <p:nvCxnSpPr>
              <p:cNvPr id="63497" name="Straight Connector 8"/>
              <p:cNvCxnSpPr>
                <a:cxnSpLocks noChangeShapeType="1"/>
              </p:cNvCxnSpPr>
              <p:nvPr/>
            </p:nvCxnSpPr>
            <p:spPr bwMode="auto">
              <a:xfrm>
                <a:off x="838200" y="6248400"/>
                <a:ext cx="6858000" cy="0"/>
              </a:xfrm>
              <a:prstGeom prst="line">
                <a:avLst/>
              </a:prstGeom>
              <a:noFill/>
              <a:ln w="9525" algn="ctr">
                <a:solidFill>
                  <a:srgbClr val="FF0000"/>
                </a:solidFill>
                <a:round/>
                <a:headEnd/>
                <a:tailEnd/>
              </a:ln>
              <a:effectLst/>
            </p:spPr>
          </p:cxnSp>
          <p:cxnSp>
            <p:nvCxnSpPr>
              <p:cNvPr id="63498" name="Straight Connector 9"/>
              <p:cNvCxnSpPr>
                <a:cxnSpLocks noChangeShapeType="1"/>
              </p:cNvCxnSpPr>
              <p:nvPr/>
            </p:nvCxnSpPr>
            <p:spPr bwMode="auto">
              <a:xfrm>
                <a:off x="914400" y="3048000"/>
                <a:ext cx="6781800" cy="0"/>
              </a:xfrm>
              <a:prstGeom prst="line">
                <a:avLst/>
              </a:prstGeom>
              <a:noFill/>
              <a:ln w="9525" algn="ctr">
                <a:solidFill>
                  <a:srgbClr val="FF0000"/>
                </a:solidFill>
                <a:round/>
                <a:headEnd/>
                <a:tailEnd/>
              </a:ln>
              <a:effectLst/>
            </p:spPr>
          </p:cxnSp>
        </p:grpSp>
        <p:pic>
          <p:nvPicPr>
            <p:cNvPr id="63493" name="Picture 6"/>
            <p:cNvPicPr>
              <a:picLocks noChangeAspect="1" noChangeArrowheads="1"/>
            </p:cNvPicPr>
            <p:nvPr/>
          </p:nvPicPr>
          <p:blipFill>
            <a:blip r:embed="rId4" cstate="print"/>
            <a:srcRect/>
            <a:stretch>
              <a:fillRect/>
            </a:stretch>
          </p:blipFill>
          <p:spPr bwMode="auto">
            <a:xfrm>
              <a:off x="1066800" y="4654550"/>
              <a:ext cx="1919288" cy="1593850"/>
            </a:xfrm>
            <a:prstGeom prst="rect">
              <a:avLst/>
            </a:prstGeom>
            <a:noFill/>
            <a:ln w="9525">
              <a:noFill/>
              <a:miter lim="800000"/>
              <a:headEnd/>
              <a:tailEnd/>
            </a:ln>
            <a:effectLst/>
          </p:spPr>
        </p:pic>
      </p:grpSp>
      <p:sp>
        <p:nvSpPr>
          <p:cNvPr id="18" name="Text Box 2"/>
          <p:cNvSpPr txBox="1">
            <a:spLocks noChangeArrowheads="1"/>
          </p:cNvSpPr>
          <p:nvPr/>
        </p:nvSpPr>
        <p:spPr bwMode="auto">
          <a:xfrm>
            <a:off x="148647" y="849868"/>
            <a:ext cx="3286477"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Intersection</a:t>
            </a:r>
            <a:endParaRPr lang="en-US" altLang="en-US" sz="2400" b="1" dirty="0">
              <a:solidFill>
                <a:srgbClr val="0000CC"/>
              </a:solidFill>
              <a:latin typeface="Times New Roman" pitchFamily="18" charset="0"/>
            </a:endParaRPr>
          </a:p>
        </p:txBody>
      </p:sp>
      <p:sp>
        <p:nvSpPr>
          <p:cNvPr id="19"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609600" y="1371600"/>
            <a:ext cx="8153400" cy="1815882"/>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The difference operation is applied to two relations with the same attributes. The </a:t>
            </a:r>
            <a:r>
              <a:rPr lang="en-US" altLang="en-US" sz="2800" b="0" dirty="0" err="1">
                <a:solidFill>
                  <a:schemeClr val="bg1"/>
                </a:solidFill>
                <a:latin typeface="Times New Roman" pitchFamily="18" charset="0"/>
              </a:rPr>
              <a:t>tuples</a:t>
            </a:r>
            <a:r>
              <a:rPr lang="en-US" altLang="en-US" sz="2800" b="0" dirty="0">
                <a:solidFill>
                  <a:schemeClr val="bg1"/>
                </a:solidFill>
                <a:latin typeface="Times New Roman" pitchFamily="18" charset="0"/>
              </a:rPr>
              <a:t> in the resulting relation are those that are in the first relation but not the second. </a:t>
            </a:r>
          </a:p>
        </p:txBody>
      </p:sp>
      <p:grpSp>
        <p:nvGrpSpPr>
          <p:cNvPr id="14" name="Group 13"/>
          <p:cNvGrpSpPr/>
          <p:nvPr/>
        </p:nvGrpSpPr>
        <p:grpSpPr>
          <a:xfrm>
            <a:off x="304800" y="3276600"/>
            <a:ext cx="8534400" cy="3429000"/>
            <a:chOff x="304800" y="3276600"/>
            <a:chExt cx="8534400" cy="3429000"/>
          </a:xfrm>
        </p:grpSpPr>
        <p:grpSp>
          <p:nvGrpSpPr>
            <p:cNvPr id="2" name="Group 1"/>
            <p:cNvGrpSpPr>
              <a:grpSpLocks/>
            </p:cNvGrpSpPr>
            <p:nvPr/>
          </p:nvGrpSpPr>
          <p:grpSpPr bwMode="auto">
            <a:xfrm>
              <a:off x="636588" y="3276600"/>
              <a:ext cx="8202612" cy="3429000"/>
              <a:chOff x="277813" y="3352800"/>
              <a:chExt cx="8202612" cy="3429000"/>
            </a:xfrm>
          </p:grpSpPr>
          <p:sp>
            <p:nvSpPr>
              <p:cNvPr id="65542" name="Text Box 4"/>
              <p:cNvSpPr txBox="1">
                <a:spLocks noChangeArrowheads="1"/>
              </p:cNvSpPr>
              <p:nvPr/>
            </p:nvSpPr>
            <p:spPr bwMode="auto">
              <a:xfrm>
                <a:off x="277813" y="3352800"/>
                <a:ext cx="573926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14.15  </a:t>
                </a:r>
                <a:r>
                  <a:rPr lang="en-US" altLang="en-US" sz="2000" dirty="0">
                    <a:solidFill>
                      <a:schemeClr val="bg1"/>
                    </a:solidFill>
                    <a:latin typeface="Times New Roman" pitchFamily="18" charset="0"/>
                  </a:rPr>
                  <a:t>An example of a difference operation</a:t>
                </a:r>
              </a:p>
            </p:txBody>
          </p:sp>
          <p:pic>
            <p:nvPicPr>
              <p:cNvPr id="65543" name="Picture 7"/>
              <p:cNvPicPr>
                <a:picLocks noChangeAspect="1" noChangeArrowheads="1"/>
              </p:cNvPicPr>
              <p:nvPr/>
            </p:nvPicPr>
            <p:blipFill>
              <a:blip r:embed="rId3" cstate="print"/>
              <a:srcRect/>
              <a:stretch>
                <a:fillRect/>
              </a:stretch>
            </p:blipFill>
            <p:spPr bwMode="auto">
              <a:xfrm>
                <a:off x="609600" y="3886200"/>
                <a:ext cx="7615238" cy="2789238"/>
              </a:xfrm>
              <a:prstGeom prst="rect">
                <a:avLst/>
              </a:prstGeom>
              <a:noFill/>
              <a:ln w="9525">
                <a:noFill/>
                <a:miter lim="800000"/>
                <a:headEnd/>
                <a:tailEnd/>
              </a:ln>
              <a:effectLst/>
            </p:spPr>
          </p:pic>
          <p:cxnSp>
            <p:nvCxnSpPr>
              <p:cNvPr id="65544" name="Straight Connector 7"/>
              <p:cNvCxnSpPr>
                <a:cxnSpLocks noChangeShapeType="1"/>
              </p:cNvCxnSpPr>
              <p:nvPr/>
            </p:nvCxnSpPr>
            <p:spPr bwMode="auto">
              <a:xfrm>
                <a:off x="381000" y="3810000"/>
                <a:ext cx="8023225" cy="0"/>
              </a:xfrm>
              <a:prstGeom prst="line">
                <a:avLst/>
              </a:prstGeom>
              <a:noFill/>
              <a:ln w="57150" algn="ctr">
                <a:solidFill>
                  <a:srgbClr val="FF0000"/>
                </a:solidFill>
                <a:round/>
                <a:headEnd/>
                <a:tailEnd/>
              </a:ln>
              <a:effectLst/>
            </p:spPr>
          </p:cxnSp>
          <p:cxnSp>
            <p:nvCxnSpPr>
              <p:cNvPr id="65545" name="Straight Connector 8"/>
              <p:cNvCxnSpPr>
                <a:cxnSpLocks noChangeShapeType="1"/>
              </p:cNvCxnSpPr>
              <p:nvPr/>
            </p:nvCxnSpPr>
            <p:spPr bwMode="auto">
              <a:xfrm>
                <a:off x="457200" y="6781800"/>
                <a:ext cx="8023225" cy="0"/>
              </a:xfrm>
              <a:prstGeom prst="line">
                <a:avLst/>
              </a:prstGeom>
              <a:noFill/>
              <a:ln w="9525" algn="ctr">
                <a:solidFill>
                  <a:srgbClr val="FF0000"/>
                </a:solidFill>
                <a:round/>
                <a:headEnd/>
                <a:tailEnd/>
              </a:ln>
              <a:effectLst/>
            </p:spPr>
          </p:cxnSp>
          <p:cxnSp>
            <p:nvCxnSpPr>
              <p:cNvPr id="65546" name="Straight Connector 9"/>
              <p:cNvCxnSpPr>
                <a:cxnSpLocks noChangeShapeType="1"/>
              </p:cNvCxnSpPr>
              <p:nvPr/>
            </p:nvCxnSpPr>
            <p:spPr bwMode="auto">
              <a:xfrm>
                <a:off x="381000" y="3429000"/>
                <a:ext cx="8023225" cy="0"/>
              </a:xfrm>
              <a:prstGeom prst="line">
                <a:avLst/>
              </a:prstGeom>
              <a:noFill/>
              <a:ln w="9525" algn="ctr">
                <a:solidFill>
                  <a:srgbClr val="FF0000"/>
                </a:solidFill>
                <a:round/>
                <a:headEnd/>
                <a:tailEnd/>
              </a:ln>
              <a:effectLst/>
            </p:spPr>
          </p:cxnSp>
        </p:grpSp>
        <p:sp>
          <p:nvSpPr>
            <p:cNvPr id="11" name="Rectangle 10"/>
            <p:cNvSpPr/>
            <p:nvPr/>
          </p:nvSpPr>
          <p:spPr>
            <a:xfrm>
              <a:off x="304800" y="5562600"/>
              <a:ext cx="29718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 from RELATION1</a:t>
              </a:r>
            </a:p>
            <a:p>
              <a:pPr algn="ctr"/>
              <a:r>
                <a:rPr lang="en-US" dirty="0" smtClean="0"/>
                <a:t>Minus</a:t>
              </a:r>
            </a:p>
            <a:p>
              <a:pPr algn="ctr"/>
              <a:r>
                <a:rPr lang="en-US" dirty="0" smtClean="0"/>
                <a:t>Select * from RELATION2</a:t>
              </a:r>
            </a:p>
          </p:txBody>
        </p:sp>
      </p:grpSp>
      <p:sp>
        <p:nvSpPr>
          <p:cNvPr id="12" name="Text Box 2"/>
          <p:cNvSpPr txBox="1">
            <a:spLocks noChangeArrowheads="1"/>
          </p:cNvSpPr>
          <p:nvPr/>
        </p:nvSpPr>
        <p:spPr bwMode="auto">
          <a:xfrm>
            <a:off x="148647" y="849868"/>
            <a:ext cx="3074111"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Operation: Difference</a:t>
            </a:r>
            <a:endParaRPr lang="en-US" altLang="en-US" sz="2400" b="1" dirty="0">
              <a:solidFill>
                <a:srgbClr val="0000CC"/>
              </a:solidFill>
              <a:latin typeface="Times New Roman" pitchFamily="18" charset="0"/>
            </a:endParaRPr>
          </a:p>
        </p:txBody>
      </p:sp>
      <p:sp>
        <p:nvSpPr>
          <p:cNvPr id="13" name="Title 1"/>
          <p:cNvSpPr txBox="1">
            <a:spLocks/>
          </p:cNvSpPr>
          <p:nvPr/>
        </p:nvSpPr>
        <p:spPr>
          <a:xfrm>
            <a:off x="0" y="152400"/>
            <a:ext cx="91440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Relational Database Model</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5" name="Slide Number Placeholder 14"/>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854469" name="Rectangle 5"/>
          <p:cNvSpPr>
            <a:spLocks noChangeArrowheads="1"/>
          </p:cNvSpPr>
          <p:nvPr/>
        </p:nvSpPr>
        <p:spPr bwMode="auto">
          <a:xfrm>
            <a:off x="533400" y="1384310"/>
            <a:ext cx="822960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231775" indent="-231775" algn="just" eaLnBrk="1" hangingPunct="1">
              <a:buFont typeface="Arial" pitchFamily="34" charset="0"/>
              <a:buChar char="•"/>
              <a:defRPr/>
            </a:pPr>
            <a:r>
              <a:rPr lang="en-US" altLang="en-US" sz="2800" b="0" dirty="0">
                <a:solidFill>
                  <a:schemeClr val="bg1"/>
                </a:solidFill>
                <a:latin typeface="Times New Roman" panose="02020603050405020304" pitchFamily="18" charset="0"/>
              </a:rPr>
              <a:t>The design of any database is a lengthy and involved task that can only be done through a step-by-step process. </a:t>
            </a:r>
            <a:endParaRPr lang="en-US" altLang="en-US" sz="2800" b="0" dirty="0" smtClean="0">
              <a:solidFill>
                <a:schemeClr val="bg1"/>
              </a:solidFill>
              <a:latin typeface="Times New Roman" panose="02020603050405020304" pitchFamily="18" charset="0"/>
            </a:endParaRPr>
          </a:p>
          <a:p>
            <a:pPr marL="231775" indent="-231775" algn="just" eaLnBrk="1" hangingPunct="1">
              <a:buFont typeface="Arial" pitchFamily="34" charset="0"/>
              <a:buChar char="•"/>
              <a:defRPr/>
            </a:pPr>
            <a:r>
              <a:rPr lang="en-US" altLang="en-US" sz="2800" b="0" dirty="0" smtClean="0">
                <a:solidFill>
                  <a:schemeClr val="bg1"/>
                </a:solidFill>
                <a:latin typeface="Times New Roman" panose="02020603050405020304" pitchFamily="18" charset="0"/>
              </a:rPr>
              <a:t>The </a:t>
            </a:r>
            <a:r>
              <a:rPr lang="en-US" altLang="en-US" sz="2800" b="1" dirty="0">
                <a:solidFill>
                  <a:schemeClr val="bg1"/>
                </a:solidFill>
                <a:latin typeface="Times New Roman" panose="02020603050405020304" pitchFamily="18" charset="0"/>
              </a:rPr>
              <a:t>first</a:t>
            </a:r>
            <a:r>
              <a:rPr lang="en-US" altLang="en-US" sz="2800" b="0" dirty="0">
                <a:solidFill>
                  <a:schemeClr val="bg1"/>
                </a:solidFill>
                <a:latin typeface="Times New Roman" panose="02020603050405020304" pitchFamily="18" charset="0"/>
              </a:rPr>
              <a:t> step normally involves </a:t>
            </a:r>
            <a:r>
              <a:rPr lang="en-US" altLang="en-US" sz="2800" b="1" dirty="0">
                <a:solidFill>
                  <a:schemeClr val="bg1"/>
                </a:solidFill>
                <a:latin typeface="Times New Roman" panose="02020603050405020304" pitchFamily="18" charset="0"/>
              </a:rPr>
              <a:t>interviewing potential users</a:t>
            </a:r>
            <a:r>
              <a:rPr lang="en-US" altLang="en-US" sz="2800" b="0" dirty="0">
                <a:solidFill>
                  <a:schemeClr val="bg1"/>
                </a:solidFill>
                <a:latin typeface="Times New Roman" panose="02020603050405020304" pitchFamily="18" charset="0"/>
              </a:rPr>
              <a:t> of the database. </a:t>
            </a:r>
            <a:endParaRPr lang="en-US" altLang="en-US" sz="2800" b="0" dirty="0" smtClean="0">
              <a:solidFill>
                <a:schemeClr val="bg1"/>
              </a:solidFill>
              <a:latin typeface="Times New Roman" panose="02020603050405020304" pitchFamily="18" charset="0"/>
            </a:endParaRPr>
          </a:p>
          <a:p>
            <a:pPr marL="231775" indent="-231775" algn="just" eaLnBrk="1" hangingPunct="1">
              <a:buFont typeface="Arial" pitchFamily="34" charset="0"/>
              <a:buChar char="•"/>
              <a:defRPr/>
            </a:pPr>
            <a:r>
              <a:rPr lang="en-US" altLang="en-US" sz="2800" b="0" dirty="0" smtClean="0">
                <a:solidFill>
                  <a:schemeClr val="bg1"/>
                </a:solidFill>
                <a:latin typeface="Times New Roman" panose="02020603050405020304" pitchFamily="18" charset="0"/>
              </a:rPr>
              <a:t>The </a:t>
            </a:r>
            <a:r>
              <a:rPr lang="en-US" altLang="en-US" sz="2800" b="1" dirty="0">
                <a:solidFill>
                  <a:schemeClr val="bg1"/>
                </a:solidFill>
                <a:latin typeface="Times New Roman" panose="02020603050405020304" pitchFamily="18" charset="0"/>
              </a:rPr>
              <a:t>second</a:t>
            </a:r>
            <a:r>
              <a:rPr lang="en-US" altLang="en-US" sz="2800" b="0" dirty="0">
                <a:solidFill>
                  <a:schemeClr val="bg1"/>
                </a:solidFill>
                <a:latin typeface="Times New Roman" panose="02020603050405020304" pitchFamily="18" charset="0"/>
              </a:rPr>
              <a:t> step is to </a:t>
            </a:r>
            <a:r>
              <a:rPr lang="en-US" altLang="en-US" sz="2800" b="1" dirty="0">
                <a:solidFill>
                  <a:schemeClr val="bg1"/>
                </a:solidFill>
                <a:latin typeface="Times New Roman" panose="02020603050405020304" pitchFamily="18" charset="0"/>
              </a:rPr>
              <a:t>build an entity-relationship model (ERM)</a:t>
            </a:r>
            <a:r>
              <a:rPr lang="en-US" altLang="en-US" sz="2800" b="0" dirty="0">
                <a:solidFill>
                  <a:schemeClr val="bg1"/>
                </a:solidFill>
                <a:latin typeface="Times New Roman" panose="02020603050405020304" pitchFamily="18" charset="0"/>
              </a:rPr>
              <a:t> that defines the entities, the attributes of those entities, and the relationship between those entities.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5- 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2"/>
          <p:cNvSpPr txBox="1">
            <a:spLocks noChangeArrowheads="1"/>
          </p:cNvSpPr>
          <p:nvPr/>
        </p:nvSpPr>
        <p:spPr bwMode="auto">
          <a:xfrm>
            <a:off x="310628" y="914400"/>
            <a:ext cx="4413772"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Entity-relationship </a:t>
            </a:r>
            <a:r>
              <a:rPr lang="en-US" altLang="en-US" sz="2400" b="1" dirty="0">
                <a:solidFill>
                  <a:srgbClr val="0000CC"/>
                </a:solidFill>
                <a:latin typeface="Calibri" pitchFamily="34" charset="0"/>
              </a:rPr>
              <a:t>models (ERM)</a:t>
            </a:r>
          </a:p>
        </p:txBody>
      </p:sp>
      <p:sp>
        <p:nvSpPr>
          <p:cNvPr id="69636" name="Rectangle 3"/>
          <p:cNvSpPr>
            <a:spLocks noChangeArrowheads="1"/>
          </p:cNvSpPr>
          <p:nvPr/>
        </p:nvSpPr>
        <p:spPr bwMode="auto">
          <a:xfrm>
            <a:off x="457200" y="1354137"/>
            <a:ext cx="8305800" cy="2677656"/>
          </a:xfrm>
          <a:prstGeom prst="rect">
            <a:avLst/>
          </a:prstGeom>
          <a:noFill/>
          <a:ln w="9525">
            <a:noFill/>
            <a:miter lim="800000"/>
            <a:headEnd/>
            <a:tailEnd/>
          </a:ln>
          <a:effectLst/>
        </p:spPr>
        <p:txBody>
          <a:bodyPr wrap="square">
            <a:spAutoFit/>
          </a:bodyPr>
          <a:lstStyle/>
          <a:p>
            <a:pPr algn="just"/>
            <a:r>
              <a:rPr lang="en-US" altLang="en-US" sz="2800" b="1" dirty="0">
                <a:solidFill>
                  <a:schemeClr val="bg1"/>
                </a:solidFill>
                <a:latin typeface="Times New Roman" pitchFamily="18" charset="0"/>
              </a:rPr>
              <a:t>In this step, the database designer creates an entity-relationship (E-R) </a:t>
            </a:r>
            <a:r>
              <a:rPr lang="en-US" altLang="en-US" sz="2800" b="1" dirty="0" smtClean="0">
                <a:solidFill>
                  <a:schemeClr val="bg1"/>
                </a:solidFill>
                <a:latin typeface="Times New Roman" pitchFamily="18" charset="0"/>
              </a:rPr>
              <a:t>diagram (ERD)</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to show the entities for which information needs to be stored and the relationship between those entities. E-R diagrams uses several geometric shapes, but we use only a few of them here:</a:t>
            </a:r>
          </a:p>
        </p:txBody>
      </p:sp>
      <p:sp>
        <p:nvSpPr>
          <p:cNvPr id="69637" name="Rectangle 4"/>
          <p:cNvSpPr>
            <a:spLocks noChangeArrowheads="1"/>
          </p:cNvSpPr>
          <p:nvPr/>
        </p:nvSpPr>
        <p:spPr bwMode="auto">
          <a:xfrm>
            <a:off x="609600" y="4053209"/>
            <a:ext cx="8382000" cy="2271391"/>
          </a:xfrm>
          <a:prstGeom prst="rect">
            <a:avLst/>
          </a:prstGeom>
          <a:noFill/>
          <a:ln w="9525">
            <a:noFill/>
            <a:miter lim="800000"/>
            <a:headEnd/>
            <a:tailEnd/>
          </a:ln>
          <a:effectLst/>
        </p:spPr>
        <p:txBody>
          <a:bodyPr wrap="square">
            <a:spAutoFit/>
          </a:bodyPr>
          <a:lstStyle/>
          <a:p>
            <a:pPr marL="457200" indent="-457200" algn="just">
              <a:spcAft>
                <a:spcPct val="30000"/>
              </a:spcAft>
              <a:buClr>
                <a:srgbClr val="FF0000"/>
              </a:buClr>
              <a:buFont typeface="Wingdings" pitchFamily="2" charset="2"/>
              <a:buChar char="q"/>
            </a:pPr>
            <a:r>
              <a:rPr lang="en-US" altLang="en-US" sz="2400" b="0" dirty="0">
                <a:solidFill>
                  <a:schemeClr val="bg1"/>
                </a:solidFill>
                <a:latin typeface="Times New Roman" pitchFamily="18" charset="0"/>
              </a:rPr>
              <a:t>Rectangles represent entity sets.</a:t>
            </a:r>
          </a:p>
          <a:p>
            <a:pPr marL="457200" indent="-457200" algn="just">
              <a:spcAft>
                <a:spcPct val="30000"/>
              </a:spcAft>
              <a:buClr>
                <a:srgbClr val="FF0000"/>
              </a:buClr>
              <a:buFont typeface="Wingdings" pitchFamily="2" charset="2"/>
              <a:buChar char="q"/>
            </a:pPr>
            <a:r>
              <a:rPr lang="en-US" altLang="en-US" sz="2400" b="0" dirty="0">
                <a:solidFill>
                  <a:schemeClr val="bg1"/>
                </a:solidFill>
                <a:latin typeface="Times New Roman" pitchFamily="18" charset="0"/>
              </a:rPr>
              <a:t>Ellipses represent attributes.</a:t>
            </a:r>
          </a:p>
          <a:p>
            <a:pPr marL="457200" indent="-457200" algn="just">
              <a:spcAft>
                <a:spcPct val="30000"/>
              </a:spcAft>
              <a:buClr>
                <a:srgbClr val="FF0000"/>
              </a:buClr>
              <a:buFont typeface="Wingdings" pitchFamily="2" charset="2"/>
              <a:buChar char="q"/>
            </a:pPr>
            <a:r>
              <a:rPr lang="en-US" altLang="en-US" sz="2400" b="0" dirty="0">
                <a:solidFill>
                  <a:schemeClr val="bg1"/>
                </a:solidFill>
                <a:latin typeface="Times New Roman" pitchFamily="18" charset="0"/>
              </a:rPr>
              <a:t>Diamonds represent relationship sets.</a:t>
            </a:r>
          </a:p>
          <a:p>
            <a:pPr marL="457200" indent="-457200" algn="just">
              <a:spcAft>
                <a:spcPct val="30000"/>
              </a:spcAft>
              <a:buClr>
                <a:srgbClr val="FF0000"/>
              </a:buClr>
              <a:buFont typeface="Wingdings" pitchFamily="2" charset="2"/>
              <a:buChar char="q"/>
            </a:pPr>
            <a:r>
              <a:rPr lang="en-US" altLang="en-US" sz="2400" b="0" dirty="0">
                <a:solidFill>
                  <a:schemeClr val="bg1"/>
                </a:solidFill>
                <a:latin typeface="Times New Roman" pitchFamily="18" charset="0"/>
              </a:rPr>
              <a:t>Lines link attributes to entity sets and link entity sets to</a:t>
            </a:r>
            <a:br>
              <a:rPr lang="en-US" altLang="en-US" sz="2400" b="0" dirty="0">
                <a:solidFill>
                  <a:schemeClr val="bg1"/>
                </a:solidFill>
                <a:latin typeface="Times New Roman" pitchFamily="18" charset="0"/>
              </a:rPr>
            </a:br>
            <a:r>
              <a:rPr lang="en-US" altLang="en-US" sz="2400" b="0" dirty="0">
                <a:solidFill>
                  <a:schemeClr val="bg1"/>
                </a:solidFill>
                <a:latin typeface="Times New Roman" pitchFamily="18" charset="0"/>
              </a:rPr>
              <a:t>relationships sets.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Text Box 2"/>
          <p:cNvSpPr txBox="1">
            <a:spLocks noChangeArrowheads="1"/>
          </p:cNvSpPr>
          <p:nvPr/>
        </p:nvSpPr>
        <p:spPr bwMode="auto">
          <a:xfrm>
            <a:off x="310628" y="914400"/>
            <a:ext cx="6109749"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Entity-relationship </a:t>
            </a:r>
            <a:r>
              <a:rPr lang="en-US" altLang="en-US" sz="2400" b="1" dirty="0">
                <a:solidFill>
                  <a:srgbClr val="0000CC"/>
                </a:solidFill>
                <a:latin typeface="Calibri" pitchFamily="34" charset="0"/>
              </a:rPr>
              <a:t>models (ERM</a:t>
            </a:r>
            <a:r>
              <a:rPr lang="en-US" altLang="en-US" sz="2400" b="1" dirty="0" smtClean="0">
                <a:solidFill>
                  <a:srgbClr val="0000CC"/>
                </a:solidFill>
                <a:latin typeface="Calibri" pitchFamily="34" charset="0"/>
              </a:rPr>
              <a:t>) – ERD demo.</a:t>
            </a:r>
            <a:endParaRPr lang="en-US" altLang="en-US" sz="2400" b="1" dirty="0">
              <a:solidFill>
                <a:srgbClr val="0000CC"/>
              </a:solidFill>
              <a:latin typeface="Calibri" pitchFamily="34" charset="0"/>
            </a:endParaRPr>
          </a:p>
        </p:txBody>
      </p:sp>
      <p:grpSp>
        <p:nvGrpSpPr>
          <p:cNvPr id="20" name="Group 19"/>
          <p:cNvGrpSpPr/>
          <p:nvPr/>
        </p:nvGrpSpPr>
        <p:grpSpPr>
          <a:xfrm>
            <a:off x="228600" y="1600200"/>
            <a:ext cx="8458200" cy="4191000"/>
            <a:chOff x="228600" y="1752600"/>
            <a:chExt cx="8458200" cy="4191000"/>
          </a:xfrm>
        </p:grpSpPr>
        <p:grpSp>
          <p:nvGrpSpPr>
            <p:cNvPr id="2" name="Group 1"/>
            <p:cNvGrpSpPr>
              <a:grpSpLocks/>
            </p:cNvGrpSpPr>
            <p:nvPr/>
          </p:nvGrpSpPr>
          <p:grpSpPr bwMode="auto">
            <a:xfrm>
              <a:off x="228600" y="1752600"/>
              <a:ext cx="8458200" cy="4191000"/>
              <a:chOff x="228600" y="2209800"/>
              <a:chExt cx="8458200" cy="4191000"/>
            </a:xfrm>
          </p:grpSpPr>
          <p:sp>
            <p:nvSpPr>
              <p:cNvPr id="71685" name="Text Box 5"/>
              <p:cNvSpPr txBox="1">
                <a:spLocks noChangeArrowheads="1"/>
              </p:cNvSpPr>
              <p:nvPr/>
            </p:nvSpPr>
            <p:spPr bwMode="auto">
              <a:xfrm>
                <a:off x="228600" y="2209800"/>
                <a:ext cx="7588937"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14.16  </a:t>
                </a:r>
                <a:r>
                  <a:rPr lang="en-US" altLang="en-US" sz="2000" dirty="0">
                    <a:solidFill>
                      <a:schemeClr val="bg1"/>
                    </a:solidFill>
                    <a:latin typeface="Times New Roman" pitchFamily="18" charset="0"/>
                  </a:rPr>
                  <a:t>Entities, attributes, and relationships in an E-R diagram</a:t>
                </a:r>
              </a:p>
            </p:txBody>
          </p:sp>
          <p:pic>
            <p:nvPicPr>
              <p:cNvPr id="71686" name="Picture 6"/>
              <p:cNvPicPr>
                <a:picLocks noChangeAspect="1" noChangeArrowheads="1"/>
              </p:cNvPicPr>
              <p:nvPr/>
            </p:nvPicPr>
            <p:blipFill>
              <a:blip r:embed="rId3" cstate="print"/>
              <a:srcRect/>
              <a:stretch>
                <a:fillRect/>
              </a:stretch>
            </p:blipFill>
            <p:spPr bwMode="auto">
              <a:xfrm>
                <a:off x="381000" y="2743200"/>
                <a:ext cx="8281987" cy="3533775"/>
              </a:xfrm>
              <a:prstGeom prst="rect">
                <a:avLst/>
              </a:prstGeom>
              <a:noFill/>
              <a:ln w="9525">
                <a:noFill/>
                <a:miter lim="800000"/>
                <a:headEnd/>
                <a:tailEnd/>
              </a:ln>
              <a:effectLst/>
            </p:spPr>
          </p:pic>
          <p:cxnSp>
            <p:nvCxnSpPr>
              <p:cNvPr id="71687" name="Straight Connector 6"/>
              <p:cNvCxnSpPr>
                <a:cxnSpLocks noChangeShapeType="1"/>
              </p:cNvCxnSpPr>
              <p:nvPr/>
            </p:nvCxnSpPr>
            <p:spPr bwMode="auto">
              <a:xfrm>
                <a:off x="381000" y="2667000"/>
                <a:ext cx="8305800" cy="0"/>
              </a:xfrm>
              <a:prstGeom prst="line">
                <a:avLst/>
              </a:prstGeom>
              <a:noFill/>
              <a:ln w="57150" algn="ctr">
                <a:solidFill>
                  <a:srgbClr val="FF0000"/>
                </a:solidFill>
                <a:round/>
                <a:headEnd/>
                <a:tailEnd/>
              </a:ln>
              <a:effectLst/>
            </p:spPr>
          </p:cxnSp>
          <p:cxnSp>
            <p:nvCxnSpPr>
              <p:cNvPr id="71688" name="Straight Connector 7"/>
              <p:cNvCxnSpPr>
                <a:cxnSpLocks noChangeShapeType="1"/>
              </p:cNvCxnSpPr>
              <p:nvPr/>
            </p:nvCxnSpPr>
            <p:spPr bwMode="auto">
              <a:xfrm>
                <a:off x="381000" y="6400800"/>
                <a:ext cx="8229600" cy="0"/>
              </a:xfrm>
              <a:prstGeom prst="line">
                <a:avLst/>
              </a:prstGeom>
              <a:noFill/>
              <a:ln w="9525" algn="ctr">
                <a:solidFill>
                  <a:srgbClr val="FF0000"/>
                </a:solidFill>
                <a:round/>
                <a:headEnd/>
                <a:tailEnd/>
              </a:ln>
              <a:effectLst/>
            </p:spPr>
          </p:cxnSp>
          <p:cxnSp>
            <p:nvCxnSpPr>
              <p:cNvPr id="71689" name="Straight Connector 8"/>
              <p:cNvCxnSpPr>
                <a:cxnSpLocks noChangeShapeType="1"/>
              </p:cNvCxnSpPr>
              <p:nvPr/>
            </p:nvCxnSpPr>
            <p:spPr bwMode="auto">
              <a:xfrm>
                <a:off x="381000" y="2286000"/>
                <a:ext cx="8229600" cy="0"/>
              </a:xfrm>
              <a:prstGeom prst="line">
                <a:avLst/>
              </a:prstGeom>
              <a:noFill/>
              <a:ln w="9525" algn="ctr">
                <a:solidFill>
                  <a:srgbClr val="FF0000"/>
                </a:solidFill>
                <a:round/>
                <a:headEnd/>
                <a:tailEnd/>
              </a:ln>
              <a:effectLst/>
            </p:spPr>
          </p:cxnSp>
        </p:grpSp>
        <p:sp>
          <p:nvSpPr>
            <p:cNvPr id="12" name="Rectangle 11"/>
            <p:cNvSpPr/>
            <p:nvPr/>
          </p:nvSpPr>
          <p:spPr>
            <a:xfrm>
              <a:off x="457200" y="4724400"/>
              <a:ext cx="1291764" cy="369332"/>
            </a:xfrm>
            <a:prstGeom prst="rect">
              <a:avLst/>
            </a:prstGeom>
          </p:spPr>
          <p:txBody>
            <a:bodyPr wrap="none">
              <a:spAutoFit/>
            </a:bodyPr>
            <a:lstStyle/>
            <a:p>
              <a:r>
                <a:rPr lang="en-US" altLang="en-US" i="1" dirty="0" smtClean="0">
                  <a:solidFill>
                    <a:schemeClr val="bg1"/>
                  </a:solidFill>
                  <a:latin typeface="Times New Roman" pitchFamily="18" charset="0"/>
                </a:rPr>
                <a:t>relationship</a:t>
              </a:r>
              <a:endParaRPr lang="en-US" i="1" dirty="0"/>
            </a:p>
          </p:txBody>
        </p:sp>
        <p:sp>
          <p:nvSpPr>
            <p:cNvPr id="14" name="Rectangle 13"/>
            <p:cNvSpPr/>
            <p:nvPr/>
          </p:nvSpPr>
          <p:spPr>
            <a:xfrm>
              <a:off x="661149" y="3135868"/>
              <a:ext cx="710451" cy="369332"/>
            </a:xfrm>
            <a:prstGeom prst="rect">
              <a:avLst/>
            </a:prstGeom>
          </p:spPr>
          <p:txBody>
            <a:bodyPr wrap="none">
              <a:spAutoFit/>
            </a:bodyPr>
            <a:lstStyle/>
            <a:p>
              <a:r>
                <a:rPr lang="en-US" altLang="en-US" i="1" dirty="0" smtClean="0">
                  <a:solidFill>
                    <a:schemeClr val="bg1"/>
                  </a:solidFill>
                  <a:latin typeface="Times New Roman" pitchFamily="18" charset="0"/>
                </a:rPr>
                <a:t>entity</a:t>
              </a:r>
              <a:endParaRPr lang="en-US" i="1" dirty="0"/>
            </a:p>
          </p:txBody>
        </p:sp>
        <p:sp>
          <p:nvSpPr>
            <p:cNvPr id="17" name="Rectangle 16"/>
            <p:cNvSpPr/>
            <p:nvPr/>
          </p:nvSpPr>
          <p:spPr>
            <a:xfrm>
              <a:off x="1219200" y="5410200"/>
              <a:ext cx="1701336" cy="369332"/>
            </a:xfrm>
            <a:prstGeom prst="rect">
              <a:avLst/>
            </a:prstGeom>
          </p:spPr>
          <p:txBody>
            <a:bodyPr wrap="square">
              <a:spAutoFit/>
            </a:bodyPr>
            <a:lstStyle/>
            <a:p>
              <a:r>
                <a:rPr lang="en-US" altLang="en-US" b="1" i="1" dirty="0" smtClean="0">
                  <a:solidFill>
                    <a:srgbClr val="FF9900"/>
                  </a:solidFill>
                  <a:latin typeface="Times New Roman" pitchFamily="18" charset="0"/>
                </a:rPr>
                <a:t>Key attribute</a:t>
              </a:r>
              <a:endParaRPr lang="en-US" b="1" i="1" dirty="0">
                <a:solidFill>
                  <a:srgbClr val="FF9900"/>
                </a:solidFill>
              </a:endParaRPr>
            </a:p>
          </p:txBody>
        </p:sp>
        <p:sp>
          <p:nvSpPr>
            <p:cNvPr id="18" name="Rectangle 17"/>
            <p:cNvSpPr/>
            <p:nvPr/>
          </p:nvSpPr>
          <p:spPr>
            <a:xfrm>
              <a:off x="6437293" y="5421868"/>
              <a:ext cx="979755" cy="369332"/>
            </a:xfrm>
            <a:prstGeom prst="rect">
              <a:avLst/>
            </a:prstGeom>
          </p:spPr>
          <p:txBody>
            <a:bodyPr wrap="none">
              <a:spAutoFit/>
            </a:bodyPr>
            <a:lstStyle/>
            <a:p>
              <a:r>
                <a:rPr lang="en-US" altLang="en-US" i="1" dirty="0" smtClean="0">
                  <a:solidFill>
                    <a:schemeClr val="bg1"/>
                  </a:solidFill>
                  <a:latin typeface="Times New Roman" pitchFamily="18" charset="0"/>
                </a:rPr>
                <a:t>attribute</a:t>
              </a:r>
              <a:endParaRPr lang="en-US" i="1" dirty="0"/>
            </a:p>
          </p:txBody>
        </p:sp>
      </p:grpSp>
      <p:sp>
        <p:nvSpPr>
          <p:cNvPr id="19" name="Rectangle 18"/>
          <p:cNvSpPr/>
          <p:nvPr/>
        </p:nvSpPr>
        <p:spPr>
          <a:xfrm>
            <a:off x="381000" y="5943600"/>
            <a:ext cx="8229600" cy="369332"/>
          </a:xfrm>
          <a:prstGeom prst="rect">
            <a:avLst/>
          </a:prstGeom>
        </p:spPr>
        <p:txBody>
          <a:bodyPr wrap="square">
            <a:spAutoFit/>
          </a:bodyPr>
          <a:lstStyle/>
          <a:p>
            <a:r>
              <a:rPr lang="en-US" altLang="en-US" b="1" i="1" dirty="0" smtClean="0">
                <a:solidFill>
                  <a:srgbClr val="FF9900"/>
                </a:solidFill>
                <a:latin typeface="Times New Roman" pitchFamily="18" charset="0"/>
              </a:rPr>
              <a:t>Key attribute</a:t>
            </a:r>
            <a:r>
              <a:rPr lang="en-US" altLang="en-US" i="1" dirty="0" smtClean="0">
                <a:solidFill>
                  <a:schemeClr val="bg1"/>
                </a:solidFill>
                <a:latin typeface="Times New Roman" pitchFamily="18" charset="0"/>
              </a:rPr>
              <a:t>: data for unique indentifying </a:t>
            </a:r>
            <a:r>
              <a:rPr lang="en-US" altLang="en-US" i="1" dirty="0" smtClean="0">
                <a:solidFill>
                  <a:schemeClr val="bg1"/>
                </a:solidFill>
                <a:latin typeface="Times New Roman" pitchFamily="18" charset="0"/>
                <a:sym typeface="Wingdings" pitchFamily="2" charset="2"/>
              </a:rPr>
              <a:t> A set is a group of different elements</a:t>
            </a:r>
            <a:endParaRPr lang="en-US" i="1" dirty="0"/>
          </a:p>
        </p:txBody>
      </p:sp>
      <p:sp>
        <p:nvSpPr>
          <p:cNvPr id="16" name="Slide Number Placeholder 15"/>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a:bodyPr>
          <a:lstStyle/>
          <a:p>
            <a:pPr>
              <a:buNone/>
            </a:pPr>
            <a:r>
              <a:rPr lang="en-US" altLang="en-US" dirty="0" smtClean="0">
                <a:latin typeface="Times New Roman" pitchFamily="18" charset="0"/>
              </a:rPr>
              <a:t>1. Introduction</a:t>
            </a:r>
          </a:p>
          <a:p>
            <a:pPr>
              <a:buNone/>
            </a:pPr>
            <a:r>
              <a:rPr lang="en-US" altLang="en-US" dirty="0" smtClean="0">
                <a:latin typeface="Times New Roman" pitchFamily="18" charset="0"/>
              </a:rPr>
              <a:t>2. Database architecture</a:t>
            </a:r>
          </a:p>
          <a:p>
            <a:pPr>
              <a:buNone/>
            </a:pPr>
            <a:r>
              <a:rPr lang="en-US" altLang="en-US" dirty="0" smtClean="0">
                <a:latin typeface="Times New Roman" pitchFamily="18" charset="0"/>
              </a:rPr>
              <a:t>3. Database model</a:t>
            </a:r>
          </a:p>
          <a:p>
            <a:pPr>
              <a:buNone/>
            </a:pPr>
            <a:r>
              <a:rPr lang="en-US" altLang="en-US" dirty="0" smtClean="0">
                <a:latin typeface="Times New Roman" pitchFamily="18" charset="0"/>
              </a:rPr>
              <a:t>4. Relational database model</a:t>
            </a:r>
          </a:p>
          <a:p>
            <a:pPr>
              <a:buNone/>
            </a:pPr>
            <a:r>
              <a:rPr lang="en-US" altLang="en-US" dirty="0" smtClean="0">
                <a:latin typeface="Times New Roman" pitchFamily="18" charset="0"/>
              </a:rPr>
              <a:t>5. Database design</a:t>
            </a:r>
          </a:p>
          <a:p>
            <a:pPr>
              <a:buNone/>
            </a:pPr>
            <a:r>
              <a:rPr lang="en-US" altLang="en-US" dirty="0" smtClean="0">
                <a:latin typeface="Times New Roman" pitchFamily="18" charset="0"/>
              </a:rPr>
              <a:t>6. Other database models</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ChangeArrowheads="1"/>
          </p:cNvSpPr>
          <p:nvPr/>
        </p:nvSpPr>
        <p:spPr bwMode="auto">
          <a:xfrm>
            <a:off x="304800" y="1510605"/>
            <a:ext cx="8610600" cy="2246769"/>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 After </a:t>
            </a:r>
            <a:r>
              <a:rPr lang="en-US" altLang="en-US" sz="2800" b="0" dirty="0">
                <a:solidFill>
                  <a:schemeClr val="bg1"/>
                </a:solidFill>
                <a:latin typeface="Times New Roman" pitchFamily="18" charset="0"/>
              </a:rPr>
              <a:t>the E-R diagram has been finalized, relations (tables) in the relational database can be </a:t>
            </a:r>
            <a:r>
              <a:rPr lang="en-US" altLang="en-US" sz="2800" b="0" dirty="0" smtClean="0">
                <a:solidFill>
                  <a:schemeClr val="bg1"/>
                </a:solidFill>
                <a:latin typeface="Times New Roman" pitchFamily="18" charset="0"/>
              </a:rPr>
              <a:t>created in </a:t>
            </a:r>
            <a:r>
              <a:rPr lang="en-US" altLang="en-US" sz="2800" dirty="0" smtClean="0">
                <a:solidFill>
                  <a:schemeClr val="bg1"/>
                </a:solidFill>
                <a:latin typeface="Times New Roman" pitchFamily="18" charset="0"/>
              </a:rPr>
              <a:t>which there are </a:t>
            </a:r>
            <a:r>
              <a:rPr lang="en-US" altLang="en-US" sz="2800" i="1" dirty="0" smtClean="0">
                <a:solidFill>
                  <a:schemeClr val="bg1"/>
                </a:solidFill>
                <a:latin typeface="Times New Roman" pitchFamily="18" charset="0"/>
              </a:rPr>
              <a:t>n</a:t>
            </a:r>
            <a:r>
              <a:rPr lang="en-US" altLang="en-US" sz="2800" dirty="0" smtClean="0">
                <a:solidFill>
                  <a:schemeClr val="bg1"/>
                </a:solidFill>
                <a:latin typeface="Times New Roman" pitchFamily="18" charset="0"/>
              </a:rPr>
              <a:t> columns related to the </a:t>
            </a:r>
            <a:r>
              <a:rPr lang="en-US" altLang="en-US" sz="2800" i="1" dirty="0" smtClean="0">
                <a:solidFill>
                  <a:schemeClr val="bg1"/>
                </a:solidFill>
                <a:latin typeface="Times New Roman" pitchFamily="18" charset="0"/>
              </a:rPr>
              <a:t>n</a:t>
            </a:r>
            <a:r>
              <a:rPr lang="en-US" altLang="en-US" sz="2800" dirty="0" smtClean="0">
                <a:solidFill>
                  <a:schemeClr val="bg1"/>
                </a:solidFill>
                <a:latin typeface="Times New Roman" pitchFamily="18" charset="0"/>
              </a:rPr>
              <a:t> attributes defined for that set.</a:t>
            </a:r>
          </a:p>
          <a:p>
            <a:pPr algn="just"/>
            <a:r>
              <a:rPr lang="en-US" altLang="en-US" sz="2800" b="1" dirty="0" smtClean="0">
                <a:solidFill>
                  <a:schemeClr val="bg1"/>
                </a:solidFill>
                <a:latin typeface="Times New Roman" pitchFamily="18" charset="0"/>
              </a:rPr>
              <a:t>- Each entity set should have one column for the key</a:t>
            </a:r>
            <a:r>
              <a:rPr lang="en-US" altLang="en-US" sz="280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Text Box 2"/>
          <p:cNvSpPr txBox="1">
            <a:spLocks noChangeArrowheads="1"/>
          </p:cNvSpPr>
          <p:nvPr/>
        </p:nvSpPr>
        <p:spPr bwMode="auto">
          <a:xfrm>
            <a:off x="310628" y="914400"/>
            <a:ext cx="4095929"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From ER Diagrams to Relations</a:t>
            </a:r>
            <a:endParaRPr lang="en-US" altLang="en-US" sz="2400" b="1" dirty="0">
              <a:solidFill>
                <a:srgbClr val="0000CC"/>
              </a:solidFill>
              <a:latin typeface="Calibri" pitchFamily="34" charset="0"/>
            </a:endParaRPr>
          </a:p>
        </p:txBody>
      </p:sp>
      <p:grpSp>
        <p:nvGrpSpPr>
          <p:cNvPr id="8" name="Group 7"/>
          <p:cNvGrpSpPr>
            <a:grpSpLocks/>
          </p:cNvGrpSpPr>
          <p:nvPr/>
        </p:nvGrpSpPr>
        <p:grpSpPr bwMode="auto">
          <a:xfrm>
            <a:off x="471488" y="4038600"/>
            <a:ext cx="8291512" cy="2133600"/>
            <a:chOff x="319088" y="2971800"/>
            <a:chExt cx="8291512" cy="2133600"/>
          </a:xfrm>
        </p:grpSpPr>
        <p:sp>
          <p:nvSpPr>
            <p:cNvPr id="9" name="Text Box 4"/>
            <p:cNvSpPr txBox="1">
              <a:spLocks noChangeArrowheads="1"/>
            </p:cNvSpPr>
            <p:nvPr/>
          </p:nvSpPr>
          <p:spPr bwMode="auto">
            <a:xfrm>
              <a:off x="381000" y="2971800"/>
              <a:ext cx="6096000"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14.17  </a:t>
              </a:r>
              <a:r>
                <a:rPr lang="en-US" altLang="en-US" sz="2000" dirty="0">
                  <a:solidFill>
                    <a:schemeClr val="bg1"/>
                  </a:solidFill>
                  <a:latin typeface="Times New Roman" pitchFamily="18" charset="0"/>
                </a:rPr>
                <a:t>Relations for entity set in Figure 14.16</a:t>
              </a:r>
            </a:p>
          </p:txBody>
        </p:sp>
        <p:pic>
          <p:nvPicPr>
            <p:cNvPr id="10" name="Picture 5"/>
            <p:cNvPicPr>
              <a:picLocks noChangeAspect="1" noChangeArrowheads="1"/>
            </p:cNvPicPr>
            <p:nvPr/>
          </p:nvPicPr>
          <p:blipFill>
            <a:blip r:embed="rId3" cstate="print"/>
            <a:srcRect/>
            <a:stretch>
              <a:fillRect/>
            </a:stretch>
          </p:blipFill>
          <p:spPr bwMode="auto">
            <a:xfrm>
              <a:off x="319088" y="3700463"/>
              <a:ext cx="8291512" cy="1328737"/>
            </a:xfrm>
            <a:prstGeom prst="rect">
              <a:avLst/>
            </a:prstGeom>
            <a:noFill/>
            <a:ln w="9525">
              <a:noFill/>
              <a:miter lim="800000"/>
              <a:headEnd/>
              <a:tailEnd/>
            </a:ln>
            <a:effectLst/>
          </p:spPr>
        </p:pic>
        <p:cxnSp>
          <p:nvCxnSpPr>
            <p:cNvPr id="11" name="Straight Connector 6"/>
            <p:cNvCxnSpPr>
              <a:cxnSpLocks noChangeShapeType="1"/>
            </p:cNvCxnSpPr>
            <p:nvPr/>
          </p:nvCxnSpPr>
          <p:spPr bwMode="auto">
            <a:xfrm>
              <a:off x="381000" y="3429000"/>
              <a:ext cx="8023225" cy="0"/>
            </a:xfrm>
            <a:prstGeom prst="line">
              <a:avLst/>
            </a:prstGeom>
            <a:noFill/>
            <a:ln w="57150" algn="ctr">
              <a:solidFill>
                <a:srgbClr val="FF0000"/>
              </a:solidFill>
              <a:round/>
              <a:headEnd/>
              <a:tailEnd/>
            </a:ln>
            <a:effectLst/>
          </p:spPr>
        </p:cxnSp>
        <p:cxnSp>
          <p:nvCxnSpPr>
            <p:cNvPr id="12" name="Straight Connector 7"/>
            <p:cNvCxnSpPr>
              <a:cxnSpLocks noChangeShapeType="1"/>
            </p:cNvCxnSpPr>
            <p:nvPr/>
          </p:nvCxnSpPr>
          <p:spPr bwMode="auto">
            <a:xfrm>
              <a:off x="457200" y="5105400"/>
              <a:ext cx="8023225" cy="0"/>
            </a:xfrm>
            <a:prstGeom prst="line">
              <a:avLst/>
            </a:prstGeom>
            <a:noFill/>
            <a:ln w="9525" algn="ctr">
              <a:solidFill>
                <a:srgbClr val="FF0000"/>
              </a:solidFill>
              <a:round/>
              <a:headEnd/>
              <a:tailEnd/>
            </a:ln>
            <a:effectLst/>
          </p:spPr>
        </p:cxnSp>
        <p:cxnSp>
          <p:nvCxnSpPr>
            <p:cNvPr id="13" name="Straight Connector 8"/>
            <p:cNvCxnSpPr>
              <a:cxnSpLocks noChangeShapeType="1"/>
            </p:cNvCxnSpPr>
            <p:nvPr/>
          </p:nvCxnSpPr>
          <p:spPr bwMode="auto">
            <a:xfrm>
              <a:off x="381000" y="2971800"/>
              <a:ext cx="8023225" cy="0"/>
            </a:xfrm>
            <a:prstGeom prst="line">
              <a:avLst/>
            </a:prstGeom>
            <a:noFill/>
            <a:ln w="9525" algn="ctr">
              <a:solidFill>
                <a:srgbClr val="FF0000"/>
              </a:solidFill>
              <a:round/>
              <a:headEnd/>
              <a:tailEnd/>
            </a:ln>
            <a:effectLst/>
          </p:spPr>
        </p:cxnSp>
      </p:grpSp>
      <p:sp>
        <p:nvSpPr>
          <p:cNvPr id="14" name="Slide Number Placeholder 13"/>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803" name="Rectangle 3"/>
          <p:cNvSpPr>
            <a:spLocks noChangeArrowheads="1"/>
          </p:cNvSpPr>
          <p:nvPr/>
        </p:nvSpPr>
        <p:spPr bwMode="auto">
          <a:xfrm>
            <a:off x="228600" y="1447800"/>
            <a:ext cx="86106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defRPr/>
            </a:pPr>
            <a:r>
              <a:rPr lang="en-US" altLang="en-US" sz="2400" b="0" dirty="0">
                <a:solidFill>
                  <a:schemeClr val="bg1"/>
                </a:solidFill>
                <a:latin typeface="Times New Roman" panose="02020603050405020304" pitchFamily="18" charset="0"/>
              </a:rPr>
              <a:t>There are two </a:t>
            </a:r>
            <a:r>
              <a:rPr lang="en-US" altLang="en-US" sz="2400" dirty="0" smtClean="0">
                <a:solidFill>
                  <a:schemeClr val="bg1"/>
                </a:solidFill>
                <a:latin typeface="Times New Roman" panose="02020603050405020304" pitchFamily="18" charset="0"/>
              </a:rPr>
              <a:t>relationship sets (teaches and takes) </a:t>
            </a:r>
            <a:r>
              <a:rPr lang="en-US" altLang="en-US" sz="2400" b="0" dirty="0">
                <a:solidFill>
                  <a:schemeClr val="bg1"/>
                </a:solidFill>
                <a:latin typeface="Times New Roman" panose="02020603050405020304" pitchFamily="18" charset="0"/>
              </a:rPr>
              <a:t>in Figure 14.16, teaches and takes, each connected to two entity sets. The relations for these relationship sets are added to the previous relations for the entity set and shown in Figure 14.18.</a:t>
            </a:r>
          </a:p>
        </p:txBody>
      </p:sp>
      <p:grpSp>
        <p:nvGrpSpPr>
          <p:cNvPr id="2" name="Group 1"/>
          <p:cNvGrpSpPr>
            <a:grpSpLocks/>
          </p:cNvGrpSpPr>
          <p:nvPr/>
        </p:nvGrpSpPr>
        <p:grpSpPr bwMode="auto">
          <a:xfrm>
            <a:off x="152400" y="3119735"/>
            <a:ext cx="8729663" cy="3585865"/>
            <a:chOff x="152400" y="2738735"/>
            <a:chExt cx="8729663" cy="3585865"/>
          </a:xfrm>
        </p:grpSpPr>
        <p:sp>
          <p:nvSpPr>
            <p:cNvPr id="79877" name="Text Box 4"/>
            <p:cNvSpPr txBox="1">
              <a:spLocks noChangeArrowheads="1"/>
            </p:cNvSpPr>
            <p:nvPr/>
          </p:nvSpPr>
          <p:spPr bwMode="auto">
            <a:xfrm>
              <a:off x="228600" y="2738735"/>
              <a:ext cx="625684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14.18  </a:t>
              </a:r>
              <a:r>
                <a:rPr lang="en-US" altLang="en-US" sz="2000" dirty="0">
                  <a:solidFill>
                    <a:schemeClr val="bg1"/>
                  </a:solidFill>
                  <a:latin typeface="Times New Roman" pitchFamily="18" charset="0"/>
                </a:rPr>
                <a:t>Relations for E-R diagram in Figure 14.16</a:t>
              </a:r>
            </a:p>
          </p:txBody>
        </p:sp>
        <p:pic>
          <p:nvPicPr>
            <p:cNvPr id="79878" name="Picture 5"/>
            <p:cNvPicPr>
              <a:picLocks noChangeAspect="1" noChangeArrowheads="1"/>
            </p:cNvPicPr>
            <p:nvPr/>
          </p:nvPicPr>
          <p:blipFill>
            <a:blip r:embed="rId3" cstate="print"/>
            <a:srcRect/>
            <a:stretch>
              <a:fillRect/>
            </a:stretch>
          </p:blipFill>
          <p:spPr bwMode="auto">
            <a:xfrm>
              <a:off x="152400" y="3244850"/>
              <a:ext cx="8729663" cy="3003550"/>
            </a:xfrm>
            <a:prstGeom prst="rect">
              <a:avLst/>
            </a:prstGeom>
            <a:noFill/>
            <a:ln w="9525">
              <a:noFill/>
              <a:miter lim="800000"/>
              <a:headEnd/>
              <a:tailEnd/>
            </a:ln>
            <a:effectLst/>
          </p:spPr>
        </p:pic>
        <p:cxnSp>
          <p:nvCxnSpPr>
            <p:cNvPr id="79879" name="Straight Connector 6"/>
            <p:cNvCxnSpPr>
              <a:cxnSpLocks noChangeShapeType="1"/>
            </p:cNvCxnSpPr>
            <p:nvPr/>
          </p:nvCxnSpPr>
          <p:spPr bwMode="auto">
            <a:xfrm>
              <a:off x="381000" y="3124200"/>
              <a:ext cx="8458200" cy="0"/>
            </a:xfrm>
            <a:prstGeom prst="line">
              <a:avLst/>
            </a:prstGeom>
            <a:noFill/>
            <a:ln w="57150" algn="ctr">
              <a:solidFill>
                <a:srgbClr val="FF0000"/>
              </a:solidFill>
              <a:round/>
              <a:headEnd/>
              <a:tailEnd/>
            </a:ln>
            <a:effectLst/>
          </p:spPr>
        </p:cxnSp>
        <p:cxnSp>
          <p:nvCxnSpPr>
            <p:cNvPr id="79880" name="Straight Connector 7"/>
            <p:cNvCxnSpPr>
              <a:cxnSpLocks noChangeShapeType="1"/>
            </p:cNvCxnSpPr>
            <p:nvPr/>
          </p:nvCxnSpPr>
          <p:spPr bwMode="auto">
            <a:xfrm>
              <a:off x="228600" y="6324600"/>
              <a:ext cx="8610600" cy="0"/>
            </a:xfrm>
            <a:prstGeom prst="line">
              <a:avLst/>
            </a:prstGeom>
            <a:noFill/>
            <a:ln w="9525" algn="ctr">
              <a:solidFill>
                <a:srgbClr val="FF0000"/>
              </a:solidFill>
              <a:round/>
              <a:headEnd/>
              <a:tailEnd/>
            </a:ln>
            <a:effectLst/>
          </p:spPr>
        </p:cxnSp>
        <p:cxnSp>
          <p:nvCxnSpPr>
            <p:cNvPr id="79881" name="Straight Connector 8"/>
            <p:cNvCxnSpPr>
              <a:cxnSpLocks noChangeShapeType="1"/>
            </p:cNvCxnSpPr>
            <p:nvPr/>
          </p:nvCxnSpPr>
          <p:spPr bwMode="auto">
            <a:xfrm>
              <a:off x="228600" y="2819400"/>
              <a:ext cx="8610600"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Text Box 2"/>
          <p:cNvSpPr txBox="1">
            <a:spLocks noChangeArrowheads="1"/>
          </p:cNvSpPr>
          <p:nvPr/>
        </p:nvSpPr>
        <p:spPr bwMode="auto">
          <a:xfrm>
            <a:off x="310628" y="914400"/>
            <a:ext cx="4095929"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From ER Diagrams to Relations</a:t>
            </a:r>
            <a:endParaRPr lang="en-US" altLang="en-US" sz="2400" b="1" dirty="0">
              <a:solidFill>
                <a:srgbClr val="0000CC"/>
              </a:solidFill>
              <a:latin typeface="Calibri" pitchFamily="34" charset="0"/>
            </a:endParaRPr>
          </a:p>
        </p:txBody>
      </p:sp>
      <p:cxnSp>
        <p:nvCxnSpPr>
          <p:cNvPr id="13" name="Straight Arrow Connector 12"/>
          <p:cNvCxnSpPr/>
          <p:nvPr/>
        </p:nvCxnSpPr>
        <p:spPr>
          <a:xfrm flipH="1">
            <a:off x="685800" y="4038600"/>
            <a:ext cx="5562600" cy="14478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3400" y="4038600"/>
            <a:ext cx="685800" cy="15240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90800" y="4114800"/>
            <a:ext cx="457200" cy="137160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9600" y="4038600"/>
            <a:ext cx="2362200" cy="152400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457200" y="838200"/>
            <a:ext cx="2299156"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Normalization</a:t>
            </a:r>
            <a:endParaRPr lang="en-US" altLang="en-US" sz="2800" b="1" dirty="0">
              <a:solidFill>
                <a:srgbClr val="0000CC"/>
              </a:solidFill>
              <a:latin typeface="Calibri" pitchFamily="34" charset="0"/>
            </a:endParaRPr>
          </a:p>
        </p:txBody>
      </p:sp>
      <p:sp>
        <p:nvSpPr>
          <p:cNvPr id="81924" name="Rectangle 3"/>
          <p:cNvSpPr>
            <a:spLocks noChangeArrowheads="1"/>
          </p:cNvSpPr>
          <p:nvPr/>
        </p:nvSpPr>
        <p:spPr bwMode="auto">
          <a:xfrm>
            <a:off x="381000" y="1419285"/>
            <a:ext cx="8229600" cy="5262979"/>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 </a:t>
            </a:r>
            <a:r>
              <a:rPr lang="en-US" altLang="en-US" sz="2400" b="0" dirty="0" smtClean="0">
                <a:solidFill>
                  <a:srgbClr val="FF0000"/>
                </a:solidFill>
                <a:latin typeface="Times New Roman" pitchFamily="18" charset="0"/>
              </a:rPr>
              <a:t>What? </a:t>
            </a:r>
            <a:r>
              <a:rPr lang="en-US" altLang="en-US" sz="2400" b="1" u="sng" dirty="0" smtClean="0">
                <a:solidFill>
                  <a:schemeClr val="bg1"/>
                </a:solidFill>
                <a:latin typeface="Times New Roman" pitchFamily="18" charset="0"/>
              </a:rPr>
              <a:t>Normalization</a:t>
            </a:r>
            <a:r>
              <a:rPr lang="en-US" altLang="en-US" sz="2400" b="0" dirty="0" smtClean="0">
                <a:solidFill>
                  <a:schemeClr val="bg1"/>
                </a:solidFill>
                <a:latin typeface="Times New Roman" pitchFamily="18" charset="0"/>
              </a:rPr>
              <a:t> </a:t>
            </a:r>
            <a:r>
              <a:rPr lang="en-US" altLang="en-US" sz="2400" b="0" dirty="0">
                <a:solidFill>
                  <a:schemeClr val="bg1"/>
                </a:solidFill>
                <a:latin typeface="Times New Roman" pitchFamily="18" charset="0"/>
              </a:rPr>
              <a:t>is the process by which a given set of relations are transformed to a new set of relations with a more solid structure.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 </a:t>
            </a:r>
            <a:r>
              <a:rPr lang="en-US" altLang="en-US" sz="2400" b="0" dirty="0" smtClean="0">
                <a:solidFill>
                  <a:srgbClr val="FF0000"/>
                </a:solidFill>
                <a:latin typeface="Times New Roman" pitchFamily="18" charset="0"/>
              </a:rPr>
              <a:t>Why?</a:t>
            </a:r>
            <a:r>
              <a:rPr lang="en-US" altLang="en-US" sz="2400" b="0" dirty="0" smtClean="0">
                <a:solidFill>
                  <a:schemeClr val="bg1"/>
                </a:solidFill>
                <a:latin typeface="Times New Roman" pitchFamily="18" charset="0"/>
              </a:rPr>
              <a:t> </a:t>
            </a:r>
            <a:r>
              <a:rPr lang="en-US" altLang="en-US" sz="2400" b="1" dirty="0" smtClean="0">
                <a:solidFill>
                  <a:schemeClr val="bg1"/>
                </a:solidFill>
                <a:latin typeface="Times New Roman" pitchFamily="18" charset="0"/>
              </a:rPr>
              <a:t>Normalization </a:t>
            </a:r>
            <a:r>
              <a:rPr lang="en-US" altLang="en-US" sz="2400" b="1" dirty="0">
                <a:solidFill>
                  <a:schemeClr val="bg1"/>
                </a:solidFill>
                <a:latin typeface="Times New Roman" pitchFamily="18" charset="0"/>
              </a:rPr>
              <a:t>is needed</a:t>
            </a:r>
            <a:r>
              <a:rPr lang="en-US" altLang="en-US" sz="2400" b="0" dirty="0">
                <a:solidFill>
                  <a:schemeClr val="bg1"/>
                </a:solidFill>
                <a:latin typeface="Times New Roman" pitchFamily="18" charset="0"/>
              </a:rPr>
              <a:t> to allow any relation in the database to be represented, to allow a languages like SQL to use powerful retrieval operations composed of atomic operations, to remove anomalies in insertion, deletion, and updating, and reduce the need for restructuring the database as new data type are </a:t>
            </a:r>
            <a:r>
              <a:rPr lang="en-US" altLang="en-US" sz="2400" b="0" dirty="0" smtClean="0">
                <a:solidFill>
                  <a:schemeClr val="bg1"/>
                </a:solidFill>
                <a:latin typeface="Times New Roman" pitchFamily="18" charset="0"/>
              </a:rPr>
              <a:t>added.</a:t>
            </a:r>
          </a:p>
          <a:p>
            <a:pPr algn="just">
              <a:buFontTx/>
              <a:buChar char="-"/>
            </a:pPr>
            <a:r>
              <a:rPr lang="en-US" altLang="en-US" sz="2400" b="0" dirty="0" smtClean="0">
                <a:solidFill>
                  <a:srgbClr val="FF0000"/>
                </a:solidFill>
                <a:latin typeface="Times New Roman" pitchFamily="18" charset="0"/>
              </a:rPr>
              <a:t>How?</a:t>
            </a:r>
            <a:r>
              <a:rPr lang="en-US" altLang="en-US" sz="2400" b="0" dirty="0" smtClean="0">
                <a:solidFill>
                  <a:schemeClr val="bg1"/>
                </a:solidFill>
                <a:latin typeface="Times New Roman" pitchFamily="18" charset="0"/>
              </a:rPr>
              <a:t> The </a:t>
            </a:r>
            <a:r>
              <a:rPr lang="en-US" altLang="en-US" sz="2400" b="0" dirty="0">
                <a:solidFill>
                  <a:schemeClr val="bg1"/>
                </a:solidFill>
                <a:latin typeface="Times New Roman" pitchFamily="18" charset="0"/>
              </a:rPr>
              <a:t>normalization process defines a set of hierarchical normal </a:t>
            </a:r>
            <a:r>
              <a:rPr lang="en-US" altLang="en-US" sz="2400" b="1" dirty="0">
                <a:solidFill>
                  <a:schemeClr val="bg1"/>
                </a:solidFill>
                <a:latin typeface="Times New Roman" pitchFamily="18" charset="0"/>
              </a:rPr>
              <a:t>forms</a:t>
            </a:r>
            <a:r>
              <a:rPr lang="en-US" altLang="en-US" sz="2400" b="0" dirty="0">
                <a:solidFill>
                  <a:schemeClr val="bg1"/>
                </a:solidFill>
                <a:latin typeface="Times New Roman" pitchFamily="18" charset="0"/>
              </a:rPr>
              <a:t> (NFs). Several normal forms have been proposed, including 1NF, 2NF, 3NF, BCNF (Boyce-</a:t>
            </a:r>
            <a:r>
              <a:rPr lang="en-US" altLang="en-US" sz="2400" b="0" dirty="0" err="1">
                <a:solidFill>
                  <a:schemeClr val="bg1"/>
                </a:solidFill>
                <a:latin typeface="Times New Roman" pitchFamily="18" charset="0"/>
              </a:rPr>
              <a:t>Codd</a:t>
            </a:r>
            <a:r>
              <a:rPr lang="en-US" altLang="en-US" sz="2400" b="0" dirty="0">
                <a:solidFill>
                  <a:schemeClr val="bg1"/>
                </a:solidFill>
                <a:latin typeface="Times New Roman" pitchFamily="18" charset="0"/>
              </a:rPr>
              <a:t> Normal Form), 4NF, PJNF (Projection/Joint Normal Form), 5NF, and so on.  structure. </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5"/>
          <p:cNvSpPr>
            <a:spLocks noChangeArrowheads="1"/>
          </p:cNvSpPr>
          <p:nvPr/>
        </p:nvSpPr>
        <p:spPr bwMode="auto">
          <a:xfrm>
            <a:off x="304800" y="1600200"/>
            <a:ext cx="8382000" cy="1373188"/>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When we transform entities or relationships into tabular relations, there may be some relations in which there are more values in the intersection of a row or column.</a:t>
            </a:r>
          </a:p>
        </p:txBody>
      </p:sp>
      <p:sp>
        <p:nvSpPr>
          <p:cNvPr id="10" name="Text Box 2"/>
          <p:cNvSpPr txBox="1">
            <a:spLocks noChangeArrowheads="1"/>
          </p:cNvSpPr>
          <p:nvPr/>
        </p:nvSpPr>
        <p:spPr bwMode="auto">
          <a:xfrm>
            <a:off x="152400" y="838200"/>
            <a:ext cx="5967403"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Normalization: First normal form (1NF)</a:t>
            </a:r>
            <a:endParaRPr lang="en-US" altLang="en-US" sz="2800" b="1" dirty="0">
              <a:solidFill>
                <a:srgbClr val="0000CC"/>
              </a:solidFill>
              <a:latin typeface="Calibri" pitchFamily="34" charset="0"/>
            </a:endParaRP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7" name="Group 16"/>
          <p:cNvGrpSpPr/>
          <p:nvPr/>
        </p:nvGrpSpPr>
        <p:grpSpPr>
          <a:xfrm>
            <a:off x="2352675" y="3048000"/>
            <a:ext cx="6562725" cy="3276600"/>
            <a:chOff x="304800" y="3200400"/>
            <a:chExt cx="6562725" cy="3276600"/>
          </a:xfrm>
        </p:grpSpPr>
        <p:grpSp>
          <p:nvGrpSpPr>
            <p:cNvPr id="2" name="Group 1"/>
            <p:cNvGrpSpPr>
              <a:grpSpLocks/>
            </p:cNvGrpSpPr>
            <p:nvPr/>
          </p:nvGrpSpPr>
          <p:grpSpPr bwMode="auto">
            <a:xfrm>
              <a:off x="304800" y="3200400"/>
              <a:ext cx="6553200" cy="3276600"/>
              <a:chOff x="304800" y="2895600"/>
              <a:chExt cx="6553200" cy="3276600"/>
            </a:xfrm>
          </p:grpSpPr>
          <p:sp>
            <p:nvSpPr>
              <p:cNvPr id="83973" name="Text Box 6"/>
              <p:cNvSpPr txBox="1">
                <a:spLocks noChangeArrowheads="1"/>
              </p:cNvSpPr>
              <p:nvPr/>
            </p:nvSpPr>
            <p:spPr bwMode="auto">
              <a:xfrm>
                <a:off x="304800" y="2895600"/>
                <a:ext cx="4056063"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14.19  </a:t>
                </a:r>
                <a:r>
                  <a:rPr lang="en-US" altLang="en-US" sz="2000" dirty="0">
                    <a:solidFill>
                      <a:schemeClr val="bg1"/>
                    </a:solidFill>
                    <a:latin typeface="Times New Roman" pitchFamily="18" charset="0"/>
                  </a:rPr>
                  <a:t>An example of 1NF</a:t>
                </a:r>
              </a:p>
            </p:txBody>
          </p:sp>
          <p:cxnSp>
            <p:nvCxnSpPr>
              <p:cNvPr id="83975" name="Straight Connector 6"/>
              <p:cNvCxnSpPr>
                <a:cxnSpLocks noChangeShapeType="1"/>
              </p:cNvCxnSpPr>
              <p:nvPr/>
            </p:nvCxnSpPr>
            <p:spPr bwMode="auto">
              <a:xfrm>
                <a:off x="381000" y="3429000"/>
                <a:ext cx="6477000" cy="0"/>
              </a:xfrm>
              <a:prstGeom prst="line">
                <a:avLst/>
              </a:prstGeom>
              <a:noFill/>
              <a:ln w="57150" algn="ctr">
                <a:solidFill>
                  <a:srgbClr val="FF0000"/>
                </a:solidFill>
                <a:round/>
                <a:headEnd/>
                <a:tailEnd/>
              </a:ln>
              <a:effectLst/>
            </p:spPr>
          </p:cxnSp>
          <p:cxnSp>
            <p:nvCxnSpPr>
              <p:cNvPr id="83976" name="Straight Connector 7"/>
              <p:cNvCxnSpPr>
                <a:cxnSpLocks noChangeShapeType="1"/>
              </p:cNvCxnSpPr>
              <p:nvPr/>
            </p:nvCxnSpPr>
            <p:spPr bwMode="auto">
              <a:xfrm>
                <a:off x="457200" y="6172200"/>
                <a:ext cx="6400800" cy="0"/>
              </a:xfrm>
              <a:prstGeom prst="line">
                <a:avLst/>
              </a:prstGeom>
              <a:noFill/>
              <a:ln w="9525" algn="ctr">
                <a:solidFill>
                  <a:srgbClr val="FF0000"/>
                </a:solidFill>
                <a:round/>
                <a:headEnd/>
                <a:tailEnd/>
              </a:ln>
              <a:effectLst/>
            </p:spPr>
          </p:cxnSp>
          <p:cxnSp>
            <p:nvCxnSpPr>
              <p:cNvPr id="83977" name="Straight Connector 8"/>
              <p:cNvCxnSpPr>
                <a:cxnSpLocks noChangeShapeType="1"/>
              </p:cNvCxnSpPr>
              <p:nvPr/>
            </p:nvCxnSpPr>
            <p:spPr bwMode="auto">
              <a:xfrm>
                <a:off x="381000" y="2971800"/>
                <a:ext cx="6477000" cy="0"/>
              </a:xfrm>
              <a:prstGeom prst="line">
                <a:avLst/>
              </a:prstGeom>
              <a:noFill/>
              <a:ln w="9525" algn="ctr">
                <a:solidFill>
                  <a:srgbClr val="FF0000"/>
                </a:solidFill>
                <a:round/>
                <a:headEnd/>
                <a:tailEnd/>
              </a:ln>
              <a:effectLst/>
            </p:spPr>
          </p:cxnSp>
        </p:grpSp>
        <p:pic>
          <p:nvPicPr>
            <p:cNvPr id="1026" name="Picture 2"/>
            <p:cNvPicPr>
              <a:picLocks noChangeAspect="1" noChangeArrowheads="1"/>
            </p:cNvPicPr>
            <p:nvPr/>
          </p:nvPicPr>
          <p:blipFill>
            <a:blip r:embed="rId3" cstate="print"/>
            <a:srcRect/>
            <a:stretch>
              <a:fillRect/>
            </a:stretch>
          </p:blipFill>
          <p:spPr bwMode="auto">
            <a:xfrm>
              <a:off x="381000" y="3810000"/>
              <a:ext cx="6486525" cy="2628900"/>
            </a:xfrm>
            <a:prstGeom prst="rect">
              <a:avLst/>
            </a:prstGeom>
            <a:noFill/>
            <a:ln w="9525">
              <a:noFill/>
              <a:miter lim="800000"/>
              <a:headEnd/>
              <a:tailEnd/>
            </a:ln>
          </p:spPr>
        </p:pic>
      </p:grpSp>
      <p:sp>
        <p:nvSpPr>
          <p:cNvPr id="12" name="TextBox 11"/>
          <p:cNvSpPr txBox="1"/>
          <p:nvPr/>
        </p:nvSpPr>
        <p:spPr>
          <a:xfrm>
            <a:off x="228600" y="3810000"/>
            <a:ext cx="1828800" cy="1200329"/>
          </a:xfrm>
          <a:prstGeom prst="rect">
            <a:avLst/>
          </a:prstGeom>
          <a:noFill/>
        </p:spPr>
        <p:txBody>
          <a:bodyPr wrap="square" rtlCol="0">
            <a:spAutoFit/>
          </a:bodyPr>
          <a:lstStyle/>
          <a:p>
            <a:r>
              <a:rPr lang="en-US" sz="2400" b="1" dirty="0" smtClean="0">
                <a:solidFill>
                  <a:srgbClr val="0000CC"/>
                </a:solidFill>
              </a:rPr>
              <a:t>1NF:  There is no multi-values cell   </a:t>
            </a:r>
            <a:endParaRPr lang="en-US" sz="2400" b="1" dirty="0">
              <a:solidFill>
                <a:srgbClr val="0000CC"/>
              </a:solidFill>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152400" y="1447800"/>
            <a:ext cx="8915400" cy="1569660"/>
          </a:xfrm>
          <a:prstGeom prst="rect">
            <a:avLst/>
          </a:prstGeom>
          <a:noFill/>
          <a:ln w="9525">
            <a:noFill/>
            <a:miter lim="800000"/>
            <a:headEnd/>
            <a:tailEnd/>
          </a:ln>
          <a:effectLst/>
        </p:spPr>
        <p:txBody>
          <a:bodyPr>
            <a:spAutoFit/>
          </a:bodyPr>
          <a:lstStyle/>
          <a:p>
            <a:pPr algn="just"/>
            <a:r>
              <a:rPr lang="en-US" altLang="en-US" sz="2400" b="0" dirty="0">
                <a:solidFill>
                  <a:schemeClr val="bg1"/>
                </a:solidFill>
                <a:latin typeface="Times New Roman" pitchFamily="18" charset="0"/>
              </a:rPr>
              <a:t>In each relation we need to have a key (called a primary key) on which all other attributes (column values) needs to depend. For example, if the ID of a student is given, it should be possible to find the student’s name. </a:t>
            </a:r>
          </a:p>
        </p:txBody>
      </p:sp>
      <p:grpSp>
        <p:nvGrpSpPr>
          <p:cNvPr id="2" name="Group 1"/>
          <p:cNvGrpSpPr>
            <a:grpSpLocks/>
          </p:cNvGrpSpPr>
          <p:nvPr/>
        </p:nvGrpSpPr>
        <p:grpSpPr bwMode="auto">
          <a:xfrm>
            <a:off x="2286000" y="2743200"/>
            <a:ext cx="6494462" cy="3733800"/>
            <a:chOff x="363538" y="2819400"/>
            <a:chExt cx="6494462" cy="3733800"/>
          </a:xfrm>
        </p:grpSpPr>
        <p:sp>
          <p:nvSpPr>
            <p:cNvPr id="86021" name="Text Box 4"/>
            <p:cNvSpPr txBox="1">
              <a:spLocks noChangeArrowheads="1"/>
            </p:cNvSpPr>
            <p:nvPr/>
          </p:nvSpPr>
          <p:spPr bwMode="auto">
            <a:xfrm>
              <a:off x="363538" y="2819400"/>
              <a:ext cx="4056062"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14.20  </a:t>
              </a:r>
              <a:r>
                <a:rPr lang="en-US" altLang="en-US" sz="2000" dirty="0">
                  <a:solidFill>
                    <a:schemeClr val="bg1"/>
                  </a:solidFill>
                  <a:latin typeface="Times New Roman" pitchFamily="18" charset="0"/>
                </a:rPr>
                <a:t>An example of 2NF</a:t>
              </a:r>
            </a:p>
          </p:txBody>
        </p:sp>
        <p:pic>
          <p:nvPicPr>
            <p:cNvPr id="86022" name="Picture 5"/>
            <p:cNvPicPr>
              <a:picLocks noChangeAspect="1" noChangeArrowheads="1"/>
            </p:cNvPicPr>
            <p:nvPr/>
          </p:nvPicPr>
          <p:blipFill>
            <a:blip r:embed="rId3" cstate="print"/>
            <a:srcRect/>
            <a:stretch>
              <a:fillRect/>
            </a:stretch>
          </p:blipFill>
          <p:spPr bwMode="auto">
            <a:xfrm>
              <a:off x="381000" y="3452813"/>
              <a:ext cx="6334125" cy="3024187"/>
            </a:xfrm>
            <a:prstGeom prst="rect">
              <a:avLst/>
            </a:prstGeom>
            <a:noFill/>
            <a:ln w="9525">
              <a:noFill/>
              <a:miter lim="800000"/>
              <a:headEnd/>
              <a:tailEnd/>
            </a:ln>
            <a:effectLst/>
          </p:spPr>
        </p:pic>
        <p:cxnSp>
          <p:nvCxnSpPr>
            <p:cNvPr id="86023" name="Straight Connector 6"/>
            <p:cNvCxnSpPr>
              <a:cxnSpLocks noChangeShapeType="1"/>
            </p:cNvCxnSpPr>
            <p:nvPr/>
          </p:nvCxnSpPr>
          <p:spPr bwMode="auto">
            <a:xfrm>
              <a:off x="381000" y="3352800"/>
              <a:ext cx="6324600" cy="0"/>
            </a:xfrm>
            <a:prstGeom prst="line">
              <a:avLst/>
            </a:prstGeom>
            <a:noFill/>
            <a:ln w="57150" algn="ctr">
              <a:solidFill>
                <a:srgbClr val="FF0000"/>
              </a:solidFill>
              <a:round/>
              <a:headEnd/>
              <a:tailEnd/>
            </a:ln>
            <a:effectLst/>
          </p:spPr>
        </p:cxnSp>
        <p:cxnSp>
          <p:nvCxnSpPr>
            <p:cNvPr id="86024" name="Straight Connector 7"/>
            <p:cNvCxnSpPr>
              <a:cxnSpLocks noChangeShapeType="1"/>
            </p:cNvCxnSpPr>
            <p:nvPr/>
          </p:nvCxnSpPr>
          <p:spPr bwMode="auto">
            <a:xfrm>
              <a:off x="457200" y="6553200"/>
              <a:ext cx="6400800" cy="0"/>
            </a:xfrm>
            <a:prstGeom prst="line">
              <a:avLst/>
            </a:prstGeom>
            <a:noFill/>
            <a:ln w="9525" algn="ctr">
              <a:solidFill>
                <a:srgbClr val="FF0000"/>
              </a:solidFill>
              <a:round/>
              <a:headEnd/>
              <a:tailEnd/>
            </a:ln>
            <a:effectLst/>
          </p:spPr>
        </p:cxnSp>
        <p:cxnSp>
          <p:nvCxnSpPr>
            <p:cNvPr id="86025" name="Straight Connector 8"/>
            <p:cNvCxnSpPr>
              <a:cxnSpLocks noChangeShapeType="1"/>
            </p:cNvCxnSpPr>
            <p:nvPr/>
          </p:nvCxnSpPr>
          <p:spPr bwMode="auto">
            <a:xfrm>
              <a:off x="381000" y="2895600"/>
              <a:ext cx="6324600" cy="0"/>
            </a:xfrm>
            <a:prstGeom prst="line">
              <a:avLst/>
            </a:prstGeom>
            <a:noFill/>
            <a:ln w="9525" algn="ctr">
              <a:solidFill>
                <a:srgbClr val="FF0000"/>
              </a:solidFill>
              <a:round/>
              <a:headEnd/>
              <a:tailEnd/>
            </a:ln>
            <a:effectLst/>
          </p:spPr>
        </p:cxnSp>
      </p:grpSp>
      <p:sp>
        <p:nvSpPr>
          <p:cNvPr id="10" name="Text Box 2"/>
          <p:cNvSpPr txBox="1">
            <a:spLocks noChangeArrowheads="1"/>
          </p:cNvSpPr>
          <p:nvPr/>
        </p:nvSpPr>
        <p:spPr bwMode="auto">
          <a:xfrm>
            <a:off x="152400" y="762000"/>
            <a:ext cx="6459782"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Normalization: Second normal form (2NF)</a:t>
            </a:r>
            <a:endParaRPr lang="en-US" altLang="en-US" sz="2800" b="1" dirty="0">
              <a:solidFill>
                <a:srgbClr val="0000CC"/>
              </a:solidFill>
              <a:latin typeface="Calibri" pitchFamily="34" charset="0"/>
            </a:endParaRP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5" name="TextBox 14"/>
          <p:cNvSpPr txBox="1"/>
          <p:nvPr/>
        </p:nvSpPr>
        <p:spPr>
          <a:xfrm>
            <a:off x="457200" y="3429000"/>
            <a:ext cx="1828800" cy="2308324"/>
          </a:xfrm>
          <a:prstGeom prst="rect">
            <a:avLst/>
          </a:prstGeom>
          <a:noFill/>
        </p:spPr>
        <p:txBody>
          <a:bodyPr wrap="square" rtlCol="0">
            <a:spAutoFit/>
          </a:bodyPr>
          <a:lstStyle/>
          <a:p>
            <a:r>
              <a:rPr lang="en-US" sz="2400" b="1" dirty="0" smtClean="0">
                <a:solidFill>
                  <a:srgbClr val="0000CC"/>
                </a:solidFill>
              </a:rPr>
              <a:t>2NF:  All non-key attributes depend on key attribute.</a:t>
            </a:r>
            <a:endParaRPr lang="en-US" sz="2400" b="1" dirty="0">
              <a:solidFill>
                <a:srgbClr val="0000CC"/>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ChangeArrowheads="1"/>
          </p:cNvSpPr>
          <p:nvPr/>
        </p:nvSpPr>
        <p:spPr bwMode="auto">
          <a:xfrm>
            <a:off x="533400" y="2132012"/>
            <a:ext cx="7924800" cy="1830388"/>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Other normal forms use more complicated dependencies among attributes. We leave these dependencies to books dedicated to the discussion of database </a:t>
            </a:r>
            <a:r>
              <a:rPr lang="en-US" altLang="en-US" sz="2800" b="0" dirty="0" smtClean="0">
                <a:solidFill>
                  <a:schemeClr val="bg1"/>
                </a:solidFill>
                <a:latin typeface="Times New Roman" pitchFamily="18" charset="0"/>
              </a:rPr>
              <a:t>topics </a:t>
            </a:r>
            <a:r>
              <a:rPr lang="en-US" altLang="en-US" sz="2800" b="0" dirty="0" smtClean="0">
                <a:solidFill>
                  <a:schemeClr val="bg1"/>
                </a:solidFill>
                <a:latin typeface="Times New Roman" pitchFamily="18" charset="0"/>
                <a:sym typeface="Wingdings" pitchFamily="2" charset="2"/>
              </a:rPr>
              <a:t> The DBI subject</a:t>
            </a:r>
            <a:endParaRPr lang="en-US" altLang="en-US" sz="2800" b="0" dirty="0">
              <a:solidFill>
                <a:schemeClr val="bg1"/>
              </a:solidFill>
              <a:latin typeface="Times New Roman" pitchFamily="18" charset="0"/>
            </a:endParaRPr>
          </a:p>
        </p:txBody>
      </p:sp>
      <p:sp>
        <p:nvSpPr>
          <p:cNvPr id="4" name="Text Box 2"/>
          <p:cNvSpPr txBox="1">
            <a:spLocks noChangeArrowheads="1"/>
          </p:cNvSpPr>
          <p:nvPr/>
        </p:nvSpPr>
        <p:spPr bwMode="auto">
          <a:xfrm>
            <a:off x="152400" y="1305580"/>
            <a:ext cx="5304144"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Normalization: Other normal form</a:t>
            </a:r>
            <a:endParaRPr lang="en-US" altLang="en-US" sz="2800" b="1" dirty="0">
              <a:solidFill>
                <a:srgbClr val="0000CC"/>
              </a:solidFill>
              <a:latin typeface="Calibri" pitchFamily="34"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Design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881093" name="Rectangle 5"/>
          <p:cNvSpPr>
            <a:spLocks noChangeArrowheads="1"/>
          </p:cNvSpPr>
          <p:nvPr/>
        </p:nvSpPr>
        <p:spPr bwMode="auto">
          <a:xfrm>
            <a:off x="533400" y="1563231"/>
            <a:ext cx="8229600"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solidFill>
                  <a:schemeClr val="bg1"/>
                </a:solidFill>
                <a:latin typeface="Times New Roman" panose="02020603050405020304" pitchFamily="18" charset="0"/>
              </a:rPr>
              <a:t>The relational database is not the only database model in use today. Two other common models </a:t>
            </a:r>
            <a:r>
              <a:rPr lang="en-US" altLang="en-US" sz="2800" b="0" dirty="0" smtClean="0">
                <a:solidFill>
                  <a:schemeClr val="bg1"/>
                </a:solidFill>
                <a:latin typeface="Times New Roman" panose="02020603050405020304" pitchFamily="18" charset="0"/>
              </a:rPr>
              <a:t>are introduced:</a:t>
            </a:r>
          </a:p>
          <a:p>
            <a:pPr algn="just" eaLnBrk="1" hangingPunct="1">
              <a:defRPr/>
            </a:pP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dirty="0" smtClean="0">
                <a:solidFill>
                  <a:schemeClr val="bg1"/>
                </a:solidFill>
                <a:latin typeface="Times New Roman" panose="02020603050405020304" pitchFamily="18" charset="0"/>
              </a:rPr>
              <a:t> Distributed databases</a:t>
            </a:r>
            <a:r>
              <a:rPr lang="en-US" altLang="en-US" sz="2800" dirty="0">
                <a:solidFill>
                  <a:schemeClr val="bg1"/>
                </a:solidFill>
                <a:latin typeface="Times New Roman" panose="02020603050405020304" pitchFamily="18" charset="0"/>
              </a:rPr>
              <a:t>.</a:t>
            </a: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dirty="0" smtClean="0">
                <a:solidFill>
                  <a:schemeClr val="bg1"/>
                </a:solidFill>
                <a:latin typeface="Times New Roman" panose="02020603050405020304" pitchFamily="18" charset="0"/>
              </a:rPr>
              <a:t> Object-oriented </a:t>
            </a:r>
            <a:r>
              <a:rPr lang="en-US" altLang="en-US" sz="2800" dirty="0">
                <a:solidFill>
                  <a:schemeClr val="bg1"/>
                </a:solidFill>
                <a:latin typeface="Times New Roman" panose="02020603050405020304" pitchFamily="18" charset="0"/>
              </a:rPr>
              <a:t>databases</a:t>
            </a:r>
            <a:r>
              <a:rPr lang="en-US" altLang="en-US" sz="2800" b="0" dirty="0" smtClean="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6- Other Database Models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2"/>
          <p:cNvSpPr txBox="1">
            <a:spLocks noChangeArrowheads="1"/>
          </p:cNvSpPr>
          <p:nvPr/>
        </p:nvSpPr>
        <p:spPr bwMode="auto">
          <a:xfrm>
            <a:off x="144217" y="914400"/>
            <a:ext cx="3902222"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Distributed </a:t>
            </a:r>
            <a:r>
              <a:rPr lang="en-US" altLang="en-US" sz="3200" b="1" dirty="0">
                <a:solidFill>
                  <a:srgbClr val="0000CC"/>
                </a:solidFill>
                <a:latin typeface="Calibri" pitchFamily="34" charset="0"/>
              </a:rPr>
              <a:t>databases</a:t>
            </a:r>
          </a:p>
        </p:txBody>
      </p:sp>
      <p:sp>
        <p:nvSpPr>
          <p:cNvPr id="92164" name="Rectangle 3"/>
          <p:cNvSpPr>
            <a:spLocks noChangeArrowheads="1"/>
          </p:cNvSpPr>
          <p:nvPr/>
        </p:nvSpPr>
        <p:spPr bwMode="auto">
          <a:xfrm>
            <a:off x="457200" y="1668482"/>
            <a:ext cx="8305800" cy="3108543"/>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distributed database model </a:t>
            </a:r>
            <a:r>
              <a:rPr lang="en-US" altLang="en-US" sz="2800" b="0" dirty="0" smtClean="0">
                <a:solidFill>
                  <a:schemeClr val="bg1"/>
                </a:solidFill>
                <a:latin typeface="Times New Roman" pitchFamily="18" charset="0"/>
              </a:rPr>
              <a:t>is </a:t>
            </a:r>
            <a:r>
              <a:rPr lang="en-US" altLang="en-US" sz="2800" b="0" dirty="0">
                <a:solidFill>
                  <a:schemeClr val="bg1"/>
                </a:solidFill>
                <a:latin typeface="Times New Roman" pitchFamily="18" charset="0"/>
              </a:rPr>
              <a:t>based on the relational model. </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data is stored on several computers that communicate through the Internet or a private wide area network. </a:t>
            </a:r>
            <a:endParaRPr lang="en-US" altLang="en-US" sz="2800" b="0" dirty="0" smtClean="0">
              <a:solidFill>
                <a:schemeClr val="bg1"/>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 </a:t>
            </a:r>
            <a:r>
              <a:rPr lang="en-US" altLang="en-US" sz="2800" b="0" dirty="0" smtClean="0">
                <a:solidFill>
                  <a:schemeClr val="bg1"/>
                </a:solidFill>
                <a:latin typeface="Times New Roman" pitchFamily="18" charset="0"/>
              </a:rPr>
              <a:t>Each </a:t>
            </a:r>
            <a:r>
              <a:rPr lang="en-US" altLang="en-US" sz="2800" b="0" dirty="0">
                <a:solidFill>
                  <a:schemeClr val="bg1"/>
                </a:solidFill>
                <a:latin typeface="Times New Roman" pitchFamily="18" charset="0"/>
              </a:rPr>
              <a:t>computer (or site) maintains either part of the database or the whole database</a:t>
            </a:r>
            <a:r>
              <a:rPr lang="en-US" altLang="en-US" sz="2800" b="0" dirty="0" smtClean="0">
                <a:solidFill>
                  <a:schemeClr val="bg1"/>
                </a:solidFill>
                <a:latin typeface="Times New Roman" pitchFamily="18" charset="0"/>
              </a:rPr>
              <a:t>.</a:t>
            </a: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Other Database Models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5"/>
          <p:cNvSpPr>
            <a:spLocks noChangeArrowheads="1"/>
          </p:cNvSpPr>
          <p:nvPr/>
        </p:nvSpPr>
        <p:spPr bwMode="auto">
          <a:xfrm>
            <a:off x="228600" y="1600200"/>
            <a:ext cx="8382000" cy="4401205"/>
          </a:xfrm>
          <a:prstGeom prst="rect">
            <a:avLst/>
          </a:prstGeom>
          <a:noFill/>
          <a:ln w="9525">
            <a:noFill/>
            <a:miter lim="800000"/>
            <a:headEnd/>
            <a:tailEnd/>
          </a:ln>
          <a:effectLst/>
        </p:spPr>
        <p:txBody>
          <a:bodyPr wrap="square">
            <a:spAutoFit/>
          </a:bodyPr>
          <a:lstStyle/>
          <a:p>
            <a:pPr algn="just"/>
            <a:r>
              <a:rPr lang="en-US" altLang="en-US" sz="2800" b="1" u="sng" dirty="0" smtClean="0">
                <a:solidFill>
                  <a:schemeClr val="bg1"/>
                </a:solidFill>
                <a:latin typeface="Times New Roman" pitchFamily="18" charset="0"/>
              </a:rPr>
              <a:t>Fragmented distributed databases</a:t>
            </a:r>
            <a:r>
              <a:rPr lang="en-US" altLang="en-US" sz="280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rPr>
              <a:t>Data is localized, access is mostly local, but occasionally global.</a:t>
            </a:r>
          </a:p>
          <a:p>
            <a:pPr algn="just"/>
            <a:r>
              <a:rPr lang="en-US" altLang="en-US" sz="2800" b="1" u="sng" dirty="0" smtClean="0">
                <a:solidFill>
                  <a:schemeClr val="bg1"/>
                </a:solidFill>
                <a:latin typeface="Times New Roman" pitchFamily="18" charset="0"/>
              </a:rPr>
              <a:t>Replicated distributed databases</a:t>
            </a:r>
            <a:r>
              <a:rPr lang="en-US" altLang="en-US" sz="2800" dirty="0" smtClean="0">
                <a:solidFill>
                  <a:schemeClr val="bg1"/>
                </a:solidFill>
                <a:latin typeface="Times New Roman" pitchFamily="18" charset="0"/>
              </a:rPr>
              <a:t>:</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Each </a:t>
            </a:r>
            <a:r>
              <a:rPr lang="en-US" altLang="en-US" sz="2800" b="0" dirty="0">
                <a:solidFill>
                  <a:schemeClr val="bg1"/>
                </a:solidFill>
                <a:latin typeface="Times New Roman" pitchFamily="18" charset="0"/>
              </a:rPr>
              <a:t>site holds an exact replica of another </a:t>
            </a:r>
            <a:r>
              <a:rPr lang="en-US" altLang="en-US" sz="2800" b="0" dirty="0" smtClean="0">
                <a:solidFill>
                  <a:schemeClr val="bg1"/>
                </a:solidFill>
                <a:latin typeface="Times New Roman" pitchFamily="18" charset="0"/>
              </a:rPr>
              <a:t>site.</a:t>
            </a:r>
          </a:p>
          <a:p>
            <a:pPr algn="just">
              <a:buFontTx/>
              <a:buChar char="-"/>
            </a:pPr>
            <a:r>
              <a:rPr lang="en-US" altLang="en-US" sz="2800" b="0" dirty="0" smtClean="0">
                <a:solidFill>
                  <a:schemeClr val="bg1"/>
                </a:solidFill>
                <a:latin typeface="Times New Roman" pitchFamily="18" charset="0"/>
              </a:rPr>
              <a:t>Any </a:t>
            </a:r>
            <a:r>
              <a:rPr lang="en-US" altLang="en-US" sz="2800" b="0" dirty="0">
                <a:solidFill>
                  <a:schemeClr val="bg1"/>
                </a:solidFill>
                <a:latin typeface="Times New Roman" pitchFamily="18" charset="0"/>
              </a:rPr>
              <a:t>modification to data stored in one site is repeated exactly at every site. </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reason for having such a database is </a:t>
            </a:r>
            <a:r>
              <a:rPr lang="en-US" altLang="en-US" sz="2800" b="0" dirty="0" smtClean="0">
                <a:solidFill>
                  <a:schemeClr val="bg1"/>
                </a:solidFill>
                <a:latin typeface="Times New Roman" pitchFamily="18" charset="0"/>
              </a:rPr>
              <a:t>security and availability. </a:t>
            </a:r>
            <a:r>
              <a:rPr lang="en-US" altLang="en-US" sz="2800" b="0" dirty="0">
                <a:solidFill>
                  <a:schemeClr val="bg1"/>
                </a:solidFill>
                <a:latin typeface="Times New Roman" pitchFamily="18" charset="0"/>
              </a:rPr>
              <a:t>If the system at one site fails, users at the site can access data at another site.</a:t>
            </a:r>
          </a:p>
        </p:txBody>
      </p:sp>
      <p:sp>
        <p:nvSpPr>
          <p:cNvPr id="4" name="Text Box 2"/>
          <p:cNvSpPr txBox="1">
            <a:spLocks noChangeArrowheads="1"/>
          </p:cNvSpPr>
          <p:nvPr/>
        </p:nvSpPr>
        <p:spPr bwMode="auto">
          <a:xfrm>
            <a:off x="144217" y="914400"/>
            <a:ext cx="5157181"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Distributed databases: Forms</a:t>
            </a:r>
            <a:endParaRPr lang="en-US" altLang="en-US" sz="3200" b="1" dirty="0">
              <a:solidFill>
                <a:srgbClr val="0000CC"/>
              </a:solidFill>
              <a:latin typeface="Calibri" pitchFamily="34"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Other Database Models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2"/>
          <p:cNvSpPr txBox="1">
            <a:spLocks noChangeArrowheads="1"/>
          </p:cNvSpPr>
          <p:nvPr/>
        </p:nvSpPr>
        <p:spPr bwMode="auto">
          <a:xfrm>
            <a:off x="228600" y="914400"/>
            <a:ext cx="5152244"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Object-oriented databases (OOD)</a:t>
            </a:r>
            <a:endParaRPr lang="en-US" altLang="en-US" sz="2800" b="1" dirty="0">
              <a:solidFill>
                <a:srgbClr val="0000CC"/>
              </a:solidFill>
              <a:latin typeface="Calibri" pitchFamily="34" charset="0"/>
            </a:endParaRPr>
          </a:p>
        </p:txBody>
      </p:sp>
      <p:sp>
        <p:nvSpPr>
          <p:cNvPr id="96260" name="Rectangle 3"/>
          <p:cNvSpPr>
            <a:spLocks noChangeArrowheads="1"/>
          </p:cNvSpPr>
          <p:nvPr/>
        </p:nvSpPr>
        <p:spPr bwMode="auto">
          <a:xfrm>
            <a:off x="228600" y="1447800"/>
            <a:ext cx="8763000" cy="4832092"/>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An OOD tries </a:t>
            </a:r>
            <a:r>
              <a:rPr lang="en-US" altLang="en-US" sz="2800" b="0" dirty="0">
                <a:solidFill>
                  <a:schemeClr val="bg1"/>
                </a:solidFill>
                <a:latin typeface="Times New Roman" pitchFamily="18" charset="0"/>
              </a:rPr>
              <a:t>to keep the advantages of the relational model and at the same time allows applications to access structured </a:t>
            </a:r>
            <a:r>
              <a:rPr lang="en-US" altLang="en-US" sz="2800" b="0" dirty="0" smtClean="0">
                <a:solidFill>
                  <a:schemeClr val="bg1"/>
                </a:solidFill>
                <a:latin typeface="Times New Roman" pitchFamily="18" charset="0"/>
              </a:rPr>
              <a:t>data.</a:t>
            </a:r>
          </a:p>
          <a:p>
            <a:pPr algn="just">
              <a:buFontTx/>
              <a:buChar char="-"/>
            </a:pPr>
            <a:r>
              <a:rPr lang="en-US" altLang="en-US" sz="2800" b="0" dirty="0" smtClean="0">
                <a:solidFill>
                  <a:schemeClr val="bg1"/>
                </a:solidFill>
                <a:latin typeface="Times New Roman" pitchFamily="18" charset="0"/>
              </a:rPr>
              <a:t>In </a:t>
            </a:r>
            <a:r>
              <a:rPr lang="en-US" altLang="en-US" sz="2800" b="0" dirty="0">
                <a:solidFill>
                  <a:schemeClr val="bg1"/>
                </a:solidFill>
                <a:latin typeface="Times New Roman" pitchFamily="18" charset="0"/>
              </a:rPr>
              <a:t>an </a:t>
            </a:r>
            <a:r>
              <a:rPr lang="en-US" altLang="en-US" sz="2800" b="0" dirty="0" smtClean="0">
                <a:solidFill>
                  <a:schemeClr val="bg1"/>
                </a:solidFill>
                <a:latin typeface="Times New Roman" pitchFamily="18" charset="0"/>
              </a:rPr>
              <a:t>OOD, </a:t>
            </a:r>
            <a:r>
              <a:rPr lang="en-US" altLang="en-US" sz="2800" b="0" dirty="0">
                <a:solidFill>
                  <a:schemeClr val="bg1"/>
                </a:solidFill>
                <a:latin typeface="Times New Roman" pitchFamily="18" charset="0"/>
              </a:rPr>
              <a:t>objects and their relations are </a:t>
            </a:r>
            <a:r>
              <a:rPr lang="en-US" altLang="en-US" sz="2800" b="0" dirty="0" smtClean="0">
                <a:solidFill>
                  <a:schemeClr val="bg1"/>
                </a:solidFill>
                <a:latin typeface="Times New Roman" pitchFamily="18" charset="0"/>
              </a:rPr>
              <a:t>defined (attributes are fields).</a:t>
            </a:r>
          </a:p>
          <a:p>
            <a:pPr algn="just">
              <a:buFontTx/>
              <a:buChar char="-"/>
            </a:pPr>
            <a:r>
              <a:rPr lang="en-US" altLang="en-US" sz="2800" dirty="0" smtClean="0">
                <a:solidFill>
                  <a:schemeClr val="bg1"/>
                </a:solidFill>
                <a:latin typeface="Times New Roman" pitchFamily="18" charset="0"/>
              </a:rPr>
              <a:t>The </a:t>
            </a:r>
            <a:r>
              <a:rPr lang="en-US" altLang="en-US" sz="2800" b="1" dirty="0" smtClean="0">
                <a:solidFill>
                  <a:schemeClr val="bg1"/>
                </a:solidFill>
                <a:latin typeface="Times New Roman" pitchFamily="18" charset="0"/>
              </a:rPr>
              <a:t>query language </a:t>
            </a:r>
            <a:r>
              <a:rPr lang="en-US" altLang="en-US" sz="2800" dirty="0" smtClean="0">
                <a:solidFill>
                  <a:schemeClr val="bg1"/>
                </a:solidFill>
                <a:latin typeface="Times New Roman" pitchFamily="18" charset="0"/>
              </a:rPr>
              <a:t>normally used for objected-oriented databases is </a:t>
            </a:r>
            <a:r>
              <a:rPr lang="en-US" altLang="en-US" sz="2800" b="1" dirty="0" smtClean="0">
                <a:solidFill>
                  <a:schemeClr val="bg1"/>
                </a:solidFill>
                <a:latin typeface="Times New Roman" pitchFamily="18" charset="0"/>
              </a:rPr>
              <a:t>XML</a:t>
            </a:r>
            <a:r>
              <a:rPr lang="en-US" altLang="en-US" sz="2800" dirty="0" smtClean="0">
                <a:solidFill>
                  <a:schemeClr val="bg1"/>
                </a:solidFill>
                <a:latin typeface="Times New Roman" pitchFamily="18" charset="0"/>
              </a:rPr>
              <a:t> (Extensible Markup Language). XML was originally designed to add markup information to text documents, but it has also found its application as a query language in databases. XML can represent data with nested structure.</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Other Database Models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65253" name="Rectangle 5"/>
          <p:cNvSpPr>
            <a:spLocks noChangeArrowheads="1"/>
          </p:cNvSpPr>
          <p:nvPr/>
        </p:nvSpPr>
        <p:spPr bwMode="auto">
          <a:xfrm>
            <a:off x="381000" y="1030070"/>
            <a:ext cx="8229600"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buFontTx/>
              <a:buChar char="-"/>
              <a:defRPr/>
            </a:pPr>
            <a:r>
              <a:rPr lang="en-US" altLang="en-US" sz="2800" b="0" dirty="0" smtClean="0">
                <a:solidFill>
                  <a:schemeClr val="bg1"/>
                </a:solidFill>
                <a:latin typeface="Times New Roman" panose="02020603050405020304" pitchFamily="18" charset="0"/>
              </a:rPr>
              <a:t>Data </a:t>
            </a:r>
            <a:r>
              <a:rPr lang="en-US" altLang="en-US" sz="2800" b="0" dirty="0">
                <a:solidFill>
                  <a:schemeClr val="bg1"/>
                </a:solidFill>
                <a:latin typeface="Times New Roman" panose="02020603050405020304" pitchFamily="18" charset="0"/>
              </a:rPr>
              <a:t>storage traditionally used individual, unrelated files, sometimes called </a:t>
            </a:r>
            <a:r>
              <a:rPr lang="en-US" altLang="en-US" sz="2800" dirty="0">
                <a:solidFill>
                  <a:schemeClr val="bg1"/>
                </a:solidFill>
                <a:latin typeface="Times New Roman" panose="02020603050405020304" pitchFamily="18" charset="0"/>
              </a:rPr>
              <a:t>flat files</a:t>
            </a:r>
            <a:r>
              <a:rPr lang="en-US" altLang="en-US" sz="2800" b="0" dirty="0">
                <a:solidFill>
                  <a:schemeClr val="bg1"/>
                </a:solidFill>
                <a:latin typeface="Times New Roman" panose="02020603050405020304" pitchFamily="18" charset="0"/>
              </a:rPr>
              <a:t>. In the past, each application program in an organization used its own file</a:t>
            </a:r>
            <a:r>
              <a:rPr lang="en-US" altLang="en-US" sz="2800" b="0" dirty="0" smtClean="0">
                <a:solidFill>
                  <a:schemeClr val="bg1"/>
                </a:solidFill>
                <a:latin typeface="Times New Roman" panose="02020603050405020304" pitchFamily="18" charset="0"/>
              </a:rPr>
              <a:t>.</a:t>
            </a:r>
          </a:p>
          <a:p>
            <a:pPr algn="just" eaLnBrk="1" hangingPunct="1">
              <a:buFontTx/>
              <a:buChar char="-"/>
              <a:defRPr/>
            </a:pPr>
            <a:r>
              <a:rPr lang="en-US" altLang="en-US" sz="2800" b="0" dirty="0" smtClean="0">
                <a:solidFill>
                  <a:schemeClr val="bg1"/>
                </a:solidFill>
                <a:latin typeface="Times New Roman" panose="02020603050405020304" pitchFamily="18" charset="0"/>
              </a:rPr>
              <a:t>Today</a:t>
            </a:r>
            <a:r>
              <a:rPr lang="en-US" altLang="en-US" sz="2800" b="0" dirty="0">
                <a:solidFill>
                  <a:schemeClr val="bg1"/>
                </a:solidFill>
                <a:latin typeface="Times New Roman" panose="02020603050405020304" pitchFamily="18" charset="0"/>
              </a:rPr>
              <a:t>, however, all of these flat files can be combined in a single entity, the database for the </a:t>
            </a:r>
            <a:r>
              <a:rPr lang="en-US" altLang="en-US" sz="2800" b="0" dirty="0" smtClean="0">
                <a:solidFill>
                  <a:schemeClr val="bg1"/>
                </a:solidFill>
                <a:latin typeface="Times New Roman" panose="02020603050405020304" pitchFamily="18" charset="0"/>
              </a:rPr>
              <a:t>whole.</a:t>
            </a:r>
          </a:p>
          <a:p>
            <a:pPr algn="just">
              <a:buFontTx/>
              <a:buChar char="-"/>
              <a:defRPr/>
            </a:pPr>
            <a:r>
              <a:rPr lang="en-US" altLang="en-US" sz="2800" dirty="0" smtClean="0">
                <a:solidFill>
                  <a:schemeClr val="bg1"/>
                </a:solidFill>
                <a:latin typeface="Times New Roman" pitchFamily="18" charset="0"/>
              </a:rPr>
              <a:t>Although it is difficult to give a universally agreed definition of a database, we use the following common definition:</a:t>
            </a:r>
          </a:p>
          <a:p>
            <a:pPr algn="just">
              <a:defRPr/>
            </a:pPr>
            <a:r>
              <a:rPr lang="en-US" altLang="en-US" sz="2800" b="1" dirty="0" smtClean="0">
                <a:solidFill>
                  <a:srgbClr val="0000CC"/>
                </a:solidFill>
                <a:latin typeface="Times New Roman" pitchFamily="18" charset="0"/>
              </a:rPr>
              <a:t>Database is a collection of related, logically coherent, data used by the application programs in an organization</a:t>
            </a:r>
            <a:r>
              <a:rPr lang="en-US" altLang="en-US" sz="2800" dirty="0" smtClean="0">
                <a:solidFill>
                  <a:schemeClr val="bg1"/>
                </a:solidFill>
                <a:latin typeface="Times New Roman" panose="02020603050405020304" pitchFamily="18" charset="0"/>
              </a:rPr>
              <a:t>.</a:t>
            </a:r>
            <a:endParaRPr lang="en-US" altLang="en-US" sz="2800" b="0" dirty="0" smtClean="0">
              <a:solidFill>
                <a:schemeClr val="bg1"/>
              </a:solidFill>
              <a:latin typeface="Times New Roman" panose="02020603050405020304" pitchFamily="18" charset="0"/>
            </a:endParaRPr>
          </a:p>
          <a:p>
            <a:pPr algn="just" eaLnBrk="1" hangingPunct="1">
              <a:buFontTx/>
              <a:buChar char="-"/>
              <a:defRPr/>
            </a:pP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1- Introduction to Databases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Revisited</a:t>
            </a:r>
            <a:endParaRPr lang="en-US" dirty="0"/>
          </a:p>
        </p:txBody>
      </p:sp>
      <p:sp>
        <p:nvSpPr>
          <p:cNvPr id="3" name="Content Placeholder 2"/>
          <p:cNvSpPr>
            <a:spLocks noGrp="1"/>
          </p:cNvSpPr>
          <p:nvPr>
            <p:ph idx="1"/>
          </p:nvPr>
        </p:nvSpPr>
        <p:spPr>
          <a:xfrm>
            <a:off x="76200" y="685800"/>
            <a:ext cx="8686800" cy="533400"/>
          </a:xfrm>
        </p:spPr>
        <p:txBody>
          <a:bodyPr>
            <a:normAutofit/>
          </a:bodyPr>
          <a:lstStyle/>
          <a:p>
            <a:pPr>
              <a:buNone/>
            </a:pPr>
            <a:r>
              <a:rPr lang="en-US" b="1" u="sng" dirty="0" smtClean="0">
                <a:solidFill>
                  <a:srgbClr val="0000CC"/>
                </a:solidFill>
              </a:rPr>
              <a:t>LO11</a:t>
            </a:r>
            <a:r>
              <a:rPr lang="en-US" dirty="0" smtClean="0">
                <a:solidFill>
                  <a:srgbClr val="0000CC"/>
                </a:solidFill>
              </a:rPr>
              <a:t>: </a:t>
            </a:r>
            <a:r>
              <a:rPr lang="en-US" sz="2000" dirty="0" smtClean="0">
                <a:solidFill>
                  <a:srgbClr val="0000CC"/>
                </a:solidFill>
              </a:rPr>
              <a:t>Describe and explain operations within a relational database</a:t>
            </a:r>
            <a:endParaRPr lang="en-US" dirty="0" smtClean="0">
              <a:solidFill>
                <a:srgbClr val="0000CC"/>
              </a:solidFill>
            </a:endParaRPr>
          </a:p>
          <a:p>
            <a:pPr>
              <a:buNone/>
            </a:pPr>
            <a:endParaRPr lang="en-US" altLang="en-US" dirty="0" smtClean="0">
              <a:latin typeface="Times New Roman" pitchFamily="18" charset="0"/>
            </a:endParaRPr>
          </a:p>
          <a:p>
            <a:pPr>
              <a:buNone/>
            </a:pPr>
            <a:endParaRPr lang="en-US" altLang="en-US" dirty="0" smtClean="0">
              <a:latin typeface="Times New Roman" pitchFamily="18" charset="0"/>
            </a:endParaRPr>
          </a:p>
          <a:p>
            <a:endParaRPr lang="en-US" altLang="en-US" dirty="0" smtClean="0">
              <a:latin typeface="Times New Roman" pitchFamily="18" charset="0"/>
            </a:endParaRPr>
          </a:p>
        </p:txBody>
      </p:sp>
      <p:sp>
        <p:nvSpPr>
          <p:cNvPr id="11" name="Rectangle 2"/>
          <p:cNvSpPr>
            <a:spLocks noChangeArrowheads="1"/>
          </p:cNvSpPr>
          <p:nvPr/>
        </p:nvSpPr>
        <p:spPr bwMode="auto">
          <a:xfrm>
            <a:off x="127000" y="1219200"/>
            <a:ext cx="8915400" cy="5508625"/>
          </a:xfrm>
          <a:prstGeom prst="rect">
            <a:avLst/>
          </a:prstGeom>
          <a:noFill/>
          <a:ln w="9525">
            <a:noFill/>
            <a:miter lim="800000"/>
            <a:headEnd/>
            <a:tailEnd/>
          </a:ln>
          <a:effectLst/>
        </p:spPr>
        <p:txBody>
          <a:bodyPr>
            <a:spAutoFit/>
          </a:bodyPr>
          <a:lstStyle/>
          <a:p>
            <a:pPr algn="just">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a database and a database management system (DBMS) and describe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the components of a DBMS.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architecture of a DBMS based on the ANSI/SPARC definition.</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the three traditional database models: hierarchical, networking, and</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relational.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relational model and relations.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Understand operations on a relational database based on commands available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in SQL.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Describe the steps in database design.</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ERM and E-R diagrams and explain the entities and relationships in</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this model.</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Define the hierarchical levels of normalization and understand the rationale</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for normalizing the relations.</a:t>
            </a:r>
          </a:p>
          <a:p>
            <a:pPr>
              <a:spcAft>
                <a:spcPct val="45000"/>
              </a:spcAft>
              <a:buClr>
                <a:srgbClr val="FF0000"/>
              </a:buClr>
              <a:buFont typeface="Wingdings" pitchFamily="2" charset="2"/>
              <a:buChar char="q"/>
            </a:pPr>
            <a:r>
              <a:rPr lang="en-US" altLang="en-US" sz="2000" dirty="0">
                <a:solidFill>
                  <a:schemeClr val="bg1"/>
                </a:solidFill>
                <a:latin typeface="Times New Roman" pitchFamily="18" charset="0"/>
              </a:rPr>
              <a:t> List database types other than the relational model.</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41</a:t>
            </a:fld>
            <a:endParaRPr kumimoji="0"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65253" name="Rectangle 5"/>
          <p:cNvSpPr>
            <a:spLocks noChangeArrowheads="1"/>
          </p:cNvSpPr>
          <p:nvPr/>
        </p:nvSpPr>
        <p:spPr bwMode="auto">
          <a:xfrm>
            <a:off x="381000" y="1066800"/>
            <a:ext cx="82296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a:defRPr/>
            </a:pPr>
            <a:r>
              <a:rPr lang="en-US" altLang="en-US" sz="2800" b="0" dirty="0" smtClean="0">
                <a:solidFill>
                  <a:schemeClr val="bg1"/>
                </a:solidFill>
                <a:latin typeface="Times New Roman" panose="02020603050405020304" pitchFamily="18" charset="0"/>
              </a:rPr>
              <a:t>Storage of all related data is centralized in one location </a:t>
            </a:r>
            <a:r>
              <a:rPr lang="en-US" altLang="en-US" sz="2800" b="0" dirty="0" smtClean="0">
                <a:solidFill>
                  <a:schemeClr val="bg1"/>
                </a:solidFill>
                <a:latin typeface="Times New Roman" panose="02020603050405020304" pitchFamily="18" charset="0"/>
                <a:sym typeface="Wingdings" pitchFamily="2" charset="2"/>
              </a:rPr>
              <a:t> </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Introduction to Databases…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04800" y="2057400"/>
          <a:ext cx="8610600" cy="3474720"/>
        </p:xfrm>
        <a:graphic>
          <a:graphicData uri="http://schemas.openxmlformats.org/drawingml/2006/table">
            <a:tbl>
              <a:tblPr firstRow="1" bandRow="1">
                <a:tableStyleId>{5C22544A-7EE6-4342-B048-85BDC9FD1C3A}</a:tableStyleId>
              </a:tblPr>
              <a:tblGrid>
                <a:gridCol w="2590800"/>
                <a:gridCol w="6019800"/>
              </a:tblGrid>
              <a:tr h="370840">
                <a:tc>
                  <a:txBody>
                    <a:bodyPr/>
                    <a:lstStyle/>
                    <a:p>
                      <a:r>
                        <a:rPr lang="en-US" sz="2400" dirty="0" smtClean="0"/>
                        <a:t>Advantage</a:t>
                      </a:r>
                      <a:endParaRPr lang="en-US" sz="2400" dirty="0"/>
                    </a:p>
                  </a:txBody>
                  <a:tcPr/>
                </a:tc>
                <a:tc>
                  <a:txBody>
                    <a:bodyPr/>
                    <a:lstStyle/>
                    <a:p>
                      <a:r>
                        <a:rPr lang="en-US" sz="2400" dirty="0" smtClean="0"/>
                        <a:t>Explanation</a:t>
                      </a:r>
                      <a:endParaRPr lang="en-US" sz="2400" dirty="0"/>
                    </a:p>
                  </a:txBody>
                  <a:tcPr/>
                </a:tc>
              </a:tr>
              <a:tr h="370840">
                <a:tc>
                  <a:txBody>
                    <a:bodyPr/>
                    <a:lstStyle/>
                    <a:p>
                      <a:r>
                        <a:rPr lang="en-US" sz="2400" dirty="0" smtClean="0"/>
                        <a:t>Less redundancy</a:t>
                      </a:r>
                      <a:endParaRPr lang="en-US" sz="2400" dirty="0"/>
                    </a:p>
                  </a:txBody>
                  <a:tcPr/>
                </a:tc>
                <a:tc>
                  <a:txBody>
                    <a:bodyPr/>
                    <a:lstStyle/>
                    <a:p>
                      <a:r>
                        <a:rPr lang="en-US" sz="2400" dirty="0" smtClean="0"/>
                        <a:t>(</a:t>
                      </a:r>
                      <a:r>
                        <a:rPr lang="en-US" sz="2400" dirty="0" err="1" smtClean="0"/>
                        <a:t>Ít</a:t>
                      </a:r>
                      <a:r>
                        <a:rPr lang="en-US" sz="2400" baseline="0" dirty="0" smtClean="0"/>
                        <a:t> </a:t>
                      </a:r>
                      <a:r>
                        <a:rPr lang="en-US" sz="2400" baseline="0" dirty="0" err="1" smtClean="0"/>
                        <a:t>dư</a:t>
                      </a:r>
                      <a:r>
                        <a:rPr lang="en-US" sz="2400" baseline="0" dirty="0" smtClean="0"/>
                        <a:t> </a:t>
                      </a:r>
                      <a:r>
                        <a:rPr lang="en-US" sz="2400" baseline="0" dirty="0" err="1" smtClean="0"/>
                        <a:t>thừa</a:t>
                      </a:r>
                      <a:r>
                        <a:rPr lang="en-US" sz="2400" baseline="0" dirty="0" smtClean="0"/>
                        <a:t>) Data </a:t>
                      </a:r>
                      <a:r>
                        <a:rPr lang="en-US" altLang="en-US" sz="2400" dirty="0" smtClean="0">
                          <a:solidFill>
                            <a:schemeClr val="bg1"/>
                          </a:solidFill>
                          <a:latin typeface="Times New Roman" pitchFamily="18" charset="0"/>
                        </a:rPr>
                        <a:t>are stored in fewer locations</a:t>
                      </a:r>
                      <a:endParaRPr lang="en-US" sz="2400" dirty="0"/>
                    </a:p>
                  </a:txBody>
                  <a:tcPr/>
                </a:tc>
              </a:tr>
              <a:tr h="370840">
                <a:tc>
                  <a:txBody>
                    <a:bodyPr/>
                    <a:lstStyle/>
                    <a:p>
                      <a:r>
                        <a:rPr lang="en-US" sz="2400" dirty="0" smtClean="0"/>
                        <a:t>Inconsistency avoidance</a:t>
                      </a:r>
                      <a:endParaRPr lang="en-US" sz="2400" dirty="0"/>
                    </a:p>
                  </a:txBody>
                  <a:tcPr/>
                </a:tc>
                <a:tc>
                  <a:txBody>
                    <a:bodyPr/>
                    <a:lstStyle/>
                    <a:p>
                      <a:r>
                        <a:rPr lang="en-US" sz="2400" dirty="0" smtClean="0"/>
                        <a:t>(</a:t>
                      </a:r>
                      <a:r>
                        <a:rPr lang="en-US" sz="2400" dirty="0" err="1" smtClean="0"/>
                        <a:t>nhất</a:t>
                      </a:r>
                      <a:r>
                        <a:rPr lang="en-US" sz="2400" baseline="0" dirty="0" smtClean="0"/>
                        <a:t> </a:t>
                      </a:r>
                      <a:r>
                        <a:rPr lang="en-US" sz="2400" baseline="0" dirty="0" err="1" smtClean="0"/>
                        <a:t>quán</a:t>
                      </a:r>
                      <a:r>
                        <a:rPr lang="en-US" sz="2400" baseline="0" dirty="0" smtClean="0"/>
                        <a:t>, </a:t>
                      </a:r>
                      <a:r>
                        <a:rPr lang="en-US" sz="2400" baseline="0" dirty="0" err="1" smtClean="0"/>
                        <a:t>không</a:t>
                      </a:r>
                      <a:r>
                        <a:rPr lang="en-US" sz="2400" baseline="0" dirty="0" smtClean="0"/>
                        <a:t> </a:t>
                      </a:r>
                      <a:r>
                        <a:rPr lang="en-US" sz="2400" baseline="0" dirty="0" err="1" smtClean="0"/>
                        <a:t>có</a:t>
                      </a:r>
                      <a:r>
                        <a:rPr lang="en-US" sz="2400" baseline="0" dirty="0" smtClean="0"/>
                        <a:t> </a:t>
                      </a:r>
                      <a:r>
                        <a:rPr lang="en-US" sz="2400" baseline="0" dirty="0" err="1" smtClean="0"/>
                        <a:t>mâu</a:t>
                      </a:r>
                      <a:r>
                        <a:rPr lang="en-US" sz="2400" baseline="0" dirty="0" smtClean="0"/>
                        <a:t> </a:t>
                      </a:r>
                      <a:r>
                        <a:rPr lang="en-US" sz="2400" baseline="0" dirty="0" err="1" smtClean="0"/>
                        <a:t>thuẫn</a:t>
                      </a:r>
                      <a:r>
                        <a:rPr lang="en-US" sz="2400" baseline="0" dirty="0" smtClean="0"/>
                        <a:t>) </a:t>
                      </a:r>
                      <a:r>
                        <a:rPr kumimoji="0" lang="en-US" sz="2400" b="0" i="0" kern="1200" dirty="0" smtClean="0">
                          <a:solidFill>
                            <a:schemeClr val="dk1"/>
                          </a:solidFill>
                          <a:latin typeface="+mn-lt"/>
                          <a:ea typeface="+mn-ea"/>
                          <a:cs typeface="+mn-cs"/>
                        </a:rPr>
                        <a:t>ability to be asserted together without contradiction</a:t>
                      </a:r>
                      <a:endParaRPr lang="en-US" sz="2400" dirty="0"/>
                    </a:p>
                  </a:txBody>
                  <a:tcPr/>
                </a:tc>
              </a:tr>
              <a:tr h="370840">
                <a:tc>
                  <a:txBody>
                    <a:bodyPr/>
                    <a:lstStyle/>
                    <a:p>
                      <a:r>
                        <a:rPr lang="en-US" sz="2400" dirty="0" smtClean="0"/>
                        <a:t>Efficiency</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Data </a:t>
                      </a:r>
                      <a:r>
                        <a:rPr lang="en-US" altLang="en-US" sz="2400" dirty="0" smtClean="0">
                          <a:solidFill>
                            <a:schemeClr val="bg1"/>
                          </a:solidFill>
                          <a:latin typeface="Times New Roman" pitchFamily="18" charset="0"/>
                        </a:rPr>
                        <a:t>are stored in fewer locations</a:t>
                      </a:r>
                      <a:endParaRPr lang="en-US" sz="2400" dirty="0" smtClean="0"/>
                    </a:p>
                  </a:txBody>
                  <a:tcPr/>
                </a:tc>
              </a:tr>
              <a:tr h="370840">
                <a:tc>
                  <a:txBody>
                    <a:bodyPr/>
                    <a:lstStyle/>
                    <a:p>
                      <a:r>
                        <a:rPr lang="en-US" sz="2400" dirty="0" smtClean="0"/>
                        <a:t>Data integrity</a:t>
                      </a:r>
                      <a:endParaRPr lang="en-US" sz="2400" dirty="0"/>
                    </a:p>
                  </a:txBody>
                  <a:tcPr/>
                </a:tc>
                <a:tc>
                  <a:txBody>
                    <a:bodyPr/>
                    <a:lstStyle/>
                    <a:p>
                      <a:r>
                        <a:rPr lang="en-US" sz="2400" dirty="0" smtClean="0"/>
                        <a:t>(</a:t>
                      </a:r>
                      <a:r>
                        <a:rPr lang="en-US" sz="2400" dirty="0" err="1" smtClean="0"/>
                        <a:t>toàn</a:t>
                      </a:r>
                      <a:r>
                        <a:rPr lang="en-US" sz="2400" baseline="0" dirty="0" smtClean="0"/>
                        <a:t> </a:t>
                      </a:r>
                      <a:r>
                        <a:rPr lang="en-US" sz="2400" baseline="0" dirty="0" err="1" smtClean="0"/>
                        <a:t>vẹn</a:t>
                      </a:r>
                      <a:r>
                        <a:rPr lang="en-US" sz="2400" baseline="0" dirty="0" smtClean="0"/>
                        <a:t>) </a:t>
                      </a:r>
                      <a:r>
                        <a:rPr kumimoji="0" lang="en-US" sz="2400" b="0" i="0" kern="1200" dirty="0" smtClean="0">
                          <a:solidFill>
                            <a:schemeClr val="dk1"/>
                          </a:solidFill>
                          <a:latin typeface="+mn-lt"/>
                          <a:ea typeface="+mn-ea"/>
                          <a:cs typeface="+mn-cs"/>
                        </a:rPr>
                        <a:t>the quality or state of being complete or undivided</a:t>
                      </a:r>
                      <a:endParaRPr lang="en-US" sz="2400" dirty="0"/>
                    </a:p>
                  </a:txBody>
                  <a:tcPr/>
                </a:tc>
              </a:tr>
              <a:tr h="370840">
                <a:tc>
                  <a:txBody>
                    <a:bodyPr/>
                    <a:lstStyle/>
                    <a:p>
                      <a:r>
                        <a:rPr lang="en-US" sz="2400" dirty="0" smtClean="0"/>
                        <a:t>Confidence</a:t>
                      </a:r>
                      <a:endParaRPr lang="en-US" sz="2400" dirty="0"/>
                    </a:p>
                  </a:txBody>
                  <a:tcPr/>
                </a:tc>
                <a:tc>
                  <a:txBody>
                    <a:bodyPr/>
                    <a:lstStyle/>
                    <a:p>
                      <a:r>
                        <a:rPr lang="en-US" altLang="en-US" sz="2400" dirty="0" smtClean="0">
                          <a:solidFill>
                            <a:schemeClr val="bg1"/>
                          </a:solidFill>
                          <a:latin typeface="Times New Roman" pitchFamily="18" charset="0"/>
                        </a:rPr>
                        <a:t>the storage of data is centralized in one location</a:t>
                      </a:r>
                      <a:endParaRPr lang="en-US" sz="2400" dirty="0"/>
                    </a:p>
                  </a:txBody>
                  <a:tcPr/>
                </a:tc>
              </a:tr>
            </a:tbl>
          </a:graphicData>
        </a:graphic>
      </p:graphicFrame>
      <p:sp>
        <p:nvSpPr>
          <p:cNvPr id="7" name="Slide Number Placeholder 6"/>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4835" name="Text Box 3"/>
          <p:cNvSpPr txBox="1">
            <a:spLocks noChangeArrowheads="1"/>
          </p:cNvSpPr>
          <p:nvPr/>
        </p:nvSpPr>
        <p:spPr bwMode="auto">
          <a:xfrm>
            <a:off x="198429" y="1066800"/>
            <a:ext cx="54585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400" b="1" dirty="0" smtClean="0">
                <a:solidFill>
                  <a:srgbClr val="0000CC"/>
                </a:solidFill>
                <a:effectLst>
                  <a:outerShdw blurRad="38100" dist="38100" dir="2700000" algn="tl">
                    <a:srgbClr val="C0C0C0"/>
                  </a:outerShdw>
                </a:effectLst>
                <a:latin typeface="Calibri" panose="020F0502020204030204" pitchFamily="34" charset="0"/>
              </a:rPr>
              <a:t>Database Management Systems (DBMS)</a:t>
            </a:r>
            <a:endParaRPr lang="en-US" altLang="en-US" sz="2400" b="1" dirty="0">
              <a:solidFill>
                <a:srgbClr val="0000CC"/>
              </a:solidFill>
              <a:effectLst>
                <a:outerShdw blurRad="38100" dist="38100" dir="2700000" algn="tl">
                  <a:srgbClr val="C0C0C0"/>
                </a:outerShdw>
              </a:effectLst>
              <a:latin typeface="Calibri" panose="020F0502020204030204" pitchFamily="34" charset="0"/>
            </a:endParaRPr>
          </a:p>
        </p:txBody>
      </p:sp>
      <p:sp>
        <p:nvSpPr>
          <p:cNvPr id="1784837" name="Rectangle 5"/>
          <p:cNvSpPr>
            <a:spLocks noChangeArrowheads="1"/>
          </p:cNvSpPr>
          <p:nvPr/>
        </p:nvSpPr>
        <p:spPr bwMode="auto">
          <a:xfrm>
            <a:off x="457200" y="1600200"/>
            <a:ext cx="82296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smtClean="0">
                <a:solidFill>
                  <a:schemeClr val="bg1"/>
                </a:solidFill>
                <a:latin typeface="Times New Roman" panose="02020603050405020304" pitchFamily="18" charset="0"/>
              </a:rPr>
              <a:t>- A DBMS helps defining, creating, </a:t>
            </a:r>
            <a:r>
              <a:rPr lang="en-US" altLang="en-US" sz="2800" b="0" dirty="0">
                <a:solidFill>
                  <a:schemeClr val="bg1"/>
                </a:solidFill>
                <a:latin typeface="Times New Roman" panose="02020603050405020304" pitchFamily="18" charset="0"/>
              </a:rPr>
              <a:t>and </a:t>
            </a:r>
            <a:r>
              <a:rPr lang="en-US" altLang="en-US" sz="2800" b="0" dirty="0" smtClean="0">
                <a:solidFill>
                  <a:schemeClr val="bg1"/>
                </a:solidFill>
                <a:latin typeface="Times New Roman" panose="02020603050405020304" pitchFamily="18" charset="0"/>
              </a:rPr>
              <a:t>maintaining </a:t>
            </a:r>
            <a:r>
              <a:rPr lang="en-US" altLang="en-US" sz="2800" b="0" dirty="0">
                <a:solidFill>
                  <a:schemeClr val="bg1"/>
                </a:solidFill>
                <a:latin typeface="Times New Roman" panose="02020603050405020304" pitchFamily="18" charset="0"/>
              </a:rPr>
              <a:t>a database. </a:t>
            </a: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b="0" dirty="0" smtClean="0">
                <a:solidFill>
                  <a:schemeClr val="bg1"/>
                </a:solidFill>
                <a:latin typeface="Times New Roman" panose="02020603050405020304" pitchFamily="18" charset="0"/>
              </a:rPr>
              <a:t>DBMS </a:t>
            </a:r>
            <a:r>
              <a:rPr lang="en-US" altLang="en-US" sz="2800" b="0" dirty="0">
                <a:solidFill>
                  <a:schemeClr val="bg1"/>
                </a:solidFill>
                <a:latin typeface="Times New Roman" panose="02020603050405020304" pitchFamily="18" charset="0"/>
              </a:rPr>
              <a:t>also allows controlled access to data in the database. </a:t>
            </a: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dirty="0" smtClean="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rPr>
              <a:t>A </a:t>
            </a:r>
            <a:r>
              <a:rPr lang="en-US" altLang="en-US" sz="2800" b="0" dirty="0">
                <a:solidFill>
                  <a:schemeClr val="bg1"/>
                </a:solidFill>
                <a:latin typeface="Times New Roman" panose="02020603050405020304" pitchFamily="18" charset="0"/>
              </a:rPr>
              <a:t>DBMS is a combination of five components: </a:t>
            </a:r>
            <a:r>
              <a:rPr lang="en-US" altLang="en-US" sz="2800" b="0" dirty="0" smtClean="0">
                <a:solidFill>
                  <a:schemeClr val="bg1"/>
                </a:solidFill>
                <a:latin typeface="Times New Roman" panose="02020603050405020304" pitchFamily="18" charset="0"/>
              </a:rPr>
              <a:t>hardware, software</a:t>
            </a:r>
            <a:r>
              <a:rPr lang="en-US" altLang="en-US" sz="2800" b="0" dirty="0">
                <a:solidFill>
                  <a:schemeClr val="bg1"/>
                </a:solidFill>
                <a:latin typeface="Times New Roman" panose="02020603050405020304" pitchFamily="18" charset="0"/>
              </a:rPr>
              <a:t>, data, users, and </a:t>
            </a:r>
            <a:r>
              <a:rPr lang="en-US" altLang="en-US" sz="2400" b="0" dirty="0" smtClean="0">
                <a:solidFill>
                  <a:schemeClr val="bg1"/>
                </a:solidFill>
                <a:latin typeface="Times New Roman" panose="02020603050405020304" pitchFamily="18" charset="0"/>
              </a:rPr>
              <a:t>procedures</a:t>
            </a:r>
            <a:r>
              <a:rPr lang="en-US" altLang="en-US" sz="2800" b="0" dirty="0" smtClean="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1638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grpSp>
        <p:nvGrpSpPr>
          <p:cNvPr id="15" name="Group 14"/>
          <p:cNvGrpSpPr/>
          <p:nvPr/>
        </p:nvGrpSpPr>
        <p:grpSpPr>
          <a:xfrm>
            <a:off x="1524000" y="4343400"/>
            <a:ext cx="5867400" cy="1981200"/>
            <a:chOff x="304800" y="3962400"/>
            <a:chExt cx="5867400" cy="1981200"/>
          </a:xfrm>
        </p:grpSpPr>
        <p:sp>
          <p:nvSpPr>
            <p:cNvPr id="16390" name="Text Box 7"/>
            <p:cNvSpPr txBox="1">
              <a:spLocks noChangeArrowheads="1"/>
            </p:cNvSpPr>
            <p:nvPr/>
          </p:nvSpPr>
          <p:spPr bwMode="auto">
            <a:xfrm>
              <a:off x="304800" y="3962400"/>
              <a:ext cx="3903663"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14.1  </a:t>
              </a:r>
              <a:r>
                <a:rPr lang="en-US" altLang="en-US" sz="2000" dirty="0">
                  <a:solidFill>
                    <a:schemeClr val="bg1"/>
                  </a:solidFill>
                  <a:latin typeface="Times New Roman" pitchFamily="18" charset="0"/>
                </a:rPr>
                <a:t>DBMS components</a:t>
              </a:r>
            </a:p>
          </p:txBody>
        </p:sp>
        <p:pic>
          <p:nvPicPr>
            <p:cNvPr id="16391" name="Picture 8"/>
            <p:cNvPicPr>
              <a:picLocks noChangeAspect="1" noChangeArrowheads="1"/>
            </p:cNvPicPr>
            <p:nvPr/>
          </p:nvPicPr>
          <p:blipFill>
            <a:blip r:embed="rId3" cstate="print"/>
            <a:srcRect/>
            <a:stretch>
              <a:fillRect/>
            </a:stretch>
          </p:blipFill>
          <p:spPr bwMode="auto">
            <a:xfrm>
              <a:off x="368300" y="4619625"/>
              <a:ext cx="5803900" cy="1171575"/>
            </a:xfrm>
            <a:prstGeom prst="rect">
              <a:avLst/>
            </a:prstGeom>
            <a:noFill/>
            <a:ln w="9525">
              <a:noFill/>
              <a:miter lim="800000"/>
              <a:headEnd/>
              <a:tailEnd/>
            </a:ln>
            <a:effectLst/>
          </p:spPr>
        </p:pic>
        <p:cxnSp>
          <p:nvCxnSpPr>
            <p:cNvPr id="16392" name="Straight Connector 8"/>
            <p:cNvCxnSpPr>
              <a:cxnSpLocks noChangeShapeType="1"/>
            </p:cNvCxnSpPr>
            <p:nvPr/>
          </p:nvCxnSpPr>
          <p:spPr bwMode="auto">
            <a:xfrm>
              <a:off x="381000" y="4495800"/>
              <a:ext cx="5791200" cy="0"/>
            </a:xfrm>
            <a:prstGeom prst="line">
              <a:avLst/>
            </a:prstGeom>
            <a:noFill/>
            <a:ln w="57150" algn="ctr">
              <a:solidFill>
                <a:srgbClr val="FF0000"/>
              </a:solidFill>
              <a:round/>
              <a:headEnd/>
              <a:tailEnd/>
            </a:ln>
            <a:effectLst/>
          </p:spPr>
        </p:cxnSp>
        <p:cxnSp>
          <p:nvCxnSpPr>
            <p:cNvPr id="16393" name="Straight Connector 9"/>
            <p:cNvCxnSpPr>
              <a:cxnSpLocks noChangeShapeType="1"/>
            </p:cNvCxnSpPr>
            <p:nvPr/>
          </p:nvCxnSpPr>
          <p:spPr bwMode="auto">
            <a:xfrm>
              <a:off x="457200" y="5943600"/>
              <a:ext cx="5715000" cy="0"/>
            </a:xfrm>
            <a:prstGeom prst="line">
              <a:avLst/>
            </a:prstGeom>
            <a:noFill/>
            <a:ln w="9525" algn="ctr">
              <a:solidFill>
                <a:srgbClr val="FF0000"/>
              </a:solidFill>
              <a:round/>
              <a:headEnd/>
              <a:tailEnd/>
            </a:ln>
            <a:effectLst/>
          </p:spPr>
        </p:cxnSp>
        <p:cxnSp>
          <p:nvCxnSpPr>
            <p:cNvPr id="16394" name="Straight Connector 10"/>
            <p:cNvCxnSpPr>
              <a:cxnSpLocks noChangeShapeType="1"/>
            </p:cNvCxnSpPr>
            <p:nvPr/>
          </p:nvCxnSpPr>
          <p:spPr bwMode="auto">
            <a:xfrm>
              <a:off x="381000" y="4038600"/>
              <a:ext cx="5791200" cy="0"/>
            </a:xfrm>
            <a:prstGeom prst="line">
              <a:avLst/>
            </a:prstGeom>
            <a:noFill/>
            <a:ln w="9525" algn="ctr">
              <a:solidFill>
                <a:srgbClr val="FF0000"/>
              </a:solidFill>
              <a:round/>
              <a:headEnd/>
              <a:tailEnd/>
            </a:ln>
            <a:effectLst/>
          </p:spPr>
        </p:cxnSp>
      </p:gr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Introduction to Databases…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4835" name="Text Box 3"/>
          <p:cNvSpPr txBox="1">
            <a:spLocks noChangeArrowheads="1"/>
          </p:cNvSpPr>
          <p:nvPr/>
        </p:nvSpPr>
        <p:spPr bwMode="auto">
          <a:xfrm>
            <a:off x="198429" y="1066800"/>
            <a:ext cx="545854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400" b="1" dirty="0" smtClean="0">
                <a:solidFill>
                  <a:srgbClr val="0000CC"/>
                </a:solidFill>
                <a:effectLst>
                  <a:outerShdw blurRad="38100" dist="38100" dir="2700000" algn="tl">
                    <a:srgbClr val="C0C0C0"/>
                  </a:outerShdw>
                </a:effectLst>
                <a:latin typeface="Calibri" panose="020F0502020204030204" pitchFamily="34" charset="0"/>
              </a:rPr>
              <a:t>Database Management Systems (DBMS)</a:t>
            </a:r>
            <a:endParaRPr lang="en-US" altLang="en-US" sz="2400" b="1" dirty="0">
              <a:solidFill>
                <a:srgbClr val="0000CC"/>
              </a:solidFill>
              <a:effectLst>
                <a:outerShdw blurRad="38100" dist="38100" dir="2700000" algn="tl">
                  <a:srgbClr val="C0C0C0"/>
                </a:outerShdw>
              </a:effectLst>
              <a:latin typeface="Calibri" panose="020F0502020204030204" pitchFamily="34" charset="0"/>
            </a:endParaRPr>
          </a:p>
        </p:txBody>
      </p:sp>
      <p:sp>
        <p:nvSpPr>
          <p:cNvPr id="1638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Introduction to Databases…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12" name="Table 11"/>
          <p:cNvGraphicFramePr>
            <a:graphicFrameLocks noGrp="1"/>
          </p:cNvGraphicFramePr>
          <p:nvPr/>
        </p:nvGraphicFramePr>
        <p:xfrm>
          <a:off x="457200" y="1600200"/>
          <a:ext cx="8153400" cy="4845518"/>
        </p:xfrm>
        <a:graphic>
          <a:graphicData uri="http://schemas.openxmlformats.org/drawingml/2006/table">
            <a:tbl>
              <a:tblPr firstRow="1" bandRow="1">
                <a:tableStyleId>{5C22544A-7EE6-4342-B048-85BDC9FD1C3A}</a:tableStyleId>
              </a:tblPr>
              <a:tblGrid>
                <a:gridCol w="1828800"/>
                <a:gridCol w="6324600"/>
              </a:tblGrid>
              <a:tr h="425918">
                <a:tc>
                  <a:txBody>
                    <a:bodyPr/>
                    <a:lstStyle/>
                    <a:p>
                      <a:r>
                        <a:rPr lang="en-US" sz="2000" baseline="0" dirty="0" smtClean="0"/>
                        <a:t>Component</a:t>
                      </a:r>
                      <a:endParaRPr lang="en-US" sz="2000" dirty="0"/>
                    </a:p>
                  </a:txBody>
                  <a:tcPr/>
                </a:tc>
                <a:tc>
                  <a:txBody>
                    <a:bodyPr/>
                    <a:lstStyle/>
                    <a:p>
                      <a:r>
                        <a:rPr lang="en-US" sz="2000" dirty="0" smtClean="0"/>
                        <a:t>Description</a:t>
                      </a:r>
                      <a:endParaRPr lang="en-US" sz="2000" dirty="0"/>
                    </a:p>
                  </a:txBody>
                  <a:tcPr/>
                </a:tc>
              </a:tr>
              <a:tr h="425918">
                <a:tc>
                  <a:txBody>
                    <a:bodyPr/>
                    <a:lstStyle/>
                    <a:p>
                      <a:r>
                        <a:rPr lang="en-US" sz="2000" dirty="0" smtClean="0"/>
                        <a:t>Hardware</a:t>
                      </a:r>
                      <a:endParaRPr lang="en-US" sz="2000" dirty="0"/>
                    </a:p>
                  </a:txBody>
                  <a:tcPr/>
                </a:tc>
                <a:tc>
                  <a:txBody>
                    <a:bodyPr/>
                    <a:lstStyle/>
                    <a:p>
                      <a:r>
                        <a:rPr lang="en-US" altLang="en-US" sz="2000" b="0" dirty="0" smtClean="0">
                          <a:solidFill>
                            <a:schemeClr val="bg1"/>
                          </a:solidFill>
                          <a:latin typeface="Times New Roman" pitchFamily="18" charset="0"/>
                        </a:rPr>
                        <a:t>The hardware is the physical computer system that allows access to data</a:t>
                      </a:r>
                      <a:endParaRPr lang="en-US" sz="2000" dirty="0"/>
                    </a:p>
                  </a:txBody>
                  <a:tcPr/>
                </a:tc>
              </a:tr>
              <a:tr h="519764">
                <a:tc>
                  <a:txBody>
                    <a:bodyPr/>
                    <a:lstStyle/>
                    <a:p>
                      <a:r>
                        <a:rPr lang="en-US" sz="2000" dirty="0" smtClean="0"/>
                        <a:t>Software</a:t>
                      </a:r>
                      <a:endParaRPr lang="en-US" sz="2000" dirty="0"/>
                    </a:p>
                  </a:txBody>
                  <a:tcPr/>
                </a:tc>
                <a:tc>
                  <a:txBody>
                    <a:bodyPr/>
                    <a:lstStyle/>
                    <a:p>
                      <a:r>
                        <a:rPr lang="en-US" altLang="en-US" sz="2000" b="0" dirty="0" smtClean="0">
                          <a:solidFill>
                            <a:schemeClr val="bg1"/>
                          </a:solidFill>
                          <a:latin typeface="Times New Roman" pitchFamily="18" charset="0"/>
                        </a:rPr>
                        <a:t>Actual program that allows users to access, maintain, and update data. In addition, the software controls which user can access which parts of the data in the database.</a:t>
                      </a:r>
                      <a:endParaRPr lang="en-US" sz="2000" dirty="0"/>
                    </a:p>
                  </a:txBody>
                  <a:tcPr/>
                </a:tc>
              </a:tr>
              <a:tr h="519764">
                <a:tc>
                  <a:txBody>
                    <a:bodyPr/>
                    <a:lstStyle/>
                    <a:p>
                      <a:r>
                        <a:rPr lang="en-US" sz="2000" dirty="0" smtClean="0"/>
                        <a:t>Data</a:t>
                      </a:r>
                      <a:endParaRPr lang="en-US" sz="2000" dirty="0"/>
                    </a:p>
                  </a:txBody>
                  <a:tcPr/>
                </a:tc>
                <a:tc>
                  <a:txBody>
                    <a:bodyPr/>
                    <a:lstStyle/>
                    <a:p>
                      <a:r>
                        <a:rPr lang="en-US" altLang="en-US" sz="2000" b="0" dirty="0" smtClean="0">
                          <a:solidFill>
                            <a:schemeClr val="bg1"/>
                          </a:solidFill>
                          <a:latin typeface="Times New Roman" pitchFamily="18" charset="0"/>
                        </a:rPr>
                        <a:t>Data in a database is stored physically on the storage devices. In a database, data is a separate entity from the software that accesses it.  </a:t>
                      </a:r>
                      <a:r>
                        <a:rPr lang="en-US" altLang="en-US" sz="2000" b="0" dirty="0" smtClean="0">
                          <a:solidFill>
                            <a:schemeClr val="bg1"/>
                          </a:solidFill>
                          <a:latin typeface="Times New Roman" pitchFamily="18" charset="0"/>
                          <a:sym typeface="Wingdings" pitchFamily="2" charset="2"/>
                        </a:rPr>
                        <a:t> Confident</a:t>
                      </a:r>
                      <a:endParaRPr lang="en-US" sz="2000" dirty="0"/>
                    </a:p>
                  </a:txBody>
                  <a:tcPr/>
                </a:tc>
              </a:tr>
              <a:tr h="425918">
                <a:tc>
                  <a:txBody>
                    <a:bodyPr/>
                    <a:lstStyle/>
                    <a:p>
                      <a:r>
                        <a:rPr lang="en-US" sz="2000" dirty="0" smtClean="0"/>
                        <a:t>User</a:t>
                      </a:r>
                      <a:endParaRPr lang="en-US" sz="2000" dirty="0"/>
                    </a:p>
                  </a:txBody>
                  <a:tcPr/>
                </a:tc>
                <a:tc>
                  <a:txBody>
                    <a:bodyPr/>
                    <a:lstStyle/>
                    <a:p>
                      <a:r>
                        <a:rPr lang="en-US" altLang="en-US" sz="2000" b="0" dirty="0" smtClean="0">
                          <a:solidFill>
                            <a:schemeClr val="bg1"/>
                          </a:solidFill>
                          <a:latin typeface="Times New Roman" pitchFamily="18" charset="0"/>
                        </a:rPr>
                        <a:t>We can divide users into two categories: </a:t>
                      </a:r>
                      <a:r>
                        <a:rPr lang="en-US" altLang="en-US" sz="2000" dirty="0" smtClean="0">
                          <a:solidFill>
                            <a:schemeClr val="bg1"/>
                          </a:solidFill>
                          <a:latin typeface="Times New Roman" pitchFamily="18" charset="0"/>
                        </a:rPr>
                        <a:t>end users</a:t>
                      </a:r>
                      <a:r>
                        <a:rPr lang="en-US" altLang="en-US" sz="2000" b="0" dirty="0" smtClean="0">
                          <a:solidFill>
                            <a:schemeClr val="bg1"/>
                          </a:solidFill>
                          <a:latin typeface="Times New Roman" pitchFamily="18" charset="0"/>
                        </a:rPr>
                        <a:t> and </a:t>
                      </a:r>
                      <a:r>
                        <a:rPr lang="en-US" altLang="en-US" sz="2000" dirty="0" smtClean="0">
                          <a:solidFill>
                            <a:schemeClr val="bg1"/>
                          </a:solidFill>
                          <a:latin typeface="Times New Roman" pitchFamily="18" charset="0"/>
                        </a:rPr>
                        <a:t>application programs</a:t>
                      </a:r>
                      <a:r>
                        <a:rPr lang="en-US" altLang="en-US" sz="2000" b="0" dirty="0" smtClean="0">
                          <a:solidFill>
                            <a:schemeClr val="bg1"/>
                          </a:solidFill>
                          <a:latin typeface="Times New Roman" pitchFamily="18" charset="0"/>
                        </a:rPr>
                        <a:t>.</a:t>
                      </a:r>
                      <a:endParaRPr lang="en-US" sz="2000" dirty="0"/>
                    </a:p>
                  </a:txBody>
                  <a:tcPr/>
                </a:tc>
              </a:tr>
              <a:tr h="425918">
                <a:tc>
                  <a:txBody>
                    <a:bodyPr/>
                    <a:lstStyle/>
                    <a:p>
                      <a:r>
                        <a:rPr lang="en-US" sz="2000" dirty="0" smtClean="0"/>
                        <a:t>Procedures</a:t>
                      </a:r>
                      <a:endParaRPr lang="en-US" sz="2000" dirty="0"/>
                    </a:p>
                  </a:txBody>
                  <a:tcPr/>
                </a:tc>
                <a:tc>
                  <a:txBody>
                    <a:bodyPr/>
                    <a:lstStyle/>
                    <a:p>
                      <a:r>
                        <a:rPr lang="en-US" altLang="en-US" sz="2000" b="0" dirty="0" smtClean="0">
                          <a:solidFill>
                            <a:schemeClr val="bg1"/>
                          </a:solidFill>
                          <a:latin typeface="Times New Roman" pitchFamily="18" charset="0"/>
                        </a:rPr>
                        <a:t>The last component of a DBMS is a set of procedures or rules that should be clearly defined and followed by the users of the database</a:t>
                      </a:r>
                      <a:endParaRPr lang="en-US" sz="2000" dirty="0"/>
                    </a:p>
                  </a:txBody>
                  <a:tcPr/>
                </a:tc>
              </a:tr>
            </a:tbl>
          </a:graphicData>
        </a:graphic>
      </p:graphicFrame>
      <p:sp>
        <p:nvSpPr>
          <p:cNvPr id="6" name="Slide Number Placeholder 5"/>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795077" name="Rectangle 5"/>
          <p:cNvSpPr>
            <a:spLocks noChangeArrowheads="1"/>
          </p:cNvSpPr>
          <p:nvPr/>
        </p:nvSpPr>
        <p:spPr bwMode="auto">
          <a:xfrm>
            <a:off x="228600" y="1230898"/>
            <a:ext cx="3124200"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defRPr/>
            </a:pPr>
            <a:r>
              <a:rPr lang="en-US" altLang="en-US" sz="2800" b="0" dirty="0">
                <a:solidFill>
                  <a:schemeClr val="bg1"/>
                </a:solidFill>
                <a:latin typeface="Times New Roman" panose="02020603050405020304" pitchFamily="18" charset="0"/>
              </a:rPr>
              <a:t>The American National Standards Institute/Standards Planning and Requirements Committee (</a:t>
            </a:r>
            <a:r>
              <a:rPr lang="en-US" altLang="en-US" sz="2800" b="1" dirty="0">
                <a:solidFill>
                  <a:schemeClr val="bg1"/>
                </a:solidFill>
                <a:latin typeface="Times New Roman" panose="02020603050405020304" pitchFamily="18" charset="0"/>
              </a:rPr>
              <a:t>ANSI/SPARC</a:t>
            </a:r>
            <a:r>
              <a:rPr lang="en-US" altLang="en-US" sz="2800" b="0" dirty="0">
                <a:solidFill>
                  <a:schemeClr val="bg1"/>
                </a:solidFill>
                <a:latin typeface="Times New Roman" panose="02020603050405020304" pitchFamily="18" charset="0"/>
              </a:rPr>
              <a:t>) has established a three-level architecture for a DBMS: </a:t>
            </a:r>
            <a:r>
              <a:rPr lang="en-US" altLang="en-US" sz="2800" dirty="0">
                <a:solidFill>
                  <a:schemeClr val="bg1"/>
                </a:solidFill>
                <a:latin typeface="Times New Roman" panose="02020603050405020304" pitchFamily="18" charset="0"/>
              </a:rPr>
              <a:t>internal</a:t>
            </a:r>
            <a:r>
              <a:rPr lang="en-US" altLang="en-US" sz="2800" b="0" dirty="0">
                <a:solidFill>
                  <a:schemeClr val="bg1"/>
                </a:solidFill>
                <a:latin typeface="Times New Roman" panose="02020603050405020304" pitchFamily="18" charset="0"/>
              </a:rPr>
              <a:t>, </a:t>
            </a:r>
            <a:r>
              <a:rPr lang="en-US" altLang="en-US" sz="2800" dirty="0">
                <a:solidFill>
                  <a:schemeClr val="bg1"/>
                </a:solidFill>
                <a:latin typeface="Times New Roman" panose="02020603050405020304" pitchFamily="18" charset="0"/>
              </a:rPr>
              <a:t>conceptual</a:t>
            </a:r>
            <a:r>
              <a:rPr lang="en-US" altLang="en-US" sz="2800" b="0" dirty="0">
                <a:solidFill>
                  <a:schemeClr val="bg1"/>
                </a:solidFill>
                <a:latin typeface="Times New Roman" panose="02020603050405020304" pitchFamily="18" charset="0"/>
              </a:rPr>
              <a:t>, and </a:t>
            </a:r>
            <a:r>
              <a:rPr lang="en-US" altLang="en-US" sz="2800" dirty="0" smtClean="0">
                <a:solidFill>
                  <a:schemeClr val="bg1"/>
                </a:solidFill>
                <a:latin typeface="Times New Roman" panose="02020603050405020304" pitchFamily="18" charset="0"/>
              </a:rPr>
              <a:t>external</a:t>
            </a:r>
            <a:r>
              <a:rPr lang="en-US" altLang="en-US" sz="2800" b="0" dirty="0" smtClean="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2- Database Architecture</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6" name="Group 15"/>
          <p:cNvGrpSpPr/>
          <p:nvPr/>
        </p:nvGrpSpPr>
        <p:grpSpPr>
          <a:xfrm>
            <a:off x="3352800" y="1295400"/>
            <a:ext cx="5867400" cy="5029200"/>
            <a:chOff x="3352800" y="1295400"/>
            <a:chExt cx="5867400" cy="5029200"/>
          </a:xfrm>
        </p:grpSpPr>
        <p:grpSp>
          <p:nvGrpSpPr>
            <p:cNvPr id="6" name="Group 5"/>
            <p:cNvGrpSpPr>
              <a:grpSpLocks/>
            </p:cNvGrpSpPr>
            <p:nvPr/>
          </p:nvGrpSpPr>
          <p:grpSpPr bwMode="auto">
            <a:xfrm>
              <a:off x="3352800" y="1295400"/>
              <a:ext cx="3967753" cy="5029200"/>
              <a:chOff x="381000" y="381000"/>
              <a:chExt cx="3967753" cy="5029200"/>
            </a:xfrm>
          </p:grpSpPr>
          <p:sp>
            <p:nvSpPr>
              <p:cNvPr id="7" name="Text Box 2"/>
              <p:cNvSpPr txBox="1">
                <a:spLocks noChangeArrowheads="1"/>
              </p:cNvSpPr>
              <p:nvPr/>
            </p:nvSpPr>
            <p:spPr bwMode="auto">
              <a:xfrm>
                <a:off x="381000" y="381000"/>
                <a:ext cx="396775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14.2  </a:t>
                </a:r>
                <a:r>
                  <a:rPr lang="en-US" altLang="en-US" sz="2000" dirty="0">
                    <a:solidFill>
                      <a:schemeClr val="bg1"/>
                    </a:solidFill>
                    <a:latin typeface="Times New Roman" pitchFamily="18" charset="0"/>
                  </a:rPr>
                  <a:t>Database architecture</a:t>
                </a:r>
              </a:p>
            </p:txBody>
          </p:sp>
          <p:pic>
            <p:nvPicPr>
              <p:cNvPr id="8" name="Picture 4"/>
              <p:cNvPicPr>
                <a:picLocks noChangeAspect="1" noChangeArrowheads="1"/>
              </p:cNvPicPr>
              <p:nvPr/>
            </p:nvPicPr>
            <p:blipFill>
              <a:blip r:embed="rId3" cstate="print"/>
              <a:srcRect/>
              <a:stretch>
                <a:fillRect/>
              </a:stretch>
            </p:blipFill>
            <p:spPr bwMode="auto">
              <a:xfrm>
                <a:off x="381000" y="990600"/>
                <a:ext cx="3930650" cy="4346575"/>
              </a:xfrm>
              <a:prstGeom prst="rect">
                <a:avLst/>
              </a:prstGeom>
              <a:noFill/>
              <a:ln w="9525">
                <a:noFill/>
                <a:miter lim="800000"/>
                <a:headEnd/>
                <a:tailEnd/>
              </a:ln>
              <a:effectLst/>
            </p:spPr>
          </p:pic>
          <p:cxnSp>
            <p:nvCxnSpPr>
              <p:cNvPr id="9" name="Straight Connector 7"/>
              <p:cNvCxnSpPr>
                <a:cxnSpLocks noChangeShapeType="1"/>
              </p:cNvCxnSpPr>
              <p:nvPr/>
            </p:nvCxnSpPr>
            <p:spPr bwMode="auto">
              <a:xfrm>
                <a:off x="381000" y="914400"/>
                <a:ext cx="3962400" cy="0"/>
              </a:xfrm>
              <a:prstGeom prst="line">
                <a:avLst/>
              </a:prstGeom>
              <a:noFill/>
              <a:ln w="57150" algn="ctr">
                <a:solidFill>
                  <a:srgbClr val="FF0000"/>
                </a:solidFill>
                <a:round/>
                <a:headEnd/>
                <a:tailEnd/>
              </a:ln>
              <a:effectLst/>
            </p:spPr>
          </p:cxnSp>
          <p:cxnSp>
            <p:nvCxnSpPr>
              <p:cNvPr id="10" name="Straight Connector 8"/>
              <p:cNvCxnSpPr>
                <a:cxnSpLocks noChangeShapeType="1"/>
              </p:cNvCxnSpPr>
              <p:nvPr/>
            </p:nvCxnSpPr>
            <p:spPr bwMode="auto">
              <a:xfrm>
                <a:off x="457200" y="5410200"/>
                <a:ext cx="3886200" cy="0"/>
              </a:xfrm>
              <a:prstGeom prst="line">
                <a:avLst/>
              </a:prstGeom>
              <a:noFill/>
              <a:ln w="9525" algn="ctr">
                <a:solidFill>
                  <a:srgbClr val="FF0000"/>
                </a:solidFill>
                <a:round/>
                <a:headEnd/>
                <a:tailEnd/>
              </a:ln>
              <a:effectLst/>
            </p:spPr>
          </p:cxnSp>
          <p:cxnSp>
            <p:nvCxnSpPr>
              <p:cNvPr id="11" name="Straight Connector 9"/>
              <p:cNvCxnSpPr>
                <a:cxnSpLocks noChangeShapeType="1"/>
              </p:cNvCxnSpPr>
              <p:nvPr/>
            </p:nvCxnSpPr>
            <p:spPr bwMode="auto">
              <a:xfrm>
                <a:off x="381000" y="457200"/>
                <a:ext cx="3962400" cy="0"/>
              </a:xfrm>
              <a:prstGeom prst="line">
                <a:avLst/>
              </a:prstGeom>
              <a:noFill/>
              <a:ln w="9525" algn="ctr">
                <a:solidFill>
                  <a:srgbClr val="FF0000"/>
                </a:solidFill>
                <a:round/>
                <a:headEnd/>
                <a:tailEnd/>
              </a:ln>
              <a:effectLst/>
            </p:spPr>
          </p:cxnSp>
        </p:grpSp>
        <p:sp>
          <p:nvSpPr>
            <p:cNvPr id="13" name="TextBox 12"/>
            <p:cNvSpPr txBox="1"/>
            <p:nvPr/>
          </p:nvSpPr>
          <p:spPr>
            <a:xfrm>
              <a:off x="7086600" y="4343400"/>
              <a:ext cx="2133600" cy="338554"/>
            </a:xfrm>
            <a:prstGeom prst="rect">
              <a:avLst/>
            </a:prstGeom>
            <a:noFill/>
          </p:spPr>
          <p:txBody>
            <a:bodyPr wrap="square" rtlCol="0">
              <a:spAutoFit/>
            </a:bodyPr>
            <a:lstStyle/>
            <a:p>
              <a:pPr algn="ctr"/>
              <a:r>
                <a:rPr lang="en-US" sz="1600" b="1" dirty="0" smtClean="0">
                  <a:solidFill>
                    <a:srgbClr val="FF0000"/>
                  </a:solidFill>
                </a:rPr>
                <a:t>Physical view</a:t>
              </a:r>
              <a:endParaRPr lang="en-US" sz="1600" b="1" dirty="0">
                <a:solidFill>
                  <a:srgbClr val="FF0000"/>
                </a:solidFill>
              </a:endParaRPr>
            </a:p>
          </p:txBody>
        </p:sp>
        <p:sp>
          <p:nvSpPr>
            <p:cNvPr id="14" name="TextBox 13"/>
            <p:cNvSpPr txBox="1"/>
            <p:nvPr/>
          </p:nvSpPr>
          <p:spPr>
            <a:xfrm>
              <a:off x="7239000" y="3505200"/>
              <a:ext cx="1905000" cy="338554"/>
            </a:xfrm>
            <a:prstGeom prst="rect">
              <a:avLst/>
            </a:prstGeom>
            <a:noFill/>
          </p:spPr>
          <p:txBody>
            <a:bodyPr wrap="square" rtlCol="0">
              <a:spAutoFit/>
            </a:bodyPr>
            <a:lstStyle/>
            <a:p>
              <a:pPr algn="ctr"/>
              <a:r>
                <a:rPr lang="en-US" sz="1600" b="1" dirty="0" smtClean="0">
                  <a:solidFill>
                    <a:srgbClr val="FF0000"/>
                  </a:solidFill>
                </a:rPr>
                <a:t>Conceptual  view</a:t>
              </a:r>
              <a:endParaRPr lang="en-US" sz="1600" b="1" dirty="0">
                <a:solidFill>
                  <a:srgbClr val="FF0000"/>
                </a:solidFill>
              </a:endParaRPr>
            </a:p>
          </p:txBody>
        </p:sp>
        <p:sp>
          <p:nvSpPr>
            <p:cNvPr id="15" name="TextBox 14"/>
            <p:cNvSpPr txBox="1"/>
            <p:nvPr/>
          </p:nvSpPr>
          <p:spPr>
            <a:xfrm>
              <a:off x="7162800" y="2667000"/>
              <a:ext cx="1981200" cy="338554"/>
            </a:xfrm>
            <a:prstGeom prst="rect">
              <a:avLst/>
            </a:prstGeom>
            <a:noFill/>
          </p:spPr>
          <p:txBody>
            <a:bodyPr wrap="square" rtlCol="0">
              <a:spAutoFit/>
            </a:bodyPr>
            <a:lstStyle/>
            <a:p>
              <a:pPr algn="ctr"/>
              <a:r>
                <a:rPr lang="en-US" sz="1600" b="1" dirty="0" smtClean="0">
                  <a:solidFill>
                    <a:srgbClr val="FF0000"/>
                  </a:solidFill>
                </a:rPr>
                <a:t>Application view</a:t>
              </a:r>
              <a:endParaRPr lang="en-US" sz="1600" b="1" dirty="0">
                <a:solidFill>
                  <a:srgbClr val="FF0000"/>
                </a:solidFill>
              </a:endParaRPr>
            </a:p>
          </p:txBody>
        </p:sp>
      </p:grpSp>
      <p:sp>
        <p:nvSpPr>
          <p:cNvPr id="17" name="Slide Number Placeholder 16"/>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Database Architecture</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12" name="Table 11"/>
          <p:cNvGraphicFramePr>
            <a:graphicFrameLocks noGrp="1"/>
          </p:cNvGraphicFramePr>
          <p:nvPr/>
        </p:nvGraphicFramePr>
        <p:xfrm>
          <a:off x="228600" y="1371600"/>
          <a:ext cx="8686800" cy="4211320"/>
        </p:xfrm>
        <a:graphic>
          <a:graphicData uri="http://schemas.openxmlformats.org/drawingml/2006/table">
            <a:tbl>
              <a:tblPr firstRow="1" bandRow="1">
                <a:tableStyleId>{5C22544A-7EE6-4342-B048-85BDC9FD1C3A}</a:tableStyleId>
              </a:tblPr>
              <a:tblGrid>
                <a:gridCol w="1981200"/>
                <a:gridCol w="6705600"/>
              </a:tblGrid>
              <a:tr h="370840">
                <a:tc>
                  <a:txBody>
                    <a:bodyPr/>
                    <a:lstStyle/>
                    <a:p>
                      <a:r>
                        <a:rPr lang="en-US" dirty="0" smtClean="0"/>
                        <a:t>Level</a:t>
                      </a:r>
                      <a:endParaRPr lang="en-US" dirty="0"/>
                    </a:p>
                  </a:txBody>
                  <a:tcPr/>
                </a:tc>
                <a:tc>
                  <a:txBody>
                    <a:bodyPr/>
                    <a:lstStyle/>
                    <a:p>
                      <a:r>
                        <a:rPr lang="en-US" dirty="0" smtClean="0"/>
                        <a:t>Description</a:t>
                      </a:r>
                      <a:endParaRPr lang="en-US" dirty="0"/>
                    </a:p>
                  </a:txBody>
                  <a:tcPr/>
                </a:tc>
              </a:tr>
              <a:tr h="370840">
                <a:tc>
                  <a:txBody>
                    <a:bodyPr/>
                    <a:lstStyle/>
                    <a:p>
                      <a:r>
                        <a:rPr lang="en-US" dirty="0" smtClean="0"/>
                        <a:t>Internal Level</a:t>
                      </a:r>
                      <a:endParaRPr lang="en-US" dirty="0"/>
                    </a:p>
                  </a:txBody>
                  <a:tcPr/>
                </a:tc>
                <a:tc>
                  <a:txBody>
                    <a:bodyPr/>
                    <a:lstStyle/>
                    <a:p>
                      <a:r>
                        <a:rPr lang="en-US" altLang="en-US" sz="1800" b="0" dirty="0" smtClean="0">
                          <a:solidFill>
                            <a:schemeClr val="bg1"/>
                          </a:solidFill>
                          <a:latin typeface="Times New Roman" pitchFamily="18" charset="0"/>
                        </a:rPr>
                        <a:t>determines where data is actually stored on the storage devices</a:t>
                      </a:r>
                      <a:r>
                        <a:rPr lang="en-US" altLang="en-US" sz="1800" b="0" baseline="0" dirty="0" smtClean="0">
                          <a:solidFill>
                            <a:schemeClr val="bg1"/>
                          </a:solidFill>
                          <a:latin typeface="Times New Roman" pitchFamily="18" charset="0"/>
                        </a:rPr>
                        <a:t> </a:t>
                      </a:r>
                      <a:r>
                        <a:rPr lang="en-US" altLang="en-US" sz="1800" b="0" baseline="0" dirty="0" smtClean="0">
                          <a:solidFill>
                            <a:schemeClr val="bg1"/>
                          </a:solidFill>
                          <a:latin typeface="Times New Roman" pitchFamily="18" charset="0"/>
                          <a:sym typeface="Wingdings" pitchFamily="2" charset="2"/>
                        </a:rPr>
                        <a:t> </a:t>
                      </a:r>
                      <a:r>
                        <a:rPr lang="en-US" altLang="en-US" sz="1800" b="0" dirty="0" smtClean="0">
                          <a:solidFill>
                            <a:schemeClr val="bg1"/>
                          </a:solidFill>
                          <a:latin typeface="Times New Roman" pitchFamily="18" charset="0"/>
                        </a:rPr>
                        <a:t>This level deals with low-level access methods and how bytes are transferred to and from storage devices. In other words, the internal level interacts directly with the hardware.</a:t>
                      </a:r>
                      <a:endParaRPr lang="en-US" dirty="0"/>
                    </a:p>
                  </a:txBody>
                  <a:tcPr/>
                </a:tc>
              </a:tr>
              <a:tr h="370840">
                <a:tc>
                  <a:txBody>
                    <a:bodyPr/>
                    <a:lstStyle/>
                    <a:p>
                      <a:r>
                        <a:rPr lang="en-US" dirty="0" smtClean="0"/>
                        <a:t>Conceptual Level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0" dirty="0" smtClean="0">
                          <a:solidFill>
                            <a:schemeClr val="bg1"/>
                          </a:solidFill>
                          <a:latin typeface="Times New Roman" pitchFamily="18" charset="0"/>
                        </a:rPr>
                        <a:t>The </a:t>
                      </a:r>
                      <a:r>
                        <a:rPr lang="en-US" altLang="en-US" sz="1800" dirty="0" smtClean="0">
                          <a:solidFill>
                            <a:schemeClr val="bg1"/>
                          </a:solidFill>
                          <a:latin typeface="Times New Roman" pitchFamily="18" charset="0"/>
                        </a:rPr>
                        <a:t>conceptual level</a:t>
                      </a:r>
                      <a:r>
                        <a:rPr lang="en-US" altLang="en-US" sz="1800" b="0" dirty="0" smtClean="0">
                          <a:solidFill>
                            <a:schemeClr val="bg1"/>
                          </a:solidFill>
                          <a:latin typeface="Times New Roman" pitchFamily="18" charset="0"/>
                        </a:rPr>
                        <a:t> defines the logical view of the data. The data model is defined on this level, and the main functions of the DBMS, such as queries, are also on this level. The DBMS changes the internal view of data to the external view that users need to see. The conceptual level is an intermediary and frees users from dealing with the internal level.</a:t>
                      </a:r>
                      <a:endParaRPr lang="en-US" dirty="0"/>
                    </a:p>
                  </a:txBody>
                  <a:tcPr/>
                </a:tc>
              </a:tr>
              <a:tr h="370840">
                <a:tc>
                  <a:txBody>
                    <a:bodyPr/>
                    <a:lstStyle/>
                    <a:p>
                      <a:r>
                        <a:rPr lang="en-US" dirty="0" smtClean="0"/>
                        <a:t>External Level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0" dirty="0" smtClean="0">
                          <a:solidFill>
                            <a:schemeClr val="bg1"/>
                          </a:solidFill>
                          <a:latin typeface="Times New Roman" pitchFamily="18" charset="0"/>
                        </a:rPr>
                        <a:t>The external level interacts directly with the user (end users or application programs). It changes the data coming from the conceptual level to a format and view that is familiar to the users.</a:t>
                      </a:r>
                    </a:p>
                  </a:txBody>
                  <a:tcPr/>
                </a:tc>
              </a:tr>
            </a:tbl>
          </a:graphicData>
        </a:graphic>
      </p:graphicFrame>
      <p:sp>
        <p:nvSpPr>
          <p:cNvPr id="6" name="Slide Number Placeholder 5"/>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2279</TotalTime>
  <Words>2532</Words>
  <Application>Microsoft Office PowerPoint</Application>
  <PresentationFormat>On-screen Show (4:3)</PresentationFormat>
  <Paragraphs>341</Paragraphs>
  <Slides>42</Slides>
  <Notes>36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Apex</vt:lpstr>
      <vt:lpstr>Lesson 11 databases</vt:lpstr>
      <vt:lpstr>Objectives</vt:lpstr>
      <vt:lpstr>Contents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Objectives- 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173</cp:revision>
  <dcterms:created xsi:type="dcterms:W3CDTF">2020-11-30T04:14:58Z</dcterms:created>
  <dcterms:modified xsi:type="dcterms:W3CDTF">2020-12-09T03:29:13Z</dcterms:modified>
</cp:coreProperties>
</file>