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sldIdLst>
    <p:sldId id="256" r:id="rId2"/>
    <p:sldId id="531" r:id="rId3"/>
    <p:sldId id="609" r:id="rId4"/>
    <p:sldId id="610" r:id="rId5"/>
    <p:sldId id="677" r:id="rId6"/>
    <p:sldId id="613" r:id="rId7"/>
    <p:sldId id="616" r:id="rId8"/>
    <p:sldId id="618" r:id="rId9"/>
    <p:sldId id="617" r:id="rId10"/>
    <p:sldId id="619" r:id="rId11"/>
    <p:sldId id="620" r:id="rId12"/>
    <p:sldId id="622" r:id="rId13"/>
    <p:sldId id="678" r:id="rId14"/>
    <p:sldId id="624" r:id="rId15"/>
    <p:sldId id="626" r:id="rId16"/>
    <p:sldId id="627" r:id="rId17"/>
    <p:sldId id="628" r:id="rId18"/>
    <p:sldId id="629" r:id="rId19"/>
    <p:sldId id="630" r:id="rId20"/>
    <p:sldId id="633" r:id="rId21"/>
    <p:sldId id="634" r:id="rId22"/>
    <p:sldId id="635" r:id="rId23"/>
    <p:sldId id="636" r:id="rId24"/>
    <p:sldId id="638" r:id="rId25"/>
    <p:sldId id="639" r:id="rId26"/>
    <p:sldId id="640" r:id="rId27"/>
    <p:sldId id="641" r:id="rId28"/>
    <p:sldId id="642" r:id="rId29"/>
    <p:sldId id="643" r:id="rId30"/>
    <p:sldId id="644" r:id="rId31"/>
    <p:sldId id="645" r:id="rId32"/>
    <p:sldId id="646" r:id="rId33"/>
    <p:sldId id="648" r:id="rId34"/>
    <p:sldId id="651" r:id="rId35"/>
    <p:sldId id="654" r:id="rId36"/>
    <p:sldId id="655" r:id="rId37"/>
    <p:sldId id="656" r:id="rId38"/>
    <p:sldId id="658" r:id="rId39"/>
    <p:sldId id="659" r:id="rId40"/>
    <p:sldId id="686" r:id="rId41"/>
    <p:sldId id="660" r:id="rId42"/>
    <p:sldId id="661" r:id="rId43"/>
    <p:sldId id="662" r:id="rId44"/>
    <p:sldId id="663" r:id="rId45"/>
    <p:sldId id="664" r:id="rId46"/>
    <p:sldId id="665" r:id="rId47"/>
    <p:sldId id="666" r:id="rId48"/>
    <p:sldId id="667" r:id="rId49"/>
    <p:sldId id="668" r:id="rId50"/>
    <p:sldId id="670" r:id="rId51"/>
    <p:sldId id="671" r:id="rId52"/>
    <p:sldId id="683" r:id="rId53"/>
    <p:sldId id="684" r:id="rId54"/>
    <p:sldId id="680" r:id="rId55"/>
    <p:sldId id="681" r:id="rId56"/>
    <p:sldId id="685" r:id="rId57"/>
    <p:sldId id="682" r:id="rId58"/>
    <p:sldId id="413" r:id="rId59"/>
    <p:sldId id="26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006600"/>
    <a:srgbClr val="FF99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81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E1BF2B2F-A1C4-4082-9565-C5CECB34B56A}" type="slidenum">
              <a:rPr lang="en-US" altLang="en-US"/>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25D1A72B-C721-495A-B4DA-8AF19F54274C}" type="slidenum">
              <a:rPr lang="en-US" altLang="en-US"/>
              <a:pPr/>
              <a:t>19</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C78ECC5E-B037-4703-895D-45DB0D419C28}" type="slidenum">
              <a:rPr lang="en-US" altLang="en-US"/>
              <a:pPr/>
              <a:t>20</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22DD8435-6B9E-45C2-A25D-C7AFA7300BD0}" type="slidenum">
              <a:rPr lang="en-US" altLang="en-US"/>
              <a:pPr/>
              <a:t>21</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4954D93F-EDDD-43EA-8F31-47988C63A218}" type="slidenum">
              <a:rPr lang="en-US" altLang="en-US"/>
              <a:pPr/>
              <a:t>22</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E48635B7-F5FE-455F-91F8-5E728AF6230C}" type="slidenum">
              <a:rPr lang="en-US" altLang="en-US"/>
              <a:pPr/>
              <a:t>23</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FB9508AE-FBB0-4942-A471-EC2ABE91466A}" type="slidenum">
              <a:rPr lang="en-US" altLang="en-US"/>
              <a:pPr/>
              <a:t>24</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F0E5B45B-6B33-4EB6-AA7B-B68AB54A1F43}" type="slidenum">
              <a:rPr lang="en-US" altLang="en-US"/>
              <a:pPr/>
              <a:t>25</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678826E9-380C-419E-AC58-98E58CA3A779}" type="slidenum">
              <a:rPr lang="en-US" altLang="en-US"/>
              <a:pPr/>
              <a:t>26</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DB02D432-BA89-4B9E-8005-2A736E6B2E85}" type="slidenum">
              <a:rPr lang="en-US" altLang="en-US"/>
              <a:pPr/>
              <a:t>27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A898C46F-C676-4E19-BEF7-DA1C36D4FD62}" type="slidenum">
              <a:rPr lang="en-US" altLang="en-US"/>
              <a:pPr/>
              <a:t>28</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E1BF2B2F-A1C4-4082-9565-C5CECB34B56A}" type="slidenum">
              <a:rPr lang="en-US" altLang="en-US"/>
              <a:pPr/>
              <a:t>5</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4A453C0-1277-4E6D-92D2-52F235B984A5}" type="slidenum">
              <a:rPr lang="en-US" altLang="en-US"/>
              <a:pPr/>
              <a:t>29</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BC86AA75-C061-4BD8-ACFE-7EC9B21656FA}" type="slidenum">
              <a:rPr lang="en-US" altLang="en-US"/>
              <a:pPr/>
              <a:t>30</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D27342A3-0D6F-44AD-9C89-4FF64B0EC8A7}" type="slidenum">
              <a:rPr lang="en-US" altLang="en-US"/>
              <a:pPr/>
              <a:t>31</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65EBE198-FEFA-4575-ACE3-A31C7D99BAA9}" type="slidenum">
              <a:rPr lang="en-US" altLang="en-US"/>
              <a:pPr/>
              <a:t>32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155A8348-C18D-419B-B449-8E6B8D56876A}" type="slidenum">
              <a:rPr lang="en-US" altLang="en-US"/>
              <a:pPr/>
              <a:t>33</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138D49CF-C275-45DF-AEAC-EB1319DDE9ED}" type="slidenum">
              <a:rPr lang="en-US" altLang="en-US"/>
              <a:pPr/>
              <a:t>34</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6F2B5049-A1A5-4733-8278-FFD3E51B50D9}" type="slidenum">
              <a:rPr lang="en-US" altLang="en-US"/>
              <a:pPr/>
              <a:t>37</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93802482-49FC-4FB4-8F30-A99522EC8648}" type="slidenum">
              <a:rPr lang="en-US" altLang="en-US"/>
              <a:pPr/>
              <a:t>44</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1ECC9911-F2B9-4C03-8926-F4D681FFFC11}" type="slidenum">
              <a:rPr lang="en-US" altLang="en-US"/>
              <a:pPr/>
              <a:t>47</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E1BC83DD-EBAC-4F54-A4EF-DB8B62352475}" type="slidenum">
              <a:rPr lang="en-US" altLang="en-US"/>
              <a:pPr/>
              <a:t>49</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6CE15C02-41EA-449E-82CA-3A572E18E153}" type="slidenum">
              <a:rPr lang="en-US" altLang="en-US"/>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altLang="en-US" dirty="0" smtClean="0"/>
              <a:t>Threat: </a:t>
            </a:r>
            <a:r>
              <a:rPr lang="en-US" altLang="en-US" dirty="0" err="1" smtClean="0"/>
              <a:t>mối</a:t>
            </a:r>
            <a:r>
              <a:rPr lang="en-US" altLang="en-US" baseline="0" dirty="0" smtClean="0"/>
              <a:t> </a:t>
            </a:r>
            <a:r>
              <a:rPr lang="en-US" altLang="en-US" baseline="0" dirty="0" err="1" smtClean="0"/>
              <a:t>đe</a:t>
            </a:r>
            <a:r>
              <a:rPr lang="en-US" altLang="en-US" baseline="0" dirty="0" smtClean="0"/>
              <a:t> </a:t>
            </a:r>
            <a:r>
              <a:rPr lang="en-US" altLang="en-US" baseline="0" dirty="0" err="1" smtClean="0"/>
              <a:t>dọa</a:t>
            </a:r>
            <a:endParaRPr lang="en-US" altLang="en-US" baseline="0" dirty="0" smtClean="0"/>
          </a:p>
          <a:p>
            <a:pPr eaLnBrk="1" hangingPunct="1"/>
            <a:r>
              <a:rPr lang="en-US" altLang="en-US" baseline="0" dirty="0" smtClean="0"/>
              <a:t>Snooping: </a:t>
            </a:r>
            <a:r>
              <a:rPr lang="en-US" altLang="en-US" baseline="0" dirty="0" err="1" smtClean="0"/>
              <a:t>rình</a:t>
            </a:r>
            <a:r>
              <a:rPr lang="en-US" altLang="en-US" baseline="0" dirty="0" smtClean="0"/>
              <a:t> </a:t>
            </a:r>
            <a:r>
              <a:rPr lang="en-US" altLang="en-US" baseline="0" dirty="0" err="1" smtClean="0"/>
              <a:t>mò</a:t>
            </a:r>
            <a:endParaRPr lang="en-US" altLang="en-US" baseline="0" dirty="0" smtClean="0"/>
          </a:p>
          <a:p>
            <a:pPr eaLnBrk="1" hangingPunct="1"/>
            <a:r>
              <a:rPr lang="en-US" altLang="en-US" baseline="0" dirty="0" smtClean="0"/>
              <a:t>Masquerade </a:t>
            </a:r>
            <a:r>
              <a:rPr lang="en-US" altLang="en-US" baseline="0" dirty="0" err="1" smtClean="0"/>
              <a:t>giả</a:t>
            </a:r>
            <a:r>
              <a:rPr lang="en-US" altLang="en-US" baseline="0" dirty="0" smtClean="0"/>
              <a:t> </a:t>
            </a:r>
            <a:r>
              <a:rPr lang="en-US" altLang="en-US" baseline="0" dirty="0" err="1" smtClean="0"/>
              <a:t>danh</a:t>
            </a:r>
            <a:endParaRPr lang="en-US" altLang="en-US" baseline="0" dirty="0" smtClean="0"/>
          </a:p>
          <a:p>
            <a:pPr eaLnBrk="1" hangingPunct="1"/>
            <a:r>
              <a:rPr lang="en-US" altLang="en-US" baseline="0" dirty="0" smtClean="0"/>
              <a:t>Repudiation: </a:t>
            </a:r>
            <a:r>
              <a:rPr lang="en-US" altLang="en-US" baseline="0" dirty="0" err="1" smtClean="0"/>
              <a:t>bác</a:t>
            </a:r>
            <a:r>
              <a:rPr lang="en-US" altLang="en-US" baseline="0" dirty="0" smtClean="0"/>
              <a:t> </a:t>
            </a:r>
            <a:r>
              <a:rPr lang="en-US" altLang="en-US" baseline="0" dirty="0" err="1" smtClean="0"/>
              <a:t>bỏ</a:t>
            </a:r>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9C157736-BD26-441C-A5CD-18BED51CF453}" type="slidenum">
              <a:rPr lang="en-US" altLang="en-US"/>
              <a:pPr/>
              <a:t>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847594BF-3895-48FF-930D-2A1A2189B9AE}" type="slidenum">
              <a:rPr lang="en-US" altLang="en-US"/>
              <a:pPr/>
              <a:t>8</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BD3296E2-E035-4B80-8BF5-C279E862D3E0}" type="slidenum">
              <a:rPr lang="en-US" altLang="en-US"/>
              <a:pPr/>
              <a:t>9</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F3179899-0BC1-452B-BD07-056DFDCC55FF}" type="slidenum">
              <a:rPr lang="en-US" altLang="en-US"/>
              <a:pPr/>
              <a:t>10</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3A7EF6BA-7D63-4368-94A7-A7BDC236D38A}" type="slidenum">
              <a:rPr lang="en-US" altLang="en-US"/>
              <a:pPr/>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F0F1F5B6-415F-4E7D-87B7-DC0B8FDC90DC}" type="slidenum">
              <a:rPr lang="en-US" altLang="en-US"/>
              <a:pPr/>
              <a:t>16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B830BB34-D1AB-4B84-BEBD-2D7753C29100}" type="datetime1">
              <a:rPr lang="en-US" smtClean="0"/>
              <a:pPr/>
              <a:t>12/10/2020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FFCBE-BFED-4F23-B722-D02901FEED64}"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A31D-3A2C-4720-991C-16482101BAA1}"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959E236-ADF7-440C-BE9B-EE056CC8E739}"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73345D-7DEC-4128-B82B-5B6C9E062BA2}" type="datetime1">
              <a:rPr lang="en-US" smtClean="0"/>
              <a:pPr/>
              <a:t>12/10/2020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4B3C97-A380-4B07-BC9E-8C5569985373}"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3386A8-5B3A-402D-B1AC-67922F4C6A79}" type="datetime1">
              <a:rPr lang="en-US" smtClean="0"/>
              <a:pPr/>
              <a:t>12/10/2020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BA8E64-C245-4E73-85E1-380569D735B2}" type="datetime1">
              <a:rPr lang="en-US" smtClean="0"/>
              <a:pPr/>
              <a:t>12/10/2020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F6499-4E01-4894-8B6B-EBA5FC398E47}" type="datetime1">
              <a:rPr lang="en-US" smtClean="0"/>
              <a:pPr/>
              <a:t>12/10/2020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63A4B-6051-40C0-B69A-377CC59B980F}"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D2164D-E91A-489D-864A-CC91E5B3652C}" type="datetime1">
              <a:rPr lang="en-US" smtClean="0"/>
              <a:pPr/>
              <a:t>12/10/2020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13AFEC-8D71-45FC-85D9-B795FDD626F8}" type="datetime1">
              <a:rPr lang="en-US" smtClean="0"/>
              <a:pPr/>
              <a:t>12/10/2020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12</a:t>
            </a:r>
            <a:br>
              <a:rPr lang="en-US" dirty="0" smtClean="0"/>
            </a:br>
            <a:r>
              <a:rPr lang="en-US" dirty="0" smtClean="0"/>
              <a:t>Security &amp; ethical issues</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4"/>
          <p:cNvSpPr txBox="1"/>
          <p:nvPr/>
        </p:nvSpPr>
        <p:spPr>
          <a:xfrm>
            <a:off x="3581400" y="4495800"/>
            <a:ext cx="4191000" cy="369332"/>
          </a:xfrm>
          <a:prstGeom prst="rect">
            <a:avLst/>
          </a:prstGeom>
          <a:noFill/>
        </p:spPr>
        <p:txBody>
          <a:bodyPr wrap="square" rtlCol="0">
            <a:spAutoFit/>
          </a:bodyPr>
          <a:lstStyle/>
          <a:p>
            <a:pPr algn="ctr"/>
            <a:r>
              <a:rPr lang="en-US" dirty="0" smtClean="0">
                <a:solidFill>
                  <a:schemeClr val="bg1"/>
                </a:solidFill>
              </a:rPr>
              <a:t>Textbook: Chapter 16 &amp; 20</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784837" name="Rectangle 5"/>
          <p:cNvSpPr>
            <a:spLocks noChangeArrowheads="1"/>
          </p:cNvSpPr>
          <p:nvPr/>
        </p:nvSpPr>
        <p:spPr bwMode="auto">
          <a:xfrm>
            <a:off x="381000" y="1035308"/>
            <a:ext cx="8229600" cy="4832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buFontTx/>
              <a:buChar char="-"/>
              <a:defRPr/>
            </a:pPr>
            <a:r>
              <a:rPr lang="en-US" altLang="en-US" sz="2800" b="0" dirty="0" smtClean="0">
                <a:solidFill>
                  <a:schemeClr val="bg1"/>
                </a:solidFill>
                <a:latin typeface="Times New Roman" panose="02020603050405020304" pitchFamily="18" charset="0"/>
              </a:rPr>
              <a:t> It is the </a:t>
            </a:r>
            <a:r>
              <a:rPr lang="en-US" altLang="en-US" sz="2800" b="0" dirty="0">
                <a:solidFill>
                  <a:schemeClr val="bg1"/>
                </a:solidFill>
                <a:latin typeface="Times New Roman" panose="02020603050405020304" pitchFamily="18" charset="0"/>
              </a:rPr>
              <a:t>first goal of security, </a:t>
            </a:r>
            <a:r>
              <a:rPr lang="en-US" altLang="en-US" sz="2800" b="0" i="1" dirty="0">
                <a:solidFill>
                  <a:schemeClr val="bg1"/>
                </a:solidFill>
                <a:latin typeface="Times New Roman" panose="02020603050405020304" pitchFamily="18" charset="0"/>
              </a:rPr>
              <a:t>confidentiality</a:t>
            </a:r>
            <a:r>
              <a:rPr lang="en-US" altLang="en-US" sz="2800" b="0" dirty="0" smtClean="0">
                <a:solidFill>
                  <a:schemeClr val="bg1"/>
                </a:solidFill>
                <a:latin typeface="Times New Roman" panose="02020603050405020304" pitchFamily="18" charset="0"/>
              </a:rPr>
              <a:t>.</a:t>
            </a:r>
          </a:p>
          <a:p>
            <a:pPr algn="just" eaLnBrk="1" hangingPunct="1">
              <a:buFontTx/>
              <a:buChar char="-"/>
              <a:defRPr/>
            </a:pPr>
            <a:r>
              <a:rPr lang="en-US" altLang="en-US" sz="2800" b="0" dirty="0" smtClean="0">
                <a:solidFill>
                  <a:schemeClr val="bg1"/>
                </a:solidFill>
                <a:latin typeface="Times New Roman" panose="02020603050405020304" pitchFamily="18" charset="0"/>
              </a:rPr>
              <a:t> Confidentiality </a:t>
            </a:r>
            <a:r>
              <a:rPr lang="en-US" altLang="en-US" sz="2800" b="0" dirty="0">
                <a:solidFill>
                  <a:schemeClr val="bg1"/>
                </a:solidFill>
                <a:latin typeface="Times New Roman" panose="02020603050405020304" pitchFamily="18" charset="0"/>
              </a:rPr>
              <a:t>can be achieved using </a:t>
            </a:r>
            <a:r>
              <a:rPr lang="en-US" altLang="en-US" sz="2800" b="0" dirty="0" smtClean="0">
                <a:solidFill>
                  <a:schemeClr val="bg1"/>
                </a:solidFill>
                <a:latin typeface="Times New Roman" panose="02020603050405020304" pitchFamily="18" charset="0"/>
              </a:rPr>
              <a:t>ciphers.</a:t>
            </a:r>
          </a:p>
          <a:p>
            <a:pPr algn="just" eaLnBrk="1" hangingPunct="1">
              <a:buFontTx/>
              <a:buChar char="-"/>
              <a:defRPr/>
            </a:pPr>
            <a:r>
              <a:rPr lang="en-US" altLang="en-US" sz="2800" b="0" dirty="0" smtClean="0">
                <a:solidFill>
                  <a:schemeClr val="bg1"/>
                </a:solidFill>
                <a:latin typeface="Times New Roman" panose="02020603050405020304" pitchFamily="18" charset="0"/>
              </a:rPr>
              <a:t> Ciphers </a:t>
            </a:r>
            <a:r>
              <a:rPr lang="en-US" altLang="en-US" sz="2800" b="0" dirty="0">
                <a:solidFill>
                  <a:schemeClr val="bg1"/>
                </a:solidFill>
                <a:latin typeface="Times New Roman" panose="02020603050405020304" pitchFamily="18" charset="0"/>
              </a:rPr>
              <a:t>can be divided into two broad categories: </a:t>
            </a:r>
            <a:endParaRPr lang="en-US" altLang="en-US" sz="2800" b="0" dirty="0" smtClean="0">
              <a:solidFill>
                <a:schemeClr val="bg1"/>
              </a:solidFill>
              <a:latin typeface="Times New Roman" panose="02020603050405020304" pitchFamily="18" charset="0"/>
            </a:endParaRPr>
          </a:p>
          <a:p>
            <a:pPr marL="736600" algn="just" eaLnBrk="1" hangingPunct="1">
              <a:buFontTx/>
              <a:buChar char="-"/>
              <a:defRPr/>
            </a:pPr>
            <a:r>
              <a:rPr lang="en-US" altLang="en-US" sz="2800" b="1" dirty="0" smtClean="0">
                <a:solidFill>
                  <a:schemeClr val="bg1"/>
                </a:solidFill>
                <a:latin typeface="Times New Roman" panose="02020603050405020304" pitchFamily="18" charset="0"/>
              </a:rPr>
              <a:t>Symmetric-key</a:t>
            </a:r>
            <a:r>
              <a:rPr lang="en-US" altLang="en-US" sz="2800" b="0" dirty="0" smtClean="0">
                <a:solidFill>
                  <a:schemeClr val="bg1"/>
                </a:solidFill>
                <a:latin typeface="Times New Roman" panose="02020603050405020304" pitchFamily="18" charset="0"/>
              </a:rPr>
              <a:t>: Input </a:t>
            </a:r>
            <a:r>
              <a:rPr lang="en-US" altLang="en-US" sz="2800" dirty="0" smtClean="0">
                <a:solidFill>
                  <a:schemeClr val="bg1"/>
                </a:solidFill>
                <a:latin typeface="Times New Roman" panose="02020603050405020304" pitchFamily="18" charset="0"/>
              </a:rPr>
              <a:t>is a symbol, output is a symbol, using </a:t>
            </a:r>
            <a:r>
              <a:rPr lang="en-US" altLang="en-US" sz="2800" b="1" dirty="0" smtClean="0">
                <a:solidFill>
                  <a:schemeClr val="bg1"/>
                </a:solidFill>
                <a:latin typeface="Times New Roman" panose="02020603050405020304" pitchFamily="18" charset="0"/>
              </a:rPr>
              <a:t>the same key</a:t>
            </a:r>
            <a:r>
              <a:rPr lang="en-US" altLang="en-US" sz="2800" dirty="0" smtClean="0">
                <a:solidFill>
                  <a:schemeClr val="bg1"/>
                </a:solidFill>
                <a:latin typeface="Times New Roman" panose="02020603050405020304" pitchFamily="18" charset="0"/>
              </a:rPr>
              <a:t> for shift right/left to encoding/decoding</a:t>
            </a:r>
            <a:endParaRPr lang="en-US" altLang="en-US" sz="2800" b="0" dirty="0" smtClean="0">
              <a:solidFill>
                <a:schemeClr val="bg1"/>
              </a:solidFill>
              <a:latin typeface="Times New Roman" panose="02020603050405020304" pitchFamily="18" charset="0"/>
            </a:endParaRPr>
          </a:p>
          <a:p>
            <a:pPr marL="736600" algn="just">
              <a:buFontTx/>
              <a:buChar char="-"/>
              <a:defRPr/>
            </a:pPr>
            <a:r>
              <a:rPr lang="en-US" altLang="en-US" sz="2800" b="1" dirty="0" smtClean="0">
                <a:solidFill>
                  <a:schemeClr val="bg1"/>
                </a:solidFill>
                <a:latin typeface="Times New Roman" panose="02020603050405020304" pitchFamily="18" charset="0"/>
              </a:rPr>
              <a:t>Asymmetric-key</a:t>
            </a:r>
            <a:r>
              <a:rPr lang="en-US" altLang="en-US" sz="2800" dirty="0" smtClean="0">
                <a:solidFill>
                  <a:schemeClr val="bg1"/>
                </a:solidFill>
                <a:latin typeface="Times New Roman" panose="02020603050405020304" pitchFamily="18" charset="0"/>
              </a:rPr>
              <a:t> : Input is number, output is number, using a key to encoding and another to decoding. Information about receiver (receiver’s signature) may be encoded and transmitted together with encoded data to receiver.  </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2- 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 y="838200"/>
            <a:ext cx="3113353"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a:t>
            </a:r>
            <a:r>
              <a:rPr lang="en-US" altLang="en-US" sz="2400" dirty="0">
                <a:solidFill>
                  <a:srgbClr val="0000CC"/>
                </a:solidFill>
                <a:latin typeface="Times New Roman" pitchFamily="18" charset="0"/>
              </a:rPr>
              <a:t>Ciphers</a:t>
            </a:r>
          </a:p>
        </p:txBody>
      </p:sp>
      <p:sp>
        <p:nvSpPr>
          <p:cNvPr id="4" name="Rectangle 3"/>
          <p:cNvSpPr>
            <a:spLocks noChangeArrowheads="1"/>
          </p:cNvSpPr>
          <p:nvPr/>
        </p:nvSpPr>
        <p:spPr bwMode="auto">
          <a:xfrm>
            <a:off x="152400" y="1443335"/>
            <a:ext cx="8915400" cy="830997"/>
          </a:xfrm>
          <a:prstGeom prst="rect">
            <a:avLst/>
          </a:prstGeom>
          <a:noFill/>
          <a:ln w="9525">
            <a:noFill/>
            <a:miter lim="800000"/>
            <a:headEnd/>
            <a:tailEnd/>
          </a:ln>
          <a:effectLst/>
        </p:spPr>
        <p:txBody>
          <a:bodyPr>
            <a:spAutoFit/>
          </a:bodyPr>
          <a:lstStyle/>
          <a:p>
            <a:pPr algn="just">
              <a:buFontTx/>
              <a:buChar char="-"/>
            </a:pPr>
            <a:r>
              <a:rPr lang="en-US" altLang="en-US" sz="2400" b="0" dirty="0" smtClean="0">
                <a:solidFill>
                  <a:schemeClr val="bg1"/>
                </a:solidFill>
                <a:latin typeface="Times New Roman" pitchFamily="18" charset="0"/>
              </a:rPr>
              <a:t>Using the </a:t>
            </a:r>
            <a:r>
              <a:rPr lang="en-US" altLang="en-US" sz="2400" b="0" dirty="0">
                <a:solidFill>
                  <a:schemeClr val="bg1"/>
                </a:solidFill>
                <a:latin typeface="Times New Roman" pitchFamily="18" charset="0"/>
              </a:rPr>
              <a:t>same key for both encryption and </a:t>
            </a:r>
            <a:r>
              <a:rPr lang="en-US" altLang="en-US" sz="2400" b="0" dirty="0" smtClean="0">
                <a:solidFill>
                  <a:schemeClr val="bg1"/>
                </a:solidFill>
                <a:latin typeface="Times New Roman" pitchFamily="18" charset="0"/>
              </a:rPr>
              <a:t>decryption </a:t>
            </a:r>
            <a:r>
              <a:rPr lang="en-US" altLang="en-US" sz="2400" b="0" dirty="0" smtClean="0">
                <a:solidFill>
                  <a:schemeClr val="bg1"/>
                </a:solidFill>
                <a:latin typeface="Times New Roman" pitchFamily="18" charset="0"/>
                <a:sym typeface="Wingdings" pitchFamily="2" charset="2"/>
              </a:rPr>
              <a:t></a:t>
            </a:r>
            <a:r>
              <a:rPr lang="en-US" altLang="en-US" sz="2400" b="0" i="1" dirty="0" smtClean="0">
                <a:solidFill>
                  <a:schemeClr val="bg1"/>
                </a:solidFill>
                <a:latin typeface="Times New Roman" pitchFamily="18" charset="0"/>
              </a:rPr>
              <a:t>symmetric</a:t>
            </a:r>
            <a:r>
              <a:rPr lang="en-US" altLang="en-US" sz="2400" b="0" dirty="0" smtClean="0">
                <a:solidFill>
                  <a:schemeClr val="bg1"/>
                </a:solidFill>
                <a:latin typeface="Times New Roman" pitchFamily="18" charset="0"/>
              </a:rPr>
              <a:t>.</a:t>
            </a:r>
          </a:p>
          <a:p>
            <a:pPr algn="just">
              <a:buFontTx/>
              <a:buChar char="-"/>
            </a:pPr>
            <a:r>
              <a:rPr lang="en-US" altLang="en-US" sz="2400" dirty="0" smtClean="0">
                <a:solidFill>
                  <a:schemeClr val="bg1"/>
                </a:solidFill>
                <a:latin typeface="Times New Roman" pitchFamily="18" charset="0"/>
              </a:rPr>
              <a:t>They are called as </a:t>
            </a:r>
            <a:r>
              <a:rPr lang="en-US" altLang="en-US" sz="2400" i="1" dirty="0" smtClean="0">
                <a:solidFill>
                  <a:schemeClr val="bg1"/>
                </a:solidFill>
                <a:latin typeface="Times New Roman" pitchFamily="18" charset="0"/>
              </a:rPr>
              <a:t>secrete-key ciphers </a:t>
            </a:r>
            <a:r>
              <a:rPr lang="en-US" altLang="en-US" sz="2400" dirty="0" smtClean="0">
                <a:solidFill>
                  <a:schemeClr val="bg1"/>
                </a:solidFill>
                <a:latin typeface="Times New Roman" pitchFamily="18" charset="0"/>
              </a:rPr>
              <a:t>also. </a:t>
            </a:r>
            <a:endParaRPr lang="en-US" altLang="en-US" sz="2400" b="0" dirty="0">
              <a:solidFill>
                <a:schemeClr val="bg1"/>
              </a:solidFill>
              <a:latin typeface="Times New Roman" pitchFamily="18" charset="0"/>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Rectangle 10"/>
          <p:cNvSpPr/>
          <p:nvPr/>
        </p:nvSpPr>
        <p:spPr>
          <a:xfrm>
            <a:off x="228600" y="2286000"/>
            <a:ext cx="8610600" cy="400110"/>
          </a:xfrm>
          <a:prstGeom prst="rect">
            <a:avLst/>
          </a:prstGeom>
          <a:noFill/>
        </p:spPr>
        <p:txBody>
          <a:bodyPr>
            <a:spAutoFit/>
          </a:bodyPr>
          <a:lstStyle/>
          <a:p>
            <a:pPr algn="ctr">
              <a:defRPr/>
            </a:pPr>
            <a:r>
              <a:rPr lang="en-US" sz="2000" dirty="0">
                <a:solidFill>
                  <a:srgbClr val="0000CC"/>
                </a:solidFill>
                <a:latin typeface="Arial" panose="020B0604020202020204" pitchFamily="34" charset="0"/>
              </a:rPr>
              <a:t>Encryption: C = E</a:t>
            </a:r>
            <a:r>
              <a:rPr lang="en-US" sz="2000" baseline="-25000" dirty="0">
                <a:solidFill>
                  <a:srgbClr val="0000CC"/>
                </a:solidFill>
                <a:latin typeface="Arial" panose="020B0604020202020204" pitchFamily="34" charset="0"/>
              </a:rPr>
              <a:t>k</a:t>
            </a:r>
            <a:r>
              <a:rPr lang="en-US" sz="2000" dirty="0">
                <a:solidFill>
                  <a:srgbClr val="0000CC"/>
                </a:solidFill>
                <a:latin typeface="Arial" panose="020B0604020202020204" pitchFamily="34" charset="0"/>
              </a:rPr>
              <a:t>(P) 		Decryption: P = D</a:t>
            </a:r>
            <a:r>
              <a:rPr lang="en-US" sz="2000" baseline="-25000" dirty="0">
                <a:solidFill>
                  <a:srgbClr val="0000CC"/>
                </a:solidFill>
                <a:latin typeface="Arial" panose="020B0604020202020204" pitchFamily="34" charset="0"/>
              </a:rPr>
              <a:t>k</a:t>
            </a:r>
            <a:r>
              <a:rPr lang="en-US" sz="2000" dirty="0">
                <a:solidFill>
                  <a:srgbClr val="0000CC"/>
                </a:solidFill>
                <a:latin typeface="Arial" panose="020B0604020202020204" pitchFamily="34" charset="0"/>
              </a:rPr>
              <a:t>(C)</a:t>
            </a:r>
          </a:p>
        </p:txBody>
      </p:sp>
      <p:grpSp>
        <p:nvGrpSpPr>
          <p:cNvPr id="21" name="Group 20"/>
          <p:cNvGrpSpPr/>
          <p:nvPr/>
        </p:nvGrpSpPr>
        <p:grpSpPr>
          <a:xfrm>
            <a:off x="357187" y="2819400"/>
            <a:ext cx="8482013" cy="3657600"/>
            <a:chOff x="152400" y="2971800"/>
            <a:chExt cx="8482013" cy="3657600"/>
          </a:xfrm>
        </p:grpSpPr>
        <p:grpSp>
          <p:nvGrpSpPr>
            <p:cNvPr id="2" name="Group 1"/>
            <p:cNvGrpSpPr>
              <a:grpSpLocks/>
            </p:cNvGrpSpPr>
            <p:nvPr/>
          </p:nvGrpSpPr>
          <p:grpSpPr bwMode="auto">
            <a:xfrm>
              <a:off x="152400" y="2971800"/>
              <a:ext cx="8482013" cy="3657600"/>
              <a:chOff x="152400" y="2514600"/>
              <a:chExt cx="8482013" cy="3657600"/>
            </a:xfrm>
          </p:grpSpPr>
          <p:sp>
            <p:nvSpPr>
              <p:cNvPr id="28677" name="Text Box 4"/>
              <p:cNvSpPr txBox="1">
                <a:spLocks noChangeArrowheads="1"/>
              </p:cNvSpPr>
              <p:nvPr/>
            </p:nvSpPr>
            <p:spPr bwMode="auto">
              <a:xfrm>
                <a:off x="228600" y="2514600"/>
                <a:ext cx="563808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16.2  </a:t>
                </a:r>
                <a:r>
                  <a:rPr lang="en-US" altLang="en-US" sz="2000" dirty="0">
                    <a:solidFill>
                      <a:schemeClr val="bg1"/>
                    </a:solidFill>
                    <a:latin typeface="Times New Roman" pitchFamily="18" charset="0"/>
                  </a:rPr>
                  <a:t>General idea of symmetric-key cipher</a:t>
                </a:r>
              </a:p>
            </p:txBody>
          </p:sp>
          <p:cxnSp>
            <p:nvCxnSpPr>
              <p:cNvPr id="28678" name="Straight Connector 4"/>
              <p:cNvCxnSpPr>
                <a:cxnSpLocks noChangeShapeType="1"/>
              </p:cNvCxnSpPr>
              <p:nvPr/>
            </p:nvCxnSpPr>
            <p:spPr bwMode="auto">
              <a:xfrm>
                <a:off x="228600" y="2971800"/>
                <a:ext cx="8382000" cy="0"/>
              </a:xfrm>
              <a:prstGeom prst="line">
                <a:avLst/>
              </a:prstGeom>
              <a:noFill/>
              <a:ln w="57150" algn="ctr">
                <a:solidFill>
                  <a:srgbClr val="FF0000"/>
                </a:solidFill>
                <a:round/>
                <a:headEnd/>
                <a:tailEnd/>
              </a:ln>
              <a:effectLst/>
            </p:spPr>
          </p:cxnSp>
          <p:cxnSp>
            <p:nvCxnSpPr>
              <p:cNvPr id="28679" name="Straight Connector 5"/>
              <p:cNvCxnSpPr>
                <a:cxnSpLocks noChangeShapeType="1"/>
              </p:cNvCxnSpPr>
              <p:nvPr/>
            </p:nvCxnSpPr>
            <p:spPr bwMode="auto">
              <a:xfrm>
                <a:off x="304800" y="6172200"/>
                <a:ext cx="8305800" cy="0"/>
              </a:xfrm>
              <a:prstGeom prst="line">
                <a:avLst/>
              </a:prstGeom>
              <a:noFill/>
              <a:ln w="9525" algn="ctr">
                <a:solidFill>
                  <a:srgbClr val="FF0000"/>
                </a:solidFill>
                <a:round/>
                <a:headEnd/>
                <a:tailEnd/>
              </a:ln>
              <a:effectLst/>
            </p:spPr>
          </p:cxnSp>
          <p:cxnSp>
            <p:nvCxnSpPr>
              <p:cNvPr id="28680" name="Straight Connector 6"/>
              <p:cNvCxnSpPr>
                <a:cxnSpLocks noChangeShapeType="1"/>
              </p:cNvCxnSpPr>
              <p:nvPr/>
            </p:nvCxnSpPr>
            <p:spPr bwMode="auto">
              <a:xfrm>
                <a:off x="228600" y="2590800"/>
                <a:ext cx="8382000" cy="0"/>
              </a:xfrm>
              <a:prstGeom prst="line">
                <a:avLst/>
              </a:prstGeom>
              <a:noFill/>
              <a:ln w="9525" algn="ctr">
                <a:solidFill>
                  <a:srgbClr val="FF0000"/>
                </a:solidFill>
                <a:round/>
                <a:headEnd/>
                <a:tailEnd/>
              </a:ln>
              <a:effectLst/>
            </p:spPr>
          </p:cxnSp>
          <p:pic>
            <p:nvPicPr>
              <p:cNvPr id="28681" name="Picture 10"/>
              <p:cNvPicPr>
                <a:picLocks noChangeAspect="1"/>
              </p:cNvPicPr>
              <p:nvPr/>
            </p:nvPicPr>
            <p:blipFill>
              <a:blip r:embed="rId2" cstate="print"/>
              <a:srcRect/>
              <a:stretch>
                <a:fillRect/>
              </a:stretch>
            </p:blipFill>
            <p:spPr bwMode="auto">
              <a:xfrm>
                <a:off x="152400" y="3200400"/>
                <a:ext cx="8482013" cy="2860675"/>
              </a:xfrm>
              <a:prstGeom prst="rect">
                <a:avLst/>
              </a:prstGeom>
              <a:noFill/>
              <a:ln w="9525">
                <a:noFill/>
                <a:miter lim="800000"/>
                <a:headEnd/>
                <a:tailEnd/>
              </a:ln>
            </p:spPr>
          </p:pic>
        </p:grpSp>
        <p:sp>
          <p:nvSpPr>
            <p:cNvPr id="12" name="Rectangle 11"/>
            <p:cNvSpPr/>
            <p:nvPr/>
          </p:nvSpPr>
          <p:spPr>
            <a:xfrm>
              <a:off x="1600200" y="3974068"/>
              <a:ext cx="338554" cy="369332"/>
            </a:xfrm>
            <a:prstGeom prst="rect">
              <a:avLst/>
            </a:prstGeom>
          </p:spPr>
          <p:txBody>
            <a:bodyPr wrap="none">
              <a:spAutoFit/>
            </a:bodyPr>
            <a:lstStyle/>
            <a:p>
              <a:r>
                <a:rPr lang="en-US" dirty="0" smtClean="0">
                  <a:solidFill>
                    <a:srgbClr val="0000CC"/>
                  </a:solidFill>
                  <a:latin typeface="Arial" panose="020B0604020202020204" pitchFamily="34" charset="0"/>
                </a:rPr>
                <a:t>P</a:t>
              </a:r>
              <a:endParaRPr lang="en-US" dirty="0"/>
            </a:p>
          </p:txBody>
        </p:sp>
        <p:sp>
          <p:nvSpPr>
            <p:cNvPr id="13" name="Rectangle 12"/>
            <p:cNvSpPr/>
            <p:nvPr/>
          </p:nvSpPr>
          <p:spPr>
            <a:xfrm>
              <a:off x="2252246" y="5726668"/>
              <a:ext cx="351378" cy="369332"/>
            </a:xfrm>
            <a:prstGeom prst="rect">
              <a:avLst/>
            </a:prstGeom>
          </p:spPr>
          <p:txBody>
            <a:bodyPr wrap="none">
              <a:spAutoFit/>
            </a:bodyPr>
            <a:lstStyle/>
            <a:p>
              <a:r>
                <a:rPr lang="en-US" dirty="0" smtClean="0">
                  <a:solidFill>
                    <a:srgbClr val="0000CC"/>
                  </a:solidFill>
                  <a:latin typeface="Arial" panose="020B0604020202020204" pitchFamily="34" charset="0"/>
                </a:rPr>
                <a:t>C</a:t>
              </a:r>
              <a:endParaRPr lang="en-US" dirty="0"/>
            </a:p>
          </p:txBody>
        </p:sp>
        <p:sp>
          <p:nvSpPr>
            <p:cNvPr id="14" name="Rectangle 13"/>
            <p:cNvSpPr/>
            <p:nvPr/>
          </p:nvSpPr>
          <p:spPr>
            <a:xfrm>
              <a:off x="6201822" y="5715000"/>
              <a:ext cx="351378" cy="369332"/>
            </a:xfrm>
            <a:prstGeom prst="rect">
              <a:avLst/>
            </a:prstGeom>
          </p:spPr>
          <p:txBody>
            <a:bodyPr wrap="none">
              <a:spAutoFit/>
            </a:bodyPr>
            <a:lstStyle/>
            <a:p>
              <a:r>
                <a:rPr lang="en-US" dirty="0" smtClean="0">
                  <a:solidFill>
                    <a:srgbClr val="0000CC"/>
                  </a:solidFill>
                  <a:latin typeface="Arial" panose="020B0604020202020204" pitchFamily="34" charset="0"/>
                </a:rPr>
                <a:t>C</a:t>
              </a:r>
              <a:endParaRPr lang="en-US" dirty="0"/>
            </a:p>
          </p:txBody>
        </p:sp>
        <p:sp>
          <p:nvSpPr>
            <p:cNvPr id="15" name="Rectangle 14"/>
            <p:cNvSpPr/>
            <p:nvPr/>
          </p:nvSpPr>
          <p:spPr>
            <a:xfrm>
              <a:off x="8043446" y="4278868"/>
              <a:ext cx="338554" cy="369332"/>
            </a:xfrm>
            <a:prstGeom prst="rect">
              <a:avLst/>
            </a:prstGeom>
          </p:spPr>
          <p:txBody>
            <a:bodyPr wrap="none">
              <a:spAutoFit/>
            </a:bodyPr>
            <a:lstStyle/>
            <a:p>
              <a:r>
                <a:rPr lang="en-US" dirty="0" smtClean="0">
                  <a:solidFill>
                    <a:srgbClr val="0000CC"/>
                  </a:solidFill>
                  <a:latin typeface="Arial" panose="020B0604020202020204" pitchFamily="34" charset="0"/>
                </a:rPr>
                <a:t>P</a:t>
              </a:r>
              <a:endParaRPr lang="en-US" dirty="0"/>
            </a:p>
          </p:txBody>
        </p:sp>
      </p:grpSp>
      <p:sp>
        <p:nvSpPr>
          <p:cNvPr id="17" name="Slide Number Placeholder 16"/>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11175" y="3429000"/>
            <a:ext cx="8099425" cy="2133600"/>
            <a:chOff x="228600" y="3124200"/>
            <a:chExt cx="8099425" cy="2133600"/>
          </a:xfrm>
        </p:grpSpPr>
        <p:sp>
          <p:nvSpPr>
            <p:cNvPr id="31748" name="Text Box 4"/>
            <p:cNvSpPr txBox="1">
              <a:spLocks noChangeArrowheads="1"/>
            </p:cNvSpPr>
            <p:nvPr/>
          </p:nvSpPr>
          <p:spPr bwMode="auto">
            <a:xfrm>
              <a:off x="228600" y="3124200"/>
              <a:ext cx="605486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16.3  </a:t>
              </a:r>
              <a:r>
                <a:rPr lang="en-US" altLang="en-US" sz="2000" dirty="0">
                  <a:solidFill>
                    <a:schemeClr val="bg1"/>
                  </a:solidFill>
                  <a:latin typeface="Times New Roman" pitchFamily="18" charset="0"/>
                </a:rPr>
                <a:t>Locking and unlocking with the same key</a:t>
              </a:r>
            </a:p>
          </p:txBody>
        </p:sp>
        <p:cxnSp>
          <p:nvCxnSpPr>
            <p:cNvPr id="31749" name="Straight Connector 4"/>
            <p:cNvCxnSpPr>
              <a:cxnSpLocks noChangeShapeType="1"/>
            </p:cNvCxnSpPr>
            <p:nvPr/>
          </p:nvCxnSpPr>
          <p:spPr bwMode="auto">
            <a:xfrm>
              <a:off x="228600" y="3657600"/>
              <a:ext cx="8023225" cy="0"/>
            </a:xfrm>
            <a:prstGeom prst="line">
              <a:avLst/>
            </a:prstGeom>
            <a:noFill/>
            <a:ln w="57150" algn="ctr">
              <a:solidFill>
                <a:srgbClr val="FF0000"/>
              </a:solidFill>
              <a:round/>
              <a:headEnd/>
              <a:tailEnd/>
            </a:ln>
            <a:effectLst/>
          </p:spPr>
        </p:cxnSp>
        <p:cxnSp>
          <p:nvCxnSpPr>
            <p:cNvPr id="31750" name="Straight Connector 5"/>
            <p:cNvCxnSpPr>
              <a:cxnSpLocks noChangeShapeType="1"/>
            </p:cNvCxnSpPr>
            <p:nvPr/>
          </p:nvCxnSpPr>
          <p:spPr bwMode="auto">
            <a:xfrm>
              <a:off x="304800" y="5257800"/>
              <a:ext cx="8023225" cy="0"/>
            </a:xfrm>
            <a:prstGeom prst="line">
              <a:avLst/>
            </a:prstGeom>
            <a:noFill/>
            <a:ln w="9525" algn="ctr">
              <a:solidFill>
                <a:srgbClr val="FF0000"/>
              </a:solidFill>
              <a:round/>
              <a:headEnd/>
              <a:tailEnd/>
            </a:ln>
            <a:effectLst/>
          </p:spPr>
        </p:cxnSp>
        <p:cxnSp>
          <p:nvCxnSpPr>
            <p:cNvPr id="31751" name="Straight Connector 6"/>
            <p:cNvCxnSpPr>
              <a:cxnSpLocks noChangeShapeType="1"/>
            </p:cNvCxnSpPr>
            <p:nvPr/>
          </p:nvCxnSpPr>
          <p:spPr bwMode="auto">
            <a:xfrm>
              <a:off x="228600" y="3200400"/>
              <a:ext cx="8023225" cy="0"/>
            </a:xfrm>
            <a:prstGeom prst="line">
              <a:avLst/>
            </a:prstGeom>
            <a:noFill/>
            <a:ln w="9525" algn="ctr">
              <a:solidFill>
                <a:srgbClr val="FF0000"/>
              </a:solidFill>
              <a:round/>
              <a:headEnd/>
              <a:tailEnd/>
            </a:ln>
            <a:effectLst/>
          </p:spPr>
        </p:cxnSp>
        <p:pic>
          <p:nvPicPr>
            <p:cNvPr id="31752" name="Picture 1"/>
            <p:cNvPicPr>
              <a:picLocks noChangeAspect="1"/>
            </p:cNvPicPr>
            <p:nvPr/>
          </p:nvPicPr>
          <p:blipFill>
            <a:blip r:embed="rId2" cstate="print"/>
            <a:srcRect/>
            <a:stretch>
              <a:fillRect/>
            </a:stretch>
          </p:blipFill>
          <p:spPr bwMode="auto">
            <a:xfrm>
              <a:off x="1938338" y="3810000"/>
              <a:ext cx="3687762" cy="1193800"/>
            </a:xfrm>
            <a:prstGeom prst="rect">
              <a:avLst/>
            </a:prstGeom>
            <a:noFill/>
            <a:ln w="9525">
              <a:noFill/>
              <a:miter lim="800000"/>
              <a:headEnd/>
              <a:tailEnd/>
            </a:ln>
          </p:spPr>
        </p:pic>
      </p:grpSp>
      <p:sp>
        <p:nvSpPr>
          <p:cNvPr id="31747" name="Rectangle 7"/>
          <p:cNvSpPr>
            <a:spLocks noChangeArrowheads="1"/>
          </p:cNvSpPr>
          <p:nvPr/>
        </p:nvSpPr>
        <p:spPr bwMode="auto">
          <a:xfrm>
            <a:off x="228600" y="1871662"/>
            <a:ext cx="8763000" cy="1200329"/>
          </a:xfrm>
          <a:prstGeom prst="rect">
            <a:avLst/>
          </a:prstGeom>
          <a:noFill/>
          <a:ln w="9525">
            <a:noFill/>
            <a:miter lim="800000"/>
            <a:headEnd/>
            <a:tailEnd/>
          </a:ln>
        </p:spPr>
        <p:txBody>
          <a:bodyPr>
            <a:spAutoFit/>
          </a:bodyPr>
          <a:lstStyle/>
          <a:p>
            <a:pPr algn="just"/>
            <a:r>
              <a:rPr lang="en-US" altLang="en-US" sz="2400" b="1" dirty="0">
                <a:solidFill>
                  <a:schemeClr val="bg1"/>
                </a:solidFill>
                <a:latin typeface="Times New Roman" pitchFamily="18" charset="0"/>
                <a:cs typeface="Times New Roman" pitchFamily="18" charset="0"/>
              </a:rPr>
              <a:t>Encryption</a:t>
            </a:r>
            <a:r>
              <a:rPr lang="en-US" altLang="en-US" sz="2400" b="0" dirty="0">
                <a:solidFill>
                  <a:schemeClr val="bg1"/>
                </a:solidFill>
                <a:latin typeface="Times New Roman" pitchFamily="18" charset="0"/>
                <a:cs typeface="Times New Roman" pitchFamily="18" charset="0"/>
              </a:rPr>
              <a:t> can be thought of as </a:t>
            </a:r>
            <a:r>
              <a:rPr lang="en-US" altLang="en-US" sz="2400" b="1" dirty="0">
                <a:solidFill>
                  <a:schemeClr val="bg1"/>
                </a:solidFill>
                <a:latin typeface="Times New Roman" pitchFamily="18" charset="0"/>
                <a:cs typeface="Times New Roman" pitchFamily="18" charset="0"/>
              </a:rPr>
              <a:t>locking the message in a box</a:t>
            </a:r>
            <a:r>
              <a:rPr lang="en-US" altLang="en-US" sz="2400" b="0" dirty="0">
                <a:solidFill>
                  <a:schemeClr val="bg1"/>
                </a:solidFill>
                <a:latin typeface="Times New Roman" pitchFamily="18" charset="0"/>
                <a:cs typeface="Times New Roman" pitchFamily="18" charset="0"/>
              </a:rPr>
              <a:t>; </a:t>
            </a:r>
            <a:r>
              <a:rPr lang="en-US" altLang="en-US" sz="2400" b="1" dirty="0">
                <a:solidFill>
                  <a:srgbClr val="0000CC"/>
                </a:solidFill>
                <a:latin typeface="Times New Roman" pitchFamily="18" charset="0"/>
                <a:cs typeface="Times New Roman" pitchFamily="18" charset="0"/>
              </a:rPr>
              <a:t>decryption</a:t>
            </a:r>
            <a:r>
              <a:rPr lang="en-US" altLang="en-US" sz="2400" b="0" dirty="0">
                <a:solidFill>
                  <a:schemeClr val="bg1"/>
                </a:solidFill>
                <a:latin typeface="Times New Roman" pitchFamily="18" charset="0"/>
                <a:cs typeface="Times New Roman" pitchFamily="18" charset="0"/>
              </a:rPr>
              <a:t> can be thought of as </a:t>
            </a:r>
            <a:r>
              <a:rPr lang="en-US" altLang="en-US" sz="2400" b="1" dirty="0">
                <a:solidFill>
                  <a:srgbClr val="0000CC"/>
                </a:solidFill>
                <a:latin typeface="Times New Roman" pitchFamily="18" charset="0"/>
                <a:cs typeface="Times New Roman" pitchFamily="18" charset="0"/>
              </a:rPr>
              <a:t>unlocking the box</a:t>
            </a:r>
            <a:r>
              <a:rPr lang="en-US" altLang="en-US" sz="2400" b="0" dirty="0">
                <a:solidFill>
                  <a:schemeClr val="bg1"/>
                </a:solidFill>
                <a:latin typeface="Times New Roman" pitchFamily="18" charset="0"/>
                <a:cs typeface="Times New Roman" pitchFamily="18" charset="0"/>
              </a:rPr>
              <a:t>. </a:t>
            </a:r>
            <a:endParaRPr lang="en-US" altLang="en-US" sz="2400" b="0" dirty="0" smtClean="0">
              <a:solidFill>
                <a:schemeClr val="bg1"/>
              </a:solidFill>
              <a:latin typeface="Times New Roman" pitchFamily="18" charset="0"/>
              <a:cs typeface="Times New Roman" pitchFamily="18" charset="0"/>
            </a:endParaRPr>
          </a:p>
          <a:p>
            <a:pPr algn="just"/>
            <a:r>
              <a:rPr lang="en-US" altLang="en-US" sz="2400" b="0" dirty="0" smtClean="0">
                <a:solidFill>
                  <a:schemeClr val="bg1"/>
                </a:solidFill>
                <a:latin typeface="Times New Roman" pitchFamily="18" charset="0"/>
                <a:cs typeface="Times New Roman" pitchFamily="18" charset="0"/>
              </a:rPr>
              <a:t>In </a:t>
            </a:r>
            <a:r>
              <a:rPr lang="en-US" altLang="en-US" sz="2400" b="0" dirty="0">
                <a:solidFill>
                  <a:schemeClr val="bg1"/>
                </a:solidFill>
                <a:latin typeface="Times New Roman" pitchFamily="18" charset="0"/>
                <a:cs typeface="Times New Roman" pitchFamily="18" charset="0"/>
              </a:rPr>
              <a:t>symmetric-key </a:t>
            </a:r>
            <a:r>
              <a:rPr lang="en-US" altLang="en-US" sz="2400" b="0" dirty="0" err="1">
                <a:solidFill>
                  <a:schemeClr val="bg1"/>
                </a:solidFill>
                <a:latin typeface="Times New Roman" pitchFamily="18" charset="0"/>
                <a:cs typeface="Times New Roman" pitchFamily="18" charset="0"/>
              </a:rPr>
              <a:t>encipherment</a:t>
            </a:r>
            <a:r>
              <a:rPr lang="en-US" altLang="en-US" sz="2400" b="0" dirty="0">
                <a:solidFill>
                  <a:schemeClr val="bg1"/>
                </a:solidFill>
                <a:latin typeface="Times New Roman" pitchFamily="18" charset="0"/>
                <a:cs typeface="Times New Roman" pitchFamily="18" charset="0"/>
              </a:rPr>
              <a:t>, the same key locks and </a:t>
            </a:r>
            <a:r>
              <a:rPr lang="en-US" altLang="en-US" sz="2400" b="0" dirty="0" smtClean="0">
                <a:solidFill>
                  <a:schemeClr val="bg1"/>
                </a:solidFill>
                <a:latin typeface="Times New Roman" pitchFamily="18" charset="0"/>
                <a:cs typeface="Times New Roman" pitchFamily="18" charset="0"/>
              </a:rPr>
              <a:t>unlocks.</a:t>
            </a:r>
            <a:endParaRPr lang="en-US" altLang="en-US" sz="2400" b="0" dirty="0">
              <a:solidFill>
                <a:schemeClr val="bg1"/>
              </a:solidFill>
              <a:latin typeface="Times New Roman" pitchFamily="18" charset="0"/>
              <a:cs typeface="Times New Roman" pitchFamily="18" charset="0"/>
            </a:endParaRPr>
          </a:p>
        </p:txBody>
      </p:sp>
      <p:sp>
        <p:nvSpPr>
          <p:cNvPr id="9" name="Text Box 2"/>
          <p:cNvSpPr txBox="1">
            <a:spLocks noChangeArrowheads="1"/>
          </p:cNvSpPr>
          <p:nvPr/>
        </p:nvSpPr>
        <p:spPr bwMode="auto">
          <a:xfrm>
            <a:off x="152400" y="838200"/>
            <a:ext cx="3113353"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a:t>
            </a:r>
            <a:r>
              <a:rPr lang="en-US" altLang="en-US" sz="2400" dirty="0">
                <a:solidFill>
                  <a:srgbClr val="0000CC"/>
                </a:solidFill>
                <a:latin typeface="Times New Roman" pitchFamily="18" charset="0"/>
              </a:rPr>
              <a:t>Ciphers</a:t>
            </a: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ChangeArrowheads="1"/>
          </p:cNvSpPr>
          <p:nvPr/>
        </p:nvSpPr>
        <p:spPr bwMode="auto">
          <a:xfrm>
            <a:off x="228600" y="1425476"/>
            <a:ext cx="8763000" cy="2308324"/>
          </a:xfrm>
          <a:prstGeom prst="rect">
            <a:avLst/>
          </a:prstGeom>
          <a:noFill/>
          <a:ln w="9525">
            <a:noFill/>
            <a:miter lim="800000"/>
            <a:headEnd/>
            <a:tailEnd/>
          </a:ln>
        </p:spPr>
        <p:txBody>
          <a:bodyPr>
            <a:spAutoFit/>
          </a:bodyPr>
          <a:lstStyle/>
          <a:p>
            <a:pPr algn="just"/>
            <a:r>
              <a:rPr lang="en-US" altLang="en-US" sz="2400" dirty="0" smtClean="0">
                <a:solidFill>
                  <a:schemeClr val="bg1"/>
                </a:solidFill>
                <a:latin typeface="Times New Roman" pitchFamily="18" charset="0"/>
                <a:cs typeface="Times New Roman" pitchFamily="18" charset="0"/>
              </a:rPr>
              <a:t>Traditional ciphers belong to the past. However, we briefly discuss them here because they can be thought of as the components of the modern ciphers. To be more exact, we can divide traditional ciphers into </a:t>
            </a:r>
          </a:p>
          <a:p>
            <a:pPr algn="just">
              <a:buFontTx/>
              <a:buChar char="-"/>
            </a:pPr>
            <a:r>
              <a:rPr lang="en-US" altLang="en-US" sz="2400" i="1" dirty="0" smtClean="0">
                <a:solidFill>
                  <a:schemeClr val="bg1"/>
                </a:solidFill>
                <a:latin typeface="Times New Roman" pitchFamily="18" charset="0"/>
                <a:cs typeface="Times New Roman" pitchFamily="18" charset="0"/>
              </a:rPr>
              <a:t>  substitution ciphers: </a:t>
            </a:r>
            <a:r>
              <a:rPr lang="en-US" altLang="en-US" sz="2400" dirty="0" smtClean="0">
                <a:solidFill>
                  <a:schemeClr val="bg1"/>
                </a:solidFill>
                <a:latin typeface="Times New Roman" pitchFamily="18" charset="0"/>
                <a:cs typeface="Times New Roman" pitchFamily="18" charset="0"/>
              </a:rPr>
              <a:t>Replacing one symbol with another </a:t>
            </a:r>
            <a:r>
              <a:rPr lang="en-US" altLang="en-US" sz="2400" dirty="0" smtClean="0">
                <a:solidFill>
                  <a:schemeClr val="bg1"/>
                </a:solidFill>
                <a:latin typeface="Times New Roman" pitchFamily="18" charset="0"/>
                <a:cs typeface="Times New Roman" pitchFamily="18" charset="0"/>
                <a:sym typeface="Wingdings" pitchFamily="2" charset="2"/>
              </a:rPr>
              <a:t> </a:t>
            </a:r>
            <a:r>
              <a:rPr lang="en-US" altLang="en-US" sz="2000" dirty="0" smtClean="0">
                <a:solidFill>
                  <a:srgbClr val="FF0000"/>
                </a:solidFill>
                <a:latin typeface="Times New Roman" pitchFamily="18" charset="0"/>
                <a:cs typeface="Times New Roman" pitchFamily="18" charset="0"/>
                <a:sym typeface="Wingdings" pitchFamily="2" charset="2"/>
              </a:rPr>
              <a:t>Shifting</a:t>
            </a:r>
            <a:endParaRPr lang="en-US" altLang="en-US" sz="2400" dirty="0" smtClean="0">
              <a:solidFill>
                <a:srgbClr val="FF0000"/>
              </a:solidFill>
              <a:latin typeface="Times New Roman" pitchFamily="18" charset="0"/>
              <a:cs typeface="Times New Roman" pitchFamily="18" charset="0"/>
            </a:endParaRPr>
          </a:p>
          <a:p>
            <a:pPr algn="just">
              <a:buFontTx/>
              <a:buChar char="-"/>
            </a:pPr>
            <a:r>
              <a:rPr lang="en-US" altLang="en-US" sz="2400" i="1" dirty="0" smtClean="0">
                <a:solidFill>
                  <a:schemeClr val="bg1"/>
                </a:solidFill>
                <a:latin typeface="Times New Roman" pitchFamily="18" charset="0"/>
                <a:cs typeface="Times New Roman" pitchFamily="18" charset="0"/>
              </a:rPr>
              <a:t>  transposition ciphers:</a:t>
            </a:r>
            <a:r>
              <a:rPr lang="en-US" altLang="en-US" sz="2400" dirty="0" smtClean="0">
                <a:solidFill>
                  <a:schemeClr val="bg1"/>
                </a:solidFill>
                <a:latin typeface="Times New Roman" pitchFamily="18" charset="0"/>
                <a:cs typeface="Times New Roman" pitchFamily="18" charset="0"/>
              </a:rPr>
              <a:t> Reorder symbols </a:t>
            </a:r>
            <a:r>
              <a:rPr lang="en-US" altLang="en-US" dirty="0" smtClean="0">
                <a:solidFill>
                  <a:srgbClr val="FF0000"/>
                </a:solidFill>
                <a:latin typeface="Times New Roman" pitchFamily="18" charset="0"/>
                <a:cs typeface="Times New Roman" pitchFamily="18" charset="0"/>
                <a:sym typeface="Wingdings" pitchFamily="2" charset="2"/>
              </a:rPr>
              <a:t> Changing order of symbols</a:t>
            </a:r>
            <a:endParaRPr lang="en-US" altLang="en-US" sz="2400" b="0" dirty="0">
              <a:solidFill>
                <a:srgbClr val="FF0000"/>
              </a:solidFill>
              <a:latin typeface="Times New Roman" pitchFamily="18" charset="0"/>
              <a:cs typeface="Times New Roman" pitchFamily="18" charset="0"/>
            </a:endParaRPr>
          </a:p>
        </p:txBody>
      </p:sp>
      <p:sp>
        <p:nvSpPr>
          <p:cNvPr id="9" name="Text Box 2"/>
          <p:cNvSpPr txBox="1">
            <a:spLocks noChangeArrowheads="1"/>
          </p:cNvSpPr>
          <p:nvPr/>
        </p:nvSpPr>
        <p:spPr bwMode="auto">
          <a:xfrm>
            <a:off x="152400" y="838200"/>
            <a:ext cx="8431732"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 Traditional methods: Substitution ciphers </a:t>
            </a:r>
            <a:endParaRPr lang="en-US" altLang="en-US" sz="2400" dirty="0">
              <a:solidFill>
                <a:srgbClr val="0000CC"/>
              </a:solidFill>
              <a:latin typeface="Times New Roman" pitchFamily="18" charset="0"/>
            </a:endParaRPr>
          </a:p>
        </p:txBody>
      </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2" name="Group 4"/>
          <p:cNvGrpSpPr>
            <a:grpSpLocks/>
          </p:cNvGrpSpPr>
          <p:nvPr/>
        </p:nvGrpSpPr>
        <p:grpSpPr bwMode="auto">
          <a:xfrm>
            <a:off x="381000" y="4126468"/>
            <a:ext cx="8151812" cy="1676400"/>
            <a:chOff x="176689" y="2514600"/>
            <a:chExt cx="8151336" cy="1676400"/>
          </a:xfrm>
        </p:grpSpPr>
        <p:sp>
          <p:nvSpPr>
            <p:cNvPr id="13" name="Text Box 4"/>
            <p:cNvSpPr txBox="1">
              <a:spLocks noChangeArrowheads="1"/>
            </p:cNvSpPr>
            <p:nvPr/>
          </p:nvSpPr>
          <p:spPr bwMode="auto">
            <a:xfrm>
              <a:off x="228600" y="2514600"/>
              <a:ext cx="747949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16.4  </a:t>
              </a:r>
              <a:r>
                <a:rPr lang="en-US" altLang="en-US" sz="2000" dirty="0">
                  <a:solidFill>
                    <a:schemeClr val="bg1"/>
                  </a:solidFill>
                  <a:latin typeface="Times New Roman" pitchFamily="18" charset="0"/>
                </a:rPr>
                <a:t>Representation of plaintext and </a:t>
              </a:r>
              <a:r>
                <a:rPr lang="en-US" altLang="en-US" sz="2000" dirty="0" err="1">
                  <a:solidFill>
                    <a:schemeClr val="bg1"/>
                  </a:solidFill>
                  <a:latin typeface="Times New Roman" pitchFamily="18" charset="0"/>
                </a:rPr>
                <a:t>ciphertext</a:t>
              </a:r>
              <a:r>
                <a:rPr lang="en-US" altLang="en-US" sz="2000" dirty="0">
                  <a:solidFill>
                    <a:schemeClr val="bg1"/>
                  </a:solidFill>
                  <a:latin typeface="Times New Roman" pitchFamily="18" charset="0"/>
                </a:rPr>
                <a:t> in modulo 26</a:t>
              </a:r>
            </a:p>
          </p:txBody>
        </p:sp>
        <p:cxnSp>
          <p:nvCxnSpPr>
            <p:cNvPr id="14" name="Straight Connector 4"/>
            <p:cNvCxnSpPr>
              <a:cxnSpLocks noChangeShapeType="1"/>
            </p:cNvCxnSpPr>
            <p:nvPr/>
          </p:nvCxnSpPr>
          <p:spPr bwMode="auto">
            <a:xfrm>
              <a:off x="228600" y="2971800"/>
              <a:ext cx="8023225" cy="0"/>
            </a:xfrm>
            <a:prstGeom prst="line">
              <a:avLst/>
            </a:prstGeom>
            <a:noFill/>
            <a:ln w="57150" algn="ctr">
              <a:solidFill>
                <a:srgbClr val="FF0000"/>
              </a:solidFill>
              <a:round/>
              <a:headEnd/>
              <a:tailEnd/>
            </a:ln>
            <a:effectLst/>
          </p:spPr>
        </p:cxnSp>
        <p:cxnSp>
          <p:nvCxnSpPr>
            <p:cNvPr id="15" name="Straight Connector 5"/>
            <p:cNvCxnSpPr>
              <a:cxnSpLocks noChangeShapeType="1"/>
            </p:cNvCxnSpPr>
            <p:nvPr/>
          </p:nvCxnSpPr>
          <p:spPr bwMode="auto">
            <a:xfrm>
              <a:off x="304800" y="4191000"/>
              <a:ext cx="8023225" cy="0"/>
            </a:xfrm>
            <a:prstGeom prst="line">
              <a:avLst/>
            </a:prstGeom>
            <a:noFill/>
            <a:ln w="9525" algn="ctr">
              <a:solidFill>
                <a:srgbClr val="FF0000"/>
              </a:solidFill>
              <a:round/>
              <a:headEnd/>
              <a:tailEnd/>
            </a:ln>
            <a:effectLst/>
          </p:spPr>
        </p:cxnSp>
        <p:cxnSp>
          <p:nvCxnSpPr>
            <p:cNvPr id="16" name="Straight Connector 6"/>
            <p:cNvCxnSpPr>
              <a:cxnSpLocks noChangeShapeType="1"/>
            </p:cNvCxnSpPr>
            <p:nvPr/>
          </p:nvCxnSpPr>
          <p:spPr bwMode="auto">
            <a:xfrm>
              <a:off x="228600" y="2514600"/>
              <a:ext cx="8023225" cy="0"/>
            </a:xfrm>
            <a:prstGeom prst="line">
              <a:avLst/>
            </a:prstGeom>
            <a:noFill/>
            <a:ln w="9525" algn="ctr">
              <a:solidFill>
                <a:srgbClr val="FF0000"/>
              </a:solidFill>
              <a:round/>
              <a:headEnd/>
              <a:tailEnd/>
            </a:ln>
            <a:effectLst/>
          </p:spPr>
        </p:cxnSp>
        <p:pic>
          <p:nvPicPr>
            <p:cNvPr id="17" name="Picture 3"/>
            <p:cNvPicPr>
              <a:picLocks noChangeAspect="1"/>
            </p:cNvPicPr>
            <p:nvPr/>
          </p:nvPicPr>
          <p:blipFill>
            <a:blip r:embed="rId2" cstate="print"/>
            <a:srcRect/>
            <a:stretch>
              <a:fillRect/>
            </a:stretch>
          </p:blipFill>
          <p:spPr bwMode="auto">
            <a:xfrm>
              <a:off x="176689" y="3105626"/>
              <a:ext cx="8129111" cy="1009174"/>
            </a:xfrm>
            <a:prstGeom prst="rect">
              <a:avLst/>
            </a:prstGeom>
            <a:noFill/>
            <a:ln w="9525">
              <a:noFill/>
              <a:miter lim="800000"/>
              <a:headEnd/>
              <a:tailEnd/>
            </a:ln>
          </p:spPr>
        </p:pic>
      </p:grpSp>
      <p:sp>
        <p:nvSpPr>
          <p:cNvPr id="19" name="TextBox 18"/>
          <p:cNvSpPr txBox="1"/>
          <p:nvPr/>
        </p:nvSpPr>
        <p:spPr>
          <a:xfrm>
            <a:off x="838200" y="5879068"/>
            <a:ext cx="7315200" cy="369332"/>
          </a:xfrm>
          <a:prstGeom prst="rect">
            <a:avLst/>
          </a:prstGeom>
          <a:noFill/>
        </p:spPr>
        <p:txBody>
          <a:bodyPr wrap="square" rtlCol="0">
            <a:spAutoFit/>
          </a:bodyPr>
          <a:lstStyle/>
          <a:p>
            <a:pPr algn="ctr"/>
            <a:r>
              <a:rPr lang="en-US" dirty="0" smtClean="0">
                <a:solidFill>
                  <a:schemeClr val="bg1"/>
                </a:solidFill>
              </a:rPr>
              <a:t>A substitution cipher example. Keys: integers in modulo 26 </a:t>
            </a:r>
            <a:endParaRPr lang="en-US" dirty="0">
              <a:solidFill>
                <a:schemeClr val="bg1"/>
              </a:solidFill>
            </a:endParaRPr>
          </a:p>
        </p:txBody>
      </p:sp>
      <p:sp>
        <p:nvSpPr>
          <p:cNvPr id="18" name="Slide Number Placeholder 17"/>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1447800"/>
            <a:ext cx="7848600" cy="707886"/>
          </a:xfrm>
          <a:prstGeom prst="rect">
            <a:avLst/>
          </a:prstGeom>
          <a:noFill/>
          <a:ln w="9525">
            <a:noFill/>
            <a:miter lim="800000"/>
            <a:headEnd/>
            <a:tailEnd/>
          </a:ln>
        </p:spPr>
        <p:txBody>
          <a:bodyPr wrap="square">
            <a:spAutoFit/>
          </a:bodyPr>
          <a:lstStyle/>
          <a:p>
            <a:r>
              <a:rPr lang="en-US" altLang="en-US" sz="2000" b="1" dirty="0">
                <a:solidFill>
                  <a:srgbClr val="FF0000"/>
                </a:solidFill>
                <a:latin typeface="Times New Roman" pitchFamily="18" charset="0"/>
              </a:rPr>
              <a:t>Example </a:t>
            </a:r>
            <a:r>
              <a:rPr lang="en-US" altLang="en-US" sz="2000" b="1" dirty="0" smtClean="0">
                <a:solidFill>
                  <a:srgbClr val="FF0000"/>
                </a:solidFill>
                <a:latin typeface="Times New Roman" pitchFamily="18" charset="0"/>
              </a:rPr>
              <a:t>16.1, 16.2</a:t>
            </a:r>
            <a:r>
              <a:rPr lang="en-US" altLang="en-US" sz="2000" dirty="0" smtClean="0">
                <a:solidFill>
                  <a:srgbClr val="FF0000"/>
                </a:solidFill>
                <a:latin typeface="Times New Roman" pitchFamily="18" charset="0"/>
              </a:rPr>
              <a:t>: Additive cipher: E (char, key) = (</a:t>
            </a:r>
            <a:r>
              <a:rPr lang="en-US" altLang="en-US" sz="2000" dirty="0" err="1" smtClean="0">
                <a:solidFill>
                  <a:srgbClr val="FF0000"/>
                </a:solidFill>
                <a:latin typeface="Times New Roman" pitchFamily="18" charset="0"/>
              </a:rPr>
              <a:t>char+key</a:t>
            </a:r>
            <a:r>
              <a:rPr lang="en-US" altLang="en-US" sz="2000" dirty="0" smtClean="0">
                <a:solidFill>
                  <a:srgbClr val="FF0000"/>
                </a:solidFill>
                <a:latin typeface="Times New Roman" pitchFamily="18" charset="0"/>
              </a:rPr>
              <a:t>) mod 26</a:t>
            </a:r>
          </a:p>
          <a:p>
            <a:r>
              <a:rPr lang="en-US" altLang="en-US" sz="2000" dirty="0" smtClean="0">
                <a:solidFill>
                  <a:srgbClr val="FF0000"/>
                </a:solidFill>
                <a:latin typeface="Times New Roman" pitchFamily="18" charset="0"/>
              </a:rPr>
              <a:t>                                                    P (char, key) = (char-key) mod 26</a:t>
            </a:r>
            <a:endParaRPr lang="en-US" altLang="en-US" sz="2000" dirty="0">
              <a:solidFill>
                <a:srgbClr val="FF0000"/>
              </a:solidFill>
              <a:latin typeface="Times New Roman" pitchFamily="18" charset="0"/>
            </a:endParaRPr>
          </a:p>
        </p:txBody>
      </p:sp>
      <p:sp>
        <p:nvSpPr>
          <p:cNvPr id="1950723" name="Rectangle 3"/>
          <p:cNvSpPr>
            <a:spLocks noChangeArrowheads="1"/>
          </p:cNvSpPr>
          <p:nvPr/>
        </p:nvSpPr>
        <p:spPr bwMode="auto">
          <a:xfrm>
            <a:off x="239712" y="2040642"/>
            <a:ext cx="875188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b="0" dirty="0">
                <a:solidFill>
                  <a:schemeClr val="bg1"/>
                </a:solidFill>
                <a:latin typeface="Times New Roman" panose="02020603050405020304" pitchFamily="18" charset="0"/>
              </a:rPr>
              <a:t>Use the </a:t>
            </a:r>
            <a:r>
              <a:rPr lang="en-US" altLang="en-US" sz="2000" b="0" dirty="0">
                <a:solidFill>
                  <a:srgbClr val="0000CC"/>
                </a:solidFill>
                <a:latin typeface="Times New Roman" panose="02020603050405020304" pitchFamily="18" charset="0"/>
              </a:rPr>
              <a:t>additive cipher </a:t>
            </a:r>
            <a:r>
              <a:rPr lang="en-US" altLang="en-US" sz="2000" b="0" dirty="0">
                <a:solidFill>
                  <a:schemeClr val="bg1"/>
                </a:solidFill>
                <a:latin typeface="Times New Roman" panose="02020603050405020304" pitchFamily="18" charset="0"/>
              </a:rPr>
              <a:t>with </a:t>
            </a:r>
            <a:r>
              <a:rPr lang="en-US" altLang="en-US" sz="2000" b="0" dirty="0">
                <a:solidFill>
                  <a:srgbClr val="0000CC"/>
                </a:solidFill>
                <a:latin typeface="Times New Roman" panose="02020603050405020304" pitchFamily="18" charset="0"/>
              </a:rPr>
              <a:t>key = 15 </a:t>
            </a:r>
            <a:r>
              <a:rPr lang="en-US" altLang="en-US" sz="2000" b="0" dirty="0">
                <a:solidFill>
                  <a:schemeClr val="bg1"/>
                </a:solidFill>
                <a:latin typeface="Times New Roman" panose="02020603050405020304" pitchFamily="18" charset="0"/>
              </a:rPr>
              <a:t>to encrypt the message </a:t>
            </a:r>
            <a:r>
              <a:rPr lang="en-US" altLang="en-US" sz="2000" b="0" dirty="0">
                <a:solidFill>
                  <a:srgbClr val="0000CC"/>
                </a:solidFill>
                <a:latin typeface="Times New Roman" panose="02020603050405020304" pitchFamily="18" charset="0"/>
              </a:rPr>
              <a:t>“hello</a:t>
            </a:r>
            <a:r>
              <a:rPr lang="en-US" altLang="en-US" sz="2000" b="0" dirty="0" smtClean="0">
                <a:solidFill>
                  <a:srgbClr val="0000CC"/>
                </a:solidFill>
                <a:latin typeface="Times New Roman" panose="02020603050405020304" pitchFamily="18" charset="0"/>
              </a:rPr>
              <a:t>” </a:t>
            </a:r>
            <a:r>
              <a:rPr lang="en-US" altLang="en-US" sz="2000" b="0" dirty="0" smtClean="0">
                <a:solidFill>
                  <a:schemeClr val="bg1"/>
                </a:solidFill>
                <a:latin typeface="Times New Roman" panose="02020603050405020304" pitchFamily="18" charset="0"/>
              </a:rPr>
              <a:t>then decrypt the </a:t>
            </a:r>
            <a:r>
              <a:rPr lang="en-US" altLang="en-US" sz="2000" b="0" dirty="0" err="1" smtClean="0">
                <a:solidFill>
                  <a:schemeClr val="bg1"/>
                </a:solidFill>
                <a:latin typeface="Times New Roman" panose="02020603050405020304" pitchFamily="18" charset="0"/>
              </a:rPr>
              <a:t>ciphertext</a:t>
            </a:r>
            <a:r>
              <a:rPr lang="en-US" altLang="en-US" sz="2000" b="0" dirty="0" smtClean="0">
                <a:solidFill>
                  <a:schemeClr val="bg1"/>
                </a:solidFill>
                <a:latin typeface="Times New Roman" panose="02020603050405020304" pitchFamily="18" charset="0"/>
              </a:rPr>
              <a:t>.</a:t>
            </a:r>
            <a:endParaRPr lang="en-US" altLang="en-US" sz="2000" b="0" dirty="0">
              <a:solidFill>
                <a:schemeClr val="bg1"/>
              </a:solidFill>
              <a:latin typeface="Times New Roman" panose="02020603050405020304" pitchFamily="18" charset="0"/>
            </a:endParaRPr>
          </a:p>
        </p:txBody>
      </p:sp>
      <p:sp>
        <p:nvSpPr>
          <p:cNvPr id="1950725" name="Rectangle 5"/>
          <p:cNvSpPr>
            <a:spLocks noChangeArrowheads="1"/>
          </p:cNvSpPr>
          <p:nvPr/>
        </p:nvSpPr>
        <p:spPr bwMode="auto">
          <a:xfrm>
            <a:off x="152400" y="2822376"/>
            <a:ext cx="82296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1" u="sng" dirty="0" smtClean="0">
                <a:solidFill>
                  <a:schemeClr val="bg1"/>
                </a:solidFill>
                <a:latin typeface="Times New Roman" panose="02020603050405020304" pitchFamily="18" charset="0"/>
              </a:rPr>
              <a:t>Solution: </a:t>
            </a:r>
            <a:r>
              <a:rPr lang="en-US" altLang="en-US" sz="2000" dirty="0" smtClean="0">
                <a:solidFill>
                  <a:schemeClr val="bg1"/>
                </a:solidFill>
                <a:latin typeface="Times New Roman" panose="02020603050405020304" pitchFamily="18" charset="0"/>
              </a:rPr>
              <a:t>Character a: 00 </a:t>
            </a:r>
            <a:r>
              <a:rPr lang="en-US" altLang="en-US" sz="2000" dirty="0" smtClean="0">
                <a:solidFill>
                  <a:schemeClr val="bg1"/>
                </a:solidFill>
                <a:latin typeface="Times New Roman" panose="02020603050405020304" pitchFamily="18" charset="0"/>
                <a:sym typeface="Wingdings" pitchFamily="2" charset="2"/>
              </a:rPr>
              <a:t> h: 07 </a:t>
            </a:r>
            <a:endParaRPr lang="en-US" altLang="en-US" sz="2000" b="0" dirty="0">
              <a:solidFill>
                <a:schemeClr val="bg1"/>
              </a:solidFill>
              <a:latin typeface="Times New Roman" panose="02020603050405020304" pitchFamily="18" charset="0"/>
            </a:endParaRPr>
          </a:p>
        </p:txBody>
      </p:sp>
      <p:sp>
        <p:nvSpPr>
          <p:cNvPr id="1950727" name="Rectangle 7"/>
          <p:cNvSpPr>
            <a:spLocks noChangeArrowheads="1"/>
          </p:cNvSpPr>
          <p:nvPr/>
        </p:nvSpPr>
        <p:spPr bwMode="auto">
          <a:xfrm>
            <a:off x="2133600" y="5715000"/>
            <a:ext cx="43434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1" hangingPunct="1">
              <a:defRPr/>
            </a:pPr>
            <a:r>
              <a:rPr lang="en-US" altLang="en-US" sz="2000" dirty="0" smtClean="0">
                <a:solidFill>
                  <a:srgbClr val="0000CC"/>
                </a:solidFill>
                <a:latin typeface="Times New Roman" panose="02020603050405020304" pitchFamily="18" charset="0"/>
              </a:rPr>
              <a:t>“hello” </a:t>
            </a:r>
            <a:r>
              <a:rPr lang="en-US" altLang="en-US" sz="2000" dirty="0" smtClean="0">
                <a:solidFill>
                  <a:srgbClr val="0000CC"/>
                </a:solidFill>
                <a:latin typeface="Times New Roman" panose="02020603050405020304" pitchFamily="18" charset="0"/>
                <a:sym typeface="Wingdings" pitchFamily="2" charset="2"/>
              </a:rPr>
              <a:t> </a:t>
            </a:r>
            <a:r>
              <a:rPr lang="en-US" altLang="en-US" sz="2000" b="0" dirty="0" smtClean="0">
                <a:solidFill>
                  <a:srgbClr val="0000CC"/>
                </a:solidFill>
                <a:latin typeface="Times New Roman" panose="02020603050405020304" pitchFamily="18" charset="0"/>
              </a:rPr>
              <a:t>“</a:t>
            </a:r>
            <a:r>
              <a:rPr lang="en-US" altLang="en-US" sz="2000" b="0" dirty="0" err="1">
                <a:solidFill>
                  <a:srgbClr val="0000CC"/>
                </a:solidFill>
                <a:latin typeface="Times New Roman" panose="02020603050405020304" pitchFamily="18" charset="0"/>
              </a:rPr>
              <a:t>wtaad</a:t>
            </a:r>
            <a:r>
              <a:rPr lang="en-US" altLang="en-US" sz="2000" b="0" dirty="0" smtClean="0">
                <a:solidFill>
                  <a:srgbClr val="0000CC"/>
                </a:solidFill>
                <a:latin typeface="Times New Roman" panose="02020603050405020304" pitchFamily="18" charset="0"/>
              </a:rPr>
              <a:t>” </a:t>
            </a:r>
            <a:r>
              <a:rPr lang="en-US" altLang="en-US" sz="2000" b="0" dirty="0" smtClean="0">
                <a:solidFill>
                  <a:srgbClr val="0000CC"/>
                </a:solidFill>
                <a:latin typeface="Times New Roman" panose="02020603050405020304" pitchFamily="18" charset="0"/>
                <a:sym typeface="Wingdings" pitchFamily="2" charset="2"/>
              </a:rPr>
              <a:t> “hello”</a:t>
            </a:r>
            <a:endParaRPr lang="en-US" altLang="en-US" sz="2000" b="0" dirty="0">
              <a:solidFill>
                <a:srgbClr val="0000CC"/>
              </a:solidFill>
              <a:latin typeface="Times New Roman" panose="02020603050405020304" pitchFamily="18" charset="0"/>
            </a:endParaRPr>
          </a:p>
        </p:txBody>
      </p:sp>
      <p:sp>
        <p:nvSpPr>
          <p:cNvPr id="7" name="Text Box 2"/>
          <p:cNvSpPr txBox="1">
            <a:spLocks noChangeArrowheads="1"/>
          </p:cNvSpPr>
          <p:nvPr/>
        </p:nvSpPr>
        <p:spPr bwMode="auto">
          <a:xfrm>
            <a:off x="152400" y="838200"/>
            <a:ext cx="8360366"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 Substitution ciphers</a:t>
            </a:r>
            <a:endParaRPr lang="en-US" altLang="en-US" sz="2400" dirty="0">
              <a:solidFill>
                <a:srgbClr val="0000CC"/>
              </a:solidFill>
              <a:latin typeface="Times New Roman" pitchFamily="18" charset="0"/>
            </a:endParaRPr>
          </a:p>
        </p:txBody>
      </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14</a:t>
            </a:fld>
            <a:endParaRPr kumimoji="0" lang="en-US"/>
          </a:p>
        </p:txBody>
      </p:sp>
      <p:pic>
        <p:nvPicPr>
          <p:cNvPr id="1027" name="Picture 3"/>
          <p:cNvPicPr>
            <a:picLocks noChangeAspect="1" noChangeArrowheads="1"/>
          </p:cNvPicPr>
          <p:nvPr/>
        </p:nvPicPr>
        <p:blipFill>
          <a:blip r:embed="rId3" cstate="print"/>
          <a:srcRect/>
          <a:stretch>
            <a:fillRect/>
          </a:stretch>
        </p:blipFill>
        <p:spPr bwMode="auto">
          <a:xfrm>
            <a:off x="1066800" y="3429000"/>
            <a:ext cx="723900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457200" y="1566209"/>
            <a:ext cx="8337550" cy="4154984"/>
          </a:xfrm>
          <a:prstGeom prst="rect">
            <a:avLst/>
          </a:prstGeom>
          <a:noFill/>
          <a:ln w="9525">
            <a:noFill/>
            <a:miter lim="800000"/>
            <a:headEnd/>
            <a:tailEnd/>
          </a:ln>
        </p:spPr>
        <p:txBody>
          <a:bodyPr wrap="square">
            <a:spAutoFit/>
          </a:bodyPr>
          <a:lstStyle/>
          <a:p>
            <a:pPr algn="just"/>
            <a:endParaRPr lang="en-US" altLang="en-US" sz="2400" b="0" dirty="0" smtClean="0">
              <a:solidFill>
                <a:schemeClr val="bg1"/>
              </a:solidFill>
              <a:latin typeface="Times New Roman" pitchFamily="18" charset="0"/>
              <a:cs typeface="Times New Roman" pitchFamily="18" charset="0"/>
            </a:endParaRPr>
          </a:p>
          <a:p>
            <a:pPr algn="just"/>
            <a:r>
              <a:rPr lang="en-US" altLang="en-US" sz="2400" b="1" i="1" u="sng" dirty="0" err="1" smtClean="0">
                <a:solidFill>
                  <a:srgbClr val="0000CC"/>
                </a:solidFill>
                <a:latin typeface="Times New Roman" pitchFamily="18" charset="0"/>
                <a:cs typeface="Times New Roman" pitchFamily="18" charset="0"/>
              </a:rPr>
              <a:t>Polyalphabetic</a:t>
            </a:r>
            <a:r>
              <a:rPr lang="en-US" altLang="en-US" sz="2400" b="0" dirty="0" smtClean="0">
                <a:solidFill>
                  <a:schemeClr val="bg1"/>
                </a:solidFill>
                <a:latin typeface="Times New Roman" pitchFamily="18" charset="0"/>
                <a:cs typeface="Times New Roman" pitchFamily="18" charset="0"/>
              </a:rPr>
              <a:t> </a:t>
            </a:r>
            <a:r>
              <a:rPr lang="en-US" altLang="en-US" sz="2400" b="0" dirty="0">
                <a:solidFill>
                  <a:schemeClr val="bg1"/>
                </a:solidFill>
                <a:latin typeface="Times New Roman" pitchFamily="18" charset="0"/>
                <a:cs typeface="Times New Roman" pitchFamily="18" charset="0"/>
              </a:rPr>
              <a:t>cipher, each occurrence of a character may have a different </a:t>
            </a:r>
            <a:r>
              <a:rPr lang="en-US" altLang="en-US" sz="2400" b="0" dirty="0" smtClean="0">
                <a:solidFill>
                  <a:schemeClr val="bg1"/>
                </a:solidFill>
                <a:latin typeface="Times New Roman" pitchFamily="18" charset="0"/>
                <a:cs typeface="Times New Roman" pitchFamily="18" charset="0"/>
              </a:rPr>
              <a:t>substitute </a:t>
            </a:r>
            <a:r>
              <a:rPr lang="en-US" altLang="en-US" sz="2400" b="0" dirty="0" smtClean="0">
                <a:solidFill>
                  <a:schemeClr val="bg1"/>
                </a:solidFill>
                <a:latin typeface="Times New Roman" pitchFamily="18" charset="0"/>
                <a:cs typeface="Times New Roman" pitchFamily="18" charset="0"/>
                <a:sym typeface="Wingdings" pitchFamily="2" charset="2"/>
              </a:rPr>
              <a:t> </a:t>
            </a:r>
            <a:r>
              <a:rPr lang="en-US" altLang="en-US" sz="2400" b="0" dirty="0" err="1" smtClean="0">
                <a:solidFill>
                  <a:schemeClr val="bg1"/>
                </a:solidFill>
                <a:latin typeface="Times New Roman" pitchFamily="18" charset="0"/>
                <a:cs typeface="Times New Roman" pitchFamily="18" charset="0"/>
                <a:sym typeface="Wingdings" pitchFamily="2" charset="2"/>
              </a:rPr>
              <a:t>variabale</a:t>
            </a:r>
            <a:r>
              <a:rPr lang="en-US" altLang="en-US" sz="2400" b="0" dirty="0" smtClean="0">
                <a:solidFill>
                  <a:schemeClr val="bg1"/>
                </a:solidFill>
                <a:latin typeface="Times New Roman" pitchFamily="18" charset="0"/>
                <a:cs typeface="Times New Roman" pitchFamily="18" charset="0"/>
                <a:sym typeface="Wingdings" pitchFamily="2" charset="2"/>
              </a:rPr>
              <a:t> keys</a:t>
            </a:r>
            <a:r>
              <a:rPr lang="en-US" altLang="en-US" sz="2400" b="0" dirty="0" smtClean="0">
                <a:solidFill>
                  <a:schemeClr val="bg1"/>
                </a:solidFill>
                <a:latin typeface="Times New Roman" pitchFamily="18" charset="0"/>
                <a:cs typeface="Times New Roman" pitchFamily="18" charset="0"/>
              </a:rPr>
              <a:t>. Example:</a:t>
            </a:r>
          </a:p>
          <a:p>
            <a:pPr algn="just">
              <a:buFontTx/>
              <a:buChar char="-"/>
            </a:pPr>
            <a:r>
              <a:rPr lang="en-US" altLang="en-US" sz="2400" b="0" dirty="0" smtClean="0">
                <a:solidFill>
                  <a:schemeClr val="bg1"/>
                </a:solidFill>
                <a:latin typeface="Times New Roman" pitchFamily="18" charset="0"/>
                <a:cs typeface="Times New Roman" pitchFamily="18" charset="0"/>
              </a:rPr>
              <a:t>‘</a:t>
            </a:r>
            <a:r>
              <a:rPr lang="en-US" altLang="en-US" sz="2400" b="0" dirty="0">
                <a:solidFill>
                  <a:schemeClr val="bg1"/>
                </a:solidFill>
                <a:latin typeface="Times New Roman" pitchFamily="18" charset="0"/>
                <a:cs typeface="Times New Roman" pitchFamily="18" charset="0"/>
              </a:rPr>
              <a:t>a’ could be enciphered as ‘D’ at the beginning of the </a:t>
            </a:r>
            <a:r>
              <a:rPr lang="en-US" altLang="en-US" sz="2400" b="0" dirty="0" smtClean="0">
                <a:solidFill>
                  <a:schemeClr val="bg1"/>
                </a:solidFill>
                <a:latin typeface="Times New Roman" pitchFamily="18" charset="0"/>
                <a:cs typeface="Times New Roman" pitchFamily="18" charset="0"/>
              </a:rPr>
              <a:t>text</a:t>
            </a:r>
          </a:p>
          <a:p>
            <a:pPr algn="just">
              <a:buFontTx/>
              <a:buChar char="-"/>
            </a:pPr>
            <a:r>
              <a:rPr lang="en-US" altLang="en-US" sz="2400" dirty="0" smtClean="0">
                <a:solidFill>
                  <a:schemeClr val="bg1"/>
                </a:solidFill>
                <a:latin typeface="Times New Roman" pitchFamily="18" charset="0"/>
                <a:cs typeface="Times New Roman" pitchFamily="18" charset="0"/>
              </a:rPr>
              <a:t>‘a’ could be enciphered</a:t>
            </a:r>
            <a:r>
              <a:rPr lang="en-US" altLang="en-US" sz="2400" b="0" dirty="0" smtClean="0">
                <a:solidFill>
                  <a:schemeClr val="bg1"/>
                </a:solidFill>
                <a:latin typeface="Times New Roman" pitchFamily="18" charset="0"/>
                <a:cs typeface="Times New Roman" pitchFamily="18" charset="0"/>
              </a:rPr>
              <a:t> </a:t>
            </a:r>
            <a:r>
              <a:rPr lang="en-US" altLang="en-US" sz="2400" b="0" dirty="0">
                <a:solidFill>
                  <a:schemeClr val="bg1"/>
                </a:solidFill>
                <a:latin typeface="Times New Roman" pitchFamily="18" charset="0"/>
                <a:cs typeface="Times New Roman" pitchFamily="18" charset="0"/>
              </a:rPr>
              <a:t>as ‘N’ in the middle</a:t>
            </a:r>
            <a:r>
              <a:rPr lang="en-US" altLang="en-US" sz="2400" b="0" dirty="0" smtClean="0">
                <a:solidFill>
                  <a:schemeClr val="bg1"/>
                </a:solidFill>
                <a:latin typeface="Times New Roman" pitchFamily="18" charset="0"/>
                <a:cs typeface="Times New Roman" pitchFamily="18" charset="0"/>
              </a:rPr>
              <a:t>.</a:t>
            </a:r>
          </a:p>
          <a:p>
            <a:pPr algn="just">
              <a:buFontTx/>
              <a:buChar char="-"/>
            </a:pPr>
            <a:r>
              <a:rPr lang="en-US" altLang="en-US" sz="2400" dirty="0" smtClean="0">
                <a:solidFill>
                  <a:schemeClr val="bg1"/>
                </a:solidFill>
                <a:latin typeface="Times New Roman" pitchFamily="18" charset="0"/>
                <a:cs typeface="Times New Roman" pitchFamily="18" charset="0"/>
              </a:rPr>
              <a:t>….</a:t>
            </a:r>
          </a:p>
          <a:p>
            <a:pPr algn="just"/>
            <a:r>
              <a:rPr lang="en-US" altLang="en-US" sz="2400" b="1" i="1" u="sng" dirty="0" err="1" smtClean="0">
                <a:solidFill>
                  <a:srgbClr val="0000CC"/>
                </a:solidFill>
                <a:latin typeface="Times New Roman" pitchFamily="18" charset="0"/>
                <a:cs typeface="Times New Roman" pitchFamily="18" charset="0"/>
                <a:sym typeface="Wingdings" pitchFamily="2" charset="2"/>
              </a:rPr>
              <a:t>A</a:t>
            </a:r>
            <a:r>
              <a:rPr lang="en-US" altLang="en-US" sz="2400" b="1" i="1" u="sng" dirty="0" err="1" smtClean="0">
                <a:solidFill>
                  <a:srgbClr val="0000CC"/>
                </a:solidFill>
                <a:latin typeface="Times New Roman" pitchFamily="18" charset="0"/>
                <a:cs typeface="Times New Roman" pitchFamily="18" charset="0"/>
              </a:rPr>
              <a:t>utokey</a:t>
            </a:r>
            <a:r>
              <a:rPr lang="en-US" altLang="en-US" sz="2400" b="1" i="1" u="sng" dirty="0" smtClean="0">
                <a:solidFill>
                  <a:srgbClr val="0000CC"/>
                </a:solidFill>
                <a:latin typeface="Times New Roman" pitchFamily="18" charset="0"/>
                <a:cs typeface="Times New Roman" pitchFamily="18" charset="0"/>
              </a:rPr>
              <a:t> cipher</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cipher</a:t>
            </a:r>
            <a:r>
              <a:rPr lang="en-US" altLang="en-US" sz="2400" dirty="0" smtClean="0">
                <a:solidFill>
                  <a:schemeClr val="bg1"/>
                </a:solidFill>
                <a:latin typeface="Times New Roman" pitchFamily="18" charset="0"/>
                <a:cs typeface="Times New Roman" pitchFamily="18" charset="0"/>
              </a:rPr>
              <a:t> in which the key is a stream of agreed </a:t>
            </a:r>
            <a:r>
              <a:rPr lang="en-US" altLang="en-US" sz="2400" dirty="0" err="1" smtClean="0">
                <a:solidFill>
                  <a:schemeClr val="bg1"/>
                </a:solidFill>
                <a:latin typeface="Times New Roman" pitchFamily="18" charset="0"/>
                <a:cs typeface="Times New Roman" pitchFamily="18" charset="0"/>
              </a:rPr>
              <a:t>subkeys</a:t>
            </a:r>
            <a:r>
              <a:rPr lang="en-US" altLang="en-US" sz="2400" dirty="0" smtClean="0">
                <a:solidFill>
                  <a:schemeClr val="bg1"/>
                </a:solidFill>
                <a:latin typeface="Times New Roman" pitchFamily="18" charset="0"/>
                <a:cs typeface="Times New Roman" pitchFamily="18" charset="0"/>
              </a:rPr>
              <a:t>. Each </a:t>
            </a:r>
            <a:r>
              <a:rPr lang="en-US" altLang="en-US" sz="2400" dirty="0" err="1" smtClean="0">
                <a:solidFill>
                  <a:schemeClr val="bg1"/>
                </a:solidFill>
                <a:latin typeface="Times New Roman" pitchFamily="18" charset="0"/>
                <a:cs typeface="Times New Roman" pitchFamily="18" charset="0"/>
              </a:rPr>
              <a:t>subkey</a:t>
            </a:r>
            <a:r>
              <a:rPr lang="en-US" altLang="en-US" sz="2400" dirty="0" smtClean="0">
                <a:solidFill>
                  <a:schemeClr val="bg1"/>
                </a:solidFill>
                <a:latin typeface="Times New Roman" pitchFamily="18" charset="0"/>
                <a:cs typeface="Times New Roman" pitchFamily="18" charset="0"/>
              </a:rPr>
              <a:t> is used to encrypt the corresponding character in the plaintext. </a:t>
            </a:r>
            <a:endParaRPr lang="en-US" altLang="en-US" sz="2400" b="0" dirty="0" smtClean="0">
              <a:solidFill>
                <a:schemeClr val="bg1"/>
              </a:solidFill>
              <a:latin typeface="Times New Roman" pitchFamily="18" charset="0"/>
              <a:cs typeface="Times New Roman" pitchFamily="18" charset="0"/>
            </a:endParaRPr>
          </a:p>
          <a:p>
            <a:pPr algn="just">
              <a:buFontTx/>
              <a:buChar char="-"/>
            </a:pPr>
            <a:endParaRPr lang="en-US" altLang="en-US" sz="2400" dirty="0" smtClean="0">
              <a:solidFill>
                <a:schemeClr val="bg1"/>
              </a:solidFill>
              <a:latin typeface="Times New Roman" pitchFamily="18" charset="0"/>
              <a:cs typeface="Times New Roman" pitchFamily="18" charset="0"/>
            </a:endParaRPr>
          </a:p>
          <a:p>
            <a:pPr algn="just">
              <a:buFontTx/>
              <a:buChar char="-"/>
            </a:pPr>
            <a:endParaRPr lang="en-US" altLang="en-US" sz="2400" b="0" dirty="0">
              <a:solidFill>
                <a:schemeClr val="bg1"/>
              </a:solidFill>
              <a:latin typeface="Times New Roman" pitchFamily="18" charset="0"/>
              <a:cs typeface="Times New Roman" pitchFamily="18" charset="0"/>
            </a:endParaRPr>
          </a:p>
        </p:txBody>
      </p:sp>
      <p:sp>
        <p:nvSpPr>
          <p:cNvPr id="4" name="Text Box 2"/>
          <p:cNvSpPr txBox="1">
            <a:spLocks noChangeArrowheads="1"/>
          </p:cNvSpPr>
          <p:nvPr/>
        </p:nvSpPr>
        <p:spPr bwMode="auto">
          <a:xfrm>
            <a:off x="152400" y="838200"/>
            <a:ext cx="8283421"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Substitution ciphers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 y="1568450"/>
            <a:ext cx="4583627" cy="461665"/>
          </a:xfrm>
          <a:prstGeom prst="rect">
            <a:avLst/>
          </a:prstGeom>
          <a:noFill/>
          <a:ln w="9525">
            <a:noFill/>
            <a:miter lim="800000"/>
            <a:headEnd/>
            <a:tailEnd/>
          </a:ln>
        </p:spPr>
        <p:txBody>
          <a:bodyPr wrap="none">
            <a:spAutoFit/>
          </a:bodyPr>
          <a:lstStyle/>
          <a:p>
            <a:r>
              <a:rPr lang="en-US" altLang="en-US" sz="2400" dirty="0">
                <a:solidFill>
                  <a:srgbClr val="FF0000"/>
                </a:solidFill>
                <a:latin typeface="Times New Roman" pitchFamily="18" charset="0"/>
              </a:rPr>
              <a:t>Example </a:t>
            </a:r>
            <a:r>
              <a:rPr lang="en-US" altLang="en-US" sz="2400" dirty="0" smtClean="0">
                <a:solidFill>
                  <a:srgbClr val="FF0000"/>
                </a:solidFill>
                <a:latin typeface="Times New Roman" pitchFamily="18" charset="0"/>
              </a:rPr>
              <a:t>16.3 – An </a:t>
            </a:r>
            <a:r>
              <a:rPr lang="en-US" altLang="en-US" sz="2400" dirty="0" err="1" smtClean="0">
                <a:solidFill>
                  <a:srgbClr val="FF0000"/>
                </a:solidFill>
                <a:latin typeface="Times New Roman" pitchFamily="18" charset="0"/>
              </a:rPr>
              <a:t>Autokey</a:t>
            </a:r>
            <a:r>
              <a:rPr lang="en-US" altLang="en-US" sz="2400" dirty="0" smtClean="0">
                <a:solidFill>
                  <a:srgbClr val="FF0000"/>
                </a:solidFill>
                <a:latin typeface="Times New Roman" pitchFamily="18" charset="0"/>
              </a:rPr>
              <a:t> cipher.</a:t>
            </a:r>
            <a:endParaRPr lang="en-US" altLang="en-US" sz="2000" i="1" dirty="0">
              <a:solidFill>
                <a:srgbClr val="FF0000"/>
              </a:solidFill>
              <a:latin typeface="Times New Roman" pitchFamily="18" charset="0"/>
            </a:endParaRPr>
          </a:p>
        </p:txBody>
      </p:sp>
      <p:sp>
        <p:nvSpPr>
          <p:cNvPr id="1950723" name="Rectangle 3"/>
          <p:cNvSpPr>
            <a:spLocks noChangeArrowheads="1"/>
          </p:cNvSpPr>
          <p:nvPr/>
        </p:nvSpPr>
        <p:spPr bwMode="auto">
          <a:xfrm>
            <a:off x="76200" y="2025650"/>
            <a:ext cx="8751888" cy="2246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b="0" dirty="0">
                <a:solidFill>
                  <a:schemeClr val="bg1"/>
                </a:solidFill>
                <a:latin typeface="Times New Roman" panose="02020603050405020304" pitchFamily="18" charset="0"/>
              </a:rPr>
              <a:t>Assume that Alice and Bob agreed to use an autokey cipher with initial key value </a:t>
            </a:r>
            <a:r>
              <a:rPr lang="en-US" altLang="en-US" sz="2000" b="0" dirty="0">
                <a:solidFill>
                  <a:srgbClr val="FF0000"/>
                </a:solidFill>
                <a:latin typeface="Times New Roman" panose="02020603050405020304" pitchFamily="18" charset="0"/>
              </a:rPr>
              <a:t>k1 = 12</a:t>
            </a:r>
            <a:r>
              <a:rPr lang="en-US" altLang="en-US" sz="2000" b="0" dirty="0">
                <a:solidFill>
                  <a:schemeClr val="bg1"/>
                </a:solidFill>
                <a:latin typeface="Times New Roman" panose="02020603050405020304" pitchFamily="18" charset="0"/>
              </a:rPr>
              <a:t>. Now Alice wants to send Bob the message ‘</a:t>
            </a:r>
            <a:r>
              <a:rPr lang="en-US" altLang="en-US" sz="2000" b="0" dirty="0">
                <a:solidFill>
                  <a:srgbClr val="FF0000"/>
                </a:solidFill>
                <a:latin typeface="Times New Roman" panose="02020603050405020304" pitchFamily="18" charset="0"/>
              </a:rPr>
              <a:t>Attack is today</a:t>
            </a:r>
            <a:r>
              <a:rPr lang="en-US" altLang="en-US" sz="2000" b="0" dirty="0">
                <a:solidFill>
                  <a:schemeClr val="bg1"/>
                </a:solidFill>
                <a:latin typeface="Times New Roman" panose="02020603050405020304" pitchFamily="18" charset="0"/>
              </a:rPr>
              <a:t>’. Enciphering is done character by character. Each character in the plaintext is first replaced by its integer value. </a:t>
            </a:r>
            <a:r>
              <a:rPr lang="en-US" altLang="en-US" sz="2000" b="0" dirty="0">
                <a:solidFill>
                  <a:srgbClr val="FF0000"/>
                </a:solidFill>
                <a:latin typeface="Times New Roman" panose="02020603050405020304" pitchFamily="18" charset="0"/>
              </a:rPr>
              <a:t>The first subkey is added to create the first ciphertext character</a:t>
            </a:r>
            <a:r>
              <a:rPr lang="en-US" altLang="en-US" sz="2000" b="0" dirty="0">
                <a:solidFill>
                  <a:schemeClr val="bg1"/>
                </a:solidFill>
                <a:latin typeface="Times New Roman" panose="02020603050405020304" pitchFamily="18" charset="0"/>
              </a:rPr>
              <a:t>. </a:t>
            </a:r>
            <a:r>
              <a:rPr lang="en-US" altLang="en-US" sz="2000" b="0" dirty="0">
                <a:solidFill>
                  <a:srgbClr val="0000CC"/>
                </a:solidFill>
                <a:latin typeface="Times New Roman" panose="02020603050405020304" pitchFamily="18" charset="0"/>
              </a:rPr>
              <a:t>The rest of the key is created as the plaintext characters are read</a:t>
            </a:r>
            <a:r>
              <a:rPr lang="en-US" altLang="en-US" sz="2000" b="0" dirty="0">
                <a:solidFill>
                  <a:schemeClr val="bg1"/>
                </a:solidFill>
                <a:latin typeface="Times New Roman" panose="02020603050405020304" pitchFamily="18" charset="0"/>
              </a:rPr>
              <a:t>. Note that the cipher is polyalphabetic because the three occurrences of ‘a’ in the plaintext are encrypted differently. The three occurrences of ‘t’ are encrypted differently.</a:t>
            </a:r>
          </a:p>
        </p:txBody>
      </p:sp>
      <p:sp>
        <p:nvSpPr>
          <p:cNvPr id="5" name="Text Box 2"/>
          <p:cNvSpPr txBox="1">
            <a:spLocks noChangeArrowheads="1"/>
          </p:cNvSpPr>
          <p:nvPr/>
        </p:nvSpPr>
        <p:spPr bwMode="auto">
          <a:xfrm>
            <a:off x="152400" y="838200"/>
            <a:ext cx="8360366"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Substitution ciphers </a:t>
            </a:r>
            <a:endParaRPr lang="en-US" altLang="en-US" sz="2400" dirty="0">
              <a:solidFill>
                <a:srgbClr val="0000CC"/>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4" name="Group 13"/>
          <p:cNvGrpSpPr/>
          <p:nvPr/>
        </p:nvGrpSpPr>
        <p:grpSpPr>
          <a:xfrm>
            <a:off x="76200" y="4616450"/>
            <a:ext cx="8915400" cy="1631950"/>
            <a:chOff x="76200" y="4616450"/>
            <a:chExt cx="8915400" cy="1631950"/>
          </a:xfrm>
        </p:grpSpPr>
        <p:sp>
          <p:nvSpPr>
            <p:cNvPr id="3" name="Rectangle 2"/>
            <p:cNvSpPr/>
            <p:nvPr/>
          </p:nvSpPr>
          <p:spPr>
            <a:xfrm>
              <a:off x="76200" y="4616450"/>
              <a:ext cx="8915400" cy="1631950"/>
            </a:xfrm>
            <a:prstGeom prst="rect">
              <a:avLst/>
            </a:prstGeom>
            <a:solidFill>
              <a:schemeClr val="bg1">
                <a:lumMod val="85000"/>
              </a:schemeClr>
            </a:solidFill>
          </p:spPr>
          <p:txBody>
            <a:bodyPr>
              <a:spAutoFit/>
            </a:bodyPr>
            <a:lstStyle/>
            <a:p>
              <a:pPr algn="just">
                <a:defRPr/>
              </a:pPr>
              <a:r>
                <a:rPr lang="en-US" sz="2000" dirty="0">
                  <a:latin typeface="Times New Roman" panose="02020603050405020304" pitchFamily="18" charset="0"/>
                  <a:cs typeface="Times New Roman" panose="02020603050405020304" pitchFamily="18" charset="0"/>
                </a:rPr>
                <a:t>Plaintext: 	a       t       </a:t>
              </a:r>
              <a:r>
                <a:rPr lang="en-US" sz="2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       c       k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       t       o       d       a       y</a:t>
              </a:r>
            </a:p>
            <a:p>
              <a:pPr algn="just">
                <a:defRPr/>
              </a:pPr>
              <a:r>
                <a:rPr lang="en-US" sz="2000" dirty="0">
                  <a:latin typeface="Times New Roman" panose="02020603050405020304" pitchFamily="18" charset="0"/>
                  <a:cs typeface="Times New Roman" panose="02020603050405020304" pitchFamily="18" charset="0"/>
                </a:rPr>
                <a:t>P’s Values: 	00    19    19     00     02    10     08     18    19     14     03     00     24</a:t>
              </a:r>
            </a:p>
            <a:p>
              <a:pPr algn="just">
                <a:defRPr/>
              </a:pPr>
              <a:r>
                <a:rPr lang="en-US" sz="2000" dirty="0">
                  <a:latin typeface="Times New Roman" panose="02020603050405020304" pitchFamily="18" charset="0"/>
                  <a:cs typeface="Times New Roman" panose="02020603050405020304" pitchFamily="18" charset="0"/>
                </a:rPr>
                <a:t>Key stream:        </a:t>
              </a:r>
              <a:r>
                <a:rPr lang="en-US" sz="2000" dirty="0">
                  <a:solidFill>
                    <a:srgbClr val="FF0000"/>
                  </a:solidFill>
                  <a:latin typeface="Times New Roman" panose="02020603050405020304" pitchFamily="18" charset="0"/>
                  <a:cs typeface="Times New Roman" panose="02020603050405020304" pitchFamily="18" charset="0"/>
                </a:rPr>
                <a:t>12</a:t>
              </a:r>
              <a:r>
                <a:rPr lang="en-US" sz="2000" dirty="0">
                  <a:latin typeface="Times New Roman" panose="02020603050405020304" pitchFamily="18" charset="0"/>
                  <a:cs typeface="Times New Roman" panose="02020603050405020304" pitchFamily="18" charset="0"/>
                </a:rPr>
                <a:t>    00    19     19     00    02     10     08    18     19     14     03     00</a:t>
              </a:r>
            </a:p>
            <a:p>
              <a:pPr algn="just">
                <a:defRPr/>
              </a:pPr>
              <a:r>
                <a:rPr lang="en-US" sz="2000" dirty="0">
                  <a:latin typeface="Times New Roman" panose="02020603050405020304" pitchFamily="18" charset="0"/>
                  <a:cs typeface="Times New Roman" panose="02020603050405020304" pitchFamily="18" charset="0"/>
                </a:rPr>
                <a:t>C’s Values: 	12    19    12     19     02    12     18     00    11      7       17    03     24</a:t>
              </a:r>
            </a:p>
            <a:p>
              <a:pPr algn="just">
                <a:defRPr/>
              </a:pPr>
              <a:r>
                <a:rPr lang="en-US" sz="2000" dirty="0">
                  <a:latin typeface="Times New Roman" panose="02020603050405020304" pitchFamily="18" charset="0"/>
                  <a:cs typeface="Times New Roman" panose="02020603050405020304" pitchFamily="18" charset="0"/>
                </a:rPr>
                <a:t>Ciphertext: 	M     T     M      T      C     M      S      A      L      H      R      D      Y</a:t>
              </a:r>
            </a:p>
          </p:txBody>
        </p:sp>
        <p:cxnSp>
          <p:nvCxnSpPr>
            <p:cNvPr id="8" name="Straight Arrow Connector 7"/>
            <p:cNvCxnSpPr/>
            <p:nvPr/>
          </p:nvCxnSpPr>
          <p:spPr>
            <a:xfrm>
              <a:off x="19050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384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718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52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386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72000" y="51054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425450" y="2382838"/>
            <a:ext cx="8261350" cy="3539430"/>
          </a:xfrm>
          <a:prstGeom prst="rect">
            <a:avLst/>
          </a:prstGeom>
          <a:noFill/>
          <a:ln w="9525">
            <a:noFill/>
            <a:miter lim="800000"/>
            <a:headEnd/>
            <a:tailEnd/>
          </a:ln>
        </p:spPr>
        <p:txBody>
          <a:bodyPr wrap="square">
            <a:spAutoFit/>
          </a:bodyPr>
          <a:lstStyle/>
          <a:p>
            <a:pPr algn="just"/>
            <a:r>
              <a:rPr lang="en-US" altLang="en-US" sz="2800" b="0" dirty="0">
                <a:solidFill>
                  <a:schemeClr val="bg1"/>
                </a:solidFill>
                <a:latin typeface="Times New Roman" pitchFamily="18" charset="0"/>
                <a:cs typeface="Times New Roman" pitchFamily="18" charset="0"/>
              </a:rPr>
              <a:t>A </a:t>
            </a:r>
            <a:r>
              <a:rPr lang="en-US" altLang="en-US" sz="2800" dirty="0">
                <a:solidFill>
                  <a:schemeClr val="bg1"/>
                </a:solidFill>
                <a:latin typeface="Times New Roman" pitchFamily="18" charset="0"/>
                <a:cs typeface="Times New Roman" pitchFamily="18" charset="0"/>
              </a:rPr>
              <a:t>transposition cipher </a:t>
            </a:r>
            <a:r>
              <a:rPr lang="en-US" altLang="en-US" sz="2800" b="0" dirty="0">
                <a:solidFill>
                  <a:schemeClr val="bg1"/>
                </a:solidFill>
                <a:latin typeface="Times New Roman" pitchFamily="18" charset="0"/>
                <a:cs typeface="Times New Roman" pitchFamily="18" charset="0"/>
              </a:rPr>
              <a:t>does not substitute one symbol for another; instead it changes the location of the symbols. </a:t>
            </a:r>
            <a:endParaRPr lang="en-US" altLang="en-US" sz="2800" b="0" dirty="0" smtClean="0">
              <a:solidFill>
                <a:schemeClr val="bg1"/>
              </a:solidFill>
              <a:latin typeface="Times New Roman" pitchFamily="18" charset="0"/>
              <a:cs typeface="Times New Roman" pitchFamily="18" charset="0"/>
            </a:endParaRPr>
          </a:p>
          <a:p>
            <a:pPr algn="just"/>
            <a:r>
              <a:rPr lang="en-US" altLang="en-US" sz="2800" dirty="0" smtClean="0">
                <a:solidFill>
                  <a:schemeClr val="bg1"/>
                </a:solidFill>
                <a:latin typeface="Times New Roman" pitchFamily="18" charset="0"/>
                <a:cs typeface="Times New Roman" pitchFamily="18" charset="0"/>
              </a:rPr>
              <a:t>Ex:</a:t>
            </a:r>
          </a:p>
          <a:p>
            <a:pPr algn="just">
              <a:buFontTx/>
              <a:buChar char="-"/>
            </a:pPr>
            <a:r>
              <a:rPr lang="en-US" altLang="en-US" sz="2800" b="0" dirty="0" smtClean="0">
                <a:solidFill>
                  <a:schemeClr val="bg1"/>
                </a:solidFill>
                <a:latin typeface="Times New Roman" pitchFamily="18" charset="0"/>
                <a:cs typeface="Times New Roman" pitchFamily="18" charset="0"/>
              </a:rPr>
              <a:t>A first symbol of </a:t>
            </a:r>
            <a:r>
              <a:rPr lang="en-US" altLang="en-US" sz="2800" b="0" dirty="0">
                <a:solidFill>
                  <a:schemeClr val="bg1"/>
                </a:solidFill>
                <a:latin typeface="Times New Roman" pitchFamily="18" charset="0"/>
                <a:cs typeface="Times New Roman" pitchFamily="18" charset="0"/>
              </a:rPr>
              <a:t>the plaintext may appear in the tenth position of the </a:t>
            </a:r>
            <a:r>
              <a:rPr lang="en-US" altLang="en-US" sz="2800" b="0" dirty="0" err="1">
                <a:solidFill>
                  <a:schemeClr val="bg1"/>
                </a:solidFill>
                <a:latin typeface="Times New Roman" pitchFamily="18" charset="0"/>
                <a:cs typeface="Times New Roman" pitchFamily="18" charset="0"/>
              </a:rPr>
              <a:t>ciphertext</a:t>
            </a:r>
            <a:r>
              <a:rPr lang="en-US" altLang="en-US" sz="2800" b="0" dirty="0">
                <a:solidFill>
                  <a:schemeClr val="bg1"/>
                </a:solidFill>
                <a:latin typeface="Times New Roman" pitchFamily="18" charset="0"/>
                <a:cs typeface="Times New Roman" pitchFamily="18" charset="0"/>
              </a:rPr>
              <a:t>. </a:t>
            </a:r>
            <a:endParaRPr lang="en-US" altLang="en-US" sz="2800" b="0" dirty="0" smtClean="0">
              <a:solidFill>
                <a:schemeClr val="bg1"/>
              </a:solidFill>
              <a:latin typeface="Times New Roman" pitchFamily="18" charset="0"/>
              <a:cs typeface="Times New Roman" pitchFamily="18" charset="0"/>
            </a:endParaRPr>
          </a:p>
          <a:p>
            <a:pPr algn="just">
              <a:buFontTx/>
              <a:buChar char="-"/>
            </a:pPr>
            <a:r>
              <a:rPr lang="en-US" altLang="en-US" sz="2800" b="0" dirty="0" smtClean="0">
                <a:solidFill>
                  <a:schemeClr val="bg1"/>
                </a:solidFill>
                <a:latin typeface="Times New Roman" pitchFamily="18" charset="0"/>
                <a:cs typeface="Times New Roman" pitchFamily="18" charset="0"/>
              </a:rPr>
              <a:t>A eighth symbol </a:t>
            </a:r>
            <a:r>
              <a:rPr lang="en-US" altLang="en-US" sz="2800" b="0" dirty="0">
                <a:solidFill>
                  <a:schemeClr val="bg1"/>
                </a:solidFill>
                <a:latin typeface="Times New Roman" pitchFamily="18" charset="0"/>
                <a:cs typeface="Times New Roman" pitchFamily="18" charset="0"/>
              </a:rPr>
              <a:t>in </a:t>
            </a:r>
            <a:r>
              <a:rPr lang="en-US" altLang="en-US" sz="2800" b="0" dirty="0" smtClean="0">
                <a:solidFill>
                  <a:schemeClr val="bg1"/>
                </a:solidFill>
                <a:latin typeface="Times New Roman" pitchFamily="18" charset="0"/>
                <a:cs typeface="Times New Roman" pitchFamily="18" charset="0"/>
              </a:rPr>
              <a:t>in </a:t>
            </a:r>
            <a:r>
              <a:rPr lang="en-US" altLang="en-US" sz="2800" b="0" dirty="0">
                <a:solidFill>
                  <a:schemeClr val="bg1"/>
                </a:solidFill>
                <a:latin typeface="Times New Roman" pitchFamily="18" charset="0"/>
                <a:cs typeface="Times New Roman" pitchFamily="18" charset="0"/>
              </a:rPr>
              <a:t>the plaintext may appear in the first position of the </a:t>
            </a:r>
            <a:r>
              <a:rPr lang="en-US" altLang="en-US" sz="2800" b="0" dirty="0" err="1">
                <a:solidFill>
                  <a:schemeClr val="bg1"/>
                </a:solidFill>
                <a:latin typeface="Times New Roman" pitchFamily="18" charset="0"/>
                <a:cs typeface="Times New Roman" pitchFamily="18" charset="0"/>
              </a:rPr>
              <a:t>ciphertext</a:t>
            </a:r>
            <a:r>
              <a:rPr lang="en-US" altLang="en-US" sz="2800" b="0" dirty="0">
                <a:solidFill>
                  <a:schemeClr val="bg1"/>
                </a:solidFill>
                <a:latin typeface="Times New Roman" pitchFamily="18" charset="0"/>
                <a:cs typeface="Times New Roman" pitchFamily="18" charset="0"/>
              </a:rPr>
              <a:t>. </a:t>
            </a:r>
            <a:endParaRPr lang="en-US" altLang="en-US" sz="2800" b="0" dirty="0" smtClean="0">
              <a:solidFill>
                <a:schemeClr val="bg1"/>
              </a:solidFill>
              <a:latin typeface="Times New Roman" pitchFamily="18" charset="0"/>
              <a:cs typeface="Times New Roman" pitchFamily="18" charset="0"/>
            </a:endParaRPr>
          </a:p>
        </p:txBody>
      </p:sp>
      <p:sp>
        <p:nvSpPr>
          <p:cNvPr id="4" name="Text Box 2"/>
          <p:cNvSpPr txBox="1">
            <a:spLocks noChangeArrowheads="1"/>
          </p:cNvSpPr>
          <p:nvPr/>
        </p:nvSpPr>
        <p:spPr bwMode="auto">
          <a:xfrm>
            <a:off x="152400" y="838200"/>
            <a:ext cx="8626079"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Transposition ciphers</a:t>
            </a: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6"/>
          <p:cNvSpPr/>
          <p:nvPr/>
        </p:nvSpPr>
        <p:spPr>
          <a:xfrm>
            <a:off x="228600" y="1676400"/>
            <a:ext cx="5313955" cy="461665"/>
          </a:xfrm>
          <a:prstGeom prst="rect">
            <a:avLst/>
          </a:prstGeom>
        </p:spPr>
        <p:txBody>
          <a:bodyPr wrap="none">
            <a:spAutoFit/>
          </a:bodyPr>
          <a:lstStyle/>
          <a:p>
            <a:r>
              <a:rPr lang="en-US" altLang="en-US" sz="2400" b="1" dirty="0" smtClean="0">
                <a:solidFill>
                  <a:srgbClr val="0000CC"/>
                </a:solidFill>
                <a:latin typeface="Times New Roman" pitchFamily="18" charset="0"/>
                <a:cs typeface="Times New Roman" pitchFamily="18" charset="0"/>
              </a:rPr>
              <a:t>Transposition cipher </a:t>
            </a:r>
            <a:r>
              <a:rPr lang="en-US" altLang="en-US" sz="2400" b="1" u="sng" dirty="0" smtClean="0">
                <a:solidFill>
                  <a:srgbClr val="0000CC"/>
                </a:solidFill>
                <a:latin typeface="Times New Roman" pitchFamily="18" charset="0"/>
                <a:cs typeface="Times New Roman" pitchFamily="18" charset="0"/>
              </a:rPr>
              <a:t>reorders</a:t>
            </a:r>
            <a:r>
              <a:rPr lang="en-US" altLang="en-US" sz="2400" b="1" dirty="0" smtClean="0">
                <a:solidFill>
                  <a:srgbClr val="0000CC"/>
                </a:solidFill>
                <a:latin typeface="Times New Roman" pitchFamily="18" charset="0"/>
                <a:cs typeface="Times New Roman" pitchFamily="18" charset="0"/>
              </a:rPr>
              <a:t> symbols </a:t>
            </a:r>
            <a:endParaRPr lang="en-US" sz="2400" b="1" dirty="0">
              <a:solidFill>
                <a:srgbClr val="0000CC"/>
              </a:solidFill>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06375" y="1066800"/>
            <a:ext cx="8251825" cy="5791200"/>
            <a:chOff x="0" y="838200"/>
            <a:chExt cx="8251825" cy="5791200"/>
          </a:xfrm>
        </p:grpSpPr>
        <p:sp>
          <p:nvSpPr>
            <p:cNvPr id="41987" name="Text Box 4"/>
            <p:cNvSpPr txBox="1">
              <a:spLocks noChangeArrowheads="1"/>
            </p:cNvSpPr>
            <p:nvPr/>
          </p:nvSpPr>
          <p:spPr bwMode="auto">
            <a:xfrm>
              <a:off x="228600" y="838200"/>
              <a:ext cx="385932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16.5  </a:t>
              </a:r>
              <a:r>
                <a:rPr lang="en-US" altLang="en-US" sz="2000" dirty="0">
                  <a:solidFill>
                    <a:schemeClr val="bg1"/>
                  </a:solidFill>
                  <a:latin typeface="Times New Roman" pitchFamily="18" charset="0"/>
                </a:rPr>
                <a:t>Transposition cipher</a:t>
              </a:r>
            </a:p>
          </p:txBody>
        </p:sp>
        <p:cxnSp>
          <p:nvCxnSpPr>
            <p:cNvPr id="41988" name="Straight Connector 4"/>
            <p:cNvCxnSpPr>
              <a:cxnSpLocks noChangeShapeType="1"/>
            </p:cNvCxnSpPr>
            <p:nvPr/>
          </p:nvCxnSpPr>
          <p:spPr bwMode="auto">
            <a:xfrm>
              <a:off x="228600" y="1295400"/>
              <a:ext cx="8023225" cy="0"/>
            </a:xfrm>
            <a:prstGeom prst="line">
              <a:avLst/>
            </a:prstGeom>
            <a:noFill/>
            <a:ln w="57150" algn="ctr">
              <a:solidFill>
                <a:srgbClr val="FF0000"/>
              </a:solidFill>
              <a:round/>
              <a:headEnd/>
              <a:tailEnd/>
            </a:ln>
            <a:effectLst/>
          </p:spPr>
        </p:cxnSp>
        <p:cxnSp>
          <p:nvCxnSpPr>
            <p:cNvPr id="41989" name="Straight Connector 5"/>
            <p:cNvCxnSpPr>
              <a:cxnSpLocks noChangeShapeType="1"/>
            </p:cNvCxnSpPr>
            <p:nvPr/>
          </p:nvCxnSpPr>
          <p:spPr bwMode="auto">
            <a:xfrm>
              <a:off x="0" y="6629400"/>
              <a:ext cx="8023225" cy="0"/>
            </a:xfrm>
            <a:prstGeom prst="line">
              <a:avLst/>
            </a:prstGeom>
            <a:noFill/>
            <a:ln w="9525" algn="ctr">
              <a:solidFill>
                <a:srgbClr val="FF0000"/>
              </a:solidFill>
              <a:round/>
              <a:headEnd/>
              <a:tailEnd/>
            </a:ln>
            <a:effectLst/>
          </p:spPr>
        </p:cxnSp>
        <p:cxnSp>
          <p:nvCxnSpPr>
            <p:cNvPr id="41990" name="Straight Connector 6"/>
            <p:cNvCxnSpPr>
              <a:cxnSpLocks noChangeShapeType="1"/>
            </p:cNvCxnSpPr>
            <p:nvPr/>
          </p:nvCxnSpPr>
          <p:spPr bwMode="auto">
            <a:xfrm>
              <a:off x="152400" y="914400"/>
              <a:ext cx="8023225" cy="0"/>
            </a:xfrm>
            <a:prstGeom prst="line">
              <a:avLst/>
            </a:prstGeom>
            <a:noFill/>
            <a:ln w="9525" algn="ctr">
              <a:solidFill>
                <a:srgbClr val="FF0000"/>
              </a:solidFill>
              <a:round/>
              <a:headEnd/>
              <a:tailEnd/>
            </a:ln>
            <a:effectLst/>
          </p:spPr>
        </p:cxnSp>
        <p:pic>
          <p:nvPicPr>
            <p:cNvPr id="41991" name="Picture 4"/>
            <p:cNvPicPr>
              <a:picLocks noChangeAspect="1"/>
            </p:cNvPicPr>
            <p:nvPr/>
          </p:nvPicPr>
          <p:blipFill>
            <a:blip r:embed="rId2" cstate="print">
              <a:lum contrast="10000"/>
            </a:blip>
            <a:srcRect/>
            <a:stretch>
              <a:fillRect/>
            </a:stretch>
          </p:blipFill>
          <p:spPr bwMode="auto">
            <a:xfrm>
              <a:off x="609600" y="1371600"/>
              <a:ext cx="7508875" cy="5222875"/>
            </a:xfrm>
            <a:prstGeom prst="rect">
              <a:avLst/>
            </a:prstGeom>
            <a:noFill/>
            <a:ln w="9525">
              <a:noFill/>
              <a:miter lim="800000"/>
              <a:headEnd/>
              <a:tailEnd/>
            </a:ln>
          </p:spPr>
        </p:pic>
      </p:grpSp>
      <p:sp>
        <p:nvSpPr>
          <p:cNvPr id="8" name="Text Box 2"/>
          <p:cNvSpPr txBox="1">
            <a:spLocks noChangeArrowheads="1"/>
          </p:cNvSpPr>
          <p:nvPr/>
        </p:nvSpPr>
        <p:spPr bwMode="auto">
          <a:xfrm>
            <a:off x="152400" y="609600"/>
            <a:ext cx="8626079"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Transposition ciphers</a:t>
            </a:r>
          </a:p>
        </p:txBody>
      </p:sp>
      <p:sp>
        <p:nvSpPr>
          <p:cNvPr id="9" name="Title 1"/>
          <p:cNvSpPr txBox="1">
            <a:spLocks/>
          </p:cNvSpPr>
          <p:nvPr/>
        </p:nvSpPr>
        <p:spPr>
          <a:xfrm>
            <a:off x="457200" y="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0" y="1143000"/>
            <a:ext cx="8915400" cy="523220"/>
          </a:xfrm>
          <a:prstGeom prst="rect">
            <a:avLst/>
          </a:prstGeom>
          <a:noFill/>
          <a:ln w="9525">
            <a:noFill/>
            <a:miter lim="800000"/>
            <a:headEnd/>
            <a:tailEnd/>
          </a:ln>
          <a:effectLst/>
        </p:spPr>
        <p:txBody>
          <a:bodyPr wrap="square">
            <a:spAutoFit/>
          </a:bodyPr>
          <a:lstStyle/>
          <a:p>
            <a:r>
              <a:rPr lang="en-US" altLang="en-US" sz="2800" dirty="0">
                <a:solidFill>
                  <a:srgbClr val="FF0000"/>
                </a:solidFill>
                <a:latin typeface="Times New Roman" pitchFamily="18" charset="0"/>
              </a:rPr>
              <a:t>Stream and block </a:t>
            </a:r>
            <a:r>
              <a:rPr lang="en-US" altLang="en-US" sz="2800" dirty="0" smtClean="0">
                <a:solidFill>
                  <a:srgbClr val="FF0000"/>
                </a:solidFill>
                <a:latin typeface="Times New Roman" pitchFamily="18" charset="0"/>
              </a:rPr>
              <a:t>ciphers: Modern symmetric-key ciphers</a:t>
            </a:r>
            <a:endParaRPr lang="en-US" altLang="en-US" sz="2800" dirty="0">
              <a:solidFill>
                <a:srgbClr val="FF0000"/>
              </a:solidFill>
              <a:latin typeface="Times New Roman" pitchFamily="18" charset="0"/>
            </a:endParaRPr>
          </a:p>
        </p:txBody>
      </p:sp>
      <p:sp>
        <p:nvSpPr>
          <p:cNvPr id="43011" name="Rectangle 5"/>
          <p:cNvSpPr>
            <a:spLocks noChangeArrowheads="1"/>
          </p:cNvSpPr>
          <p:nvPr/>
        </p:nvSpPr>
        <p:spPr bwMode="auto">
          <a:xfrm>
            <a:off x="0" y="1833563"/>
            <a:ext cx="8915400" cy="954087"/>
          </a:xfrm>
          <a:prstGeom prst="rect">
            <a:avLst/>
          </a:prstGeom>
          <a:noFill/>
          <a:ln w="9525">
            <a:noFill/>
            <a:miter lim="800000"/>
            <a:headEnd/>
            <a:tailEnd/>
          </a:ln>
          <a:effectLst/>
        </p:spPr>
        <p:txBody>
          <a:bodyPr>
            <a:spAutoFit/>
          </a:bodyPr>
          <a:lstStyle/>
          <a:p>
            <a:pPr algn="just"/>
            <a:r>
              <a:rPr lang="en-US" altLang="en-US" sz="2800" b="0" dirty="0">
                <a:solidFill>
                  <a:schemeClr val="bg1"/>
                </a:solidFill>
                <a:latin typeface="Times New Roman" pitchFamily="18" charset="0"/>
              </a:rPr>
              <a:t>The literature divides the symmetric ciphers into two broad categories: </a:t>
            </a:r>
            <a:r>
              <a:rPr lang="en-US" altLang="en-US" sz="2800" b="0" i="1" dirty="0">
                <a:solidFill>
                  <a:srgbClr val="FF0000"/>
                </a:solidFill>
                <a:latin typeface="Times New Roman" pitchFamily="18" charset="0"/>
              </a:rPr>
              <a:t>stream ciphers </a:t>
            </a:r>
            <a:r>
              <a:rPr lang="en-US" altLang="en-US" sz="2800" b="0" dirty="0">
                <a:solidFill>
                  <a:schemeClr val="bg1"/>
                </a:solidFill>
                <a:latin typeface="Times New Roman" pitchFamily="18" charset="0"/>
              </a:rPr>
              <a:t>and </a:t>
            </a:r>
            <a:r>
              <a:rPr lang="en-US" altLang="en-US" sz="2800" b="0" i="1" dirty="0">
                <a:solidFill>
                  <a:srgbClr val="FF0000"/>
                </a:solidFill>
                <a:latin typeface="Times New Roman" pitchFamily="18" charset="0"/>
              </a:rPr>
              <a:t>block ciphers</a:t>
            </a:r>
            <a:r>
              <a:rPr lang="en-US" altLang="en-US" sz="2800" b="0" dirty="0">
                <a:solidFill>
                  <a:schemeClr val="bg1"/>
                </a:solidFill>
                <a:latin typeface="Times New Roman" pitchFamily="18" charset="0"/>
              </a:rPr>
              <a:t>.</a:t>
            </a:r>
          </a:p>
        </p:txBody>
      </p:sp>
      <p:sp>
        <p:nvSpPr>
          <p:cNvPr id="43012" name="Rectangle 5"/>
          <p:cNvSpPr>
            <a:spLocks noChangeArrowheads="1"/>
          </p:cNvSpPr>
          <p:nvPr/>
        </p:nvSpPr>
        <p:spPr bwMode="auto">
          <a:xfrm>
            <a:off x="304800" y="2895600"/>
            <a:ext cx="8305800" cy="2246769"/>
          </a:xfrm>
          <a:prstGeom prst="rect">
            <a:avLst/>
          </a:prstGeom>
          <a:noFill/>
          <a:ln w="9525">
            <a:noFill/>
            <a:miter lim="800000"/>
            <a:headEnd/>
            <a:tailEnd/>
          </a:ln>
          <a:effectLst/>
        </p:spPr>
        <p:txBody>
          <a:bodyPr wrap="square">
            <a:spAutoFit/>
          </a:bodyPr>
          <a:lstStyle/>
          <a:p>
            <a:pPr algn="just"/>
            <a:r>
              <a:rPr lang="en-US" altLang="en-US" sz="2800" b="1" u="sng" dirty="0" smtClean="0">
                <a:solidFill>
                  <a:schemeClr val="bg1"/>
                </a:solidFill>
                <a:latin typeface="Times New Roman" pitchFamily="18" charset="0"/>
              </a:rPr>
              <a:t>Stream cipher</a:t>
            </a:r>
            <a:r>
              <a:rPr lang="en-US" altLang="en-US" sz="2800" b="0" dirty="0" smtClean="0">
                <a:solidFill>
                  <a:schemeClr val="bg1"/>
                </a:solidFill>
                <a:latin typeface="Times New Roman" pitchFamily="18" charset="0"/>
              </a:rPr>
              <a:t>: Encryption </a:t>
            </a:r>
            <a:r>
              <a:rPr lang="en-US" altLang="en-US" sz="2800" b="0" dirty="0">
                <a:solidFill>
                  <a:schemeClr val="bg1"/>
                </a:solidFill>
                <a:latin typeface="Times New Roman" pitchFamily="18" charset="0"/>
              </a:rPr>
              <a:t>and decryption are done one symbol (such as a character or a bit) at a time. We have a plaintext stream, a </a:t>
            </a:r>
            <a:r>
              <a:rPr lang="en-US" altLang="en-US" sz="2800" b="0" dirty="0" err="1">
                <a:solidFill>
                  <a:schemeClr val="bg1"/>
                </a:solidFill>
                <a:latin typeface="Times New Roman" pitchFamily="18" charset="0"/>
              </a:rPr>
              <a:t>ciphertext</a:t>
            </a:r>
            <a:r>
              <a:rPr lang="en-US" altLang="en-US" sz="2800" b="0" dirty="0">
                <a:solidFill>
                  <a:schemeClr val="bg1"/>
                </a:solidFill>
                <a:latin typeface="Times New Roman" pitchFamily="18" charset="0"/>
              </a:rPr>
              <a:t> stream, and a key stream. Call the plaintext stream P, the </a:t>
            </a:r>
            <a:r>
              <a:rPr lang="en-US" altLang="en-US" sz="2800" b="0" dirty="0" err="1">
                <a:solidFill>
                  <a:schemeClr val="bg1"/>
                </a:solidFill>
                <a:latin typeface="Times New Roman" pitchFamily="18" charset="0"/>
              </a:rPr>
              <a:t>ciphertext</a:t>
            </a:r>
            <a:r>
              <a:rPr lang="en-US" altLang="en-US" sz="2800" b="0" dirty="0">
                <a:solidFill>
                  <a:schemeClr val="bg1"/>
                </a:solidFill>
                <a:latin typeface="Times New Roman" pitchFamily="18" charset="0"/>
              </a:rPr>
              <a:t> stream C, and the key stream K.</a:t>
            </a:r>
          </a:p>
        </p:txBody>
      </p:sp>
      <p:sp>
        <p:nvSpPr>
          <p:cNvPr id="10" name="Rectangle 9"/>
          <p:cNvSpPr/>
          <p:nvPr/>
        </p:nvSpPr>
        <p:spPr>
          <a:xfrm>
            <a:off x="152400" y="5416550"/>
            <a:ext cx="8915400" cy="831850"/>
          </a:xfrm>
          <a:prstGeom prst="rect">
            <a:avLst/>
          </a:prstGeom>
          <a:solidFill>
            <a:schemeClr val="bg1">
              <a:lumMod val="85000"/>
            </a:schemeClr>
          </a:solidFill>
        </p:spPr>
        <p:txBody>
          <a:bodyPr>
            <a:spAutoFit/>
          </a:bodyPr>
          <a:lstStyle/>
          <a:p>
            <a:pPr>
              <a:defRPr/>
            </a:pPr>
            <a:r>
              <a:rPr lang="en-US" sz="2400" dirty="0">
                <a:latin typeface="Times New Roman" panose="02020603050405020304" pitchFamily="18" charset="0"/>
                <a:cs typeface="Times New Roman" panose="02020603050405020304" pitchFamily="18" charset="0"/>
              </a:rPr>
              <a:t>P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C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K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C1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i="1" baseline="-250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(P1) 		C2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i="1" baseline="-250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(P2) 		C3 </a:t>
            </a: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i="1" baseline="-250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(P3) …</a:t>
            </a:r>
          </a:p>
        </p:txBody>
      </p:sp>
      <p:sp>
        <p:nvSpPr>
          <p:cNvPr id="6" name="Text Box 2"/>
          <p:cNvSpPr txBox="1">
            <a:spLocks noChangeArrowheads="1"/>
          </p:cNvSpPr>
          <p:nvPr/>
        </p:nvSpPr>
        <p:spPr bwMode="auto">
          <a:xfrm>
            <a:off x="152400" y="657880"/>
            <a:ext cx="8626079"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Transposition ciphers</a:t>
            </a:r>
          </a:p>
        </p:txBody>
      </p:sp>
      <p:sp>
        <p:nvSpPr>
          <p:cNvPr id="7"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 y="990600"/>
            <a:ext cx="8686800" cy="685800"/>
          </a:xfrm>
        </p:spPr>
        <p:txBody>
          <a:bodyPr>
            <a:normAutofit fontScale="92500"/>
          </a:bodyPr>
          <a:lstStyle/>
          <a:p>
            <a:pPr>
              <a:buNone/>
            </a:pPr>
            <a:r>
              <a:rPr lang="en-US" b="1" u="sng" dirty="0" smtClean="0">
                <a:solidFill>
                  <a:srgbClr val="0000CC"/>
                </a:solidFill>
              </a:rPr>
              <a:t>LO12</a:t>
            </a:r>
            <a:r>
              <a:rPr lang="en-US" dirty="0" smtClean="0">
                <a:solidFill>
                  <a:srgbClr val="0000CC"/>
                </a:solidFill>
              </a:rPr>
              <a:t>: Describe security goals and discuss ethical issues</a:t>
            </a:r>
            <a:endParaRPr lang="en-US" altLang="en-US" dirty="0" smtClean="0">
              <a:latin typeface="Times New Roman" pitchFamily="18" charset="0"/>
            </a:endParaRPr>
          </a:p>
          <a:p>
            <a:pPr>
              <a:buNone/>
            </a:pPr>
            <a:endParaRPr lang="en-US" altLang="en-US" dirty="0" smtClean="0">
              <a:latin typeface="Times New Roman" pitchFamily="18" charset="0"/>
            </a:endParaRPr>
          </a:p>
          <a:p>
            <a:endParaRPr lang="en-US" altLang="en-US" dirty="0" smtClean="0">
              <a:latin typeface="Times New Roman" pitchFamily="18" charset="0"/>
            </a:endParaRPr>
          </a:p>
        </p:txBody>
      </p:sp>
      <p:sp>
        <p:nvSpPr>
          <p:cNvPr id="5" name="Rectangle 2"/>
          <p:cNvSpPr>
            <a:spLocks noChangeArrowheads="1"/>
          </p:cNvSpPr>
          <p:nvPr/>
        </p:nvSpPr>
        <p:spPr bwMode="auto">
          <a:xfrm>
            <a:off x="152400" y="1524000"/>
            <a:ext cx="8534400" cy="4782848"/>
          </a:xfrm>
          <a:prstGeom prst="rect">
            <a:avLst/>
          </a:prstGeom>
          <a:noFill/>
          <a:ln w="9525">
            <a:noFill/>
            <a:miter lim="800000"/>
            <a:headEnd/>
            <a:tailEnd/>
          </a:ln>
          <a:effectLst/>
        </p:spPr>
        <p:txBody>
          <a:bodyPr wrap="square">
            <a:spAutoFit/>
          </a:bodyPr>
          <a:lstStyle/>
          <a:p>
            <a:pPr marL="342900" indent="-342900" algn="just">
              <a:spcAft>
                <a:spcPct val="10000"/>
              </a:spcAft>
              <a:buClr>
                <a:srgbClr val="FF0000"/>
              </a:buClr>
              <a:buFont typeface="Wingdings" pitchFamily="2" charset="2"/>
              <a:buChar char="q"/>
            </a:pPr>
            <a:r>
              <a:rPr lang="en-US" altLang="en-US" sz="2400" dirty="0">
                <a:solidFill>
                  <a:schemeClr val="bg1"/>
                </a:solidFill>
                <a:latin typeface="Times New Roman" pitchFamily="18" charset="0"/>
              </a:rPr>
              <a:t>Define security goals—confidentiality, integrity, and  availability</a:t>
            </a:r>
            <a:r>
              <a:rPr lang="en-US" altLang="en-US" sz="2400" dirty="0" smtClean="0">
                <a:solidFill>
                  <a:schemeClr val="bg1"/>
                </a:solidFill>
                <a:latin typeface="Times New Roman" pitchFamily="18" charset="0"/>
              </a:rPr>
              <a:t>.</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Show how confidentiality can be achieved using symmetric-key </a:t>
            </a:r>
            <a:br>
              <a:rPr lang="en-US" altLang="en-US" sz="2400" dirty="0" smtClean="0">
                <a:solidFill>
                  <a:schemeClr val="bg1"/>
                </a:solidFill>
                <a:latin typeface="Times New Roman" pitchFamily="18" charset="0"/>
              </a:rPr>
            </a:br>
            <a:r>
              <a:rPr lang="en-US" altLang="en-US" sz="2400" dirty="0" smtClean="0">
                <a:solidFill>
                  <a:schemeClr val="bg1"/>
                </a:solidFill>
                <a:latin typeface="Times New Roman" pitchFamily="18" charset="0"/>
              </a:rPr>
              <a:t>and asymmetric-key cipher.</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Discuss other aspects of security: message integrity,  message authentication, digital signature, entity  authentication, and key</a:t>
            </a:r>
            <a:br>
              <a:rPr lang="en-US" altLang="en-US" sz="2400" dirty="0" smtClean="0">
                <a:solidFill>
                  <a:schemeClr val="bg1"/>
                </a:solidFill>
                <a:latin typeface="Times New Roman" pitchFamily="18" charset="0"/>
              </a:rPr>
            </a:br>
            <a:r>
              <a:rPr lang="en-US" altLang="en-US" sz="2400" dirty="0" smtClean="0">
                <a:solidFill>
                  <a:schemeClr val="bg1"/>
                </a:solidFill>
                <a:latin typeface="Times New Roman" pitchFamily="18" charset="0"/>
              </a:rPr>
              <a:t>management.</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Discuss the use of Firewalls to protect a system from harmful message.</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Define three ethical principles related to the use of computers.</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Distinguish between physical and intellectual properties.</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Define privacy as related to the use of computers.</a:t>
            </a:r>
          </a:p>
          <a:p>
            <a:pPr marL="342900" indent="-342900" algn="just">
              <a:spcAft>
                <a:spcPct val="10000"/>
              </a:spcAft>
              <a:buClr>
                <a:srgbClr val="FF0000"/>
              </a:buClr>
              <a:buFont typeface="Wingdings" pitchFamily="2" charset="2"/>
              <a:buChar char="q"/>
            </a:pPr>
            <a:r>
              <a:rPr lang="en-US" altLang="en-US" sz="2400" dirty="0" smtClean="0">
                <a:solidFill>
                  <a:schemeClr val="bg1"/>
                </a:solidFill>
                <a:latin typeface="Times New Roman" pitchFamily="18" charset="0"/>
              </a:rPr>
              <a:t>Define hackers and the </a:t>
            </a:r>
            <a:r>
              <a:rPr lang="en-US" altLang="en-US" sz="2400" dirty="0" smtClean="0">
                <a:solidFill>
                  <a:schemeClr val="bg1"/>
                </a:solidFill>
                <a:latin typeface="Times New Roman" pitchFamily="18" charset="0"/>
              </a:rPr>
              <a:t>damages </a:t>
            </a:r>
            <a:r>
              <a:rPr lang="en-US" altLang="en-US" sz="2400" dirty="0" smtClean="0">
                <a:solidFill>
                  <a:schemeClr val="bg1"/>
                </a:solidFill>
                <a:latin typeface="Times New Roman" pitchFamily="18" charset="0"/>
              </a:rPr>
              <a:t>done by them.</a:t>
            </a:r>
            <a:endParaRPr lang="en-US" altLang="en-US" sz="2400" dirty="0">
              <a:solidFill>
                <a:schemeClr val="bg1"/>
              </a:solidFill>
              <a:latin typeface="Times New Roman" pitchFamily="18" charset="0"/>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76200" y="2000071"/>
            <a:ext cx="8915400" cy="1200329"/>
          </a:xfrm>
          <a:prstGeom prst="rect">
            <a:avLst/>
          </a:prstGeom>
          <a:noFill/>
          <a:ln w="9525">
            <a:noFill/>
            <a:miter lim="800000"/>
            <a:headEnd/>
            <a:tailEnd/>
          </a:ln>
          <a:effectLst/>
        </p:spPr>
        <p:txBody>
          <a:bodyPr wrap="square">
            <a:spAutoFit/>
          </a:bodyPr>
          <a:lstStyle/>
          <a:p>
            <a:pPr algn="just"/>
            <a:r>
              <a:rPr lang="en-US" altLang="en-US" sz="2400" b="1" u="sng" dirty="0" smtClean="0">
                <a:solidFill>
                  <a:schemeClr val="bg1"/>
                </a:solidFill>
                <a:latin typeface="Times New Roman" pitchFamily="18" charset="0"/>
              </a:rPr>
              <a:t>Block cipher </a:t>
            </a:r>
            <a:r>
              <a:rPr lang="en-US" altLang="en-US" sz="2400" b="0" dirty="0" smtClean="0">
                <a:solidFill>
                  <a:schemeClr val="bg1"/>
                </a:solidFill>
                <a:latin typeface="Times New Roman" pitchFamily="18" charset="0"/>
              </a:rPr>
              <a:t>A </a:t>
            </a:r>
            <a:r>
              <a:rPr lang="en-US" altLang="en-US" sz="2400" b="0" dirty="0">
                <a:solidFill>
                  <a:schemeClr val="bg1"/>
                </a:solidFill>
                <a:latin typeface="Times New Roman" pitchFamily="18" charset="0"/>
              </a:rPr>
              <a:t>symmetric-key modern block cipher encrypts an n-bit block of plaintext or decrypts an n-bit block of </a:t>
            </a:r>
            <a:r>
              <a:rPr lang="en-US" altLang="en-US" sz="2400" b="0" dirty="0" err="1">
                <a:solidFill>
                  <a:schemeClr val="bg1"/>
                </a:solidFill>
                <a:latin typeface="Times New Roman" pitchFamily="18" charset="0"/>
              </a:rPr>
              <a:t>ciphertext</a:t>
            </a:r>
            <a:r>
              <a:rPr lang="en-US" altLang="en-US" sz="2400" b="0" dirty="0">
                <a:solidFill>
                  <a:schemeClr val="bg1"/>
                </a:solidFill>
                <a:latin typeface="Times New Roman" pitchFamily="18" charset="0"/>
              </a:rPr>
              <a:t>. The encryption or decryption algorithm uses a k-bit </a:t>
            </a:r>
            <a:r>
              <a:rPr lang="en-US" altLang="en-US" sz="2400" b="0" dirty="0" smtClean="0">
                <a:solidFill>
                  <a:schemeClr val="bg1"/>
                </a:solidFill>
                <a:latin typeface="Times New Roman" pitchFamily="18" charset="0"/>
              </a:rPr>
              <a:t>key.</a:t>
            </a:r>
            <a:endParaRPr lang="en-US" altLang="en-US" sz="2400" b="0" dirty="0">
              <a:solidFill>
                <a:schemeClr val="bg1"/>
              </a:solidFill>
              <a:latin typeface="Times New Roman" pitchFamily="18" charset="0"/>
            </a:endParaRPr>
          </a:p>
        </p:txBody>
      </p:sp>
      <p:grpSp>
        <p:nvGrpSpPr>
          <p:cNvPr id="2" name="Group 2"/>
          <p:cNvGrpSpPr>
            <a:grpSpLocks/>
          </p:cNvGrpSpPr>
          <p:nvPr/>
        </p:nvGrpSpPr>
        <p:grpSpPr bwMode="auto">
          <a:xfrm>
            <a:off x="3581400" y="3500735"/>
            <a:ext cx="5334000" cy="2747665"/>
            <a:chOff x="228600" y="3881735"/>
            <a:chExt cx="5334000" cy="2747665"/>
          </a:xfrm>
        </p:grpSpPr>
        <p:sp>
          <p:nvSpPr>
            <p:cNvPr id="49156" name="Text Box 8"/>
            <p:cNvSpPr txBox="1">
              <a:spLocks noChangeArrowheads="1"/>
            </p:cNvSpPr>
            <p:nvPr/>
          </p:nvSpPr>
          <p:spPr bwMode="auto">
            <a:xfrm>
              <a:off x="228600" y="3881735"/>
              <a:ext cx="411228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16.6  </a:t>
              </a:r>
              <a:r>
                <a:rPr lang="en-US" altLang="en-US" sz="2000" dirty="0">
                  <a:solidFill>
                    <a:schemeClr val="bg1"/>
                  </a:solidFill>
                  <a:latin typeface="Times New Roman" pitchFamily="18" charset="0"/>
                </a:rPr>
                <a:t>A modern block cipher</a:t>
              </a:r>
            </a:p>
          </p:txBody>
        </p:sp>
        <p:cxnSp>
          <p:nvCxnSpPr>
            <p:cNvPr id="49157" name="Straight Connector 6"/>
            <p:cNvCxnSpPr>
              <a:cxnSpLocks noChangeShapeType="1"/>
            </p:cNvCxnSpPr>
            <p:nvPr/>
          </p:nvCxnSpPr>
          <p:spPr bwMode="auto">
            <a:xfrm>
              <a:off x="228600" y="4343400"/>
              <a:ext cx="5334000" cy="0"/>
            </a:xfrm>
            <a:prstGeom prst="line">
              <a:avLst/>
            </a:prstGeom>
            <a:noFill/>
            <a:ln w="57150" algn="ctr">
              <a:solidFill>
                <a:srgbClr val="FF0000"/>
              </a:solidFill>
              <a:round/>
              <a:headEnd/>
              <a:tailEnd/>
            </a:ln>
            <a:effectLst/>
          </p:spPr>
        </p:cxnSp>
        <p:cxnSp>
          <p:nvCxnSpPr>
            <p:cNvPr id="49158" name="Straight Connector 7"/>
            <p:cNvCxnSpPr>
              <a:cxnSpLocks noChangeShapeType="1"/>
            </p:cNvCxnSpPr>
            <p:nvPr/>
          </p:nvCxnSpPr>
          <p:spPr bwMode="auto">
            <a:xfrm>
              <a:off x="228600" y="6629400"/>
              <a:ext cx="5334000" cy="0"/>
            </a:xfrm>
            <a:prstGeom prst="line">
              <a:avLst/>
            </a:prstGeom>
            <a:noFill/>
            <a:ln w="9525" algn="ctr">
              <a:solidFill>
                <a:srgbClr val="FF0000"/>
              </a:solidFill>
              <a:round/>
              <a:headEnd/>
              <a:tailEnd/>
            </a:ln>
            <a:effectLst/>
          </p:spPr>
        </p:cxnSp>
        <p:pic>
          <p:nvPicPr>
            <p:cNvPr id="49160" name="Picture 2"/>
            <p:cNvPicPr>
              <a:picLocks noChangeAspect="1"/>
            </p:cNvPicPr>
            <p:nvPr/>
          </p:nvPicPr>
          <p:blipFill>
            <a:blip r:embed="rId3" cstate="print">
              <a:lum contrast="10000"/>
            </a:blip>
            <a:srcRect/>
            <a:stretch>
              <a:fillRect/>
            </a:stretch>
          </p:blipFill>
          <p:spPr bwMode="auto">
            <a:xfrm>
              <a:off x="228600" y="4445000"/>
              <a:ext cx="5314950" cy="2108200"/>
            </a:xfrm>
            <a:prstGeom prst="rect">
              <a:avLst/>
            </a:prstGeom>
            <a:noFill/>
            <a:ln w="9525">
              <a:noFill/>
              <a:miter lim="800000"/>
              <a:headEnd/>
              <a:tailEnd/>
            </a:ln>
          </p:spPr>
        </p:pic>
        <p:cxnSp>
          <p:nvCxnSpPr>
            <p:cNvPr id="49161" name="Straight Connector 7"/>
            <p:cNvCxnSpPr>
              <a:cxnSpLocks noChangeShapeType="1"/>
            </p:cNvCxnSpPr>
            <p:nvPr/>
          </p:nvCxnSpPr>
          <p:spPr bwMode="auto">
            <a:xfrm>
              <a:off x="228600" y="3962400"/>
              <a:ext cx="5334000" cy="0"/>
            </a:xfrm>
            <a:prstGeom prst="line">
              <a:avLst/>
            </a:prstGeom>
            <a:noFill/>
            <a:ln w="9525" algn="ctr">
              <a:solidFill>
                <a:srgbClr val="FF0000"/>
              </a:solidFill>
              <a:round/>
              <a:headEnd/>
              <a:tailEnd/>
            </a:ln>
            <a:effectLst/>
          </p:spPr>
        </p:cxnSp>
      </p:grpSp>
      <p:sp>
        <p:nvSpPr>
          <p:cNvPr id="10" name="Text Box 4"/>
          <p:cNvSpPr txBox="1">
            <a:spLocks noChangeArrowheads="1"/>
          </p:cNvSpPr>
          <p:nvPr/>
        </p:nvSpPr>
        <p:spPr bwMode="auto">
          <a:xfrm>
            <a:off x="0" y="1143000"/>
            <a:ext cx="8915400" cy="523220"/>
          </a:xfrm>
          <a:prstGeom prst="rect">
            <a:avLst/>
          </a:prstGeom>
          <a:noFill/>
          <a:ln w="9525">
            <a:noFill/>
            <a:miter lim="800000"/>
            <a:headEnd/>
            <a:tailEnd/>
          </a:ln>
          <a:effectLst/>
        </p:spPr>
        <p:txBody>
          <a:bodyPr wrap="square">
            <a:spAutoFit/>
          </a:bodyPr>
          <a:lstStyle/>
          <a:p>
            <a:r>
              <a:rPr lang="en-US" altLang="en-US" sz="2800" dirty="0">
                <a:solidFill>
                  <a:srgbClr val="FF0000"/>
                </a:solidFill>
                <a:latin typeface="Times New Roman" pitchFamily="18" charset="0"/>
              </a:rPr>
              <a:t>Stream and block </a:t>
            </a:r>
            <a:r>
              <a:rPr lang="en-US" altLang="en-US" sz="2800" dirty="0" smtClean="0">
                <a:solidFill>
                  <a:srgbClr val="FF0000"/>
                </a:solidFill>
                <a:latin typeface="Times New Roman" pitchFamily="18" charset="0"/>
              </a:rPr>
              <a:t>ciphers: Modern symmetric-key ciphers</a:t>
            </a:r>
            <a:endParaRPr lang="en-US" altLang="en-US" sz="2800" dirty="0">
              <a:solidFill>
                <a:srgbClr val="FF0000"/>
              </a:solidFill>
              <a:latin typeface="Times New Roman" pitchFamily="18" charset="0"/>
            </a:endParaRPr>
          </a:p>
        </p:txBody>
      </p:sp>
      <p:sp>
        <p:nvSpPr>
          <p:cNvPr id="11" name="Text Box 2"/>
          <p:cNvSpPr txBox="1">
            <a:spLocks noChangeArrowheads="1"/>
          </p:cNvSpPr>
          <p:nvPr/>
        </p:nvSpPr>
        <p:spPr bwMode="auto">
          <a:xfrm>
            <a:off x="152400" y="657880"/>
            <a:ext cx="8626079"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Transposition ciphers</a:t>
            </a:r>
          </a:p>
        </p:txBody>
      </p:sp>
      <p:sp>
        <p:nvSpPr>
          <p:cNvPr id="12"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7" name="Rectangle 16"/>
          <p:cNvSpPr/>
          <p:nvPr/>
        </p:nvSpPr>
        <p:spPr>
          <a:xfrm>
            <a:off x="381000" y="3566279"/>
            <a:ext cx="2819400" cy="2677656"/>
          </a:xfrm>
          <a:prstGeom prst="rect">
            <a:avLst/>
          </a:prstGeom>
        </p:spPr>
        <p:txBody>
          <a:bodyPr wrap="square">
            <a:spAutoFit/>
          </a:bodyPr>
          <a:lstStyle/>
          <a:p>
            <a:pPr algn="just"/>
            <a:r>
              <a:rPr lang="en-US" altLang="en-US" sz="2400" dirty="0" smtClean="0">
                <a:solidFill>
                  <a:schemeClr val="bg1"/>
                </a:solidFill>
                <a:latin typeface="Times New Roman" pitchFamily="18" charset="0"/>
              </a:rPr>
              <a:t>The decryption algorithm must be the inverse of the encryption algorithm, and both operations must use the same secret key.</a:t>
            </a:r>
            <a:endParaRPr lang="en-US" altLang="en-US" sz="2400" dirty="0">
              <a:solidFill>
                <a:schemeClr val="bg1"/>
              </a:solidFill>
              <a:latin typeface="Times New Roman" pitchFamily="18" charset="0"/>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371600" y="3200400"/>
            <a:ext cx="5943600" cy="2595265"/>
            <a:chOff x="228600" y="3576935"/>
            <a:chExt cx="5943600" cy="2595265"/>
          </a:xfrm>
        </p:grpSpPr>
        <p:sp>
          <p:nvSpPr>
            <p:cNvPr id="51204" name="Text Box 4"/>
            <p:cNvSpPr txBox="1">
              <a:spLocks noChangeArrowheads="1"/>
            </p:cNvSpPr>
            <p:nvPr/>
          </p:nvSpPr>
          <p:spPr bwMode="auto">
            <a:xfrm>
              <a:off x="228600" y="3576935"/>
              <a:ext cx="387798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16.7  </a:t>
              </a:r>
              <a:r>
                <a:rPr lang="en-US" altLang="en-US" sz="2000" dirty="0">
                  <a:solidFill>
                    <a:schemeClr val="bg1"/>
                  </a:solidFill>
                  <a:latin typeface="Times New Roman" pitchFamily="18" charset="0"/>
                </a:rPr>
                <a:t>One-time </a:t>
              </a:r>
              <a:r>
                <a:rPr lang="en-US" altLang="en-US" sz="2000" dirty="0" smtClean="0">
                  <a:solidFill>
                    <a:schemeClr val="bg1"/>
                  </a:solidFill>
                  <a:latin typeface="Times New Roman" pitchFamily="18" charset="0"/>
                </a:rPr>
                <a:t>pad (OTP)</a:t>
              </a:r>
              <a:endParaRPr lang="en-US" altLang="en-US" sz="2000" dirty="0">
                <a:solidFill>
                  <a:schemeClr val="bg1"/>
                </a:solidFill>
                <a:latin typeface="Times New Roman" pitchFamily="18" charset="0"/>
              </a:endParaRPr>
            </a:p>
          </p:txBody>
        </p:sp>
        <p:cxnSp>
          <p:nvCxnSpPr>
            <p:cNvPr id="51205" name="Straight Connector 4"/>
            <p:cNvCxnSpPr>
              <a:cxnSpLocks noChangeShapeType="1"/>
            </p:cNvCxnSpPr>
            <p:nvPr/>
          </p:nvCxnSpPr>
          <p:spPr bwMode="auto">
            <a:xfrm>
              <a:off x="228600" y="4038600"/>
              <a:ext cx="5943600" cy="0"/>
            </a:xfrm>
            <a:prstGeom prst="line">
              <a:avLst/>
            </a:prstGeom>
            <a:noFill/>
            <a:ln w="57150" algn="ctr">
              <a:solidFill>
                <a:srgbClr val="FF0000"/>
              </a:solidFill>
              <a:round/>
              <a:headEnd/>
              <a:tailEnd/>
            </a:ln>
            <a:effectLst/>
          </p:spPr>
        </p:cxnSp>
        <p:cxnSp>
          <p:nvCxnSpPr>
            <p:cNvPr id="51206" name="Straight Connector 5"/>
            <p:cNvCxnSpPr>
              <a:cxnSpLocks noChangeShapeType="1"/>
            </p:cNvCxnSpPr>
            <p:nvPr/>
          </p:nvCxnSpPr>
          <p:spPr bwMode="auto">
            <a:xfrm>
              <a:off x="304800" y="6172200"/>
              <a:ext cx="5867400" cy="0"/>
            </a:xfrm>
            <a:prstGeom prst="line">
              <a:avLst/>
            </a:prstGeom>
            <a:noFill/>
            <a:ln w="9525" algn="ctr">
              <a:solidFill>
                <a:srgbClr val="FF0000"/>
              </a:solidFill>
              <a:round/>
              <a:headEnd/>
              <a:tailEnd/>
            </a:ln>
            <a:effectLst/>
          </p:spPr>
        </p:cxnSp>
        <p:cxnSp>
          <p:nvCxnSpPr>
            <p:cNvPr id="3" name="Straight Connector 6"/>
            <p:cNvCxnSpPr>
              <a:cxnSpLocks noChangeShapeType="1"/>
            </p:cNvCxnSpPr>
            <p:nvPr/>
          </p:nvCxnSpPr>
          <p:spPr bwMode="auto">
            <a:xfrm>
              <a:off x="228600" y="3657600"/>
              <a:ext cx="5943600" cy="0"/>
            </a:xfrm>
            <a:prstGeom prst="line">
              <a:avLst/>
            </a:prstGeom>
            <a:noFill/>
            <a:ln w="9525" algn="ctr">
              <a:solidFill>
                <a:srgbClr val="FF0000"/>
              </a:solidFill>
              <a:round/>
              <a:headEnd/>
              <a:tailEnd/>
            </a:ln>
            <a:effectLst/>
          </p:spPr>
        </p:cxnSp>
        <p:pic>
          <p:nvPicPr>
            <p:cNvPr id="51208" name="Picture 1"/>
            <p:cNvPicPr>
              <a:picLocks noChangeAspect="1"/>
            </p:cNvPicPr>
            <p:nvPr/>
          </p:nvPicPr>
          <p:blipFill>
            <a:blip r:embed="rId3" cstate="print"/>
            <a:srcRect/>
            <a:stretch>
              <a:fillRect/>
            </a:stretch>
          </p:blipFill>
          <p:spPr bwMode="auto">
            <a:xfrm>
              <a:off x="228600" y="4114800"/>
              <a:ext cx="5907088" cy="1993900"/>
            </a:xfrm>
            <a:prstGeom prst="rect">
              <a:avLst/>
            </a:prstGeom>
            <a:noFill/>
            <a:ln w="9525">
              <a:noFill/>
              <a:miter lim="800000"/>
              <a:headEnd/>
              <a:tailEnd/>
            </a:ln>
          </p:spPr>
        </p:pic>
      </p:grpSp>
      <p:sp>
        <p:nvSpPr>
          <p:cNvPr id="13" name="Rectangle 12"/>
          <p:cNvSpPr/>
          <p:nvPr/>
        </p:nvSpPr>
        <p:spPr>
          <a:xfrm>
            <a:off x="304800" y="1752600"/>
            <a:ext cx="8534400" cy="1200329"/>
          </a:xfrm>
          <a:prstGeom prst="rect">
            <a:avLst/>
          </a:prstGeom>
        </p:spPr>
        <p:txBody>
          <a:bodyPr wrap="square">
            <a:spAutoFit/>
          </a:bodyPr>
          <a:lstStyle/>
          <a:p>
            <a:r>
              <a:rPr lang="en-US" altLang="en-US" sz="2400" dirty="0" smtClean="0">
                <a:solidFill>
                  <a:schemeClr val="bg1"/>
                </a:solidFill>
                <a:latin typeface="Times New Roman" pitchFamily="18" charset="0"/>
              </a:rPr>
              <a:t>The simplest and the most secure type of synchronous stream cipher is called the one-time pad (OTP- </a:t>
            </a:r>
            <a:r>
              <a:rPr lang="en-US" altLang="en-US" sz="2400" dirty="0" err="1" smtClean="0">
                <a:solidFill>
                  <a:schemeClr val="bg1"/>
                </a:solidFill>
                <a:latin typeface="Times New Roman" pitchFamily="18" charset="0"/>
              </a:rPr>
              <a:t>mật</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khẩu</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sử</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dụng</a:t>
            </a:r>
            <a:r>
              <a:rPr lang="en-US" altLang="en-US" sz="2400" dirty="0" smtClean="0">
                <a:solidFill>
                  <a:schemeClr val="bg1"/>
                </a:solidFill>
                <a:latin typeface="Times New Roman" pitchFamily="18" charset="0"/>
              </a:rPr>
              <a:t> 1 </a:t>
            </a:r>
            <a:r>
              <a:rPr lang="en-US" altLang="en-US" sz="2400" dirty="0" err="1" smtClean="0">
                <a:solidFill>
                  <a:schemeClr val="bg1"/>
                </a:solidFill>
                <a:latin typeface="Times New Roman" pitchFamily="18" charset="0"/>
              </a:rPr>
              <a:t>lần</a:t>
            </a:r>
            <a:r>
              <a:rPr lang="en-US" altLang="en-US" sz="2400" dirty="0" smtClean="0">
                <a:solidFill>
                  <a:schemeClr val="bg1"/>
                </a:solidFill>
                <a:latin typeface="Times New Roman" pitchFamily="18" charset="0"/>
              </a:rPr>
              <a:t>), which was invented and patented by Gilbert </a:t>
            </a:r>
            <a:r>
              <a:rPr lang="en-US" altLang="en-US" sz="2400" dirty="0" err="1" smtClean="0">
                <a:solidFill>
                  <a:schemeClr val="bg1"/>
                </a:solidFill>
                <a:latin typeface="Times New Roman" pitchFamily="18" charset="0"/>
              </a:rPr>
              <a:t>Vernam</a:t>
            </a:r>
            <a:r>
              <a:rPr lang="en-US" altLang="en-US" sz="2400" dirty="0" smtClean="0">
                <a:solidFill>
                  <a:schemeClr val="bg1"/>
                </a:solidFill>
                <a:latin typeface="Times New Roman" pitchFamily="18" charset="0"/>
              </a:rPr>
              <a:t>.</a:t>
            </a:r>
            <a:endParaRPr lang="en-US" sz="2400" dirty="0">
              <a:solidFill>
                <a:schemeClr val="bg1"/>
              </a:solidFill>
            </a:endParaRPr>
          </a:p>
        </p:txBody>
      </p:sp>
      <p:sp>
        <p:nvSpPr>
          <p:cNvPr id="14" name="Text Box 4"/>
          <p:cNvSpPr txBox="1">
            <a:spLocks noChangeArrowheads="1"/>
          </p:cNvSpPr>
          <p:nvPr/>
        </p:nvSpPr>
        <p:spPr bwMode="auto">
          <a:xfrm>
            <a:off x="0" y="1143000"/>
            <a:ext cx="8915400" cy="523220"/>
          </a:xfrm>
          <a:prstGeom prst="rect">
            <a:avLst/>
          </a:prstGeom>
          <a:noFill/>
          <a:ln w="9525">
            <a:noFill/>
            <a:miter lim="800000"/>
            <a:headEnd/>
            <a:tailEnd/>
          </a:ln>
          <a:effectLst/>
        </p:spPr>
        <p:txBody>
          <a:bodyPr wrap="square">
            <a:spAutoFit/>
          </a:bodyPr>
          <a:lstStyle/>
          <a:p>
            <a:r>
              <a:rPr lang="en-US" altLang="en-US" sz="2800" dirty="0">
                <a:solidFill>
                  <a:srgbClr val="FF0000"/>
                </a:solidFill>
                <a:latin typeface="Times New Roman" pitchFamily="18" charset="0"/>
              </a:rPr>
              <a:t>Stream and block </a:t>
            </a:r>
            <a:r>
              <a:rPr lang="en-US" altLang="en-US" sz="2800" dirty="0" smtClean="0">
                <a:solidFill>
                  <a:srgbClr val="FF0000"/>
                </a:solidFill>
                <a:latin typeface="Times New Roman" pitchFamily="18" charset="0"/>
              </a:rPr>
              <a:t>ciphers: Modern symmetric-key ciphers</a:t>
            </a:r>
            <a:endParaRPr lang="en-US" altLang="en-US" sz="2800" dirty="0">
              <a:solidFill>
                <a:srgbClr val="FF0000"/>
              </a:solidFill>
              <a:latin typeface="Times New Roman" pitchFamily="18" charset="0"/>
            </a:endParaRPr>
          </a:p>
        </p:txBody>
      </p:sp>
      <p:sp>
        <p:nvSpPr>
          <p:cNvPr id="15" name="Text Box 2"/>
          <p:cNvSpPr txBox="1">
            <a:spLocks noChangeArrowheads="1"/>
          </p:cNvSpPr>
          <p:nvPr/>
        </p:nvSpPr>
        <p:spPr bwMode="auto">
          <a:xfrm>
            <a:off x="152400" y="657880"/>
            <a:ext cx="8626079" cy="461665"/>
          </a:xfrm>
          <a:prstGeom prst="rect">
            <a:avLst/>
          </a:prstGeom>
          <a:noFill/>
          <a:ln w="9525">
            <a:noFill/>
            <a:miter lim="800000"/>
            <a:headEnd/>
            <a:tailEnd/>
          </a:ln>
          <a:effectLst/>
        </p:spPr>
        <p:txBody>
          <a:bodyPr wrap="none">
            <a:spAutoFit/>
          </a:bodyPr>
          <a:lstStyle/>
          <a:p>
            <a:r>
              <a:rPr lang="en-US" altLang="en-US" sz="2400" dirty="0" smtClean="0">
                <a:solidFill>
                  <a:srgbClr val="0000CC"/>
                </a:solidFill>
                <a:latin typeface="Times New Roman" pitchFamily="18" charset="0"/>
              </a:rPr>
              <a:t>Symmetric-key Ciphers/Traditional methods: Transposition ciphers</a:t>
            </a:r>
          </a:p>
        </p:txBody>
      </p:sp>
      <p:sp>
        <p:nvSpPr>
          <p:cNvPr id="16"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65310" y="924580"/>
            <a:ext cx="3720890"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a:t>
            </a:r>
            <a:r>
              <a:rPr lang="en-US" altLang="en-US" sz="2800" dirty="0">
                <a:solidFill>
                  <a:srgbClr val="0000CC"/>
                </a:solidFill>
                <a:latin typeface="Times New Roman" pitchFamily="18" charset="0"/>
              </a:rPr>
              <a:t>ciphers</a:t>
            </a:r>
          </a:p>
        </p:txBody>
      </p:sp>
      <p:sp>
        <p:nvSpPr>
          <p:cNvPr id="53251" name="Rectangle 3"/>
          <p:cNvSpPr>
            <a:spLocks noChangeArrowheads="1"/>
          </p:cNvSpPr>
          <p:nvPr/>
        </p:nvSpPr>
        <p:spPr bwMode="auto">
          <a:xfrm>
            <a:off x="152400" y="2427744"/>
            <a:ext cx="8915400" cy="2677656"/>
          </a:xfrm>
          <a:prstGeom prst="rect">
            <a:avLst/>
          </a:prstGeom>
          <a:noFill/>
          <a:ln w="9525">
            <a:noFill/>
            <a:miter lim="800000"/>
            <a:headEnd/>
            <a:tailEnd/>
          </a:ln>
          <a:effectLst/>
        </p:spPr>
        <p:txBody>
          <a:bodyPr>
            <a:spAutoFit/>
          </a:bodyPr>
          <a:lstStyle/>
          <a:p>
            <a:pPr algn="just">
              <a:buFontTx/>
              <a:buChar char="-"/>
            </a:pPr>
            <a:r>
              <a:rPr lang="en-US" altLang="en-US" sz="2400" b="0" dirty="0" smtClean="0">
                <a:solidFill>
                  <a:schemeClr val="bg1"/>
                </a:solidFill>
                <a:latin typeface="Times New Roman" pitchFamily="18" charset="0"/>
              </a:rPr>
              <a:t> In </a:t>
            </a:r>
            <a:r>
              <a:rPr lang="en-US" altLang="en-US" sz="2400" b="0" dirty="0">
                <a:solidFill>
                  <a:schemeClr val="bg1"/>
                </a:solidFill>
                <a:latin typeface="Times New Roman" pitchFamily="18" charset="0"/>
              </a:rPr>
              <a:t>symmetric-key cryptography, the secret must be shared between two </a:t>
            </a:r>
            <a:r>
              <a:rPr lang="en-US" altLang="en-US" sz="2400" b="0" dirty="0" smtClean="0">
                <a:solidFill>
                  <a:schemeClr val="bg1"/>
                </a:solidFill>
                <a:latin typeface="Times New Roman" pitchFamily="18" charset="0"/>
              </a:rPr>
              <a:t>persons ( using the same key).</a:t>
            </a:r>
          </a:p>
          <a:p>
            <a:pPr algn="just">
              <a:buFontTx/>
              <a:buChar char="-"/>
            </a:pPr>
            <a:r>
              <a:rPr lang="en-US" altLang="en-US" sz="2400" b="0" dirty="0" smtClean="0">
                <a:solidFill>
                  <a:schemeClr val="bg1"/>
                </a:solidFill>
                <a:latin typeface="Times New Roman" pitchFamily="18" charset="0"/>
              </a:rPr>
              <a:t> </a:t>
            </a:r>
            <a:r>
              <a:rPr lang="en-US" altLang="en-US" sz="2400" b="0" dirty="0">
                <a:solidFill>
                  <a:schemeClr val="bg1"/>
                </a:solidFill>
                <a:latin typeface="Times New Roman" pitchFamily="18" charset="0"/>
              </a:rPr>
              <a:t>In asymmetric-key cryptography, the secret is personal (unshared); each person creates and keeps </a:t>
            </a:r>
            <a:r>
              <a:rPr lang="en-US" altLang="en-US" sz="2400" b="0" dirty="0" smtClean="0">
                <a:solidFill>
                  <a:schemeClr val="bg1"/>
                </a:solidFill>
                <a:latin typeface="Times New Roman" pitchFamily="18" charset="0"/>
              </a:rPr>
              <a:t>his/her </a:t>
            </a:r>
            <a:r>
              <a:rPr lang="en-US" altLang="en-US" sz="2400" b="0" dirty="0">
                <a:solidFill>
                  <a:schemeClr val="bg1"/>
                </a:solidFill>
                <a:latin typeface="Times New Roman" pitchFamily="18" charset="0"/>
              </a:rPr>
              <a:t>own secret. </a:t>
            </a:r>
          </a:p>
          <a:p>
            <a:pPr algn="just"/>
            <a:r>
              <a:rPr lang="en-US" altLang="en-US" sz="2400" b="1" u="sng" dirty="0" smtClean="0">
                <a:solidFill>
                  <a:schemeClr val="bg1"/>
                </a:solidFill>
                <a:latin typeface="Times New Roman" pitchFamily="18" charset="0"/>
              </a:rPr>
              <a:t>In a community of n people:</a:t>
            </a:r>
            <a:r>
              <a:rPr lang="en-US" altLang="en-US" sz="2400" dirty="0" smtClean="0">
                <a:solidFill>
                  <a:schemeClr val="bg1"/>
                </a:solidFill>
                <a:latin typeface="Times New Roman" pitchFamily="18" charset="0"/>
              </a:rPr>
              <a:t> </a:t>
            </a:r>
          </a:p>
          <a:p>
            <a:pPr algn="just"/>
            <a:r>
              <a:rPr lang="en-US" altLang="en-US" sz="2400" dirty="0" smtClean="0">
                <a:solidFill>
                  <a:schemeClr val="bg1"/>
                </a:solidFill>
                <a:latin typeface="Times New Roman" pitchFamily="18" charset="0"/>
              </a:rPr>
              <a:t>Symmetric-key cryptography needs  n (n - 1)/2 shared secrets.</a:t>
            </a:r>
          </a:p>
          <a:p>
            <a:pPr algn="just"/>
            <a:r>
              <a:rPr lang="en-US" altLang="en-US" sz="2400" dirty="0" smtClean="0">
                <a:solidFill>
                  <a:schemeClr val="bg1"/>
                </a:solidFill>
                <a:latin typeface="Times New Roman" pitchFamily="18" charset="0"/>
              </a:rPr>
              <a:t>Asymmetric-key cryptography needs n personal secrets only.</a:t>
            </a:r>
            <a:endParaRPr lang="en-US" altLang="en-US" sz="2400" b="0" dirty="0">
              <a:solidFill>
                <a:schemeClr val="bg1"/>
              </a:solidFill>
              <a:latin typeface="Times New Roman" pitchFamily="18" charset="0"/>
            </a:endParaRPr>
          </a:p>
        </p:txBody>
      </p:sp>
      <p:sp>
        <p:nvSpPr>
          <p:cNvPr id="5"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6" name="Table 5"/>
          <p:cNvGraphicFramePr>
            <a:graphicFrameLocks noGrp="1"/>
          </p:cNvGraphicFramePr>
          <p:nvPr/>
        </p:nvGraphicFramePr>
        <p:xfrm>
          <a:off x="381000" y="5247640"/>
          <a:ext cx="8534400" cy="1381760"/>
        </p:xfrm>
        <a:graphic>
          <a:graphicData uri="http://schemas.openxmlformats.org/drawingml/2006/table">
            <a:tbl>
              <a:tblPr firstRow="1" bandRow="1">
                <a:tableStyleId>{5C22544A-7EE6-4342-B048-85BDC9FD1C3A}</a:tableStyleId>
              </a:tblPr>
              <a:tblGrid>
                <a:gridCol w="1524000"/>
                <a:gridCol w="914400"/>
                <a:gridCol w="1219200"/>
                <a:gridCol w="1219200"/>
                <a:gridCol w="1219200"/>
                <a:gridCol w="1219200"/>
                <a:gridCol w="1219200"/>
              </a:tblGrid>
              <a:tr h="370840">
                <a:tc>
                  <a:txBody>
                    <a:bodyPr/>
                    <a:lstStyle/>
                    <a:p>
                      <a:r>
                        <a:rPr lang="en-US" dirty="0" smtClean="0"/>
                        <a:t>Person</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c>
                  <a:txBody>
                    <a:bodyPr/>
                    <a:lstStyle/>
                    <a:p>
                      <a:r>
                        <a:rPr lang="en-US" dirty="0" smtClean="0"/>
                        <a:t>n</a:t>
                      </a:r>
                      <a:endParaRPr lang="en-US" dirty="0"/>
                    </a:p>
                  </a:txBody>
                  <a:tcPr/>
                </a:tc>
              </a:tr>
              <a:tr h="370840">
                <a:tc>
                  <a:txBody>
                    <a:bodyPr/>
                    <a:lstStyle/>
                    <a:p>
                      <a:r>
                        <a:rPr lang="en-US" dirty="0" smtClean="0"/>
                        <a:t>Connection</a:t>
                      </a:r>
                      <a:endParaRPr lang="en-US" dirty="0"/>
                    </a:p>
                  </a:txBody>
                  <a:tcPr/>
                </a:tc>
                <a:tc>
                  <a:txBody>
                    <a:bodyPr/>
                    <a:lstStyle/>
                    <a:p>
                      <a:r>
                        <a:rPr lang="en-US" dirty="0" smtClean="0"/>
                        <a:t>(n-1)</a:t>
                      </a:r>
                      <a:endParaRPr lang="en-US" dirty="0"/>
                    </a:p>
                  </a:txBody>
                  <a:tcPr/>
                </a:tc>
                <a:tc>
                  <a:txBody>
                    <a:bodyPr/>
                    <a:lstStyle/>
                    <a:p>
                      <a:r>
                        <a:rPr lang="en-US" dirty="0" smtClean="0"/>
                        <a:t>(n-2)</a:t>
                      </a:r>
                      <a:endParaRPr lang="en-US" dirty="0"/>
                    </a:p>
                  </a:txBody>
                  <a:tcPr/>
                </a:tc>
                <a:tc>
                  <a:txBody>
                    <a:bodyPr/>
                    <a:lstStyle/>
                    <a:p>
                      <a:r>
                        <a:rPr lang="en-US" dirty="0" smtClean="0"/>
                        <a:t>(n-3)</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No. of connection s</a:t>
                      </a:r>
                      <a:endParaRPr lang="en-US" dirty="0"/>
                    </a:p>
                  </a:txBody>
                  <a:tcPr/>
                </a:tc>
                <a:tc gridSpan="6">
                  <a:txBody>
                    <a:bodyPr/>
                    <a:lstStyle/>
                    <a:p>
                      <a:r>
                        <a:rPr lang="en-US" dirty="0" smtClean="0"/>
                        <a:t>   (n-1) + (n-2) +(n-3) + … + 3 + 2 + 1</a:t>
                      </a:r>
                    </a:p>
                    <a:p>
                      <a:r>
                        <a:rPr lang="en-US" dirty="0" smtClean="0"/>
                        <a:t>= (n-1+1) (n-1)/2 = n(n-1)/2</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7" name="Rectangle 4"/>
          <p:cNvSpPr>
            <a:spLocks noChangeArrowheads="1"/>
          </p:cNvSpPr>
          <p:nvPr/>
        </p:nvSpPr>
        <p:spPr bwMode="auto">
          <a:xfrm>
            <a:off x="152400" y="1447800"/>
            <a:ext cx="8763000" cy="830997"/>
          </a:xfrm>
          <a:prstGeom prst="rect">
            <a:avLst/>
          </a:prstGeom>
          <a:solidFill>
            <a:srgbClr val="0000CC"/>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sz="2400" dirty="0" smtClean="0">
                <a:latin typeface="Times New Roman" panose="02020603050405020304" pitchFamily="18" charset="0"/>
                <a:cs typeface="Times New Roman" panose="02020603050405020304" pitchFamily="18" charset="0"/>
              </a:rPr>
              <a:t>Symmetric-key cryptography is based on sharing secrecy;</a:t>
            </a:r>
          </a:p>
          <a:p>
            <a:pPr algn="ctr">
              <a:defRPr/>
            </a:pPr>
            <a:r>
              <a:rPr lang="en-US" sz="2400" dirty="0" smtClean="0">
                <a:latin typeface="Times New Roman" panose="02020603050405020304" pitchFamily="18" charset="0"/>
                <a:cs typeface="Times New Roman" panose="02020603050405020304" pitchFamily="18" charset="0"/>
              </a:rPr>
              <a:t>Asymmetric-key cryptography is based on personal secrecy.</a:t>
            </a:r>
            <a:endParaRPr lang="en-US" altLang="en-US" sz="2400" dirty="0" smtClean="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4800" y="1295400"/>
            <a:ext cx="8458200" cy="1938992"/>
          </a:xfrm>
          <a:prstGeom prst="rect">
            <a:avLst/>
          </a:prstGeom>
          <a:noFill/>
          <a:ln w="9525">
            <a:noFill/>
            <a:miter lim="800000"/>
            <a:headEnd/>
            <a:tailEnd/>
          </a:ln>
          <a:effectLst/>
        </p:spPr>
        <p:txBody>
          <a:bodyPr wrap="square">
            <a:spAutoFit/>
          </a:bodyPr>
          <a:lstStyle/>
          <a:p>
            <a:pPr algn="just">
              <a:buFontTx/>
              <a:buChar char="-"/>
            </a:pPr>
            <a:r>
              <a:rPr lang="en-US" altLang="en-US" sz="2400" b="1" dirty="0" smtClean="0">
                <a:solidFill>
                  <a:schemeClr val="bg1"/>
                </a:solidFill>
                <a:latin typeface="Times New Roman" pitchFamily="18" charset="0"/>
                <a:cs typeface="Times New Roman" pitchFamily="18" charset="0"/>
              </a:rPr>
              <a:t>Symmetric-key </a:t>
            </a:r>
            <a:r>
              <a:rPr lang="en-US" altLang="en-US" sz="2400" b="1" dirty="0">
                <a:solidFill>
                  <a:schemeClr val="bg1"/>
                </a:solidFill>
                <a:latin typeface="Times New Roman" pitchFamily="18" charset="0"/>
                <a:cs typeface="Times New Roman" pitchFamily="18" charset="0"/>
              </a:rPr>
              <a:t>cryptography</a:t>
            </a:r>
            <a:r>
              <a:rPr lang="en-US" altLang="en-US" sz="2400" b="0" dirty="0">
                <a:solidFill>
                  <a:schemeClr val="bg1"/>
                </a:solidFill>
                <a:latin typeface="Times New Roman" pitchFamily="18" charset="0"/>
                <a:cs typeface="Times New Roman" pitchFamily="18" charset="0"/>
              </a:rPr>
              <a:t> is based on substitution and permutation of symbols (characters or </a:t>
            </a:r>
            <a:r>
              <a:rPr lang="en-US" altLang="en-US" sz="2400" b="0" dirty="0" smtClean="0">
                <a:solidFill>
                  <a:schemeClr val="bg1"/>
                </a:solidFill>
                <a:latin typeface="Times New Roman" pitchFamily="18" charset="0"/>
                <a:cs typeface="Times New Roman" pitchFamily="18" charset="0"/>
              </a:rPr>
              <a:t>bits): </a:t>
            </a:r>
            <a:r>
              <a:rPr lang="en-US" altLang="en-US" sz="2400" b="1" dirty="0" smtClean="0">
                <a:solidFill>
                  <a:schemeClr val="bg1"/>
                </a:solidFill>
                <a:latin typeface="Times New Roman" pitchFamily="18" charset="0"/>
                <a:cs typeface="Times New Roman" pitchFamily="18" charset="0"/>
              </a:rPr>
              <a:t>symbol </a:t>
            </a:r>
            <a:r>
              <a:rPr lang="en-US" altLang="en-US" sz="2400" b="1" dirty="0" smtClean="0">
                <a:solidFill>
                  <a:schemeClr val="bg1"/>
                </a:solidFill>
                <a:latin typeface="Times New Roman" pitchFamily="18" charset="0"/>
                <a:cs typeface="Times New Roman" pitchFamily="18" charset="0"/>
                <a:sym typeface="Wingdings" pitchFamily="2" charset="2"/>
              </a:rPr>
              <a:t> symbol</a:t>
            </a:r>
            <a:r>
              <a:rPr lang="en-US" altLang="en-US" sz="2400" b="0" dirty="0" smtClean="0">
                <a:solidFill>
                  <a:schemeClr val="bg1"/>
                </a:solidFill>
                <a:latin typeface="Times New Roman" pitchFamily="18" charset="0"/>
                <a:cs typeface="Times New Roman" pitchFamily="18" charset="0"/>
                <a:sym typeface="Wingdings" pitchFamily="2" charset="2"/>
              </a:rPr>
              <a:t>.</a:t>
            </a:r>
            <a:endParaRPr lang="en-US" altLang="en-US" sz="2400" b="0" dirty="0" smtClean="0">
              <a:solidFill>
                <a:schemeClr val="bg1"/>
              </a:solidFill>
              <a:latin typeface="Times New Roman" pitchFamily="18" charset="0"/>
              <a:cs typeface="Times New Roman" pitchFamily="18" charset="0"/>
            </a:endParaRPr>
          </a:p>
          <a:p>
            <a:pPr algn="just">
              <a:buFontTx/>
              <a:buChar char="-"/>
            </a:pPr>
            <a:r>
              <a:rPr lang="en-US" altLang="en-US" sz="2400" b="1" dirty="0" smtClean="0">
                <a:solidFill>
                  <a:schemeClr val="bg1"/>
                </a:solidFill>
                <a:latin typeface="Times New Roman" pitchFamily="18" charset="0"/>
                <a:cs typeface="Times New Roman" pitchFamily="18" charset="0"/>
              </a:rPr>
              <a:t>Asymmetric-key </a:t>
            </a:r>
            <a:r>
              <a:rPr lang="en-US" altLang="en-US" sz="2400" b="1" dirty="0">
                <a:solidFill>
                  <a:schemeClr val="bg1"/>
                </a:solidFill>
                <a:latin typeface="Times New Roman" pitchFamily="18" charset="0"/>
                <a:cs typeface="Times New Roman" pitchFamily="18" charset="0"/>
              </a:rPr>
              <a:t>cryptography</a:t>
            </a:r>
            <a:r>
              <a:rPr lang="en-US" altLang="en-US" sz="2400" b="0" dirty="0">
                <a:solidFill>
                  <a:schemeClr val="bg1"/>
                </a:solidFill>
                <a:latin typeface="Times New Roman" pitchFamily="18" charset="0"/>
                <a:cs typeface="Times New Roman" pitchFamily="18" charset="0"/>
              </a:rPr>
              <a:t> is based on applying mathematical functions to </a:t>
            </a:r>
            <a:r>
              <a:rPr lang="en-US" altLang="en-US" sz="2400" b="0" dirty="0" smtClean="0">
                <a:solidFill>
                  <a:schemeClr val="bg1"/>
                </a:solidFill>
                <a:latin typeface="Times New Roman" pitchFamily="18" charset="0"/>
                <a:cs typeface="Times New Roman" pitchFamily="18" charset="0"/>
              </a:rPr>
              <a:t>numbers, data are behaved as numbers</a:t>
            </a:r>
            <a:r>
              <a:rPr lang="en-US" altLang="en-US" sz="2400" dirty="0" smtClean="0">
                <a:solidFill>
                  <a:schemeClr val="bg1"/>
                </a:solidFill>
                <a:latin typeface="Times New Roman" pitchFamily="18" charset="0"/>
                <a:cs typeface="Times New Roman" pitchFamily="18" charset="0"/>
              </a:rPr>
              <a:t>: </a:t>
            </a:r>
            <a:r>
              <a:rPr lang="en-US" altLang="en-US" sz="2400" b="1" dirty="0" smtClean="0">
                <a:solidFill>
                  <a:schemeClr val="bg1"/>
                </a:solidFill>
                <a:latin typeface="Times New Roman" pitchFamily="18" charset="0"/>
                <a:cs typeface="Times New Roman" pitchFamily="18" charset="0"/>
                <a:sym typeface="Wingdings" pitchFamily="2" charset="2"/>
              </a:rPr>
              <a:t>number  number</a:t>
            </a:r>
            <a:r>
              <a:rPr lang="en-US" altLang="en-US" sz="2400" dirty="0" smtClean="0">
                <a:solidFill>
                  <a:schemeClr val="bg1"/>
                </a:solidFill>
                <a:latin typeface="Times New Roman" pitchFamily="18" charset="0"/>
                <a:cs typeface="Times New Roman" pitchFamily="18" charset="0"/>
                <a:sym typeface="Wingdings" pitchFamily="2" charset="2"/>
              </a:rPr>
              <a:t>.</a:t>
            </a:r>
          </a:p>
        </p:txBody>
      </p:sp>
      <p:sp>
        <p:nvSpPr>
          <p:cNvPr id="4" name="Text Box 2"/>
          <p:cNvSpPr txBox="1">
            <a:spLocks noChangeArrowheads="1"/>
          </p:cNvSpPr>
          <p:nvPr/>
        </p:nvSpPr>
        <p:spPr bwMode="auto">
          <a:xfrm>
            <a:off x="165310" y="685800"/>
            <a:ext cx="3720890"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a:t>
            </a:r>
            <a:r>
              <a:rPr lang="en-US" altLang="en-US" sz="2800" dirty="0">
                <a:solidFill>
                  <a:srgbClr val="0000CC"/>
                </a:solidFill>
                <a:latin typeface="Times New Roman" pitchFamily="18" charset="0"/>
              </a:rPr>
              <a:t>ciphers</a:t>
            </a:r>
          </a:p>
        </p:txBody>
      </p:sp>
      <p:sp>
        <p:nvSpPr>
          <p:cNvPr id="5"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6" name="Group 5"/>
          <p:cNvGrpSpPr>
            <a:grpSpLocks/>
          </p:cNvGrpSpPr>
          <p:nvPr/>
        </p:nvGrpSpPr>
        <p:grpSpPr bwMode="auto">
          <a:xfrm>
            <a:off x="358775" y="3276600"/>
            <a:ext cx="8099425" cy="3352800"/>
            <a:chOff x="228600" y="609600"/>
            <a:chExt cx="8099425" cy="3352800"/>
          </a:xfrm>
        </p:grpSpPr>
        <p:sp>
          <p:nvSpPr>
            <p:cNvPr id="7" name="Text Box 2"/>
            <p:cNvSpPr txBox="1">
              <a:spLocks noChangeArrowheads="1"/>
            </p:cNvSpPr>
            <p:nvPr/>
          </p:nvSpPr>
          <p:spPr bwMode="auto">
            <a:xfrm>
              <a:off x="228600" y="609600"/>
              <a:ext cx="753924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16.8  </a:t>
              </a:r>
              <a:r>
                <a:rPr lang="en-US" altLang="en-US" sz="2000" dirty="0">
                  <a:solidFill>
                    <a:schemeClr val="bg1"/>
                  </a:solidFill>
                  <a:latin typeface="Times New Roman" pitchFamily="18" charset="0"/>
                </a:rPr>
                <a:t>Locking and unlocking in asymmetric-key cryptography</a:t>
              </a:r>
            </a:p>
          </p:txBody>
        </p:sp>
        <p:cxnSp>
          <p:nvCxnSpPr>
            <p:cNvPr id="8" name="Straight Connector 8"/>
            <p:cNvCxnSpPr>
              <a:cxnSpLocks noChangeShapeType="1"/>
            </p:cNvCxnSpPr>
            <p:nvPr/>
          </p:nvCxnSpPr>
          <p:spPr bwMode="auto">
            <a:xfrm>
              <a:off x="228600" y="1066800"/>
              <a:ext cx="8023225" cy="0"/>
            </a:xfrm>
            <a:prstGeom prst="line">
              <a:avLst/>
            </a:prstGeom>
            <a:noFill/>
            <a:ln w="57150" algn="ctr">
              <a:solidFill>
                <a:srgbClr val="FF0000"/>
              </a:solidFill>
              <a:round/>
              <a:headEnd/>
              <a:tailEnd/>
            </a:ln>
            <a:effectLst/>
          </p:spPr>
        </p:cxnSp>
        <p:cxnSp>
          <p:nvCxnSpPr>
            <p:cNvPr id="9" name="Straight Connector 9"/>
            <p:cNvCxnSpPr>
              <a:cxnSpLocks noChangeShapeType="1"/>
            </p:cNvCxnSpPr>
            <p:nvPr/>
          </p:nvCxnSpPr>
          <p:spPr bwMode="auto">
            <a:xfrm>
              <a:off x="304800" y="3962400"/>
              <a:ext cx="8023225" cy="0"/>
            </a:xfrm>
            <a:prstGeom prst="line">
              <a:avLst/>
            </a:prstGeom>
            <a:noFill/>
            <a:ln w="9525" algn="ctr">
              <a:solidFill>
                <a:srgbClr val="FF0000"/>
              </a:solidFill>
              <a:round/>
              <a:headEnd/>
              <a:tailEnd/>
            </a:ln>
            <a:effectLst/>
          </p:spPr>
        </p:cxnSp>
        <p:cxnSp>
          <p:nvCxnSpPr>
            <p:cNvPr id="10" name="Straight Connector 10"/>
            <p:cNvCxnSpPr>
              <a:cxnSpLocks noChangeShapeType="1"/>
            </p:cNvCxnSpPr>
            <p:nvPr/>
          </p:nvCxnSpPr>
          <p:spPr bwMode="auto">
            <a:xfrm>
              <a:off x="228600" y="685800"/>
              <a:ext cx="8023225" cy="0"/>
            </a:xfrm>
            <a:prstGeom prst="line">
              <a:avLst/>
            </a:prstGeom>
            <a:noFill/>
            <a:ln w="9525" algn="ctr">
              <a:solidFill>
                <a:srgbClr val="FF0000"/>
              </a:solidFill>
              <a:round/>
              <a:headEnd/>
              <a:tailEnd/>
            </a:ln>
            <a:effectLst/>
          </p:spPr>
        </p:cxnSp>
        <p:pic>
          <p:nvPicPr>
            <p:cNvPr id="11" name="Picture 3"/>
            <p:cNvPicPr>
              <a:picLocks noChangeAspect="1"/>
            </p:cNvPicPr>
            <p:nvPr/>
          </p:nvPicPr>
          <p:blipFill>
            <a:blip r:embed="rId3" cstate="print"/>
            <a:srcRect/>
            <a:stretch>
              <a:fillRect/>
            </a:stretch>
          </p:blipFill>
          <p:spPr bwMode="auto">
            <a:xfrm>
              <a:off x="919163" y="1081087"/>
              <a:ext cx="6642100" cy="2805113"/>
            </a:xfrm>
            <a:prstGeom prst="rect">
              <a:avLst/>
            </a:prstGeom>
            <a:noFill/>
            <a:ln w="9525">
              <a:noFill/>
              <a:miter lim="800000"/>
              <a:headEnd/>
              <a:tailEnd/>
            </a:ln>
          </p:spPr>
        </p:pic>
      </p:grpSp>
      <p:sp>
        <p:nvSpPr>
          <p:cNvPr id="12" name="Rectangle 11"/>
          <p:cNvSpPr/>
          <p:nvPr/>
        </p:nvSpPr>
        <p:spPr>
          <a:xfrm>
            <a:off x="3124200" y="4191000"/>
            <a:ext cx="3276600" cy="707886"/>
          </a:xfrm>
          <a:prstGeom prst="rect">
            <a:avLst/>
          </a:prstGeom>
        </p:spPr>
        <p:txBody>
          <a:bodyPr wrap="square">
            <a:spAutoFit/>
          </a:bodyPr>
          <a:lstStyle/>
          <a:p>
            <a:pPr algn="just"/>
            <a:r>
              <a:rPr lang="en-US" altLang="en-US" sz="2000" dirty="0" smtClean="0">
                <a:solidFill>
                  <a:srgbClr val="0000CC"/>
                </a:solidFill>
                <a:latin typeface="Times New Roman" pitchFamily="18" charset="0"/>
                <a:cs typeface="Times New Roman" pitchFamily="18" charset="0"/>
                <a:sym typeface="Wingdings" pitchFamily="2" charset="2"/>
              </a:rPr>
              <a:t>Asymmetric-key is called as </a:t>
            </a:r>
            <a:r>
              <a:rPr lang="en-US" altLang="en-US" sz="2000" b="1" dirty="0" smtClean="0">
                <a:solidFill>
                  <a:srgbClr val="0000CC"/>
                </a:solidFill>
                <a:latin typeface="Times New Roman" pitchFamily="18" charset="0"/>
                <a:cs typeface="Times New Roman" pitchFamily="18" charset="0"/>
                <a:sym typeface="Wingdings" pitchFamily="2" charset="2"/>
              </a:rPr>
              <a:t>public-key ciphers</a:t>
            </a:r>
            <a:r>
              <a:rPr lang="en-US" altLang="en-US" sz="2000" dirty="0" smtClean="0">
                <a:solidFill>
                  <a:srgbClr val="0000CC"/>
                </a:solidFill>
                <a:latin typeface="Times New Roman" pitchFamily="18" charset="0"/>
                <a:cs typeface="Times New Roman" pitchFamily="18" charset="0"/>
                <a:sym typeface="Wingdings" pitchFamily="2" charset="2"/>
              </a:rPr>
              <a:t>.</a:t>
            </a:r>
            <a:endParaRPr lang="en-US" altLang="en-US" sz="2000" dirty="0" smtClean="0">
              <a:solidFill>
                <a:srgbClr val="0000CC"/>
              </a:solidFill>
              <a:latin typeface="Times New Roman" pitchFamily="18" charset="0"/>
              <a:cs typeface="Times New Roman" pitchFamily="18" charset="0"/>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52400" y="1676400"/>
            <a:ext cx="8559800" cy="3657600"/>
            <a:chOff x="152400" y="1752600"/>
            <a:chExt cx="8559800" cy="3657600"/>
          </a:xfrm>
        </p:grpSpPr>
        <p:sp>
          <p:nvSpPr>
            <p:cNvPr id="59400" name="Text Box 4"/>
            <p:cNvSpPr txBox="1">
              <a:spLocks noChangeArrowheads="1"/>
            </p:cNvSpPr>
            <p:nvPr/>
          </p:nvSpPr>
          <p:spPr bwMode="auto">
            <a:xfrm>
              <a:off x="152400" y="1752600"/>
              <a:ext cx="680827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16.9  </a:t>
              </a:r>
              <a:r>
                <a:rPr lang="en-US" altLang="en-US" sz="2000" b="1" dirty="0">
                  <a:solidFill>
                    <a:srgbClr val="0000CC"/>
                  </a:solidFill>
                  <a:latin typeface="Times New Roman" pitchFamily="18" charset="0"/>
                </a:rPr>
                <a:t>General idea of asymmetric-key cryptography</a:t>
              </a:r>
            </a:p>
          </p:txBody>
        </p:sp>
        <p:cxnSp>
          <p:nvCxnSpPr>
            <p:cNvPr id="59401" name="Straight Connector 6"/>
            <p:cNvCxnSpPr>
              <a:cxnSpLocks noChangeShapeType="1"/>
            </p:cNvCxnSpPr>
            <p:nvPr/>
          </p:nvCxnSpPr>
          <p:spPr bwMode="auto">
            <a:xfrm>
              <a:off x="228600" y="2209800"/>
              <a:ext cx="8023225" cy="0"/>
            </a:xfrm>
            <a:prstGeom prst="line">
              <a:avLst/>
            </a:prstGeom>
            <a:noFill/>
            <a:ln w="57150" algn="ctr">
              <a:solidFill>
                <a:srgbClr val="FF0000"/>
              </a:solidFill>
              <a:round/>
              <a:headEnd/>
              <a:tailEnd/>
            </a:ln>
            <a:effectLst/>
          </p:spPr>
        </p:cxnSp>
        <p:cxnSp>
          <p:nvCxnSpPr>
            <p:cNvPr id="59402" name="Straight Connector 7"/>
            <p:cNvCxnSpPr>
              <a:cxnSpLocks noChangeShapeType="1"/>
            </p:cNvCxnSpPr>
            <p:nvPr/>
          </p:nvCxnSpPr>
          <p:spPr bwMode="auto">
            <a:xfrm>
              <a:off x="304800" y="5410200"/>
              <a:ext cx="8023225" cy="0"/>
            </a:xfrm>
            <a:prstGeom prst="line">
              <a:avLst/>
            </a:prstGeom>
            <a:noFill/>
            <a:ln w="9525" algn="ctr">
              <a:solidFill>
                <a:srgbClr val="FF0000"/>
              </a:solidFill>
              <a:round/>
              <a:headEnd/>
              <a:tailEnd/>
            </a:ln>
            <a:effectLst/>
          </p:spPr>
        </p:cxnSp>
        <p:cxnSp>
          <p:nvCxnSpPr>
            <p:cNvPr id="59403" name="Straight Connector 8"/>
            <p:cNvCxnSpPr>
              <a:cxnSpLocks noChangeShapeType="1"/>
            </p:cNvCxnSpPr>
            <p:nvPr/>
          </p:nvCxnSpPr>
          <p:spPr bwMode="auto">
            <a:xfrm>
              <a:off x="228600" y="1752600"/>
              <a:ext cx="8023225" cy="0"/>
            </a:xfrm>
            <a:prstGeom prst="line">
              <a:avLst/>
            </a:prstGeom>
            <a:noFill/>
            <a:ln w="9525" algn="ctr">
              <a:solidFill>
                <a:srgbClr val="FF0000"/>
              </a:solidFill>
              <a:round/>
              <a:headEnd/>
              <a:tailEnd/>
            </a:ln>
            <a:effectLst/>
          </p:spPr>
        </p:cxnSp>
        <p:pic>
          <p:nvPicPr>
            <p:cNvPr id="59404" name="Picture 1"/>
            <p:cNvPicPr>
              <a:picLocks noChangeAspect="1"/>
            </p:cNvPicPr>
            <p:nvPr/>
          </p:nvPicPr>
          <p:blipFill>
            <a:blip r:embed="rId3" cstate="print"/>
            <a:srcRect/>
            <a:stretch>
              <a:fillRect/>
            </a:stretch>
          </p:blipFill>
          <p:spPr bwMode="auto">
            <a:xfrm>
              <a:off x="304800" y="2395538"/>
              <a:ext cx="8407400" cy="2879725"/>
            </a:xfrm>
            <a:prstGeom prst="rect">
              <a:avLst/>
            </a:prstGeom>
            <a:noFill/>
            <a:ln w="9525">
              <a:noFill/>
              <a:miter lim="800000"/>
              <a:headEnd/>
              <a:tailEnd/>
            </a:ln>
          </p:spPr>
        </p:pic>
      </p:grpSp>
      <p:sp>
        <p:nvSpPr>
          <p:cNvPr id="12" name="Rectangle 3"/>
          <p:cNvSpPr>
            <a:spLocks noChangeArrowheads="1"/>
          </p:cNvSpPr>
          <p:nvPr/>
        </p:nvSpPr>
        <p:spPr bwMode="auto">
          <a:xfrm>
            <a:off x="76200" y="5638800"/>
            <a:ext cx="8915400" cy="769441"/>
          </a:xfrm>
          <a:prstGeom prst="rect">
            <a:avLst/>
          </a:prstGeom>
          <a:solidFill>
            <a:srgbClr val="0000CC"/>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000" dirty="0" smtClean="0">
                <a:latin typeface="Times New Roman" panose="02020603050405020304" pitchFamily="18" charset="0"/>
              </a:rPr>
              <a:t>Asymmetric-key cryptography is normally used to encrypt</a:t>
            </a:r>
          </a:p>
          <a:p>
            <a:pPr algn="ctr">
              <a:defRPr/>
            </a:pPr>
            <a:r>
              <a:rPr lang="en-US" altLang="en-US" sz="2000" dirty="0" smtClean="0">
                <a:latin typeface="Times New Roman" panose="02020603050405020304" pitchFamily="18" charset="0"/>
              </a:rPr>
              <a:t>or decrypt small pieces of information.</a:t>
            </a:r>
            <a:r>
              <a:rPr lang="en-US" altLang="en-US" sz="2400" dirty="0" smtClean="0">
                <a:latin typeface="Times New Roman" panose="02020603050405020304" pitchFamily="18" charset="0"/>
              </a:rPr>
              <a:t>.</a:t>
            </a:r>
          </a:p>
        </p:txBody>
      </p:sp>
      <p:sp>
        <p:nvSpPr>
          <p:cNvPr id="11" name="Text Box 2"/>
          <p:cNvSpPr txBox="1">
            <a:spLocks noChangeArrowheads="1"/>
          </p:cNvSpPr>
          <p:nvPr/>
        </p:nvSpPr>
        <p:spPr bwMode="auto">
          <a:xfrm>
            <a:off x="165310" y="685800"/>
            <a:ext cx="3720890"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a:t>
            </a:r>
            <a:r>
              <a:rPr lang="en-US" altLang="en-US" sz="2800" dirty="0">
                <a:solidFill>
                  <a:srgbClr val="0000CC"/>
                </a:solidFill>
                <a:latin typeface="Times New Roman" pitchFamily="18" charset="0"/>
              </a:rPr>
              <a:t>ciphers</a:t>
            </a:r>
          </a:p>
        </p:txBody>
      </p:sp>
      <p:sp>
        <p:nvSpPr>
          <p:cNvPr id="13"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381000" y="1524000"/>
            <a:ext cx="8534400" cy="3785652"/>
          </a:xfrm>
          <a:prstGeom prst="rect">
            <a:avLst/>
          </a:prstGeom>
          <a:noFill/>
          <a:ln w="9525">
            <a:noFill/>
            <a:miter lim="800000"/>
            <a:headEnd/>
            <a:tailEnd/>
          </a:ln>
          <a:effectLst/>
        </p:spPr>
        <p:txBody>
          <a:bodyPr wrap="square">
            <a:spAutoFit/>
          </a:bodyPr>
          <a:lstStyle/>
          <a:p>
            <a:pPr algn="just"/>
            <a:r>
              <a:rPr lang="en-US" altLang="en-US" sz="2400" b="0" dirty="0" smtClean="0">
                <a:solidFill>
                  <a:schemeClr val="bg1"/>
                </a:solidFill>
                <a:latin typeface="Times New Roman" pitchFamily="18" charset="0"/>
              </a:rPr>
              <a:t>- Although </a:t>
            </a:r>
            <a:r>
              <a:rPr lang="en-US" altLang="en-US" sz="2400" b="0" dirty="0">
                <a:solidFill>
                  <a:schemeClr val="bg1"/>
                </a:solidFill>
                <a:latin typeface="Times New Roman" pitchFamily="18" charset="0"/>
              </a:rPr>
              <a:t>there are several asymmetric-key cryptosystems, one of the common public-key algorithms is the RSA cryptosystem, named for its inventors (</a:t>
            </a:r>
            <a:r>
              <a:rPr lang="en-US" altLang="en-US" sz="2400" b="1" dirty="0" err="1">
                <a:solidFill>
                  <a:srgbClr val="0000CC"/>
                </a:solidFill>
                <a:latin typeface="Times New Roman" pitchFamily="18" charset="0"/>
              </a:rPr>
              <a:t>R</a:t>
            </a:r>
            <a:r>
              <a:rPr lang="en-US" altLang="en-US" sz="2400" b="0" dirty="0" err="1">
                <a:solidFill>
                  <a:schemeClr val="bg1"/>
                </a:solidFill>
                <a:latin typeface="Times New Roman" pitchFamily="18" charset="0"/>
              </a:rPr>
              <a:t>ivest</a:t>
            </a:r>
            <a:r>
              <a:rPr lang="en-US" altLang="en-US" sz="2400" b="0" dirty="0">
                <a:solidFill>
                  <a:schemeClr val="bg1"/>
                </a:solidFill>
                <a:latin typeface="Times New Roman" pitchFamily="18" charset="0"/>
              </a:rPr>
              <a:t>, </a:t>
            </a:r>
            <a:r>
              <a:rPr lang="en-US" altLang="en-US" sz="2400" b="1" dirty="0">
                <a:solidFill>
                  <a:srgbClr val="0000CC"/>
                </a:solidFill>
                <a:latin typeface="Times New Roman" pitchFamily="18" charset="0"/>
              </a:rPr>
              <a:t>S</a:t>
            </a:r>
            <a:r>
              <a:rPr lang="en-US" altLang="en-US" sz="2400" b="0" dirty="0">
                <a:solidFill>
                  <a:schemeClr val="bg1"/>
                </a:solidFill>
                <a:latin typeface="Times New Roman" pitchFamily="18" charset="0"/>
              </a:rPr>
              <a:t>hamir, and </a:t>
            </a:r>
            <a:r>
              <a:rPr lang="en-US" altLang="en-US" sz="2400" b="1" dirty="0" err="1">
                <a:solidFill>
                  <a:srgbClr val="0000CC"/>
                </a:solidFill>
                <a:latin typeface="Times New Roman" pitchFamily="18" charset="0"/>
              </a:rPr>
              <a:t>A</a:t>
            </a:r>
            <a:r>
              <a:rPr lang="en-US" altLang="en-US" sz="2400" b="0" dirty="0" err="1">
                <a:solidFill>
                  <a:schemeClr val="bg1"/>
                </a:solidFill>
                <a:latin typeface="Times New Roman" pitchFamily="18" charset="0"/>
              </a:rPr>
              <a:t>dleman</a:t>
            </a:r>
            <a:r>
              <a:rPr lang="en-US" altLang="en-US" sz="2400" b="0" dirty="0">
                <a:solidFill>
                  <a:schemeClr val="bg1"/>
                </a:solidFill>
                <a:latin typeface="Times New Roman" pitchFamily="18" charset="0"/>
              </a:rPr>
              <a:t>).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RSA </a:t>
            </a:r>
            <a:r>
              <a:rPr lang="en-US" altLang="en-US" sz="2400" b="0" dirty="0">
                <a:solidFill>
                  <a:schemeClr val="bg1"/>
                </a:solidFill>
                <a:latin typeface="Times New Roman" pitchFamily="18" charset="0"/>
              </a:rPr>
              <a:t>uses two exponents, e and d, where </a:t>
            </a:r>
            <a:r>
              <a:rPr lang="en-US" altLang="en-US" sz="2400" b="1" dirty="0">
                <a:solidFill>
                  <a:schemeClr val="bg1"/>
                </a:solidFill>
                <a:latin typeface="Times New Roman" pitchFamily="18" charset="0"/>
              </a:rPr>
              <a:t>e is public </a:t>
            </a:r>
            <a:r>
              <a:rPr lang="en-US" altLang="en-US" sz="2400" b="0" dirty="0">
                <a:solidFill>
                  <a:schemeClr val="bg1"/>
                </a:solidFill>
                <a:latin typeface="Times New Roman" pitchFamily="18" charset="0"/>
              </a:rPr>
              <a:t>and </a:t>
            </a:r>
            <a:r>
              <a:rPr lang="en-US" altLang="en-US" sz="2400" b="1" dirty="0">
                <a:solidFill>
                  <a:schemeClr val="bg1"/>
                </a:solidFill>
                <a:latin typeface="Times New Roman" pitchFamily="18" charset="0"/>
              </a:rPr>
              <a:t>d is private</a:t>
            </a:r>
            <a:r>
              <a:rPr lang="en-US" altLang="en-US" sz="2400" b="0" dirty="0">
                <a:solidFill>
                  <a:schemeClr val="bg1"/>
                </a:solidFill>
                <a:latin typeface="Times New Roman" pitchFamily="18" charset="0"/>
              </a:rPr>
              <a:t>. </a:t>
            </a:r>
            <a:endParaRPr lang="en-US" altLang="en-US" sz="2400" b="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Sender uses </a:t>
            </a:r>
            <a:r>
              <a:rPr lang="en-US" altLang="en-US" sz="2400" b="1" dirty="0" smtClean="0">
                <a:solidFill>
                  <a:srgbClr val="0000CC"/>
                </a:solidFill>
                <a:latin typeface="Times New Roman" pitchFamily="18" charset="0"/>
              </a:rPr>
              <a:t>C = </a:t>
            </a:r>
            <a:r>
              <a:rPr lang="en-US" altLang="en-US" sz="2400" b="1" dirty="0" err="1" smtClean="0">
                <a:solidFill>
                  <a:srgbClr val="0000CC"/>
                </a:solidFill>
                <a:latin typeface="Times New Roman" pitchFamily="18" charset="0"/>
              </a:rPr>
              <a:t>P</a:t>
            </a:r>
            <a:r>
              <a:rPr lang="en-US" altLang="en-US" sz="2400" b="1" baseline="30000" dirty="0" err="1" smtClean="0">
                <a:solidFill>
                  <a:srgbClr val="0000CC"/>
                </a:solidFill>
                <a:latin typeface="Times New Roman" pitchFamily="18" charset="0"/>
              </a:rPr>
              <a:t>e</a:t>
            </a:r>
            <a:r>
              <a:rPr lang="en-US" altLang="en-US" sz="2400" b="1" dirty="0" smtClean="0">
                <a:solidFill>
                  <a:srgbClr val="0000CC"/>
                </a:solidFill>
                <a:latin typeface="Times New Roman" pitchFamily="18" charset="0"/>
              </a:rPr>
              <a:t> mod n to</a:t>
            </a:r>
            <a:r>
              <a:rPr lang="en-US" altLang="en-US" sz="2400" dirty="0" smtClean="0">
                <a:solidFill>
                  <a:schemeClr val="bg1"/>
                </a:solidFill>
                <a:latin typeface="Times New Roman" pitchFamily="18" charset="0"/>
              </a:rPr>
              <a:t> create cipher symbol from plaintext P; </a:t>
            </a:r>
          </a:p>
          <a:p>
            <a:pPr algn="just">
              <a:buFontTx/>
              <a:buChar char="-"/>
            </a:pPr>
            <a:r>
              <a:rPr lang="en-US" altLang="en-US" sz="2400" dirty="0" smtClean="0">
                <a:solidFill>
                  <a:schemeClr val="bg1"/>
                </a:solidFill>
                <a:latin typeface="Times New Roman" pitchFamily="18" charset="0"/>
              </a:rPr>
              <a:t>Receiver uses </a:t>
            </a:r>
            <a:r>
              <a:rPr lang="en-US" altLang="en-US" sz="2400" b="1" dirty="0" smtClean="0">
                <a:solidFill>
                  <a:srgbClr val="0000CC"/>
                </a:solidFill>
                <a:latin typeface="Times New Roman" pitchFamily="18" charset="0"/>
              </a:rPr>
              <a:t>P = </a:t>
            </a:r>
            <a:r>
              <a:rPr lang="en-US" altLang="en-US" sz="2400" b="1" dirty="0" err="1" smtClean="0">
                <a:solidFill>
                  <a:srgbClr val="0000CC"/>
                </a:solidFill>
                <a:latin typeface="Times New Roman" pitchFamily="18" charset="0"/>
              </a:rPr>
              <a:t>C</a:t>
            </a:r>
            <a:r>
              <a:rPr lang="en-US" altLang="en-US" sz="2400" b="1" baseline="30000" dirty="0" err="1" smtClean="0">
                <a:solidFill>
                  <a:srgbClr val="0000CC"/>
                </a:solidFill>
                <a:latin typeface="Times New Roman" pitchFamily="18" charset="0"/>
              </a:rPr>
              <a:t>d</a:t>
            </a:r>
            <a:r>
              <a:rPr lang="en-US" altLang="en-US" sz="2400" b="1" dirty="0" smtClean="0">
                <a:solidFill>
                  <a:srgbClr val="0000CC"/>
                </a:solidFill>
                <a:latin typeface="Times New Roman" pitchFamily="18" charset="0"/>
              </a:rPr>
              <a:t> mod n </a:t>
            </a:r>
            <a:r>
              <a:rPr lang="en-US" altLang="en-US" sz="2400" dirty="0" smtClean="0">
                <a:solidFill>
                  <a:schemeClr val="bg1"/>
                </a:solidFill>
                <a:latin typeface="Times New Roman" pitchFamily="18" charset="0"/>
              </a:rPr>
              <a:t>to decode cipher symbol. </a:t>
            </a:r>
          </a:p>
          <a:p>
            <a:pPr algn="just">
              <a:buFontTx/>
              <a:buChar char="-"/>
            </a:pPr>
            <a:r>
              <a:rPr lang="en-US" altLang="en-US" sz="2400" dirty="0" smtClean="0">
                <a:solidFill>
                  <a:srgbClr val="FF0000"/>
                </a:solidFill>
                <a:latin typeface="Times New Roman" pitchFamily="18" charset="0"/>
              </a:rPr>
              <a:t> How to determine public key e and private key d?</a:t>
            </a:r>
          </a:p>
          <a:p>
            <a:pPr algn="just">
              <a:buFontTx/>
              <a:buChar char="-"/>
            </a:pPr>
            <a:endParaRPr lang="en-US" altLang="en-US" sz="2400" b="0" dirty="0" smtClean="0">
              <a:solidFill>
                <a:schemeClr val="bg1"/>
              </a:solidFill>
              <a:latin typeface="Times New Roman" pitchFamily="18" charset="0"/>
            </a:endParaRPr>
          </a:p>
        </p:txBody>
      </p:sp>
      <p:sp>
        <p:nvSpPr>
          <p:cNvPr id="4"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5"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79400" y="2438400"/>
            <a:ext cx="8483600" cy="4043065"/>
            <a:chOff x="152400" y="833735"/>
            <a:chExt cx="8483600" cy="4043065"/>
          </a:xfrm>
        </p:grpSpPr>
        <p:sp>
          <p:nvSpPr>
            <p:cNvPr id="63491" name="Text Box 5"/>
            <p:cNvSpPr txBox="1">
              <a:spLocks noChangeArrowheads="1"/>
            </p:cNvSpPr>
            <p:nvPr/>
          </p:nvSpPr>
          <p:spPr bwMode="auto">
            <a:xfrm>
              <a:off x="152400" y="833735"/>
              <a:ext cx="717696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16.10  </a:t>
              </a:r>
              <a:r>
                <a:rPr lang="en-US" altLang="en-US" sz="2000" dirty="0">
                  <a:solidFill>
                    <a:schemeClr val="bg1"/>
                  </a:solidFill>
                  <a:latin typeface="Times New Roman" pitchFamily="18" charset="0"/>
                </a:rPr>
                <a:t>Encryption, decryption, and key generation in RSA</a:t>
              </a:r>
            </a:p>
          </p:txBody>
        </p:sp>
        <p:cxnSp>
          <p:nvCxnSpPr>
            <p:cNvPr id="63492" name="Straight Connector 6"/>
            <p:cNvCxnSpPr>
              <a:cxnSpLocks noChangeShapeType="1"/>
            </p:cNvCxnSpPr>
            <p:nvPr/>
          </p:nvCxnSpPr>
          <p:spPr bwMode="auto">
            <a:xfrm>
              <a:off x="228600" y="1295400"/>
              <a:ext cx="8382000" cy="0"/>
            </a:xfrm>
            <a:prstGeom prst="line">
              <a:avLst/>
            </a:prstGeom>
            <a:noFill/>
            <a:ln w="57150" algn="ctr">
              <a:solidFill>
                <a:srgbClr val="FF0000"/>
              </a:solidFill>
              <a:round/>
              <a:headEnd/>
              <a:tailEnd/>
            </a:ln>
            <a:effectLst/>
          </p:spPr>
        </p:cxnSp>
        <p:cxnSp>
          <p:nvCxnSpPr>
            <p:cNvPr id="63493" name="Straight Connector 7"/>
            <p:cNvCxnSpPr>
              <a:cxnSpLocks noChangeShapeType="1"/>
            </p:cNvCxnSpPr>
            <p:nvPr/>
          </p:nvCxnSpPr>
          <p:spPr bwMode="auto">
            <a:xfrm>
              <a:off x="304800" y="4876800"/>
              <a:ext cx="8305800" cy="0"/>
            </a:xfrm>
            <a:prstGeom prst="line">
              <a:avLst/>
            </a:prstGeom>
            <a:noFill/>
            <a:ln w="9525" algn="ctr">
              <a:solidFill>
                <a:srgbClr val="FF0000"/>
              </a:solidFill>
              <a:round/>
              <a:headEnd/>
              <a:tailEnd/>
            </a:ln>
            <a:effectLst/>
          </p:spPr>
        </p:cxnSp>
        <p:cxnSp>
          <p:nvCxnSpPr>
            <p:cNvPr id="63494" name="Straight Connector 8"/>
            <p:cNvCxnSpPr>
              <a:cxnSpLocks noChangeShapeType="1"/>
            </p:cNvCxnSpPr>
            <p:nvPr/>
          </p:nvCxnSpPr>
          <p:spPr bwMode="auto">
            <a:xfrm>
              <a:off x="228600" y="914400"/>
              <a:ext cx="8382000" cy="0"/>
            </a:xfrm>
            <a:prstGeom prst="line">
              <a:avLst/>
            </a:prstGeom>
            <a:noFill/>
            <a:ln w="9525" algn="ctr">
              <a:solidFill>
                <a:srgbClr val="FF0000"/>
              </a:solidFill>
              <a:round/>
              <a:headEnd/>
              <a:tailEnd/>
            </a:ln>
            <a:effectLst/>
          </p:spPr>
        </p:cxnSp>
        <p:pic>
          <p:nvPicPr>
            <p:cNvPr id="63495" name="Picture 2"/>
            <p:cNvPicPr>
              <a:picLocks noChangeAspect="1"/>
            </p:cNvPicPr>
            <p:nvPr/>
          </p:nvPicPr>
          <p:blipFill>
            <a:blip r:embed="rId3" cstate="print">
              <a:lum contrast="10000"/>
            </a:blip>
            <a:srcRect/>
            <a:stretch>
              <a:fillRect/>
            </a:stretch>
          </p:blipFill>
          <p:spPr bwMode="auto">
            <a:xfrm>
              <a:off x="457200" y="1512888"/>
              <a:ext cx="8178800" cy="3286125"/>
            </a:xfrm>
            <a:prstGeom prst="rect">
              <a:avLst/>
            </a:prstGeom>
            <a:noFill/>
            <a:ln w="9525">
              <a:noFill/>
              <a:miter lim="800000"/>
              <a:headEnd/>
              <a:tailEnd/>
            </a:ln>
          </p:spPr>
        </p:pic>
      </p:grpSp>
      <p:sp>
        <p:nvSpPr>
          <p:cNvPr id="11"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12"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12"/>
          <p:cNvSpPr/>
          <p:nvPr/>
        </p:nvSpPr>
        <p:spPr>
          <a:xfrm>
            <a:off x="304800" y="1600200"/>
            <a:ext cx="8382000" cy="707886"/>
          </a:xfrm>
          <a:prstGeom prst="rect">
            <a:avLst/>
          </a:prstGeom>
        </p:spPr>
        <p:txBody>
          <a:bodyPr wrap="square">
            <a:spAutoFit/>
          </a:bodyPr>
          <a:lstStyle/>
          <a:p>
            <a:pPr algn="just"/>
            <a:r>
              <a:rPr lang="en-US" altLang="en-US" sz="2000" dirty="0" smtClean="0">
                <a:solidFill>
                  <a:schemeClr val="bg1"/>
                </a:solidFill>
                <a:latin typeface="Times New Roman" pitchFamily="18" charset="0"/>
              </a:rPr>
              <a:t>p, q, n are very large integers and they are used during the key generation process.</a:t>
            </a:r>
            <a:endParaRPr lang="en-US" altLang="en-US" sz="2000" dirty="0">
              <a:solidFill>
                <a:schemeClr val="bg1"/>
              </a:solidFill>
              <a:latin typeface="Times New Roman" pitchFamily="18" charset="0"/>
            </a:endParaRPr>
          </a:p>
        </p:txBody>
      </p:sp>
      <p:sp>
        <p:nvSpPr>
          <p:cNvPr id="16" name="TextBox 15"/>
          <p:cNvSpPr txBox="1"/>
          <p:nvPr/>
        </p:nvSpPr>
        <p:spPr>
          <a:xfrm>
            <a:off x="6629400" y="1091625"/>
            <a:ext cx="2286000" cy="584775"/>
          </a:xfrm>
          <a:prstGeom prst="rect">
            <a:avLst/>
          </a:prstGeom>
          <a:solidFill>
            <a:srgbClr val="FFFF00"/>
          </a:solidFill>
        </p:spPr>
        <p:txBody>
          <a:bodyPr wrap="square" rtlCol="0">
            <a:spAutoFit/>
          </a:bodyPr>
          <a:lstStyle/>
          <a:p>
            <a:r>
              <a:rPr lang="en-US" sz="1600" dirty="0" smtClean="0">
                <a:solidFill>
                  <a:schemeClr val="bg1"/>
                </a:solidFill>
              </a:rPr>
              <a:t>RSA algorithm demo:</a:t>
            </a:r>
          </a:p>
          <a:p>
            <a:r>
              <a:rPr lang="en-US" sz="1600" dirty="0" smtClean="0">
                <a:solidFill>
                  <a:schemeClr val="bg1"/>
                </a:solidFill>
              </a:rPr>
              <a:t> Next slide.</a:t>
            </a:r>
            <a:endParaRPr lang="en-US" sz="1600" dirty="0">
              <a:solidFill>
                <a:schemeClr val="bg1"/>
              </a:solidFill>
            </a:endParaRPr>
          </a:p>
        </p:txBody>
      </p:sp>
      <p:cxnSp>
        <p:nvCxnSpPr>
          <p:cNvPr id="18" name="Straight Arrow Connector 17"/>
          <p:cNvCxnSpPr>
            <a:stCxn id="16" idx="2"/>
          </p:cNvCxnSpPr>
          <p:nvPr/>
        </p:nvCxnSpPr>
        <p:spPr>
          <a:xfrm flipH="1">
            <a:off x="7315200" y="1676400"/>
            <a:ext cx="457200" cy="231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0056" y="1443335"/>
            <a:ext cx="3238066"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RSA Algorithm Demo.:</a:t>
            </a:r>
            <a:endParaRPr lang="en-US" altLang="en-US" sz="2400" b="1" dirty="0">
              <a:solidFill>
                <a:srgbClr val="0000CC"/>
              </a:solidFill>
              <a:latin typeface="Times New Roman" pitchFamily="18" charset="0"/>
            </a:endParaRPr>
          </a:p>
        </p:txBody>
      </p:sp>
      <p:sp>
        <p:nvSpPr>
          <p:cNvPr id="8"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10"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11" name="Table 10"/>
          <p:cNvGraphicFramePr>
            <a:graphicFrameLocks noGrp="1"/>
          </p:cNvGraphicFramePr>
          <p:nvPr/>
        </p:nvGraphicFramePr>
        <p:xfrm>
          <a:off x="228600" y="2133600"/>
          <a:ext cx="8686800" cy="2763520"/>
        </p:xfrm>
        <a:graphic>
          <a:graphicData uri="http://schemas.openxmlformats.org/drawingml/2006/table">
            <a:tbl>
              <a:tblPr firstRow="1" bandRow="1">
                <a:tableStyleId>{5C22544A-7EE6-4342-B048-85BDC9FD1C3A}</a:tableStyleId>
              </a:tblPr>
              <a:tblGrid>
                <a:gridCol w="762000"/>
                <a:gridCol w="5029200"/>
                <a:gridCol w="2895600"/>
              </a:tblGrid>
              <a:tr h="370840">
                <a:tc>
                  <a:txBody>
                    <a:bodyPr/>
                    <a:lstStyle/>
                    <a:p>
                      <a:r>
                        <a:rPr lang="en-US" dirty="0" smtClean="0"/>
                        <a:t>Step</a:t>
                      </a:r>
                      <a:endParaRPr lang="en-US" dirty="0"/>
                    </a:p>
                  </a:txBody>
                  <a:tcPr/>
                </a:tc>
                <a:tc>
                  <a:txBody>
                    <a:bodyPr/>
                    <a:lstStyle/>
                    <a:p>
                      <a:r>
                        <a:rPr lang="en-US" dirty="0" smtClean="0"/>
                        <a:t>Action</a:t>
                      </a:r>
                      <a:endParaRPr lang="en-US" dirty="0"/>
                    </a:p>
                  </a:txBody>
                  <a:tcPr/>
                </a:tc>
                <a:tc>
                  <a:txBody>
                    <a:bodyPr/>
                    <a:lstStyle/>
                    <a:p>
                      <a:r>
                        <a:rPr lang="en-US" dirty="0" smtClean="0"/>
                        <a:t>Example</a:t>
                      </a:r>
                      <a:endParaRPr lang="en-US" dirty="0"/>
                    </a:p>
                  </a:txBody>
                  <a:tcPr/>
                </a:tc>
              </a:tr>
              <a:tr h="370840">
                <a:tc>
                  <a:txBody>
                    <a:bodyPr/>
                    <a:lstStyle/>
                    <a:p>
                      <a:r>
                        <a:rPr lang="en-US" dirty="0" smtClean="0"/>
                        <a:t>1</a:t>
                      </a:r>
                      <a:endParaRPr lang="en-US" dirty="0"/>
                    </a:p>
                  </a:txBody>
                  <a:tcPr/>
                </a:tc>
                <a:tc>
                  <a:txBody>
                    <a:bodyPr/>
                    <a:lstStyle/>
                    <a:p>
                      <a:r>
                        <a:rPr lang="en-US" dirty="0" smtClean="0"/>
                        <a:t>Choose 2 integers  P and Q</a:t>
                      </a:r>
                      <a:endParaRPr lang="en-US" dirty="0"/>
                    </a:p>
                  </a:txBody>
                  <a:tcPr/>
                </a:tc>
                <a:tc>
                  <a:txBody>
                    <a:bodyPr/>
                    <a:lstStyle/>
                    <a:p>
                      <a:r>
                        <a:rPr lang="en-US" dirty="0" smtClean="0"/>
                        <a:t>P=7,  Q=11</a:t>
                      </a:r>
                      <a:endParaRPr lang="en-US" dirty="0"/>
                    </a:p>
                  </a:txBody>
                  <a:tcPr/>
                </a:tc>
              </a:tr>
              <a:tr h="370840">
                <a:tc>
                  <a:txBody>
                    <a:bodyPr/>
                    <a:lstStyle/>
                    <a:p>
                      <a:r>
                        <a:rPr lang="en-US" dirty="0" smtClean="0"/>
                        <a:t>2</a:t>
                      </a:r>
                      <a:endParaRPr lang="en-US" dirty="0"/>
                    </a:p>
                  </a:txBody>
                  <a:tcPr/>
                </a:tc>
                <a:tc>
                  <a:txBody>
                    <a:bodyPr/>
                    <a:lstStyle/>
                    <a:p>
                      <a:r>
                        <a:rPr lang="en-US" dirty="0" smtClean="0"/>
                        <a:t>Calculate N= PQ</a:t>
                      </a:r>
                      <a:endParaRPr lang="en-US" dirty="0"/>
                    </a:p>
                  </a:txBody>
                  <a:tcPr/>
                </a:tc>
                <a:tc>
                  <a:txBody>
                    <a:bodyPr/>
                    <a:lstStyle/>
                    <a:p>
                      <a:r>
                        <a:rPr lang="en-US" dirty="0" smtClean="0"/>
                        <a:t>N= 7 x 11 = 77</a:t>
                      </a:r>
                      <a:endParaRPr lang="en-US" dirty="0"/>
                    </a:p>
                  </a:txBody>
                  <a:tcPr/>
                </a:tc>
              </a:tr>
              <a:tr h="370840">
                <a:tc>
                  <a:txBody>
                    <a:bodyPr/>
                    <a:lstStyle/>
                    <a:p>
                      <a:r>
                        <a:rPr lang="en-US" dirty="0" smtClean="0"/>
                        <a:t>3</a:t>
                      </a:r>
                      <a:endParaRPr lang="en-US" dirty="0"/>
                    </a:p>
                  </a:txBody>
                  <a:tcPr/>
                </a:tc>
                <a:tc>
                  <a:txBody>
                    <a:bodyPr/>
                    <a:lstStyle/>
                    <a:p>
                      <a:r>
                        <a:rPr lang="en-US" dirty="0" smtClean="0"/>
                        <a:t>Calculate (N)</a:t>
                      </a:r>
                      <a:r>
                        <a:rPr lang="en-US" baseline="0" dirty="0" smtClean="0"/>
                        <a:t> = (P-1)(Q-1)</a:t>
                      </a:r>
                      <a:endParaRPr lang="en-US" dirty="0"/>
                    </a:p>
                  </a:txBody>
                  <a:tcPr/>
                </a:tc>
                <a:tc>
                  <a:txBody>
                    <a:bodyPr/>
                    <a:lstStyle/>
                    <a:p>
                      <a:r>
                        <a:rPr lang="en-US" dirty="0" smtClean="0"/>
                        <a:t>(N) = (7-1)(11-1)</a:t>
                      </a:r>
                      <a:r>
                        <a:rPr lang="en-US" baseline="0" dirty="0" smtClean="0"/>
                        <a:t> = 60</a:t>
                      </a:r>
                      <a:endParaRPr lang="en-US" dirty="0"/>
                    </a:p>
                  </a:txBody>
                  <a:tcPr/>
                </a:tc>
              </a:tr>
              <a:tr h="370840">
                <a:tc>
                  <a:txBody>
                    <a:bodyPr/>
                    <a:lstStyle/>
                    <a:p>
                      <a:r>
                        <a:rPr lang="en-US" dirty="0" smtClean="0"/>
                        <a:t>4</a:t>
                      </a:r>
                      <a:endParaRPr lang="en-US" dirty="0"/>
                    </a:p>
                  </a:txBody>
                  <a:tcPr/>
                </a:tc>
                <a:tc>
                  <a:txBody>
                    <a:bodyPr/>
                    <a:lstStyle/>
                    <a:p>
                      <a:r>
                        <a:rPr lang="en-US" dirty="0" smtClean="0"/>
                        <a:t>Choose E, 1&lt;E&lt; (N) and (E, (N)) are relative primes  (greatest common divisor =1)</a:t>
                      </a:r>
                      <a:endParaRPr lang="en-US" dirty="0"/>
                    </a:p>
                  </a:txBody>
                  <a:tcPr/>
                </a:tc>
                <a:tc>
                  <a:txBody>
                    <a:bodyPr/>
                    <a:lstStyle/>
                    <a:p>
                      <a:r>
                        <a:rPr lang="en-US" dirty="0" smtClean="0"/>
                        <a:t>Choose E= 13</a:t>
                      </a:r>
                      <a:endParaRPr lang="en-US" dirty="0"/>
                    </a:p>
                  </a:txBody>
                  <a:tcPr/>
                </a:tc>
              </a:tr>
              <a:tr h="370840">
                <a:tc>
                  <a:txBody>
                    <a:bodyPr/>
                    <a:lstStyle/>
                    <a:p>
                      <a:r>
                        <a:rPr lang="en-US" dirty="0" smtClean="0"/>
                        <a:t>5</a:t>
                      </a:r>
                      <a:endParaRPr lang="en-US" dirty="0"/>
                    </a:p>
                  </a:txBody>
                  <a:tcPr/>
                </a:tc>
                <a:tc>
                  <a:txBody>
                    <a:bodyPr/>
                    <a:lstStyle/>
                    <a:p>
                      <a:r>
                        <a:rPr lang="en-US" dirty="0" smtClean="0"/>
                        <a:t>Calculate modulo inversion,</a:t>
                      </a:r>
                      <a:r>
                        <a:rPr lang="en-US" baseline="0" dirty="0" smtClean="0"/>
                        <a:t> D, </a:t>
                      </a:r>
                      <a:r>
                        <a:rPr lang="en-US" dirty="0" smtClean="0"/>
                        <a:t>of E</a:t>
                      </a:r>
                      <a:r>
                        <a:rPr lang="en-US" baseline="0" dirty="0" smtClean="0"/>
                        <a:t> </a:t>
                      </a:r>
                    </a:p>
                    <a:p>
                      <a:r>
                        <a:rPr lang="en-US" baseline="0" dirty="0" smtClean="0"/>
                        <a:t>   DE = 1(mod (f(N))</a:t>
                      </a:r>
                      <a:endParaRPr lang="en-US" dirty="0"/>
                    </a:p>
                  </a:txBody>
                  <a:tcPr/>
                </a:tc>
                <a:tc>
                  <a:txBody>
                    <a:bodyPr/>
                    <a:lstStyle/>
                    <a:p>
                      <a:r>
                        <a:rPr lang="en-US" dirty="0" smtClean="0"/>
                        <a:t>D = 37</a:t>
                      </a:r>
                    </a:p>
                    <a:p>
                      <a:r>
                        <a:rPr lang="en-US" dirty="0" smtClean="0"/>
                        <a:t>(13x37) mode 60 </a:t>
                      </a:r>
                      <a:r>
                        <a:rPr lang="en-US" dirty="0" smtClean="0">
                          <a:sym typeface="Wingdings" pitchFamily="2" charset="2"/>
                        </a:rPr>
                        <a:t></a:t>
                      </a:r>
                      <a:r>
                        <a:rPr lang="en-US" dirty="0" smtClean="0"/>
                        <a:t> 1 </a:t>
                      </a:r>
                      <a:endParaRPr lang="en-US" dirty="0"/>
                    </a:p>
                  </a:txBody>
                  <a:tcPr/>
                </a:tc>
              </a:tr>
            </a:tbl>
          </a:graphicData>
        </a:graphic>
      </p:graphicFrame>
      <p:sp>
        <p:nvSpPr>
          <p:cNvPr id="12" name="TextBox 11"/>
          <p:cNvSpPr txBox="1"/>
          <p:nvPr/>
        </p:nvSpPr>
        <p:spPr>
          <a:xfrm>
            <a:off x="228600" y="5029200"/>
            <a:ext cx="3048000" cy="923330"/>
          </a:xfrm>
          <a:prstGeom prst="rect">
            <a:avLst/>
          </a:prstGeom>
          <a:noFill/>
        </p:spPr>
        <p:txBody>
          <a:bodyPr wrap="square" rtlCol="0">
            <a:spAutoFit/>
          </a:bodyPr>
          <a:lstStyle/>
          <a:p>
            <a:r>
              <a:rPr lang="en-US" b="1" u="sng" dirty="0" smtClean="0">
                <a:solidFill>
                  <a:srgbClr val="FF0000"/>
                </a:solidFill>
              </a:rPr>
              <a:t>Result</a:t>
            </a:r>
            <a:r>
              <a:rPr lang="en-US" b="1" dirty="0" smtClean="0">
                <a:solidFill>
                  <a:srgbClr val="FF0000"/>
                </a:solidFill>
              </a:rPr>
              <a:t>:</a:t>
            </a:r>
          </a:p>
          <a:p>
            <a:r>
              <a:rPr lang="en-US" b="1" dirty="0" smtClean="0">
                <a:solidFill>
                  <a:srgbClr val="FF0000"/>
                </a:solidFill>
              </a:rPr>
              <a:t>E=13, N= 77 </a:t>
            </a:r>
            <a:r>
              <a:rPr lang="en-US" b="1" dirty="0" smtClean="0">
                <a:solidFill>
                  <a:srgbClr val="FF0000"/>
                </a:solidFill>
                <a:sym typeface="Wingdings" pitchFamily="2" charset="2"/>
              </a:rPr>
              <a:t> public key</a:t>
            </a:r>
          </a:p>
          <a:p>
            <a:r>
              <a:rPr lang="en-US" b="1" dirty="0" smtClean="0">
                <a:solidFill>
                  <a:srgbClr val="FF0000"/>
                </a:solidFill>
                <a:sym typeface="Wingdings" pitchFamily="2" charset="2"/>
              </a:rPr>
              <a:t>D = 37  Private key  </a:t>
            </a:r>
            <a:endParaRPr lang="en-US" b="1" dirty="0">
              <a:solidFill>
                <a:srgbClr val="FF0000"/>
              </a:solidFill>
            </a:endParaRPr>
          </a:p>
        </p:txBody>
      </p:sp>
      <p:sp>
        <p:nvSpPr>
          <p:cNvPr id="14" name="TextBox 13"/>
          <p:cNvSpPr txBox="1"/>
          <p:nvPr/>
        </p:nvSpPr>
        <p:spPr>
          <a:xfrm>
            <a:off x="3352800" y="5029200"/>
            <a:ext cx="5562600" cy="646331"/>
          </a:xfrm>
          <a:prstGeom prst="rect">
            <a:avLst/>
          </a:prstGeom>
          <a:noFill/>
        </p:spPr>
        <p:txBody>
          <a:bodyPr wrap="square" rtlCol="0">
            <a:spAutoFit/>
          </a:bodyPr>
          <a:lstStyle/>
          <a:p>
            <a:r>
              <a:rPr lang="en-US" dirty="0" smtClean="0">
                <a:solidFill>
                  <a:srgbClr val="0000CC"/>
                </a:solidFill>
              </a:rPr>
              <a:t>Plain text: 5 </a:t>
            </a:r>
            <a:r>
              <a:rPr lang="en-US" dirty="0" smtClean="0">
                <a:solidFill>
                  <a:srgbClr val="0000CC"/>
                </a:solidFill>
                <a:sym typeface="Wingdings" pitchFamily="2" charset="2"/>
              </a:rPr>
              <a:t> C= 5</a:t>
            </a:r>
            <a:r>
              <a:rPr lang="en-US" baseline="30000" dirty="0" smtClean="0">
                <a:solidFill>
                  <a:srgbClr val="0000CC"/>
                </a:solidFill>
                <a:sym typeface="Wingdings" pitchFamily="2" charset="2"/>
              </a:rPr>
              <a:t>13</a:t>
            </a:r>
            <a:r>
              <a:rPr lang="en-US" dirty="0" smtClean="0">
                <a:solidFill>
                  <a:srgbClr val="0000CC"/>
                </a:solidFill>
                <a:sym typeface="Wingdings" pitchFamily="2" charset="2"/>
              </a:rPr>
              <a:t> mod 77 = 26  Cipher text </a:t>
            </a:r>
          </a:p>
          <a:p>
            <a:r>
              <a:rPr lang="en-US" dirty="0" smtClean="0">
                <a:solidFill>
                  <a:srgbClr val="0000CC"/>
                </a:solidFill>
                <a:sym typeface="Wingdings" pitchFamily="2" charset="2"/>
              </a:rPr>
              <a:t>Cipher text 26  26</a:t>
            </a:r>
            <a:r>
              <a:rPr lang="en-US" baseline="30000" dirty="0" smtClean="0">
                <a:solidFill>
                  <a:srgbClr val="0000CC"/>
                </a:solidFill>
                <a:sym typeface="Wingdings" pitchFamily="2" charset="2"/>
              </a:rPr>
              <a:t>37</a:t>
            </a:r>
            <a:r>
              <a:rPr lang="en-US" dirty="0" smtClean="0">
                <a:solidFill>
                  <a:srgbClr val="0000CC"/>
                </a:solidFill>
                <a:sym typeface="Wingdings" pitchFamily="2" charset="2"/>
              </a:rPr>
              <a:t> mod 77 = 5  Plain text </a:t>
            </a:r>
            <a:endParaRPr lang="en-US" dirty="0" smtClean="0">
              <a:solidFill>
                <a:srgbClr val="0000CC"/>
              </a:solidFill>
            </a:endParaRPr>
          </a:p>
        </p:txBody>
      </p:sp>
      <p:sp>
        <p:nvSpPr>
          <p:cNvPr id="15" name="Text Box 2"/>
          <p:cNvSpPr txBox="1">
            <a:spLocks noChangeArrowheads="1"/>
          </p:cNvSpPr>
          <p:nvPr/>
        </p:nvSpPr>
        <p:spPr bwMode="auto">
          <a:xfrm>
            <a:off x="7086600" y="1676400"/>
            <a:ext cx="1665841" cy="400110"/>
          </a:xfrm>
          <a:prstGeom prst="rect">
            <a:avLst/>
          </a:prstGeom>
          <a:noFill/>
          <a:ln w="9525">
            <a:noFill/>
            <a:miter lim="800000"/>
            <a:headEnd/>
            <a:tailEnd/>
          </a:ln>
          <a:effectLst/>
        </p:spPr>
        <p:txBody>
          <a:bodyPr wrap="none">
            <a:spAutoFit/>
          </a:bodyPr>
          <a:lstStyle/>
          <a:p>
            <a:r>
              <a:rPr lang="en-US" altLang="en-US" sz="2000" b="1" dirty="0">
                <a:solidFill>
                  <a:srgbClr val="FF0000"/>
                </a:solidFill>
                <a:latin typeface="Times New Roman" pitchFamily="18" charset="0"/>
              </a:rPr>
              <a:t>Example 16.4</a:t>
            </a:r>
          </a:p>
        </p:txBody>
      </p:sp>
      <p:sp>
        <p:nvSpPr>
          <p:cNvPr id="16" name="Rectangle 15"/>
          <p:cNvSpPr/>
          <p:nvPr/>
        </p:nvSpPr>
        <p:spPr>
          <a:xfrm>
            <a:off x="2971800" y="5715000"/>
            <a:ext cx="6019800" cy="461665"/>
          </a:xfrm>
          <a:prstGeom prst="rect">
            <a:avLst/>
          </a:prstGeom>
        </p:spPr>
        <p:txBody>
          <a:bodyPr wrap="square">
            <a:spAutoFit/>
          </a:bodyPr>
          <a:lstStyle/>
          <a:p>
            <a:r>
              <a:rPr lang="en-US" altLang="en-US" sz="2400" dirty="0" smtClean="0">
                <a:solidFill>
                  <a:srgbClr val="FF0000"/>
                </a:solidFill>
                <a:latin typeface="Times New Roman" pitchFamily="18" charset="0"/>
              </a:rPr>
              <a:t>With P and Q are small, the system is not safe</a:t>
            </a:r>
            <a:endParaRPr lang="en-US" sz="2400" dirty="0">
              <a:solidFill>
                <a:srgbClr val="FF0000"/>
              </a:solidFill>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89335" y="1138535"/>
            <a:ext cx="5407249" cy="461665"/>
          </a:xfrm>
          <a:prstGeom prst="rect">
            <a:avLst/>
          </a:prstGeom>
          <a:noFill/>
          <a:ln w="9525">
            <a:noFill/>
            <a:miter lim="800000"/>
            <a:headEnd/>
            <a:tailEnd/>
          </a:ln>
          <a:effectLst/>
        </p:spPr>
        <p:txBody>
          <a:bodyPr wrap="none">
            <a:spAutoFit/>
          </a:bodyPr>
          <a:lstStyle/>
          <a:p>
            <a:r>
              <a:rPr lang="en-US" altLang="en-US" sz="2400" dirty="0">
                <a:solidFill>
                  <a:srgbClr val="FF0000"/>
                </a:solidFill>
                <a:latin typeface="Times New Roman" pitchFamily="18" charset="0"/>
              </a:rPr>
              <a:t>Example </a:t>
            </a:r>
            <a:r>
              <a:rPr lang="en-US" altLang="en-US" sz="2400" dirty="0" smtClean="0">
                <a:solidFill>
                  <a:srgbClr val="FF0000"/>
                </a:solidFill>
                <a:latin typeface="Times New Roman" pitchFamily="18" charset="0"/>
              </a:rPr>
              <a:t>16.5 – Realistic example in Java </a:t>
            </a:r>
            <a:endParaRPr lang="en-US" altLang="en-US" sz="2400" dirty="0">
              <a:solidFill>
                <a:srgbClr val="FF0000"/>
              </a:solidFill>
              <a:latin typeface="Times New Roman" pitchFamily="18" charset="0"/>
            </a:endParaRPr>
          </a:p>
        </p:txBody>
      </p:sp>
      <p:sp>
        <p:nvSpPr>
          <p:cNvPr id="67587" name="Rectangle 3"/>
          <p:cNvSpPr>
            <a:spLocks noChangeArrowheads="1"/>
          </p:cNvSpPr>
          <p:nvPr/>
        </p:nvSpPr>
        <p:spPr bwMode="auto">
          <a:xfrm>
            <a:off x="228600" y="1600200"/>
            <a:ext cx="8686800" cy="1569660"/>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Choosing  </a:t>
            </a:r>
            <a:r>
              <a:rPr lang="en-US" altLang="en-US" sz="2400" b="0" dirty="0">
                <a:solidFill>
                  <a:schemeClr val="bg1"/>
                </a:solidFill>
                <a:latin typeface="Times New Roman" pitchFamily="18" charset="0"/>
              </a:rPr>
              <a:t>512-bit p and q, and calculate n and f(n).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We </a:t>
            </a:r>
            <a:r>
              <a:rPr lang="en-US" altLang="en-US" sz="2400" b="0" dirty="0">
                <a:solidFill>
                  <a:schemeClr val="bg1"/>
                </a:solidFill>
                <a:latin typeface="Times New Roman" pitchFamily="18" charset="0"/>
              </a:rPr>
              <a:t>then choose e and calculate d.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Finally</a:t>
            </a:r>
            <a:r>
              <a:rPr lang="en-US" altLang="en-US" sz="2400" b="0" dirty="0">
                <a:solidFill>
                  <a:schemeClr val="bg1"/>
                </a:solidFill>
                <a:latin typeface="Times New Roman" pitchFamily="18" charset="0"/>
              </a:rPr>
              <a:t>, we show the results of encryption and decryption. The integer p is a 159-digit number.</a:t>
            </a:r>
          </a:p>
        </p:txBody>
      </p:sp>
      <p:sp>
        <p:nvSpPr>
          <p:cNvPr id="6"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7"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9" name="Group 8"/>
          <p:cNvGrpSpPr/>
          <p:nvPr/>
        </p:nvGrpSpPr>
        <p:grpSpPr>
          <a:xfrm>
            <a:off x="304800" y="3200400"/>
            <a:ext cx="8534400" cy="3246438"/>
            <a:chOff x="304800" y="3200400"/>
            <a:chExt cx="8534400" cy="3246438"/>
          </a:xfrm>
        </p:grpSpPr>
        <p:sp>
          <p:nvSpPr>
            <p:cNvPr id="2" name="Rectangle 1"/>
            <p:cNvSpPr/>
            <p:nvPr/>
          </p:nvSpPr>
          <p:spPr>
            <a:xfrm>
              <a:off x="304800" y="3200400"/>
              <a:ext cx="8534400" cy="830263"/>
            </a:xfrm>
            <a:prstGeom prst="rect">
              <a:avLst/>
            </a:prstGeom>
            <a:noFill/>
            <a:ln>
              <a:solidFill>
                <a:srgbClr val="0000CC"/>
              </a:solidFill>
            </a:ln>
          </p:spPr>
          <p:txBody>
            <a:bodyPr wrap="square">
              <a:spAutoFit/>
            </a:bodyPr>
            <a:lstStyle/>
            <a:p>
              <a:pPr>
                <a:defRPr/>
              </a:pPr>
              <a:r>
                <a:rPr lang="en-US" sz="1600" i="1" dirty="0">
                  <a:solidFill>
                    <a:schemeClr val="bg1"/>
                  </a:solidFill>
                  <a:latin typeface="Courier New" panose="02070309020205020404" pitchFamily="49" charset="0"/>
                  <a:cs typeface="Courier New" panose="02070309020205020404" pitchFamily="49" charset="0"/>
                </a:rPr>
                <a:t>p</a:t>
              </a:r>
              <a:r>
                <a:rPr lang="en-US" sz="1600" i="1" dirty="0" smtClean="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9613034531358350457419158128061542790930984559499 6215822583</a:t>
              </a:r>
            </a:p>
            <a:p>
              <a:pPr>
                <a:defRPr/>
              </a:pPr>
              <a:r>
                <a:rPr lang="en-US" sz="1600" dirty="0">
                  <a:solidFill>
                    <a:schemeClr val="bg1"/>
                  </a:solidFill>
                  <a:latin typeface="Courier New" panose="02070309020205020404" pitchFamily="49" charset="0"/>
                  <a:cs typeface="Courier New" panose="02070309020205020404" pitchFamily="49" charset="0"/>
                </a:rPr>
                <a:t>       15087964794045505647063849125716018034750312098666606492420</a:t>
              </a:r>
            </a:p>
            <a:p>
              <a:pPr>
                <a:defRPr/>
              </a:pPr>
              <a:r>
                <a:rPr lang="en-US" sz="1600" dirty="0">
                  <a:solidFill>
                    <a:schemeClr val="bg1"/>
                  </a:solidFill>
                  <a:latin typeface="Courier New" panose="02070309020205020404" pitchFamily="49" charset="0"/>
                  <a:cs typeface="Courier New" panose="02070309020205020404" pitchFamily="49" charset="0"/>
                </a:rPr>
                <a:t>       191808780667421096063354219926661209</a:t>
              </a:r>
            </a:p>
          </p:txBody>
        </p:sp>
        <p:sp>
          <p:nvSpPr>
            <p:cNvPr id="10" name="Rectangle 9"/>
            <p:cNvSpPr/>
            <p:nvPr/>
          </p:nvSpPr>
          <p:spPr>
            <a:xfrm>
              <a:off x="304800" y="4044950"/>
              <a:ext cx="8534400" cy="831850"/>
            </a:xfrm>
            <a:prstGeom prst="rect">
              <a:avLst/>
            </a:prstGeom>
            <a:noFill/>
            <a:ln>
              <a:solidFill>
                <a:srgbClr val="0000CC"/>
              </a:solidFill>
            </a:ln>
          </p:spPr>
          <p:txBody>
            <a:bodyPr wrap="square">
              <a:spAutoFit/>
            </a:bodyPr>
            <a:lstStyle/>
            <a:p>
              <a:pPr>
                <a:defRPr/>
              </a:pPr>
              <a:r>
                <a:rPr lang="en-US" sz="1600" i="1" dirty="0">
                  <a:solidFill>
                    <a:schemeClr val="bg1"/>
                  </a:solidFill>
                  <a:latin typeface="Courier New" panose="02070309020205020404" pitchFamily="49" charset="0"/>
                  <a:cs typeface="Courier New" panose="02070309020205020404" pitchFamily="49" charset="0"/>
                </a:rPr>
                <a:t>q =    </a:t>
              </a:r>
              <a:r>
                <a:rPr lang="en-US" sz="1600" dirty="0">
                  <a:solidFill>
                    <a:schemeClr val="bg1"/>
                  </a:solidFill>
                  <a:latin typeface="Courier New" panose="02070309020205020404" pitchFamily="49" charset="0"/>
                  <a:cs typeface="Courier New" panose="02070309020205020404" pitchFamily="49" charset="0"/>
                </a:rPr>
                <a:t>12060191957231446918276794204450896001555925054637033936061</a:t>
              </a:r>
            </a:p>
            <a:p>
              <a:pPr>
                <a:defRPr/>
              </a:pPr>
              <a:r>
                <a:rPr lang="en-US" sz="1600" dirty="0">
                  <a:solidFill>
                    <a:schemeClr val="bg1"/>
                  </a:solidFill>
                  <a:latin typeface="Courier New" panose="02070309020205020404" pitchFamily="49" charset="0"/>
                  <a:cs typeface="Courier New" panose="02070309020205020404" pitchFamily="49" charset="0"/>
                </a:rPr>
                <a:t>       79832173148214848376465921538945320917522527322683010712069</a:t>
              </a:r>
            </a:p>
            <a:p>
              <a:pPr>
                <a:defRPr/>
              </a:pPr>
              <a:r>
                <a:rPr lang="en-US" sz="1600" dirty="0">
                  <a:solidFill>
                    <a:schemeClr val="bg1"/>
                  </a:solidFill>
                  <a:latin typeface="Courier New" panose="02070309020205020404" pitchFamily="49" charset="0"/>
                  <a:cs typeface="Courier New" panose="02070309020205020404" pitchFamily="49" charset="0"/>
                </a:rPr>
                <a:t>       5604602513887145524969000359660045617</a:t>
              </a:r>
            </a:p>
          </p:txBody>
        </p:sp>
        <p:sp>
          <p:nvSpPr>
            <p:cNvPr id="8" name="Rectangle 7"/>
            <p:cNvSpPr/>
            <p:nvPr/>
          </p:nvSpPr>
          <p:spPr>
            <a:xfrm>
              <a:off x="304800" y="4876800"/>
              <a:ext cx="8534400" cy="1570038"/>
            </a:xfrm>
            <a:prstGeom prst="rect">
              <a:avLst/>
            </a:prstGeom>
            <a:noFill/>
            <a:ln>
              <a:solidFill>
                <a:srgbClr val="0000CC"/>
              </a:solidFill>
            </a:ln>
          </p:spPr>
          <p:txBody>
            <a:bodyPr wrap="square">
              <a:spAutoFit/>
            </a:bodyPr>
            <a:lstStyle/>
            <a:p>
              <a:pPr>
                <a:defRPr/>
              </a:pPr>
              <a:r>
                <a:rPr lang="en-US" sz="1600" i="1" dirty="0">
                  <a:solidFill>
                    <a:schemeClr val="bg1"/>
                  </a:solidFill>
                  <a:latin typeface="Courier New" panose="02070309020205020404" pitchFamily="49" charset="0"/>
                  <a:cs typeface="Courier New" panose="02070309020205020404" pitchFamily="49" charset="0"/>
                </a:rPr>
                <a:t>n = </a:t>
              </a:r>
              <a:r>
                <a:rPr lang="en-US" sz="1600" dirty="0">
                  <a:solidFill>
                    <a:schemeClr val="bg1"/>
                  </a:solidFill>
                  <a:latin typeface="Courier New" panose="02070309020205020404" pitchFamily="49" charset="0"/>
                  <a:cs typeface="Courier New" panose="02070309020205020404" pitchFamily="49" charset="0"/>
                </a:rPr>
                <a:t>115935041739676149688925098646158875237714573754541447754855</a:t>
              </a:r>
            </a:p>
            <a:p>
              <a:pPr>
                <a:defRPr/>
              </a:pPr>
              <a:r>
                <a:rPr lang="en-US" sz="1600" dirty="0">
                  <a:solidFill>
                    <a:schemeClr val="bg1"/>
                  </a:solidFill>
                  <a:latin typeface="Courier New" panose="02070309020205020404" pitchFamily="49" charset="0"/>
                  <a:cs typeface="Courier New" panose="02070309020205020404" pitchFamily="49" charset="0"/>
                </a:rPr>
                <a:t>    261376147885408326350817276878815968325168468849300625485764</a:t>
              </a:r>
            </a:p>
            <a:p>
              <a:pPr>
                <a:defRPr/>
              </a:pPr>
              <a:r>
                <a:rPr lang="en-US" sz="1600" dirty="0">
                  <a:solidFill>
                    <a:schemeClr val="bg1"/>
                  </a:solidFill>
                  <a:latin typeface="Courier New" panose="02070309020205020404" pitchFamily="49" charset="0"/>
                  <a:cs typeface="Courier New" panose="02070309020205020404" pitchFamily="49" charset="0"/>
                </a:rPr>
                <a:t>    11125016241455233918292716250765677272746009708271412773043</a:t>
              </a:r>
            </a:p>
            <a:p>
              <a:pPr>
                <a:defRPr/>
              </a:pPr>
              <a:r>
                <a:rPr lang="en-US" sz="1600" dirty="0">
                  <a:solidFill>
                    <a:schemeClr val="bg1"/>
                  </a:solidFill>
                  <a:latin typeface="Courier New" panose="02070309020205020404" pitchFamily="49" charset="0"/>
                  <a:cs typeface="Courier New" panose="02070309020205020404" pitchFamily="49" charset="0"/>
                </a:rPr>
                <a:t>    49605005563472745666280600999240371029914244722922157727985</a:t>
              </a:r>
            </a:p>
            <a:p>
              <a:pPr>
                <a:defRPr/>
              </a:pPr>
              <a:r>
                <a:rPr lang="en-US" sz="1600" dirty="0">
                  <a:solidFill>
                    <a:schemeClr val="bg1"/>
                  </a:solidFill>
                  <a:latin typeface="Courier New" panose="02070309020205020404" pitchFamily="49" charset="0"/>
                  <a:cs typeface="Courier New" panose="02070309020205020404" pitchFamily="49" charset="0"/>
                </a:rPr>
                <a:t>    317270338393813346926841373276220009666766718318310883734208</a:t>
              </a:r>
            </a:p>
            <a:p>
              <a:pPr>
                <a:defRPr/>
              </a:pPr>
              <a:r>
                <a:rPr lang="en-US" sz="1600" dirty="0">
                  <a:solidFill>
                    <a:schemeClr val="bg1"/>
                  </a:solidFill>
                  <a:latin typeface="Courier New" panose="02070309020205020404" pitchFamily="49" charset="0"/>
                  <a:cs typeface="Courier New" panose="02070309020205020404" pitchFamily="49" charset="0"/>
                </a:rPr>
                <a:t>    23444370953</a:t>
              </a:r>
            </a:p>
          </p:txBody>
        </p:sp>
      </p:grpSp>
      <p:sp>
        <p:nvSpPr>
          <p:cNvPr id="11" name="Slide Number Placeholder 10"/>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9335" y="1138535"/>
            <a:ext cx="5407249" cy="461665"/>
          </a:xfrm>
          <a:prstGeom prst="rect">
            <a:avLst/>
          </a:prstGeom>
          <a:noFill/>
          <a:ln w="9525">
            <a:noFill/>
            <a:miter lim="800000"/>
            <a:headEnd/>
            <a:tailEnd/>
          </a:ln>
          <a:effectLst/>
        </p:spPr>
        <p:txBody>
          <a:bodyPr wrap="none">
            <a:spAutoFit/>
          </a:bodyPr>
          <a:lstStyle/>
          <a:p>
            <a:r>
              <a:rPr lang="en-US" altLang="en-US" sz="2400" dirty="0">
                <a:solidFill>
                  <a:srgbClr val="FF0000"/>
                </a:solidFill>
                <a:latin typeface="Times New Roman" pitchFamily="18" charset="0"/>
              </a:rPr>
              <a:t>Example </a:t>
            </a:r>
            <a:r>
              <a:rPr lang="en-US" altLang="en-US" sz="2400" dirty="0" smtClean="0">
                <a:solidFill>
                  <a:srgbClr val="FF0000"/>
                </a:solidFill>
                <a:latin typeface="Times New Roman" pitchFamily="18" charset="0"/>
              </a:rPr>
              <a:t>16.5 – Realistic example in Java </a:t>
            </a:r>
            <a:endParaRPr lang="en-US" altLang="en-US" sz="2400" dirty="0">
              <a:solidFill>
                <a:srgbClr val="FF0000"/>
              </a:solidFill>
              <a:latin typeface="Times New Roman" pitchFamily="18" charset="0"/>
            </a:endParaRPr>
          </a:p>
        </p:txBody>
      </p:sp>
      <p:sp>
        <p:nvSpPr>
          <p:cNvPr id="7"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2" name="Group 11"/>
          <p:cNvGrpSpPr/>
          <p:nvPr/>
        </p:nvGrpSpPr>
        <p:grpSpPr>
          <a:xfrm>
            <a:off x="76200" y="1752600"/>
            <a:ext cx="8915400" cy="4724400"/>
            <a:chOff x="76200" y="1752600"/>
            <a:chExt cx="8915400" cy="4724400"/>
          </a:xfrm>
        </p:grpSpPr>
        <p:sp>
          <p:nvSpPr>
            <p:cNvPr id="10" name="Rectangle 9"/>
            <p:cNvSpPr/>
            <p:nvPr/>
          </p:nvSpPr>
          <p:spPr>
            <a:xfrm>
              <a:off x="76200" y="1752600"/>
              <a:ext cx="8915400" cy="1323439"/>
            </a:xfrm>
            <a:prstGeom prst="rect">
              <a:avLst/>
            </a:prstGeom>
            <a:noFill/>
            <a:ln>
              <a:solidFill>
                <a:srgbClr val="0000CC"/>
              </a:solidFill>
            </a:ln>
          </p:spPr>
          <p:txBody>
            <a:bodyPr wrap="square">
              <a:spAutoFit/>
            </a:bodyPr>
            <a:lstStyle/>
            <a:p>
              <a:pPr>
                <a:defRPr/>
              </a:pPr>
              <a:r>
                <a:rPr lang="en-US" sz="1600" i="1" dirty="0" smtClean="0">
                  <a:solidFill>
                    <a:schemeClr val="bg1"/>
                  </a:solidFill>
                  <a:latin typeface="Courier New" panose="02070309020205020404" pitchFamily="49" charset="0"/>
                  <a:cs typeface="Courier New" panose="02070309020205020404" pitchFamily="49" charset="0"/>
                </a:rPr>
                <a:t>F(n)= </a:t>
              </a:r>
              <a:r>
                <a:rPr lang="en-US" sz="1600" dirty="0">
                  <a:solidFill>
                    <a:schemeClr val="bg1"/>
                  </a:solidFill>
                  <a:latin typeface="Courier New" panose="02070309020205020404" pitchFamily="49" charset="0"/>
                  <a:cs typeface="Courier New" panose="02070309020205020404" pitchFamily="49" charset="0"/>
                </a:rPr>
                <a:t>11593504173967614968892509864615887523771457375454144775485526137</a:t>
              </a:r>
            </a:p>
            <a:p>
              <a:pPr>
                <a:defRPr/>
              </a:pPr>
              <a:r>
                <a:rPr lang="en-US" sz="1600" dirty="0">
                  <a:solidFill>
                    <a:schemeClr val="bg1"/>
                  </a:solidFill>
                  <a:latin typeface="Courier New" panose="02070309020205020404" pitchFamily="49" charset="0"/>
                  <a:cs typeface="Courier New" panose="02070309020205020404" pitchFamily="49" charset="0"/>
                </a:rPr>
                <a:t>      61478854083263508172768788159683251684688493006254857641112501624</a:t>
              </a:r>
            </a:p>
            <a:p>
              <a:pPr>
                <a:defRPr/>
              </a:pPr>
              <a:r>
                <a:rPr lang="en-US" sz="1600" dirty="0">
                  <a:solidFill>
                    <a:schemeClr val="bg1"/>
                  </a:solidFill>
                  <a:latin typeface="Courier New" panose="02070309020205020404" pitchFamily="49" charset="0"/>
                  <a:cs typeface="Courier New" panose="02070309020205020404" pitchFamily="49" charset="0"/>
                </a:rPr>
                <a:t>      14552339182927162507656751054233608492916752034482627988117554787</a:t>
              </a:r>
            </a:p>
            <a:p>
              <a:pPr>
                <a:defRPr/>
              </a:pPr>
              <a:r>
                <a:rPr lang="en-US" sz="1600" dirty="0">
                  <a:solidFill>
                    <a:schemeClr val="bg1"/>
                  </a:solidFill>
                  <a:latin typeface="Courier New" panose="02070309020205020404" pitchFamily="49" charset="0"/>
                  <a:cs typeface="Courier New" panose="02070309020205020404" pitchFamily="49" charset="0"/>
                </a:rPr>
                <a:t>      65701392344440571698958172819609822636107546721186461217135910735</a:t>
              </a:r>
            </a:p>
            <a:p>
              <a:pPr>
                <a:defRPr/>
              </a:pPr>
              <a:r>
                <a:rPr lang="en-US" sz="1600" dirty="0">
                  <a:solidFill>
                    <a:schemeClr val="bg1"/>
                  </a:solidFill>
                  <a:latin typeface="Courier New" panose="02070309020205020404" pitchFamily="49" charset="0"/>
                  <a:cs typeface="Courier New" panose="02070309020205020404" pitchFamily="49" charset="0"/>
                </a:rPr>
                <a:t>      8640614008885170265377277264467341066243857664128  </a:t>
              </a:r>
            </a:p>
          </p:txBody>
        </p:sp>
        <p:sp>
          <p:nvSpPr>
            <p:cNvPr id="6" name="Rectangle 5"/>
            <p:cNvSpPr/>
            <p:nvPr/>
          </p:nvSpPr>
          <p:spPr>
            <a:xfrm>
              <a:off x="76200" y="3124200"/>
              <a:ext cx="8915400" cy="1570038"/>
            </a:xfrm>
            <a:prstGeom prst="rect">
              <a:avLst/>
            </a:prstGeom>
            <a:noFill/>
            <a:ln>
              <a:solidFill>
                <a:srgbClr val="0000CC"/>
              </a:solidFill>
            </a:ln>
          </p:spPr>
          <p:txBody>
            <a:bodyPr>
              <a:spAutoFit/>
            </a:bodyPr>
            <a:lstStyle/>
            <a:p>
              <a:pPr>
                <a:defRPr/>
              </a:pPr>
              <a:r>
                <a:rPr lang="en-US" sz="1600" dirty="0">
                  <a:solidFill>
                    <a:schemeClr val="bg1"/>
                  </a:solidFill>
                  <a:latin typeface="Courier New" panose="02070309020205020404" pitchFamily="49" charset="0"/>
                  <a:cs typeface="Courier New" panose="02070309020205020404" pitchFamily="49" charset="0"/>
                </a:rPr>
                <a:t>e = 35535</a:t>
              </a:r>
            </a:p>
            <a:p>
              <a:pPr>
                <a:defRPr/>
              </a:pPr>
              <a:r>
                <a:rPr lang="en-US" sz="1600" dirty="0">
                  <a:solidFill>
                    <a:schemeClr val="bg1"/>
                  </a:solidFill>
                  <a:latin typeface="Courier New" panose="02070309020205020404" pitchFamily="49" charset="0"/>
                  <a:cs typeface="Courier New" panose="02070309020205020404" pitchFamily="49" charset="0"/>
                </a:rPr>
                <a:t>d = 580083028600377639360936612896779175946690620896509621804228661113</a:t>
              </a:r>
            </a:p>
            <a:p>
              <a:pPr>
                <a:defRPr/>
              </a:pPr>
              <a:r>
                <a:rPr lang="en-US" sz="1600" dirty="0">
                  <a:solidFill>
                    <a:schemeClr val="bg1"/>
                  </a:solidFill>
                  <a:latin typeface="Courier New" panose="02070309020205020404" pitchFamily="49" charset="0"/>
                  <a:cs typeface="Courier New" panose="02070309020205020404" pitchFamily="49" charset="0"/>
                </a:rPr>
                <a:t>    805938528223587317062869100300217108590443384021707298690876006115</a:t>
              </a:r>
            </a:p>
            <a:p>
              <a:pPr>
                <a:defRPr/>
              </a:pPr>
              <a:r>
                <a:rPr lang="en-US" sz="1600" dirty="0">
                  <a:solidFill>
                    <a:schemeClr val="bg1"/>
                  </a:solidFill>
                  <a:latin typeface="Courier New" panose="02070309020205020404" pitchFamily="49" charset="0"/>
                  <a:cs typeface="Courier New" panose="02070309020205020404" pitchFamily="49" charset="0"/>
                </a:rPr>
                <a:t>    306202524959884448047568240966247081485817130463240644077704833134</a:t>
              </a:r>
            </a:p>
            <a:p>
              <a:pPr>
                <a:defRPr/>
              </a:pPr>
              <a:r>
                <a:rPr lang="en-US" sz="1600" dirty="0">
                  <a:solidFill>
                    <a:schemeClr val="bg1"/>
                  </a:solidFill>
                  <a:latin typeface="Courier New" panose="02070309020205020404" pitchFamily="49" charset="0"/>
                  <a:cs typeface="Courier New" panose="02070309020205020404" pitchFamily="49" charset="0"/>
                </a:rPr>
                <a:t>    010850947385295645071936774061197326557424237217617674620776371642</a:t>
              </a:r>
            </a:p>
            <a:p>
              <a:pPr>
                <a:defRPr/>
              </a:pPr>
              <a:r>
                <a:rPr lang="en-US" sz="1600" dirty="0">
                  <a:solidFill>
                    <a:schemeClr val="bg1"/>
                  </a:solidFill>
                  <a:latin typeface="Courier New" panose="02070309020205020404" pitchFamily="49" charset="0"/>
                  <a:cs typeface="Courier New" panose="02070309020205020404" pitchFamily="49" charset="0"/>
                </a:rPr>
                <a:t>    0760033708533328853214470885955136670294831</a:t>
              </a:r>
            </a:p>
          </p:txBody>
        </p:sp>
        <p:sp>
          <p:nvSpPr>
            <p:cNvPr id="9" name="Rectangle 8"/>
            <p:cNvSpPr/>
            <p:nvPr/>
          </p:nvSpPr>
          <p:spPr>
            <a:xfrm>
              <a:off x="76200" y="4767262"/>
              <a:ext cx="8915400" cy="338138"/>
            </a:xfrm>
            <a:prstGeom prst="rect">
              <a:avLst/>
            </a:prstGeom>
            <a:noFill/>
            <a:ln>
              <a:solidFill>
                <a:srgbClr val="0000CC"/>
              </a:solidFill>
            </a:ln>
          </p:spPr>
          <p:txBody>
            <a:bodyPr>
              <a:spAutoFit/>
            </a:bodyPr>
            <a:lstStyle/>
            <a:p>
              <a:pPr>
                <a:defRPr/>
              </a:pPr>
              <a:r>
                <a:rPr lang="en-US" sz="1600" i="1" dirty="0">
                  <a:solidFill>
                    <a:schemeClr val="bg1"/>
                  </a:solidFill>
                  <a:latin typeface="Courier New" panose="02070309020205020404" pitchFamily="49" charset="0"/>
                  <a:cs typeface="Courier New" panose="02070309020205020404" pitchFamily="49" charset="0"/>
                </a:rPr>
                <a:t>P = </a:t>
              </a:r>
              <a:r>
                <a:rPr lang="en-US" sz="1600" dirty="0">
                  <a:solidFill>
                    <a:schemeClr val="bg1"/>
                  </a:solidFill>
                  <a:latin typeface="Courier New" panose="02070309020205020404" pitchFamily="49" charset="0"/>
                  <a:cs typeface="Courier New" panose="02070309020205020404" pitchFamily="49" charset="0"/>
                </a:rPr>
                <a:t>1907081826081826002619041819</a:t>
              </a:r>
            </a:p>
          </p:txBody>
        </p:sp>
        <p:sp>
          <p:nvSpPr>
            <p:cNvPr id="11" name="Rectangle 10"/>
            <p:cNvSpPr/>
            <p:nvPr/>
          </p:nvSpPr>
          <p:spPr>
            <a:xfrm>
              <a:off x="76200" y="5153025"/>
              <a:ext cx="8915400" cy="1323975"/>
            </a:xfrm>
            <a:prstGeom prst="rect">
              <a:avLst/>
            </a:prstGeom>
            <a:noFill/>
            <a:ln>
              <a:solidFill>
                <a:srgbClr val="0000CC"/>
              </a:solidFill>
            </a:ln>
          </p:spPr>
          <p:txBody>
            <a:bodyPr wrap="square">
              <a:spAutoFit/>
            </a:bodyPr>
            <a:lstStyle/>
            <a:p>
              <a:pPr>
                <a:defRPr/>
              </a:pPr>
              <a:r>
                <a:rPr lang="en-US" sz="1600" i="1" dirty="0">
                  <a:solidFill>
                    <a:schemeClr val="bg1"/>
                  </a:solidFill>
                  <a:latin typeface="Courier New" panose="02070309020205020404" pitchFamily="49" charset="0"/>
                  <a:cs typeface="Courier New" panose="02070309020205020404" pitchFamily="49" charset="0"/>
                </a:rPr>
                <a:t>C = 47530912364622682720636555061054518094237179607049171652323924305</a:t>
              </a:r>
            </a:p>
            <a:p>
              <a:pPr>
                <a:defRPr/>
              </a:pPr>
              <a:r>
                <a:rPr lang="en-US" sz="1600" i="1" dirty="0">
                  <a:solidFill>
                    <a:schemeClr val="bg1"/>
                  </a:solidFill>
                  <a:latin typeface="Courier New" panose="02070309020205020404" pitchFamily="49" charset="0"/>
                  <a:cs typeface="Courier New" panose="02070309020205020404" pitchFamily="49" charset="0"/>
                </a:rPr>
                <a:t>    44529606131993285666178434183591141511974112520056829797945717360</a:t>
              </a:r>
            </a:p>
            <a:p>
              <a:pPr>
                <a:defRPr/>
              </a:pPr>
              <a:r>
                <a:rPr lang="en-US" sz="1600" i="1" dirty="0">
                  <a:solidFill>
                    <a:schemeClr val="bg1"/>
                  </a:solidFill>
                  <a:latin typeface="Courier New" panose="02070309020205020404" pitchFamily="49" charset="0"/>
                  <a:cs typeface="Courier New" panose="02070309020205020404" pitchFamily="49" charset="0"/>
                </a:rPr>
                <a:t>    36101278218847892741566090480023507190715277185914975188465888632</a:t>
              </a:r>
            </a:p>
            <a:p>
              <a:pPr>
                <a:defRPr/>
              </a:pPr>
              <a:r>
                <a:rPr lang="en-US" sz="1600" i="1" dirty="0">
                  <a:solidFill>
                    <a:schemeClr val="bg1"/>
                  </a:solidFill>
                  <a:latin typeface="Courier New" panose="02070309020205020404" pitchFamily="49" charset="0"/>
                  <a:cs typeface="Courier New" panose="02070309020205020404" pitchFamily="49" charset="0"/>
                </a:rPr>
                <a:t>    10114835410336165789846796838676373376577746562507928052114814184</a:t>
              </a:r>
            </a:p>
            <a:p>
              <a:pPr>
                <a:defRPr/>
              </a:pPr>
              <a:r>
                <a:rPr lang="en-US" sz="1600" i="1" dirty="0">
                  <a:solidFill>
                    <a:schemeClr val="bg1"/>
                  </a:solidFill>
                  <a:latin typeface="Courier New" panose="02070309020205020404" pitchFamily="49" charset="0"/>
                  <a:cs typeface="Courier New" panose="02070309020205020404" pitchFamily="49" charset="0"/>
                </a:rPr>
                <a:t>    404814184430812773059004692874248559166462108656</a:t>
              </a:r>
              <a:endParaRPr lang="en-US" sz="1600" dirty="0">
                <a:solidFill>
                  <a:schemeClr val="bg1"/>
                </a:solidFill>
                <a:latin typeface="Courier New" panose="02070309020205020404" pitchFamily="49" charset="0"/>
                <a:cs typeface="Courier New" panose="02070309020205020404" pitchFamily="49" charset="0"/>
              </a:endParaRPr>
            </a:p>
          </p:txBody>
        </p:sp>
      </p:grpSp>
      <p:sp>
        <p:nvSpPr>
          <p:cNvPr id="13" name="Slide Number Placeholder 12"/>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4724400"/>
          </a:xfrm>
        </p:spPr>
        <p:txBody>
          <a:bodyPr>
            <a:normAutofit/>
          </a:bodyPr>
          <a:lstStyle/>
          <a:p>
            <a:pPr>
              <a:buNone/>
            </a:pPr>
            <a:r>
              <a:rPr lang="en-US" altLang="en-US" dirty="0" smtClean="0">
                <a:latin typeface="Times New Roman" pitchFamily="18" charset="0"/>
              </a:rPr>
              <a:t>1. Introduction</a:t>
            </a:r>
          </a:p>
          <a:p>
            <a:pPr>
              <a:buNone/>
            </a:pPr>
            <a:r>
              <a:rPr lang="en-US" altLang="en-US" dirty="0" smtClean="0">
                <a:latin typeface="Times New Roman" pitchFamily="18" charset="0"/>
              </a:rPr>
              <a:t>2. Confidentiality</a:t>
            </a:r>
          </a:p>
          <a:p>
            <a:pPr>
              <a:buNone/>
            </a:pPr>
            <a:r>
              <a:rPr lang="en-US" altLang="en-US" dirty="0" smtClean="0">
                <a:latin typeface="Times New Roman" pitchFamily="18" charset="0"/>
              </a:rPr>
              <a:t>3. Other aspects of security</a:t>
            </a:r>
          </a:p>
          <a:p>
            <a:pPr>
              <a:buNone/>
            </a:pPr>
            <a:r>
              <a:rPr lang="en-US" altLang="en-US" dirty="0" smtClean="0">
                <a:latin typeface="Times New Roman" pitchFamily="18" charset="0"/>
              </a:rPr>
              <a:t>4. Firewalls</a:t>
            </a:r>
          </a:p>
          <a:p>
            <a:pPr>
              <a:buNone/>
            </a:pPr>
            <a:r>
              <a:rPr lang="en-US" altLang="en-US" dirty="0" smtClean="0">
                <a:latin typeface="Times New Roman" pitchFamily="18" charset="0"/>
              </a:rPr>
              <a:t>5. Ethical Principles</a:t>
            </a:r>
          </a:p>
          <a:p>
            <a:pPr>
              <a:buNone/>
            </a:pPr>
            <a:r>
              <a:rPr lang="en-US" altLang="en-US" dirty="0" smtClean="0">
                <a:latin typeface="Times New Roman" pitchFamily="18" charset="0"/>
              </a:rPr>
              <a:t>6- Intellectual Properties</a:t>
            </a:r>
          </a:p>
          <a:p>
            <a:pPr>
              <a:buNone/>
            </a:pPr>
            <a:r>
              <a:rPr lang="en-US" altLang="en-US" dirty="0" smtClean="0">
                <a:latin typeface="Times New Roman" pitchFamily="18" charset="0"/>
              </a:rPr>
              <a:t>7. Privacy</a:t>
            </a:r>
          </a:p>
          <a:p>
            <a:pPr>
              <a:buNone/>
            </a:pPr>
            <a:r>
              <a:rPr lang="en-US" altLang="en-US" dirty="0" smtClean="0">
                <a:latin typeface="Times New Roman" pitchFamily="18" charset="0"/>
              </a:rPr>
              <a:t>8. Hackers</a:t>
            </a:r>
          </a:p>
          <a:p>
            <a:pPr>
              <a:buNone/>
            </a:pPr>
            <a:r>
              <a:rPr lang="en-US" altLang="en-US" dirty="0" smtClean="0">
                <a:latin typeface="Times New Roman" pitchFamily="18" charset="0"/>
              </a:rPr>
              <a:t> </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ChangeArrowheads="1"/>
          </p:cNvSpPr>
          <p:nvPr/>
        </p:nvSpPr>
        <p:spPr bwMode="auto">
          <a:xfrm>
            <a:off x="76200" y="1882775"/>
            <a:ext cx="8915400" cy="2308225"/>
          </a:xfrm>
          <a:prstGeom prst="rect">
            <a:avLst/>
          </a:prstGeom>
          <a:noFill/>
          <a:ln w="9525">
            <a:noFill/>
            <a:miter lim="800000"/>
            <a:headEnd/>
            <a:tailEnd/>
          </a:ln>
          <a:effectLst/>
        </p:spPr>
        <p:txBody>
          <a:bodyPr>
            <a:spAutoFit/>
          </a:bodyPr>
          <a:lstStyle/>
          <a:p>
            <a:pPr algn="just"/>
            <a:r>
              <a:rPr lang="en-US" altLang="en-US" sz="2400" b="0" dirty="0">
                <a:solidFill>
                  <a:schemeClr val="bg1"/>
                </a:solidFill>
                <a:latin typeface="Times New Roman" pitchFamily="18" charset="0"/>
              </a:rPr>
              <a:t>Although RSA can be used to encrypt and decrypt actual messages, it is </a:t>
            </a:r>
            <a:r>
              <a:rPr lang="en-US" altLang="en-US" sz="2400" b="1" u="sng" dirty="0">
                <a:solidFill>
                  <a:schemeClr val="bg1"/>
                </a:solidFill>
                <a:latin typeface="Times New Roman" pitchFamily="18" charset="0"/>
              </a:rPr>
              <a:t>very slow </a:t>
            </a:r>
            <a:r>
              <a:rPr lang="en-US" altLang="en-US" sz="2400" b="0" dirty="0">
                <a:solidFill>
                  <a:schemeClr val="bg1"/>
                </a:solidFill>
                <a:latin typeface="Times New Roman" pitchFamily="18" charset="0"/>
              </a:rPr>
              <a:t>if the message is long. RSA, therefore, is useful for short messages. In particular, we will see that RSA is used in digital signatures and other cryptosystems that often need to encrypt a small message without having access to a symmetric key. RSA is also used for authentication,  as we will see later in the chapter.</a:t>
            </a:r>
          </a:p>
        </p:txBody>
      </p:sp>
      <p:sp>
        <p:nvSpPr>
          <p:cNvPr id="71686" name="Rectangle 3"/>
          <p:cNvSpPr>
            <a:spLocks noChangeArrowheads="1"/>
          </p:cNvSpPr>
          <p:nvPr/>
        </p:nvSpPr>
        <p:spPr bwMode="auto">
          <a:xfrm>
            <a:off x="152400" y="1397000"/>
            <a:ext cx="2765950" cy="523220"/>
          </a:xfrm>
          <a:prstGeom prst="rect">
            <a:avLst/>
          </a:prstGeom>
          <a:noFill/>
          <a:ln w="9525">
            <a:noFill/>
            <a:miter lim="800000"/>
            <a:headEnd/>
            <a:tailEnd/>
          </a:ln>
        </p:spPr>
        <p:txBody>
          <a:bodyPr wrap="none">
            <a:spAutoFit/>
          </a:bodyPr>
          <a:lstStyle/>
          <a:p>
            <a:r>
              <a:rPr lang="en-US" altLang="en-US" sz="2800" dirty="0" smtClean="0">
                <a:solidFill>
                  <a:srgbClr val="FF0000"/>
                </a:solidFill>
                <a:latin typeface="Times New Roman" pitchFamily="18" charset="0"/>
              </a:rPr>
              <a:t>RSA Applications</a:t>
            </a:r>
            <a:endParaRPr lang="en-US" altLang="en-US" sz="2800" dirty="0">
              <a:solidFill>
                <a:srgbClr val="FF0000"/>
              </a:solidFill>
              <a:latin typeface="Times New Roman" pitchFamily="18" charset="0"/>
            </a:endParaRPr>
          </a:p>
        </p:txBody>
      </p:sp>
      <p:sp>
        <p:nvSpPr>
          <p:cNvPr id="7" name="Text Box 2"/>
          <p:cNvSpPr txBox="1">
            <a:spLocks noChangeArrowheads="1"/>
          </p:cNvSpPr>
          <p:nvPr/>
        </p:nvSpPr>
        <p:spPr bwMode="auto">
          <a:xfrm>
            <a:off x="165310" y="685800"/>
            <a:ext cx="6711517" cy="523220"/>
          </a:xfrm>
          <a:prstGeom prst="rect">
            <a:avLst/>
          </a:prstGeom>
          <a:noFill/>
          <a:ln w="9525">
            <a:noFill/>
            <a:miter lim="800000"/>
            <a:headEnd/>
            <a:tailEnd/>
          </a:ln>
          <a:effectLst/>
        </p:spPr>
        <p:txBody>
          <a:bodyPr wrap="none">
            <a:spAutoFit/>
          </a:bodyPr>
          <a:lstStyle/>
          <a:p>
            <a:r>
              <a:rPr lang="en-US" altLang="en-US" sz="2800" dirty="0" smtClean="0">
                <a:solidFill>
                  <a:srgbClr val="0000CC"/>
                </a:solidFill>
                <a:latin typeface="Times New Roman" pitchFamily="18" charset="0"/>
              </a:rPr>
              <a:t>Asymmetric-key ciphers: RSA crypto-system</a:t>
            </a:r>
            <a:endParaRPr lang="en-US" altLang="en-US" sz="2800" dirty="0">
              <a:solidFill>
                <a:srgbClr val="0000CC"/>
              </a:solidFill>
              <a:latin typeface="Times New Roman" pitchFamily="18" charset="0"/>
            </a:endParaRPr>
          </a:p>
        </p:txBody>
      </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Confidentiality…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304800" y="1261408"/>
            <a:ext cx="8229600" cy="2677656"/>
          </a:xfrm>
          <a:prstGeom prst="rect">
            <a:avLst/>
          </a:prstGeom>
          <a:noFill/>
          <a:ln w="9525">
            <a:noFill/>
            <a:miter lim="800000"/>
            <a:headEnd/>
            <a:tailEnd/>
          </a:ln>
          <a:effectLst/>
        </p:spPr>
        <p:txBody>
          <a:bodyPr wrap="square">
            <a:spAutoFit/>
          </a:bodyPr>
          <a:lstStyle/>
          <a:p>
            <a:pPr algn="just"/>
            <a:r>
              <a:rPr lang="en-US" altLang="en-US" sz="2400" b="0" dirty="0" smtClean="0">
                <a:solidFill>
                  <a:schemeClr val="bg1"/>
                </a:solidFill>
                <a:latin typeface="Times New Roman" pitchFamily="18" charset="0"/>
              </a:rPr>
              <a:t>Except confidentiality, we </a:t>
            </a:r>
            <a:r>
              <a:rPr lang="en-US" altLang="en-US" sz="2400" b="0" dirty="0">
                <a:solidFill>
                  <a:schemeClr val="bg1"/>
                </a:solidFill>
                <a:latin typeface="Times New Roman" pitchFamily="18" charset="0"/>
              </a:rPr>
              <a:t>need to take care of other aspects of security, such as </a:t>
            </a:r>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 Integrity</a:t>
            </a:r>
            <a:r>
              <a:rPr lang="en-US" altLang="en-US" sz="2400" dirty="0" smtClean="0">
                <a:solidFill>
                  <a:schemeClr val="bg1"/>
                </a:solidFill>
                <a:latin typeface="Times New Roman" pitchFamily="18" charset="0"/>
              </a:rPr>
              <a:t>: the message should remain unchanged </a:t>
            </a:r>
            <a:r>
              <a:rPr lang="en-US" altLang="en-US" sz="2400" dirty="0" smtClean="0">
                <a:solidFill>
                  <a:schemeClr val="bg1"/>
                </a:solidFill>
                <a:latin typeface="Times New Roman" pitchFamily="18" charset="0"/>
                <a:sym typeface="Wingdings" pitchFamily="2" charset="2"/>
              </a:rPr>
              <a:t> Testing</a:t>
            </a:r>
            <a:endParaRPr lang="en-US" altLang="en-US" sz="2400" b="0" dirty="0" smtClean="0">
              <a:solidFill>
                <a:schemeClr val="bg1"/>
              </a:solidFill>
              <a:latin typeface="Times New Roman" pitchFamily="18" charset="0"/>
            </a:endParaRPr>
          </a:p>
          <a:p>
            <a:pPr algn="just"/>
            <a:r>
              <a:rPr lang="en-US" altLang="en-US" sz="2400" b="0" dirty="0" smtClean="0">
                <a:solidFill>
                  <a:schemeClr val="bg1"/>
                </a:solidFill>
                <a:latin typeface="Times New Roman" pitchFamily="18" charset="0"/>
              </a:rPr>
              <a:t>- Message </a:t>
            </a:r>
            <a:r>
              <a:rPr lang="en-US" altLang="en-US" sz="2400" b="0" dirty="0">
                <a:solidFill>
                  <a:schemeClr val="bg1"/>
                </a:solidFill>
                <a:latin typeface="Times New Roman" pitchFamily="18" charset="0"/>
              </a:rPr>
              <a:t>and entity </a:t>
            </a:r>
            <a:r>
              <a:rPr lang="en-US" altLang="en-US" sz="2400" b="0" dirty="0" smtClean="0">
                <a:solidFill>
                  <a:schemeClr val="bg1"/>
                </a:solidFill>
                <a:latin typeface="Times New Roman" pitchFamily="18" charset="0"/>
              </a:rPr>
              <a:t>authentication</a:t>
            </a:r>
            <a:r>
              <a:rPr lang="en-US" altLang="en-US" sz="2400" dirty="0" smtClean="0">
                <a:solidFill>
                  <a:schemeClr val="bg1"/>
                </a:solidFill>
                <a:latin typeface="Times New Roman" pitchFamily="18" charset="0"/>
              </a:rPr>
              <a:t> </a:t>
            </a:r>
            <a:r>
              <a:rPr lang="en-US" altLang="en-US" sz="2400" dirty="0" smtClean="0">
                <a:solidFill>
                  <a:schemeClr val="bg1"/>
                </a:solidFill>
                <a:latin typeface="Times New Roman" pitchFamily="18" charset="0"/>
                <a:sym typeface="Wingdings" pitchFamily="2" charset="2"/>
              </a:rPr>
              <a:t> Authentication checking</a:t>
            </a:r>
            <a:endParaRPr lang="en-US" altLang="en-US" sz="2400" b="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 N</a:t>
            </a:r>
            <a:r>
              <a:rPr lang="en-US" altLang="en-US" sz="2400" b="0" dirty="0" smtClean="0">
                <a:solidFill>
                  <a:schemeClr val="bg1"/>
                </a:solidFill>
                <a:latin typeface="Times New Roman" pitchFamily="18" charset="0"/>
              </a:rPr>
              <a:t>on-repudiation, - </a:t>
            </a:r>
            <a:r>
              <a:rPr lang="en-US" altLang="en-US" sz="2400" b="0" dirty="0" err="1" smtClean="0">
                <a:solidFill>
                  <a:schemeClr val="bg1"/>
                </a:solidFill>
                <a:latin typeface="Times New Roman" pitchFamily="18" charset="0"/>
              </a:rPr>
              <a:t>chống</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chối</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bỏ</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hợp</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đồng</a:t>
            </a:r>
            <a:r>
              <a:rPr lang="en-US" altLang="en-US" sz="2400" b="0" dirty="0" smtClean="0">
                <a:solidFill>
                  <a:schemeClr val="bg1"/>
                </a:solidFill>
                <a:latin typeface="Times New Roman" pitchFamily="18" charset="0"/>
              </a:rPr>
              <a:t> </a:t>
            </a:r>
            <a:r>
              <a:rPr lang="en-US" altLang="en-US" sz="2400" b="0" dirty="0" smtClean="0">
                <a:solidFill>
                  <a:schemeClr val="bg1"/>
                </a:solidFill>
                <a:latin typeface="Times New Roman" pitchFamily="18" charset="0"/>
                <a:sym typeface="Wingdings" pitchFamily="2" charset="2"/>
              </a:rPr>
              <a:t> Use service provider</a:t>
            </a:r>
            <a:endParaRPr lang="en-US" altLang="en-US" sz="2400" b="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 K</a:t>
            </a:r>
            <a:r>
              <a:rPr lang="en-US" altLang="en-US" sz="2400" b="0" dirty="0" smtClean="0">
                <a:solidFill>
                  <a:schemeClr val="bg1"/>
                </a:solidFill>
                <a:latin typeface="Times New Roman" pitchFamily="18" charset="0"/>
              </a:rPr>
              <a:t>ey management</a:t>
            </a:r>
            <a:r>
              <a:rPr lang="en-US" altLang="en-US" sz="2400" dirty="0" smtClean="0">
                <a:solidFill>
                  <a:schemeClr val="bg1"/>
                </a:solidFill>
                <a:latin typeface="Times New Roman" pitchFamily="18" charset="0"/>
              </a:rPr>
              <a:t> </a:t>
            </a:r>
            <a:r>
              <a:rPr lang="en-US" altLang="en-US" sz="2400" dirty="0" smtClean="0">
                <a:solidFill>
                  <a:schemeClr val="bg1"/>
                </a:solidFill>
                <a:latin typeface="Times New Roman" pitchFamily="18" charset="0"/>
                <a:sym typeface="Wingdings" pitchFamily="2" charset="2"/>
              </a:rPr>
              <a:t> Use service provider</a:t>
            </a:r>
            <a:endParaRPr lang="en-US" altLang="en-US" sz="2400" b="0" dirty="0">
              <a:solidFill>
                <a:schemeClr val="bg1"/>
              </a:solidFill>
              <a:latin typeface="Times New Roman" pitchFamily="18" charset="0"/>
            </a:endParaRPr>
          </a:p>
        </p:txBody>
      </p:sp>
      <p:sp>
        <p:nvSpPr>
          <p:cNvPr id="6"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3- 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52400" y="762000"/>
            <a:ext cx="7086600" cy="461665"/>
          </a:xfrm>
          <a:prstGeom prst="rect">
            <a:avLst/>
          </a:prstGeom>
          <a:noFill/>
          <a:ln w="9525">
            <a:noFill/>
            <a:miter lim="800000"/>
            <a:headEnd/>
            <a:tailEnd/>
          </a:ln>
          <a:effectLst/>
        </p:spPr>
        <p:txBody>
          <a:bodyPr>
            <a:spAutoFit/>
          </a:bodyPr>
          <a:lstStyle/>
          <a:p>
            <a:r>
              <a:rPr lang="en-US" altLang="en-US" sz="2400" b="1" dirty="0" smtClean="0">
                <a:solidFill>
                  <a:srgbClr val="0000CC"/>
                </a:solidFill>
                <a:latin typeface="Times New Roman" pitchFamily="18" charset="0"/>
              </a:rPr>
              <a:t>Message integrity: Message </a:t>
            </a:r>
            <a:r>
              <a:rPr lang="en-US" altLang="en-US" sz="2400" b="1" dirty="0">
                <a:solidFill>
                  <a:srgbClr val="0000CC"/>
                </a:solidFill>
                <a:latin typeface="Times New Roman" pitchFamily="18" charset="0"/>
              </a:rPr>
              <a:t>and message digest</a:t>
            </a:r>
          </a:p>
        </p:txBody>
      </p:sp>
      <p:sp>
        <p:nvSpPr>
          <p:cNvPr id="75779" name="Rectangle 3"/>
          <p:cNvSpPr>
            <a:spLocks noChangeArrowheads="1"/>
          </p:cNvSpPr>
          <p:nvPr/>
        </p:nvSpPr>
        <p:spPr bwMode="auto">
          <a:xfrm>
            <a:off x="533400" y="1371600"/>
            <a:ext cx="8153400" cy="1938992"/>
          </a:xfrm>
          <a:prstGeom prst="rect">
            <a:avLst/>
          </a:prstGeom>
          <a:noFill/>
          <a:ln w="9525">
            <a:noFill/>
            <a:miter lim="800000"/>
            <a:headEnd/>
            <a:tailEnd/>
          </a:ln>
          <a:effectLst/>
        </p:spPr>
        <p:txBody>
          <a:bodyPr wrap="square">
            <a:spAutoFit/>
          </a:bodyPr>
          <a:lstStyle/>
          <a:p>
            <a:pPr algn="just">
              <a:buFontTx/>
              <a:buChar char="-"/>
            </a:pPr>
            <a:r>
              <a:rPr lang="en-US" altLang="en-US" sz="2000" b="0" dirty="0" smtClean="0">
                <a:solidFill>
                  <a:schemeClr val="bg1"/>
                </a:solidFill>
                <a:latin typeface="Times New Roman" pitchFamily="18" charset="0"/>
              </a:rPr>
              <a:t>Using </a:t>
            </a:r>
            <a:r>
              <a:rPr lang="en-US" altLang="en-US" sz="2000" b="0" i="1" dirty="0" smtClean="0">
                <a:solidFill>
                  <a:schemeClr val="bg1"/>
                </a:solidFill>
                <a:latin typeface="Times New Roman" pitchFamily="18" charset="0"/>
              </a:rPr>
              <a:t>fingerprint </a:t>
            </a:r>
            <a:r>
              <a:rPr lang="en-US" altLang="en-US" sz="2000" b="0" dirty="0" smtClean="0">
                <a:solidFill>
                  <a:schemeClr val="bg1"/>
                </a:solidFill>
                <a:latin typeface="Times New Roman" pitchFamily="18" charset="0"/>
              </a:rPr>
              <a:t>including the </a:t>
            </a:r>
            <a:r>
              <a:rPr lang="en-US" altLang="en-US" sz="2000" b="0" dirty="0">
                <a:solidFill>
                  <a:schemeClr val="bg1"/>
                </a:solidFill>
                <a:latin typeface="Times New Roman" pitchFamily="18" charset="0"/>
              </a:rPr>
              <a:t>message and </a:t>
            </a:r>
            <a:r>
              <a:rPr lang="en-US" altLang="en-US" sz="2000" b="0" dirty="0" smtClean="0">
                <a:solidFill>
                  <a:schemeClr val="bg1"/>
                </a:solidFill>
                <a:latin typeface="Times New Roman" pitchFamily="18" charset="0"/>
              </a:rPr>
              <a:t>digest pair</a:t>
            </a:r>
            <a:r>
              <a:rPr lang="en-US" altLang="en-US" sz="2000" b="0" dirty="0">
                <a:solidFill>
                  <a:schemeClr val="bg1"/>
                </a:solidFill>
                <a:latin typeface="Times New Roman" pitchFamily="18" charset="0"/>
              </a:rPr>
              <a:t>. To preserve the integrity of a message, the message is passed through an algorithm called a cryptographic hash </a:t>
            </a:r>
            <a:r>
              <a:rPr lang="en-US" altLang="en-US" sz="2000" b="0" dirty="0" smtClean="0">
                <a:solidFill>
                  <a:schemeClr val="bg1"/>
                </a:solidFill>
                <a:latin typeface="Times New Roman" pitchFamily="18" charset="0"/>
              </a:rPr>
              <a:t>function (</a:t>
            </a:r>
            <a:r>
              <a:rPr lang="en-US" altLang="en-US" sz="2000" b="0" dirty="0" err="1" smtClean="0">
                <a:solidFill>
                  <a:schemeClr val="bg1"/>
                </a:solidFill>
                <a:latin typeface="Times New Roman" pitchFamily="18" charset="0"/>
              </a:rPr>
              <a:t>mã</a:t>
            </a:r>
            <a:r>
              <a:rPr lang="en-US" altLang="en-US" sz="2000" b="0" dirty="0" smtClean="0">
                <a:solidFill>
                  <a:schemeClr val="bg1"/>
                </a:solidFill>
                <a:latin typeface="Times New Roman" pitchFamily="18" charset="0"/>
              </a:rPr>
              <a:t> </a:t>
            </a:r>
            <a:r>
              <a:rPr lang="en-US" altLang="en-US" sz="2000" b="0" dirty="0" err="1" smtClean="0">
                <a:solidFill>
                  <a:schemeClr val="bg1"/>
                </a:solidFill>
                <a:latin typeface="Times New Roman" pitchFamily="18" charset="0"/>
              </a:rPr>
              <a:t>hóa</a:t>
            </a:r>
            <a:r>
              <a:rPr lang="en-US" altLang="en-US" sz="2000" b="0" dirty="0" smtClean="0">
                <a:solidFill>
                  <a:schemeClr val="bg1"/>
                </a:solidFill>
                <a:latin typeface="Times New Roman" pitchFamily="18" charset="0"/>
              </a:rPr>
              <a:t> </a:t>
            </a:r>
            <a:r>
              <a:rPr lang="en-US" altLang="en-US" sz="2000" b="0" dirty="0" err="1" smtClean="0">
                <a:solidFill>
                  <a:schemeClr val="bg1"/>
                </a:solidFill>
                <a:latin typeface="Times New Roman" pitchFamily="18" charset="0"/>
              </a:rPr>
              <a:t>băm</a:t>
            </a:r>
            <a:r>
              <a:rPr lang="en-US" altLang="en-US" sz="2000" b="0" dirty="0" smtClean="0">
                <a:solidFill>
                  <a:schemeClr val="bg1"/>
                </a:solidFill>
                <a:latin typeface="Times New Roman" pitchFamily="18" charset="0"/>
              </a:rPr>
              <a:t>).</a:t>
            </a:r>
          </a:p>
          <a:p>
            <a:pPr algn="just"/>
            <a:r>
              <a:rPr lang="en-US" altLang="en-US" sz="2000" dirty="0" smtClean="0">
                <a:solidFill>
                  <a:schemeClr val="bg1"/>
                </a:solidFill>
                <a:latin typeface="Times New Roman" pitchFamily="18" charset="0"/>
              </a:rPr>
              <a:t>H1:   arbitrary length input </a:t>
            </a:r>
            <a:r>
              <a:rPr lang="en-US" altLang="en-US" sz="2000" dirty="0" smtClean="0">
                <a:solidFill>
                  <a:schemeClr val="bg1"/>
                </a:solidFill>
                <a:latin typeface="Times New Roman" pitchFamily="18" charset="0"/>
                <a:sym typeface="Wingdings" pitchFamily="2" charset="2"/>
              </a:rPr>
              <a:t> </a:t>
            </a:r>
            <a:r>
              <a:rPr lang="en-US" altLang="en-US" sz="2000" dirty="0" smtClean="0">
                <a:solidFill>
                  <a:schemeClr val="bg1"/>
                </a:solidFill>
                <a:latin typeface="Times New Roman" pitchFamily="18" charset="0"/>
              </a:rPr>
              <a:t>fixed length digest.</a:t>
            </a:r>
          </a:p>
          <a:p>
            <a:pPr algn="just"/>
            <a:r>
              <a:rPr lang="en-US" altLang="en-US" sz="2000" dirty="0" smtClean="0">
                <a:solidFill>
                  <a:schemeClr val="bg1"/>
                </a:solidFill>
                <a:latin typeface="Times New Roman" pitchFamily="18" charset="0"/>
              </a:rPr>
              <a:t>H2: fixed-size n-bit input </a:t>
            </a:r>
            <a:r>
              <a:rPr lang="en-US" altLang="en-US" sz="2000" dirty="0" smtClean="0">
                <a:solidFill>
                  <a:schemeClr val="bg1"/>
                </a:solidFill>
                <a:latin typeface="Times New Roman" pitchFamily="18" charset="0"/>
                <a:sym typeface="Wingdings" pitchFamily="2" charset="2"/>
              </a:rPr>
              <a:t> fixed-size m-bit digest, n&gt;m (compressed)</a:t>
            </a:r>
          </a:p>
          <a:p>
            <a:pPr algn="just"/>
            <a:r>
              <a:rPr lang="en-US" altLang="en-US" sz="2000" b="0" dirty="0" smtClean="0">
                <a:solidFill>
                  <a:schemeClr val="bg1"/>
                </a:solidFill>
                <a:latin typeface="Times New Roman" pitchFamily="18" charset="0"/>
                <a:sym typeface="Wingdings" pitchFamily="2" charset="2"/>
              </a:rPr>
              <a:t>- Digest: compressed, encrypted bit string</a:t>
            </a:r>
            <a:endParaRPr lang="en-US" altLang="en-US" sz="2000" b="0" dirty="0">
              <a:solidFill>
                <a:schemeClr val="bg1"/>
              </a:solidFill>
              <a:latin typeface="Times New Roman" pitchFamily="18" charset="0"/>
            </a:endParaRPr>
          </a:p>
        </p:txBody>
      </p:sp>
      <p:grpSp>
        <p:nvGrpSpPr>
          <p:cNvPr id="2" name="Group 1"/>
          <p:cNvGrpSpPr>
            <a:grpSpLocks/>
          </p:cNvGrpSpPr>
          <p:nvPr/>
        </p:nvGrpSpPr>
        <p:grpSpPr bwMode="auto">
          <a:xfrm>
            <a:off x="587375" y="3276600"/>
            <a:ext cx="8175625" cy="3429000"/>
            <a:chOff x="228600" y="3352800"/>
            <a:chExt cx="8175625" cy="3429000"/>
          </a:xfrm>
        </p:grpSpPr>
        <p:sp>
          <p:nvSpPr>
            <p:cNvPr id="75781" name="Text Box 4"/>
            <p:cNvSpPr txBox="1">
              <a:spLocks noChangeArrowheads="1"/>
            </p:cNvSpPr>
            <p:nvPr/>
          </p:nvSpPr>
          <p:spPr bwMode="auto">
            <a:xfrm>
              <a:off x="304800" y="3352800"/>
              <a:ext cx="390504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16.11  </a:t>
              </a:r>
              <a:r>
                <a:rPr lang="en-US" altLang="en-US" sz="2000" dirty="0">
                  <a:solidFill>
                    <a:schemeClr val="bg1"/>
                  </a:solidFill>
                  <a:latin typeface="Times New Roman" pitchFamily="18" charset="0"/>
                </a:rPr>
                <a:t>Message and digest</a:t>
              </a:r>
            </a:p>
          </p:txBody>
        </p:sp>
        <p:cxnSp>
          <p:nvCxnSpPr>
            <p:cNvPr id="75782" name="Straight Connector 6"/>
            <p:cNvCxnSpPr>
              <a:cxnSpLocks noChangeShapeType="1"/>
            </p:cNvCxnSpPr>
            <p:nvPr/>
          </p:nvCxnSpPr>
          <p:spPr bwMode="auto">
            <a:xfrm>
              <a:off x="228600" y="3810000"/>
              <a:ext cx="8023225" cy="0"/>
            </a:xfrm>
            <a:prstGeom prst="line">
              <a:avLst/>
            </a:prstGeom>
            <a:noFill/>
            <a:ln w="57150" algn="ctr">
              <a:solidFill>
                <a:srgbClr val="FF0000"/>
              </a:solidFill>
              <a:round/>
              <a:headEnd/>
              <a:tailEnd/>
            </a:ln>
            <a:effectLst/>
          </p:spPr>
        </p:cxnSp>
        <p:cxnSp>
          <p:nvCxnSpPr>
            <p:cNvPr id="75783" name="Straight Connector 8"/>
            <p:cNvCxnSpPr>
              <a:cxnSpLocks noChangeShapeType="1"/>
            </p:cNvCxnSpPr>
            <p:nvPr/>
          </p:nvCxnSpPr>
          <p:spPr bwMode="auto">
            <a:xfrm>
              <a:off x="228600" y="3429000"/>
              <a:ext cx="8023225" cy="0"/>
            </a:xfrm>
            <a:prstGeom prst="line">
              <a:avLst/>
            </a:prstGeom>
            <a:noFill/>
            <a:ln w="9525" algn="ctr">
              <a:solidFill>
                <a:srgbClr val="FF0000"/>
              </a:solidFill>
              <a:round/>
              <a:headEnd/>
              <a:tailEnd/>
            </a:ln>
            <a:effectLst/>
          </p:spPr>
        </p:cxnSp>
        <p:pic>
          <p:nvPicPr>
            <p:cNvPr id="75784" name="Picture 1"/>
            <p:cNvPicPr>
              <a:picLocks noChangeAspect="1"/>
            </p:cNvPicPr>
            <p:nvPr/>
          </p:nvPicPr>
          <p:blipFill>
            <a:blip r:embed="rId3" cstate="print"/>
            <a:srcRect/>
            <a:stretch>
              <a:fillRect/>
            </a:stretch>
          </p:blipFill>
          <p:spPr bwMode="auto">
            <a:xfrm>
              <a:off x="228600" y="3886200"/>
              <a:ext cx="7927975" cy="2817813"/>
            </a:xfrm>
            <a:prstGeom prst="rect">
              <a:avLst/>
            </a:prstGeom>
            <a:noFill/>
            <a:ln w="9525">
              <a:noFill/>
              <a:miter lim="800000"/>
              <a:headEnd/>
              <a:tailEnd/>
            </a:ln>
          </p:spPr>
        </p:pic>
        <p:cxnSp>
          <p:nvCxnSpPr>
            <p:cNvPr id="75785" name="Straight Connector 8"/>
            <p:cNvCxnSpPr>
              <a:cxnSpLocks noChangeShapeType="1"/>
            </p:cNvCxnSpPr>
            <p:nvPr/>
          </p:nvCxnSpPr>
          <p:spPr bwMode="auto">
            <a:xfrm>
              <a:off x="381000" y="6781800"/>
              <a:ext cx="8023225" cy="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685800"/>
            <a:ext cx="40386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cs typeface="Arial" charset="0"/>
              </a:rPr>
              <a:t>Message </a:t>
            </a:r>
            <a:r>
              <a:rPr lang="en-US" altLang="en-US" sz="2800" b="1" dirty="0">
                <a:solidFill>
                  <a:srgbClr val="0000CC"/>
                </a:solidFill>
                <a:cs typeface="Arial" charset="0"/>
              </a:rPr>
              <a:t>authentication</a:t>
            </a:r>
          </a:p>
        </p:txBody>
      </p:sp>
      <p:sp>
        <p:nvSpPr>
          <p:cNvPr id="79875" name="Rectangle 3"/>
          <p:cNvSpPr>
            <a:spLocks noChangeArrowheads="1"/>
          </p:cNvSpPr>
          <p:nvPr/>
        </p:nvSpPr>
        <p:spPr bwMode="auto">
          <a:xfrm>
            <a:off x="304800" y="1143000"/>
            <a:ext cx="8610600" cy="369332"/>
          </a:xfrm>
          <a:prstGeom prst="rect">
            <a:avLst/>
          </a:prstGeom>
          <a:noFill/>
          <a:ln w="9525">
            <a:noFill/>
            <a:miter lim="800000"/>
            <a:headEnd/>
            <a:tailEnd/>
          </a:ln>
          <a:effectLst/>
        </p:spPr>
        <p:txBody>
          <a:bodyPr wrap="square">
            <a:spAutoFit/>
          </a:bodyPr>
          <a:lstStyle/>
          <a:p>
            <a:pPr algn="just">
              <a:buFontTx/>
              <a:buChar char="-"/>
            </a:pPr>
            <a:r>
              <a:rPr lang="en-US" altLang="en-US" b="0" dirty="0" smtClean="0">
                <a:solidFill>
                  <a:schemeClr val="bg1"/>
                </a:solidFill>
                <a:latin typeface="Times New Roman" pitchFamily="18" charset="0"/>
              </a:rPr>
              <a:t>A process on message owner to </a:t>
            </a:r>
            <a:r>
              <a:rPr lang="en-US" altLang="en-US" dirty="0" smtClean="0">
                <a:solidFill>
                  <a:schemeClr val="bg1"/>
                </a:solidFill>
                <a:latin typeface="Times New Roman" pitchFamily="18" charset="0"/>
              </a:rPr>
              <a:t>create a message authentication code (</a:t>
            </a:r>
            <a:r>
              <a:rPr lang="en-US" altLang="en-US" b="1" u="sng" dirty="0" smtClean="0">
                <a:solidFill>
                  <a:schemeClr val="bg1"/>
                </a:solidFill>
                <a:latin typeface="Times New Roman" pitchFamily="18" charset="0"/>
              </a:rPr>
              <a:t>MAC</a:t>
            </a:r>
            <a:r>
              <a:rPr lang="en-US" altLang="en-US" dirty="0" smtClean="0">
                <a:solidFill>
                  <a:schemeClr val="bg1"/>
                </a:solidFill>
                <a:latin typeface="Times New Roman" pitchFamily="18" charset="0"/>
              </a:rPr>
              <a:t>)</a:t>
            </a:r>
            <a:endParaRPr lang="en-US" altLang="en-US" b="0" dirty="0" smtClean="0">
              <a:solidFill>
                <a:schemeClr val="bg1"/>
              </a:solidFill>
              <a:latin typeface="Times New Roman" pitchFamily="18" charset="0"/>
            </a:endParaRPr>
          </a:p>
        </p:txBody>
      </p:sp>
      <p:grpSp>
        <p:nvGrpSpPr>
          <p:cNvPr id="2" name="Group 1"/>
          <p:cNvGrpSpPr>
            <a:grpSpLocks/>
          </p:cNvGrpSpPr>
          <p:nvPr/>
        </p:nvGrpSpPr>
        <p:grpSpPr bwMode="auto">
          <a:xfrm>
            <a:off x="304800" y="1461656"/>
            <a:ext cx="8318500" cy="3719944"/>
            <a:chOff x="228600" y="3127249"/>
            <a:chExt cx="6642100" cy="3273551"/>
          </a:xfrm>
        </p:grpSpPr>
        <p:sp>
          <p:nvSpPr>
            <p:cNvPr id="79877" name="Text Box 4"/>
            <p:cNvSpPr txBox="1">
              <a:spLocks noChangeArrowheads="1"/>
            </p:cNvSpPr>
            <p:nvPr/>
          </p:nvSpPr>
          <p:spPr bwMode="auto">
            <a:xfrm>
              <a:off x="228600" y="3127249"/>
              <a:ext cx="3876675"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16.12  </a:t>
              </a:r>
              <a:r>
                <a:rPr lang="en-US" altLang="en-US" sz="2000" dirty="0">
                  <a:solidFill>
                    <a:schemeClr val="bg1"/>
                  </a:solidFill>
                  <a:latin typeface="Times New Roman" pitchFamily="18" charset="0"/>
                </a:rPr>
                <a:t>Signing the digest</a:t>
              </a:r>
            </a:p>
          </p:txBody>
        </p:sp>
        <p:cxnSp>
          <p:nvCxnSpPr>
            <p:cNvPr id="79878" name="Straight Connector 6"/>
            <p:cNvCxnSpPr>
              <a:cxnSpLocks noChangeShapeType="1"/>
            </p:cNvCxnSpPr>
            <p:nvPr/>
          </p:nvCxnSpPr>
          <p:spPr bwMode="auto">
            <a:xfrm>
              <a:off x="228600" y="3505200"/>
              <a:ext cx="6629400" cy="0"/>
            </a:xfrm>
            <a:prstGeom prst="line">
              <a:avLst/>
            </a:prstGeom>
            <a:noFill/>
            <a:ln w="57150" algn="ctr">
              <a:solidFill>
                <a:srgbClr val="FF0000"/>
              </a:solidFill>
              <a:round/>
              <a:headEnd/>
              <a:tailEnd/>
            </a:ln>
            <a:effectLst/>
          </p:spPr>
        </p:cxnSp>
        <p:cxnSp>
          <p:nvCxnSpPr>
            <p:cNvPr id="79879" name="Straight Connector 7"/>
            <p:cNvCxnSpPr>
              <a:cxnSpLocks noChangeShapeType="1"/>
            </p:cNvCxnSpPr>
            <p:nvPr/>
          </p:nvCxnSpPr>
          <p:spPr bwMode="auto">
            <a:xfrm>
              <a:off x="228600" y="6400800"/>
              <a:ext cx="6629400" cy="0"/>
            </a:xfrm>
            <a:prstGeom prst="line">
              <a:avLst/>
            </a:prstGeom>
            <a:noFill/>
            <a:ln w="9525" algn="ctr">
              <a:solidFill>
                <a:srgbClr val="FF0000"/>
              </a:solidFill>
              <a:round/>
              <a:headEnd/>
              <a:tailEnd/>
            </a:ln>
            <a:effectLst/>
          </p:spPr>
        </p:cxnSp>
        <p:cxnSp>
          <p:nvCxnSpPr>
            <p:cNvPr id="79880" name="Straight Connector 8"/>
            <p:cNvCxnSpPr>
              <a:cxnSpLocks noChangeShapeType="1"/>
            </p:cNvCxnSpPr>
            <p:nvPr/>
          </p:nvCxnSpPr>
          <p:spPr bwMode="auto">
            <a:xfrm>
              <a:off x="228600" y="3182112"/>
              <a:ext cx="6629400" cy="0"/>
            </a:xfrm>
            <a:prstGeom prst="line">
              <a:avLst/>
            </a:prstGeom>
            <a:noFill/>
            <a:ln w="9525" algn="ctr">
              <a:solidFill>
                <a:srgbClr val="FF0000"/>
              </a:solidFill>
              <a:round/>
              <a:headEnd/>
              <a:tailEnd/>
            </a:ln>
            <a:effectLst/>
          </p:spPr>
        </p:cxnSp>
        <p:pic>
          <p:nvPicPr>
            <p:cNvPr id="79881" name="Picture 1"/>
            <p:cNvPicPr>
              <a:picLocks noChangeAspect="1"/>
            </p:cNvPicPr>
            <p:nvPr/>
          </p:nvPicPr>
          <p:blipFill>
            <a:blip r:embed="rId3" cstate="print">
              <a:lum contrast="10000"/>
            </a:blip>
            <a:srcRect/>
            <a:stretch>
              <a:fillRect/>
            </a:stretch>
          </p:blipFill>
          <p:spPr bwMode="auto">
            <a:xfrm>
              <a:off x="228600" y="3552825"/>
              <a:ext cx="6642100" cy="2771775"/>
            </a:xfrm>
            <a:prstGeom prst="rect">
              <a:avLst/>
            </a:prstGeom>
            <a:noFill/>
            <a:ln w="9525">
              <a:noFill/>
              <a:miter lim="800000"/>
              <a:headEnd/>
              <a:tailEnd/>
            </a:ln>
          </p:spPr>
        </p:pic>
      </p:grpSp>
      <p:sp>
        <p:nvSpPr>
          <p:cNvPr id="13"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304800" y="5257800"/>
            <a:ext cx="8534400" cy="1200329"/>
          </a:xfrm>
          <a:prstGeom prst="rect">
            <a:avLst/>
          </a:prstGeom>
        </p:spPr>
        <p:txBody>
          <a:bodyPr wrap="square">
            <a:spAutoFit/>
          </a:bodyPr>
          <a:lstStyle/>
          <a:p>
            <a:r>
              <a:rPr lang="en-US" dirty="0" smtClean="0">
                <a:solidFill>
                  <a:srgbClr val="0000CC"/>
                </a:solidFill>
              </a:rPr>
              <a:t>A MAC provides message integrity and message authentication using a combination of a hash function and a secret key.</a:t>
            </a:r>
          </a:p>
          <a:p>
            <a:r>
              <a:rPr lang="en-US" altLang="en-US" dirty="0" smtClean="0">
                <a:solidFill>
                  <a:schemeClr val="bg1"/>
                </a:solidFill>
                <a:latin typeface="Times New Roman" pitchFamily="18" charset="0"/>
              </a:rPr>
              <a:t>The National Institute of Standards and Technology (NIST)  issued a standard for a nested MAC that is often referred to as HMAC (hashed MAC)</a:t>
            </a:r>
            <a:r>
              <a:rPr lang="en-US" altLang="en-US" dirty="0" smtClean="0">
                <a:solidFill>
                  <a:schemeClr val="bg1"/>
                </a:solidFill>
                <a:latin typeface="Times New Roman" pitchFamily="18" charset="0"/>
                <a:sym typeface="Wingdings" pitchFamily="2" charset="2"/>
              </a:rPr>
              <a:t> It is not introduced in this text.</a:t>
            </a:r>
            <a:endParaRPr lang="en-US" dirty="0">
              <a:solidFill>
                <a:srgbClr val="0000CC"/>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457200" y="1295400"/>
            <a:ext cx="8153400" cy="3416320"/>
          </a:xfrm>
          <a:prstGeom prst="rect">
            <a:avLst/>
          </a:prstGeom>
          <a:noFill/>
          <a:ln w="9525">
            <a:noFill/>
            <a:miter lim="800000"/>
            <a:headEnd/>
            <a:tailEnd/>
          </a:ln>
          <a:effectLst/>
        </p:spPr>
        <p:txBody>
          <a:bodyPr wrap="square">
            <a:spAutoFit/>
          </a:bodyPr>
          <a:lstStyle/>
          <a:p>
            <a:pPr algn="just"/>
            <a:r>
              <a:rPr lang="en-US" altLang="en-US" sz="2400" b="0" dirty="0" smtClean="0">
                <a:solidFill>
                  <a:schemeClr val="bg1"/>
                </a:solidFill>
                <a:latin typeface="Times New Roman" pitchFamily="18" charset="0"/>
              </a:rPr>
              <a:t>- In some more </a:t>
            </a:r>
            <a:r>
              <a:rPr lang="en-US" altLang="en-US" sz="2400" b="0" dirty="0">
                <a:solidFill>
                  <a:schemeClr val="bg1"/>
                </a:solidFill>
                <a:latin typeface="Times New Roman" pitchFamily="18" charset="0"/>
              </a:rPr>
              <a:t>security services</a:t>
            </a:r>
            <a:r>
              <a:rPr lang="en-US" altLang="en-US" sz="2400" b="0" dirty="0" smtClean="0">
                <a:solidFill>
                  <a:schemeClr val="bg1"/>
                </a:solidFill>
                <a:latin typeface="Times New Roman" pitchFamily="18" charset="0"/>
              </a:rPr>
              <a:t>, digital signature is used. </a:t>
            </a:r>
            <a:r>
              <a:rPr lang="en-US" altLang="en-US" sz="2400" b="0" dirty="0">
                <a:solidFill>
                  <a:schemeClr val="bg1"/>
                </a:solidFill>
                <a:latin typeface="Times New Roman" pitchFamily="18" charset="0"/>
              </a:rPr>
              <a:t>A MAC uses a secret key </a:t>
            </a:r>
            <a:r>
              <a:rPr lang="en-US" altLang="en-US" sz="2400" b="0" dirty="0" smtClean="0">
                <a:solidFill>
                  <a:schemeClr val="bg1"/>
                </a:solidFill>
                <a:latin typeface="Times New Roman" pitchFamily="18" charset="0"/>
              </a:rPr>
              <a:t>to protect </a:t>
            </a:r>
            <a:r>
              <a:rPr lang="en-US" altLang="en-US" sz="2400" b="0" dirty="0">
                <a:solidFill>
                  <a:schemeClr val="bg1"/>
                </a:solidFill>
                <a:latin typeface="Times New Roman" pitchFamily="18" charset="0"/>
              </a:rPr>
              <a:t>the digest; </a:t>
            </a:r>
            <a:r>
              <a:rPr lang="en-US" altLang="en-US" sz="2400" b="1" dirty="0">
                <a:solidFill>
                  <a:schemeClr val="bg1"/>
                </a:solidFill>
                <a:latin typeface="Times New Roman" pitchFamily="18" charset="0"/>
              </a:rPr>
              <a:t>a digital signature uses a pair of private–public keys</a:t>
            </a:r>
            <a:r>
              <a:rPr lang="en-US" altLang="en-US" sz="2400" b="0" dirty="0" smtClean="0">
                <a:solidFill>
                  <a:schemeClr val="bg1"/>
                </a:solidFill>
                <a:latin typeface="Times New Roman" pitchFamily="18" charset="0"/>
              </a:rPr>
              <a:t>.</a:t>
            </a:r>
          </a:p>
          <a:p>
            <a:pPr algn="just"/>
            <a:r>
              <a:rPr lang="en-US" altLang="en-US" sz="2400" dirty="0" smtClean="0">
                <a:solidFill>
                  <a:schemeClr val="bg1"/>
                </a:solidFill>
                <a:latin typeface="Times New Roman" pitchFamily="18" charset="0"/>
              </a:rPr>
              <a:t>- A cryptosystem uses the private and public keys of the receiver;</a:t>
            </a:r>
          </a:p>
          <a:p>
            <a:pPr algn="just"/>
            <a:r>
              <a:rPr lang="en-US" altLang="en-US" sz="2400" dirty="0" smtClean="0">
                <a:solidFill>
                  <a:schemeClr val="bg1"/>
                </a:solidFill>
                <a:latin typeface="Times New Roman" pitchFamily="18" charset="0"/>
              </a:rPr>
              <a:t>a digital signature uses the private and public keys of the sender.</a:t>
            </a:r>
          </a:p>
          <a:p>
            <a:pPr algn="just"/>
            <a:r>
              <a:rPr lang="en-US" altLang="en-US" sz="2400" dirty="0" smtClean="0">
                <a:solidFill>
                  <a:schemeClr val="bg1"/>
                </a:solidFill>
                <a:latin typeface="Times New Roman" pitchFamily="18" charset="0"/>
              </a:rPr>
              <a:t>- A digital signature needs a public-key system. The signer signs with her private key; the verifier verifies with the signer’s public key.</a:t>
            </a:r>
          </a:p>
          <a:p>
            <a:pPr algn="just"/>
            <a:endParaRPr lang="en-US" altLang="en-US" sz="2400" b="0" dirty="0">
              <a:solidFill>
                <a:schemeClr val="bg1"/>
              </a:solidFill>
              <a:latin typeface="Times New Roman" pitchFamily="18" charset="0"/>
            </a:endParaRPr>
          </a:p>
        </p:txBody>
      </p:sp>
      <p:sp>
        <p:nvSpPr>
          <p:cNvPr id="5" name="Text Box 2"/>
          <p:cNvSpPr txBox="1">
            <a:spLocks noChangeArrowheads="1"/>
          </p:cNvSpPr>
          <p:nvPr/>
        </p:nvSpPr>
        <p:spPr bwMode="auto">
          <a:xfrm>
            <a:off x="152400" y="762000"/>
            <a:ext cx="8077200" cy="461665"/>
          </a:xfrm>
          <a:prstGeom prst="rect">
            <a:avLst/>
          </a:prstGeom>
          <a:noFill/>
          <a:ln w="9525">
            <a:noFill/>
            <a:miter lim="800000"/>
            <a:headEnd/>
            <a:tailEnd/>
          </a:ln>
          <a:effectLst/>
        </p:spPr>
        <p:txBody>
          <a:bodyPr wrap="square">
            <a:spAutoFit/>
          </a:bodyPr>
          <a:lstStyle/>
          <a:p>
            <a:r>
              <a:rPr lang="en-US" altLang="en-US" sz="2400" b="1" dirty="0" smtClean="0">
                <a:solidFill>
                  <a:srgbClr val="0000CC"/>
                </a:solidFill>
                <a:cs typeface="Arial" charset="0"/>
              </a:rPr>
              <a:t>Message authentication: Digital signature</a:t>
            </a:r>
            <a:endParaRPr lang="en-US" altLang="en-US" sz="2400" b="1" dirty="0">
              <a:solidFill>
                <a:srgbClr val="0000CC"/>
              </a:solidFill>
              <a:cs typeface="Arial" charset="0"/>
            </a:endParaRPr>
          </a:p>
        </p:txBody>
      </p:sp>
      <p:sp>
        <p:nvSpPr>
          <p:cNvPr id="7"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21" name="Group 20"/>
          <p:cNvGrpSpPr/>
          <p:nvPr/>
        </p:nvGrpSpPr>
        <p:grpSpPr>
          <a:xfrm>
            <a:off x="1743075" y="4038600"/>
            <a:ext cx="6562725" cy="2438400"/>
            <a:chOff x="76200" y="3886200"/>
            <a:chExt cx="6562725" cy="2438400"/>
          </a:xfrm>
        </p:grpSpPr>
        <p:grpSp>
          <p:nvGrpSpPr>
            <p:cNvPr id="8" name="Group 7"/>
            <p:cNvGrpSpPr>
              <a:grpSpLocks/>
            </p:cNvGrpSpPr>
            <p:nvPr/>
          </p:nvGrpSpPr>
          <p:grpSpPr bwMode="auto">
            <a:xfrm>
              <a:off x="76200" y="3886200"/>
              <a:ext cx="6553200" cy="2438400"/>
              <a:chOff x="228600" y="3581400"/>
              <a:chExt cx="6553200" cy="2438400"/>
            </a:xfrm>
          </p:grpSpPr>
          <p:sp>
            <p:nvSpPr>
              <p:cNvPr id="9" name="Text Box 4"/>
              <p:cNvSpPr txBox="1">
                <a:spLocks noChangeArrowheads="1"/>
              </p:cNvSpPr>
              <p:nvPr/>
            </p:nvSpPr>
            <p:spPr bwMode="auto">
              <a:xfrm>
                <a:off x="228600" y="3581400"/>
                <a:ext cx="445506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16.13  </a:t>
                </a:r>
                <a:r>
                  <a:rPr lang="en-US" altLang="en-US" sz="2000" dirty="0">
                    <a:solidFill>
                      <a:schemeClr val="bg1"/>
                    </a:solidFill>
                    <a:latin typeface="Times New Roman" pitchFamily="18" charset="0"/>
                  </a:rPr>
                  <a:t>Digital signature process</a:t>
                </a:r>
              </a:p>
            </p:txBody>
          </p:sp>
          <p:cxnSp>
            <p:nvCxnSpPr>
              <p:cNvPr id="10" name="Straight Connector 4"/>
              <p:cNvCxnSpPr>
                <a:cxnSpLocks noChangeShapeType="1"/>
              </p:cNvCxnSpPr>
              <p:nvPr/>
            </p:nvCxnSpPr>
            <p:spPr bwMode="auto">
              <a:xfrm>
                <a:off x="228600" y="4038600"/>
                <a:ext cx="6553200" cy="0"/>
              </a:xfrm>
              <a:prstGeom prst="line">
                <a:avLst/>
              </a:prstGeom>
              <a:noFill/>
              <a:ln w="57150" algn="ctr">
                <a:solidFill>
                  <a:srgbClr val="FF0000"/>
                </a:solidFill>
                <a:round/>
                <a:headEnd/>
                <a:tailEnd/>
              </a:ln>
              <a:effectLst/>
            </p:spPr>
          </p:cxnSp>
          <p:cxnSp>
            <p:nvCxnSpPr>
              <p:cNvPr id="11" name="Straight Connector 5"/>
              <p:cNvCxnSpPr>
                <a:cxnSpLocks noChangeShapeType="1"/>
              </p:cNvCxnSpPr>
              <p:nvPr/>
            </p:nvCxnSpPr>
            <p:spPr bwMode="auto">
              <a:xfrm>
                <a:off x="304800" y="6019800"/>
                <a:ext cx="6477000" cy="0"/>
              </a:xfrm>
              <a:prstGeom prst="line">
                <a:avLst/>
              </a:prstGeom>
              <a:noFill/>
              <a:ln w="9525" algn="ctr">
                <a:solidFill>
                  <a:srgbClr val="FF0000"/>
                </a:solidFill>
                <a:round/>
                <a:headEnd/>
                <a:tailEnd/>
              </a:ln>
              <a:effectLst/>
            </p:spPr>
          </p:cxnSp>
          <p:cxnSp>
            <p:nvCxnSpPr>
              <p:cNvPr id="12" name="Straight Connector 6"/>
              <p:cNvCxnSpPr>
                <a:cxnSpLocks noChangeShapeType="1"/>
              </p:cNvCxnSpPr>
              <p:nvPr/>
            </p:nvCxnSpPr>
            <p:spPr bwMode="auto">
              <a:xfrm>
                <a:off x="228600" y="3657600"/>
                <a:ext cx="6553200" cy="0"/>
              </a:xfrm>
              <a:prstGeom prst="line">
                <a:avLst/>
              </a:prstGeom>
              <a:noFill/>
              <a:ln w="9525" algn="ctr">
                <a:solidFill>
                  <a:srgbClr val="FF0000"/>
                </a:solidFill>
                <a:round/>
                <a:headEnd/>
                <a:tailEnd/>
              </a:ln>
              <a:effectLst/>
            </p:spPr>
          </p:cxnSp>
        </p:grpSp>
        <p:pic>
          <p:nvPicPr>
            <p:cNvPr id="1026" name="Picture 2"/>
            <p:cNvPicPr>
              <a:picLocks noChangeAspect="1" noChangeArrowheads="1"/>
            </p:cNvPicPr>
            <p:nvPr/>
          </p:nvPicPr>
          <p:blipFill>
            <a:blip r:embed="rId3" cstate="print"/>
            <a:srcRect/>
            <a:stretch>
              <a:fillRect/>
            </a:stretch>
          </p:blipFill>
          <p:spPr bwMode="auto">
            <a:xfrm>
              <a:off x="76200" y="4448175"/>
              <a:ext cx="6562725" cy="1876425"/>
            </a:xfrm>
            <a:prstGeom prst="rect">
              <a:avLst/>
            </a:prstGeom>
            <a:noFill/>
            <a:ln w="9525">
              <a:noFill/>
              <a:miter lim="800000"/>
              <a:headEnd/>
              <a:tailEnd/>
            </a:ln>
          </p:spPr>
        </p:pic>
      </p:grpSp>
      <p:sp>
        <p:nvSpPr>
          <p:cNvPr id="13" name="Slide Number Placeholder 12"/>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228600" y="1524000"/>
            <a:ext cx="8153400" cy="954107"/>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 Hashing long message to shorter digest, sender signs on the digest, receiver verified the received digest.</a:t>
            </a:r>
            <a:endParaRPr lang="en-US" altLang="en-US" sz="2800" b="0" dirty="0">
              <a:solidFill>
                <a:schemeClr val="bg1"/>
              </a:solidFill>
              <a:latin typeface="Times New Roman" pitchFamily="18" charset="0"/>
            </a:endParaRPr>
          </a:p>
        </p:txBody>
      </p:sp>
      <p:grpSp>
        <p:nvGrpSpPr>
          <p:cNvPr id="2" name="Group 1"/>
          <p:cNvGrpSpPr>
            <a:grpSpLocks/>
          </p:cNvGrpSpPr>
          <p:nvPr/>
        </p:nvGrpSpPr>
        <p:grpSpPr bwMode="auto">
          <a:xfrm>
            <a:off x="368300" y="2667000"/>
            <a:ext cx="8394700" cy="2895600"/>
            <a:chOff x="228600" y="3352800"/>
            <a:chExt cx="8394700" cy="2895600"/>
          </a:xfrm>
        </p:grpSpPr>
        <p:sp>
          <p:nvSpPr>
            <p:cNvPr id="92165" name="Text Box 4"/>
            <p:cNvSpPr txBox="1">
              <a:spLocks noChangeArrowheads="1"/>
            </p:cNvSpPr>
            <p:nvPr/>
          </p:nvSpPr>
          <p:spPr bwMode="auto">
            <a:xfrm>
              <a:off x="228600" y="3352800"/>
              <a:ext cx="3984625" cy="461963"/>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16.14   </a:t>
              </a:r>
              <a:r>
                <a:rPr lang="en-US" altLang="en-US" sz="2000" dirty="0">
                  <a:solidFill>
                    <a:schemeClr val="bg1"/>
                  </a:solidFill>
                  <a:latin typeface="Times New Roman" pitchFamily="18" charset="0"/>
                </a:rPr>
                <a:t>Signing the digest</a:t>
              </a:r>
            </a:p>
          </p:txBody>
        </p:sp>
        <p:cxnSp>
          <p:nvCxnSpPr>
            <p:cNvPr id="92166" name="Straight Connector 4"/>
            <p:cNvCxnSpPr>
              <a:cxnSpLocks noChangeShapeType="1"/>
            </p:cNvCxnSpPr>
            <p:nvPr/>
          </p:nvCxnSpPr>
          <p:spPr bwMode="auto">
            <a:xfrm>
              <a:off x="228600" y="3810000"/>
              <a:ext cx="8023225" cy="0"/>
            </a:xfrm>
            <a:prstGeom prst="line">
              <a:avLst/>
            </a:prstGeom>
            <a:noFill/>
            <a:ln w="57150" algn="ctr">
              <a:solidFill>
                <a:srgbClr val="FF0000"/>
              </a:solidFill>
              <a:round/>
              <a:headEnd/>
              <a:tailEnd/>
            </a:ln>
            <a:effectLst/>
          </p:spPr>
        </p:cxnSp>
        <p:cxnSp>
          <p:nvCxnSpPr>
            <p:cNvPr id="92167" name="Straight Connector 5"/>
            <p:cNvCxnSpPr>
              <a:cxnSpLocks noChangeShapeType="1"/>
            </p:cNvCxnSpPr>
            <p:nvPr/>
          </p:nvCxnSpPr>
          <p:spPr bwMode="auto">
            <a:xfrm>
              <a:off x="304800" y="6248400"/>
              <a:ext cx="8023225" cy="0"/>
            </a:xfrm>
            <a:prstGeom prst="line">
              <a:avLst/>
            </a:prstGeom>
            <a:noFill/>
            <a:ln w="9525" algn="ctr">
              <a:solidFill>
                <a:srgbClr val="FF0000"/>
              </a:solidFill>
              <a:round/>
              <a:headEnd/>
              <a:tailEnd/>
            </a:ln>
            <a:effectLst/>
          </p:spPr>
        </p:cxnSp>
        <p:cxnSp>
          <p:nvCxnSpPr>
            <p:cNvPr id="92168" name="Straight Connector 6"/>
            <p:cNvCxnSpPr>
              <a:cxnSpLocks noChangeShapeType="1"/>
            </p:cNvCxnSpPr>
            <p:nvPr/>
          </p:nvCxnSpPr>
          <p:spPr bwMode="auto">
            <a:xfrm>
              <a:off x="228600" y="3429000"/>
              <a:ext cx="8023225" cy="0"/>
            </a:xfrm>
            <a:prstGeom prst="line">
              <a:avLst/>
            </a:prstGeom>
            <a:noFill/>
            <a:ln w="9525" algn="ctr">
              <a:solidFill>
                <a:srgbClr val="FF0000"/>
              </a:solidFill>
              <a:round/>
              <a:headEnd/>
              <a:tailEnd/>
            </a:ln>
            <a:effectLst/>
          </p:spPr>
        </p:cxnSp>
        <p:pic>
          <p:nvPicPr>
            <p:cNvPr id="92169" name="Picture 1"/>
            <p:cNvPicPr>
              <a:picLocks noChangeAspect="1"/>
            </p:cNvPicPr>
            <p:nvPr/>
          </p:nvPicPr>
          <p:blipFill>
            <a:blip r:embed="rId2" cstate="print"/>
            <a:srcRect/>
            <a:stretch>
              <a:fillRect/>
            </a:stretch>
          </p:blipFill>
          <p:spPr bwMode="auto">
            <a:xfrm>
              <a:off x="228600" y="3962400"/>
              <a:ext cx="8394700" cy="2198688"/>
            </a:xfrm>
            <a:prstGeom prst="rect">
              <a:avLst/>
            </a:prstGeom>
            <a:noFill/>
            <a:ln w="9525">
              <a:noFill/>
              <a:miter lim="800000"/>
              <a:headEnd/>
              <a:tailEnd/>
            </a:ln>
          </p:spPr>
        </p:pic>
      </p:grpSp>
      <p:sp>
        <p:nvSpPr>
          <p:cNvPr id="11"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Text Box 2"/>
          <p:cNvSpPr txBox="1">
            <a:spLocks noChangeArrowheads="1"/>
          </p:cNvSpPr>
          <p:nvPr/>
        </p:nvSpPr>
        <p:spPr bwMode="auto">
          <a:xfrm>
            <a:off x="152400" y="762000"/>
            <a:ext cx="8077200" cy="461665"/>
          </a:xfrm>
          <a:prstGeom prst="rect">
            <a:avLst/>
          </a:prstGeom>
          <a:noFill/>
          <a:ln w="9525">
            <a:noFill/>
            <a:miter lim="800000"/>
            <a:headEnd/>
            <a:tailEnd/>
          </a:ln>
          <a:effectLst/>
        </p:spPr>
        <p:txBody>
          <a:bodyPr wrap="square">
            <a:spAutoFit/>
          </a:bodyPr>
          <a:lstStyle/>
          <a:p>
            <a:r>
              <a:rPr lang="en-US" altLang="en-US" sz="2400" b="1" dirty="0" smtClean="0">
                <a:solidFill>
                  <a:srgbClr val="0000CC"/>
                </a:solidFill>
                <a:cs typeface="Arial" charset="0"/>
              </a:rPr>
              <a:t>Message authentication: Signing the digest</a:t>
            </a:r>
            <a:endParaRPr lang="en-US" altLang="en-US" sz="2400" b="1" dirty="0">
              <a:solidFill>
                <a:srgbClr val="0000CC"/>
              </a:solidFill>
              <a:cs typeface="Arial" charset="0"/>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52400" y="819090"/>
            <a:ext cx="4191000" cy="461665"/>
          </a:xfrm>
          <a:prstGeom prst="rect">
            <a:avLst/>
          </a:prstGeom>
          <a:noFill/>
          <a:ln w="9525">
            <a:noFill/>
            <a:miter lim="800000"/>
            <a:headEnd/>
            <a:tailEnd/>
          </a:ln>
          <a:effectLst/>
        </p:spPr>
        <p:txBody>
          <a:bodyPr wrap="square">
            <a:spAutoFit/>
          </a:bodyPr>
          <a:lstStyle/>
          <a:p>
            <a:r>
              <a:rPr lang="en-US" altLang="en-US" sz="2400" b="1" dirty="0" smtClean="0">
                <a:solidFill>
                  <a:srgbClr val="0000CC"/>
                </a:solidFill>
                <a:latin typeface="Times New Roman" pitchFamily="18" charset="0"/>
              </a:rPr>
              <a:t>Services from Trusted Center</a:t>
            </a:r>
            <a:endParaRPr lang="en-US" altLang="en-US" sz="2400" b="1" dirty="0">
              <a:solidFill>
                <a:srgbClr val="0000CC"/>
              </a:solidFill>
              <a:latin typeface="Times New Roman" pitchFamily="18" charset="0"/>
            </a:endParaRPr>
          </a:p>
        </p:txBody>
      </p:sp>
      <p:sp>
        <p:nvSpPr>
          <p:cNvPr id="93187" name="Rectangle 3"/>
          <p:cNvSpPr>
            <a:spLocks noChangeArrowheads="1"/>
          </p:cNvSpPr>
          <p:nvPr/>
        </p:nvSpPr>
        <p:spPr bwMode="auto">
          <a:xfrm>
            <a:off x="152400" y="1295400"/>
            <a:ext cx="6477000" cy="400110"/>
          </a:xfrm>
          <a:prstGeom prst="rect">
            <a:avLst/>
          </a:prstGeom>
          <a:noFill/>
          <a:ln w="9525">
            <a:noFill/>
            <a:miter lim="800000"/>
            <a:headEnd/>
            <a:tailEnd/>
          </a:ln>
          <a:effectLst/>
        </p:spPr>
        <p:txBody>
          <a:bodyPr wrap="square">
            <a:spAutoFit/>
          </a:bodyPr>
          <a:lstStyle/>
          <a:p>
            <a:pPr algn="just"/>
            <a:r>
              <a:rPr lang="en-US" altLang="en-US" sz="2000" b="0" dirty="0" smtClean="0">
                <a:solidFill>
                  <a:schemeClr val="bg1"/>
                </a:solidFill>
                <a:latin typeface="Times New Roman" pitchFamily="18" charset="0"/>
              </a:rPr>
              <a:t>Trusted Center supports all needed security tools.</a:t>
            </a:r>
            <a:endParaRPr lang="en-US" altLang="en-US" sz="2000" b="0" dirty="0">
              <a:solidFill>
                <a:schemeClr val="bg1"/>
              </a:solidFill>
              <a:latin typeface="Times New Roman" pitchFamily="18" charset="0"/>
            </a:endParaRPr>
          </a:p>
        </p:txBody>
      </p:sp>
      <p:grpSp>
        <p:nvGrpSpPr>
          <p:cNvPr id="2" name="Group 1"/>
          <p:cNvGrpSpPr>
            <a:grpSpLocks/>
          </p:cNvGrpSpPr>
          <p:nvPr/>
        </p:nvGrpSpPr>
        <p:grpSpPr bwMode="auto">
          <a:xfrm>
            <a:off x="228600" y="1905000"/>
            <a:ext cx="8099425" cy="4267200"/>
            <a:chOff x="228600" y="2209800"/>
            <a:chExt cx="8099425" cy="4267200"/>
          </a:xfrm>
        </p:grpSpPr>
        <p:sp>
          <p:nvSpPr>
            <p:cNvPr id="93189" name="Text Box 4"/>
            <p:cNvSpPr txBox="1">
              <a:spLocks noChangeArrowheads="1"/>
            </p:cNvSpPr>
            <p:nvPr/>
          </p:nvSpPr>
          <p:spPr bwMode="auto">
            <a:xfrm>
              <a:off x="228600" y="2209800"/>
              <a:ext cx="612699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16.15  </a:t>
              </a:r>
              <a:r>
                <a:rPr lang="en-US" altLang="en-US" sz="2000" dirty="0">
                  <a:solidFill>
                    <a:schemeClr val="bg1"/>
                  </a:solidFill>
                  <a:latin typeface="Times New Roman" pitchFamily="18" charset="0"/>
                </a:rPr>
                <a:t>Using a trusted center for </a:t>
              </a:r>
              <a:r>
                <a:rPr lang="en-US" altLang="en-US" sz="2000" dirty="0" err="1">
                  <a:solidFill>
                    <a:schemeClr val="bg1"/>
                  </a:solidFill>
                  <a:latin typeface="Times New Roman" pitchFamily="18" charset="0"/>
                </a:rPr>
                <a:t>nonrepudiation</a:t>
              </a:r>
              <a:endParaRPr lang="en-US" altLang="en-US" sz="2000" dirty="0">
                <a:solidFill>
                  <a:schemeClr val="bg1"/>
                </a:solidFill>
                <a:latin typeface="Times New Roman" pitchFamily="18" charset="0"/>
              </a:endParaRPr>
            </a:p>
          </p:txBody>
        </p:sp>
        <p:cxnSp>
          <p:nvCxnSpPr>
            <p:cNvPr id="93190" name="Straight Connector 4"/>
            <p:cNvCxnSpPr>
              <a:cxnSpLocks noChangeShapeType="1"/>
            </p:cNvCxnSpPr>
            <p:nvPr/>
          </p:nvCxnSpPr>
          <p:spPr bwMode="auto">
            <a:xfrm>
              <a:off x="228600" y="2667000"/>
              <a:ext cx="8023225" cy="0"/>
            </a:xfrm>
            <a:prstGeom prst="line">
              <a:avLst/>
            </a:prstGeom>
            <a:noFill/>
            <a:ln w="57150" algn="ctr">
              <a:solidFill>
                <a:srgbClr val="FF0000"/>
              </a:solidFill>
              <a:round/>
              <a:headEnd/>
              <a:tailEnd/>
            </a:ln>
            <a:effectLst/>
          </p:spPr>
        </p:cxnSp>
        <p:cxnSp>
          <p:nvCxnSpPr>
            <p:cNvPr id="93191" name="Straight Connector 5"/>
            <p:cNvCxnSpPr>
              <a:cxnSpLocks noChangeShapeType="1"/>
            </p:cNvCxnSpPr>
            <p:nvPr/>
          </p:nvCxnSpPr>
          <p:spPr bwMode="auto">
            <a:xfrm>
              <a:off x="304800" y="6477000"/>
              <a:ext cx="8023225" cy="0"/>
            </a:xfrm>
            <a:prstGeom prst="line">
              <a:avLst/>
            </a:prstGeom>
            <a:noFill/>
            <a:ln w="9525" algn="ctr">
              <a:solidFill>
                <a:srgbClr val="FF0000"/>
              </a:solidFill>
              <a:round/>
              <a:headEnd/>
              <a:tailEnd/>
            </a:ln>
            <a:effectLst/>
          </p:spPr>
        </p:cxnSp>
        <p:cxnSp>
          <p:nvCxnSpPr>
            <p:cNvPr id="93192" name="Straight Connector 6"/>
            <p:cNvCxnSpPr>
              <a:cxnSpLocks noChangeShapeType="1"/>
            </p:cNvCxnSpPr>
            <p:nvPr/>
          </p:nvCxnSpPr>
          <p:spPr bwMode="auto">
            <a:xfrm>
              <a:off x="228600" y="2286000"/>
              <a:ext cx="8023225" cy="0"/>
            </a:xfrm>
            <a:prstGeom prst="line">
              <a:avLst/>
            </a:prstGeom>
            <a:noFill/>
            <a:ln w="9525" algn="ctr">
              <a:solidFill>
                <a:srgbClr val="FF0000"/>
              </a:solidFill>
              <a:round/>
              <a:headEnd/>
              <a:tailEnd/>
            </a:ln>
            <a:effectLst/>
          </p:spPr>
        </p:cxnSp>
        <p:pic>
          <p:nvPicPr>
            <p:cNvPr id="93193" name="Picture 1"/>
            <p:cNvPicPr>
              <a:picLocks noChangeAspect="1"/>
            </p:cNvPicPr>
            <p:nvPr/>
          </p:nvPicPr>
          <p:blipFill>
            <a:blip r:embed="rId2" cstate="print"/>
            <a:srcRect/>
            <a:stretch>
              <a:fillRect/>
            </a:stretch>
          </p:blipFill>
          <p:spPr bwMode="auto">
            <a:xfrm>
              <a:off x="561975" y="2763838"/>
              <a:ext cx="7508875" cy="3560762"/>
            </a:xfrm>
            <a:prstGeom prst="rect">
              <a:avLst/>
            </a:prstGeom>
            <a:noFill/>
            <a:ln w="9525">
              <a:noFill/>
              <a:miter lim="800000"/>
              <a:headEnd/>
              <a:tailEnd/>
            </a:ln>
          </p:spPr>
        </p:pic>
      </p:grpSp>
      <p:sp>
        <p:nvSpPr>
          <p:cNvPr id="10"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Rectangle 10"/>
          <p:cNvSpPr/>
          <p:nvPr/>
        </p:nvSpPr>
        <p:spPr>
          <a:xfrm>
            <a:off x="6400800" y="4953000"/>
            <a:ext cx="2411238" cy="369332"/>
          </a:xfrm>
          <a:prstGeom prst="rect">
            <a:avLst/>
          </a:prstGeom>
        </p:spPr>
        <p:txBody>
          <a:bodyPr wrap="none">
            <a:spAutoFit/>
          </a:bodyPr>
          <a:lstStyle/>
          <a:p>
            <a:r>
              <a:rPr lang="en-US" dirty="0" smtClean="0">
                <a:solidFill>
                  <a:schemeClr val="bg1"/>
                </a:solidFill>
              </a:rPr>
              <a:t>https://neac.gov.vn/</a:t>
            </a:r>
            <a:endParaRPr lang="en-US" dirty="0">
              <a:solidFill>
                <a:schemeClr val="bg1"/>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81000" y="990600"/>
            <a:ext cx="7086600" cy="523220"/>
          </a:xfrm>
          <a:prstGeom prst="rect">
            <a:avLst/>
          </a:prstGeom>
          <a:noFill/>
          <a:ln w="9525">
            <a:noFill/>
            <a:miter lim="800000"/>
            <a:headEnd/>
            <a:tailEnd/>
          </a:ln>
          <a:effectLst/>
        </p:spPr>
        <p:txBody>
          <a:bodyPr>
            <a:spAutoFit/>
          </a:bodyPr>
          <a:lstStyle/>
          <a:p>
            <a:r>
              <a:rPr lang="en-US" altLang="en-US" sz="2800" b="1" dirty="0" smtClean="0">
                <a:solidFill>
                  <a:srgbClr val="0000CC"/>
                </a:solidFill>
                <a:latin typeface="Times New Roman" pitchFamily="18" charset="0"/>
              </a:rPr>
              <a:t>Entity authentication- </a:t>
            </a:r>
            <a:r>
              <a:rPr lang="en-US" altLang="en-US" sz="2800" b="1" dirty="0" err="1" smtClean="0">
                <a:solidFill>
                  <a:srgbClr val="0000CC"/>
                </a:solidFill>
                <a:latin typeface="Times New Roman" pitchFamily="18" charset="0"/>
              </a:rPr>
              <a:t>Xác</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thực</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chủ</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thể</a:t>
            </a:r>
            <a:r>
              <a:rPr lang="en-US" altLang="en-US" sz="2800" b="1" dirty="0" smtClean="0">
                <a:solidFill>
                  <a:srgbClr val="0000CC"/>
                </a:solidFill>
                <a:latin typeface="Times New Roman" pitchFamily="18" charset="0"/>
              </a:rPr>
              <a:t> </a:t>
            </a:r>
            <a:endParaRPr lang="en-US" altLang="en-US" sz="2800" b="1" dirty="0">
              <a:solidFill>
                <a:srgbClr val="0000CC"/>
              </a:solidFill>
              <a:latin typeface="Times New Roman" pitchFamily="18" charset="0"/>
            </a:endParaRPr>
          </a:p>
        </p:txBody>
      </p:sp>
      <p:sp>
        <p:nvSpPr>
          <p:cNvPr id="94211" name="Rectangle 3"/>
          <p:cNvSpPr>
            <a:spLocks noChangeArrowheads="1"/>
          </p:cNvSpPr>
          <p:nvPr/>
        </p:nvSpPr>
        <p:spPr bwMode="auto">
          <a:xfrm>
            <a:off x="381000" y="3200400"/>
            <a:ext cx="8305800" cy="3539430"/>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Entity authentication </a:t>
            </a:r>
            <a:r>
              <a:rPr lang="en-US" altLang="en-US" sz="2800" b="0" dirty="0">
                <a:solidFill>
                  <a:schemeClr val="bg1"/>
                </a:solidFill>
                <a:latin typeface="Times New Roman" pitchFamily="18" charset="0"/>
              </a:rPr>
              <a:t>is a technique designed to let one </a:t>
            </a:r>
            <a:r>
              <a:rPr lang="en-US" altLang="en-US" sz="2800" b="0" dirty="0" smtClean="0">
                <a:solidFill>
                  <a:schemeClr val="bg1"/>
                </a:solidFill>
                <a:latin typeface="Times New Roman" pitchFamily="18" charset="0"/>
              </a:rPr>
              <a:t>party </a:t>
            </a:r>
            <a:r>
              <a:rPr lang="en-US" altLang="en-US" sz="1600" b="0" dirty="0" smtClean="0">
                <a:solidFill>
                  <a:schemeClr val="bg1"/>
                </a:solidFill>
                <a:latin typeface="Times New Roman" pitchFamily="18" charset="0"/>
              </a:rPr>
              <a:t>(</a:t>
            </a:r>
            <a:r>
              <a:rPr lang="en-US" altLang="en-US" sz="1600" b="0" dirty="0" err="1" smtClean="0">
                <a:solidFill>
                  <a:schemeClr val="bg1"/>
                </a:solidFill>
                <a:latin typeface="Times New Roman" pitchFamily="18" charset="0"/>
              </a:rPr>
              <a:t>nhóm</a:t>
            </a:r>
            <a:r>
              <a:rPr lang="en-US" altLang="en-US" sz="1600" b="0" dirty="0" smtClean="0">
                <a:solidFill>
                  <a:schemeClr val="bg1"/>
                </a:solidFill>
                <a:latin typeface="Times New Roman" pitchFamily="18" charset="0"/>
              </a:rPr>
              <a:t> </a:t>
            </a:r>
            <a:r>
              <a:rPr lang="en-US" altLang="en-US" sz="1600" b="0" dirty="0" err="1" smtClean="0">
                <a:solidFill>
                  <a:schemeClr val="bg1"/>
                </a:solidFill>
                <a:latin typeface="Times New Roman" pitchFamily="18" charset="0"/>
              </a:rPr>
              <a:t>thành</a:t>
            </a:r>
            <a:r>
              <a:rPr lang="en-US" altLang="en-US" sz="1600" b="0" dirty="0" smtClean="0">
                <a:solidFill>
                  <a:schemeClr val="bg1"/>
                </a:solidFill>
                <a:latin typeface="Times New Roman" pitchFamily="18" charset="0"/>
              </a:rPr>
              <a:t> v </a:t>
            </a:r>
            <a:r>
              <a:rPr lang="en-US" altLang="en-US" sz="1600" b="0" dirty="0" err="1" smtClean="0">
                <a:solidFill>
                  <a:schemeClr val="bg1"/>
                </a:solidFill>
                <a:latin typeface="Times New Roman" pitchFamily="18" charset="0"/>
              </a:rPr>
              <a:t>iên</a:t>
            </a:r>
            <a:r>
              <a:rPr lang="en-US" altLang="en-US" sz="1600" b="0" dirty="0" smtClean="0">
                <a:solidFill>
                  <a:schemeClr val="bg1"/>
                </a:solidFill>
                <a:latin typeface="Times New Roman" pitchFamily="18" charset="0"/>
              </a:rPr>
              <a:t>) </a:t>
            </a:r>
            <a:r>
              <a:rPr lang="en-US" altLang="en-US" sz="2800" b="0" dirty="0">
                <a:solidFill>
                  <a:schemeClr val="bg1"/>
                </a:solidFill>
                <a:latin typeface="Times New Roman" pitchFamily="18" charset="0"/>
              </a:rPr>
              <a:t>verify the identity of another party. </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An </a:t>
            </a:r>
            <a:r>
              <a:rPr lang="en-US" altLang="en-US" sz="2800" b="0" dirty="0">
                <a:solidFill>
                  <a:schemeClr val="bg1"/>
                </a:solidFill>
                <a:latin typeface="Times New Roman" pitchFamily="18" charset="0"/>
              </a:rPr>
              <a:t>entity can be a person, a process, a client, or a server. </a:t>
            </a:r>
            <a:endParaRPr lang="en-US" altLang="en-US" sz="2800" b="0" dirty="0" smtClean="0">
              <a:solidFill>
                <a:schemeClr val="bg1"/>
              </a:solidFill>
              <a:latin typeface="Times New Roman" pitchFamily="18" charset="0"/>
            </a:endParaRPr>
          </a:p>
          <a:p>
            <a:pPr algn="just">
              <a:buFontTx/>
              <a:buChar char="-"/>
            </a:pP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entity whose </a:t>
            </a:r>
            <a:r>
              <a:rPr lang="en-US" altLang="en-US" sz="2800" b="0" dirty="0" smtClean="0">
                <a:solidFill>
                  <a:schemeClr val="bg1"/>
                </a:solidFill>
                <a:latin typeface="Times New Roman" pitchFamily="18" charset="0"/>
              </a:rPr>
              <a:t>identity </a:t>
            </a:r>
            <a:r>
              <a:rPr lang="en-US" altLang="en-US" sz="2000" b="0" dirty="0" smtClean="0">
                <a:solidFill>
                  <a:schemeClr val="bg1"/>
                </a:solidFill>
                <a:latin typeface="Times New Roman" pitchFamily="18" charset="0"/>
              </a:rPr>
              <a:t>(</a:t>
            </a:r>
            <a:r>
              <a:rPr lang="en-US" altLang="en-US" sz="2000" b="0" dirty="0" err="1" smtClean="0">
                <a:solidFill>
                  <a:schemeClr val="bg1"/>
                </a:solidFill>
                <a:latin typeface="Times New Roman" pitchFamily="18" charset="0"/>
              </a:rPr>
              <a:t>dữ</a:t>
            </a:r>
            <a:r>
              <a:rPr lang="en-US" altLang="en-US" sz="2000" b="0" dirty="0" smtClean="0">
                <a:solidFill>
                  <a:schemeClr val="bg1"/>
                </a:solidFill>
                <a:latin typeface="Times New Roman" pitchFamily="18" charset="0"/>
              </a:rPr>
              <a:t> </a:t>
            </a:r>
            <a:r>
              <a:rPr lang="en-US" altLang="en-US" sz="2000" b="0" dirty="0" err="1" smtClean="0">
                <a:solidFill>
                  <a:schemeClr val="bg1"/>
                </a:solidFill>
                <a:latin typeface="Times New Roman" pitchFamily="18" charset="0"/>
              </a:rPr>
              <a:t>liệu</a:t>
            </a:r>
            <a:r>
              <a:rPr lang="en-US" altLang="en-US" sz="2000" b="0" dirty="0" smtClean="0">
                <a:solidFill>
                  <a:schemeClr val="bg1"/>
                </a:solidFill>
                <a:latin typeface="Times New Roman" pitchFamily="18" charset="0"/>
              </a:rPr>
              <a:t> </a:t>
            </a:r>
            <a:r>
              <a:rPr lang="en-US" altLang="en-US" sz="2000" b="0" dirty="0" err="1" smtClean="0">
                <a:solidFill>
                  <a:schemeClr val="bg1"/>
                </a:solidFill>
                <a:latin typeface="Times New Roman" pitchFamily="18" charset="0"/>
              </a:rPr>
              <a:t>nhận</a:t>
            </a:r>
            <a:r>
              <a:rPr lang="en-US" altLang="en-US" sz="2000" b="0" dirty="0" smtClean="0">
                <a:solidFill>
                  <a:schemeClr val="bg1"/>
                </a:solidFill>
                <a:latin typeface="Times New Roman" pitchFamily="18" charset="0"/>
              </a:rPr>
              <a:t> </a:t>
            </a:r>
            <a:r>
              <a:rPr lang="en-US" altLang="en-US" sz="2000" b="0" dirty="0" err="1" smtClean="0">
                <a:solidFill>
                  <a:schemeClr val="bg1"/>
                </a:solidFill>
                <a:latin typeface="Times New Roman" pitchFamily="18" charset="0"/>
              </a:rPr>
              <a:t>dạng</a:t>
            </a:r>
            <a:r>
              <a:rPr lang="en-US" altLang="en-US" sz="2000" b="0" dirty="0" smtClean="0">
                <a:solidFill>
                  <a:schemeClr val="bg1"/>
                </a:solidFill>
                <a:latin typeface="Times New Roman" pitchFamily="18" charset="0"/>
              </a:rPr>
              <a:t>)</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needs to be proven is called the </a:t>
            </a:r>
            <a:r>
              <a:rPr lang="en-US" altLang="en-US" sz="2800" b="0" dirty="0" smtClean="0">
                <a:solidFill>
                  <a:schemeClr val="bg1"/>
                </a:solidFill>
                <a:latin typeface="Times New Roman" pitchFamily="18" charset="0"/>
              </a:rPr>
              <a:t>claimant </a:t>
            </a:r>
            <a:r>
              <a:rPr lang="en-US" altLang="en-US" b="0" dirty="0" smtClean="0">
                <a:solidFill>
                  <a:schemeClr val="bg1"/>
                </a:solidFill>
                <a:latin typeface="Times New Roman" pitchFamily="18" charset="0"/>
              </a:rPr>
              <a:t>(</a:t>
            </a:r>
            <a:r>
              <a:rPr lang="en-US" altLang="en-US" b="0" dirty="0" err="1" smtClean="0">
                <a:solidFill>
                  <a:schemeClr val="bg1"/>
                </a:solidFill>
                <a:latin typeface="Times New Roman" pitchFamily="18" charset="0"/>
              </a:rPr>
              <a:t>chủ</a:t>
            </a:r>
            <a:r>
              <a:rPr lang="en-US" altLang="en-US" b="0" dirty="0" smtClean="0">
                <a:solidFill>
                  <a:schemeClr val="bg1"/>
                </a:solidFill>
                <a:latin typeface="Times New Roman" pitchFamily="18" charset="0"/>
              </a:rPr>
              <a:t> </a:t>
            </a:r>
            <a:r>
              <a:rPr lang="en-US" altLang="en-US" b="0" dirty="0" err="1" smtClean="0">
                <a:solidFill>
                  <a:schemeClr val="bg1"/>
                </a:solidFill>
                <a:latin typeface="Times New Roman" pitchFamily="18" charset="0"/>
              </a:rPr>
              <a:t>thể</a:t>
            </a:r>
            <a:r>
              <a:rPr lang="en-US" altLang="en-US" b="0" dirty="0" smtClean="0">
                <a:solidFill>
                  <a:schemeClr val="bg1"/>
                </a:solidFill>
                <a:latin typeface="Times New Roman" pitchFamily="18" charset="0"/>
              </a:rPr>
              <a:t> </a:t>
            </a:r>
            <a:r>
              <a:rPr lang="en-US" altLang="en-US" b="0" dirty="0" err="1" smtClean="0">
                <a:solidFill>
                  <a:schemeClr val="bg1"/>
                </a:solidFill>
                <a:latin typeface="Times New Roman" pitchFamily="18" charset="0"/>
              </a:rPr>
              <a:t>cần</a:t>
            </a:r>
            <a:r>
              <a:rPr lang="en-US" altLang="en-US" b="0" dirty="0" smtClean="0">
                <a:solidFill>
                  <a:schemeClr val="bg1"/>
                </a:solidFill>
                <a:latin typeface="Times New Roman" pitchFamily="18" charset="0"/>
              </a:rPr>
              <a:t> </a:t>
            </a:r>
            <a:r>
              <a:rPr lang="en-US" altLang="en-US" dirty="0" err="1" smtClean="0">
                <a:solidFill>
                  <a:schemeClr val="bg1"/>
                </a:solidFill>
                <a:latin typeface="Times New Roman" pitchFamily="18" charset="0"/>
              </a:rPr>
              <a:t>được</a:t>
            </a:r>
            <a:r>
              <a:rPr lang="en-US" altLang="en-US" dirty="0" smtClean="0">
                <a:solidFill>
                  <a:schemeClr val="bg1"/>
                </a:solidFill>
                <a:latin typeface="Times New Roman" pitchFamily="18" charset="0"/>
              </a:rPr>
              <a:t> </a:t>
            </a:r>
            <a:r>
              <a:rPr lang="en-US" altLang="en-US" dirty="0" err="1" smtClean="0">
                <a:solidFill>
                  <a:schemeClr val="bg1"/>
                </a:solidFill>
                <a:latin typeface="Times New Roman" pitchFamily="18" charset="0"/>
              </a:rPr>
              <a:t>xác</a:t>
            </a:r>
            <a:r>
              <a:rPr lang="en-US" altLang="en-US" dirty="0" smtClean="0">
                <a:solidFill>
                  <a:schemeClr val="bg1"/>
                </a:solidFill>
                <a:latin typeface="Times New Roman" pitchFamily="18" charset="0"/>
              </a:rPr>
              <a:t> </a:t>
            </a:r>
            <a:r>
              <a:rPr lang="en-US" altLang="en-US" dirty="0" err="1" smtClean="0">
                <a:solidFill>
                  <a:schemeClr val="bg1"/>
                </a:solidFill>
                <a:latin typeface="Times New Roman" pitchFamily="18" charset="0"/>
              </a:rPr>
              <a:t>thực</a:t>
            </a:r>
            <a:r>
              <a:rPr lang="en-US" altLang="en-US" b="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a:t>
            </a:r>
            <a:endParaRPr lang="en-US" altLang="en-US" sz="2800" b="0" dirty="0" smtClean="0">
              <a:solidFill>
                <a:schemeClr val="bg1"/>
              </a:solidFill>
              <a:latin typeface="Times New Roman" pitchFamily="18" charset="0"/>
            </a:endParaRPr>
          </a:p>
          <a:p>
            <a:pPr algn="just">
              <a:buFontTx/>
              <a:buChar char="-"/>
            </a:pPr>
            <a:r>
              <a:rPr lang="en-US" altLang="en-US" sz="2800" dirty="0" smtClean="0">
                <a:solidFill>
                  <a:schemeClr val="bg1"/>
                </a:solidFill>
                <a:latin typeface="Times New Roman" pitchFamily="18" charset="0"/>
              </a:rPr>
              <a:t>T</a:t>
            </a:r>
            <a:r>
              <a:rPr lang="en-US" altLang="en-US" sz="2800" b="0" dirty="0" smtClean="0">
                <a:solidFill>
                  <a:schemeClr val="bg1"/>
                </a:solidFill>
                <a:latin typeface="Times New Roman" pitchFamily="18" charset="0"/>
              </a:rPr>
              <a:t>he </a:t>
            </a:r>
            <a:r>
              <a:rPr lang="en-US" altLang="en-US" sz="2800" b="0" dirty="0">
                <a:solidFill>
                  <a:schemeClr val="bg1"/>
                </a:solidFill>
                <a:latin typeface="Times New Roman" pitchFamily="18" charset="0"/>
              </a:rPr>
              <a:t>party that tries to verify the identity of the </a:t>
            </a:r>
            <a:r>
              <a:rPr lang="en-US" altLang="en-US" sz="2800" b="0" dirty="0" smtClean="0">
                <a:solidFill>
                  <a:schemeClr val="bg1"/>
                </a:solidFill>
                <a:latin typeface="Times New Roman" pitchFamily="18" charset="0"/>
              </a:rPr>
              <a:t>claimant </a:t>
            </a:r>
            <a:r>
              <a:rPr lang="en-US" altLang="en-US" sz="2800" b="0" dirty="0">
                <a:solidFill>
                  <a:schemeClr val="bg1"/>
                </a:solidFill>
                <a:latin typeface="Times New Roman" pitchFamily="18" charset="0"/>
              </a:rPr>
              <a:t>is called the </a:t>
            </a:r>
            <a:r>
              <a:rPr lang="en-US" altLang="en-US" sz="2800" b="0" dirty="0" smtClean="0">
                <a:solidFill>
                  <a:schemeClr val="bg1"/>
                </a:solidFill>
                <a:latin typeface="Times New Roman" pitchFamily="18" charset="0"/>
              </a:rPr>
              <a:t>verifier </a:t>
            </a:r>
            <a:r>
              <a:rPr lang="en-US" altLang="en-US" b="0" dirty="0" smtClean="0">
                <a:solidFill>
                  <a:schemeClr val="bg1"/>
                </a:solidFill>
                <a:latin typeface="Times New Roman" pitchFamily="18" charset="0"/>
              </a:rPr>
              <a:t>(</a:t>
            </a:r>
            <a:r>
              <a:rPr lang="en-US" altLang="en-US" b="0" dirty="0" err="1" smtClean="0">
                <a:solidFill>
                  <a:schemeClr val="bg1"/>
                </a:solidFill>
                <a:latin typeface="Times New Roman" pitchFamily="18" charset="0"/>
              </a:rPr>
              <a:t>người</a:t>
            </a:r>
            <a:r>
              <a:rPr lang="en-US" altLang="en-US" b="0" dirty="0" smtClean="0">
                <a:solidFill>
                  <a:schemeClr val="bg1"/>
                </a:solidFill>
                <a:latin typeface="Times New Roman" pitchFamily="18" charset="0"/>
              </a:rPr>
              <a:t> </a:t>
            </a:r>
            <a:r>
              <a:rPr lang="en-US" altLang="en-US" b="0" dirty="0" err="1" smtClean="0">
                <a:solidFill>
                  <a:schemeClr val="bg1"/>
                </a:solidFill>
                <a:latin typeface="Times New Roman" pitchFamily="18" charset="0"/>
              </a:rPr>
              <a:t>kiểm</a:t>
            </a:r>
            <a:r>
              <a:rPr lang="en-US" altLang="en-US" b="0" dirty="0" smtClean="0">
                <a:solidFill>
                  <a:schemeClr val="bg1"/>
                </a:solidFill>
                <a:latin typeface="Times New Roman" pitchFamily="18" charset="0"/>
              </a:rPr>
              <a:t> </a:t>
            </a:r>
            <a:r>
              <a:rPr lang="en-US" altLang="en-US" b="0" dirty="0" err="1" smtClean="0">
                <a:solidFill>
                  <a:schemeClr val="bg1"/>
                </a:solidFill>
                <a:latin typeface="Times New Roman" pitchFamily="18" charset="0"/>
              </a:rPr>
              <a:t>tra</a:t>
            </a:r>
            <a:r>
              <a:rPr lang="en-US" altLang="en-US" b="0" dirty="0" smtClean="0">
                <a:solidFill>
                  <a:schemeClr val="bg1"/>
                </a:solidFill>
                <a:latin typeface="Times New Roman" pitchFamily="18" charset="0"/>
              </a:rPr>
              <a:t>)</a:t>
            </a:r>
            <a:r>
              <a:rPr lang="en-US" altLang="en-US" sz="2800" b="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37</a:t>
            </a:fld>
            <a:endParaRPr kumimoji="0" lang="en-US"/>
          </a:p>
        </p:txBody>
      </p:sp>
      <p:graphicFrame>
        <p:nvGraphicFramePr>
          <p:cNvPr id="6" name="Table 5"/>
          <p:cNvGraphicFramePr>
            <a:graphicFrameLocks noGrp="1"/>
          </p:cNvGraphicFramePr>
          <p:nvPr/>
        </p:nvGraphicFramePr>
        <p:xfrm>
          <a:off x="304800" y="1752600"/>
          <a:ext cx="8534400" cy="1280160"/>
        </p:xfrm>
        <a:graphic>
          <a:graphicData uri="http://schemas.openxmlformats.org/drawingml/2006/table">
            <a:tbl>
              <a:tblPr firstRow="1" bandRow="1">
                <a:tableStyleId>{5C22544A-7EE6-4342-B048-85BDC9FD1C3A}</a:tableStyleId>
              </a:tblPr>
              <a:tblGrid>
                <a:gridCol w="1600200"/>
                <a:gridCol w="4572000"/>
                <a:gridCol w="2362200"/>
              </a:tblGrid>
              <a:tr h="233082">
                <a:tc rowSpan="2">
                  <a:txBody>
                    <a:bodyPr/>
                    <a:lstStyle/>
                    <a:p>
                      <a:endParaRPr lang="en-US" dirty="0" smtClean="0"/>
                    </a:p>
                    <a:p>
                      <a:r>
                        <a:rPr lang="en-US" dirty="0" smtClean="0"/>
                        <a:t>Entity/user</a:t>
                      </a:r>
                    </a:p>
                    <a:p>
                      <a:r>
                        <a:rPr lang="en-US" dirty="0" smtClean="0"/>
                        <a:t>identity</a:t>
                      </a:r>
                      <a:endParaRPr lang="en-US" dirty="0"/>
                    </a:p>
                  </a:txBody>
                  <a:tcPr>
                    <a:solidFill>
                      <a:schemeClr val="accent1">
                        <a:lumMod val="50000"/>
                      </a:schemeClr>
                    </a:solidFill>
                  </a:tcPr>
                </a:tc>
                <a:tc>
                  <a:txBody>
                    <a:bodyPr/>
                    <a:lstStyle/>
                    <a:p>
                      <a:r>
                        <a:rPr lang="en-US" dirty="0" smtClean="0"/>
                        <a:t>Account (public) + password (private)</a:t>
                      </a:r>
                      <a:endParaRPr lang="en-US" dirty="0"/>
                    </a:p>
                  </a:txBody>
                  <a:tcPr>
                    <a:solidFill>
                      <a:schemeClr val="accent1">
                        <a:lumMod val="50000"/>
                      </a:schemeClr>
                    </a:solidFill>
                  </a:tcPr>
                </a:tc>
                <a:tc>
                  <a:txBody>
                    <a:bodyPr/>
                    <a:lstStyle/>
                    <a:p>
                      <a:r>
                        <a:rPr lang="en-US" dirty="0" smtClean="0"/>
                        <a:t>Normal</a:t>
                      </a:r>
                      <a:r>
                        <a:rPr lang="en-US" baseline="0" dirty="0" smtClean="0"/>
                        <a:t> use</a:t>
                      </a:r>
                      <a:endParaRPr lang="en-US" dirty="0"/>
                    </a:p>
                  </a:txBody>
                  <a:tcPr>
                    <a:solidFill>
                      <a:schemeClr val="accent1">
                        <a:lumMod val="50000"/>
                      </a:schemeClr>
                    </a:solidFill>
                  </a:tcPr>
                </a:tc>
              </a:tr>
              <a:tr h="757518">
                <a:tc vMerge="1">
                  <a:txBody>
                    <a:bodyPr/>
                    <a:lstStyle/>
                    <a:p>
                      <a:endParaRPr lang="en-US" dirty="0"/>
                    </a:p>
                  </a:txBody>
                  <a:tcPr/>
                </a:tc>
                <a:tc>
                  <a:txBody>
                    <a:bodyPr/>
                    <a:lstStyle/>
                    <a:p>
                      <a:r>
                        <a:rPr lang="en-US" dirty="0" smtClean="0"/>
                        <a:t>Question (public) – Answer (private) related to user</a:t>
                      </a:r>
                      <a:r>
                        <a:rPr lang="en-US" baseline="0" dirty="0" smtClean="0"/>
                        <a:t> such as </a:t>
                      </a:r>
                      <a:r>
                        <a:rPr lang="en-US" altLang="en-US" sz="1800" b="0" dirty="0" smtClean="0">
                          <a:solidFill>
                            <a:schemeClr val="bg1"/>
                          </a:solidFill>
                          <a:latin typeface="Times New Roman" pitchFamily="18" charset="0"/>
                        </a:rPr>
                        <a:t>something known, something possessed, or something inherent..</a:t>
                      </a:r>
                      <a:endParaRPr lang="en-US" dirty="0"/>
                    </a:p>
                  </a:txBody>
                  <a:tcPr/>
                </a:tc>
                <a:tc>
                  <a:txBody>
                    <a:bodyPr/>
                    <a:lstStyle/>
                    <a:p>
                      <a:r>
                        <a:rPr lang="en-US" dirty="0" smtClean="0"/>
                        <a:t>In case of password</a:t>
                      </a:r>
                      <a:r>
                        <a:rPr lang="en-US" baseline="0" dirty="0" smtClean="0"/>
                        <a:t> is omitted.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381000" y="3048000"/>
            <a:ext cx="8382000" cy="830262"/>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There are two differences between entity authentication and message authentication (data-origin authentication).</a:t>
            </a:r>
          </a:p>
        </p:txBody>
      </p:sp>
      <p:sp>
        <p:nvSpPr>
          <p:cNvPr id="97284" name="Rectangle 1"/>
          <p:cNvSpPr>
            <a:spLocks noChangeArrowheads="1"/>
          </p:cNvSpPr>
          <p:nvPr/>
        </p:nvSpPr>
        <p:spPr bwMode="auto">
          <a:xfrm>
            <a:off x="338137" y="3916362"/>
            <a:ext cx="8348663" cy="830263"/>
          </a:xfrm>
          <a:prstGeom prst="rect">
            <a:avLst/>
          </a:prstGeom>
          <a:noFill/>
          <a:ln w="9525">
            <a:noFill/>
            <a:miter lim="800000"/>
            <a:headEnd/>
            <a:tailEnd/>
          </a:ln>
        </p:spPr>
        <p:txBody>
          <a:bodyPr wrap="square">
            <a:spAutoFit/>
          </a:bodyPr>
          <a:lstStyle/>
          <a:p>
            <a:pPr marL="457200" indent="-457200" algn="just">
              <a:buClr>
                <a:srgbClr val="FF0000"/>
              </a:buClr>
              <a:buFont typeface="Tahoma" pitchFamily="34" charset="0"/>
              <a:buAutoNum type="arabicPeriod"/>
            </a:pPr>
            <a:r>
              <a:rPr lang="en-US" altLang="en-US" sz="2400" b="0" dirty="0">
                <a:solidFill>
                  <a:schemeClr val="bg1"/>
                </a:solidFill>
                <a:latin typeface="Times New Roman" pitchFamily="18" charset="0"/>
                <a:cs typeface="Times New Roman" pitchFamily="18" charset="0"/>
              </a:rPr>
              <a:t>Message authentication (or data-origin authentication) might not happen in real time; entity authentication does. </a:t>
            </a:r>
          </a:p>
        </p:txBody>
      </p:sp>
      <p:sp>
        <p:nvSpPr>
          <p:cNvPr id="97285" name="Rectangle 9"/>
          <p:cNvSpPr>
            <a:spLocks noChangeArrowheads="1"/>
          </p:cNvSpPr>
          <p:nvPr/>
        </p:nvSpPr>
        <p:spPr bwMode="auto">
          <a:xfrm>
            <a:off x="381000" y="4830762"/>
            <a:ext cx="8382000" cy="1570038"/>
          </a:xfrm>
          <a:prstGeom prst="rect">
            <a:avLst/>
          </a:prstGeom>
          <a:noFill/>
          <a:ln w="9525">
            <a:noFill/>
            <a:miter lim="800000"/>
            <a:headEnd/>
            <a:tailEnd/>
          </a:ln>
        </p:spPr>
        <p:txBody>
          <a:bodyPr wrap="square">
            <a:spAutoFit/>
          </a:bodyPr>
          <a:lstStyle/>
          <a:p>
            <a:pPr marL="457200" indent="-457200" algn="just">
              <a:buClr>
                <a:srgbClr val="FF0000"/>
              </a:buClr>
              <a:buFont typeface="Tahoma" pitchFamily="34" charset="0"/>
              <a:buAutoNum type="arabicPeriod" startAt="2"/>
            </a:pPr>
            <a:r>
              <a:rPr lang="en-US" altLang="en-US" sz="2400" b="1" dirty="0">
                <a:solidFill>
                  <a:schemeClr val="bg1"/>
                </a:solidFill>
                <a:latin typeface="Times New Roman" pitchFamily="18" charset="0"/>
                <a:cs typeface="Times New Roman" pitchFamily="18" charset="0"/>
              </a:rPr>
              <a:t>Message authentication </a:t>
            </a:r>
            <a:r>
              <a:rPr lang="en-US" altLang="en-US" sz="2400" b="0" dirty="0">
                <a:solidFill>
                  <a:schemeClr val="bg1"/>
                </a:solidFill>
                <a:latin typeface="Times New Roman" pitchFamily="18" charset="0"/>
                <a:cs typeface="Times New Roman" pitchFamily="18" charset="0"/>
              </a:rPr>
              <a:t>simply authenticates one message; the process needs to be </a:t>
            </a:r>
            <a:r>
              <a:rPr lang="en-US" altLang="en-US" sz="2400" b="1" dirty="0">
                <a:solidFill>
                  <a:schemeClr val="bg1"/>
                </a:solidFill>
                <a:latin typeface="Times New Roman" pitchFamily="18" charset="0"/>
                <a:cs typeface="Times New Roman" pitchFamily="18" charset="0"/>
              </a:rPr>
              <a:t>repeated for each new message</a:t>
            </a:r>
            <a:r>
              <a:rPr lang="en-US" altLang="en-US" sz="2400" b="0" dirty="0">
                <a:solidFill>
                  <a:schemeClr val="bg1"/>
                </a:solidFill>
                <a:latin typeface="Times New Roman" pitchFamily="18" charset="0"/>
                <a:cs typeface="Times New Roman" pitchFamily="18" charset="0"/>
              </a:rPr>
              <a:t>. </a:t>
            </a:r>
            <a:r>
              <a:rPr lang="en-US" altLang="en-US" sz="2400" b="0" dirty="0">
                <a:solidFill>
                  <a:srgbClr val="0000CC"/>
                </a:solidFill>
                <a:latin typeface="Times New Roman" pitchFamily="18" charset="0"/>
                <a:cs typeface="Times New Roman" pitchFamily="18" charset="0"/>
              </a:rPr>
              <a:t>Entity authentication authenticates the claimant for the entire duration of a session</a:t>
            </a:r>
            <a:r>
              <a:rPr lang="en-US" altLang="en-US" sz="2400" b="0" dirty="0">
                <a:solidFill>
                  <a:schemeClr val="bg1"/>
                </a:solidFill>
                <a:latin typeface="Times New Roman" pitchFamily="18" charset="0"/>
                <a:cs typeface="Times New Roman" pitchFamily="18" charset="0"/>
              </a:rPr>
              <a:t>.</a:t>
            </a:r>
          </a:p>
        </p:txBody>
      </p:sp>
      <p:sp>
        <p:nvSpPr>
          <p:cNvPr id="6" name="Text Box 2"/>
          <p:cNvSpPr txBox="1">
            <a:spLocks noChangeArrowheads="1"/>
          </p:cNvSpPr>
          <p:nvPr/>
        </p:nvSpPr>
        <p:spPr bwMode="auto">
          <a:xfrm>
            <a:off x="381000" y="990600"/>
            <a:ext cx="8458200" cy="461665"/>
          </a:xfrm>
          <a:prstGeom prst="rect">
            <a:avLst/>
          </a:prstGeom>
          <a:noFill/>
          <a:ln w="9525">
            <a:noFill/>
            <a:miter lim="800000"/>
            <a:headEnd/>
            <a:tailEnd/>
          </a:ln>
          <a:effectLst/>
        </p:spPr>
        <p:txBody>
          <a:bodyPr wrap="square">
            <a:spAutoFit/>
          </a:bodyPr>
          <a:lstStyle/>
          <a:p>
            <a:r>
              <a:rPr lang="en-US" altLang="en-US" sz="2400" b="1" dirty="0" smtClean="0">
                <a:solidFill>
                  <a:srgbClr val="0000CC"/>
                </a:solidFill>
                <a:latin typeface="Times New Roman" pitchFamily="18" charset="0"/>
              </a:rPr>
              <a:t>Entity authentication versus Message authentication</a:t>
            </a:r>
            <a:endParaRPr lang="en-US" altLang="en-US" sz="2400" b="1" dirty="0">
              <a:solidFill>
                <a:srgbClr val="0000CC"/>
              </a:solidFill>
              <a:latin typeface="Times New Roman" pitchFamily="18" charset="0"/>
            </a:endParaRPr>
          </a:p>
        </p:txBody>
      </p:sp>
      <p:sp>
        <p:nvSpPr>
          <p:cNvPr id="7"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38</a:t>
            </a:fld>
            <a:endParaRPr kumimoji="0" lang="en-US"/>
          </a:p>
        </p:txBody>
      </p:sp>
      <p:grpSp>
        <p:nvGrpSpPr>
          <p:cNvPr id="42" name="Group 41"/>
          <p:cNvGrpSpPr/>
          <p:nvPr/>
        </p:nvGrpSpPr>
        <p:grpSpPr>
          <a:xfrm>
            <a:off x="990600" y="1752600"/>
            <a:ext cx="7543800" cy="914400"/>
            <a:chOff x="990600" y="1752600"/>
            <a:chExt cx="7543800" cy="914400"/>
          </a:xfrm>
        </p:grpSpPr>
        <p:cxnSp>
          <p:nvCxnSpPr>
            <p:cNvPr id="10" name="Straight Arrow Connector 9"/>
            <p:cNvCxnSpPr/>
            <p:nvPr/>
          </p:nvCxnSpPr>
          <p:spPr>
            <a:xfrm>
              <a:off x="990600" y="2438400"/>
              <a:ext cx="7162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48600" y="2057400"/>
              <a:ext cx="685800" cy="381000"/>
            </a:xfrm>
            <a:prstGeom prst="rect">
              <a:avLst/>
            </a:prstGeom>
            <a:noFill/>
          </p:spPr>
          <p:txBody>
            <a:bodyPr wrap="square" rtlCol="0">
              <a:spAutoFit/>
            </a:bodyPr>
            <a:lstStyle/>
            <a:p>
              <a:r>
                <a:rPr lang="en-US" dirty="0" smtClean="0">
                  <a:solidFill>
                    <a:schemeClr val="bg1"/>
                  </a:solidFill>
                </a:rPr>
                <a:t>time</a:t>
              </a:r>
              <a:endParaRPr lang="en-US" dirty="0">
                <a:solidFill>
                  <a:schemeClr val="bg1"/>
                </a:solidFill>
              </a:endParaRPr>
            </a:p>
          </p:txBody>
        </p:sp>
        <p:cxnSp>
          <p:nvCxnSpPr>
            <p:cNvPr id="13" name="Straight Connector 12"/>
            <p:cNvCxnSpPr/>
            <p:nvPr/>
          </p:nvCxnSpPr>
          <p:spPr>
            <a:xfrm>
              <a:off x="1676400" y="2362200"/>
              <a:ext cx="0" cy="304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86600" y="2362200"/>
              <a:ext cx="0" cy="304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1600" y="1828800"/>
              <a:ext cx="533400" cy="523220"/>
            </a:xfrm>
            <a:prstGeom prst="rect">
              <a:avLst/>
            </a:prstGeom>
            <a:solidFill>
              <a:srgbClr val="0000CC"/>
            </a:solidFill>
          </p:spPr>
          <p:txBody>
            <a:bodyPr wrap="square" rtlCol="0">
              <a:spAutoFit/>
            </a:bodyPr>
            <a:lstStyle/>
            <a:p>
              <a:pPr algn="ctr"/>
              <a:r>
                <a:rPr lang="en-US" sz="1400" dirty="0" smtClean="0"/>
                <a:t>Log in</a:t>
              </a:r>
              <a:endParaRPr lang="en-US" sz="1400" dirty="0"/>
            </a:p>
          </p:txBody>
        </p:sp>
        <p:sp>
          <p:nvSpPr>
            <p:cNvPr id="16" name="TextBox 15"/>
            <p:cNvSpPr txBox="1"/>
            <p:nvPr/>
          </p:nvSpPr>
          <p:spPr>
            <a:xfrm>
              <a:off x="6781800" y="1828800"/>
              <a:ext cx="533400" cy="523220"/>
            </a:xfrm>
            <a:prstGeom prst="rect">
              <a:avLst/>
            </a:prstGeom>
            <a:solidFill>
              <a:srgbClr val="0000CC"/>
            </a:solidFill>
          </p:spPr>
          <p:txBody>
            <a:bodyPr wrap="square" rtlCol="0">
              <a:spAutoFit/>
            </a:bodyPr>
            <a:lstStyle/>
            <a:p>
              <a:pPr algn="ctr"/>
              <a:r>
                <a:rPr lang="en-US" sz="1400" dirty="0" smtClean="0"/>
                <a:t>Log out</a:t>
              </a:r>
              <a:endParaRPr lang="en-US" sz="1400" dirty="0"/>
            </a:p>
          </p:txBody>
        </p:sp>
        <p:sp>
          <p:nvSpPr>
            <p:cNvPr id="17" name="TextBox 16"/>
            <p:cNvSpPr txBox="1"/>
            <p:nvPr/>
          </p:nvSpPr>
          <p:spPr>
            <a:xfrm>
              <a:off x="2057400" y="1752600"/>
              <a:ext cx="1295400" cy="584775"/>
            </a:xfrm>
            <a:prstGeom prst="rect">
              <a:avLst/>
            </a:prstGeom>
            <a:solidFill>
              <a:srgbClr val="FF0000"/>
            </a:solidFill>
          </p:spPr>
          <p:txBody>
            <a:bodyPr wrap="square" rtlCol="0">
              <a:spAutoFit/>
            </a:bodyPr>
            <a:lstStyle/>
            <a:p>
              <a:pPr algn="ctr"/>
              <a:r>
                <a:rPr lang="en-US" sz="1600" dirty="0" smtClean="0"/>
                <a:t>Send </a:t>
              </a:r>
            </a:p>
            <a:p>
              <a:pPr algn="ctr"/>
              <a:r>
                <a:rPr lang="en-US" sz="1600" dirty="0" smtClean="0"/>
                <a:t>message 1</a:t>
              </a:r>
              <a:endParaRPr lang="en-US" sz="1600" dirty="0"/>
            </a:p>
          </p:txBody>
        </p:sp>
        <p:sp>
          <p:nvSpPr>
            <p:cNvPr id="18" name="TextBox 17"/>
            <p:cNvSpPr txBox="1"/>
            <p:nvPr/>
          </p:nvSpPr>
          <p:spPr>
            <a:xfrm>
              <a:off x="3581400" y="1752600"/>
              <a:ext cx="1295400" cy="584775"/>
            </a:xfrm>
            <a:prstGeom prst="rect">
              <a:avLst/>
            </a:prstGeom>
            <a:solidFill>
              <a:srgbClr val="FF0000"/>
            </a:solidFill>
          </p:spPr>
          <p:txBody>
            <a:bodyPr wrap="square" rtlCol="0">
              <a:spAutoFit/>
            </a:bodyPr>
            <a:lstStyle/>
            <a:p>
              <a:pPr algn="ctr"/>
              <a:r>
                <a:rPr lang="en-US" sz="1600" dirty="0" smtClean="0"/>
                <a:t>Send </a:t>
              </a:r>
            </a:p>
            <a:p>
              <a:pPr algn="ctr"/>
              <a:r>
                <a:rPr lang="en-US" sz="1600" dirty="0" smtClean="0"/>
                <a:t>message 2</a:t>
              </a:r>
              <a:endParaRPr lang="en-US" sz="1600" dirty="0"/>
            </a:p>
          </p:txBody>
        </p:sp>
        <p:sp>
          <p:nvSpPr>
            <p:cNvPr id="19" name="TextBox 18"/>
            <p:cNvSpPr txBox="1"/>
            <p:nvPr/>
          </p:nvSpPr>
          <p:spPr>
            <a:xfrm>
              <a:off x="5181600" y="1752600"/>
              <a:ext cx="1295400" cy="584775"/>
            </a:xfrm>
            <a:prstGeom prst="rect">
              <a:avLst/>
            </a:prstGeom>
            <a:solidFill>
              <a:srgbClr val="FF0000"/>
            </a:solidFill>
          </p:spPr>
          <p:txBody>
            <a:bodyPr wrap="square" rtlCol="0">
              <a:spAutoFit/>
            </a:bodyPr>
            <a:lstStyle/>
            <a:p>
              <a:pPr algn="ctr"/>
              <a:r>
                <a:rPr lang="en-US" sz="1600" dirty="0" smtClean="0"/>
                <a:t>Send </a:t>
              </a:r>
            </a:p>
            <a:p>
              <a:pPr algn="ctr"/>
              <a:r>
                <a:rPr lang="en-US" sz="1600" dirty="0" smtClean="0"/>
                <a:t>message 3</a:t>
              </a:r>
              <a:endParaRPr lang="en-US" sz="1600" dirty="0"/>
            </a:p>
          </p:txBody>
        </p:sp>
        <p:cxnSp>
          <p:nvCxnSpPr>
            <p:cNvPr id="21" name="Straight Connector 20"/>
            <p:cNvCxnSpPr/>
            <p:nvPr/>
          </p:nvCxnSpPr>
          <p:spPr>
            <a:xfrm>
              <a:off x="1676400" y="2667000"/>
              <a:ext cx="5410200" cy="0"/>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810000" y="2602468"/>
            <a:ext cx="1143000" cy="369332"/>
          </a:xfrm>
          <a:prstGeom prst="rect">
            <a:avLst/>
          </a:prstGeom>
          <a:noFill/>
        </p:spPr>
        <p:txBody>
          <a:bodyPr wrap="square" rtlCol="0">
            <a:spAutoFit/>
          </a:bodyPr>
          <a:lstStyle/>
          <a:p>
            <a:pPr algn="ctr"/>
            <a:r>
              <a:rPr lang="en-US" dirty="0" smtClean="0">
                <a:solidFill>
                  <a:schemeClr val="bg1"/>
                </a:solidFill>
              </a:rPr>
              <a:t>session</a:t>
            </a:r>
            <a:endParaRPr lang="en-US" dirty="0">
              <a:solidFill>
                <a:schemeClr val="bg1"/>
              </a:solidFill>
            </a:endParaRPr>
          </a:p>
        </p:txBody>
      </p:sp>
      <p:cxnSp>
        <p:nvCxnSpPr>
          <p:cNvPr id="28" name="Straight Arrow Connector 27"/>
          <p:cNvCxnSpPr>
            <a:endCxn id="26" idx="2"/>
          </p:cNvCxnSpPr>
          <p:nvPr/>
        </p:nvCxnSpPr>
        <p:spPr>
          <a:xfrm flipV="1">
            <a:off x="3657600" y="2971800"/>
            <a:ext cx="723900" cy="2743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096000" y="2286000"/>
            <a:ext cx="76200" cy="297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381000" y="1981200"/>
            <a:ext cx="8229600" cy="3416320"/>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 An entity is usually identify by &lt;account, password&gt; </a:t>
            </a:r>
          </a:p>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simplest and oldest method of entity </a:t>
            </a:r>
            <a:r>
              <a:rPr lang="en-US" altLang="en-US" sz="2400" b="0" dirty="0" smtClean="0">
                <a:solidFill>
                  <a:schemeClr val="bg1"/>
                </a:solidFill>
                <a:latin typeface="Times New Roman" pitchFamily="18" charset="0"/>
              </a:rPr>
              <a:t>authentication (claimant).</a:t>
            </a:r>
          </a:p>
          <a:p>
            <a:pPr algn="just">
              <a:buFontTx/>
              <a:buChar char="-"/>
            </a:pPr>
            <a:r>
              <a:rPr lang="en-US" altLang="en-US" sz="2400" b="0" dirty="0" smtClean="0">
                <a:solidFill>
                  <a:schemeClr val="bg1"/>
                </a:solidFill>
                <a:latin typeface="Times New Roman" pitchFamily="18" charset="0"/>
              </a:rPr>
              <a:t>A </a:t>
            </a:r>
            <a:r>
              <a:rPr lang="en-US" altLang="en-US" sz="2400" b="0" dirty="0">
                <a:solidFill>
                  <a:schemeClr val="bg1"/>
                </a:solidFill>
                <a:latin typeface="Times New Roman" pitchFamily="18" charset="0"/>
              </a:rPr>
              <a:t>password is used when a user needs to access a system’s resources (login). </a:t>
            </a:r>
            <a:endParaRPr lang="en-US" altLang="en-US" sz="2400" b="0" dirty="0" smtClean="0">
              <a:solidFill>
                <a:schemeClr val="bg1"/>
              </a:solidFill>
              <a:latin typeface="Times New Roman" pitchFamily="18" charset="0"/>
            </a:endParaRPr>
          </a:p>
          <a:p>
            <a:pPr algn="just">
              <a:buFont typeface="Wingdings"/>
              <a:buChar char="è"/>
            </a:pPr>
            <a:r>
              <a:rPr lang="en-US" altLang="en-US" sz="2400" b="0" dirty="0" smtClean="0">
                <a:solidFill>
                  <a:schemeClr val="bg1"/>
                </a:solidFill>
                <a:latin typeface="Times New Roman" pitchFamily="18" charset="0"/>
              </a:rPr>
              <a:t>Passwords </a:t>
            </a:r>
            <a:r>
              <a:rPr lang="en-US" altLang="en-US" sz="2400" b="0" dirty="0" smtClean="0">
                <a:solidFill>
                  <a:schemeClr val="bg1"/>
                </a:solidFill>
                <a:latin typeface="Times New Roman" pitchFamily="18" charset="0"/>
              </a:rPr>
              <a:t>are </a:t>
            </a:r>
            <a:r>
              <a:rPr lang="en-US" altLang="en-US" sz="2400" b="0" dirty="0">
                <a:solidFill>
                  <a:schemeClr val="bg1"/>
                </a:solidFill>
                <a:latin typeface="Times New Roman" pitchFamily="18" charset="0"/>
              </a:rPr>
              <a:t>very prone to </a:t>
            </a:r>
            <a:r>
              <a:rPr lang="en-US" altLang="en-US" sz="2400" b="0" dirty="0" smtClean="0">
                <a:solidFill>
                  <a:schemeClr val="bg1"/>
                </a:solidFill>
                <a:latin typeface="Times New Roman" pitchFamily="18" charset="0"/>
              </a:rPr>
              <a:t>attack/ can </a:t>
            </a:r>
            <a:r>
              <a:rPr lang="en-US" altLang="en-US" sz="2400" b="0" dirty="0">
                <a:solidFill>
                  <a:schemeClr val="bg1"/>
                </a:solidFill>
                <a:latin typeface="Times New Roman" pitchFamily="18" charset="0"/>
              </a:rPr>
              <a:t>be </a:t>
            </a:r>
            <a:r>
              <a:rPr lang="en-US" altLang="en-US" sz="2400" b="0" dirty="0" smtClean="0">
                <a:solidFill>
                  <a:schemeClr val="bg1"/>
                </a:solidFill>
                <a:latin typeface="Times New Roman" pitchFamily="18" charset="0"/>
              </a:rPr>
              <a:t>stolen/ intercepted (</a:t>
            </a:r>
            <a:r>
              <a:rPr lang="en-US" altLang="en-US" sz="2400" b="0" dirty="0" err="1" smtClean="0">
                <a:solidFill>
                  <a:schemeClr val="bg1"/>
                </a:solidFill>
                <a:latin typeface="Times New Roman" pitchFamily="18" charset="0"/>
              </a:rPr>
              <a:t>chặn</a:t>
            </a:r>
            <a:r>
              <a:rPr lang="en-US" altLang="en-US" sz="2400" b="0" dirty="0" smtClean="0">
                <a:solidFill>
                  <a:schemeClr val="bg1"/>
                </a:solidFill>
                <a:latin typeface="Times New Roman" pitchFamily="18" charset="0"/>
              </a:rPr>
              <a:t>)/  guessed (</a:t>
            </a:r>
            <a:r>
              <a:rPr lang="en-US" altLang="en-US" sz="2400" b="0" dirty="0" err="1" smtClean="0">
                <a:solidFill>
                  <a:schemeClr val="bg1"/>
                </a:solidFill>
                <a:latin typeface="Times New Roman" pitchFamily="18" charset="0"/>
              </a:rPr>
              <a:t>đoán</a:t>
            </a:r>
            <a:r>
              <a:rPr lang="en-US" altLang="en-US" sz="2400" b="0" dirty="0" smtClean="0">
                <a:solidFill>
                  <a:schemeClr val="bg1"/>
                </a:solidFill>
                <a:latin typeface="Times New Roman" pitchFamily="18" charset="0"/>
              </a:rPr>
              <a:t>), </a:t>
            </a:r>
            <a:r>
              <a:rPr lang="en-US" altLang="en-US" sz="2400" b="0" dirty="0" smtClean="0">
                <a:solidFill>
                  <a:schemeClr val="bg1"/>
                </a:solidFill>
                <a:latin typeface="Times New Roman" pitchFamily="18" charset="0"/>
              </a:rPr>
              <a:t>…</a:t>
            </a:r>
          </a:p>
          <a:p>
            <a:pPr algn="just">
              <a:buFont typeface="Wingdings"/>
              <a:buChar char="è"/>
            </a:pPr>
            <a:r>
              <a:rPr lang="en-US" altLang="en-US" sz="2400" dirty="0" smtClean="0">
                <a:solidFill>
                  <a:schemeClr val="bg1"/>
                </a:solidFill>
                <a:latin typeface="Times New Roman" pitchFamily="18" charset="0"/>
              </a:rPr>
              <a:t>In some cases, extra data are added such as one-time password OTP.</a:t>
            </a:r>
            <a:endParaRPr lang="en-US" altLang="en-US" sz="2400" b="0" dirty="0">
              <a:solidFill>
                <a:schemeClr val="bg1"/>
              </a:solidFill>
              <a:latin typeface="Times New Roman" pitchFamily="18" charset="0"/>
            </a:endParaRPr>
          </a:p>
        </p:txBody>
      </p:sp>
      <p:sp>
        <p:nvSpPr>
          <p:cNvPr id="7" name="Text Box 2"/>
          <p:cNvSpPr txBox="1">
            <a:spLocks noChangeArrowheads="1"/>
          </p:cNvSpPr>
          <p:nvPr/>
        </p:nvSpPr>
        <p:spPr bwMode="auto">
          <a:xfrm>
            <a:off x="304800" y="1219200"/>
            <a:ext cx="76962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Entity authentication: Password</a:t>
            </a:r>
            <a:endParaRPr lang="en-US" altLang="en-US" sz="2800" b="1" dirty="0">
              <a:solidFill>
                <a:srgbClr val="0000CC"/>
              </a:solidFill>
              <a:latin typeface="Times New Roman" pitchFamily="18" charset="0"/>
            </a:endParaRPr>
          </a:p>
        </p:txBody>
      </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65253" name="Rectangle 5"/>
          <p:cNvSpPr>
            <a:spLocks noChangeArrowheads="1"/>
          </p:cNvSpPr>
          <p:nvPr/>
        </p:nvSpPr>
        <p:spPr bwMode="auto">
          <a:xfrm>
            <a:off x="457200" y="1070283"/>
            <a:ext cx="7848600" cy="5016758"/>
          </a:xfrm>
          <a:prstGeom prst="rect">
            <a:avLst/>
          </a:prstGeom>
          <a:noFill/>
          <a:ln w="9525">
            <a:noFill/>
            <a:miter lim="800000"/>
            <a:headEnd/>
            <a:tailEnd/>
          </a:ln>
          <a:effectLst/>
        </p:spPr>
        <p:txBody>
          <a:bodyPr wrap="square" anchor="ctr">
            <a:spAutoFit/>
          </a:bodyPr>
          <a:lstStyle/>
          <a:p>
            <a:pPr algn="just"/>
            <a:r>
              <a:rPr lang="en-US" altLang="en-US" sz="3200" b="0" dirty="0">
                <a:solidFill>
                  <a:schemeClr val="bg1"/>
                </a:solidFill>
                <a:latin typeface="Times New Roman" pitchFamily="18" charset="0"/>
                <a:cs typeface="Times New Roman" pitchFamily="18" charset="0"/>
              </a:rPr>
              <a:t>We are living in the information age</a:t>
            </a:r>
            <a:r>
              <a:rPr lang="en-US" altLang="en-US" sz="3200" b="0" dirty="0" smtClean="0">
                <a:solidFill>
                  <a:schemeClr val="bg1"/>
                </a:solidFill>
                <a:latin typeface="Times New Roman" pitchFamily="18" charset="0"/>
                <a:cs typeface="Times New Roman" pitchFamily="18" charset="0"/>
              </a:rPr>
              <a:t>.</a:t>
            </a:r>
          </a:p>
          <a:p>
            <a:pPr algn="just">
              <a:buFontTx/>
              <a:buChar char="-"/>
            </a:pPr>
            <a:r>
              <a:rPr lang="en-US" altLang="en-US" sz="3200" b="0" dirty="0" smtClean="0">
                <a:solidFill>
                  <a:schemeClr val="bg1"/>
                </a:solidFill>
                <a:latin typeface="Times New Roman" pitchFamily="18" charset="0"/>
                <a:cs typeface="Times New Roman" pitchFamily="18" charset="0"/>
              </a:rPr>
              <a:t>Information are  private assets (</a:t>
            </a:r>
            <a:r>
              <a:rPr lang="en-US" altLang="en-US" sz="3200" b="0" dirty="0" err="1" smtClean="0">
                <a:solidFill>
                  <a:schemeClr val="bg1"/>
                </a:solidFill>
                <a:latin typeface="Times New Roman" pitchFamily="18" charset="0"/>
                <a:cs typeface="Times New Roman" pitchFamily="18" charset="0"/>
              </a:rPr>
              <a:t>tài</a:t>
            </a:r>
            <a:r>
              <a:rPr lang="en-US" altLang="en-US" sz="3200" b="0" dirty="0" smtClean="0">
                <a:solidFill>
                  <a:schemeClr val="bg1"/>
                </a:solidFill>
                <a:latin typeface="Times New Roman" pitchFamily="18" charset="0"/>
                <a:cs typeface="Times New Roman" pitchFamily="18" charset="0"/>
              </a:rPr>
              <a:t> </a:t>
            </a:r>
            <a:r>
              <a:rPr lang="en-US" altLang="en-US" sz="3200" b="0" dirty="0" err="1" smtClean="0">
                <a:solidFill>
                  <a:schemeClr val="bg1"/>
                </a:solidFill>
                <a:latin typeface="Times New Roman" pitchFamily="18" charset="0"/>
                <a:cs typeface="Times New Roman" pitchFamily="18" charset="0"/>
              </a:rPr>
              <a:t>sản</a:t>
            </a:r>
            <a:r>
              <a:rPr lang="en-US" altLang="en-US" sz="3200" b="0" dirty="0" smtClean="0">
                <a:solidFill>
                  <a:schemeClr val="bg1"/>
                </a:solidFill>
                <a:latin typeface="Times New Roman" pitchFamily="18" charset="0"/>
                <a:cs typeface="Times New Roman" pitchFamily="18" charset="0"/>
              </a:rPr>
              <a:t>) </a:t>
            </a:r>
            <a:r>
              <a:rPr lang="en-US" altLang="en-US" sz="3200" b="0" dirty="0" smtClean="0">
                <a:solidFill>
                  <a:schemeClr val="bg1"/>
                </a:solidFill>
                <a:latin typeface="Times New Roman" pitchFamily="18" charset="0"/>
                <a:cs typeface="Times New Roman" pitchFamily="18" charset="0"/>
                <a:sym typeface="Wingdings" pitchFamily="2" charset="2"/>
              </a:rPr>
              <a:t></a:t>
            </a:r>
          </a:p>
          <a:p>
            <a:pPr lvl="1" algn="just">
              <a:buFontTx/>
              <a:buChar char="-"/>
            </a:pPr>
            <a:r>
              <a:rPr lang="en-US" altLang="en-US" sz="3200" b="0" dirty="0" smtClean="0">
                <a:solidFill>
                  <a:schemeClr val="bg1"/>
                </a:solidFill>
                <a:latin typeface="Times New Roman" pitchFamily="18" charset="0"/>
                <a:cs typeface="Times New Roman" pitchFamily="18" charset="0"/>
                <a:sym typeface="Wingdings" pitchFamily="2" charset="2"/>
              </a:rPr>
              <a:t>They </a:t>
            </a:r>
            <a:r>
              <a:rPr lang="en-US" altLang="en-US" sz="3200" b="0" dirty="0" smtClean="0">
                <a:solidFill>
                  <a:schemeClr val="bg1"/>
                </a:solidFill>
                <a:latin typeface="Times New Roman" pitchFamily="18" charset="0"/>
                <a:cs typeface="Times New Roman" pitchFamily="18" charset="0"/>
              </a:rPr>
              <a:t>need </a:t>
            </a:r>
            <a:r>
              <a:rPr lang="en-US" altLang="en-US" sz="3200" b="0" dirty="0">
                <a:solidFill>
                  <a:schemeClr val="bg1"/>
                </a:solidFill>
                <a:latin typeface="Times New Roman" pitchFamily="18" charset="0"/>
                <a:cs typeface="Times New Roman" pitchFamily="18" charset="0"/>
              </a:rPr>
              <a:t>to be secured from </a:t>
            </a:r>
            <a:r>
              <a:rPr lang="en-US" altLang="en-US" sz="3200" b="0" dirty="0" smtClean="0">
                <a:solidFill>
                  <a:schemeClr val="bg1"/>
                </a:solidFill>
                <a:latin typeface="Times New Roman" pitchFamily="18" charset="0"/>
                <a:cs typeface="Times New Roman" pitchFamily="18" charset="0"/>
              </a:rPr>
              <a:t>attacks </a:t>
            </a:r>
            <a:r>
              <a:rPr lang="en-US" altLang="en-US" sz="3200" b="0" dirty="0" smtClean="0">
                <a:solidFill>
                  <a:schemeClr val="bg1"/>
                </a:solidFill>
                <a:latin typeface="Times New Roman" pitchFamily="18" charset="0"/>
                <a:cs typeface="Times New Roman" pitchFamily="18" charset="0"/>
                <a:sym typeface="Wingdings" pitchFamily="2" charset="2"/>
              </a:rPr>
              <a:t> they </a:t>
            </a:r>
            <a:r>
              <a:rPr lang="en-US" altLang="en-US" sz="3200" b="0" dirty="0" smtClean="0">
                <a:solidFill>
                  <a:schemeClr val="bg1"/>
                </a:solidFill>
                <a:latin typeface="Times New Roman" pitchFamily="18" charset="0"/>
                <a:cs typeface="Times New Roman" pitchFamily="18" charset="0"/>
              </a:rPr>
              <a:t>need </a:t>
            </a:r>
            <a:r>
              <a:rPr lang="en-US" altLang="en-US" sz="3200" b="0" dirty="0">
                <a:solidFill>
                  <a:schemeClr val="bg1"/>
                </a:solidFill>
                <a:latin typeface="Times New Roman" pitchFamily="18" charset="0"/>
                <a:cs typeface="Times New Roman" pitchFamily="18" charset="0"/>
              </a:rPr>
              <a:t>to be hidden from unauthorized access (</a:t>
            </a:r>
            <a:r>
              <a:rPr lang="en-US" altLang="en-US" sz="3200" b="0" i="1" dirty="0">
                <a:solidFill>
                  <a:schemeClr val="bg1"/>
                </a:solidFill>
                <a:latin typeface="Times New Roman" pitchFamily="18" charset="0"/>
                <a:cs typeface="Times New Roman" pitchFamily="18" charset="0"/>
              </a:rPr>
              <a:t>confidentiality</a:t>
            </a:r>
            <a:r>
              <a:rPr lang="en-US" altLang="en-US" sz="3200" b="0" dirty="0">
                <a:solidFill>
                  <a:schemeClr val="bg1"/>
                </a:solidFill>
                <a:latin typeface="Times New Roman" pitchFamily="18" charset="0"/>
                <a:cs typeface="Times New Roman" pitchFamily="18" charset="0"/>
              </a:rPr>
              <a:t>), protected from unauthorized change (</a:t>
            </a:r>
            <a:r>
              <a:rPr lang="en-US" altLang="en-US" sz="3200" b="0" i="1" dirty="0">
                <a:solidFill>
                  <a:schemeClr val="bg1"/>
                </a:solidFill>
                <a:latin typeface="Times New Roman" pitchFamily="18" charset="0"/>
                <a:cs typeface="Times New Roman" pitchFamily="18" charset="0"/>
              </a:rPr>
              <a:t>integrity</a:t>
            </a:r>
            <a:r>
              <a:rPr lang="en-US" altLang="en-US" sz="3200" b="0" dirty="0">
                <a:solidFill>
                  <a:schemeClr val="bg1"/>
                </a:solidFill>
                <a:latin typeface="Times New Roman" pitchFamily="18" charset="0"/>
                <a:cs typeface="Times New Roman" pitchFamily="18" charset="0"/>
              </a:rPr>
              <a:t>), and available to an authorized entity when it is needed (</a:t>
            </a:r>
            <a:r>
              <a:rPr lang="en-US" altLang="en-US" sz="3200" b="0" i="1" dirty="0">
                <a:solidFill>
                  <a:schemeClr val="bg1"/>
                </a:solidFill>
                <a:latin typeface="Times New Roman" pitchFamily="18" charset="0"/>
                <a:cs typeface="Times New Roman" pitchFamily="18" charset="0"/>
              </a:rPr>
              <a:t>availability</a:t>
            </a:r>
            <a:r>
              <a:rPr lang="en-US" altLang="en-US" sz="3200" b="0" dirty="0">
                <a:solidFill>
                  <a:schemeClr val="bg1"/>
                </a:solidFill>
                <a:latin typeface="Times New Roman" pitchFamily="18" charset="0"/>
                <a:cs typeface="Times New Roman" pitchFamily="18" charset="0"/>
              </a:rPr>
              <a:t>). </a:t>
            </a:r>
            <a:endParaRPr lang="en-US" altLang="en-US" sz="3200" b="0" dirty="0" smtClean="0">
              <a:solidFill>
                <a:schemeClr val="bg1"/>
              </a:solidFill>
              <a:latin typeface="Times New Roman" pitchFamily="18" charset="0"/>
              <a:cs typeface="Times New Roman" pitchFamily="18" charset="0"/>
            </a:endParaRPr>
          </a:p>
          <a:p>
            <a:pPr algn="just">
              <a:buFontTx/>
              <a:buChar char="-"/>
            </a:pPr>
            <a:r>
              <a:rPr lang="en-US" altLang="en-US" sz="3200" dirty="0" smtClean="0">
                <a:solidFill>
                  <a:schemeClr val="bg1"/>
                </a:solidFill>
                <a:latin typeface="Times New Roman" pitchFamily="18" charset="0"/>
                <a:cs typeface="Times New Roman" pitchFamily="18" charset="0"/>
              </a:rPr>
              <a:t> We need confidentiality in storing, maintain, transmission private data.</a:t>
            </a:r>
            <a:endParaRPr lang="en-US" altLang="en-US" sz="3200" b="0" dirty="0">
              <a:solidFill>
                <a:schemeClr val="bg1"/>
              </a:solidFill>
              <a:latin typeface="Times New Roman" pitchFamily="18" charset="0"/>
              <a:cs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1- 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381000" y="1981200"/>
            <a:ext cx="8229600" cy="3416320"/>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 In case of high security is needed, an entity is usually identify by &lt;account, password&gt; + challenge – response authentication. </a:t>
            </a:r>
          </a:p>
          <a:p>
            <a:pPr algn="just">
              <a:buFontTx/>
              <a:buChar char="-"/>
            </a:pPr>
            <a:r>
              <a:rPr lang="en-US" altLang="en-US" sz="2400" dirty="0" smtClean="0">
                <a:solidFill>
                  <a:schemeClr val="bg1"/>
                </a:solidFill>
                <a:latin typeface="Times New Roman" pitchFamily="18" charset="0"/>
              </a:rPr>
              <a:t> </a:t>
            </a:r>
            <a:r>
              <a:rPr lang="en-US" altLang="en-US" sz="2400" b="1" dirty="0" smtClean="0">
                <a:solidFill>
                  <a:schemeClr val="bg1"/>
                </a:solidFill>
                <a:latin typeface="Times New Roman" pitchFamily="18" charset="0"/>
              </a:rPr>
              <a:t>Challenge</a:t>
            </a:r>
            <a:r>
              <a:rPr lang="en-US" altLang="en-US" sz="2400" dirty="0" smtClean="0">
                <a:solidFill>
                  <a:schemeClr val="bg1"/>
                </a:solidFill>
                <a:latin typeface="Times New Roman" pitchFamily="18" charset="0"/>
              </a:rPr>
              <a:t>: an one-time small data (random number/characters, called as </a:t>
            </a:r>
            <a:r>
              <a:rPr lang="en-US" altLang="en-US" sz="2400" b="1" i="1" dirty="0" smtClean="0">
                <a:solidFill>
                  <a:schemeClr val="bg1"/>
                </a:solidFill>
                <a:latin typeface="Times New Roman" pitchFamily="18" charset="0"/>
              </a:rPr>
              <a:t>nonce</a:t>
            </a:r>
            <a:r>
              <a:rPr lang="en-US" altLang="en-US" sz="2400" dirty="0" smtClean="0">
                <a:solidFill>
                  <a:schemeClr val="bg1"/>
                </a:solidFill>
                <a:latin typeface="Times New Roman" pitchFamily="18" charset="0"/>
              </a:rPr>
              <a:t>- number once), short lifetime will be sent to claimant from verifier. </a:t>
            </a:r>
          </a:p>
          <a:p>
            <a:pPr algn="just">
              <a:buFontTx/>
              <a:buChar char="-"/>
            </a:pPr>
            <a:r>
              <a:rPr lang="en-US" altLang="en-US" sz="2400" b="1" dirty="0" smtClean="0">
                <a:solidFill>
                  <a:schemeClr val="bg1"/>
                </a:solidFill>
                <a:latin typeface="Times New Roman" pitchFamily="18" charset="0"/>
              </a:rPr>
              <a:t> Response</a:t>
            </a:r>
            <a:r>
              <a:rPr lang="en-US" altLang="en-US" sz="2400" b="0" dirty="0" smtClean="0">
                <a:solidFill>
                  <a:schemeClr val="bg1"/>
                </a:solidFill>
                <a:latin typeface="Times New Roman" pitchFamily="18" charset="0"/>
              </a:rPr>
              <a:t>: encrypted data from claimant is sent to verifier as a respond.</a:t>
            </a:r>
          </a:p>
          <a:p>
            <a:pPr algn="just">
              <a:buFontTx/>
              <a:buChar char="-"/>
            </a:pPr>
            <a:r>
              <a:rPr lang="en-US" altLang="en-US" sz="2400" dirty="0" smtClean="0">
                <a:solidFill>
                  <a:schemeClr val="bg1"/>
                </a:solidFill>
                <a:latin typeface="Times New Roman" pitchFamily="18" charset="0"/>
              </a:rPr>
              <a:t>It is called as OTP (one-time pad, one-time password). It is valid for only one login session.</a:t>
            </a:r>
            <a:endParaRPr lang="en-US" altLang="en-US" sz="2400" b="0" dirty="0" smtClean="0">
              <a:solidFill>
                <a:schemeClr val="bg1"/>
              </a:solidFill>
              <a:latin typeface="Times New Roman" pitchFamily="18" charset="0"/>
            </a:endParaRPr>
          </a:p>
        </p:txBody>
      </p:sp>
      <p:sp>
        <p:nvSpPr>
          <p:cNvPr id="7" name="Text Box 2"/>
          <p:cNvSpPr txBox="1">
            <a:spLocks noChangeArrowheads="1"/>
          </p:cNvSpPr>
          <p:nvPr/>
        </p:nvSpPr>
        <p:spPr bwMode="auto">
          <a:xfrm>
            <a:off x="304800" y="1219200"/>
            <a:ext cx="76962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Entity authentication: Challenge -response</a:t>
            </a:r>
            <a:endParaRPr lang="en-US" altLang="en-US" sz="2800" b="1" dirty="0">
              <a:solidFill>
                <a:srgbClr val="0000CC"/>
              </a:solidFill>
              <a:latin typeface="Times New Roman" pitchFamily="18" charset="0"/>
            </a:endParaRPr>
          </a:p>
        </p:txBody>
      </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2057400"/>
            <a:ext cx="8099425" cy="3657600"/>
            <a:chOff x="228600" y="457200"/>
            <a:chExt cx="8099425" cy="3657600"/>
          </a:xfrm>
        </p:grpSpPr>
        <p:sp>
          <p:nvSpPr>
            <p:cNvPr id="99331" name="Text Box 4"/>
            <p:cNvSpPr txBox="1">
              <a:spLocks noChangeArrowheads="1"/>
            </p:cNvSpPr>
            <p:nvPr/>
          </p:nvSpPr>
          <p:spPr bwMode="auto">
            <a:xfrm>
              <a:off x="228600" y="457200"/>
              <a:ext cx="656461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16.16  </a:t>
              </a:r>
              <a:r>
                <a:rPr lang="en-US" altLang="en-US" sz="2000" dirty="0">
                  <a:solidFill>
                    <a:schemeClr val="bg1"/>
                  </a:solidFill>
                  <a:latin typeface="Times New Roman" pitchFamily="18" charset="0"/>
                </a:rPr>
                <a:t>Unidirectional, symmetric-key authentication</a:t>
              </a:r>
            </a:p>
          </p:txBody>
        </p:sp>
        <p:cxnSp>
          <p:nvCxnSpPr>
            <p:cNvPr id="99332" name="Straight Connector 4"/>
            <p:cNvCxnSpPr>
              <a:cxnSpLocks noChangeShapeType="1"/>
            </p:cNvCxnSpPr>
            <p:nvPr/>
          </p:nvCxnSpPr>
          <p:spPr bwMode="auto">
            <a:xfrm>
              <a:off x="228600" y="914400"/>
              <a:ext cx="8023225" cy="0"/>
            </a:xfrm>
            <a:prstGeom prst="line">
              <a:avLst/>
            </a:prstGeom>
            <a:noFill/>
            <a:ln w="57150" algn="ctr">
              <a:solidFill>
                <a:srgbClr val="FF0000"/>
              </a:solidFill>
              <a:round/>
              <a:headEnd/>
              <a:tailEnd/>
            </a:ln>
            <a:effectLst/>
          </p:spPr>
        </p:cxnSp>
        <p:cxnSp>
          <p:nvCxnSpPr>
            <p:cNvPr id="99333" name="Straight Connector 5"/>
            <p:cNvCxnSpPr>
              <a:cxnSpLocks noChangeShapeType="1"/>
            </p:cNvCxnSpPr>
            <p:nvPr/>
          </p:nvCxnSpPr>
          <p:spPr bwMode="auto">
            <a:xfrm>
              <a:off x="304800" y="4114800"/>
              <a:ext cx="8023225" cy="0"/>
            </a:xfrm>
            <a:prstGeom prst="line">
              <a:avLst/>
            </a:prstGeom>
            <a:noFill/>
            <a:ln w="9525" algn="ctr">
              <a:solidFill>
                <a:srgbClr val="FF0000"/>
              </a:solidFill>
              <a:round/>
              <a:headEnd/>
              <a:tailEnd/>
            </a:ln>
            <a:effectLst/>
          </p:spPr>
        </p:cxnSp>
        <p:cxnSp>
          <p:nvCxnSpPr>
            <p:cNvPr id="99334" name="Straight Connector 6"/>
            <p:cNvCxnSpPr>
              <a:cxnSpLocks noChangeShapeType="1"/>
            </p:cNvCxnSpPr>
            <p:nvPr/>
          </p:nvCxnSpPr>
          <p:spPr bwMode="auto">
            <a:xfrm>
              <a:off x="228600" y="457200"/>
              <a:ext cx="8023225" cy="0"/>
            </a:xfrm>
            <a:prstGeom prst="line">
              <a:avLst/>
            </a:prstGeom>
            <a:noFill/>
            <a:ln w="9525" algn="ctr">
              <a:solidFill>
                <a:srgbClr val="FF0000"/>
              </a:solidFill>
              <a:round/>
              <a:headEnd/>
              <a:tailEnd/>
            </a:ln>
            <a:effectLst/>
          </p:spPr>
        </p:cxnSp>
        <p:pic>
          <p:nvPicPr>
            <p:cNvPr id="99335" name="Picture 1"/>
            <p:cNvPicPr>
              <a:picLocks noChangeAspect="1"/>
            </p:cNvPicPr>
            <p:nvPr/>
          </p:nvPicPr>
          <p:blipFill>
            <a:blip r:embed="rId2" cstate="print"/>
            <a:srcRect/>
            <a:stretch>
              <a:fillRect/>
            </a:stretch>
          </p:blipFill>
          <p:spPr bwMode="auto">
            <a:xfrm>
              <a:off x="762000" y="1165225"/>
              <a:ext cx="6605588" cy="2760663"/>
            </a:xfrm>
            <a:prstGeom prst="rect">
              <a:avLst/>
            </a:prstGeom>
            <a:noFill/>
            <a:ln w="9525">
              <a:noFill/>
              <a:miter lim="800000"/>
              <a:headEnd/>
              <a:tailEnd/>
            </a:ln>
          </p:spPr>
        </p:pic>
      </p:gr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41</a:t>
            </a:fld>
            <a:endParaRPr kumimoji="0" lang="en-US"/>
          </a:p>
        </p:txBody>
      </p:sp>
      <p:sp>
        <p:nvSpPr>
          <p:cNvPr id="11" name="Text Box 2"/>
          <p:cNvSpPr txBox="1">
            <a:spLocks noChangeArrowheads="1"/>
          </p:cNvSpPr>
          <p:nvPr/>
        </p:nvSpPr>
        <p:spPr bwMode="auto">
          <a:xfrm>
            <a:off x="304800" y="1219200"/>
            <a:ext cx="76962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Entity authentication: Challenge -response</a:t>
            </a:r>
            <a:endParaRPr lang="en-US" altLang="en-US" sz="2800" b="1" dirty="0">
              <a:solidFill>
                <a:srgbClr val="0000CC"/>
              </a:solidFill>
              <a:latin typeface="Times New Roman" pitchFamily="18" charset="0"/>
            </a:endParaRPr>
          </a:p>
        </p:txBody>
      </p:sp>
      <p:sp>
        <p:nvSpPr>
          <p:cNvPr id="12" name="TextBox 11"/>
          <p:cNvSpPr txBox="1"/>
          <p:nvPr/>
        </p:nvSpPr>
        <p:spPr>
          <a:xfrm>
            <a:off x="7543800" y="3429000"/>
            <a:ext cx="914400" cy="381000"/>
          </a:xfrm>
          <a:prstGeom prst="rect">
            <a:avLst/>
          </a:prstGeom>
          <a:noFill/>
        </p:spPr>
        <p:txBody>
          <a:bodyPr wrap="square" rtlCol="0">
            <a:spAutoFit/>
          </a:bodyPr>
          <a:lstStyle/>
          <a:p>
            <a:r>
              <a:rPr lang="en-US" dirty="0" smtClean="0">
                <a:solidFill>
                  <a:srgbClr val="FF0000"/>
                </a:solidFill>
              </a:rPr>
              <a:t>Server</a:t>
            </a:r>
            <a:endParaRPr lang="en-US" dirty="0">
              <a:solidFill>
                <a:srgbClr val="FF0000"/>
              </a:solidFill>
            </a:endParaRPr>
          </a:p>
        </p:txBody>
      </p:sp>
      <p:sp>
        <p:nvSpPr>
          <p:cNvPr id="13" name="TextBox 12"/>
          <p:cNvSpPr txBox="1"/>
          <p:nvPr/>
        </p:nvSpPr>
        <p:spPr>
          <a:xfrm>
            <a:off x="7467600" y="4495800"/>
            <a:ext cx="1371600" cy="646331"/>
          </a:xfrm>
          <a:prstGeom prst="rect">
            <a:avLst/>
          </a:prstGeom>
          <a:noFill/>
        </p:spPr>
        <p:txBody>
          <a:bodyPr wrap="square" rtlCol="0">
            <a:spAutoFit/>
          </a:bodyPr>
          <a:lstStyle/>
          <a:p>
            <a:r>
              <a:rPr lang="en-US" dirty="0" smtClean="0">
                <a:solidFill>
                  <a:schemeClr val="bg1"/>
                </a:solidFill>
              </a:rPr>
              <a:t>R</a:t>
            </a:r>
            <a:r>
              <a:rPr lang="en-US" baseline="-25000" dirty="0" smtClean="0">
                <a:solidFill>
                  <a:schemeClr val="bg1"/>
                </a:solidFill>
              </a:rPr>
              <a:t>B1</a:t>
            </a:r>
            <a:r>
              <a:rPr lang="en-US" dirty="0" smtClean="0">
                <a:solidFill>
                  <a:schemeClr val="bg1"/>
                </a:solidFill>
              </a:rPr>
              <a:t> = R</a:t>
            </a:r>
            <a:r>
              <a:rPr lang="en-US" b="1" dirty="0" smtClean="0">
                <a:solidFill>
                  <a:schemeClr val="bg1"/>
                </a:solidFill>
              </a:rPr>
              <a:t>B</a:t>
            </a:r>
            <a:r>
              <a:rPr lang="en-US" b="1" baseline="-25000" dirty="0" smtClean="0">
                <a:solidFill>
                  <a:schemeClr val="bg1"/>
                </a:solidFill>
              </a:rPr>
              <a:t>2</a:t>
            </a:r>
            <a:r>
              <a:rPr lang="en-US" dirty="0" smtClean="0">
                <a:solidFill>
                  <a:schemeClr val="bg1"/>
                </a:solidFill>
              </a:rPr>
              <a:t> </a:t>
            </a:r>
            <a:r>
              <a:rPr lang="en-US" dirty="0" smtClean="0">
                <a:solidFill>
                  <a:schemeClr val="bg1"/>
                </a:solidFill>
                <a:sym typeface="Wingdings" pitchFamily="2" charset="2"/>
              </a:rPr>
              <a:t> Valid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52400" y="2362200"/>
            <a:ext cx="8099425" cy="3657600"/>
            <a:chOff x="228600" y="1371600"/>
            <a:chExt cx="8099425" cy="3657600"/>
          </a:xfrm>
        </p:grpSpPr>
        <p:sp>
          <p:nvSpPr>
            <p:cNvPr id="100355" name="Text Box 4"/>
            <p:cNvSpPr txBox="1">
              <a:spLocks noChangeArrowheads="1"/>
            </p:cNvSpPr>
            <p:nvPr/>
          </p:nvSpPr>
          <p:spPr bwMode="auto">
            <a:xfrm>
              <a:off x="228600" y="1371600"/>
              <a:ext cx="667843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16.17  </a:t>
              </a:r>
              <a:r>
                <a:rPr lang="en-US" altLang="en-US" sz="2000" dirty="0">
                  <a:solidFill>
                    <a:schemeClr val="bg1"/>
                  </a:solidFill>
                  <a:latin typeface="Times New Roman" pitchFamily="18" charset="0"/>
                </a:rPr>
                <a:t>Unidirectional, asymmetric-key authentication</a:t>
              </a:r>
            </a:p>
          </p:txBody>
        </p:sp>
        <p:cxnSp>
          <p:nvCxnSpPr>
            <p:cNvPr id="100356" name="Straight Connector 4"/>
            <p:cNvCxnSpPr>
              <a:cxnSpLocks noChangeShapeType="1"/>
            </p:cNvCxnSpPr>
            <p:nvPr/>
          </p:nvCxnSpPr>
          <p:spPr bwMode="auto">
            <a:xfrm>
              <a:off x="228600" y="1828800"/>
              <a:ext cx="8023225" cy="0"/>
            </a:xfrm>
            <a:prstGeom prst="line">
              <a:avLst/>
            </a:prstGeom>
            <a:noFill/>
            <a:ln w="57150" algn="ctr">
              <a:solidFill>
                <a:srgbClr val="FF0000"/>
              </a:solidFill>
              <a:round/>
              <a:headEnd/>
              <a:tailEnd/>
            </a:ln>
            <a:effectLst/>
          </p:spPr>
        </p:cxnSp>
        <p:cxnSp>
          <p:nvCxnSpPr>
            <p:cNvPr id="100357" name="Straight Connector 5"/>
            <p:cNvCxnSpPr>
              <a:cxnSpLocks noChangeShapeType="1"/>
            </p:cNvCxnSpPr>
            <p:nvPr/>
          </p:nvCxnSpPr>
          <p:spPr bwMode="auto">
            <a:xfrm>
              <a:off x="304800" y="5029200"/>
              <a:ext cx="8023225" cy="0"/>
            </a:xfrm>
            <a:prstGeom prst="line">
              <a:avLst/>
            </a:prstGeom>
            <a:noFill/>
            <a:ln w="9525" algn="ctr">
              <a:solidFill>
                <a:srgbClr val="FF0000"/>
              </a:solidFill>
              <a:round/>
              <a:headEnd/>
              <a:tailEnd/>
            </a:ln>
            <a:effectLst/>
          </p:spPr>
        </p:cxnSp>
        <p:cxnSp>
          <p:nvCxnSpPr>
            <p:cNvPr id="100358" name="Straight Connector 6"/>
            <p:cNvCxnSpPr>
              <a:cxnSpLocks noChangeShapeType="1"/>
            </p:cNvCxnSpPr>
            <p:nvPr/>
          </p:nvCxnSpPr>
          <p:spPr bwMode="auto">
            <a:xfrm>
              <a:off x="228600" y="1371600"/>
              <a:ext cx="8023225" cy="0"/>
            </a:xfrm>
            <a:prstGeom prst="line">
              <a:avLst/>
            </a:prstGeom>
            <a:noFill/>
            <a:ln w="9525" algn="ctr">
              <a:solidFill>
                <a:srgbClr val="FF0000"/>
              </a:solidFill>
              <a:round/>
              <a:headEnd/>
              <a:tailEnd/>
            </a:ln>
            <a:effectLst/>
          </p:spPr>
        </p:cxnSp>
        <p:pic>
          <p:nvPicPr>
            <p:cNvPr id="100359" name="Picture 1"/>
            <p:cNvPicPr>
              <a:picLocks noChangeAspect="1"/>
            </p:cNvPicPr>
            <p:nvPr/>
          </p:nvPicPr>
          <p:blipFill>
            <a:blip r:embed="rId2" cstate="print"/>
            <a:srcRect/>
            <a:stretch>
              <a:fillRect/>
            </a:stretch>
          </p:blipFill>
          <p:spPr bwMode="auto">
            <a:xfrm>
              <a:off x="1060450" y="2159000"/>
              <a:ext cx="7013575" cy="2754313"/>
            </a:xfrm>
            <a:prstGeom prst="rect">
              <a:avLst/>
            </a:prstGeom>
            <a:noFill/>
            <a:ln w="9525">
              <a:noFill/>
              <a:miter lim="800000"/>
              <a:headEnd/>
              <a:tailEnd/>
            </a:ln>
          </p:spPr>
        </p:pic>
      </p:gr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42</a:t>
            </a:fld>
            <a:endParaRPr kumimoji="0" lang="en-US"/>
          </a:p>
        </p:txBody>
      </p:sp>
      <p:sp>
        <p:nvSpPr>
          <p:cNvPr id="10" name="Text Box 2"/>
          <p:cNvSpPr txBox="1">
            <a:spLocks noChangeArrowheads="1"/>
          </p:cNvSpPr>
          <p:nvPr/>
        </p:nvSpPr>
        <p:spPr bwMode="auto">
          <a:xfrm>
            <a:off x="304800" y="1219200"/>
            <a:ext cx="76962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Entity authentication: Challenge -response</a:t>
            </a:r>
            <a:endParaRPr lang="en-US" altLang="en-US" sz="2800" b="1" dirty="0">
              <a:solidFill>
                <a:srgbClr val="0000CC"/>
              </a:solidFill>
              <a:latin typeface="Times New Roman" pitchFamily="18" charset="0"/>
            </a:endParaRPr>
          </a:p>
        </p:txBody>
      </p:sp>
      <p:sp>
        <p:nvSpPr>
          <p:cNvPr id="11" name="TextBox 10"/>
          <p:cNvSpPr txBox="1"/>
          <p:nvPr/>
        </p:nvSpPr>
        <p:spPr>
          <a:xfrm>
            <a:off x="8153400" y="3810000"/>
            <a:ext cx="914400" cy="381000"/>
          </a:xfrm>
          <a:prstGeom prst="rect">
            <a:avLst/>
          </a:prstGeom>
          <a:noFill/>
        </p:spPr>
        <p:txBody>
          <a:bodyPr wrap="square" rtlCol="0">
            <a:spAutoFit/>
          </a:bodyPr>
          <a:lstStyle/>
          <a:p>
            <a:r>
              <a:rPr lang="en-US" dirty="0" smtClean="0">
                <a:solidFill>
                  <a:srgbClr val="FF0000"/>
                </a:solidFill>
              </a:rPr>
              <a:t>Server</a:t>
            </a:r>
            <a:endParaRPr lang="en-US" dirty="0">
              <a:solidFill>
                <a:srgbClr val="FF0000"/>
              </a:solidFill>
            </a:endParaRPr>
          </a:p>
        </p:txBody>
      </p:sp>
      <p:sp>
        <p:nvSpPr>
          <p:cNvPr id="12" name="TextBox 11"/>
          <p:cNvSpPr txBox="1"/>
          <p:nvPr/>
        </p:nvSpPr>
        <p:spPr>
          <a:xfrm>
            <a:off x="7696200" y="5221069"/>
            <a:ext cx="1371600" cy="646331"/>
          </a:xfrm>
          <a:prstGeom prst="rect">
            <a:avLst/>
          </a:prstGeom>
          <a:noFill/>
        </p:spPr>
        <p:txBody>
          <a:bodyPr wrap="square" rtlCol="0">
            <a:spAutoFit/>
          </a:bodyPr>
          <a:lstStyle/>
          <a:p>
            <a:r>
              <a:rPr lang="en-US" dirty="0" smtClean="0">
                <a:solidFill>
                  <a:schemeClr val="bg1"/>
                </a:solidFill>
              </a:rPr>
              <a:t>R</a:t>
            </a:r>
            <a:r>
              <a:rPr lang="en-US" baseline="-25000" dirty="0" smtClean="0">
                <a:solidFill>
                  <a:schemeClr val="bg1"/>
                </a:solidFill>
              </a:rPr>
              <a:t>B1</a:t>
            </a:r>
            <a:r>
              <a:rPr lang="en-US" dirty="0" smtClean="0">
                <a:solidFill>
                  <a:schemeClr val="bg1"/>
                </a:solidFill>
              </a:rPr>
              <a:t> = R</a:t>
            </a:r>
            <a:r>
              <a:rPr lang="en-US" b="1" dirty="0" smtClean="0">
                <a:solidFill>
                  <a:schemeClr val="bg1"/>
                </a:solidFill>
              </a:rPr>
              <a:t>B</a:t>
            </a:r>
            <a:r>
              <a:rPr lang="en-US" b="1" baseline="-25000" dirty="0" smtClean="0">
                <a:solidFill>
                  <a:schemeClr val="bg1"/>
                </a:solidFill>
              </a:rPr>
              <a:t>2</a:t>
            </a:r>
            <a:r>
              <a:rPr lang="en-US" dirty="0" smtClean="0">
                <a:solidFill>
                  <a:schemeClr val="bg1"/>
                </a:solidFill>
              </a:rPr>
              <a:t> </a:t>
            </a:r>
            <a:r>
              <a:rPr lang="en-US" dirty="0" smtClean="0">
                <a:solidFill>
                  <a:schemeClr val="bg1"/>
                </a:solidFill>
                <a:sym typeface="Wingdings" pitchFamily="2" charset="2"/>
              </a:rPr>
              <a:t> Valid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11175" y="1981200"/>
            <a:ext cx="8099425" cy="3657600"/>
            <a:chOff x="228600" y="1752600"/>
            <a:chExt cx="8099425" cy="3657600"/>
          </a:xfrm>
        </p:grpSpPr>
        <p:sp>
          <p:nvSpPr>
            <p:cNvPr id="101379" name="Text Box 4"/>
            <p:cNvSpPr txBox="1">
              <a:spLocks noChangeArrowheads="1"/>
            </p:cNvSpPr>
            <p:nvPr/>
          </p:nvSpPr>
          <p:spPr bwMode="auto">
            <a:xfrm>
              <a:off x="228600" y="1752600"/>
              <a:ext cx="668484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16.18  </a:t>
              </a:r>
              <a:r>
                <a:rPr lang="en-US" altLang="en-US" sz="2000" dirty="0">
                  <a:solidFill>
                    <a:schemeClr val="bg1"/>
                  </a:solidFill>
                  <a:latin typeface="Times New Roman" pitchFamily="18" charset="0"/>
                </a:rPr>
                <a:t>Digital signature, unidirectional authentication</a:t>
              </a:r>
            </a:p>
          </p:txBody>
        </p:sp>
        <p:cxnSp>
          <p:nvCxnSpPr>
            <p:cNvPr id="101380" name="Straight Connector 4"/>
            <p:cNvCxnSpPr>
              <a:cxnSpLocks noChangeShapeType="1"/>
            </p:cNvCxnSpPr>
            <p:nvPr/>
          </p:nvCxnSpPr>
          <p:spPr bwMode="auto">
            <a:xfrm>
              <a:off x="228600" y="2209800"/>
              <a:ext cx="8023225" cy="0"/>
            </a:xfrm>
            <a:prstGeom prst="line">
              <a:avLst/>
            </a:prstGeom>
            <a:noFill/>
            <a:ln w="57150" algn="ctr">
              <a:solidFill>
                <a:srgbClr val="FF0000"/>
              </a:solidFill>
              <a:round/>
              <a:headEnd/>
              <a:tailEnd/>
            </a:ln>
            <a:effectLst/>
          </p:spPr>
        </p:cxnSp>
        <p:cxnSp>
          <p:nvCxnSpPr>
            <p:cNvPr id="101381" name="Straight Connector 5"/>
            <p:cNvCxnSpPr>
              <a:cxnSpLocks noChangeShapeType="1"/>
            </p:cNvCxnSpPr>
            <p:nvPr/>
          </p:nvCxnSpPr>
          <p:spPr bwMode="auto">
            <a:xfrm>
              <a:off x="304800" y="5410200"/>
              <a:ext cx="8023225" cy="0"/>
            </a:xfrm>
            <a:prstGeom prst="line">
              <a:avLst/>
            </a:prstGeom>
            <a:noFill/>
            <a:ln w="9525" algn="ctr">
              <a:solidFill>
                <a:srgbClr val="FF0000"/>
              </a:solidFill>
              <a:round/>
              <a:headEnd/>
              <a:tailEnd/>
            </a:ln>
            <a:effectLst/>
          </p:spPr>
        </p:cxnSp>
        <p:cxnSp>
          <p:nvCxnSpPr>
            <p:cNvPr id="101382" name="Straight Connector 6"/>
            <p:cNvCxnSpPr>
              <a:cxnSpLocks noChangeShapeType="1"/>
            </p:cNvCxnSpPr>
            <p:nvPr/>
          </p:nvCxnSpPr>
          <p:spPr bwMode="auto">
            <a:xfrm>
              <a:off x="228600" y="1752600"/>
              <a:ext cx="8023225" cy="0"/>
            </a:xfrm>
            <a:prstGeom prst="line">
              <a:avLst/>
            </a:prstGeom>
            <a:noFill/>
            <a:ln w="9525" algn="ctr">
              <a:solidFill>
                <a:srgbClr val="FF0000"/>
              </a:solidFill>
              <a:round/>
              <a:headEnd/>
              <a:tailEnd/>
            </a:ln>
            <a:effectLst/>
          </p:spPr>
        </p:cxnSp>
        <p:pic>
          <p:nvPicPr>
            <p:cNvPr id="101383" name="Picture 1"/>
            <p:cNvPicPr>
              <a:picLocks noChangeAspect="1"/>
            </p:cNvPicPr>
            <p:nvPr/>
          </p:nvPicPr>
          <p:blipFill>
            <a:blip r:embed="rId2" cstate="print"/>
            <a:srcRect/>
            <a:stretch>
              <a:fillRect/>
            </a:stretch>
          </p:blipFill>
          <p:spPr bwMode="auto">
            <a:xfrm>
              <a:off x="703263" y="2362200"/>
              <a:ext cx="6569075" cy="2922588"/>
            </a:xfrm>
            <a:prstGeom prst="rect">
              <a:avLst/>
            </a:prstGeom>
            <a:noFill/>
            <a:ln w="9525">
              <a:noFill/>
              <a:miter lim="800000"/>
              <a:headEnd/>
              <a:tailEnd/>
            </a:ln>
          </p:spPr>
        </p:pic>
      </p:gr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43</a:t>
            </a:fld>
            <a:endParaRPr kumimoji="0" lang="en-US"/>
          </a:p>
        </p:txBody>
      </p:sp>
      <p:sp>
        <p:nvSpPr>
          <p:cNvPr id="10" name="Text Box 2"/>
          <p:cNvSpPr txBox="1">
            <a:spLocks noChangeArrowheads="1"/>
          </p:cNvSpPr>
          <p:nvPr/>
        </p:nvSpPr>
        <p:spPr bwMode="auto">
          <a:xfrm>
            <a:off x="304800" y="1219200"/>
            <a:ext cx="76962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Entity authentication: Challenge -response</a:t>
            </a:r>
            <a:endParaRPr lang="en-US" altLang="en-US" sz="2800" b="1" dirty="0">
              <a:solidFill>
                <a:srgbClr val="0000CC"/>
              </a:solidFill>
              <a:latin typeface="Times New Roman" pitchFamily="18" charset="0"/>
            </a:endParaRPr>
          </a:p>
        </p:txBody>
      </p:sp>
      <p:sp>
        <p:nvSpPr>
          <p:cNvPr id="11" name="TextBox 10"/>
          <p:cNvSpPr txBox="1"/>
          <p:nvPr/>
        </p:nvSpPr>
        <p:spPr>
          <a:xfrm>
            <a:off x="7543800" y="3200400"/>
            <a:ext cx="914400" cy="381000"/>
          </a:xfrm>
          <a:prstGeom prst="rect">
            <a:avLst/>
          </a:prstGeom>
          <a:noFill/>
        </p:spPr>
        <p:txBody>
          <a:bodyPr wrap="square" rtlCol="0">
            <a:spAutoFit/>
          </a:bodyPr>
          <a:lstStyle/>
          <a:p>
            <a:r>
              <a:rPr lang="en-US" dirty="0" smtClean="0">
                <a:solidFill>
                  <a:srgbClr val="FF0000"/>
                </a:solidFill>
              </a:rPr>
              <a:t>Server</a:t>
            </a:r>
            <a:endParaRPr lang="en-US" dirty="0">
              <a:solidFill>
                <a:srgbClr val="FF0000"/>
              </a:solidFill>
            </a:endParaRPr>
          </a:p>
        </p:txBody>
      </p:sp>
      <p:sp>
        <p:nvSpPr>
          <p:cNvPr id="12" name="TextBox 11"/>
          <p:cNvSpPr txBox="1"/>
          <p:nvPr/>
        </p:nvSpPr>
        <p:spPr>
          <a:xfrm>
            <a:off x="7315200" y="4495800"/>
            <a:ext cx="1676400" cy="923330"/>
          </a:xfrm>
          <a:prstGeom prst="rect">
            <a:avLst/>
          </a:prstGeom>
          <a:noFill/>
        </p:spPr>
        <p:txBody>
          <a:bodyPr wrap="square" rtlCol="0">
            <a:spAutoFit/>
          </a:bodyPr>
          <a:lstStyle/>
          <a:p>
            <a:r>
              <a:rPr lang="en-US" dirty="0" smtClean="0">
                <a:solidFill>
                  <a:schemeClr val="bg1"/>
                </a:solidFill>
              </a:rPr>
              <a:t>R</a:t>
            </a:r>
            <a:r>
              <a:rPr lang="en-US" baseline="-25000" dirty="0" smtClean="0">
                <a:solidFill>
                  <a:schemeClr val="bg1"/>
                </a:solidFill>
              </a:rPr>
              <a:t>B1</a:t>
            </a:r>
            <a:r>
              <a:rPr lang="en-US" dirty="0" smtClean="0">
                <a:solidFill>
                  <a:schemeClr val="bg1"/>
                </a:solidFill>
              </a:rPr>
              <a:t> = R</a:t>
            </a:r>
            <a:r>
              <a:rPr lang="en-US" b="1" dirty="0" smtClean="0">
                <a:solidFill>
                  <a:schemeClr val="bg1"/>
                </a:solidFill>
              </a:rPr>
              <a:t>B</a:t>
            </a:r>
            <a:r>
              <a:rPr lang="en-US" b="1" baseline="-25000" dirty="0" smtClean="0">
                <a:solidFill>
                  <a:schemeClr val="bg1"/>
                </a:solidFill>
              </a:rPr>
              <a:t>2 </a:t>
            </a:r>
            <a:r>
              <a:rPr lang="en-US" dirty="0" smtClean="0">
                <a:solidFill>
                  <a:schemeClr val="bg1"/>
                </a:solidFill>
              </a:rPr>
              <a:t>And</a:t>
            </a:r>
          </a:p>
          <a:p>
            <a:r>
              <a:rPr lang="en-US" dirty="0" smtClean="0">
                <a:solidFill>
                  <a:schemeClr val="bg1"/>
                </a:solidFill>
              </a:rPr>
              <a:t>Bob1 = Bob2</a:t>
            </a:r>
          </a:p>
          <a:p>
            <a:r>
              <a:rPr lang="en-US" dirty="0" smtClean="0">
                <a:solidFill>
                  <a:schemeClr val="bg1"/>
                </a:solidFill>
              </a:rPr>
              <a:t> </a:t>
            </a:r>
            <a:r>
              <a:rPr lang="en-US" dirty="0" smtClean="0">
                <a:solidFill>
                  <a:schemeClr val="bg1"/>
                </a:solidFill>
                <a:sym typeface="Wingdings" pitchFamily="2" charset="2"/>
              </a:rPr>
              <a:t> Valid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04800" y="838200"/>
            <a:ext cx="41910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Key </a:t>
            </a:r>
            <a:r>
              <a:rPr lang="en-US" altLang="en-US" sz="2800" b="1" dirty="0">
                <a:solidFill>
                  <a:srgbClr val="0000CC"/>
                </a:solidFill>
                <a:latin typeface="Times New Roman" pitchFamily="18" charset="0"/>
              </a:rPr>
              <a:t>management</a:t>
            </a:r>
          </a:p>
        </p:txBody>
      </p:sp>
      <p:sp>
        <p:nvSpPr>
          <p:cNvPr id="102403" name="Rectangle 3"/>
          <p:cNvSpPr>
            <a:spLocks noChangeArrowheads="1"/>
          </p:cNvSpPr>
          <p:nvPr/>
        </p:nvSpPr>
        <p:spPr bwMode="auto">
          <a:xfrm>
            <a:off x="228600" y="1371600"/>
            <a:ext cx="8915400" cy="523220"/>
          </a:xfrm>
          <a:prstGeom prst="rect">
            <a:avLst/>
          </a:prstGeom>
          <a:noFill/>
          <a:ln w="9525">
            <a:noFill/>
            <a:miter lim="800000"/>
            <a:headEnd/>
            <a:tailEnd/>
          </a:ln>
          <a:effectLst/>
        </p:spPr>
        <p:txBody>
          <a:bodyPr>
            <a:spAutoFit/>
          </a:bodyPr>
          <a:lstStyle/>
          <a:p>
            <a:pPr algn="just"/>
            <a:r>
              <a:rPr lang="en-US" altLang="en-US" sz="2800" b="0" dirty="0" smtClean="0">
                <a:solidFill>
                  <a:srgbClr val="FF0000"/>
                </a:solidFill>
                <a:latin typeface="Times New Roman" pitchFamily="18" charset="0"/>
              </a:rPr>
              <a:t>How to distribute and maintain secret keys?</a:t>
            </a:r>
          </a:p>
        </p:txBody>
      </p:sp>
      <p:sp>
        <p:nvSpPr>
          <p:cNvPr id="102404" name="Text Box 2"/>
          <p:cNvSpPr txBox="1">
            <a:spLocks noChangeArrowheads="1"/>
          </p:cNvSpPr>
          <p:nvPr/>
        </p:nvSpPr>
        <p:spPr bwMode="auto">
          <a:xfrm>
            <a:off x="152400" y="1981200"/>
            <a:ext cx="4140877" cy="523220"/>
          </a:xfrm>
          <a:prstGeom prst="rect">
            <a:avLst/>
          </a:prstGeom>
          <a:noFill/>
          <a:ln w="9525">
            <a:noFill/>
            <a:miter lim="800000"/>
            <a:headEnd/>
            <a:tailEnd/>
          </a:ln>
          <a:effectLst/>
        </p:spPr>
        <p:txBody>
          <a:bodyPr wrap="none">
            <a:spAutoFit/>
          </a:bodyPr>
          <a:lstStyle/>
          <a:p>
            <a:r>
              <a:rPr lang="en-US" altLang="en-US" sz="2800" dirty="0">
                <a:solidFill>
                  <a:srgbClr val="0000CC"/>
                </a:solidFill>
                <a:latin typeface="Times New Roman" pitchFamily="18" charset="0"/>
              </a:rPr>
              <a:t>Symmetric-key distribution</a:t>
            </a:r>
          </a:p>
        </p:txBody>
      </p:sp>
      <p:sp>
        <p:nvSpPr>
          <p:cNvPr id="102405" name="Rectangle 3"/>
          <p:cNvSpPr>
            <a:spLocks noChangeArrowheads="1"/>
          </p:cNvSpPr>
          <p:nvPr/>
        </p:nvSpPr>
        <p:spPr bwMode="auto">
          <a:xfrm>
            <a:off x="228600" y="2568476"/>
            <a:ext cx="8077200" cy="2308324"/>
          </a:xfrm>
          <a:prstGeom prst="rect">
            <a:avLst/>
          </a:prstGeom>
          <a:noFill/>
          <a:ln w="9525">
            <a:noFill/>
            <a:miter lim="800000"/>
            <a:headEnd/>
            <a:tailEnd/>
          </a:ln>
          <a:effectLst/>
        </p:spPr>
        <p:txBody>
          <a:bodyPr wrap="square">
            <a:spAutoFit/>
          </a:bodyPr>
          <a:lstStyle/>
          <a:p>
            <a:pPr marL="231775" indent="-231775" algn="just">
              <a:buFontTx/>
              <a:buChar char="-"/>
            </a:pPr>
            <a:r>
              <a:rPr lang="en-US" altLang="en-US" sz="2400" b="1" dirty="0" smtClean="0">
                <a:solidFill>
                  <a:schemeClr val="bg1"/>
                </a:solidFill>
                <a:latin typeface="Times New Roman" pitchFamily="18" charset="0"/>
              </a:rPr>
              <a:t>Advantage</a:t>
            </a:r>
            <a:r>
              <a:rPr lang="en-US" altLang="en-US" sz="2400" b="0" dirty="0" smtClean="0">
                <a:solidFill>
                  <a:schemeClr val="bg1"/>
                </a:solidFill>
                <a:latin typeface="Times New Roman" pitchFamily="18" charset="0"/>
              </a:rPr>
              <a:t>: Symmetric-key </a:t>
            </a:r>
            <a:r>
              <a:rPr lang="en-US" altLang="en-US" sz="2400" b="0" dirty="0">
                <a:solidFill>
                  <a:schemeClr val="bg1"/>
                </a:solidFill>
                <a:latin typeface="Times New Roman" pitchFamily="18" charset="0"/>
              </a:rPr>
              <a:t>cryptography is more efficient than asymmetric-key cryptography for enciphering large messages.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b="1" dirty="0" smtClean="0">
                <a:solidFill>
                  <a:schemeClr val="bg1"/>
                </a:solidFill>
                <a:latin typeface="Times New Roman" pitchFamily="18" charset="0"/>
              </a:rPr>
              <a:t> Disadvantage</a:t>
            </a:r>
            <a:r>
              <a:rPr lang="en-US" altLang="en-US" sz="2400" b="0" dirty="0" smtClean="0">
                <a:solidFill>
                  <a:schemeClr val="bg1"/>
                </a:solidFill>
                <a:latin typeface="Times New Roman" pitchFamily="18" charset="0"/>
              </a:rPr>
              <a:t>: Symmetric-key cryptography </a:t>
            </a:r>
            <a:r>
              <a:rPr lang="en-US" altLang="en-US" sz="2400" b="0" dirty="0">
                <a:solidFill>
                  <a:schemeClr val="bg1"/>
                </a:solidFill>
                <a:latin typeface="Times New Roman" pitchFamily="18" charset="0"/>
              </a:rPr>
              <a:t>needs a shared secret key between two parties</a:t>
            </a:r>
            <a:r>
              <a:rPr lang="en-US" altLang="en-US" sz="2400" b="0" dirty="0" smtClean="0">
                <a:solidFill>
                  <a:schemeClr val="bg1"/>
                </a:solidFill>
                <a:latin typeface="Times New Roman" pitchFamily="18" charset="0"/>
              </a:rPr>
              <a:t>.</a:t>
            </a:r>
          </a:p>
          <a:p>
            <a:pPr marL="231775" indent="-231775" algn="just">
              <a:buFontTx/>
              <a:buChar char="-"/>
            </a:pPr>
            <a:r>
              <a:rPr lang="en-US" altLang="en-US" sz="2400" dirty="0" smtClean="0">
                <a:solidFill>
                  <a:schemeClr val="bg1"/>
                </a:solidFill>
                <a:latin typeface="Times New Roman" pitchFamily="18" charset="0"/>
              </a:rPr>
              <a:t>Key Distribution centers are needed.</a:t>
            </a:r>
            <a:endParaRPr lang="en-US" altLang="en-US" sz="2400" b="0" dirty="0">
              <a:solidFill>
                <a:schemeClr val="bg1"/>
              </a:solidFill>
              <a:latin typeface="Times New Roman" pitchFamily="18" charset="0"/>
            </a:endParaRPr>
          </a:p>
        </p:txBody>
      </p:sp>
      <p:sp>
        <p:nvSpPr>
          <p:cNvPr id="6"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44</a:t>
            </a:fld>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2057400"/>
            <a:ext cx="8099425" cy="3962400"/>
            <a:chOff x="228600" y="381000"/>
            <a:chExt cx="8099425" cy="3962400"/>
          </a:xfrm>
        </p:grpSpPr>
        <p:sp>
          <p:nvSpPr>
            <p:cNvPr id="104454" name="Text Box 4"/>
            <p:cNvSpPr txBox="1">
              <a:spLocks noChangeArrowheads="1"/>
            </p:cNvSpPr>
            <p:nvPr/>
          </p:nvSpPr>
          <p:spPr bwMode="auto">
            <a:xfrm>
              <a:off x="228600" y="381000"/>
              <a:ext cx="630653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16.19  </a:t>
              </a:r>
              <a:r>
                <a:rPr lang="en-US" altLang="en-US" sz="2000" dirty="0">
                  <a:solidFill>
                    <a:schemeClr val="bg1"/>
                  </a:solidFill>
                  <a:latin typeface="Times New Roman" pitchFamily="18" charset="0"/>
                </a:rPr>
                <a:t>Multiple </a:t>
              </a:r>
              <a:r>
                <a:rPr lang="en-US" altLang="en-US" sz="2000" dirty="0" smtClean="0">
                  <a:solidFill>
                    <a:schemeClr val="bg1"/>
                  </a:solidFill>
                  <a:latin typeface="Times New Roman" pitchFamily="18" charset="0"/>
                </a:rPr>
                <a:t>Key Distribution Centers (KDCs)</a:t>
              </a:r>
              <a:endParaRPr lang="en-US" altLang="en-US" sz="2000" dirty="0">
                <a:solidFill>
                  <a:schemeClr val="bg1"/>
                </a:solidFill>
                <a:latin typeface="Times New Roman" pitchFamily="18" charset="0"/>
              </a:endParaRPr>
            </a:p>
          </p:txBody>
        </p:sp>
        <p:cxnSp>
          <p:nvCxnSpPr>
            <p:cNvPr id="104455" name="Straight Connector 4"/>
            <p:cNvCxnSpPr>
              <a:cxnSpLocks noChangeShapeType="1"/>
            </p:cNvCxnSpPr>
            <p:nvPr/>
          </p:nvCxnSpPr>
          <p:spPr bwMode="auto">
            <a:xfrm>
              <a:off x="228600" y="838200"/>
              <a:ext cx="8023225" cy="0"/>
            </a:xfrm>
            <a:prstGeom prst="line">
              <a:avLst/>
            </a:prstGeom>
            <a:noFill/>
            <a:ln w="57150" algn="ctr">
              <a:solidFill>
                <a:srgbClr val="FF0000"/>
              </a:solidFill>
              <a:round/>
              <a:headEnd/>
              <a:tailEnd/>
            </a:ln>
            <a:effectLst/>
          </p:spPr>
        </p:cxnSp>
        <p:cxnSp>
          <p:nvCxnSpPr>
            <p:cNvPr id="104456" name="Straight Connector 5"/>
            <p:cNvCxnSpPr>
              <a:cxnSpLocks noChangeShapeType="1"/>
            </p:cNvCxnSpPr>
            <p:nvPr/>
          </p:nvCxnSpPr>
          <p:spPr bwMode="auto">
            <a:xfrm>
              <a:off x="304800" y="4343400"/>
              <a:ext cx="8023225" cy="0"/>
            </a:xfrm>
            <a:prstGeom prst="line">
              <a:avLst/>
            </a:prstGeom>
            <a:noFill/>
            <a:ln w="9525" algn="ctr">
              <a:solidFill>
                <a:srgbClr val="FF0000"/>
              </a:solidFill>
              <a:round/>
              <a:headEnd/>
              <a:tailEnd/>
            </a:ln>
            <a:effectLst/>
          </p:spPr>
        </p:cxnSp>
        <p:cxnSp>
          <p:nvCxnSpPr>
            <p:cNvPr id="104457" name="Straight Connector 6"/>
            <p:cNvCxnSpPr>
              <a:cxnSpLocks noChangeShapeType="1"/>
            </p:cNvCxnSpPr>
            <p:nvPr/>
          </p:nvCxnSpPr>
          <p:spPr bwMode="auto">
            <a:xfrm>
              <a:off x="228600" y="381000"/>
              <a:ext cx="8023225" cy="0"/>
            </a:xfrm>
            <a:prstGeom prst="line">
              <a:avLst/>
            </a:prstGeom>
            <a:noFill/>
            <a:ln w="9525" algn="ctr">
              <a:solidFill>
                <a:srgbClr val="FF0000"/>
              </a:solidFill>
              <a:round/>
              <a:headEnd/>
              <a:tailEnd/>
            </a:ln>
            <a:effectLst/>
          </p:spPr>
        </p:cxnSp>
        <p:pic>
          <p:nvPicPr>
            <p:cNvPr id="104458" name="Picture 1"/>
            <p:cNvPicPr>
              <a:picLocks noChangeAspect="1"/>
            </p:cNvPicPr>
            <p:nvPr/>
          </p:nvPicPr>
          <p:blipFill>
            <a:blip r:embed="rId2" cstate="print"/>
            <a:srcRect/>
            <a:stretch>
              <a:fillRect/>
            </a:stretch>
          </p:blipFill>
          <p:spPr bwMode="auto">
            <a:xfrm>
              <a:off x="990600" y="1066800"/>
              <a:ext cx="7146925" cy="3133725"/>
            </a:xfrm>
            <a:prstGeom prst="rect">
              <a:avLst/>
            </a:prstGeom>
            <a:noFill/>
            <a:ln w="9525">
              <a:noFill/>
              <a:miter lim="800000"/>
              <a:headEnd/>
              <a:tailEnd/>
            </a:ln>
          </p:spPr>
        </p:pic>
      </p:grpSp>
      <p:sp>
        <p:nvSpPr>
          <p:cNvPr id="9"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45</a:t>
            </a:fld>
            <a:endParaRPr kumimoji="0" lang="en-US"/>
          </a:p>
        </p:txBody>
      </p:sp>
      <p:sp>
        <p:nvSpPr>
          <p:cNvPr id="11" name="Text Box 2"/>
          <p:cNvSpPr txBox="1">
            <a:spLocks noChangeArrowheads="1"/>
          </p:cNvSpPr>
          <p:nvPr/>
        </p:nvSpPr>
        <p:spPr bwMode="auto">
          <a:xfrm>
            <a:off x="304800" y="838200"/>
            <a:ext cx="41910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Key </a:t>
            </a:r>
            <a:r>
              <a:rPr lang="en-US" altLang="en-US" sz="2800" b="1" dirty="0">
                <a:solidFill>
                  <a:srgbClr val="0000CC"/>
                </a:solidFill>
                <a:latin typeface="Times New Roman" pitchFamily="18" charset="0"/>
              </a:rPr>
              <a:t>management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2587" y="1701800"/>
            <a:ext cx="8228013" cy="4775200"/>
            <a:chOff x="228600" y="863600"/>
            <a:chExt cx="8228013" cy="4775200"/>
          </a:xfrm>
        </p:grpSpPr>
        <p:sp>
          <p:nvSpPr>
            <p:cNvPr id="105475" name="Text Box 4"/>
            <p:cNvSpPr txBox="1">
              <a:spLocks noChangeArrowheads="1"/>
            </p:cNvSpPr>
            <p:nvPr/>
          </p:nvSpPr>
          <p:spPr bwMode="auto">
            <a:xfrm>
              <a:off x="228600" y="863600"/>
              <a:ext cx="543450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16.20  </a:t>
              </a:r>
              <a:r>
                <a:rPr lang="en-US" altLang="en-US" sz="2000" dirty="0">
                  <a:solidFill>
                    <a:schemeClr val="bg1"/>
                  </a:solidFill>
                  <a:latin typeface="Times New Roman" pitchFamily="18" charset="0"/>
                </a:rPr>
                <a:t>Creating a session key using KDC</a:t>
              </a:r>
            </a:p>
          </p:txBody>
        </p:sp>
        <p:cxnSp>
          <p:nvCxnSpPr>
            <p:cNvPr id="105476" name="Straight Connector 4"/>
            <p:cNvCxnSpPr>
              <a:cxnSpLocks noChangeShapeType="1"/>
            </p:cNvCxnSpPr>
            <p:nvPr/>
          </p:nvCxnSpPr>
          <p:spPr bwMode="auto">
            <a:xfrm>
              <a:off x="228600" y="1320800"/>
              <a:ext cx="8023225" cy="0"/>
            </a:xfrm>
            <a:prstGeom prst="line">
              <a:avLst/>
            </a:prstGeom>
            <a:noFill/>
            <a:ln w="57150" algn="ctr">
              <a:solidFill>
                <a:srgbClr val="FF0000"/>
              </a:solidFill>
              <a:round/>
              <a:headEnd/>
              <a:tailEnd/>
            </a:ln>
            <a:effectLst/>
          </p:spPr>
        </p:cxnSp>
        <p:cxnSp>
          <p:nvCxnSpPr>
            <p:cNvPr id="105477" name="Straight Connector 5"/>
            <p:cNvCxnSpPr>
              <a:cxnSpLocks noChangeShapeType="1"/>
            </p:cNvCxnSpPr>
            <p:nvPr/>
          </p:nvCxnSpPr>
          <p:spPr bwMode="auto">
            <a:xfrm>
              <a:off x="304800" y="5638800"/>
              <a:ext cx="8023225" cy="0"/>
            </a:xfrm>
            <a:prstGeom prst="line">
              <a:avLst/>
            </a:prstGeom>
            <a:noFill/>
            <a:ln w="9525" algn="ctr">
              <a:solidFill>
                <a:srgbClr val="FF0000"/>
              </a:solidFill>
              <a:round/>
              <a:headEnd/>
              <a:tailEnd/>
            </a:ln>
            <a:effectLst/>
          </p:spPr>
        </p:cxnSp>
        <p:cxnSp>
          <p:nvCxnSpPr>
            <p:cNvPr id="105478" name="Straight Connector 6"/>
            <p:cNvCxnSpPr>
              <a:cxnSpLocks noChangeShapeType="1"/>
            </p:cNvCxnSpPr>
            <p:nvPr/>
          </p:nvCxnSpPr>
          <p:spPr bwMode="auto">
            <a:xfrm>
              <a:off x="228600" y="863600"/>
              <a:ext cx="8023225" cy="0"/>
            </a:xfrm>
            <a:prstGeom prst="line">
              <a:avLst/>
            </a:prstGeom>
            <a:noFill/>
            <a:ln w="9525" algn="ctr">
              <a:solidFill>
                <a:srgbClr val="FF0000"/>
              </a:solidFill>
              <a:round/>
              <a:headEnd/>
              <a:tailEnd/>
            </a:ln>
            <a:effectLst/>
          </p:spPr>
        </p:cxnSp>
        <p:pic>
          <p:nvPicPr>
            <p:cNvPr id="105479" name="Picture 1"/>
            <p:cNvPicPr>
              <a:picLocks noChangeAspect="1"/>
            </p:cNvPicPr>
            <p:nvPr/>
          </p:nvPicPr>
          <p:blipFill>
            <a:blip r:embed="rId2" cstate="print"/>
            <a:srcRect/>
            <a:stretch>
              <a:fillRect/>
            </a:stretch>
          </p:blipFill>
          <p:spPr bwMode="auto">
            <a:xfrm>
              <a:off x="457200" y="1473200"/>
              <a:ext cx="7999413" cy="3937000"/>
            </a:xfrm>
            <a:prstGeom prst="rect">
              <a:avLst/>
            </a:prstGeom>
            <a:noFill/>
            <a:ln w="9525">
              <a:noFill/>
              <a:miter lim="800000"/>
              <a:headEnd/>
              <a:tailEnd/>
            </a:ln>
          </p:spPr>
        </p:pic>
      </p:gr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46</a:t>
            </a:fld>
            <a:endParaRPr kumimoji="0" lang="en-US"/>
          </a:p>
        </p:txBody>
      </p:sp>
      <p:sp>
        <p:nvSpPr>
          <p:cNvPr id="10" name="Text Box 2"/>
          <p:cNvSpPr txBox="1">
            <a:spLocks noChangeArrowheads="1"/>
          </p:cNvSpPr>
          <p:nvPr/>
        </p:nvSpPr>
        <p:spPr bwMode="auto">
          <a:xfrm>
            <a:off x="304800" y="838200"/>
            <a:ext cx="41910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Key </a:t>
            </a:r>
            <a:r>
              <a:rPr lang="en-US" altLang="en-US" sz="2800" b="1" dirty="0">
                <a:solidFill>
                  <a:srgbClr val="0000CC"/>
                </a:solidFill>
                <a:latin typeface="Times New Roman" pitchFamily="18" charset="0"/>
              </a:rPr>
              <a:t>management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p:cNvSpPr txBox="1">
            <a:spLocks noChangeArrowheads="1"/>
          </p:cNvSpPr>
          <p:nvPr/>
        </p:nvSpPr>
        <p:spPr bwMode="auto">
          <a:xfrm>
            <a:off x="0" y="1752600"/>
            <a:ext cx="4267200" cy="523220"/>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Public-key distribution</a:t>
            </a:r>
          </a:p>
        </p:txBody>
      </p:sp>
      <p:sp>
        <p:nvSpPr>
          <p:cNvPr id="106500" name="Rectangle 3"/>
          <p:cNvSpPr>
            <a:spLocks noChangeArrowheads="1"/>
          </p:cNvSpPr>
          <p:nvPr/>
        </p:nvSpPr>
        <p:spPr bwMode="auto">
          <a:xfrm>
            <a:off x="609600" y="2270978"/>
            <a:ext cx="8305800" cy="2308324"/>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In </a:t>
            </a:r>
            <a:r>
              <a:rPr lang="en-US" altLang="en-US" sz="2400" b="0" dirty="0" smtClean="0">
                <a:solidFill>
                  <a:schemeClr val="bg1"/>
                </a:solidFill>
                <a:latin typeface="Times New Roman" pitchFamily="18" charset="0"/>
              </a:rPr>
              <a:t>asymmetric-key cryptography, if </a:t>
            </a:r>
            <a:r>
              <a:rPr lang="en-US" altLang="en-US" sz="2400" b="0" dirty="0">
                <a:solidFill>
                  <a:schemeClr val="bg1"/>
                </a:solidFill>
                <a:latin typeface="Times New Roman" pitchFamily="18" charset="0"/>
              </a:rPr>
              <a:t>Alice wants to send a message to Bob, she only needs to know Bob’s public key, which is open to the public and available to everyone. If Bob needs to send a message to Alice, </a:t>
            </a:r>
            <a:r>
              <a:rPr lang="en-US" altLang="en-US" sz="2400" b="0" dirty="0" smtClean="0">
                <a:solidFill>
                  <a:schemeClr val="bg1"/>
                </a:solidFill>
                <a:latin typeface="Times New Roman" pitchFamily="18" charset="0"/>
              </a:rPr>
              <a:t>he only </a:t>
            </a:r>
            <a:r>
              <a:rPr lang="en-US" altLang="en-US" sz="2400" b="0" dirty="0">
                <a:solidFill>
                  <a:schemeClr val="bg1"/>
                </a:solidFill>
                <a:latin typeface="Times New Roman" pitchFamily="18" charset="0"/>
              </a:rPr>
              <a:t>needs to know Alice’s public key, which is also known to everyone. </a:t>
            </a:r>
            <a:r>
              <a:rPr lang="en-US" altLang="en-US" sz="2400" b="1" dirty="0">
                <a:solidFill>
                  <a:schemeClr val="bg1"/>
                </a:solidFill>
                <a:latin typeface="Times New Roman" pitchFamily="18" charset="0"/>
              </a:rPr>
              <a:t>In public-key cryptography, everyone shields a private key and advertises a public key.</a:t>
            </a:r>
          </a:p>
        </p:txBody>
      </p:sp>
      <p:sp>
        <p:nvSpPr>
          <p:cNvPr id="5"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47</a:t>
            </a:fld>
            <a:endParaRPr kumimoji="0" lang="en-US"/>
          </a:p>
        </p:txBody>
      </p:sp>
      <p:sp>
        <p:nvSpPr>
          <p:cNvPr id="7" name="Text Box 2"/>
          <p:cNvSpPr txBox="1">
            <a:spLocks noChangeArrowheads="1"/>
          </p:cNvSpPr>
          <p:nvPr/>
        </p:nvSpPr>
        <p:spPr bwMode="auto">
          <a:xfrm>
            <a:off x="304800" y="838200"/>
            <a:ext cx="41910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Key </a:t>
            </a:r>
            <a:r>
              <a:rPr lang="en-US" altLang="en-US" sz="2800" b="1" dirty="0">
                <a:solidFill>
                  <a:srgbClr val="0000CC"/>
                </a:solidFill>
                <a:latin typeface="Times New Roman" pitchFamily="18" charset="0"/>
              </a:rPr>
              <a:t>management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87375" y="1957388"/>
            <a:ext cx="8099425" cy="4367212"/>
            <a:chOff x="228600" y="585788"/>
            <a:chExt cx="8099425" cy="4367212"/>
          </a:xfrm>
        </p:grpSpPr>
        <p:sp>
          <p:nvSpPr>
            <p:cNvPr id="108547" name="Text Box 4"/>
            <p:cNvSpPr txBox="1">
              <a:spLocks noChangeArrowheads="1"/>
            </p:cNvSpPr>
            <p:nvPr/>
          </p:nvSpPr>
          <p:spPr bwMode="auto">
            <a:xfrm>
              <a:off x="228600" y="585788"/>
              <a:ext cx="4190571"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16.21  </a:t>
              </a:r>
              <a:r>
                <a:rPr lang="en-US" altLang="en-US" sz="2000" dirty="0">
                  <a:solidFill>
                    <a:schemeClr val="bg1"/>
                  </a:solidFill>
                  <a:latin typeface="Times New Roman" pitchFamily="18" charset="0"/>
                </a:rPr>
                <a:t>Certification authority</a:t>
              </a:r>
            </a:p>
          </p:txBody>
        </p:sp>
        <p:cxnSp>
          <p:nvCxnSpPr>
            <p:cNvPr id="108548" name="Straight Connector 4"/>
            <p:cNvCxnSpPr>
              <a:cxnSpLocks noChangeShapeType="1"/>
            </p:cNvCxnSpPr>
            <p:nvPr/>
          </p:nvCxnSpPr>
          <p:spPr bwMode="auto">
            <a:xfrm>
              <a:off x="228600" y="1042988"/>
              <a:ext cx="8023225" cy="0"/>
            </a:xfrm>
            <a:prstGeom prst="line">
              <a:avLst/>
            </a:prstGeom>
            <a:noFill/>
            <a:ln w="57150" algn="ctr">
              <a:solidFill>
                <a:srgbClr val="FF0000"/>
              </a:solidFill>
              <a:round/>
              <a:headEnd/>
              <a:tailEnd/>
            </a:ln>
            <a:effectLst/>
          </p:spPr>
        </p:cxnSp>
        <p:cxnSp>
          <p:nvCxnSpPr>
            <p:cNvPr id="108549" name="Straight Connector 5"/>
            <p:cNvCxnSpPr>
              <a:cxnSpLocks noChangeShapeType="1"/>
            </p:cNvCxnSpPr>
            <p:nvPr/>
          </p:nvCxnSpPr>
          <p:spPr bwMode="auto">
            <a:xfrm>
              <a:off x="304800" y="4953000"/>
              <a:ext cx="8023225" cy="0"/>
            </a:xfrm>
            <a:prstGeom prst="line">
              <a:avLst/>
            </a:prstGeom>
            <a:noFill/>
            <a:ln w="9525" algn="ctr">
              <a:solidFill>
                <a:srgbClr val="FF0000"/>
              </a:solidFill>
              <a:round/>
              <a:headEnd/>
              <a:tailEnd/>
            </a:ln>
            <a:effectLst/>
          </p:spPr>
        </p:cxnSp>
        <p:cxnSp>
          <p:nvCxnSpPr>
            <p:cNvPr id="108550" name="Straight Connector 6"/>
            <p:cNvCxnSpPr>
              <a:cxnSpLocks noChangeShapeType="1"/>
            </p:cNvCxnSpPr>
            <p:nvPr/>
          </p:nvCxnSpPr>
          <p:spPr bwMode="auto">
            <a:xfrm>
              <a:off x="228600" y="585788"/>
              <a:ext cx="8023225" cy="0"/>
            </a:xfrm>
            <a:prstGeom prst="line">
              <a:avLst/>
            </a:prstGeom>
            <a:noFill/>
            <a:ln w="9525" algn="ctr">
              <a:solidFill>
                <a:srgbClr val="FF0000"/>
              </a:solidFill>
              <a:round/>
              <a:headEnd/>
              <a:tailEnd/>
            </a:ln>
            <a:effectLst/>
          </p:spPr>
        </p:cxnSp>
        <p:pic>
          <p:nvPicPr>
            <p:cNvPr id="108551" name="Picture 1"/>
            <p:cNvPicPr>
              <a:picLocks noChangeAspect="1"/>
            </p:cNvPicPr>
            <p:nvPr/>
          </p:nvPicPr>
          <p:blipFill>
            <a:blip r:embed="rId2" cstate="print"/>
            <a:srcRect/>
            <a:stretch>
              <a:fillRect/>
            </a:stretch>
          </p:blipFill>
          <p:spPr bwMode="auto">
            <a:xfrm>
              <a:off x="304800" y="1195388"/>
              <a:ext cx="7466013" cy="3529012"/>
            </a:xfrm>
            <a:prstGeom prst="rect">
              <a:avLst/>
            </a:prstGeom>
            <a:noFill/>
            <a:ln w="9525">
              <a:noFill/>
              <a:miter lim="800000"/>
              <a:headEnd/>
              <a:tailEnd/>
            </a:ln>
          </p:spPr>
        </p:pic>
      </p:grpSp>
      <p:sp>
        <p:nvSpPr>
          <p:cNvPr id="8"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Other Aspects of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48</a:t>
            </a:fld>
            <a:endParaRPr kumimoji="0" lang="en-US"/>
          </a:p>
        </p:txBody>
      </p:sp>
      <p:sp>
        <p:nvSpPr>
          <p:cNvPr id="10" name="Text Box 2"/>
          <p:cNvSpPr txBox="1">
            <a:spLocks noChangeArrowheads="1"/>
          </p:cNvSpPr>
          <p:nvPr/>
        </p:nvSpPr>
        <p:spPr bwMode="auto">
          <a:xfrm>
            <a:off x="304800" y="838200"/>
            <a:ext cx="41910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Key </a:t>
            </a:r>
            <a:r>
              <a:rPr lang="en-US" altLang="en-US" sz="2800" b="1" dirty="0">
                <a:solidFill>
                  <a:srgbClr val="0000CC"/>
                </a:solidFill>
                <a:latin typeface="Times New Roman" pitchFamily="18" charset="0"/>
              </a:rPr>
              <a:t>management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3" name="Rectangle 5"/>
          <p:cNvSpPr>
            <a:spLocks noChangeArrowheads="1"/>
          </p:cNvSpPr>
          <p:nvPr/>
        </p:nvSpPr>
        <p:spPr bwMode="auto">
          <a:xfrm>
            <a:off x="152400" y="838200"/>
            <a:ext cx="8458200" cy="1569660"/>
          </a:xfrm>
          <a:prstGeom prst="rect">
            <a:avLst/>
          </a:prstGeom>
          <a:noFill/>
          <a:ln w="9525">
            <a:noFill/>
            <a:miter lim="800000"/>
            <a:headEnd/>
            <a:tailEnd/>
          </a:ln>
          <a:effectLst/>
        </p:spPr>
        <p:txBody>
          <a:bodyPr wrap="square" anchor="ctr">
            <a:spAutoFit/>
          </a:bodyPr>
          <a:lstStyle/>
          <a:p>
            <a:pPr marL="231775" indent="-231775" algn="just">
              <a:buFontTx/>
              <a:buChar char="-"/>
            </a:pPr>
            <a:r>
              <a:rPr lang="en-US" altLang="en-US" sz="2400" b="0" dirty="0" smtClean="0">
                <a:solidFill>
                  <a:schemeClr val="bg1"/>
                </a:solidFill>
                <a:latin typeface="Times New Roman" pitchFamily="18" charset="0"/>
                <a:cs typeface="Times New Roman" pitchFamily="18" charset="0"/>
              </a:rPr>
              <a:t>To </a:t>
            </a:r>
            <a:r>
              <a:rPr lang="en-US" altLang="en-US" sz="2400" b="0" dirty="0">
                <a:solidFill>
                  <a:schemeClr val="bg1"/>
                </a:solidFill>
                <a:latin typeface="Times New Roman" pitchFamily="18" charset="0"/>
                <a:cs typeface="Times New Roman" pitchFamily="18" charset="0"/>
              </a:rPr>
              <a:t>control access to a system we need firewalls. </a:t>
            </a:r>
            <a:endParaRPr lang="en-US" altLang="en-US" sz="2400" b="0" dirty="0" smtClean="0">
              <a:solidFill>
                <a:schemeClr val="bg1"/>
              </a:solidFill>
              <a:latin typeface="Times New Roman" pitchFamily="18" charset="0"/>
              <a:cs typeface="Times New Roman" pitchFamily="18" charset="0"/>
            </a:endParaRPr>
          </a:p>
          <a:p>
            <a:pPr marL="231775" indent="-231775" algn="just">
              <a:buFontTx/>
              <a:buChar char="-"/>
            </a:pPr>
            <a:r>
              <a:rPr lang="en-US" altLang="en-US" sz="2400" b="0" dirty="0" smtClean="0">
                <a:solidFill>
                  <a:schemeClr val="bg1"/>
                </a:solidFill>
                <a:latin typeface="Times New Roman" pitchFamily="18" charset="0"/>
                <a:cs typeface="Times New Roman" pitchFamily="18" charset="0"/>
              </a:rPr>
              <a:t>A </a:t>
            </a:r>
            <a:r>
              <a:rPr lang="en-US" altLang="en-US" sz="2400" b="0" dirty="0">
                <a:solidFill>
                  <a:schemeClr val="bg1"/>
                </a:solidFill>
                <a:latin typeface="Times New Roman" pitchFamily="18" charset="0"/>
                <a:cs typeface="Times New Roman" pitchFamily="18" charset="0"/>
              </a:rPr>
              <a:t>firewall is a device (usually a router or a computer) installed between the internal network of an organization and </a:t>
            </a:r>
            <a:r>
              <a:rPr lang="en-US" altLang="en-US" sz="2400" b="0" dirty="0" smtClean="0">
                <a:solidFill>
                  <a:schemeClr val="bg1"/>
                </a:solidFill>
                <a:latin typeface="Times New Roman" pitchFamily="18" charset="0"/>
                <a:cs typeface="Times New Roman" pitchFamily="18" charset="0"/>
              </a:rPr>
              <a:t>the rest </a:t>
            </a:r>
            <a:r>
              <a:rPr lang="en-US" altLang="en-US" sz="2400" b="0" dirty="0">
                <a:solidFill>
                  <a:schemeClr val="bg1"/>
                </a:solidFill>
                <a:latin typeface="Times New Roman" pitchFamily="18" charset="0"/>
                <a:cs typeface="Times New Roman" pitchFamily="18" charset="0"/>
              </a:rPr>
              <a:t>of the Internet. </a:t>
            </a:r>
            <a:endParaRPr lang="en-US" altLang="en-US" sz="2400" b="0" dirty="0" smtClean="0">
              <a:solidFill>
                <a:schemeClr val="bg1"/>
              </a:solidFill>
              <a:latin typeface="Times New Roman" pitchFamily="18" charset="0"/>
              <a:cs typeface="Times New Roman" pitchFamily="18" charset="0"/>
            </a:endParaRPr>
          </a:p>
        </p:txBody>
      </p:sp>
      <p:sp>
        <p:nvSpPr>
          <p:cNvPr id="4"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4- Firewalls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5" name="Group 4"/>
          <p:cNvGrpSpPr>
            <a:grpSpLocks/>
          </p:cNvGrpSpPr>
          <p:nvPr/>
        </p:nvGrpSpPr>
        <p:grpSpPr bwMode="auto">
          <a:xfrm>
            <a:off x="2339975" y="2209800"/>
            <a:ext cx="6651625" cy="4495800"/>
            <a:chOff x="228600" y="685800"/>
            <a:chExt cx="6651625" cy="4495800"/>
          </a:xfrm>
        </p:grpSpPr>
        <p:sp>
          <p:nvSpPr>
            <p:cNvPr id="6" name="Text Box 4"/>
            <p:cNvSpPr txBox="1">
              <a:spLocks noChangeArrowheads="1"/>
            </p:cNvSpPr>
            <p:nvPr/>
          </p:nvSpPr>
          <p:spPr bwMode="auto">
            <a:xfrm>
              <a:off x="228600" y="685800"/>
              <a:ext cx="579197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16.22  </a:t>
              </a:r>
              <a:r>
                <a:rPr lang="en-US" altLang="en-US" sz="2000" dirty="0">
                  <a:solidFill>
                    <a:schemeClr val="bg1"/>
                  </a:solidFill>
                  <a:latin typeface="Times New Roman" pitchFamily="18" charset="0"/>
                </a:rPr>
                <a:t>General idea of symmetric-key cipher</a:t>
              </a:r>
            </a:p>
          </p:txBody>
        </p:sp>
        <p:cxnSp>
          <p:nvCxnSpPr>
            <p:cNvPr id="7" name="Straight Connector 4"/>
            <p:cNvCxnSpPr>
              <a:cxnSpLocks noChangeShapeType="1"/>
            </p:cNvCxnSpPr>
            <p:nvPr/>
          </p:nvCxnSpPr>
          <p:spPr bwMode="auto">
            <a:xfrm>
              <a:off x="228600" y="1143000"/>
              <a:ext cx="6651625" cy="0"/>
            </a:xfrm>
            <a:prstGeom prst="line">
              <a:avLst/>
            </a:prstGeom>
            <a:noFill/>
            <a:ln w="57150" algn="ctr">
              <a:solidFill>
                <a:srgbClr val="FF0000"/>
              </a:solidFill>
              <a:round/>
              <a:headEnd/>
              <a:tailEnd/>
            </a:ln>
            <a:effectLst/>
          </p:spPr>
        </p:cxnSp>
        <p:cxnSp>
          <p:nvCxnSpPr>
            <p:cNvPr id="8" name="Straight Connector 5"/>
            <p:cNvCxnSpPr>
              <a:cxnSpLocks noChangeShapeType="1"/>
            </p:cNvCxnSpPr>
            <p:nvPr/>
          </p:nvCxnSpPr>
          <p:spPr bwMode="auto">
            <a:xfrm>
              <a:off x="304800" y="5181600"/>
              <a:ext cx="6575425" cy="0"/>
            </a:xfrm>
            <a:prstGeom prst="line">
              <a:avLst/>
            </a:prstGeom>
            <a:noFill/>
            <a:ln w="9525" algn="ctr">
              <a:solidFill>
                <a:srgbClr val="FF0000"/>
              </a:solidFill>
              <a:round/>
              <a:headEnd/>
              <a:tailEnd/>
            </a:ln>
            <a:effectLst/>
          </p:spPr>
        </p:cxnSp>
        <p:cxnSp>
          <p:nvCxnSpPr>
            <p:cNvPr id="9" name="Straight Connector 6"/>
            <p:cNvCxnSpPr>
              <a:cxnSpLocks noChangeShapeType="1"/>
            </p:cNvCxnSpPr>
            <p:nvPr/>
          </p:nvCxnSpPr>
          <p:spPr bwMode="auto">
            <a:xfrm>
              <a:off x="228600" y="762000"/>
              <a:ext cx="6651625" cy="0"/>
            </a:xfrm>
            <a:prstGeom prst="line">
              <a:avLst/>
            </a:prstGeom>
            <a:noFill/>
            <a:ln w="9525" algn="ctr">
              <a:solidFill>
                <a:srgbClr val="FF0000"/>
              </a:solidFill>
              <a:round/>
              <a:headEnd/>
              <a:tailEnd/>
            </a:ln>
            <a:effectLst/>
          </p:spPr>
        </p:cxnSp>
        <p:pic>
          <p:nvPicPr>
            <p:cNvPr id="10" name="Picture 1"/>
            <p:cNvPicPr>
              <a:picLocks noChangeAspect="1"/>
            </p:cNvPicPr>
            <p:nvPr/>
          </p:nvPicPr>
          <p:blipFill>
            <a:blip r:embed="rId3" cstate="print"/>
            <a:srcRect/>
            <a:stretch>
              <a:fillRect/>
            </a:stretch>
          </p:blipFill>
          <p:spPr bwMode="auto">
            <a:xfrm>
              <a:off x="266700" y="1219200"/>
              <a:ext cx="6613525" cy="3894138"/>
            </a:xfrm>
            <a:prstGeom prst="rect">
              <a:avLst/>
            </a:prstGeom>
            <a:noFill/>
            <a:ln w="9525">
              <a:noFill/>
              <a:miter lim="800000"/>
              <a:headEnd/>
              <a:tailEnd/>
            </a:ln>
          </p:spPr>
        </p:pic>
      </p:grpSp>
      <p:sp>
        <p:nvSpPr>
          <p:cNvPr id="11" name="Rectangle 10"/>
          <p:cNvSpPr/>
          <p:nvPr/>
        </p:nvSpPr>
        <p:spPr>
          <a:xfrm>
            <a:off x="76200" y="5410200"/>
            <a:ext cx="4572000" cy="1200329"/>
          </a:xfrm>
          <a:prstGeom prst="rect">
            <a:avLst/>
          </a:prstGeom>
        </p:spPr>
        <p:txBody>
          <a:bodyPr>
            <a:spAutoFit/>
          </a:bodyPr>
          <a:lstStyle/>
          <a:p>
            <a:pPr marL="231775" indent="-231775" algn="just">
              <a:buFontTx/>
              <a:buChar char="-"/>
            </a:pPr>
            <a:r>
              <a:rPr lang="en-US" altLang="en-US" sz="2400" dirty="0" smtClean="0">
                <a:solidFill>
                  <a:schemeClr val="bg1"/>
                </a:solidFill>
                <a:latin typeface="Times New Roman" pitchFamily="18" charset="0"/>
                <a:cs typeface="Times New Roman" pitchFamily="18" charset="0"/>
              </a:rPr>
              <a:t>It is designed to forward some packets and filter (not forward) others</a:t>
            </a:r>
            <a:endParaRPr lang="en-US" altLang="en-US" sz="2400" dirty="0">
              <a:solidFill>
                <a:schemeClr val="bg1"/>
              </a:solidFill>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49</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Text Box 2"/>
          <p:cNvSpPr txBox="1">
            <a:spLocks noChangeArrowheads="1"/>
          </p:cNvSpPr>
          <p:nvPr/>
        </p:nvSpPr>
        <p:spPr bwMode="auto">
          <a:xfrm>
            <a:off x="228600" y="990600"/>
            <a:ext cx="2858668"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3 main security </a:t>
            </a:r>
            <a:r>
              <a:rPr lang="en-US" altLang="en-US" sz="2400" b="1" dirty="0">
                <a:solidFill>
                  <a:srgbClr val="0000CC"/>
                </a:solidFill>
                <a:latin typeface="Calibri" pitchFamily="34" charset="0"/>
              </a:rPr>
              <a:t>goals</a:t>
            </a:r>
          </a:p>
        </p:txBody>
      </p:sp>
      <p:graphicFrame>
        <p:nvGraphicFramePr>
          <p:cNvPr id="8" name="Table 7"/>
          <p:cNvGraphicFramePr>
            <a:graphicFrameLocks noGrp="1"/>
          </p:cNvGraphicFramePr>
          <p:nvPr/>
        </p:nvGraphicFramePr>
        <p:xfrm>
          <a:off x="304800" y="1600200"/>
          <a:ext cx="8534400" cy="3779520"/>
        </p:xfrm>
        <a:graphic>
          <a:graphicData uri="http://schemas.openxmlformats.org/drawingml/2006/table">
            <a:tbl>
              <a:tblPr firstRow="1" bandRow="1">
                <a:tableStyleId>{5C22544A-7EE6-4342-B048-85BDC9FD1C3A}</a:tableStyleId>
              </a:tblPr>
              <a:tblGrid>
                <a:gridCol w="990600"/>
                <a:gridCol w="2590800"/>
                <a:gridCol w="4953000"/>
              </a:tblGrid>
              <a:tr h="370840">
                <a:tc>
                  <a:txBody>
                    <a:bodyPr/>
                    <a:lstStyle/>
                    <a:p>
                      <a:r>
                        <a:rPr lang="en-US" sz="2800" dirty="0" smtClean="0"/>
                        <a:t>No.</a:t>
                      </a:r>
                      <a:endParaRPr lang="en-US" sz="2800" dirty="0"/>
                    </a:p>
                  </a:txBody>
                  <a:tcPr/>
                </a:tc>
                <a:tc>
                  <a:txBody>
                    <a:bodyPr/>
                    <a:lstStyle/>
                    <a:p>
                      <a:r>
                        <a:rPr lang="en-US" sz="2800" dirty="0" smtClean="0"/>
                        <a:t>Goal</a:t>
                      </a:r>
                      <a:endParaRPr lang="en-US" sz="2800" dirty="0"/>
                    </a:p>
                  </a:txBody>
                  <a:tcPr/>
                </a:tc>
                <a:tc>
                  <a:txBody>
                    <a:bodyPr/>
                    <a:lstStyle/>
                    <a:p>
                      <a:r>
                        <a:rPr lang="en-US" sz="2800" dirty="0" smtClean="0"/>
                        <a:t>Description</a:t>
                      </a:r>
                      <a:endParaRPr lang="en-US" sz="2800" dirty="0"/>
                    </a:p>
                  </a:txBody>
                  <a:tcPr/>
                </a:tc>
              </a:tr>
              <a:tr h="370840">
                <a:tc>
                  <a:txBody>
                    <a:bodyPr/>
                    <a:lstStyle/>
                    <a:p>
                      <a:r>
                        <a:rPr lang="en-US" sz="2800" dirty="0" smtClean="0"/>
                        <a:t>1</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en-US" sz="2800" u="none" kern="1200" dirty="0" smtClean="0">
                          <a:solidFill>
                            <a:srgbClr val="FF0000"/>
                          </a:solidFill>
                          <a:latin typeface="Calibri" pitchFamily="34" charset="0"/>
                          <a:ea typeface="+mn-ea"/>
                          <a:cs typeface="+mn-cs"/>
                        </a:rPr>
                        <a:t>Confidentiality</a:t>
                      </a:r>
                    </a:p>
                  </a:txBody>
                  <a:tcPr/>
                </a:tc>
                <a:tc>
                  <a:txBody>
                    <a:bodyPr/>
                    <a:lstStyle/>
                    <a:p>
                      <a:r>
                        <a:rPr lang="en-US" altLang="en-US" sz="2800" b="0" dirty="0" smtClean="0">
                          <a:solidFill>
                            <a:schemeClr val="bg1"/>
                          </a:solidFill>
                          <a:latin typeface="Times New Roman" pitchFamily="18" charset="0"/>
                        </a:rPr>
                        <a:t>keeping information secret from unauthorized access</a:t>
                      </a:r>
                      <a:endParaRPr lang="en-US" sz="2800" dirty="0"/>
                    </a:p>
                  </a:txBody>
                  <a:tcPr/>
                </a:tc>
              </a:tr>
              <a:tr h="370840">
                <a:tc>
                  <a:txBody>
                    <a:bodyPr/>
                    <a:lstStyle/>
                    <a:p>
                      <a:r>
                        <a:rPr lang="en-US" sz="2800" dirty="0" smtClean="0"/>
                        <a:t>2</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u="none" dirty="0" smtClean="0">
                          <a:solidFill>
                            <a:srgbClr val="FF0000"/>
                          </a:solidFill>
                          <a:latin typeface="Calibri" pitchFamily="34" charset="0"/>
                        </a:rPr>
                        <a:t>Integrity</a:t>
                      </a:r>
                    </a:p>
                  </a:txBody>
                  <a:tcPr/>
                </a:tc>
                <a:tc>
                  <a:txBody>
                    <a:bodyPr/>
                    <a:lstStyle/>
                    <a:p>
                      <a:r>
                        <a:rPr lang="en-US" altLang="en-US" sz="2800" b="0" dirty="0" smtClean="0">
                          <a:latin typeface="Times New Roman" pitchFamily="18" charset="0"/>
                        </a:rPr>
                        <a:t>changes should be done only by authorized users and through authorized mechanisms</a:t>
                      </a:r>
                      <a:endParaRPr lang="en-US" sz="2800" dirty="0"/>
                    </a:p>
                  </a:txBody>
                  <a:tcPr/>
                </a:tc>
              </a:tr>
              <a:tr h="370840">
                <a:tc>
                  <a:txBody>
                    <a:bodyPr/>
                    <a:lstStyle/>
                    <a:p>
                      <a:r>
                        <a:rPr lang="en-US" sz="2800" dirty="0" smtClean="0"/>
                        <a:t>3</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u="none" dirty="0" smtClean="0">
                          <a:solidFill>
                            <a:srgbClr val="FF0000"/>
                          </a:solidFill>
                          <a:latin typeface="Calibri" pitchFamily="34" charset="0"/>
                        </a:rPr>
                        <a:t>Availability</a:t>
                      </a:r>
                      <a:endParaRPr lang="en-US" sz="2800" u="none" dirty="0"/>
                    </a:p>
                  </a:txBody>
                  <a:tcPr/>
                </a:tc>
                <a:tc>
                  <a:txBody>
                    <a:bodyPr/>
                    <a:lstStyle/>
                    <a:p>
                      <a:r>
                        <a:rPr lang="en-US" altLang="en-US" sz="2800" b="0" dirty="0" smtClean="0">
                          <a:latin typeface="Times New Roman" pitchFamily="18" charset="0"/>
                        </a:rPr>
                        <a:t>Information is useful only when they are available.</a:t>
                      </a:r>
                      <a:endParaRPr lang="en-US" sz="2800" dirty="0"/>
                    </a:p>
                  </a:txBody>
                  <a:tcPr/>
                </a:tc>
              </a:tr>
            </a:tbl>
          </a:graphicData>
        </a:graphic>
      </p:graphicFrame>
      <p:sp>
        <p:nvSpPr>
          <p:cNvPr id="7" name="Slide Number Placeholder 6"/>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413000" y="2819400"/>
            <a:ext cx="6502400" cy="3733800"/>
            <a:chOff x="228600" y="3043238"/>
            <a:chExt cx="6502400" cy="3733800"/>
          </a:xfrm>
        </p:grpSpPr>
        <p:sp>
          <p:nvSpPr>
            <p:cNvPr id="112645" name="Text Box 4"/>
            <p:cNvSpPr txBox="1">
              <a:spLocks noChangeArrowheads="1"/>
            </p:cNvSpPr>
            <p:nvPr/>
          </p:nvSpPr>
          <p:spPr bwMode="auto">
            <a:xfrm>
              <a:off x="228600" y="3043238"/>
              <a:ext cx="403347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16.23  </a:t>
              </a:r>
              <a:r>
                <a:rPr lang="en-US" altLang="en-US" sz="2000" dirty="0">
                  <a:solidFill>
                    <a:schemeClr val="bg1"/>
                  </a:solidFill>
                  <a:latin typeface="Times New Roman" pitchFamily="18" charset="0"/>
                </a:rPr>
                <a:t>Packet-filter firewall</a:t>
              </a:r>
            </a:p>
          </p:txBody>
        </p:sp>
        <p:cxnSp>
          <p:nvCxnSpPr>
            <p:cNvPr id="112646" name="Straight Connector 4"/>
            <p:cNvCxnSpPr>
              <a:cxnSpLocks noChangeShapeType="1"/>
            </p:cNvCxnSpPr>
            <p:nvPr/>
          </p:nvCxnSpPr>
          <p:spPr bwMode="auto">
            <a:xfrm flipV="1">
              <a:off x="228600" y="3500438"/>
              <a:ext cx="6499225" cy="4762"/>
            </a:xfrm>
            <a:prstGeom prst="line">
              <a:avLst/>
            </a:prstGeom>
            <a:noFill/>
            <a:ln w="57150" algn="ctr">
              <a:solidFill>
                <a:srgbClr val="FF0000"/>
              </a:solidFill>
              <a:round/>
              <a:headEnd/>
              <a:tailEnd/>
            </a:ln>
            <a:effectLst/>
          </p:spPr>
        </p:cxnSp>
        <p:cxnSp>
          <p:nvCxnSpPr>
            <p:cNvPr id="3" name="Straight Connector 5"/>
            <p:cNvCxnSpPr>
              <a:cxnSpLocks noChangeShapeType="1"/>
            </p:cNvCxnSpPr>
            <p:nvPr/>
          </p:nvCxnSpPr>
          <p:spPr bwMode="auto">
            <a:xfrm flipV="1">
              <a:off x="304800" y="6772276"/>
              <a:ext cx="6423025" cy="4762"/>
            </a:xfrm>
            <a:prstGeom prst="line">
              <a:avLst/>
            </a:prstGeom>
            <a:noFill/>
            <a:ln w="9525" algn="ctr">
              <a:solidFill>
                <a:srgbClr val="FF0000"/>
              </a:solidFill>
              <a:round/>
              <a:headEnd/>
              <a:tailEnd/>
            </a:ln>
            <a:effectLst/>
          </p:spPr>
        </p:cxnSp>
        <p:cxnSp>
          <p:nvCxnSpPr>
            <p:cNvPr id="112648" name="Straight Connector 6"/>
            <p:cNvCxnSpPr>
              <a:cxnSpLocks noChangeShapeType="1"/>
            </p:cNvCxnSpPr>
            <p:nvPr/>
          </p:nvCxnSpPr>
          <p:spPr bwMode="auto">
            <a:xfrm>
              <a:off x="228600" y="3119438"/>
              <a:ext cx="6499225" cy="0"/>
            </a:xfrm>
            <a:prstGeom prst="line">
              <a:avLst/>
            </a:prstGeom>
            <a:noFill/>
            <a:ln w="9525" algn="ctr">
              <a:solidFill>
                <a:srgbClr val="FF0000"/>
              </a:solidFill>
              <a:round/>
              <a:headEnd/>
              <a:tailEnd/>
            </a:ln>
            <a:effectLst/>
          </p:spPr>
        </p:cxnSp>
        <p:pic>
          <p:nvPicPr>
            <p:cNvPr id="112649" name="Picture 1"/>
            <p:cNvPicPr>
              <a:picLocks noChangeAspect="1"/>
            </p:cNvPicPr>
            <p:nvPr/>
          </p:nvPicPr>
          <p:blipFill>
            <a:blip r:embed="rId2" cstate="print"/>
            <a:srcRect/>
            <a:stretch>
              <a:fillRect/>
            </a:stretch>
          </p:blipFill>
          <p:spPr bwMode="auto">
            <a:xfrm>
              <a:off x="250825" y="3597275"/>
              <a:ext cx="6480175" cy="3108325"/>
            </a:xfrm>
            <a:prstGeom prst="rect">
              <a:avLst/>
            </a:prstGeom>
            <a:noFill/>
            <a:ln w="9525">
              <a:noFill/>
              <a:miter lim="800000"/>
              <a:headEnd/>
              <a:tailEnd/>
            </a:ln>
          </p:spPr>
        </p:pic>
      </p:grpSp>
      <p:sp>
        <p:nvSpPr>
          <p:cNvPr id="112647" name="Text Box 2"/>
          <p:cNvSpPr txBox="1">
            <a:spLocks noChangeArrowheads="1"/>
          </p:cNvSpPr>
          <p:nvPr/>
        </p:nvSpPr>
        <p:spPr bwMode="auto">
          <a:xfrm>
            <a:off x="0" y="833735"/>
            <a:ext cx="7086600" cy="461665"/>
          </a:xfrm>
          <a:prstGeom prst="rect">
            <a:avLst/>
          </a:prstGeom>
          <a:noFill/>
          <a:ln w="9525">
            <a:noFill/>
            <a:miter lim="800000"/>
            <a:headEnd/>
            <a:tailEnd/>
          </a:ln>
          <a:effectLst/>
        </p:spPr>
        <p:txBody>
          <a:bodyPr>
            <a:spAutoFit/>
          </a:bodyPr>
          <a:lstStyle/>
          <a:p>
            <a:r>
              <a:rPr lang="en-US" altLang="en-US" sz="2400" b="1" dirty="0" smtClean="0">
                <a:solidFill>
                  <a:srgbClr val="0000CC"/>
                </a:solidFill>
                <a:latin typeface="Times New Roman" pitchFamily="18" charset="0"/>
              </a:rPr>
              <a:t>Packet </a:t>
            </a:r>
            <a:r>
              <a:rPr lang="en-US" altLang="en-US" sz="2400" b="1" dirty="0">
                <a:solidFill>
                  <a:srgbClr val="0000CC"/>
                </a:solidFill>
                <a:latin typeface="Times New Roman" pitchFamily="18" charset="0"/>
              </a:rPr>
              <a:t>filter firewall</a:t>
            </a:r>
          </a:p>
        </p:txBody>
      </p:sp>
      <p:sp>
        <p:nvSpPr>
          <p:cNvPr id="8" name="Rectangle 5"/>
          <p:cNvSpPr>
            <a:spLocks noChangeArrowheads="1"/>
          </p:cNvSpPr>
          <p:nvPr/>
        </p:nvSpPr>
        <p:spPr bwMode="auto">
          <a:xfrm>
            <a:off x="304800" y="1219200"/>
            <a:ext cx="8382000" cy="1569660"/>
          </a:xfrm>
          <a:prstGeom prst="rect">
            <a:avLst/>
          </a:prstGeom>
          <a:noFill/>
          <a:ln w="9525">
            <a:noFill/>
            <a:miter lim="800000"/>
            <a:headEnd/>
            <a:tailEnd/>
          </a:ln>
          <a:effectLst/>
        </p:spPr>
        <p:txBody>
          <a:bodyPr wrap="square" anchor="ctr">
            <a:spAutoFit/>
          </a:bodyPr>
          <a:lstStyle/>
          <a:p>
            <a:pPr algn="just"/>
            <a:r>
              <a:rPr lang="en-US" altLang="en-US" sz="2400" b="0" dirty="0">
                <a:solidFill>
                  <a:schemeClr val="bg1"/>
                </a:solidFill>
                <a:latin typeface="Times New Roman" pitchFamily="18" charset="0"/>
                <a:cs typeface="Times New Roman" pitchFamily="18" charset="0"/>
              </a:rPr>
              <a:t>A firewall can be used as a packet </a:t>
            </a:r>
            <a:r>
              <a:rPr lang="en-US" altLang="en-US" sz="2400" b="0" dirty="0" smtClean="0">
                <a:solidFill>
                  <a:schemeClr val="bg1"/>
                </a:solidFill>
                <a:latin typeface="Times New Roman" pitchFamily="18" charset="0"/>
                <a:cs typeface="Times New Roman" pitchFamily="18" charset="0"/>
              </a:rPr>
              <a:t>filter based on the </a:t>
            </a:r>
            <a:r>
              <a:rPr lang="en-US" altLang="en-US" sz="2400" b="0" dirty="0">
                <a:solidFill>
                  <a:schemeClr val="bg1"/>
                </a:solidFill>
                <a:latin typeface="Times New Roman" pitchFamily="18" charset="0"/>
                <a:cs typeface="Times New Roman" pitchFamily="18" charset="0"/>
              </a:rPr>
              <a:t>information in the network-layer and transport-layer headers: source and destination IP addresses, source and destination port addresses, and type of protocol (TCP or UDP). </a:t>
            </a:r>
          </a:p>
        </p:txBody>
      </p:sp>
      <p:sp>
        <p:nvSpPr>
          <p:cNvPr id="10"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Firewalls…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304800" y="3081278"/>
            <a:ext cx="1600200" cy="2862322"/>
          </a:xfrm>
          <a:prstGeom prst="rect">
            <a:avLst/>
          </a:prstGeom>
        </p:spPr>
        <p:txBody>
          <a:bodyPr wrap="square">
            <a:spAutoFit/>
          </a:bodyPr>
          <a:lstStyle/>
          <a:p>
            <a:pPr algn="just"/>
            <a:r>
              <a:rPr lang="en-US" altLang="en-US" sz="2000" dirty="0" smtClean="0">
                <a:solidFill>
                  <a:schemeClr val="bg1"/>
                </a:solidFill>
                <a:latin typeface="Times New Roman" pitchFamily="18" charset="0"/>
                <a:cs typeface="Times New Roman" pitchFamily="18" charset="0"/>
              </a:rPr>
              <a:t>A packet-filter firewall is a router that uses a filtering table to decide which packets must be discarded .</a:t>
            </a:r>
            <a:endParaRPr lang="en-US" altLang="en-US" sz="2000" dirty="0">
              <a:solidFill>
                <a:schemeClr val="bg1"/>
              </a:solidFill>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50</a:t>
            </a:fld>
            <a:endParaRPr kumimoji="0"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28600" y="685800"/>
            <a:ext cx="3733800" cy="519113"/>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Proxy </a:t>
            </a:r>
            <a:r>
              <a:rPr lang="en-US" altLang="en-US" sz="2800" b="1" dirty="0">
                <a:solidFill>
                  <a:srgbClr val="0000CC"/>
                </a:solidFill>
                <a:latin typeface="Times New Roman" pitchFamily="18" charset="0"/>
              </a:rPr>
              <a:t>firewall</a:t>
            </a:r>
          </a:p>
        </p:txBody>
      </p:sp>
      <p:sp>
        <p:nvSpPr>
          <p:cNvPr id="8" name="Rectangle 5"/>
          <p:cNvSpPr>
            <a:spLocks noChangeArrowheads="1"/>
          </p:cNvSpPr>
          <p:nvPr/>
        </p:nvSpPr>
        <p:spPr bwMode="auto">
          <a:xfrm>
            <a:off x="228600" y="1583353"/>
            <a:ext cx="8686800" cy="4893647"/>
          </a:xfrm>
          <a:prstGeom prst="rect">
            <a:avLst/>
          </a:prstGeom>
          <a:noFill/>
          <a:ln w="9525">
            <a:noFill/>
            <a:miter lim="800000"/>
            <a:headEnd/>
            <a:tailEnd/>
          </a:ln>
          <a:effectLst/>
        </p:spPr>
        <p:txBody>
          <a:bodyPr anchor="ctr">
            <a:spAutoFit/>
          </a:bodyPr>
          <a:lstStyle/>
          <a:p>
            <a:pPr algn="just">
              <a:buFontTx/>
              <a:buChar char="-"/>
            </a:pPr>
            <a:r>
              <a:rPr lang="en-US" altLang="en-US" sz="2400" b="0" dirty="0" smtClean="0">
                <a:solidFill>
                  <a:schemeClr val="bg1"/>
                </a:solidFill>
                <a:latin typeface="Times New Roman" pitchFamily="18" charset="0"/>
                <a:cs typeface="Times New Roman" pitchFamily="18" charset="0"/>
              </a:rPr>
              <a:t>The </a:t>
            </a:r>
            <a:r>
              <a:rPr lang="en-US" altLang="en-US" sz="2400" b="0" dirty="0">
                <a:solidFill>
                  <a:schemeClr val="bg1"/>
                </a:solidFill>
                <a:latin typeface="Times New Roman" pitchFamily="18" charset="0"/>
                <a:cs typeface="Times New Roman" pitchFamily="18" charset="0"/>
              </a:rPr>
              <a:t>packet-filter firewall is based on the information available in the network-layer and transport-layer headers (IP and TCP/UDP). However, sometimes we need to filter a message based on the information available in the message itself (at the application layer</a:t>
            </a:r>
            <a:r>
              <a:rPr lang="en-US" altLang="en-US" sz="2400" b="0" dirty="0" smtClean="0">
                <a:solidFill>
                  <a:schemeClr val="bg1"/>
                </a:solidFill>
                <a:latin typeface="Times New Roman" pitchFamily="18" charset="0"/>
                <a:cs typeface="Times New Roman" pitchFamily="18" charset="0"/>
              </a:rPr>
              <a:t>).</a:t>
            </a:r>
          </a:p>
          <a:p>
            <a:pPr algn="just">
              <a:buFontTx/>
              <a:buChar char="-"/>
            </a:pPr>
            <a:r>
              <a:rPr lang="en-US" altLang="en-US" sz="2400" dirty="0" smtClean="0">
                <a:solidFill>
                  <a:schemeClr val="bg1"/>
                </a:solidFill>
                <a:latin typeface="Times New Roman" pitchFamily="18" charset="0"/>
                <a:cs typeface="Times New Roman" pitchFamily="18" charset="0"/>
              </a:rPr>
              <a:t>A proxy firewall stands between the customer computer and the corporation computer. When the user client process sends a message, the application gateway runs a server process to receive the request. The server opens the packet at the application level and finds out if the request is legitimate (legal). If it is, the server acts as a client process and sends the message to the real server in the corporation. If it is not, the message is dropped and an error message is sent to the external user. Figure 16.24 shows a HTTP proxy firewall. </a:t>
            </a:r>
          </a:p>
          <a:p>
            <a:pPr algn="just">
              <a:buFontTx/>
              <a:buChar char="-"/>
            </a:pPr>
            <a:r>
              <a:rPr lang="en-US" altLang="en-US" sz="2400" b="0" dirty="0" smtClean="0">
                <a:solidFill>
                  <a:schemeClr val="bg1"/>
                </a:solidFill>
                <a:latin typeface="Times New Roman" pitchFamily="18" charset="0"/>
                <a:cs typeface="Times New Roman" pitchFamily="18" charset="0"/>
              </a:rPr>
              <a:t> </a:t>
            </a:r>
            <a:endParaRPr lang="en-US" altLang="en-US" sz="2400" b="0" dirty="0">
              <a:solidFill>
                <a:schemeClr val="bg1"/>
              </a:solidFill>
              <a:latin typeface="Times New Roman" pitchFamily="18" charset="0"/>
              <a:cs typeface="Times New Roman" pitchFamily="18" charset="0"/>
            </a:endParaRPr>
          </a:p>
        </p:txBody>
      </p:sp>
      <p:sp>
        <p:nvSpPr>
          <p:cNvPr id="5"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Firewalls…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51</a:t>
            </a:fld>
            <a:endParaRPr kumimoji="0"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838200" y="1981200"/>
            <a:ext cx="7086600" cy="4114800"/>
            <a:chOff x="228600" y="1143000"/>
            <a:chExt cx="7086600" cy="4114800"/>
          </a:xfrm>
        </p:grpSpPr>
        <p:sp>
          <p:nvSpPr>
            <p:cNvPr id="114691" name="Text Box 4"/>
            <p:cNvSpPr txBox="1">
              <a:spLocks noChangeArrowheads="1"/>
            </p:cNvSpPr>
            <p:nvPr/>
          </p:nvSpPr>
          <p:spPr bwMode="auto">
            <a:xfrm>
              <a:off x="228600" y="1147763"/>
              <a:ext cx="3382657" cy="461665"/>
            </a:xfrm>
            <a:prstGeom prst="rect">
              <a:avLst/>
            </a:prstGeom>
            <a:noFill/>
            <a:ln w="9525">
              <a:noFill/>
              <a:miter lim="800000"/>
              <a:headEnd/>
              <a:tailEnd/>
            </a:ln>
            <a:effectLst/>
          </p:spPr>
          <p:txBody>
            <a:bodyPr wrap="none">
              <a:spAutoFit/>
            </a:bodyPr>
            <a:lstStyle/>
            <a:p>
              <a:r>
                <a:rPr lang="en-US" altLang="en-US" sz="2400">
                  <a:solidFill>
                    <a:schemeClr val="bg1"/>
                  </a:solidFill>
                  <a:latin typeface="Times New Roman" pitchFamily="18" charset="0"/>
                </a:rPr>
                <a:t>Figure 16.24  </a:t>
              </a:r>
              <a:r>
                <a:rPr lang="en-US" altLang="en-US" sz="2000">
                  <a:solidFill>
                    <a:schemeClr val="bg1"/>
                  </a:solidFill>
                  <a:latin typeface="Times New Roman" pitchFamily="18" charset="0"/>
                </a:rPr>
                <a:t>Proxy firewall</a:t>
              </a:r>
            </a:p>
          </p:txBody>
        </p:sp>
        <p:cxnSp>
          <p:nvCxnSpPr>
            <p:cNvPr id="114692" name="Straight Connector 4"/>
            <p:cNvCxnSpPr>
              <a:cxnSpLocks noChangeShapeType="1"/>
            </p:cNvCxnSpPr>
            <p:nvPr/>
          </p:nvCxnSpPr>
          <p:spPr bwMode="auto">
            <a:xfrm flipV="1">
              <a:off x="228600" y="1600200"/>
              <a:ext cx="7086600" cy="4764"/>
            </a:xfrm>
            <a:prstGeom prst="line">
              <a:avLst/>
            </a:prstGeom>
            <a:noFill/>
            <a:ln w="57150" algn="ctr">
              <a:solidFill>
                <a:srgbClr val="FF0000"/>
              </a:solidFill>
              <a:round/>
              <a:headEnd/>
              <a:tailEnd/>
            </a:ln>
            <a:effectLst/>
          </p:spPr>
        </p:cxnSp>
        <p:cxnSp>
          <p:nvCxnSpPr>
            <p:cNvPr id="114693" name="Straight Connector 5"/>
            <p:cNvCxnSpPr>
              <a:cxnSpLocks noChangeShapeType="1"/>
            </p:cNvCxnSpPr>
            <p:nvPr/>
          </p:nvCxnSpPr>
          <p:spPr bwMode="auto">
            <a:xfrm>
              <a:off x="304800" y="5257800"/>
              <a:ext cx="7010400" cy="0"/>
            </a:xfrm>
            <a:prstGeom prst="line">
              <a:avLst/>
            </a:prstGeom>
            <a:noFill/>
            <a:ln w="9525" algn="ctr">
              <a:solidFill>
                <a:srgbClr val="FF0000"/>
              </a:solidFill>
              <a:round/>
              <a:headEnd/>
              <a:tailEnd/>
            </a:ln>
            <a:effectLst/>
          </p:spPr>
        </p:cxnSp>
        <p:cxnSp>
          <p:nvCxnSpPr>
            <p:cNvPr id="114694" name="Straight Connector 6"/>
            <p:cNvCxnSpPr>
              <a:cxnSpLocks noChangeShapeType="1"/>
            </p:cNvCxnSpPr>
            <p:nvPr/>
          </p:nvCxnSpPr>
          <p:spPr bwMode="auto">
            <a:xfrm flipV="1">
              <a:off x="228600" y="1143000"/>
              <a:ext cx="7010400" cy="4764"/>
            </a:xfrm>
            <a:prstGeom prst="line">
              <a:avLst/>
            </a:prstGeom>
            <a:noFill/>
            <a:ln w="9525" algn="ctr">
              <a:solidFill>
                <a:srgbClr val="FF0000"/>
              </a:solidFill>
              <a:round/>
              <a:headEnd/>
              <a:tailEnd/>
            </a:ln>
            <a:effectLst/>
          </p:spPr>
        </p:cxnSp>
        <p:pic>
          <p:nvPicPr>
            <p:cNvPr id="114695" name="Picture 1"/>
            <p:cNvPicPr>
              <a:picLocks noChangeAspect="1"/>
            </p:cNvPicPr>
            <p:nvPr/>
          </p:nvPicPr>
          <p:blipFill>
            <a:blip r:embed="rId2" cstate="print"/>
            <a:srcRect/>
            <a:stretch>
              <a:fillRect/>
            </a:stretch>
          </p:blipFill>
          <p:spPr bwMode="auto">
            <a:xfrm>
              <a:off x="304800" y="1676400"/>
              <a:ext cx="6994525" cy="3500437"/>
            </a:xfrm>
            <a:prstGeom prst="rect">
              <a:avLst/>
            </a:prstGeom>
            <a:noFill/>
            <a:ln w="9525">
              <a:noFill/>
              <a:miter lim="800000"/>
              <a:headEnd/>
              <a:tailEnd/>
            </a:ln>
          </p:spPr>
        </p:pic>
      </p:grpSp>
      <p:sp>
        <p:nvSpPr>
          <p:cNvPr id="8" name="Text Box 2"/>
          <p:cNvSpPr txBox="1">
            <a:spLocks noChangeArrowheads="1"/>
          </p:cNvSpPr>
          <p:nvPr/>
        </p:nvSpPr>
        <p:spPr bwMode="auto">
          <a:xfrm>
            <a:off x="457200" y="1066800"/>
            <a:ext cx="3733800" cy="519113"/>
          </a:xfrm>
          <a:prstGeom prst="rect">
            <a:avLst/>
          </a:prstGeom>
          <a:noFill/>
          <a:ln w="9525">
            <a:noFill/>
            <a:miter lim="800000"/>
            <a:headEnd/>
            <a:tailEnd/>
          </a:ln>
          <a:effectLst/>
        </p:spPr>
        <p:txBody>
          <a:bodyPr wrap="square">
            <a:spAutoFit/>
          </a:bodyPr>
          <a:lstStyle/>
          <a:p>
            <a:r>
              <a:rPr lang="en-US" altLang="en-US" sz="2800" dirty="0" smtClean="0">
                <a:solidFill>
                  <a:srgbClr val="0000CC"/>
                </a:solidFill>
                <a:latin typeface="Times New Roman" pitchFamily="18" charset="0"/>
              </a:rPr>
              <a:t>Proxy </a:t>
            </a:r>
            <a:r>
              <a:rPr lang="en-US" altLang="en-US" sz="2800" dirty="0">
                <a:solidFill>
                  <a:srgbClr val="0000CC"/>
                </a:solidFill>
                <a:latin typeface="Times New Roman" pitchFamily="18" charset="0"/>
              </a:rPr>
              <a:t>firewall</a:t>
            </a:r>
          </a:p>
        </p:txBody>
      </p:sp>
      <p:sp>
        <p:nvSpPr>
          <p:cNvPr id="9"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Firewalls…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5" name="Rectangle 14"/>
          <p:cNvSpPr/>
          <p:nvPr/>
        </p:nvSpPr>
        <p:spPr>
          <a:xfrm>
            <a:off x="2743200" y="5181600"/>
            <a:ext cx="1941557" cy="646331"/>
          </a:xfrm>
          <a:prstGeom prst="rect">
            <a:avLst/>
          </a:prstGeom>
        </p:spPr>
        <p:txBody>
          <a:bodyPr wrap="none">
            <a:spAutoFit/>
          </a:bodyPr>
          <a:lstStyle/>
          <a:p>
            <a:r>
              <a:rPr lang="en-US" altLang="en-US" dirty="0" smtClean="0">
                <a:solidFill>
                  <a:srgbClr val="FF0000"/>
                </a:solidFill>
                <a:latin typeface="Times New Roman" pitchFamily="18" charset="0"/>
                <a:cs typeface="Times New Roman" pitchFamily="18" charset="0"/>
              </a:rPr>
              <a:t>Checking package </a:t>
            </a:r>
          </a:p>
          <a:p>
            <a:r>
              <a:rPr lang="en-US" altLang="en-US" dirty="0" smtClean="0">
                <a:solidFill>
                  <a:srgbClr val="FF0000"/>
                </a:solidFill>
                <a:latin typeface="Times New Roman" pitchFamily="18" charset="0"/>
                <a:cs typeface="Times New Roman" pitchFamily="18" charset="0"/>
              </a:rPr>
              <a:t>header </a:t>
            </a:r>
            <a:endParaRPr lang="en-US" dirty="0">
              <a:solidFill>
                <a:srgbClr val="FF0000"/>
              </a:solidFill>
            </a:endParaRPr>
          </a:p>
        </p:txBody>
      </p:sp>
      <p:sp>
        <p:nvSpPr>
          <p:cNvPr id="16" name="Rectangle 15"/>
          <p:cNvSpPr/>
          <p:nvPr/>
        </p:nvSpPr>
        <p:spPr>
          <a:xfrm>
            <a:off x="7010400" y="3429000"/>
            <a:ext cx="2133600" cy="923330"/>
          </a:xfrm>
          <a:prstGeom prst="rect">
            <a:avLst/>
          </a:prstGeom>
        </p:spPr>
        <p:txBody>
          <a:bodyPr wrap="square">
            <a:spAutoFit/>
          </a:bodyPr>
          <a:lstStyle/>
          <a:p>
            <a:r>
              <a:rPr lang="en-US" altLang="en-US" dirty="0" smtClean="0">
                <a:solidFill>
                  <a:srgbClr val="FF0000"/>
                </a:solidFill>
                <a:latin typeface="Times New Roman" pitchFamily="18" charset="0"/>
                <a:cs typeface="Times New Roman" pitchFamily="18" charset="0"/>
              </a:rPr>
              <a:t>Checking whether the request is legitimate?</a:t>
            </a:r>
            <a:endParaRPr lang="en-US" dirty="0">
              <a:solidFill>
                <a:srgbClr val="FF0000"/>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52</a:t>
            </a:fld>
            <a:endParaRPr kumimoji="0"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457200" y="1513344"/>
            <a:ext cx="8153400" cy="2677656"/>
          </a:xfrm>
          <a:prstGeom prst="rect">
            <a:avLst/>
          </a:prstGeom>
          <a:noFill/>
          <a:ln w="9525">
            <a:noFill/>
            <a:miter lim="800000"/>
            <a:headEnd/>
            <a:tailEnd/>
          </a:ln>
          <a:effectLst/>
        </p:spPr>
        <p:txBody>
          <a:bodyPr wrap="square">
            <a:spAutoFit/>
          </a:bodyPr>
          <a:lstStyle/>
          <a:p>
            <a:pPr>
              <a:buFontTx/>
              <a:buChar char="-"/>
            </a:pPr>
            <a:r>
              <a:rPr lang="en-US" altLang="en-US" sz="2800" dirty="0" smtClean="0">
                <a:solidFill>
                  <a:schemeClr val="bg1"/>
                </a:solidFill>
                <a:latin typeface="Times New Roman" pitchFamily="18" charset="0"/>
              </a:rPr>
              <a:t>Firewall is a device or a program which plays a role as a filter of our system. </a:t>
            </a:r>
          </a:p>
          <a:p>
            <a:pPr>
              <a:buFontTx/>
              <a:buChar char="-"/>
            </a:pPr>
            <a:r>
              <a:rPr lang="en-US" altLang="en-US" sz="2800" dirty="0" smtClean="0">
                <a:solidFill>
                  <a:schemeClr val="bg1"/>
                </a:solidFill>
                <a:latin typeface="Times New Roman" pitchFamily="18" charset="0"/>
              </a:rPr>
              <a:t> Package firewall filters packages based on their package’s header.</a:t>
            </a:r>
          </a:p>
          <a:p>
            <a:pPr>
              <a:buFontTx/>
              <a:buChar char="-"/>
            </a:pPr>
            <a:r>
              <a:rPr lang="en-US" altLang="en-US" sz="2800" dirty="0" smtClean="0">
                <a:solidFill>
                  <a:schemeClr val="bg1"/>
                </a:solidFill>
                <a:latin typeface="Times New Roman" pitchFamily="18" charset="0"/>
              </a:rPr>
              <a:t> Proxy firewall will check whether a request in each package is legitimate or not.  </a:t>
            </a:r>
            <a:endParaRPr lang="en-US" altLang="en-US" sz="2800" dirty="0">
              <a:solidFill>
                <a:schemeClr val="bg1"/>
              </a:solidFill>
              <a:latin typeface="Times New Roman" pitchFamily="18" charset="0"/>
            </a:endParaRPr>
          </a:p>
        </p:txBody>
      </p:sp>
      <p:sp>
        <p:nvSpPr>
          <p:cNvPr id="9" name="Title 1"/>
          <p:cNvSpPr txBox="1">
            <a:spLocks/>
          </p:cNvSpPr>
          <p:nvPr/>
        </p:nvSpPr>
        <p:spPr>
          <a:xfrm>
            <a:off x="457200" y="4828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Firewalls Summary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53</a:t>
            </a:fld>
            <a:endParaRPr kumimoji="0"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Ethical Principles</a:t>
            </a:r>
            <a:endParaRPr lang="en-US" dirty="0"/>
          </a:p>
        </p:txBody>
      </p:sp>
      <p:sp>
        <p:nvSpPr>
          <p:cNvPr id="3" name="Content Placeholder 2"/>
          <p:cNvSpPr>
            <a:spLocks noGrp="1"/>
          </p:cNvSpPr>
          <p:nvPr>
            <p:ph idx="1"/>
          </p:nvPr>
        </p:nvSpPr>
        <p:spPr>
          <a:xfrm>
            <a:off x="533400" y="1219200"/>
            <a:ext cx="8077200" cy="457200"/>
          </a:xfrm>
        </p:spPr>
        <p:txBody>
          <a:bodyPr>
            <a:normAutofit fontScale="92500" lnSpcReduction="10000"/>
          </a:bodyPr>
          <a:lstStyle/>
          <a:p>
            <a:pPr>
              <a:buNone/>
            </a:pPr>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54</a:t>
            </a:fld>
            <a:endParaRPr kumimoji="0" lang="en-US"/>
          </a:p>
        </p:txBody>
      </p:sp>
      <p:grpSp>
        <p:nvGrpSpPr>
          <p:cNvPr id="26" name="Group 25"/>
          <p:cNvGrpSpPr/>
          <p:nvPr/>
        </p:nvGrpSpPr>
        <p:grpSpPr>
          <a:xfrm>
            <a:off x="228600" y="1981200"/>
            <a:ext cx="8763000" cy="3276600"/>
            <a:chOff x="228600" y="1981200"/>
            <a:chExt cx="8763000" cy="3276600"/>
          </a:xfrm>
        </p:grpSpPr>
        <p:grpSp>
          <p:nvGrpSpPr>
            <p:cNvPr id="5" name="Group 4"/>
            <p:cNvGrpSpPr>
              <a:grpSpLocks/>
            </p:cNvGrpSpPr>
            <p:nvPr/>
          </p:nvGrpSpPr>
          <p:grpSpPr bwMode="auto">
            <a:xfrm>
              <a:off x="304800" y="1981200"/>
              <a:ext cx="8686800" cy="3276600"/>
              <a:chOff x="228600" y="1143000"/>
              <a:chExt cx="7086600" cy="3276600"/>
            </a:xfrm>
          </p:grpSpPr>
          <p:sp>
            <p:nvSpPr>
              <p:cNvPr id="6" name="Text Box 4"/>
              <p:cNvSpPr txBox="1">
                <a:spLocks noChangeArrowheads="1"/>
              </p:cNvSpPr>
              <p:nvPr/>
            </p:nvSpPr>
            <p:spPr bwMode="auto">
              <a:xfrm>
                <a:off x="228600" y="1147763"/>
                <a:ext cx="549785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a:t>
                </a:r>
                <a:r>
                  <a:rPr lang="en-US" altLang="en-US" sz="2400" dirty="0" smtClean="0">
                    <a:solidFill>
                      <a:schemeClr val="bg1"/>
                    </a:solidFill>
                    <a:latin typeface="Times New Roman" pitchFamily="18" charset="0"/>
                  </a:rPr>
                  <a:t>20.1 Three main principles of ethics</a:t>
                </a:r>
                <a:endParaRPr lang="en-US" altLang="en-US" sz="2000" dirty="0">
                  <a:solidFill>
                    <a:schemeClr val="bg1"/>
                  </a:solidFill>
                  <a:latin typeface="Times New Roman" pitchFamily="18" charset="0"/>
                </a:endParaRPr>
              </a:p>
            </p:txBody>
          </p:sp>
          <p:cxnSp>
            <p:nvCxnSpPr>
              <p:cNvPr id="7" name="Straight Connector 4"/>
              <p:cNvCxnSpPr>
                <a:cxnSpLocks noChangeShapeType="1"/>
              </p:cNvCxnSpPr>
              <p:nvPr/>
            </p:nvCxnSpPr>
            <p:spPr bwMode="auto">
              <a:xfrm flipV="1">
                <a:off x="228600" y="1600200"/>
                <a:ext cx="7086600" cy="4764"/>
              </a:xfrm>
              <a:prstGeom prst="line">
                <a:avLst/>
              </a:prstGeom>
              <a:noFill/>
              <a:ln w="57150" algn="ctr">
                <a:solidFill>
                  <a:srgbClr val="FF0000"/>
                </a:solidFill>
                <a:round/>
                <a:headEnd/>
                <a:tailEnd/>
              </a:ln>
              <a:effectLst/>
            </p:spPr>
          </p:cxnSp>
          <p:cxnSp>
            <p:nvCxnSpPr>
              <p:cNvPr id="8" name="Straight Connector 5"/>
              <p:cNvCxnSpPr>
                <a:cxnSpLocks noChangeShapeType="1"/>
              </p:cNvCxnSpPr>
              <p:nvPr/>
            </p:nvCxnSpPr>
            <p:spPr bwMode="auto">
              <a:xfrm>
                <a:off x="304800" y="4419600"/>
                <a:ext cx="7010400" cy="0"/>
              </a:xfrm>
              <a:prstGeom prst="line">
                <a:avLst/>
              </a:prstGeom>
              <a:noFill/>
              <a:ln w="9525" algn="ctr">
                <a:solidFill>
                  <a:srgbClr val="FF0000"/>
                </a:solidFill>
                <a:round/>
                <a:headEnd/>
                <a:tailEnd/>
              </a:ln>
              <a:effectLst/>
            </p:spPr>
          </p:cxnSp>
          <p:cxnSp>
            <p:nvCxnSpPr>
              <p:cNvPr id="9" name="Straight Connector 6"/>
              <p:cNvCxnSpPr>
                <a:cxnSpLocks noChangeShapeType="1"/>
              </p:cNvCxnSpPr>
              <p:nvPr/>
            </p:nvCxnSpPr>
            <p:spPr bwMode="auto">
              <a:xfrm flipV="1">
                <a:off x="228600" y="1143000"/>
                <a:ext cx="7010400" cy="4764"/>
              </a:xfrm>
              <a:prstGeom prst="line">
                <a:avLst/>
              </a:prstGeom>
              <a:noFill/>
              <a:ln w="9525" algn="ctr">
                <a:solidFill>
                  <a:srgbClr val="FF0000"/>
                </a:solidFill>
                <a:round/>
                <a:headEnd/>
                <a:tailEnd/>
              </a:ln>
              <a:effectLst/>
            </p:spPr>
          </p:cxnSp>
        </p:grpSp>
        <p:sp>
          <p:nvSpPr>
            <p:cNvPr id="11" name="TextBox 10"/>
            <p:cNvSpPr txBox="1"/>
            <p:nvPr/>
          </p:nvSpPr>
          <p:spPr>
            <a:xfrm>
              <a:off x="228600" y="3620869"/>
              <a:ext cx="1219200" cy="646331"/>
            </a:xfrm>
            <a:prstGeom prst="rect">
              <a:avLst/>
            </a:prstGeom>
            <a:noFill/>
            <a:ln>
              <a:solidFill>
                <a:schemeClr val="bg1"/>
              </a:solidFill>
            </a:ln>
          </p:spPr>
          <p:txBody>
            <a:bodyPr wrap="square" rtlCol="0">
              <a:spAutoFit/>
            </a:bodyPr>
            <a:lstStyle/>
            <a:p>
              <a:pPr algn="ctr"/>
              <a:r>
                <a:rPr lang="en-US" dirty="0" smtClean="0">
                  <a:solidFill>
                    <a:srgbClr val="FF0000"/>
                  </a:solidFill>
                </a:rPr>
                <a:t>Ethical </a:t>
              </a:r>
            </a:p>
            <a:p>
              <a:pPr algn="ctr"/>
              <a:r>
                <a:rPr lang="en-US" dirty="0" smtClean="0">
                  <a:solidFill>
                    <a:srgbClr val="FF0000"/>
                  </a:solidFill>
                </a:rPr>
                <a:t>Principles</a:t>
              </a:r>
              <a:endParaRPr lang="en-US" dirty="0">
                <a:solidFill>
                  <a:srgbClr val="FF0000"/>
                </a:solidFill>
              </a:endParaRPr>
            </a:p>
          </p:txBody>
        </p:sp>
        <p:sp>
          <p:nvSpPr>
            <p:cNvPr id="12" name="TextBox 11"/>
            <p:cNvSpPr txBox="1"/>
            <p:nvPr/>
          </p:nvSpPr>
          <p:spPr>
            <a:xfrm>
              <a:off x="1752600" y="2971800"/>
              <a:ext cx="1295400" cy="369332"/>
            </a:xfrm>
            <a:prstGeom prst="rect">
              <a:avLst/>
            </a:prstGeom>
            <a:noFill/>
            <a:ln>
              <a:solidFill>
                <a:schemeClr val="bg1"/>
              </a:solidFill>
            </a:ln>
          </p:spPr>
          <p:txBody>
            <a:bodyPr wrap="square" rtlCol="0">
              <a:spAutoFit/>
            </a:bodyPr>
            <a:lstStyle/>
            <a:p>
              <a:pPr algn="ctr"/>
              <a:r>
                <a:rPr lang="en-US" dirty="0" smtClean="0">
                  <a:solidFill>
                    <a:srgbClr val="0000CC"/>
                  </a:solidFill>
                </a:rPr>
                <a:t>Moral rule</a:t>
              </a:r>
            </a:p>
          </p:txBody>
        </p:sp>
        <p:sp>
          <p:nvSpPr>
            <p:cNvPr id="13" name="TextBox 12"/>
            <p:cNvSpPr txBox="1"/>
            <p:nvPr/>
          </p:nvSpPr>
          <p:spPr>
            <a:xfrm>
              <a:off x="1752600" y="3821668"/>
              <a:ext cx="1295400" cy="369332"/>
            </a:xfrm>
            <a:prstGeom prst="rect">
              <a:avLst/>
            </a:prstGeom>
            <a:noFill/>
            <a:ln>
              <a:solidFill>
                <a:schemeClr val="bg1"/>
              </a:solidFill>
            </a:ln>
          </p:spPr>
          <p:txBody>
            <a:bodyPr wrap="square" rtlCol="0">
              <a:spAutoFit/>
            </a:bodyPr>
            <a:lstStyle/>
            <a:p>
              <a:pPr algn="ctr"/>
              <a:r>
                <a:rPr lang="en-US" dirty="0" smtClean="0">
                  <a:solidFill>
                    <a:srgbClr val="006600"/>
                  </a:solidFill>
                </a:rPr>
                <a:t>Utilization</a:t>
              </a:r>
            </a:p>
          </p:txBody>
        </p:sp>
        <p:sp>
          <p:nvSpPr>
            <p:cNvPr id="14" name="TextBox 13"/>
            <p:cNvSpPr txBox="1"/>
            <p:nvPr/>
          </p:nvSpPr>
          <p:spPr>
            <a:xfrm>
              <a:off x="1752600" y="4459069"/>
              <a:ext cx="1295400" cy="646331"/>
            </a:xfrm>
            <a:prstGeom prst="rect">
              <a:avLst/>
            </a:prstGeom>
            <a:noFill/>
            <a:ln>
              <a:solidFill>
                <a:schemeClr val="bg1"/>
              </a:solidFill>
            </a:ln>
          </p:spPr>
          <p:txBody>
            <a:bodyPr wrap="square" rtlCol="0">
              <a:spAutoFit/>
            </a:bodyPr>
            <a:lstStyle/>
            <a:p>
              <a:pPr algn="ctr"/>
              <a:r>
                <a:rPr lang="en-US" dirty="0" smtClean="0">
                  <a:solidFill>
                    <a:srgbClr val="660066"/>
                  </a:solidFill>
                </a:rPr>
                <a:t>Social contract</a:t>
              </a:r>
            </a:p>
          </p:txBody>
        </p:sp>
        <p:sp>
          <p:nvSpPr>
            <p:cNvPr id="15" name="TextBox 14"/>
            <p:cNvSpPr txBox="1"/>
            <p:nvPr/>
          </p:nvSpPr>
          <p:spPr>
            <a:xfrm>
              <a:off x="3124200" y="2819400"/>
              <a:ext cx="5791200" cy="646331"/>
            </a:xfrm>
            <a:prstGeom prst="rect">
              <a:avLst/>
            </a:prstGeom>
            <a:noFill/>
            <a:ln>
              <a:solidFill>
                <a:schemeClr val="bg1"/>
              </a:solidFill>
            </a:ln>
          </p:spPr>
          <p:txBody>
            <a:bodyPr wrap="square" rtlCol="0">
              <a:spAutoFit/>
            </a:bodyPr>
            <a:lstStyle/>
            <a:p>
              <a:pPr algn="ctr"/>
              <a:r>
                <a:rPr lang="en-US" dirty="0" smtClean="0">
                  <a:solidFill>
                    <a:srgbClr val="0000CC"/>
                  </a:solidFill>
                </a:rPr>
                <a:t>The first principle of ethics says that we should avoid doing anything if it is against universal morality .</a:t>
              </a:r>
            </a:p>
          </p:txBody>
        </p:sp>
        <p:sp>
          <p:nvSpPr>
            <p:cNvPr id="16" name="TextBox 15"/>
            <p:cNvSpPr txBox="1"/>
            <p:nvPr/>
          </p:nvSpPr>
          <p:spPr>
            <a:xfrm>
              <a:off x="3124200" y="3620869"/>
              <a:ext cx="5791200" cy="646331"/>
            </a:xfrm>
            <a:prstGeom prst="rect">
              <a:avLst/>
            </a:prstGeom>
            <a:noFill/>
            <a:ln>
              <a:solidFill>
                <a:schemeClr val="bg1"/>
              </a:solidFill>
            </a:ln>
          </p:spPr>
          <p:txBody>
            <a:bodyPr wrap="square" rtlCol="0">
              <a:spAutoFit/>
            </a:bodyPr>
            <a:lstStyle/>
            <a:p>
              <a:pPr algn="ctr"/>
              <a:r>
                <a:rPr lang="en-US" dirty="0" smtClean="0">
                  <a:solidFill>
                    <a:srgbClr val="006600"/>
                  </a:solidFill>
                </a:rPr>
                <a:t>The second principle of ethics says that an act is ethical if it brings about a good result.</a:t>
              </a:r>
            </a:p>
          </p:txBody>
        </p:sp>
        <p:sp>
          <p:nvSpPr>
            <p:cNvPr id="17" name="TextBox 16"/>
            <p:cNvSpPr txBox="1"/>
            <p:nvPr/>
          </p:nvSpPr>
          <p:spPr>
            <a:xfrm>
              <a:off x="3124200" y="4459069"/>
              <a:ext cx="5791200" cy="646331"/>
            </a:xfrm>
            <a:prstGeom prst="rect">
              <a:avLst/>
            </a:prstGeom>
            <a:noFill/>
            <a:ln>
              <a:solidFill>
                <a:schemeClr val="bg1"/>
              </a:solidFill>
            </a:ln>
          </p:spPr>
          <p:txBody>
            <a:bodyPr wrap="square" rtlCol="0">
              <a:spAutoFit/>
            </a:bodyPr>
            <a:lstStyle/>
            <a:p>
              <a:pPr algn="ctr"/>
              <a:r>
                <a:rPr lang="en-US" dirty="0" smtClean="0">
                  <a:solidFill>
                    <a:srgbClr val="660066"/>
                  </a:solidFill>
                </a:rPr>
                <a:t>The third principle of ethics says that an act is ethical if a majority (</a:t>
              </a:r>
              <a:r>
                <a:rPr lang="en-US" dirty="0" err="1" smtClean="0">
                  <a:solidFill>
                    <a:srgbClr val="660066"/>
                  </a:solidFill>
                </a:rPr>
                <a:t>đa</a:t>
              </a:r>
              <a:r>
                <a:rPr lang="en-US" dirty="0" smtClean="0">
                  <a:solidFill>
                    <a:srgbClr val="660066"/>
                  </a:solidFill>
                </a:rPr>
                <a:t> </a:t>
              </a:r>
              <a:r>
                <a:rPr lang="en-US" dirty="0" err="1" smtClean="0">
                  <a:solidFill>
                    <a:srgbClr val="660066"/>
                  </a:solidFill>
                </a:rPr>
                <a:t>số</a:t>
              </a:r>
              <a:r>
                <a:rPr lang="en-US" dirty="0" smtClean="0">
                  <a:solidFill>
                    <a:srgbClr val="660066"/>
                  </a:solidFill>
                </a:rPr>
                <a:t>) of people in society agree with it. </a:t>
              </a:r>
            </a:p>
          </p:txBody>
        </p:sp>
        <p:cxnSp>
          <p:nvCxnSpPr>
            <p:cNvPr id="19" name="Straight Arrow Connector 18"/>
            <p:cNvCxnSpPr>
              <a:stCxn id="11" idx="3"/>
              <a:endCxn id="12" idx="1"/>
            </p:cNvCxnSpPr>
            <p:nvPr/>
          </p:nvCxnSpPr>
          <p:spPr>
            <a:xfrm flipV="1">
              <a:off x="1447800" y="3156466"/>
              <a:ext cx="304800" cy="7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3" idx="1"/>
            </p:cNvCxnSpPr>
            <p:nvPr/>
          </p:nvCxnSpPr>
          <p:spPr>
            <a:xfrm>
              <a:off x="1447800" y="3944035"/>
              <a:ext cx="304800" cy="62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4" idx="1"/>
            </p:cNvCxnSpPr>
            <p:nvPr/>
          </p:nvCxnSpPr>
          <p:spPr>
            <a:xfrm>
              <a:off x="1447800" y="3944035"/>
              <a:ext cx="304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Intellectual Properties</a:t>
            </a:r>
            <a:endParaRPr lang="en-US" dirty="0"/>
          </a:p>
        </p:txBody>
      </p:sp>
      <p:sp>
        <p:nvSpPr>
          <p:cNvPr id="3" name="Content Placeholder 2"/>
          <p:cNvSpPr>
            <a:spLocks noGrp="1"/>
          </p:cNvSpPr>
          <p:nvPr>
            <p:ph idx="1"/>
          </p:nvPr>
        </p:nvSpPr>
        <p:spPr>
          <a:xfrm>
            <a:off x="76200" y="990600"/>
            <a:ext cx="2971800" cy="457200"/>
          </a:xfrm>
        </p:spPr>
        <p:txBody>
          <a:bodyPr>
            <a:normAutofit fontScale="92500"/>
          </a:bodyPr>
          <a:lstStyle/>
          <a:p>
            <a:pPr>
              <a:buNone/>
            </a:pPr>
            <a:r>
              <a:rPr lang="en-US" altLang="en-US" sz="2400" b="1" dirty="0" smtClean="0">
                <a:solidFill>
                  <a:srgbClr val="0000CC"/>
                </a:solidFill>
                <a:latin typeface="Times New Roman" pitchFamily="18" charset="0"/>
              </a:rPr>
              <a:t>2 kinds of properties:</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55</a:t>
            </a:fld>
            <a:endParaRPr kumimoji="0" lang="en-US"/>
          </a:p>
        </p:txBody>
      </p:sp>
      <p:graphicFrame>
        <p:nvGraphicFramePr>
          <p:cNvPr id="5" name="Table 4"/>
          <p:cNvGraphicFramePr>
            <a:graphicFrameLocks noGrp="1"/>
          </p:cNvGraphicFramePr>
          <p:nvPr/>
        </p:nvGraphicFramePr>
        <p:xfrm>
          <a:off x="304800" y="1498600"/>
          <a:ext cx="8686800" cy="1854200"/>
        </p:xfrm>
        <a:graphic>
          <a:graphicData uri="http://schemas.openxmlformats.org/drawingml/2006/table">
            <a:tbl>
              <a:tblPr firstRow="1" bandRow="1">
                <a:tableStyleId>{5C22544A-7EE6-4342-B048-85BDC9FD1C3A}</a:tableStyleId>
              </a:tblPr>
              <a:tblGrid>
                <a:gridCol w="2514600"/>
                <a:gridCol w="2895600"/>
                <a:gridCol w="3276600"/>
              </a:tblGrid>
              <a:tr h="370840">
                <a:tc>
                  <a:txBody>
                    <a:bodyPr/>
                    <a:lstStyle/>
                    <a:p>
                      <a:r>
                        <a:rPr lang="en-US" dirty="0" smtClean="0"/>
                        <a:t>Consideration</a:t>
                      </a:r>
                      <a:endParaRPr lang="en-US" dirty="0"/>
                    </a:p>
                  </a:txBody>
                  <a:tcPr>
                    <a:solidFill>
                      <a:schemeClr val="accent2">
                        <a:lumMod val="50000"/>
                      </a:schemeClr>
                    </a:solidFill>
                  </a:tcPr>
                </a:tc>
                <a:tc>
                  <a:txBody>
                    <a:bodyPr/>
                    <a:lstStyle/>
                    <a:p>
                      <a:r>
                        <a:rPr lang="en-US" dirty="0" smtClean="0"/>
                        <a:t>Physical property</a:t>
                      </a:r>
                      <a:endParaRPr lang="en-US" dirty="0"/>
                    </a:p>
                  </a:txBody>
                  <a:tcPr>
                    <a:solidFill>
                      <a:schemeClr val="accent2">
                        <a:lumMod val="50000"/>
                      </a:schemeClr>
                    </a:solidFill>
                  </a:tcPr>
                </a:tc>
                <a:tc>
                  <a:txBody>
                    <a:bodyPr/>
                    <a:lstStyle/>
                    <a:p>
                      <a:r>
                        <a:rPr lang="en-US" dirty="0" smtClean="0"/>
                        <a:t>Intellectual property</a:t>
                      </a:r>
                      <a:endParaRPr lang="en-US" dirty="0"/>
                    </a:p>
                  </a:txBody>
                  <a:tcPr>
                    <a:solidFill>
                      <a:schemeClr val="accent2">
                        <a:lumMod val="50000"/>
                      </a:schemeClr>
                    </a:solidFill>
                  </a:tcPr>
                </a:tc>
              </a:tr>
              <a:tr h="370840">
                <a:tc>
                  <a:txBody>
                    <a:bodyPr/>
                    <a:lstStyle/>
                    <a:p>
                      <a:r>
                        <a:rPr lang="en-US" dirty="0" smtClean="0"/>
                        <a:t>Be copied?</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Be manufactured?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Owner</a:t>
                      </a:r>
                      <a:endParaRPr lang="en-US" dirty="0"/>
                    </a:p>
                  </a:txBody>
                  <a:tcPr/>
                </a:tc>
                <a:tc>
                  <a:txBody>
                    <a:bodyPr/>
                    <a:lstStyle/>
                    <a:p>
                      <a:r>
                        <a:rPr lang="en-US" dirty="0" smtClean="0"/>
                        <a:t>One person or group</a:t>
                      </a:r>
                      <a:endParaRPr lang="en-US" dirty="0"/>
                    </a:p>
                  </a:txBody>
                  <a:tcPr/>
                </a:tc>
                <a:tc>
                  <a:txBody>
                    <a:bodyPr/>
                    <a:lstStyle/>
                    <a:p>
                      <a:r>
                        <a:rPr lang="en-US" dirty="0" smtClean="0"/>
                        <a:t>One person or group</a:t>
                      </a:r>
                      <a:endParaRPr lang="en-US" dirty="0"/>
                    </a:p>
                  </a:txBody>
                  <a:tcPr/>
                </a:tc>
              </a:tr>
              <a:tr h="370840">
                <a:tc>
                  <a:txBody>
                    <a:bodyPr/>
                    <a:lstStyle/>
                    <a:p>
                      <a:r>
                        <a:rPr lang="en-US" dirty="0" smtClean="0"/>
                        <a:t>After copied</a:t>
                      </a:r>
                      <a:endParaRPr lang="en-US" dirty="0"/>
                    </a:p>
                  </a:txBody>
                  <a:tcPr/>
                </a:tc>
                <a:tc>
                  <a:txBody>
                    <a:bodyPr/>
                    <a:lstStyle/>
                    <a:p>
                      <a:endParaRPr lang="en-US" dirty="0"/>
                    </a:p>
                  </a:txBody>
                  <a:tcPr/>
                </a:tc>
                <a:tc>
                  <a:txBody>
                    <a:bodyPr/>
                    <a:lstStyle/>
                    <a:p>
                      <a:r>
                        <a:rPr lang="en-US" dirty="0" smtClean="0"/>
                        <a:t>Owner is original</a:t>
                      </a:r>
                      <a:endParaRPr lang="en-US" dirty="0"/>
                    </a:p>
                  </a:txBody>
                  <a:tcPr/>
                </a:tc>
              </a:tr>
            </a:tbl>
          </a:graphicData>
        </a:graphic>
      </p:graphicFrame>
      <p:graphicFrame>
        <p:nvGraphicFramePr>
          <p:cNvPr id="7" name="Table 6"/>
          <p:cNvGraphicFramePr>
            <a:graphicFrameLocks noGrp="1"/>
          </p:cNvGraphicFramePr>
          <p:nvPr/>
        </p:nvGraphicFramePr>
        <p:xfrm>
          <a:off x="304800" y="3596640"/>
          <a:ext cx="8610600" cy="2575560"/>
        </p:xfrm>
        <a:graphic>
          <a:graphicData uri="http://schemas.openxmlformats.org/drawingml/2006/table">
            <a:tbl>
              <a:tblPr firstRow="1" bandRow="1">
                <a:tableStyleId>{5C22544A-7EE6-4342-B048-85BDC9FD1C3A}</a:tableStyleId>
              </a:tblPr>
              <a:tblGrid>
                <a:gridCol w="1706071"/>
                <a:gridCol w="6904529"/>
              </a:tblGrid>
              <a:tr h="4318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latin typeface="Times New Roman" pitchFamily="18" charset="0"/>
                          <a:cs typeface="Arial" pitchFamily="34" charset="0"/>
                        </a:rPr>
                        <a:t>Types of Intellectual properties:</a:t>
                      </a:r>
                      <a:endParaRPr lang="en-US" dirty="0">
                        <a:solidFill>
                          <a:schemeClr val="tx1"/>
                        </a:solidFill>
                      </a:endParaRPr>
                    </a:p>
                  </a:txBody>
                  <a:tcPr>
                    <a:solidFill>
                      <a:schemeClr val="accent2">
                        <a:lumMod val="50000"/>
                      </a:schemeClr>
                    </a:solidFill>
                  </a:tcPr>
                </a:tc>
                <a:tc hMerge="1">
                  <a:txBody>
                    <a:bodyPr/>
                    <a:lstStyle/>
                    <a:p>
                      <a:endParaRPr lang="en-US" dirty="0"/>
                    </a:p>
                  </a:txBody>
                  <a:tcPr/>
                </a:tc>
              </a:tr>
              <a:tr h="431800">
                <a:tc>
                  <a:txBody>
                    <a:bodyPr/>
                    <a:lstStyle/>
                    <a:p>
                      <a:r>
                        <a:rPr lang="en-US" dirty="0" smtClean="0"/>
                        <a:t>Trademarks</a:t>
                      </a:r>
                      <a:endParaRPr lang="en-US" dirty="0"/>
                    </a:p>
                  </a:txBody>
                  <a:tcPr/>
                </a:tc>
                <a:tc>
                  <a:txBody>
                    <a:bodyPr/>
                    <a:lstStyle/>
                    <a:p>
                      <a:r>
                        <a:rPr lang="en-US" dirty="0" smtClean="0"/>
                        <a:t>A trademark identifies a</a:t>
                      </a:r>
                      <a:r>
                        <a:rPr lang="en-US" baseline="0" dirty="0" smtClean="0"/>
                        <a:t> </a:t>
                      </a:r>
                      <a:r>
                        <a:rPr lang="en-US" b="1" baseline="0" dirty="0" smtClean="0"/>
                        <a:t>company’s product or service.</a:t>
                      </a:r>
                      <a:endParaRPr lang="en-US" dirty="0"/>
                    </a:p>
                  </a:txBody>
                  <a:tcPr/>
                </a:tc>
              </a:tr>
              <a:tr h="431800">
                <a:tc>
                  <a:txBody>
                    <a:bodyPr/>
                    <a:lstStyle/>
                    <a:p>
                      <a:r>
                        <a:rPr lang="en-US" dirty="0" smtClean="0"/>
                        <a:t>Trade secrets</a:t>
                      </a:r>
                      <a:endParaRPr lang="en-US" dirty="0"/>
                    </a:p>
                  </a:txBody>
                  <a:tcPr/>
                </a:tc>
                <a:tc>
                  <a:txBody>
                    <a:bodyPr/>
                    <a:lstStyle/>
                    <a:p>
                      <a:r>
                        <a:rPr lang="en-US" dirty="0" smtClean="0"/>
                        <a:t>A trade secret</a:t>
                      </a:r>
                      <a:r>
                        <a:rPr lang="en-US" baseline="0" dirty="0" smtClean="0"/>
                        <a:t> is the information about a product that is kept secret by the owner.</a:t>
                      </a:r>
                      <a:endParaRPr lang="en-US" dirty="0"/>
                    </a:p>
                  </a:txBody>
                  <a:tcPr/>
                </a:tc>
              </a:tr>
              <a:tr h="431800">
                <a:tc>
                  <a:txBody>
                    <a:bodyPr/>
                    <a:lstStyle/>
                    <a:p>
                      <a:r>
                        <a:rPr lang="en-US" dirty="0" smtClean="0"/>
                        <a:t>Patents</a:t>
                      </a:r>
                      <a:endParaRPr lang="en-US" dirty="0"/>
                    </a:p>
                  </a:txBody>
                  <a:tcPr/>
                </a:tc>
                <a:tc>
                  <a:txBody>
                    <a:bodyPr/>
                    <a:lstStyle/>
                    <a:p>
                      <a:r>
                        <a:rPr lang="en-US" dirty="0" smtClean="0"/>
                        <a:t>A patent is a right to a monopoly to use and commercially exploit a piece of intellectual property in a limited period of time.</a:t>
                      </a:r>
                      <a:endParaRPr lang="en-US" dirty="0"/>
                    </a:p>
                  </a:txBody>
                  <a:tcPr/>
                </a:tc>
              </a:tr>
              <a:tr h="431800">
                <a:tc>
                  <a:txBody>
                    <a:bodyPr/>
                    <a:lstStyle/>
                    <a:p>
                      <a:r>
                        <a:rPr lang="en-US" dirty="0" smtClean="0"/>
                        <a:t>Copyright</a:t>
                      </a:r>
                      <a:endParaRPr lang="en-US" dirty="0"/>
                    </a:p>
                  </a:txBody>
                  <a:tcPr/>
                </a:tc>
                <a:tc>
                  <a:txBody>
                    <a:bodyPr/>
                    <a:lstStyle/>
                    <a:p>
                      <a:r>
                        <a:rPr lang="en-US" dirty="0" smtClean="0"/>
                        <a:t>A copyright</a:t>
                      </a:r>
                      <a:r>
                        <a:rPr lang="en-US" baseline="0" dirty="0" smtClean="0"/>
                        <a:t> is a right to a written or created work.</a:t>
                      </a:r>
                      <a:endParaRPr lang="en-US"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Privacy</a:t>
            </a:r>
            <a:endParaRPr lang="en-US" dirty="0"/>
          </a:p>
        </p:txBody>
      </p:sp>
      <p:sp>
        <p:nvSpPr>
          <p:cNvPr id="3" name="Content Placeholder 2"/>
          <p:cNvSpPr>
            <a:spLocks noGrp="1"/>
          </p:cNvSpPr>
          <p:nvPr>
            <p:ph idx="1"/>
          </p:nvPr>
        </p:nvSpPr>
        <p:spPr>
          <a:xfrm>
            <a:off x="533400" y="1219200"/>
            <a:ext cx="8077200" cy="457200"/>
          </a:xfrm>
        </p:spPr>
        <p:txBody>
          <a:bodyPr>
            <a:normAutofit fontScale="92500" lnSpcReduction="10000"/>
          </a:bodyPr>
          <a:lstStyle/>
          <a:p>
            <a:pPr>
              <a:buNone/>
            </a:pPr>
            <a:r>
              <a:rPr lang="en-US" altLang="en-US" dirty="0" smtClean="0">
                <a:latin typeface="Times New Roman" pitchFamily="18" charset="0"/>
              </a:rPr>
              <a:t>Some countries introduced codes related to privacy:  </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56</a:t>
            </a:fld>
            <a:endParaRPr kumimoji="0" lang="en-US"/>
          </a:p>
        </p:txBody>
      </p:sp>
      <p:graphicFrame>
        <p:nvGraphicFramePr>
          <p:cNvPr id="5" name="Table 4"/>
          <p:cNvGraphicFramePr>
            <a:graphicFrameLocks noGrp="1"/>
          </p:cNvGraphicFramePr>
          <p:nvPr/>
        </p:nvGraphicFramePr>
        <p:xfrm>
          <a:off x="457200" y="1905000"/>
          <a:ext cx="8077200" cy="2595880"/>
        </p:xfrm>
        <a:graphic>
          <a:graphicData uri="http://schemas.openxmlformats.org/drawingml/2006/table">
            <a:tbl>
              <a:tblPr firstRow="1" bandRow="1">
                <a:tableStyleId>{5C22544A-7EE6-4342-B048-85BDC9FD1C3A}</a:tableStyleId>
              </a:tblPr>
              <a:tblGrid>
                <a:gridCol w="908685"/>
                <a:gridCol w="7168515"/>
              </a:tblGrid>
              <a:tr h="370840">
                <a:tc>
                  <a:txBody>
                    <a:bodyPr/>
                    <a:lstStyle/>
                    <a:p>
                      <a:r>
                        <a:rPr lang="en-US" dirty="0" smtClean="0"/>
                        <a:t>No.</a:t>
                      </a:r>
                      <a:endParaRPr lang="en-US" dirty="0"/>
                    </a:p>
                  </a:txBody>
                  <a:tcPr>
                    <a:solidFill>
                      <a:schemeClr val="accent2">
                        <a:lumMod val="50000"/>
                      </a:schemeClr>
                    </a:solidFill>
                  </a:tcPr>
                </a:tc>
                <a:tc>
                  <a:txBody>
                    <a:bodyPr/>
                    <a:lstStyle/>
                    <a:p>
                      <a:r>
                        <a:rPr lang="en-US" dirty="0" smtClean="0"/>
                        <a:t>Code</a:t>
                      </a:r>
                      <a:endParaRPr lang="en-US" dirty="0"/>
                    </a:p>
                  </a:txBody>
                  <a:tcPr>
                    <a:solidFill>
                      <a:schemeClr val="accent2">
                        <a:lumMod val="50000"/>
                      </a:schemeClr>
                    </a:solidFill>
                  </a:tcPr>
                </a:tc>
              </a:tr>
              <a:tr h="370840">
                <a:tc>
                  <a:txBody>
                    <a:bodyPr/>
                    <a:lstStyle/>
                    <a:p>
                      <a:r>
                        <a:rPr lang="en-US" dirty="0" smtClean="0"/>
                        <a:t>1</a:t>
                      </a:r>
                      <a:endParaRPr lang="en-US" dirty="0"/>
                    </a:p>
                  </a:txBody>
                  <a:tcPr/>
                </a:tc>
                <a:tc>
                  <a:txBody>
                    <a:bodyPr/>
                    <a:lstStyle/>
                    <a:p>
                      <a:r>
                        <a:rPr lang="en-US" dirty="0" smtClean="0"/>
                        <a:t>Collect only data that are needed.</a:t>
                      </a:r>
                      <a:endParaRPr lang="en-US" dirty="0"/>
                    </a:p>
                  </a:txBody>
                  <a:tcPr/>
                </a:tc>
              </a:tr>
              <a:tr h="370840">
                <a:tc>
                  <a:txBody>
                    <a:bodyPr/>
                    <a:lstStyle/>
                    <a:p>
                      <a:r>
                        <a:rPr lang="en-US" dirty="0" smtClean="0"/>
                        <a:t>2</a:t>
                      </a:r>
                      <a:endParaRPr lang="en-US" dirty="0"/>
                    </a:p>
                  </a:txBody>
                  <a:tcPr/>
                </a:tc>
                <a:tc>
                  <a:txBody>
                    <a:bodyPr/>
                    <a:lstStyle/>
                    <a:p>
                      <a:r>
                        <a:rPr lang="en-US" dirty="0" smtClean="0"/>
                        <a:t>Be sure that the collected data are accurate.</a:t>
                      </a:r>
                      <a:endParaRPr lang="en-US" dirty="0"/>
                    </a:p>
                  </a:txBody>
                  <a:tcPr/>
                </a:tc>
              </a:tr>
              <a:tr h="370840">
                <a:tc>
                  <a:txBody>
                    <a:bodyPr/>
                    <a:lstStyle/>
                    <a:p>
                      <a:r>
                        <a:rPr lang="en-US" dirty="0" smtClean="0"/>
                        <a:t>3</a:t>
                      </a:r>
                      <a:endParaRPr lang="en-US" dirty="0"/>
                    </a:p>
                  </a:txBody>
                  <a:tcPr/>
                </a:tc>
                <a:tc>
                  <a:txBody>
                    <a:bodyPr/>
                    <a:lstStyle/>
                    <a:p>
                      <a:r>
                        <a:rPr lang="en-US" dirty="0" smtClean="0"/>
                        <a:t>Allow individuals to know what data</a:t>
                      </a:r>
                      <a:r>
                        <a:rPr lang="en-US" baseline="0" dirty="0" smtClean="0"/>
                        <a:t> have been collected.</a:t>
                      </a:r>
                      <a:endParaRPr lang="en-US" dirty="0"/>
                    </a:p>
                  </a:txBody>
                  <a:tcPr/>
                </a:tc>
              </a:tr>
              <a:tr h="370840">
                <a:tc>
                  <a:txBody>
                    <a:bodyPr/>
                    <a:lstStyle/>
                    <a:p>
                      <a:r>
                        <a:rPr lang="en-US" dirty="0" smtClean="0"/>
                        <a:t>4</a:t>
                      </a:r>
                      <a:endParaRPr lang="en-US" dirty="0"/>
                    </a:p>
                  </a:txBody>
                  <a:tcPr/>
                </a:tc>
                <a:tc>
                  <a:txBody>
                    <a:bodyPr/>
                    <a:lstStyle/>
                    <a:p>
                      <a:r>
                        <a:rPr lang="en-US" dirty="0" smtClean="0"/>
                        <a:t>Allow individuals to correct the collected data if necessary.</a:t>
                      </a:r>
                      <a:endParaRPr lang="en-US" dirty="0"/>
                    </a:p>
                  </a:txBody>
                  <a:tcPr/>
                </a:tc>
              </a:tr>
              <a:tr h="370840">
                <a:tc>
                  <a:txBody>
                    <a:bodyPr/>
                    <a:lstStyle/>
                    <a:p>
                      <a:r>
                        <a:rPr lang="en-US" dirty="0" smtClean="0"/>
                        <a:t>5</a:t>
                      </a:r>
                      <a:endParaRPr lang="en-US" dirty="0"/>
                    </a:p>
                  </a:txBody>
                  <a:tcPr/>
                </a:tc>
                <a:tc>
                  <a:txBody>
                    <a:bodyPr/>
                    <a:lstStyle/>
                    <a:p>
                      <a:r>
                        <a:rPr lang="en-US" dirty="0" smtClean="0"/>
                        <a:t>Be sure that collected data are used only for the original purpose.</a:t>
                      </a:r>
                      <a:endParaRPr lang="en-US" dirty="0"/>
                    </a:p>
                  </a:txBody>
                  <a:tcPr/>
                </a:tc>
              </a:tr>
              <a:tr h="370840">
                <a:tc>
                  <a:txBody>
                    <a:bodyPr/>
                    <a:lstStyle/>
                    <a:p>
                      <a:r>
                        <a:rPr lang="en-US" dirty="0" smtClean="0"/>
                        <a:t>6</a:t>
                      </a:r>
                      <a:endParaRPr lang="en-US" dirty="0"/>
                    </a:p>
                  </a:txBody>
                  <a:tcPr/>
                </a:tc>
                <a:tc>
                  <a:txBody>
                    <a:bodyPr/>
                    <a:lstStyle/>
                    <a:p>
                      <a:r>
                        <a:rPr lang="en-US" dirty="0" smtClean="0"/>
                        <a:t>Use encryption technique to accomplish private communication.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Hackers</a:t>
            </a:r>
            <a:endParaRPr lang="en-US" dirty="0"/>
          </a:p>
        </p:txBody>
      </p:sp>
      <p:sp>
        <p:nvSpPr>
          <p:cNvPr id="3" name="Content Placeholder 2"/>
          <p:cNvSpPr>
            <a:spLocks noGrp="1"/>
          </p:cNvSpPr>
          <p:nvPr>
            <p:ph idx="1"/>
          </p:nvPr>
        </p:nvSpPr>
        <p:spPr>
          <a:xfrm>
            <a:off x="533400" y="1219200"/>
            <a:ext cx="8077200" cy="2667000"/>
          </a:xfrm>
        </p:spPr>
        <p:txBody>
          <a:bodyPr>
            <a:normAutofit/>
          </a:bodyPr>
          <a:lstStyle/>
          <a:p>
            <a:pPr marL="0" indent="0">
              <a:buNone/>
            </a:pPr>
            <a:r>
              <a:rPr lang="en-US" altLang="en-US" dirty="0" smtClean="0">
                <a:latin typeface="Times New Roman" pitchFamily="18" charset="0"/>
              </a:rPr>
              <a:t>Hacker is someone who gains unauthorized access to a computer belonging to someone else in order to copy secret information.  </a:t>
            </a:r>
          </a:p>
          <a:p>
            <a:pPr marL="0" indent="0">
              <a:buNone/>
            </a:pPr>
            <a:r>
              <a:rPr lang="en-US" altLang="en-US" dirty="0" smtClean="0">
                <a:latin typeface="Times New Roman" pitchFamily="18" charset="0"/>
              </a:rPr>
              <a:t>* </a:t>
            </a:r>
            <a:r>
              <a:rPr lang="en-US" altLang="en-US" b="1" u="sng" dirty="0" smtClean="0">
                <a:latin typeface="Times New Roman" pitchFamily="18" charset="0"/>
              </a:rPr>
              <a:t>Types of attacks</a:t>
            </a:r>
            <a:r>
              <a:rPr lang="en-US" altLang="en-US" dirty="0" smtClean="0">
                <a:latin typeface="Times New Roman" pitchFamily="18" charset="0"/>
              </a:rPr>
              <a:t>: Refer to the page 528 in the textbook.</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57</a:t>
            </a:fld>
            <a:endParaRPr kumimoji="0"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58</a:t>
            </a:fld>
            <a:endParaRPr kumimoji="0"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59</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914400"/>
            <a:ext cx="2372316" cy="523220"/>
          </a:xfrm>
          <a:prstGeom prst="rect">
            <a:avLst/>
          </a:prstGeom>
          <a:noFill/>
          <a:ln w="9525">
            <a:noFill/>
            <a:miter lim="800000"/>
            <a:headEnd/>
            <a:tailEnd/>
          </a:ln>
          <a:effectLst/>
        </p:spPr>
        <p:txBody>
          <a:bodyPr wrap="none">
            <a:spAutoFit/>
          </a:bodyPr>
          <a:lstStyle/>
          <a:p>
            <a:r>
              <a:rPr lang="en-US" altLang="en-US" sz="2800" b="1" dirty="0" smtClean="0">
                <a:solidFill>
                  <a:srgbClr val="0000CC"/>
                </a:solidFill>
                <a:latin typeface="Calibri" pitchFamily="34" charset="0"/>
              </a:rPr>
              <a:t>Attacks: Forms</a:t>
            </a:r>
            <a:endParaRPr lang="en-US" altLang="en-US" sz="2800" b="1" dirty="0">
              <a:solidFill>
                <a:srgbClr val="0000CC"/>
              </a:solidFill>
              <a:latin typeface="Calibri" pitchFamily="34" charset="0"/>
            </a:endParaRPr>
          </a:p>
        </p:txBody>
      </p:sp>
      <p:grpSp>
        <p:nvGrpSpPr>
          <p:cNvPr id="2" name="Group 1"/>
          <p:cNvGrpSpPr>
            <a:grpSpLocks/>
          </p:cNvGrpSpPr>
          <p:nvPr/>
        </p:nvGrpSpPr>
        <p:grpSpPr bwMode="auto">
          <a:xfrm>
            <a:off x="1752600" y="1752600"/>
            <a:ext cx="7010400" cy="4495800"/>
            <a:chOff x="228600" y="1981200"/>
            <a:chExt cx="7010400" cy="4495800"/>
          </a:xfrm>
        </p:grpSpPr>
        <p:sp>
          <p:nvSpPr>
            <p:cNvPr id="14341" name="Text Box 4"/>
            <p:cNvSpPr txBox="1">
              <a:spLocks noChangeArrowheads="1"/>
            </p:cNvSpPr>
            <p:nvPr/>
          </p:nvSpPr>
          <p:spPr bwMode="auto">
            <a:xfrm>
              <a:off x="228600" y="1981200"/>
              <a:ext cx="7006790" cy="461665"/>
            </a:xfrm>
            <a:prstGeom prst="rect">
              <a:avLst/>
            </a:prstGeom>
            <a:noFill/>
            <a:ln w="9525">
              <a:noFill/>
              <a:miter lim="800000"/>
              <a:headEnd/>
              <a:tailEnd/>
            </a:ln>
            <a:effectLst/>
          </p:spPr>
          <p:txBody>
            <a:bodyPr wrap="square">
              <a:spAutoFit/>
            </a:bodyPr>
            <a:lstStyle/>
            <a:p>
              <a:r>
                <a:rPr lang="en-US" altLang="en-US" sz="2400" dirty="0">
                  <a:solidFill>
                    <a:schemeClr val="bg1"/>
                  </a:solidFill>
                  <a:latin typeface="Times New Roman" pitchFamily="18" charset="0"/>
                </a:rPr>
                <a:t>Figure 16.1  </a:t>
              </a:r>
              <a:r>
                <a:rPr lang="en-US" altLang="en-US" sz="2000" dirty="0">
                  <a:solidFill>
                    <a:schemeClr val="bg1"/>
                  </a:solidFill>
                  <a:latin typeface="Times New Roman" pitchFamily="18" charset="0"/>
                </a:rPr>
                <a:t>Taxonomy of attacks with relation to security goals</a:t>
              </a:r>
            </a:p>
          </p:txBody>
        </p:sp>
        <p:cxnSp>
          <p:nvCxnSpPr>
            <p:cNvPr id="14342" name="Straight Connector 6"/>
            <p:cNvCxnSpPr>
              <a:cxnSpLocks noChangeShapeType="1"/>
            </p:cNvCxnSpPr>
            <p:nvPr/>
          </p:nvCxnSpPr>
          <p:spPr bwMode="auto">
            <a:xfrm>
              <a:off x="228600" y="2438400"/>
              <a:ext cx="7010400" cy="0"/>
            </a:xfrm>
            <a:prstGeom prst="line">
              <a:avLst/>
            </a:prstGeom>
            <a:noFill/>
            <a:ln w="57150" algn="ctr">
              <a:solidFill>
                <a:srgbClr val="FF0000"/>
              </a:solidFill>
              <a:round/>
              <a:headEnd/>
              <a:tailEnd/>
            </a:ln>
            <a:effectLst/>
          </p:spPr>
        </p:cxnSp>
        <p:cxnSp>
          <p:nvCxnSpPr>
            <p:cNvPr id="14343" name="Straight Connector 7"/>
            <p:cNvCxnSpPr>
              <a:cxnSpLocks noChangeShapeType="1"/>
            </p:cNvCxnSpPr>
            <p:nvPr/>
          </p:nvCxnSpPr>
          <p:spPr bwMode="auto">
            <a:xfrm>
              <a:off x="304800" y="6477000"/>
              <a:ext cx="6934200" cy="0"/>
            </a:xfrm>
            <a:prstGeom prst="line">
              <a:avLst/>
            </a:prstGeom>
            <a:noFill/>
            <a:ln w="9525" algn="ctr">
              <a:solidFill>
                <a:srgbClr val="FF0000"/>
              </a:solidFill>
              <a:round/>
              <a:headEnd/>
              <a:tailEnd/>
            </a:ln>
            <a:effectLst/>
          </p:spPr>
        </p:cxnSp>
        <p:cxnSp>
          <p:nvCxnSpPr>
            <p:cNvPr id="14344" name="Straight Connector 8"/>
            <p:cNvCxnSpPr>
              <a:cxnSpLocks noChangeShapeType="1"/>
            </p:cNvCxnSpPr>
            <p:nvPr/>
          </p:nvCxnSpPr>
          <p:spPr bwMode="auto">
            <a:xfrm>
              <a:off x="228600" y="2057400"/>
              <a:ext cx="7010400" cy="0"/>
            </a:xfrm>
            <a:prstGeom prst="line">
              <a:avLst/>
            </a:prstGeom>
            <a:noFill/>
            <a:ln w="9525" algn="ctr">
              <a:solidFill>
                <a:srgbClr val="FF0000"/>
              </a:solidFill>
              <a:round/>
              <a:headEnd/>
              <a:tailEnd/>
            </a:ln>
            <a:effectLst/>
          </p:spPr>
        </p:cxnSp>
        <p:pic>
          <p:nvPicPr>
            <p:cNvPr id="14345" name="Picture 1"/>
            <p:cNvPicPr>
              <a:picLocks noChangeAspect="1"/>
            </p:cNvPicPr>
            <p:nvPr/>
          </p:nvPicPr>
          <p:blipFill>
            <a:blip r:embed="rId3" cstate="print">
              <a:lum contrast="10000"/>
            </a:blip>
            <a:srcRect/>
            <a:stretch>
              <a:fillRect/>
            </a:stretch>
          </p:blipFill>
          <p:spPr bwMode="auto">
            <a:xfrm>
              <a:off x="762000" y="2514600"/>
              <a:ext cx="5883275" cy="3892550"/>
            </a:xfrm>
            <a:prstGeom prst="rect">
              <a:avLst/>
            </a:prstGeom>
            <a:noFill/>
            <a:ln w="9525">
              <a:noFill/>
              <a:miter lim="800000"/>
              <a:headEnd/>
              <a:tailEnd/>
            </a:ln>
          </p:spPr>
        </p:pic>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228600" y="4572000"/>
            <a:ext cx="1752600" cy="923330"/>
          </a:xfrm>
          <a:prstGeom prst="rect">
            <a:avLst/>
          </a:prstGeom>
        </p:spPr>
        <p:txBody>
          <a:bodyPr wrap="square">
            <a:spAutoFit/>
          </a:bodyPr>
          <a:lstStyle/>
          <a:p>
            <a:r>
              <a:rPr lang="en-US" altLang="en-US" dirty="0" smtClean="0">
                <a:solidFill>
                  <a:schemeClr val="bg1"/>
                </a:solidFill>
                <a:latin typeface="Times New Roman" pitchFamily="18" charset="0"/>
              </a:rPr>
              <a:t>Traffic analysis for collecting information . </a:t>
            </a:r>
            <a:endParaRPr lang="en-US" dirty="0">
              <a:solidFill>
                <a:schemeClr val="bg1"/>
              </a:solidFill>
            </a:endParaRPr>
          </a:p>
        </p:txBody>
      </p:sp>
      <p:sp>
        <p:nvSpPr>
          <p:cNvPr id="15" name="Rectangle 14"/>
          <p:cNvSpPr/>
          <p:nvPr/>
        </p:nvSpPr>
        <p:spPr>
          <a:xfrm>
            <a:off x="228600" y="2667000"/>
            <a:ext cx="1676400" cy="1754326"/>
          </a:xfrm>
          <a:prstGeom prst="rect">
            <a:avLst/>
          </a:prstGeom>
        </p:spPr>
        <p:txBody>
          <a:bodyPr wrap="square">
            <a:spAutoFit/>
          </a:bodyPr>
          <a:lstStyle/>
          <a:p>
            <a:r>
              <a:rPr lang="en-US" altLang="en-US" dirty="0" smtClean="0">
                <a:solidFill>
                  <a:schemeClr val="bg1"/>
                </a:solidFill>
                <a:latin typeface="Times New Roman" pitchFamily="18" charset="0"/>
              </a:rPr>
              <a:t>Snooping (</a:t>
            </a:r>
            <a:r>
              <a:rPr lang="en-US" altLang="en-US" dirty="0" err="1" smtClean="0">
                <a:solidFill>
                  <a:schemeClr val="bg1"/>
                </a:solidFill>
                <a:latin typeface="Times New Roman" pitchFamily="18" charset="0"/>
              </a:rPr>
              <a:t>rình</a:t>
            </a:r>
            <a:r>
              <a:rPr lang="en-US" altLang="en-US" dirty="0" smtClean="0">
                <a:solidFill>
                  <a:schemeClr val="bg1"/>
                </a:solidFill>
                <a:latin typeface="Times New Roman" pitchFamily="18" charset="0"/>
              </a:rPr>
              <a:t>) refers to unauthorized access to or interception (</a:t>
            </a:r>
            <a:r>
              <a:rPr lang="en-US" altLang="en-US" dirty="0" err="1" smtClean="0">
                <a:solidFill>
                  <a:schemeClr val="bg1"/>
                </a:solidFill>
                <a:latin typeface="Times New Roman" pitchFamily="18" charset="0"/>
              </a:rPr>
              <a:t>chặn</a:t>
            </a:r>
            <a:r>
              <a:rPr lang="en-US" altLang="en-US" dirty="0" smtClean="0">
                <a:solidFill>
                  <a:schemeClr val="bg1"/>
                </a:solidFill>
                <a:latin typeface="Times New Roman" pitchFamily="18" charset="0"/>
              </a:rPr>
              <a:t>) of data</a:t>
            </a:r>
            <a:endParaRPr lang="en-US" dirty="0">
              <a:solidFill>
                <a:schemeClr val="bg1"/>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914400"/>
            <a:ext cx="3382464"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Services </a:t>
            </a:r>
            <a:r>
              <a:rPr lang="en-US" altLang="en-US" sz="2400" b="1" dirty="0">
                <a:solidFill>
                  <a:srgbClr val="0000CC"/>
                </a:solidFill>
                <a:latin typeface="Times New Roman" pitchFamily="18" charset="0"/>
              </a:rPr>
              <a:t>and Techniques</a:t>
            </a:r>
          </a:p>
        </p:txBody>
      </p:sp>
      <p:sp>
        <p:nvSpPr>
          <p:cNvPr id="22531" name="Rectangle 3"/>
          <p:cNvSpPr>
            <a:spLocks noChangeArrowheads="1"/>
          </p:cNvSpPr>
          <p:nvPr/>
        </p:nvSpPr>
        <p:spPr bwMode="auto">
          <a:xfrm>
            <a:off x="228600" y="1600200"/>
            <a:ext cx="8458200" cy="4893647"/>
          </a:xfrm>
          <a:prstGeom prst="rect">
            <a:avLst/>
          </a:prstGeom>
          <a:noFill/>
          <a:ln w="9525">
            <a:noFill/>
            <a:miter lim="800000"/>
            <a:headEnd/>
            <a:tailEnd/>
          </a:ln>
          <a:effectLst/>
        </p:spPr>
        <p:txBody>
          <a:bodyPr wrap="square">
            <a:spAutoFit/>
          </a:bodyPr>
          <a:lstStyle/>
          <a:p>
            <a:pPr marL="231775" indent="-177800"/>
            <a:r>
              <a:rPr lang="en-US" altLang="en-US" sz="2400" b="1" dirty="0" smtClean="0">
                <a:solidFill>
                  <a:schemeClr val="bg1"/>
                </a:solidFill>
                <a:latin typeface="Times New Roman" pitchFamily="18" charset="0"/>
                <a:cs typeface="Times New Roman" pitchFamily="18" charset="0"/>
              </a:rPr>
              <a:t>ITU</a:t>
            </a:r>
            <a:r>
              <a:rPr lang="en-US" altLang="en-US" sz="2400" b="0" dirty="0" smtClean="0">
                <a:solidFill>
                  <a:schemeClr val="bg1"/>
                </a:solidFill>
                <a:latin typeface="Times New Roman" pitchFamily="18" charset="0"/>
                <a:cs typeface="Times New Roman" pitchFamily="18" charset="0"/>
              </a:rPr>
              <a:t>-</a:t>
            </a:r>
            <a:r>
              <a:rPr lang="en-US" altLang="en-US" sz="2400" b="1" dirty="0" smtClean="0">
                <a:solidFill>
                  <a:srgbClr val="0000CC"/>
                </a:solidFill>
                <a:latin typeface="Times New Roman" pitchFamily="18" charset="0"/>
                <a:cs typeface="Times New Roman" pitchFamily="18" charset="0"/>
              </a:rPr>
              <a:t>T</a:t>
            </a:r>
            <a:r>
              <a:rPr lang="en-US" altLang="en-US" sz="2400" b="0"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International Telecommunication Union</a:t>
            </a:r>
            <a:r>
              <a:rPr lang="en-US" sz="2400" dirty="0" smtClean="0">
                <a:solidFill>
                  <a:schemeClr val="bg1"/>
                </a:solidFill>
                <a:latin typeface="Times New Roman" pitchFamily="18" charset="0"/>
                <a:cs typeface="Times New Roman" pitchFamily="18" charset="0"/>
              </a:rPr>
              <a:t> - </a:t>
            </a:r>
            <a:r>
              <a:rPr lang="en-US" sz="2400" dirty="0" smtClean="0">
                <a:solidFill>
                  <a:srgbClr val="0000CC"/>
                </a:solidFill>
                <a:latin typeface="Times New Roman" pitchFamily="18" charset="0"/>
                <a:cs typeface="Times New Roman" pitchFamily="18" charset="0"/>
              </a:rPr>
              <a:t>Telecommunication Standardization Sector</a:t>
            </a:r>
            <a:r>
              <a:rPr lang="en-US" sz="2400" dirty="0" smtClean="0">
                <a:solidFill>
                  <a:schemeClr val="bg1"/>
                </a:solidFill>
                <a:latin typeface="Times New Roman" pitchFamily="18" charset="0"/>
                <a:cs typeface="Times New Roman" pitchFamily="18" charset="0"/>
              </a:rPr>
              <a:t>.</a:t>
            </a:r>
          </a:p>
          <a:p>
            <a:pPr marL="231775" indent="-177800">
              <a:buFontTx/>
              <a:buChar char="-"/>
            </a:pPr>
            <a:r>
              <a:rPr lang="en-US" sz="2400" dirty="0" smtClean="0">
                <a:solidFill>
                  <a:schemeClr val="bg1"/>
                </a:solidFill>
              </a:rPr>
              <a:t>ITU is </a:t>
            </a:r>
            <a:r>
              <a:rPr lang="en-US" sz="2400" dirty="0" err="1" smtClean="0">
                <a:solidFill>
                  <a:schemeClr val="bg1"/>
                </a:solidFill>
              </a:rPr>
              <a:t>is</a:t>
            </a:r>
            <a:r>
              <a:rPr lang="en-US" sz="2400" dirty="0" smtClean="0">
                <a:solidFill>
                  <a:schemeClr val="bg1"/>
                </a:solidFill>
              </a:rPr>
              <a:t> a specialized agency of the United Nations responsible for all matters related to information and communication technologies.</a:t>
            </a:r>
            <a:endParaRPr lang="en-US" altLang="en-US" sz="2400" b="0" dirty="0" smtClean="0">
              <a:solidFill>
                <a:schemeClr val="bg1"/>
              </a:solidFill>
              <a:latin typeface="Times New Roman" pitchFamily="18" charset="0"/>
              <a:cs typeface="Times New Roman" pitchFamily="18" charset="0"/>
            </a:endParaRPr>
          </a:p>
          <a:p>
            <a:pPr marL="231775" indent="-177800">
              <a:buFontTx/>
              <a:buChar char="-"/>
            </a:pPr>
            <a:r>
              <a:rPr lang="en-US" altLang="en-US" sz="2400" b="0" dirty="0" smtClean="0">
                <a:solidFill>
                  <a:schemeClr val="bg1"/>
                </a:solidFill>
                <a:latin typeface="Times New Roman" pitchFamily="18" charset="0"/>
                <a:cs typeface="Times New Roman" pitchFamily="18" charset="0"/>
              </a:rPr>
              <a:t> ITU-T defines </a:t>
            </a:r>
            <a:r>
              <a:rPr lang="en-US" altLang="en-US" sz="2400" b="0" dirty="0">
                <a:solidFill>
                  <a:schemeClr val="bg1"/>
                </a:solidFill>
                <a:latin typeface="Times New Roman" pitchFamily="18" charset="0"/>
                <a:cs typeface="Times New Roman" pitchFamily="18" charset="0"/>
              </a:rPr>
              <a:t>some security services to achieve security goals and prevent attacks. </a:t>
            </a:r>
            <a:r>
              <a:rPr lang="en-US" altLang="en-US" sz="2400" b="0" dirty="0" smtClean="0">
                <a:solidFill>
                  <a:schemeClr val="bg1"/>
                </a:solidFill>
                <a:latin typeface="Times New Roman" pitchFamily="18" charset="0"/>
                <a:cs typeface="Times New Roman" pitchFamily="18" charset="0"/>
              </a:rPr>
              <a:t>Each </a:t>
            </a:r>
            <a:r>
              <a:rPr lang="en-US" altLang="en-US" sz="2400" b="0" dirty="0">
                <a:solidFill>
                  <a:schemeClr val="bg1"/>
                </a:solidFill>
                <a:latin typeface="Times New Roman" pitchFamily="18" charset="0"/>
                <a:cs typeface="Times New Roman" pitchFamily="18" charset="0"/>
              </a:rPr>
              <a:t>of these services is designed to prevent one or more attacks while maintaining security </a:t>
            </a:r>
            <a:r>
              <a:rPr lang="en-US" altLang="en-US" sz="2400" b="0" dirty="0" smtClean="0">
                <a:solidFill>
                  <a:schemeClr val="bg1"/>
                </a:solidFill>
                <a:latin typeface="Times New Roman" pitchFamily="18" charset="0"/>
                <a:cs typeface="Times New Roman" pitchFamily="18" charset="0"/>
              </a:rPr>
              <a:t>goals. The </a:t>
            </a:r>
            <a:r>
              <a:rPr lang="en-US" altLang="en-US" sz="2400" b="0" dirty="0">
                <a:solidFill>
                  <a:schemeClr val="bg1"/>
                </a:solidFill>
                <a:latin typeface="Times New Roman" pitchFamily="18" charset="0"/>
                <a:cs typeface="Times New Roman" pitchFamily="18" charset="0"/>
              </a:rPr>
              <a:t>actual implementation of security goals needs some techniques</a:t>
            </a:r>
            <a:r>
              <a:rPr lang="en-US" altLang="en-US" sz="2400" b="0" dirty="0" smtClean="0">
                <a:solidFill>
                  <a:schemeClr val="bg1"/>
                </a:solidFill>
                <a:latin typeface="Times New Roman" pitchFamily="18" charset="0"/>
                <a:cs typeface="Times New Roman" pitchFamily="18" charset="0"/>
              </a:rPr>
              <a:t>.</a:t>
            </a:r>
          </a:p>
          <a:p>
            <a:pPr marL="231775" indent="-177800">
              <a:buFontTx/>
              <a:buChar char="-"/>
            </a:pPr>
            <a:r>
              <a:rPr lang="en-US" altLang="en-US" sz="2400" b="0" dirty="0" smtClean="0">
                <a:solidFill>
                  <a:schemeClr val="bg1"/>
                </a:solidFill>
                <a:latin typeface="Times New Roman" pitchFamily="18" charset="0"/>
                <a:cs typeface="Times New Roman" pitchFamily="18" charset="0"/>
              </a:rPr>
              <a:t> </a:t>
            </a:r>
            <a:r>
              <a:rPr lang="en-US" altLang="en-US" sz="2400" b="0" dirty="0">
                <a:solidFill>
                  <a:schemeClr val="bg1"/>
                </a:solidFill>
                <a:latin typeface="Times New Roman" pitchFamily="18" charset="0"/>
                <a:cs typeface="Times New Roman" pitchFamily="18" charset="0"/>
              </a:rPr>
              <a:t>Two techniques are </a:t>
            </a:r>
            <a:r>
              <a:rPr lang="en-US" altLang="en-US" sz="2400" b="0" dirty="0" smtClean="0">
                <a:solidFill>
                  <a:schemeClr val="bg1"/>
                </a:solidFill>
                <a:latin typeface="Times New Roman" pitchFamily="18" charset="0"/>
                <a:cs typeface="Times New Roman" pitchFamily="18" charset="0"/>
              </a:rPr>
              <a:t>prevalent </a:t>
            </a:r>
            <a:r>
              <a:rPr lang="en-US" altLang="en-US" sz="2400" b="0" smtClean="0">
                <a:solidFill>
                  <a:schemeClr val="bg1"/>
                </a:solidFill>
                <a:latin typeface="Times New Roman" pitchFamily="18" charset="0"/>
                <a:cs typeface="Times New Roman" pitchFamily="18" charset="0"/>
              </a:rPr>
              <a:t>(widespread) </a:t>
            </a:r>
            <a:r>
              <a:rPr lang="en-US" altLang="en-US" sz="2400" b="0" dirty="0">
                <a:solidFill>
                  <a:schemeClr val="bg1"/>
                </a:solidFill>
                <a:latin typeface="Times New Roman" pitchFamily="18" charset="0"/>
                <a:cs typeface="Times New Roman" pitchFamily="18" charset="0"/>
              </a:rPr>
              <a:t>today: </a:t>
            </a:r>
            <a:endParaRPr lang="en-US" altLang="en-US" sz="2400" b="0" dirty="0" smtClean="0">
              <a:solidFill>
                <a:schemeClr val="bg1"/>
              </a:solidFill>
              <a:latin typeface="Times New Roman" pitchFamily="18" charset="0"/>
              <a:cs typeface="Times New Roman" pitchFamily="18" charset="0"/>
            </a:endParaRPr>
          </a:p>
          <a:p>
            <a:pPr marL="1146175" lvl="3" indent="-177800">
              <a:buFontTx/>
              <a:buChar char="-"/>
            </a:pPr>
            <a:r>
              <a:rPr lang="en-US" altLang="en-US" sz="2400" dirty="0" smtClean="0">
                <a:solidFill>
                  <a:schemeClr val="bg1"/>
                </a:solidFill>
                <a:latin typeface="Times New Roman" pitchFamily="18" charset="0"/>
                <a:cs typeface="Times New Roman" pitchFamily="18" charset="0"/>
              </a:rPr>
              <a:t>One is specific (</a:t>
            </a:r>
            <a:r>
              <a:rPr lang="en-US" altLang="en-US" sz="2400" dirty="0" err="1" smtClean="0">
                <a:solidFill>
                  <a:schemeClr val="bg1"/>
                </a:solidFill>
                <a:latin typeface="Times New Roman" pitchFamily="18" charset="0"/>
                <a:cs typeface="Times New Roman" pitchFamily="18" charset="0"/>
              </a:rPr>
              <a:t>steganography</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che</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dấu</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nội</a:t>
            </a:r>
            <a:r>
              <a:rPr lang="en-US" altLang="en-US" sz="2400" dirty="0" smtClean="0">
                <a:solidFill>
                  <a:schemeClr val="bg1"/>
                </a:solidFill>
                <a:latin typeface="Times New Roman" pitchFamily="18" charset="0"/>
                <a:cs typeface="Times New Roman" pitchFamily="18" charset="0"/>
              </a:rPr>
              <a:t> dung </a:t>
            </a:r>
            <a:r>
              <a:rPr lang="en-US" altLang="en-US" sz="2400" dirty="0" err="1" smtClean="0">
                <a:solidFill>
                  <a:schemeClr val="bg1"/>
                </a:solidFill>
                <a:latin typeface="Times New Roman" pitchFamily="18" charset="0"/>
                <a:cs typeface="Times New Roman" pitchFamily="18" charset="0"/>
              </a:rPr>
              <a:t>chính</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ngắn</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trong</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một</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nội</a:t>
            </a:r>
            <a:r>
              <a:rPr lang="en-US" altLang="en-US" sz="2400" dirty="0" smtClean="0">
                <a:solidFill>
                  <a:schemeClr val="bg1"/>
                </a:solidFill>
                <a:latin typeface="Times New Roman" pitchFamily="18" charset="0"/>
                <a:cs typeface="Times New Roman" pitchFamily="18" charset="0"/>
              </a:rPr>
              <a:t> dung </a:t>
            </a:r>
            <a:r>
              <a:rPr lang="en-US" altLang="en-US" sz="2400" dirty="0" err="1" smtClean="0">
                <a:solidFill>
                  <a:schemeClr val="bg1"/>
                </a:solidFill>
                <a:latin typeface="Times New Roman" pitchFamily="18" charset="0"/>
                <a:cs typeface="Times New Roman" pitchFamily="18" charset="0"/>
              </a:rPr>
              <a:t>khác</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dài</a:t>
            </a:r>
            <a:r>
              <a:rPr lang="en-US" altLang="en-US" sz="2400" dirty="0" smtClean="0">
                <a:solidFill>
                  <a:schemeClr val="bg1"/>
                </a:solidFill>
                <a:latin typeface="Times New Roman" pitchFamily="18" charset="0"/>
                <a:cs typeface="Times New Roman" pitchFamily="18" charset="0"/>
              </a:rPr>
              <a:t> </a:t>
            </a:r>
            <a:r>
              <a:rPr lang="en-US" altLang="en-US" sz="2400" dirty="0" err="1" smtClean="0">
                <a:solidFill>
                  <a:schemeClr val="bg1"/>
                </a:solidFill>
                <a:latin typeface="Times New Roman" pitchFamily="18" charset="0"/>
                <a:cs typeface="Times New Roman" pitchFamily="18" charset="0"/>
              </a:rPr>
              <a:t>hơn</a:t>
            </a:r>
            <a:r>
              <a:rPr lang="en-US" altLang="en-US" sz="2400" dirty="0" smtClean="0">
                <a:solidFill>
                  <a:schemeClr val="bg1"/>
                </a:solidFill>
                <a:latin typeface="Times New Roman" pitchFamily="18" charset="0"/>
                <a:cs typeface="Times New Roman" pitchFamily="18" charset="0"/>
              </a:rPr>
              <a:t>) ).</a:t>
            </a:r>
          </a:p>
          <a:p>
            <a:pPr marL="1146175" lvl="3" indent="-177800">
              <a:buFontTx/>
              <a:buChar char="-"/>
            </a:pPr>
            <a:r>
              <a:rPr lang="en-US" altLang="en-US" sz="2400" dirty="0" smtClean="0">
                <a:solidFill>
                  <a:schemeClr val="bg1"/>
                </a:solidFill>
                <a:latin typeface="Times New Roman" pitchFamily="18" charset="0"/>
                <a:cs typeface="Times New Roman" pitchFamily="18" charset="0"/>
              </a:rPr>
              <a:t>O</a:t>
            </a:r>
            <a:r>
              <a:rPr lang="en-US" altLang="en-US" sz="2400" b="0" dirty="0" smtClean="0">
                <a:solidFill>
                  <a:schemeClr val="bg1"/>
                </a:solidFill>
                <a:latin typeface="Times New Roman" pitchFamily="18" charset="0"/>
                <a:cs typeface="Times New Roman" pitchFamily="18" charset="0"/>
              </a:rPr>
              <a:t>ne </a:t>
            </a:r>
            <a:r>
              <a:rPr lang="en-US" altLang="en-US" sz="2400" b="0" dirty="0">
                <a:solidFill>
                  <a:schemeClr val="bg1"/>
                </a:solidFill>
                <a:latin typeface="Times New Roman" pitchFamily="18" charset="0"/>
                <a:cs typeface="Times New Roman" pitchFamily="18" charset="0"/>
              </a:rPr>
              <a:t>is very general (</a:t>
            </a:r>
            <a:r>
              <a:rPr lang="en-US" altLang="en-US" sz="2400" b="0" dirty="0" smtClean="0">
                <a:solidFill>
                  <a:schemeClr val="bg1"/>
                </a:solidFill>
                <a:latin typeface="Times New Roman" pitchFamily="18" charset="0"/>
                <a:cs typeface="Times New Roman" pitchFamily="18" charset="0"/>
              </a:rPr>
              <a:t>cryptography – </a:t>
            </a:r>
            <a:r>
              <a:rPr lang="en-US" altLang="en-US" sz="2400" b="0" dirty="0" err="1" smtClean="0">
                <a:solidFill>
                  <a:schemeClr val="bg1"/>
                </a:solidFill>
                <a:latin typeface="Times New Roman" pitchFamily="18" charset="0"/>
                <a:cs typeface="Times New Roman" pitchFamily="18" charset="0"/>
              </a:rPr>
              <a:t>mã</a:t>
            </a:r>
            <a:r>
              <a:rPr lang="en-US" altLang="en-US" sz="2400" b="0" dirty="0" smtClean="0">
                <a:solidFill>
                  <a:schemeClr val="bg1"/>
                </a:solidFill>
                <a:latin typeface="Times New Roman" pitchFamily="18" charset="0"/>
                <a:cs typeface="Times New Roman" pitchFamily="18" charset="0"/>
              </a:rPr>
              <a:t> </a:t>
            </a:r>
            <a:r>
              <a:rPr lang="en-US" altLang="en-US" sz="2400" b="0" dirty="0" err="1" smtClean="0">
                <a:solidFill>
                  <a:schemeClr val="bg1"/>
                </a:solidFill>
                <a:latin typeface="Times New Roman" pitchFamily="18" charset="0"/>
                <a:cs typeface="Times New Roman" pitchFamily="18" charset="0"/>
              </a:rPr>
              <a:t>hóa</a:t>
            </a:r>
            <a:r>
              <a:rPr lang="en-US" altLang="en-US" sz="2400" b="0" dirty="0" smtClean="0">
                <a:solidFill>
                  <a:schemeClr val="bg1"/>
                </a:solidFill>
                <a:latin typeface="Times New Roman" pitchFamily="18" charset="0"/>
                <a:cs typeface="Times New Roman" pitchFamily="18" charset="0"/>
              </a:rPr>
              <a:t>)</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7"/>
          <p:cNvSpPr txBox="1">
            <a:spLocks noChangeArrowheads="1"/>
          </p:cNvSpPr>
          <p:nvPr/>
        </p:nvSpPr>
        <p:spPr bwMode="auto">
          <a:xfrm>
            <a:off x="152400" y="838200"/>
            <a:ext cx="8153400" cy="523220"/>
          </a:xfrm>
          <a:prstGeom prst="rect">
            <a:avLst/>
          </a:prstGeom>
          <a:noFill/>
          <a:ln w="9525">
            <a:noFill/>
            <a:miter lim="800000"/>
            <a:headEnd/>
            <a:tailEnd/>
          </a:ln>
          <a:effectLst/>
        </p:spPr>
        <p:txBody>
          <a:bodyPr wrap="square">
            <a:spAutoFit/>
          </a:bodyPr>
          <a:lstStyle/>
          <a:p>
            <a:r>
              <a:rPr lang="en-US" altLang="en-US" sz="2800" b="1" dirty="0" err="1" smtClean="0">
                <a:solidFill>
                  <a:srgbClr val="0000CC"/>
                </a:solidFill>
                <a:latin typeface="Times New Roman" pitchFamily="18" charset="0"/>
              </a:rPr>
              <a:t>Steganography</a:t>
            </a:r>
            <a:r>
              <a:rPr lang="en-US" altLang="en-US" sz="2800" b="1" dirty="0" smtClean="0">
                <a:solidFill>
                  <a:srgbClr val="0000CC"/>
                </a:solidFill>
                <a:latin typeface="Times New Roman" pitchFamily="18" charset="0"/>
              </a:rPr>
              <a:t> – </a:t>
            </a:r>
            <a:r>
              <a:rPr lang="en-US" altLang="en-US" sz="2800" b="1" dirty="0" err="1" smtClean="0">
                <a:solidFill>
                  <a:srgbClr val="0000CC"/>
                </a:solidFill>
                <a:latin typeface="Times New Roman" pitchFamily="18" charset="0"/>
              </a:rPr>
              <a:t>Kỹ</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thuật</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giấu</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nội</a:t>
            </a:r>
            <a:r>
              <a:rPr lang="en-US" altLang="en-US" sz="2800" b="1" dirty="0" smtClean="0">
                <a:solidFill>
                  <a:srgbClr val="0000CC"/>
                </a:solidFill>
                <a:latin typeface="Times New Roman" pitchFamily="18" charset="0"/>
              </a:rPr>
              <a:t> dung</a:t>
            </a:r>
            <a:endParaRPr lang="en-US" altLang="en-US" sz="2800" b="1" dirty="0">
              <a:solidFill>
                <a:srgbClr val="0000CC"/>
              </a:solidFill>
              <a:latin typeface="Times New Roman" pitchFamily="18" charset="0"/>
            </a:endParaRPr>
          </a:p>
        </p:txBody>
      </p:sp>
      <p:sp>
        <p:nvSpPr>
          <p:cNvPr id="24584" name="Rectangle 8"/>
          <p:cNvSpPr>
            <a:spLocks noChangeArrowheads="1"/>
          </p:cNvSpPr>
          <p:nvPr/>
        </p:nvSpPr>
        <p:spPr bwMode="auto">
          <a:xfrm>
            <a:off x="533400" y="1676400"/>
            <a:ext cx="8458200" cy="4524315"/>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It was in </a:t>
            </a:r>
            <a:r>
              <a:rPr lang="en-US" altLang="en-US" sz="2400" b="0" dirty="0">
                <a:solidFill>
                  <a:schemeClr val="bg1"/>
                </a:solidFill>
                <a:latin typeface="Times New Roman" pitchFamily="18" charset="0"/>
              </a:rPr>
              <a:t>the past is being revived at the present </a:t>
            </a:r>
            <a:r>
              <a:rPr lang="en-US" altLang="en-US" sz="2400" b="0" dirty="0" smtClean="0">
                <a:solidFill>
                  <a:schemeClr val="bg1"/>
                </a:solidFill>
                <a:latin typeface="Times New Roman" pitchFamily="18" charset="0"/>
              </a:rPr>
              <a:t>time.</a:t>
            </a:r>
          </a:p>
          <a:p>
            <a:pPr algn="just">
              <a:buFontTx/>
              <a:buChar char="-"/>
            </a:pPr>
            <a:r>
              <a:rPr lang="en-US" altLang="en-US" sz="2400" dirty="0" smtClean="0">
                <a:solidFill>
                  <a:schemeClr val="bg1"/>
                </a:solidFill>
                <a:latin typeface="Times New Roman" pitchFamily="18" charset="0"/>
              </a:rPr>
              <a:t>The content is concealed (</a:t>
            </a:r>
            <a:r>
              <a:rPr lang="en-US" altLang="en-US" sz="2400" dirty="0" err="1" smtClean="0">
                <a:solidFill>
                  <a:schemeClr val="bg1"/>
                </a:solidFill>
                <a:latin typeface="Times New Roman" pitchFamily="18" charset="0"/>
              </a:rPr>
              <a:t>che</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đây</a:t>
            </a:r>
            <a:r>
              <a:rPr lang="en-US" altLang="en-US" sz="2400" dirty="0" smtClean="0">
                <a:solidFill>
                  <a:schemeClr val="bg1"/>
                </a:solidFill>
                <a:latin typeface="Times New Roman" pitchFamily="18" charset="0"/>
              </a:rPr>
              <a:t>)/covered in a larger content.</a:t>
            </a:r>
            <a:endParaRPr lang="en-US" altLang="en-US" sz="2400" b="0" dirty="0" smtClean="0">
              <a:solidFill>
                <a:schemeClr val="bg1"/>
              </a:solidFill>
              <a:latin typeface="Times New Roman" pitchFamily="18" charset="0"/>
            </a:endParaRPr>
          </a:p>
          <a:p>
            <a:pPr algn="just">
              <a:buFontTx/>
              <a:buChar char="-"/>
            </a:pPr>
            <a:r>
              <a:rPr lang="en-US" altLang="en-US" sz="2400" b="1" dirty="0" smtClean="0">
                <a:solidFill>
                  <a:schemeClr val="bg1"/>
                </a:solidFill>
                <a:latin typeface="Times New Roman" pitchFamily="18" charset="0"/>
              </a:rPr>
              <a:t> </a:t>
            </a:r>
            <a:r>
              <a:rPr lang="en-US" altLang="en-US" sz="2400" b="1" dirty="0" err="1" smtClean="0">
                <a:solidFill>
                  <a:schemeClr val="bg1"/>
                </a:solidFill>
                <a:latin typeface="Times New Roman" pitchFamily="18" charset="0"/>
              </a:rPr>
              <a:t>Steganography</a:t>
            </a:r>
            <a:r>
              <a:rPr lang="en-US" altLang="en-US" sz="2400" dirty="0" smtClean="0">
                <a:solidFill>
                  <a:schemeClr val="bg1"/>
                </a:solidFill>
                <a:latin typeface="Times New Roman" pitchFamily="18" charset="0"/>
              </a:rPr>
              <a:t> (origin in </a:t>
            </a:r>
            <a:r>
              <a:rPr lang="en-US" altLang="en-US" sz="2400" b="0" dirty="0" smtClean="0">
                <a:solidFill>
                  <a:schemeClr val="bg1"/>
                </a:solidFill>
                <a:latin typeface="Times New Roman" pitchFamily="18" charset="0"/>
              </a:rPr>
              <a:t>Greek) </a:t>
            </a:r>
            <a:r>
              <a:rPr lang="en-US" altLang="en-US" sz="2400" b="0" dirty="0">
                <a:solidFill>
                  <a:schemeClr val="bg1"/>
                </a:solidFill>
                <a:latin typeface="Times New Roman" pitchFamily="18" charset="0"/>
              </a:rPr>
              <a:t>means ‘</a:t>
            </a:r>
            <a:r>
              <a:rPr lang="en-US" altLang="en-US" sz="2400" b="1" dirty="0">
                <a:solidFill>
                  <a:schemeClr val="bg1"/>
                </a:solidFill>
                <a:latin typeface="Times New Roman" pitchFamily="18" charset="0"/>
              </a:rPr>
              <a:t>covered writing</a:t>
            </a:r>
            <a:r>
              <a:rPr lang="en-US" altLang="en-US" sz="2400" b="0" dirty="0" smtClean="0">
                <a:solidFill>
                  <a:schemeClr val="bg1"/>
                </a:solidFill>
                <a:latin typeface="Times New Roman" pitchFamily="18" charset="0"/>
              </a:rPr>
              <a:t>’.</a:t>
            </a:r>
          </a:p>
          <a:p>
            <a:pPr algn="just"/>
            <a:endParaRPr lang="en-US" altLang="en-US" sz="2400" dirty="0" smtClean="0">
              <a:solidFill>
                <a:schemeClr val="bg1"/>
              </a:solidFill>
              <a:latin typeface="Times New Roman" pitchFamily="18" charset="0"/>
            </a:endParaRPr>
          </a:p>
          <a:p>
            <a:pPr algn="just">
              <a:buFontTx/>
              <a:buChar char="-"/>
            </a:pPr>
            <a:r>
              <a:rPr lang="en-US" altLang="en-US" sz="2400" dirty="0" smtClean="0">
                <a:solidFill>
                  <a:schemeClr val="bg1"/>
                </a:solidFill>
                <a:latin typeface="Times New Roman" pitchFamily="18" charset="0"/>
              </a:rPr>
              <a:t>Ex</a:t>
            </a:r>
            <a:r>
              <a:rPr lang="en-US" altLang="en-US" sz="2400" dirty="0" smtClean="0">
                <a:solidFill>
                  <a:srgbClr val="0000CC"/>
                </a:solidFill>
                <a:latin typeface="Times New Roman" pitchFamily="18" charset="0"/>
              </a:rPr>
              <a:t>: </a:t>
            </a:r>
            <a:r>
              <a:rPr lang="en-US" sz="2400" dirty="0" smtClean="0">
                <a:solidFill>
                  <a:srgbClr val="0000CC"/>
                </a:solidFill>
              </a:rPr>
              <a:t>“A</a:t>
            </a:r>
            <a:r>
              <a:rPr lang="en-US" sz="2400" dirty="0" smtClean="0">
                <a:solidFill>
                  <a:srgbClr val="FF0000"/>
                </a:solidFill>
              </a:rPr>
              <a:t>p</a:t>
            </a:r>
            <a:r>
              <a:rPr lang="en-US" sz="2400" dirty="0" smtClean="0">
                <a:solidFill>
                  <a:srgbClr val="0000CC"/>
                </a:solidFill>
              </a:rPr>
              <a:t>parently n</a:t>
            </a:r>
            <a:r>
              <a:rPr lang="en-US" sz="2400" dirty="0" smtClean="0">
                <a:solidFill>
                  <a:srgbClr val="FF0000"/>
                </a:solidFill>
              </a:rPr>
              <a:t>e</a:t>
            </a:r>
            <a:r>
              <a:rPr lang="en-US" sz="2400" dirty="0" smtClean="0">
                <a:solidFill>
                  <a:srgbClr val="0000CC"/>
                </a:solidFill>
              </a:rPr>
              <a:t>utral’s p</a:t>
            </a:r>
            <a:r>
              <a:rPr lang="en-US" sz="2400" dirty="0" smtClean="0">
                <a:solidFill>
                  <a:srgbClr val="FF0000"/>
                </a:solidFill>
              </a:rPr>
              <a:t>r</a:t>
            </a:r>
            <a:r>
              <a:rPr lang="en-US" sz="2400" dirty="0" smtClean="0">
                <a:solidFill>
                  <a:srgbClr val="0000CC"/>
                </a:solidFill>
              </a:rPr>
              <a:t>otest i</a:t>
            </a:r>
            <a:r>
              <a:rPr lang="en-US" sz="2400" dirty="0" smtClean="0">
                <a:solidFill>
                  <a:srgbClr val="FF0000"/>
                </a:solidFill>
              </a:rPr>
              <a:t>s</a:t>
            </a:r>
            <a:r>
              <a:rPr lang="en-US" sz="2400" dirty="0" smtClean="0">
                <a:solidFill>
                  <a:srgbClr val="0000CC"/>
                </a:solidFill>
              </a:rPr>
              <a:t> t</a:t>
            </a:r>
            <a:r>
              <a:rPr lang="en-US" sz="2400" dirty="0" smtClean="0">
                <a:solidFill>
                  <a:srgbClr val="FF0000"/>
                </a:solidFill>
              </a:rPr>
              <a:t>h</a:t>
            </a:r>
            <a:r>
              <a:rPr lang="en-US" sz="2400" dirty="0" smtClean="0">
                <a:solidFill>
                  <a:srgbClr val="0000CC"/>
                </a:solidFill>
              </a:rPr>
              <a:t>oroughly d</a:t>
            </a:r>
            <a:r>
              <a:rPr lang="en-US" sz="2400" dirty="0" smtClean="0">
                <a:solidFill>
                  <a:srgbClr val="FF0000"/>
                </a:solidFill>
              </a:rPr>
              <a:t>i</a:t>
            </a:r>
            <a:r>
              <a:rPr lang="en-US" sz="2400" dirty="0" smtClean="0">
                <a:solidFill>
                  <a:srgbClr val="0000CC"/>
                </a:solidFill>
              </a:rPr>
              <a:t>scounted a</a:t>
            </a:r>
            <a:r>
              <a:rPr lang="en-US" sz="2400" dirty="0" smtClean="0">
                <a:solidFill>
                  <a:srgbClr val="FF0000"/>
                </a:solidFill>
              </a:rPr>
              <a:t>n</a:t>
            </a:r>
            <a:r>
              <a:rPr lang="en-US" sz="2400" dirty="0" smtClean="0">
                <a:solidFill>
                  <a:srgbClr val="0000CC"/>
                </a:solidFill>
              </a:rPr>
              <a:t>d i</a:t>
            </a:r>
            <a:r>
              <a:rPr lang="en-US" sz="2400" dirty="0" smtClean="0">
                <a:solidFill>
                  <a:srgbClr val="FF0000"/>
                </a:solidFill>
              </a:rPr>
              <a:t>g</a:t>
            </a:r>
            <a:r>
              <a:rPr lang="en-US" sz="2400" dirty="0" smtClean="0">
                <a:solidFill>
                  <a:srgbClr val="0000CC"/>
                </a:solidFill>
              </a:rPr>
              <a:t>nored. </a:t>
            </a:r>
            <a:r>
              <a:rPr lang="en-US" sz="2400" dirty="0" err="1" smtClean="0">
                <a:solidFill>
                  <a:srgbClr val="0000CC"/>
                </a:solidFill>
              </a:rPr>
              <a:t>I</a:t>
            </a:r>
            <a:r>
              <a:rPr lang="en-US" sz="2400" dirty="0" err="1" smtClean="0">
                <a:solidFill>
                  <a:srgbClr val="FF0000"/>
                </a:solidFill>
              </a:rPr>
              <a:t>s</a:t>
            </a:r>
            <a:r>
              <a:rPr lang="en-US" sz="2400" dirty="0" err="1" smtClean="0">
                <a:solidFill>
                  <a:srgbClr val="0000CC"/>
                </a:solidFill>
              </a:rPr>
              <a:t>man</a:t>
            </a:r>
            <a:r>
              <a:rPr lang="en-US" sz="2400" dirty="0" smtClean="0">
                <a:solidFill>
                  <a:srgbClr val="0000CC"/>
                </a:solidFill>
              </a:rPr>
              <a:t> h</a:t>
            </a:r>
            <a:r>
              <a:rPr lang="en-US" sz="2400" dirty="0" smtClean="0">
                <a:solidFill>
                  <a:srgbClr val="FF0000"/>
                </a:solidFill>
              </a:rPr>
              <a:t>a</a:t>
            </a:r>
            <a:r>
              <a:rPr lang="en-US" sz="2400" dirty="0" smtClean="0">
                <a:solidFill>
                  <a:srgbClr val="0000CC"/>
                </a:solidFill>
              </a:rPr>
              <a:t>rd h</a:t>
            </a:r>
            <a:r>
              <a:rPr lang="en-US" sz="2400" dirty="0" smtClean="0">
                <a:solidFill>
                  <a:srgbClr val="FF0000"/>
                </a:solidFill>
              </a:rPr>
              <a:t>i</a:t>
            </a:r>
            <a:r>
              <a:rPr lang="en-US" sz="2400" dirty="0" smtClean="0">
                <a:solidFill>
                  <a:srgbClr val="0000CC"/>
                </a:solidFill>
              </a:rPr>
              <a:t>t. B</a:t>
            </a:r>
            <a:r>
              <a:rPr lang="en-US" sz="2400" dirty="0" smtClean="0">
                <a:solidFill>
                  <a:srgbClr val="FF0000"/>
                </a:solidFill>
              </a:rPr>
              <a:t>l</a:t>
            </a:r>
            <a:r>
              <a:rPr lang="en-US" sz="2400" dirty="0" smtClean="0">
                <a:solidFill>
                  <a:srgbClr val="0000CC"/>
                </a:solidFill>
              </a:rPr>
              <a:t>ockade i</a:t>
            </a:r>
            <a:r>
              <a:rPr lang="en-US" sz="2400" dirty="0" smtClean="0">
                <a:solidFill>
                  <a:srgbClr val="FF0000"/>
                </a:solidFill>
              </a:rPr>
              <a:t>s</a:t>
            </a:r>
            <a:r>
              <a:rPr lang="en-US" sz="2400" dirty="0" smtClean="0">
                <a:solidFill>
                  <a:srgbClr val="0000CC"/>
                </a:solidFill>
              </a:rPr>
              <a:t>sue a</a:t>
            </a:r>
            <a:r>
              <a:rPr lang="en-US" sz="2400" dirty="0" smtClean="0">
                <a:solidFill>
                  <a:srgbClr val="FF0000"/>
                </a:solidFill>
              </a:rPr>
              <a:t>f</a:t>
            </a:r>
            <a:r>
              <a:rPr lang="en-US" sz="2400" dirty="0" smtClean="0">
                <a:solidFill>
                  <a:srgbClr val="0000CC"/>
                </a:solidFill>
              </a:rPr>
              <a:t>fects f</a:t>
            </a:r>
            <a:r>
              <a:rPr lang="en-US" sz="2400" dirty="0" smtClean="0">
                <a:solidFill>
                  <a:srgbClr val="FF0000"/>
                </a:solidFill>
              </a:rPr>
              <a:t>o</a:t>
            </a:r>
            <a:r>
              <a:rPr lang="en-US" sz="2400" dirty="0" smtClean="0">
                <a:solidFill>
                  <a:srgbClr val="0000CC"/>
                </a:solidFill>
              </a:rPr>
              <a:t>r p</a:t>
            </a:r>
            <a:r>
              <a:rPr lang="en-US" sz="2400" dirty="0" smtClean="0">
                <a:solidFill>
                  <a:srgbClr val="FF0000"/>
                </a:solidFill>
              </a:rPr>
              <a:t>r</a:t>
            </a:r>
            <a:r>
              <a:rPr lang="en-US" sz="2400" dirty="0" smtClean="0">
                <a:solidFill>
                  <a:srgbClr val="0000CC"/>
                </a:solidFill>
              </a:rPr>
              <a:t>etext embargo o</a:t>
            </a:r>
            <a:r>
              <a:rPr lang="en-US" sz="2400" dirty="0" smtClean="0">
                <a:solidFill>
                  <a:srgbClr val="FF0000"/>
                </a:solidFill>
              </a:rPr>
              <a:t>n</a:t>
            </a:r>
            <a:r>
              <a:rPr lang="en-US" sz="2400" dirty="0" smtClean="0">
                <a:solidFill>
                  <a:srgbClr val="0000CC"/>
                </a:solidFill>
              </a:rPr>
              <a:t> b</a:t>
            </a:r>
            <a:r>
              <a:rPr lang="en-US" sz="2400" dirty="0" smtClean="0">
                <a:solidFill>
                  <a:srgbClr val="FF0000"/>
                </a:solidFill>
              </a:rPr>
              <a:t>y</a:t>
            </a:r>
            <a:r>
              <a:rPr lang="en-US" sz="2400" dirty="0" smtClean="0">
                <a:solidFill>
                  <a:srgbClr val="0000CC"/>
                </a:solidFill>
              </a:rPr>
              <a:t>-products, e</a:t>
            </a:r>
            <a:r>
              <a:rPr lang="en-US" sz="2400" dirty="0" smtClean="0">
                <a:solidFill>
                  <a:srgbClr val="FF0000"/>
                </a:solidFill>
              </a:rPr>
              <a:t>j</a:t>
            </a:r>
            <a:r>
              <a:rPr lang="en-US" sz="2400" dirty="0" smtClean="0">
                <a:solidFill>
                  <a:srgbClr val="0000CC"/>
                </a:solidFill>
              </a:rPr>
              <a:t>ecting </a:t>
            </a:r>
            <a:r>
              <a:rPr lang="en-US" sz="2400" dirty="0" err="1" smtClean="0">
                <a:solidFill>
                  <a:srgbClr val="0000CC"/>
                </a:solidFill>
              </a:rPr>
              <a:t>s</a:t>
            </a:r>
            <a:r>
              <a:rPr lang="en-US" sz="2400" dirty="0" err="1" smtClean="0">
                <a:solidFill>
                  <a:srgbClr val="FF0000"/>
                </a:solidFill>
              </a:rPr>
              <a:t>u</a:t>
            </a:r>
            <a:r>
              <a:rPr lang="en-US" sz="2400" dirty="0" err="1" smtClean="0">
                <a:solidFill>
                  <a:srgbClr val="0000CC"/>
                </a:solidFill>
              </a:rPr>
              <a:t>ets</a:t>
            </a:r>
            <a:r>
              <a:rPr lang="en-US" sz="2400" dirty="0" smtClean="0">
                <a:solidFill>
                  <a:srgbClr val="0000CC"/>
                </a:solidFill>
              </a:rPr>
              <a:t> a</a:t>
            </a:r>
            <a:r>
              <a:rPr lang="en-US" sz="2400" dirty="0" smtClean="0">
                <a:solidFill>
                  <a:srgbClr val="FF0000"/>
                </a:solidFill>
              </a:rPr>
              <a:t>n</a:t>
            </a:r>
            <a:r>
              <a:rPr lang="en-US" sz="2400" dirty="0" smtClean="0">
                <a:solidFill>
                  <a:srgbClr val="0000CC"/>
                </a:solidFill>
              </a:rPr>
              <a:t>d v</a:t>
            </a:r>
            <a:r>
              <a:rPr lang="en-US" sz="2400" dirty="0" smtClean="0">
                <a:solidFill>
                  <a:srgbClr val="FF0000"/>
                </a:solidFill>
              </a:rPr>
              <a:t>e</a:t>
            </a:r>
            <a:r>
              <a:rPr lang="en-US" sz="2400" dirty="0" smtClean="0">
                <a:solidFill>
                  <a:srgbClr val="0000CC"/>
                </a:solidFill>
              </a:rPr>
              <a:t>getable o</a:t>
            </a:r>
            <a:r>
              <a:rPr lang="en-US" sz="2400" dirty="0" smtClean="0">
                <a:solidFill>
                  <a:srgbClr val="FF0000"/>
                </a:solidFill>
              </a:rPr>
              <a:t>i</a:t>
            </a:r>
            <a:r>
              <a:rPr lang="en-US" sz="2400" dirty="0" smtClean="0">
                <a:solidFill>
                  <a:srgbClr val="0000CC"/>
                </a:solidFill>
              </a:rPr>
              <a:t>ls.”</a:t>
            </a:r>
          </a:p>
          <a:p>
            <a:pPr algn="just"/>
            <a:endParaRPr lang="en-US" sz="2400" dirty="0" smtClean="0">
              <a:solidFill>
                <a:schemeClr val="bg1"/>
              </a:solidFill>
            </a:endParaRPr>
          </a:p>
          <a:p>
            <a:pPr algn="just"/>
            <a:r>
              <a:rPr lang="en-US" sz="2400" dirty="0" smtClean="0">
                <a:solidFill>
                  <a:schemeClr val="bg1"/>
                </a:solidFill>
              </a:rPr>
              <a:t>Getting the 2</a:t>
            </a:r>
            <a:r>
              <a:rPr lang="en-US" sz="2400" baseline="30000" dirty="0" smtClean="0">
                <a:solidFill>
                  <a:schemeClr val="bg1"/>
                </a:solidFill>
              </a:rPr>
              <a:t>nd</a:t>
            </a:r>
            <a:r>
              <a:rPr lang="en-US" sz="2400" dirty="0" smtClean="0">
                <a:solidFill>
                  <a:schemeClr val="bg1"/>
                </a:solidFill>
              </a:rPr>
              <a:t> character in words, we have:</a:t>
            </a:r>
          </a:p>
          <a:p>
            <a:pPr algn="just"/>
            <a:r>
              <a:rPr lang="en-US" sz="2400" dirty="0" smtClean="0">
                <a:solidFill>
                  <a:srgbClr val="FF0000"/>
                </a:solidFill>
              </a:rPr>
              <a:t>“Pershing sails for NY June 1”</a:t>
            </a:r>
          </a:p>
          <a:p>
            <a:pPr algn="just">
              <a:buFontTx/>
              <a:buChar char="-"/>
            </a:pPr>
            <a:endParaRPr lang="en-US" altLang="en-US" sz="2400" b="0" dirty="0">
              <a:solidFill>
                <a:schemeClr val="bg1"/>
              </a:solidFill>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5"/>
          <p:cNvSpPr txBox="1">
            <a:spLocks noChangeArrowheads="1"/>
          </p:cNvSpPr>
          <p:nvPr/>
        </p:nvSpPr>
        <p:spPr bwMode="auto">
          <a:xfrm>
            <a:off x="76200" y="762000"/>
            <a:ext cx="5867400" cy="523220"/>
          </a:xfrm>
          <a:prstGeom prst="rect">
            <a:avLst/>
          </a:prstGeom>
          <a:noFill/>
          <a:ln w="9525">
            <a:noFill/>
            <a:miter lim="800000"/>
            <a:headEnd/>
            <a:tailEnd/>
          </a:ln>
          <a:effectLst/>
        </p:spPr>
        <p:txBody>
          <a:bodyPr wrap="square">
            <a:spAutoFit/>
          </a:bodyPr>
          <a:lstStyle/>
          <a:p>
            <a:r>
              <a:rPr lang="en-US" altLang="en-US" sz="2800" b="1" dirty="0" smtClean="0">
                <a:solidFill>
                  <a:srgbClr val="0000CC"/>
                </a:solidFill>
                <a:latin typeface="Times New Roman" pitchFamily="18" charset="0"/>
              </a:rPr>
              <a:t>Cryptography – </a:t>
            </a:r>
            <a:r>
              <a:rPr lang="en-US" altLang="en-US" sz="2800" b="1" dirty="0" err="1" smtClean="0">
                <a:solidFill>
                  <a:srgbClr val="0000CC"/>
                </a:solidFill>
                <a:latin typeface="Times New Roman" pitchFamily="18" charset="0"/>
              </a:rPr>
              <a:t>mật</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mã</a:t>
            </a:r>
            <a:r>
              <a:rPr lang="en-US" altLang="en-US" sz="2800" b="1" dirty="0" smtClean="0">
                <a:solidFill>
                  <a:srgbClr val="0000CC"/>
                </a:solidFill>
                <a:latin typeface="Times New Roman" pitchFamily="18" charset="0"/>
              </a:rPr>
              <a:t> </a:t>
            </a:r>
            <a:r>
              <a:rPr lang="en-US" altLang="en-US" sz="2800" b="1" dirty="0" err="1" smtClean="0">
                <a:solidFill>
                  <a:srgbClr val="0000CC"/>
                </a:solidFill>
                <a:latin typeface="Times New Roman" pitchFamily="18" charset="0"/>
              </a:rPr>
              <a:t>học</a:t>
            </a:r>
            <a:endParaRPr lang="en-US" altLang="en-US" sz="2800" b="1" dirty="0">
              <a:solidFill>
                <a:srgbClr val="0000CC"/>
              </a:solidFill>
              <a:latin typeface="Times New Roman" pitchFamily="18" charset="0"/>
            </a:endParaRPr>
          </a:p>
        </p:txBody>
      </p:sp>
      <p:sp>
        <p:nvSpPr>
          <p:cNvPr id="24582" name="Rectangle 6"/>
          <p:cNvSpPr>
            <a:spLocks noChangeArrowheads="1"/>
          </p:cNvSpPr>
          <p:nvPr/>
        </p:nvSpPr>
        <p:spPr bwMode="auto">
          <a:xfrm>
            <a:off x="76200" y="1600200"/>
            <a:ext cx="8915400" cy="3785652"/>
          </a:xfrm>
          <a:prstGeom prst="rect">
            <a:avLst/>
          </a:prstGeom>
          <a:noFill/>
          <a:ln w="9525">
            <a:noFill/>
            <a:miter lim="800000"/>
            <a:headEnd/>
            <a:tailEnd/>
          </a:ln>
          <a:effectLst/>
        </p:spPr>
        <p:txBody>
          <a:bodyPr wrap="square">
            <a:spAutoFit/>
          </a:bodyPr>
          <a:lstStyle/>
          <a:p>
            <a:pPr marL="231775" indent="-231775" algn="just">
              <a:buFont typeface="Arial" pitchFamily="34" charset="0"/>
              <a:buChar char="•"/>
            </a:pPr>
            <a:r>
              <a:rPr lang="en-US" altLang="en-US" sz="2400" b="1" dirty="0" smtClean="0">
                <a:solidFill>
                  <a:schemeClr val="bg1"/>
                </a:solidFill>
                <a:latin typeface="Times New Roman" pitchFamily="18" charset="0"/>
              </a:rPr>
              <a:t>Cryptography</a:t>
            </a:r>
            <a:r>
              <a:rPr lang="en-US" altLang="en-US" sz="2400" b="0" dirty="0">
                <a:solidFill>
                  <a:schemeClr val="bg1"/>
                </a:solidFill>
                <a:latin typeface="Times New Roman" pitchFamily="18" charset="0"/>
              </a:rPr>
              <a:t>, a word with Greek origins, means “</a:t>
            </a:r>
            <a:r>
              <a:rPr lang="en-US" altLang="en-US" sz="2400" b="1" dirty="0">
                <a:solidFill>
                  <a:schemeClr val="bg1"/>
                </a:solidFill>
                <a:latin typeface="Times New Roman" pitchFamily="18" charset="0"/>
              </a:rPr>
              <a:t>secret writing</a:t>
            </a:r>
            <a:r>
              <a:rPr lang="en-US" altLang="en-US" sz="2400" b="0" dirty="0">
                <a:solidFill>
                  <a:schemeClr val="bg1"/>
                </a:solidFill>
                <a:latin typeface="Times New Roman" pitchFamily="18" charset="0"/>
              </a:rPr>
              <a:t>”. However, we use the term to refer to the science and art of transforming messages to make them secure and </a:t>
            </a:r>
            <a:r>
              <a:rPr lang="en-US" altLang="en-US" sz="2400" b="0" dirty="0" smtClean="0">
                <a:solidFill>
                  <a:schemeClr val="bg1"/>
                </a:solidFill>
                <a:latin typeface="Times New Roman" pitchFamily="18" charset="0"/>
              </a:rPr>
              <a:t>immune (</a:t>
            </a:r>
            <a:r>
              <a:rPr lang="en-US" altLang="en-US" sz="2400" b="0" dirty="0" err="1" smtClean="0">
                <a:solidFill>
                  <a:schemeClr val="bg1"/>
                </a:solidFill>
                <a:latin typeface="Times New Roman" pitchFamily="18" charset="0"/>
              </a:rPr>
              <a:t>miễn</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dịch</a:t>
            </a:r>
            <a:r>
              <a:rPr lang="en-US" altLang="en-US" sz="2400" b="0" dirty="0" smtClean="0">
                <a:solidFill>
                  <a:schemeClr val="bg1"/>
                </a:solidFill>
                <a:latin typeface="Times New Roman" pitchFamily="18" charset="0"/>
              </a:rPr>
              <a:t>) </a:t>
            </a:r>
            <a:r>
              <a:rPr lang="en-US" altLang="en-US" sz="2400" b="0" dirty="0">
                <a:solidFill>
                  <a:schemeClr val="bg1"/>
                </a:solidFill>
                <a:latin typeface="Times New Roman" pitchFamily="18" charset="0"/>
              </a:rPr>
              <a:t>to attacks. </a:t>
            </a:r>
            <a:endParaRPr lang="en-US" altLang="en-US" sz="2400" b="0" dirty="0" smtClean="0">
              <a:solidFill>
                <a:schemeClr val="bg1"/>
              </a:solidFill>
              <a:latin typeface="Times New Roman" pitchFamily="18" charset="0"/>
            </a:endParaRPr>
          </a:p>
          <a:p>
            <a:pPr marL="231775" indent="-231775" algn="just">
              <a:buFont typeface="Arial" pitchFamily="34" charset="0"/>
              <a:buChar char="•"/>
            </a:pPr>
            <a:r>
              <a:rPr lang="en-US" altLang="en-US" sz="2400" b="0" dirty="0" smtClean="0">
                <a:solidFill>
                  <a:schemeClr val="bg1"/>
                </a:solidFill>
                <a:latin typeface="Times New Roman" pitchFamily="18" charset="0"/>
              </a:rPr>
              <a:t>Although </a:t>
            </a:r>
            <a:r>
              <a:rPr lang="en-US" altLang="en-US" sz="2400" b="0" dirty="0">
                <a:solidFill>
                  <a:schemeClr val="bg1"/>
                </a:solidFill>
                <a:latin typeface="Times New Roman" pitchFamily="18" charset="0"/>
              </a:rPr>
              <a:t>in the past cryptography referred only to the encryption and decryption of messages using secret keys, today it is defined as involving three distinct mechanisms: </a:t>
            </a:r>
            <a:endParaRPr lang="en-US" altLang="en-US" sz="2400" b="0" dirty="0" smtClean="0">
              <a:solidFill>
                <a:schemeClr val="bg1"/>
              </a:solidFill>
              <a:latin typeface="Times New Roman" pitchFamily="18" charset="0"/>
            </a:endParaRPr>
          </a:p>
          <a:p>
            <a:pPr marL="1146175" lvl="2" indent="-231775" algn="just">
              <a:buFontTx/>
              <a:buChar char="-"/>
            </a:pPr>
            <a:r>
              <a:rPr lang="en-US" altLang="en-US" sz="2400" b="0" dirty="0" smtClean="0">
                <a:solidFill>
                  <a:schemeClr val="bg1"/>
                </a:solidFill>
                <a:latin typeface="Times New Roman" pitchFamily="18" charset="0"/>
              </a:rPr>
              <a:t>symmetric-key </a:t>
            </a:r>
            <a:r>
              <a:rPr lang="en-US" altLang="en-US" sz="2400" b="0" dirty="0" err="1" smtClean="0">
                <a:solidFill>
                  <a:schemeClr val="bg1"/>
                </a:solidFill>
                <a:latin typeface="Times New Roman" pitchFamily="18" charset="0"/>
              </a:rPr>
              <a:t>encipherment</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mã</a:t>
            </a:r>
            <a:r>
              <a:rPr lang="en-US" altLang="en-US" sz="2400" b="0" dirty="0" smtClean="0">
                <a:solidFill>
                  <a:schemeClr val="bg1"/>
                </a:solidFill>
                <a:latin typeface="Times New Roman" pitchFamily="18" charset="0"/>
              </a:rPr>
              <a:t> </a:t>
            </a:r>
            <a:r>
              <a:rPr lang="en-US" altLang="en-US" sz="2400" b="0" dirty="0" err="1" smtClean="0">
                <a:solidFill>
                  <a:schemeClr val="bg1"/>
                </a:solidFill>
                <a:latin typeface="Times New Roman" pitchFamily="18" charset="0"/>
              </a:rPr>
              <a:t>hóa</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đối</a:t>
            </a:r>
            <a:r>
              <a:rPr lang="en-US" altLang="en-US" sz="2400" dirty="0" smtClean="0">
                <a:solidFill>
                  <a:schemeClr val="bg1"/>
                </a:solidFill>
                <a:latin typeface="Times New Roman" pitchFamily="18" charset="0"/>
              </a:rPr>
              <a:t> </a:t>
            </a:r>
            <a:r>
              <a:rPr lang="en-US" altLang="en-US" sz="2400" dirty="0" err="1" smtClean="0">
                <a:solidFill>
                  <a:schemeClr val="bg1"/>
                </a:solidFill>
                <a:latin typeface="Times New Roman" pitchFamily="18" charset="0"/>
              </a:rPr>
              <a:t>xứng</a:t>
            </a:r>
            <a:r>
              <a:rPr lang="en-US" altLang="en-US" sz="2400" b="0" dirty="0" smtClean="0">
                <a:solidFill>
                  <a:schemeClr val="bg1"/>
                </a:solidFill>
                <a:latin typeface="Times New Roman" pitchFamily="18" charset="0"/>
              </a:rPr>
              <a:t>), </a:t>
            </a:r>
          </a:p>
          <a:p>
            <a:pPr marL="1146175" lvl="2" indent="-231775" algn="just">
              <a:buFontTx/>
              <a:buChar char="-"/>
            </a:pPr>
            <a:r>
              <a:rPr lang="en-US" altLang="en-US" sz="2400" b="0" dirty="0" smtClean="0">
                <a:solidFill>
                  <a:schemeClr val="bg1"/>
                </a:solidFill>
                <a:latin typeface="Times New Roman" pitchFamily="18" charset="0"/>
              </a:rPr>
              <a:t>asymmetric-key </a:t>
            </a:r>
            <a:r>
              <a:rPr lang="en-US" altLang="en-US" sz="2400" b="0" dirty="0" err="1">
                <a:solidFill>
                  <a:schemeClr val="bg1"/>
                </a:solidFill>
                <a:latin typeface="Times New Roman" pitchFamily="18" charset="0"/>
              </a:rPr>
              <a:t>encipherment</a:t>
            </a:r>
            <a:r>
              <a:rPr lang="en-US" altLang="en-US" sz="2400" b="0" dirty="0">
                <a:solidFill>
                  <a:schemeClr val="bg1"/>
                </a:solidFill>
                <a:latin typeface="Times New Roman" pitchFamily="18" charset="0"/>
              </a:rPr>
              <a:t>, and </a:t>
            </a:r>
            <a:endParaRPr lang="en-US" altLang="en-US" sz="2400" b="0" dirty="0" smtClean="0">
              <a:solidFill>
                <a:schemeClr val="bg1"/>
              </a:solidFill>
              <a:latin typeface="Times New Roman" pitchFamily="18" charset="0"/>
            </a:endParaRPr>
          </a:p>
          <a:p>
            <a:pPr marL="1146175" lvl="2" indent="-231775" algn="just">
              <a:buFontTx/>
              <a:buChar char="-"/>
            </a:pPr>
            <a:r>
              <a:rPr lang="en-US" altLang="en-US" sz="2400" b="0" dirty="0" smtClean="0">
                <a:solidFill>
                  <a:schemeClr val="bg1"/>
                </a:solidFill>
                <a:latin typeface="Times New Roman" pitchFamily="18" charset="0"/>
              </a:rPr>
              <a:t>Hashing.</a:t>
            </a:r>
            <a:endParaRPr lang="en-US" altLang="en-US" sz="2400" b="0" dirty="0">
              <a:solidFill>
                <a:schemeClr val="bg1"/>
              </a:solidFill>
              <a:latin typeface="Times New Roman" pitchFamily="18" charset="0"/>
            </a:endParaRPr>
          </a:p>
        </p:txBody>
      </p:sp>
      <p:sp>
        <p:nvSpPr>
          <p:cNvPr id="2" name="Rectangle 1"/>
          <p:cNvSpPr/>
          <p:nvPr/>
        </p:nvSpPr>
        <p:spPr>
          <a:xfrm>
            <a:off x="304800" y="5410200"/>
            <a:ext cx="8610600" cy="461962"/>
          </a:xfrm>
          <a:prstGeom prst="rect">
            <a:avLst/>
          </a:prstGeom>
          <a:noFill/>
        </p:spPr>
        <p:txBody>
          <a:bodyPr>
            <a:spAutoFit/>
          </a:bodyPr>
          <a:lstStyle/>
          <a:p>
            <a:pPr algn="ctr">
              <a:defRPr/>
            </a:pPr>
            <a:r>
              <a:rPr lang="en-US" sz="2400" dirty="0">
                <a:solidFill>
                  <a:srgbClr val="0000CC"/>
                </a:solidFill>
                <a:latin typeface="Arial" panose="020B0604020202020204" pitchFamily="34" charset="0"/>
              </a:rPr>
              <a:t>Encryption: C = E</a:t>
            </a:r>
            <a:r>
              <a:rPr lang="en-US" sz="2400" baseline="-25000" dirty="0">
                <a:solidFill>
                  <a:srgbClr val="0000CC"/>
                </a:solidFill>
                <a:latin typeface="Arial" panose="020B0604020202020204" pitchFamily="34" charset="0"/>
              </a:rPr>
              <a:t>k</a:t>
            </a:r>
            <a:r>
              <a:rPr lang="en-US" sz="2400" dirty="0">
                <a:solidFill>
                  <a:srgbClr val="0000CC"/>
                </a:solidFill>
                <a:latin typeface="Arial" panose="020B0604020202020204" pitchFamily="34" charset="0"/>
              </a:rPr>
              <a:t>(P) 		Decryption: P = D</a:t>
            </a:r>
            <a:r>
              <a:rPr lang="en-US" sz="2400" baseline="-25000" dirty="0">
                <a:solidFill>
                  <a:srgbClr val="0000CC"/>
                </a:solidFill>
                <a:latin typeface="Arial" panose="020B0604020202020204" pitchFamily="34" charset="0"/>
              </a:rPr>
              <a:t>k</a:t>
            </a:r>
            <a:r>
              <a:rPr lang="en-US" sz="2400" dirty="0">
                <a:solidFill>
                  <a:srgbClr val="0000CC"/>
                </a:solidFill>
                <a:latin typeface="Arial" panose="020B0604020202020204" pitchFamily="34" charset="0"/>
              </a:rPr>
              <a:t>(C)</a:t>
            </a: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Introduction to Security…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2930</TotalTime>
  <Words>3904</Words>
  <Application>Microsoft Office PowerPoint</Application>
  <PresentationFormat>On-screen Show (4:3)</PresentationFormat>
  <Paragraphs>561</Paragraphs>
  <Slides>59</Slides>
  <Notes>29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Apex</vt:lpstr>
      <vt:lpstr>Lesson 12 Security &amp; ethical issues</vt:lpstr>
      <vt:lpstr>Objectives</vt:lpstr>
      <vt:lpstr>Contents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5- Ethical Principles</vt:lpstr>
      <vt:lpstr>6- Intellectual Properties</vt:lpstr>
      <vt:lpstr>7- Privacy</vt:lpstr>
      <vt:lpstr>8- Hackers</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203</cp:revision>
  <dcterms:created xsi:type="dcterms:W3CDTF">2020-11-30T04:14:58Z</dcterms:created>
  <dcterms:modified xsi:type="dcterms:W3CDTF">2020-12-10T01:41:28Z</dcterms:modified>
</cp:coreProperties>
</file>