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74"/>
  </p:notesMasterIdLst>
  <p:sldIdLst>
    <p:sldId id="331" r:id="rId2"/>
    <p:sldId id="257" r:id="rId3"/>
    <p:sldId id="258" r:id="rId4"/>
    <p:sldId id="259" r:id="rId5"/>
    <p:sldId id="260" r:id="rId6"/>
    <p:sldId id="261" r:id="rId7"/>
    <p:sldId id="33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332" r:id="rId20"/>
    <p:sldId id="271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00" r:id="rId31"/>
    <p:sldId id="283" r:id="rId32"/>
    <p:sldId id="284" r:id="rId33"/>
    <p:sldId id="288" r:id="rId34"/>
    <p:sldId id="289" r:id="rId35"/>
    <p:sldId id="301" r:id="rId36"/>
    <p:sldId id="285" r:id="rId37"/>
    <p:sldId id="290" r:id="rId38"/>
    <p:sldId id="286" r:id="rId39"/>
    <p:sldId id="302" r:id="rId40"/>
    <p:sldId id="287" r:id="rId41"/>
    <p:sldId id="291" r:id="rId42"/>
    <p:sldId id="292" r:id="rId43"/>
    <p:sldId id="303" r:id="rId44"/>
    <p:sldId id="293" r:id="rId45"/>
    <p:sldId id="294" r:id="rId46"/>
    <p:sldId id="304" r:id="rId47"/>
    <p:sldId id="295" r:id="rId48"/>
    <p:sldId id="296" r:id="rId49"/>
    <p:sldId id="297" r:id="rId50"/>
    <p:sldId id="298" r:id="rId51"/>
    <p:sldId id="299" r:id="rId52"/>
    <p:sldId id="305" r:id="rId53"/>
    <p:sldId id="306" r:id="rId54"/>
    <p:sldId id="307" r:id="rId55"/>
    <p:sldId id="312" r:id="rId56"/>
    <p:sldId id="309" r:id="rId57"/>
    <p:sldId id="310" r:id="rId58"/>
    <p:sldId id="311" r:id="rId59"/>
    <p:sldId id="314" r:id="rId60"/>
    <p:sldId id="315" r:id="rId61"/>
    <p:sldId id="323" r:id="rId62"/>
    <p:sldId id="316" r:id="rId63"/>
    <p:sldId id="317" r:id="rId64"/>
    <p:sldId id="318" r:id="rId65"/>
    <p:sldId id="319" r:id="rId66"/>
    <p:sldId id="320" r:id="rId67"/>
    <p:sldId id="321" r:id="rId68"/>
    <p:sldId id="335" r:id="rId69"/>
    <p:sldId id="322" r:id="rId70"/>
    <p:sldId id="330" r:id="rId71"/>
    <p:sldId id="333" r:id="rId72"/>
    <p:sldId id="334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74143" autoAdjust="0"/>
  </p:normalViewPr>
  <p:slideViewPr>
    <p:cSldViewPr>
      <p:cViewPr varScale="1">
        <p:scale>
          <a:sx n="68" d="100"/>
          <a:sy n="68" d="100"/>
        </p:scale>
        <p:origin x="-20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642AD-836C-41FF-8658-1F186DA8183A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88E78-BC60-422C-A975-FC6F3E830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gray">
          <a:xfrm>
            <a:off x="2895600" y="2869096"/>
            <a:ext cx="6248400" cy="6858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2819400"/>
            <a:ext cx="5791200" cy="685800"/>
          </a:xfrm>
        </p:spPr>
        <p:txBody>
          <a:bodyPr>
            <a:noAutofit/>
          </a:bodyPr>
          <a:lstStyle>
            <a:lvl1pPr algn="ctr">
              <a:defRPr sz="4000" b="1" spc="3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857500"/>
            <a:ext cx="2895600" cy="2674271"/>
          </a:xfrm>
          <a:prstGeom prst="rect">
            <a:avLst/>
          </a:prstGeom>
          <a:noFill/>
        </p:spPr>
      </p:pic>
      <p:sp>
        <p:nvSpPr>
          <p:cNvPr id="18" name="Rectangle 52"/>
          <p:cNvSpPr>
            <a:spLocks noChangeArrowheads="1"/>
          </p:cNvSpPr>
          <p:nvPr/>
        </p:nvSpPr>
        <p:spPr bwMode="ltGray">
          <a:xfrm>
            <a:off x="2888557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" name="Picture 6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8001"/>
            <a:ext cx="2887663" cy="279082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048000" y="303074"/>
            <a:ext cx="594360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92D05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5600" y="2338252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pc="1500" baseline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BY EXAMPLES</a:t>
            </a:r>
            <a:endParaRPr lang="en-US" sz="1600" b="1" i="1" spc="1500" baseline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27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4495800"/>
            <a:ext cx="2438400" cy="100605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2895600" y="4114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Instructor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b="1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Trọng</a:t>
            </a:r>
            <a:r>
              <a:rPr lang="en-US" b="1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MS Computer Science</a:t>
            </a:r>
            <a:endParaRPr lang="en-US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5082809"/>
          </a:xfrm>
        </p:spPr>
        <p:txBody>
          <a:bodyPr/>
          <a:lstStyle>
            <a:lvl1pPr algn="l">
              <a:lnSpc>
                <a:spcPct val="15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algn="l">
              <a:lnSpc>
                <a:spcPct val="15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5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5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50000"/>
              </a:lnSpc>
              <a:defRPr sz="1400"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r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369332" cy="4191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I2DB</a:t>
            </a:r>
            <a:r>
              <a:rPr lang="en-US" sz="1200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r>
              <a:rPr lang="en-US" sz="1200" spc="30" baseline="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 The Relational Data Model</a:t>
            </a:r>
            <a:endParaRPr lang="en-US" sz="1200" spc="30">
              <a:solidFill>
                <a:srgbClr val="C9C9C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 rot="16200000">
            <a:off x="-341899" y="5952127"/>
            <a:ext cx="1219202" cy="44014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33400" y="64770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991"/>
            <a:ext cx="8153400" cy="5006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graphicFrame>
        <p:nvGraphicFramePr>
          <p:cNvPr id="1026" name="Object 38"/>
          <p:cNvGraphicFramePr>
            <a:graphicFrameLocks noChangeAspect="1"/>
          </p:cNvGraphicFramePr>
          <p:nvPr/>
        </p:nvGraphicFramePr>
        <p:xfrm>
          <a:off x="1103313" y="-11113"/>
          <a:ext cx="1238250" cy="1120776"/>
        </p:xfrm>
        <a:graphic>
          <a:graphicData uri="http://schemas.openxmlformats.org/presentationml/2006/ole">
            <p:oleObj spid="_x0000_s1026" name="Image" r:id="rId15" imgW="3646321" imgH="3931376" progId="">
              <p:embed/>
            </p:oleObj>
          </a:graphicData>
        </a:graphic>
      </p:graphicFrame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0" y="-11113"/>
          <a:ext cx="1169988" cy="1123951"/>
        </p:xfrm>
        <a:graphic>
          <a:graphicData uri="http://schemas.openxmlformats.org/presentationml/2006/ole">
            <p:oleObj spid="_x0000_s1027" name="Image" r:id="rId16" imgW="2575783" imgH="2545301" progId="">
              <p:embed/>
            </p:oleObj>
          </a:graphicData>
        </a:graphic>
      </p:graphicFrame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3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  <a:solidFill>
            <a:schemeClr val="tx1"/>
          </a:solidFill>
        </p:grpSpPr>
        <p:sp>
          <p:nvSpPr>
            <p:cNvPr id="18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chemeClr val="bg1"/>
          </a:solidFill>
          <a:effectLst/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smtClean="0"/>
              <a:t>RELATIONAL DATA MODEL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 schema</a:t>
            </a:r>
          </a:p>
          <a:p>
            <a:pPr lvl="1"/>
            <a:r>
              <a:rPr lang="en-US" dirty="0" smtClean="0"/>
              <a:t>Relation’s name</a:t>
            </a:r>
          </a:p>
          <a:p>
            <a:pPr lvl="1"/>
            <a:r>
              <a:rPr lang="en-US" dirty="0" smtClean="0"/>
              <a:t>Set of attributes for this relation</a:t>
            </a:r>
          </a:p>
          <a:p>
            <a:pPr lvl="1"/>
            <a:r>
              <a:rPr lang="en-US" dirty="0" smtClean="0"/>
              <a:t>I.e.</a:t>
            </a:r>
            <a:r>
              <a:rPr lang="en-US" b="1" dirty="0" smtClean="0"/>
              <a:t> Movies</a:t>
            </a:r>
            <a:r>
              <a:rPr lang="en-US" dirty="0" smtClean="0"/>
              <a:t> (title, year, length, genre)</a:t>
            </a:r>
          </a:p>
          <a:p>
            <a:r>
              <a:rPr lang="en-US" dirty="0" smtClean="0"/>
              <a:t>Database schema</a:t>
            </a:r>
          </a:p>
          <a:p>
            <a:pPr lvl="1"/>
            <a:r>
              <a:rPr lang="en-US" dirty="0" smtClean="0"/>
              <a:t>Set of schemas for the relations of a database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Basics of Relational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The rows of a relation, excepted the header row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has one component for each attribute of the relation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r>
              <a:rPr lang="en-US" dirty="0" smtClean="0"/>
              <a:t>We shall use the order in which the attributes were listed in relation schema</a:t>
            </a:r>
          </a:p>
          <a:p>
            <a:pPr lvl="1"/>
            <a:r>
              <a:rPr lang="en-US" dirty="0" smtClean="0"/>
              <a:t>Ex: (Gone With the Wind,1939,231,Drama)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Basics of Relational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3393440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/>
                <a:gridCol w="1235996"/>
                <a:gridCol w="1512255"/>
                <a:gridCol w="13099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title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length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genre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Gone</a:t>
                      </a:r>
                      <a:r>
                        <a:rPr lang="en-US" baseline="0" dirty="0" smtClean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Scifi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Comedy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Domains</a:t>
            </a:r>
          </a:p>
          <a:p>
            <a:pPr lvl="1"/>
            <a:r>
              <a:rPr lang="en-US" dirty="0" smtClean="0"/>
              <a:t>Each component of each </a:t>
            </a:r>
            <a:r>
              <a:rPr lang="en-US" dirty="0" err="1" smtClean="0"/>
              <a:t>tuple</a:t>
            </a:r>
            <a:r>
              <a:rPr lang="en-US" dirty="0" smtClean="0"/>
              <a:t> must be elementary type such as INTEGER or STRING</a:t>
            </a:r>
          </a:p>
          <a:p>
            <a:pPr lvl="1"/>
            <a:r>
              <a:rPr lang="en-US" dirty="0" smtClean="0"/>
              <a:t>It is not permitted for a value to be a record structure, set, list, array, or any type that can have its values broken into smaller components</a:t>
            </a:r>
          </a:p>
          <a:p>
            <a:pPr lvl="1"/>
            <a:r>
              <a:rPr lang="en-US" b="1" dirty="0" smtClean="0"/>
              <a:t>Domain</a:t>
            </a:r>
            <a:r>
              <a:rPr lang="en-US" b="1" i="1" dirty="0" smtClean="0"/>
              <a:t> </a:t>
            </a:r>
            <a:r>
              <a:rPr lang="en-US" dirty="0" smtClean="0"/>
              <a:t> is a particular elementary type of attribute</a:t>
            </a:r>
          </a:p>
          <a:p>
            <a:pPr lvl="1"/>
            <a:r>
              <a:rPr lang="en-US" dirty="0" smtClean="0"/>
              <a:t>The components of any </a:t>
            </a:r>
            <a:r>
              <a:rPr lang="en-US" dirty="0" err="1" smtClean="0"/>
              <a:t>tuple</a:t>
            </a:r>
            <a:r>
              <a:rPr lang="en-US" dirty="0" smtClean="0"/>
              <a:t> must have a value that belongs to the domain of the corresponding column</a:t>
            </a:r>
          </a:p>
          <a:p>
            <a:pPr lvl="1"/>
            <a:r>
              <a:rPr lang="en-US" dirty="0" smtClean="0"/>
              <a:t>Example in figure 2.3</a:t>
            </a:r>
          </a:p>
          <a:p>
            <a:pPr lvl="1">
              <a:buNone/>
            </a:pPr>
            <a:r>
              <a:rPr lang="en-US" b="1" dirty="0" smtClean="0"/>
              <a:t>		</a:t>
            </a:r>
            <a:r>
              <a:rPr lang="en-US" sz="2400" b="1" dirty="0" smtClean="0"/>
              <a:t>Movies(title:string,year:integer,length:integer,genre:string)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Basics of Relational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29717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Equivalent Representation of a Relation</a:t>
            </a:r>
          </a:p>
          <a:p>
            <a:pPr lvl="1"/>
            <a:r>
              <a:rPr lang="en-US" dirty="0" smtClean="0"/>
              <a:t>Relations are sets of </a:t>
            </a:r>
            <a:r>
              <a:rPr lang="en-US" dirty="0" err="1" smtClean="0"/>
              <a:t>tuples</a:t>
            </a:r>
            <a:r>
              <a:rPr lang="en-US" dirty="0" smtClean="0"/>
              <a:t>, not lists of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The order in which the </a:t>
            </a:r>
            <a:r>
              <a:rPr lang="en-US" dirty="0" err="1" smtClean="0"/>
              <a:t>tuples</a:t>
            </a:r>
            <a:r>
              <a:rPr lang="en-US" dirty="0" smtClean="0"/>
              <a:t> of a relation are presented is not important</a:t>
            </a:r>
          </a:p>
          <a:p>
            <a:pPr lvl="1"/>
            <a:r>
              <a:rPr lang="en-US" dirty="0" smtClean="0"/>
              <a:t>Reorder the attributes </a:t>
            </a:r>
            <a:r>
              <a:rPr lang="en-US" dirty="0" smtClean="0">
                <a:sym typeface="Symbol"/>
              </a:rPr>
              <a:t> reorder the columns  reorder the components of </a:t>
            </a:r>
            <a:r>
              <a:rPr lang="en-US" dirty="0" err="1" smtClean="0">
                <a:sym typeface="Symbol"/>
              </a:rPr>
              <a:t>tuples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Basics of Relational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4612640"/>
          <a:ext cx="56612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68"/>
                <a:gridCol w="1235996"/>
                <a:gridCol w="2321243"/>
                <a:gridCol w="13099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genre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Comedy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Gone</a:t>
                      </a:r>
                      <a:r>
                        <a:rPr lang="en-US" baseline="0" dirty="0" smtClean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8400" y="6172200"/>
            <a:ext cx="458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2.4: Another presentation of Movies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Relation Instances</a:t>
            </a:r>
          </a:p>
          <a:p>
            <a:pPr lvl="1"/>
            <a:r>
              <a:rPr lang="en-US" dirty="0" smtClean="0"/>
              <a:t>A relation Movies is changing over time</a:t>
            </a:r>
          </a:p>
          <a:p>
            <a:pPr lvl="2"/>
            <a:r>
              <a:rPr lang="en-US" b="1" dirty="0" smtClean="0"/>
              <a:t>Insert</a:t>
            </a:r>
            <a:r>
              <a:rPr lang="en-US" dirty="0" smtClean="0"/>
              <a:t> </a:t>
            </a:r>
            <a:r>
              <a:rPr lang="en-US" dirty="0" err="1" smtClean="0"/>
              <a:t>tuples</a:t>
            </a:r>
            <a:r>
              <a:rPr lang="en-US" dirty="0" smtClean="0"/>
              <a:t> for new movie as these appear</a:t>
            </a:r>
          </a:p>
          <a:p>
            <a:pPr lvl="2"/>
            <a:r>
              <a:rPr lang="en-US" b="1" dirty="0" smtClean="0"/>
              <a:t>Edit</a:t>
            </a:r>
            <a:r>
              <a:rPr lang="en-US" dirty="0" smtClean="0"/>
              <a:t> existing </a:t>
            </a:r>
            <a:r>
              <a:rPr lang="en-US" dirty="0" err="1" smtClean="0"/>
              <a:t>tuples</a:t>
            </a:r>
            <a:r>
              <a:rPr lang="en-US" dirty="0" smtClean="0"/>
              <a:t> if there are some modifications</a:t>
            </a:r>
          </a:p>
          <a:p>
            <a:pPr lvl="2"/>
            <a:r>
              <a:rPr lang="en-US" b="1" dirty="0" smtClean="0"/>
              <a:t>Delete</a:t>
            </a:r>
            <a:r>
              <a:rPr lang="en-US" dirty="0" smtClean="0"/>
              <a:t> a </a:t>
            </a:r>
            <a:r>
              <a:rPr lang="en-US" dirty="0" err="1" smtClean="0"/>
              <a:t>tuple</a:t>
            </a:r>
            <a:r>
              <a:rPr lang="en-US" dirty="0" smtClean="0"/>
              <a:t> from the database</a:t>
            </a:r>
          </a:p>
          <a:p>
            <a:pPr lvl="1"/>
            <a:r>
              <a:rPr lang="en-US" dirty="0" smtClean="0"/>
              <a:t>Relation schema can be changed, but expensive and not often</a:t>
            </a:r>
          </a:p>
          <a:p>
            <a:pPr lvl="2"/>
            <a:r>
              <a:rPr lang="en-US" b="1" dirty="0" smtClean="0"/>
              <a:t>Add</a:t>
            </a:r>
            <a:r>
              <a:rPr lang="en-US" dirty="0" smtClean="0"/>
              <a:t> new attributes to relation schema</a:t>
            </a:r>
          </a:p>
          <a:p>
            <a:pPr lvl="2"/>
            <a:r>
              <a:rPr lang="en-US" b="1" dirty="0" smtClean="0"/>
              <a:t>Alter</a:t>
            </a:r>
            <a:r>
              <a:rPr lang="en-US" dirty="0" smtClean="0"/>
              <a:t> existing attributes of relation schema</a:t>
            </a:r>
          </a:p>
          <a:p>
            <a:pPr lvl="2"/>
            <a:r>
              <a:rPr lang="en-US" b="1" dirty="0" smtClean="0"/>
              <a:t>Drop</a:t>
            </a:r>
            <a:r>
              <a:rPr lang="en-US" dirty="0" smtClean="0"/>
              <a:t> attributes of relation schema</a:t>
            </a:r>
          </a:p>
          <a:p>
            <a:pPr lvl="1"/>
            <a:r>
              <a:rPr lang="en-US" dirty="0" smtClean="0"/>
              <a:t>A set of (current) </a:t>
            </a:r>
            <a:r>
              <a:rPr lang="en-US" dirty="0" err="1" smtClean="0"/>
              <a:t>tuples</a:t>
            </a:r>
            <a:r>
              <a:rPr lang="en-US" dirty="0" smtClean="0"/>
              <a:t> for a given relation is an (current) instance of that relation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Basics of Relational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153400" cy="3428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Keys of Relations</a:t>
            </a:r>
          </a:p>
          <a:p>
            <a:pPr lvl="1"/>
            <a:r>
              <a:rPr lang="en-US" dirty="0" smtClean="0"/>
              <a:t>A set of attributes forms a key for a relation if we don’t allow two </a:t>
            </a:r>
            <a:r>
              <a:rPr lang="en-US" dirty="0" err="1" smtClean="0"/>
              <a:t>tuples</a:t>
            </a:r>
            <a:r>
              <a:rPr lang="en-US" dirty="0" smtClean="0"/>
              <a:t> in </a:t>
            </a:r>
            <a:r>
              <a:rPr lang="en-US" b="1" dirty="0" smtClean="0"/>
              <a:t>all</a:t>
            </a:r>
            <a:r>
              <a:rPr lang="en-US" dirty="0" smtClean="0"/>
              <a:t> relation instance to have the same values in all attributes of the key</a:t>
            </a:r>
          </a:p>
          <a:p>
            <a:pPr lvl="1"/>
            <a:r>
              <a:rPr lang="en-US" dirty="0" smtClean="0"/>
              <a:t>Example: in Figure 2.3, we consider that there could not ever be two movies that had both the same title and the same year. So, we choose a set of </a:t>
            </a:r>
            <a:r>
              <a:rPr lang="en-US" b="1" i="1" dirty="0" smtClean="0"/>
              <a:t>title</a:t>
            </a:r>
            <a:r>
              <a:rPr lang="en-US" dirty="0" smtClean="0"/>
              <a:t>, and </a:t>
            </a:r>
            <a:r>
              <a:rPr lang="en-US" b="1" i="1" dirty="0" smtClean="0"/>
              <a:t>year</a:t>
            </a:r>
            <a:r>
              <a:rPr lang="en-US" dirty="0" smtClean="0"/>
              <a:t> as a key</a:t>
            </a:r>
            <a:endParaRPr lang="en-US" dirty="0"/>
          </a:p>
          <a:p>
            <a:pPr lvl="2"/>
            <a:r>
              <a:rPr lang="en-US" dirty="0" smtClean="0"/>
              <a:t>Movies(</a:t>
            </a:r>
            <a:r>
              <a:rPr lang="en-US" u="sng" dirty="0" smtClean="0"/>
              <a:t>title, year</a:t>
            </a:r>
            <a:r>
              <a:rPr lang="en-US" dirty="0" smtClean="0"/>
              <a:t>, length, genre)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Basics of Relational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4800600"/>
          <a:ext cx="716945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846"/>
                <a:gridCol w="1224552"/>
                <a:gridCol w="1498253"/>
                <a:gridCol w="1297806"/>
              </a:tblGrid>
              <a:tr h="335902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title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length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genre</a:t>
                      </a:r>
                      <a:endParaRPr lang="en-US" i="1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dirty="0" smtClean="0"/>
                        <a:t>Gone</a:t>
                      </a:r>
                      <a:r>
                        <a:rPr lang="en-US" baseline="0" dirty="0" smtClean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Scifi</a:t>
                      </a:r>
                      <a:endParaRPr lang="en-US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dirty="0" smtClean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Comedy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Database Schema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Basics of Relational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286000"/>
            <a:ext cx="25442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Movies(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title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year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integer,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length: integer,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genre: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studioName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producerC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#: integer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494074"/>
            <a:ext cx="20826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MovieStar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address: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gender: char,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birthdate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date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4060" y="2286000"/>
            <a:ext cx="24657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StarsIn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err="1" smtClean="0">
                <a:latin typeface="Arial" pitchFamily="34" charset="0"/>
                <a:cs typeface="Arial" pitchFamily="34" charset="0"/>
              </a:rPr>
              <a:t>movieTitle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err="1" smtClean="0">
                <a:latin typeface="Arial" pitchFamily="34" charset="0"/>
                <a:cs typeface="Arial" pitchFamily="34" charset="0"/>
              </a:rPr>
              <a:t>movieYear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integer,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err="1" smtClean="0">
                <a:latin typeface="Arial" pitchFamily="34" charset="0"/>
                <a:cs typeface="Arial" pitchFamily="34" charset="0"/>
              </a:rPr>
              <a:t>starName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string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3891" y="4494074"/>
            <a:ext cx="23006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MovieExec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name: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address: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cert#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integer,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netWorth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integer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0845" y="2286000"/>
            <a:ext cx="20826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Studio(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address: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presC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#: integer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/>
              <a:t>Relation schema</a:t>
            </a:r>
            <a:r>
              <a:rPr lang="en-US" dirty="0" smtClean="0"/>
              <a:t>: </a:t>
            </a:r>
            <a:r>
              <a:rPr lang="en-US" dirty="0" err="1" smtClean="0"/>
              <a:t>relation_name</a:t>
            </a:r>
            <a:r>
              <a:rPr lang="en-US" dirty="0" smtClean="0"/>
              <a:t>(&lt;list of attributes&gt;)</a:t>
            </a:r>
          </a:p>
          <a:p>
            <a:pPr>
              <a:buNone/>
            </a:pPr>
            <a:r>
              <a:rPr lang="en-US" dirty="0" smtClean="0"/>
              <a:t>	(relation name + attribute names + attribute types)</a:t>
            </a:r>
          </a:p>
          <a:p>
            <a:r>
              <a:rPr lang="en-US" i="1" dirty="0" smtClean="0"/>
              <a:t>Relation instance</a:t>
            </a:r>
            <a:r>
              <a:rPr lang="en-US" dirty="0" smtClean="0"/>
              <a:t>: current set of rows for a relation schema. Each row is also called a </a:t>
            </a:r>
            <a:r>
              <a:rPr lang="en-US" dirty="0" err="1" smtClean="0"/>
              <a:t>tuple</a:t>
            </a:r>
            <a:endParaRPr lang="en-US" dirty="0" smtClean="0"/>
          </a:p>
          <a:p>
            <a:r>
              <a:rPr lang="en-US" i="1" dirty="0" smtClean="0"/>
              <a:t>Database schema</a:t>
            </a:r>
            <a:r>
              <a:rPr lang="en-US" dirty="0" smtClean="0"/>
              <a:t>: collection of relation schemas</a:t>
            </a:r>
          </a:p>
          <a:p>
            <a:r>
              <a:rPr lang="en-US" i="1" dirty="0" smtClean="0"/>
              <a:t>Database instance:  all relation instances for every relation in the database schema.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1: Relational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 model</a:t>
            </a:r>
          </a:p>
          <a:p>
            <a:r>
              <a:rPr lang="en-US" dirty="0" smtClean="0"/>
              <a:t>Often a good match for the way we think about our data</a:t>
            </a:r>
          </a:p>
          <a:p>
            <a:r>
              <a:rPr lang="en-US" dirty="0" smtClean="0"/>
              <a:t>Abstract model that underlies SQL, the most important language in DBMS today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2: Why relations?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2.2.1 (page 28)</a:t>
            </a:r>
          </a:p>
          <a:p>
            <a:r>
              <a:rPr lang="en-US" dirty="0" smtClean="0"/>
              <a:t>Exercise 2.2.3 (page 29)</a:t>
            </a:r>
          </a:p>
          <a:p>
            <a:r>
              <a:rPr lang="en-US" dirty="0" smtClean="0"/>
              <a:t>Propose a suitable database schema to manage the information of supermarket invoice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concepts of:</a:t>
            </a:r>
          </a:p>
          <a:p>
            <a:pPr lvl="1"/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Relational data model</a:t>
            </a:r>
          </a:p>
          <a:p>
            <a:pPr lvl="1"/>
            <a:r>
              <a:rPr lang="en-US" dirty="0" smtClean="0"/>
              <a:t>Relational algebra</a:t>
            </a:r>
          </a:p>
          <a:p>
            <a:pPr lvl="1"/>
            <a:r>
              <a:rPr lang="en-US" dirty="0" smtClean="0"/>
              <a:t>Constraints in relational data model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is the principle language used to describe and manipulate relation databases</a:t>
            </a:r>
          </a:p>
          <a:p>
            <a:pPr lvl="1"/>
            <a:r>
              <a:rPr lang="en-US" dirty="0" smtClean="0"/>
              <a:t>Data Definition Language: declare database schemas</a:t>
            </a:r>
          </a:p>
          <a:p>
            <a:pPr lvl="1"/>
            <a:r>
              <a:rPr lang="en-US" dirty="0" smtClean="0"/>
              <a:t>Data Manipulation Language: query databases and modify the database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2.3 Defining a Relation Schema in 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Relations in SQL</a:t>
            </a:r>
          </a:p>
          <a:p>
            <a:pPr lvl="1"/>
            <a:r>
              <a:rPr lang="en-US" b="1" dirty="0" smtClean="0"/>
              <a:t>Stored relations</a:t>
            </a:r>
            <a:r>
              <a:rPr lang="en-US" dirty="0" smtClean="0"/>
              <a:t> (called </a:t>
            </a:r>
            <a:r>
              <a:rPr lang="en-US" b="1" i="1" dirty="0" smtClean="0"/>
              <a:t>tables</a:t>
            </a:r>
            <a:r>
              <a:rPr lang="en-US" dirty="0" smtClean="0"/>
              <a:t>) – a relation that exists in the database and that can be modified by changing its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b="1" i="1" dirty="0" smtClean="0"/>
              <a:t>Views</a:t>
            </a:r>
            <a:r>
              <a:rPr lang="en-US" dirty="0" smtClean="0"/>
              <a:t> – relations defined by a computation – these are not stored, but are constructed, in whole or in part</a:t>
            </a:r>
          </a:p>
          <a:p>
            <a:pPr lvl="1"/>
            <a:r>
              <a:rPr lang="en-US" b="1" i="1" dirty="0" smtClean="0"/>
              <a:t>Temporary tables</a:t>
            </a:r>
            <a:r>
              <a:rPr lang="en-US" dirty="0" smtClean="0"/>
              <a:t> – these are constructed by SQL when it performs its job, and are thrown away and not stored</a:t>
            </a:r>
          </a:p>
          <a:p>
            <a:r>
              <a:rPr lang="en-US" dirty="0" smtClean="0"/>
              <a:t>SQL command for creating tables</a:t>
            </a:r>
          </a:p>
          <a:p>
            <a:pPr lvl="1"/>
            <a:r>
              <a:rPr lang="en-US" dirty="0" smtClean="0"/>
              <a:t>CREATE TABLE statement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2.3 Defining a Relation Schema in 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Types, supported by SQL systems</a:t>
            </a:r>
          </a:p>
          <a:p>
            <a:pPr lvl="1"/>
            <a:r>
              <a:rPr lang="en-US" dirty="0" smtClean="0"/>
              <a:t>Character strings of fixed or varying length </a:t>
            </a:r>
            <a:r>
              <a:rPr lang="en-US" b="1" i="1" dirty="0" smtClean="0"/>
              <a:t>CHAR</a:t>
            </a:r>
            <a:r>
              <a:rPr lang="en-US" dirty="0" smtClean="0"/>
              <a:t>(n), </a:t>
            </a:r>
            <a:r>
              <a:rPr lang="en-US" b="1" i="1" dirty="0" smtClean="0"/>
              <a:t>VARCHAR</a:t>
            </a:r>
            <a:r>
              <a:rPr lang="en-US" dirty="0" smtClean="0"/>
              <a:t>(n)</a:t>
            </a:r>
          </a:p>
          <a:p>
            <a:pPr lvl="1"/>
            <a:r>
              <a:rPr lang="en-US" dirty="0" smtClean="0"/>
              <a:t>Bit strings of fixed or varying length </a:t>
            </a:r>
            <a:r>
              <a:rPr lang="en-US" b="1" i="1" dirty="0" smtClean="0"/>
              <a:t>BIT</a:t>
            </a:r>
            <a:r>
              <a:rPr lang="en-US" dirty="0" smtClean="0"/>
              <a:t>(n), </a:t>
            </a:r>
            <a:r>
              <a:rPr lang="en-US" b="1" i="1" dirty="0" smtClean="0"/>
              <a:t>BIT VARYING</a:t>
            </a:r>
            <a:r>
              <a:rPr lang="en-US" dirty="0" smtClean="0"/>
              <a:t>(n)</a:t>
            </a:r>
          </a:p>
          <a:p>
            <a:pPr lvl="1"/>
            <a:r>
              <a:rPr lang="en-US" dirty="0" smtClean="0"/>
              <a:t>Boolean type, </a:t>
            </a:r>
            <a:r>
              <a:rPr lang="en-US" b="1" i="1" dirty="0" smtClean="0"/>
              <a:t>BOOLEAN</a:t>
            </a:r>
            <a:r>
              <a:rPr lang="en-US" dirty="0" smtClean="0"/>
              <a:t> , the possible values are </a:t>
            </a:r>
            <a:r>
              <a:rPr lang="en-US" b="1" i="1" dirty="0" smtClean="0"/>
              <a:t>TRUE</a:t>
            </a:r>
            <a:r>
              <a:rPr lang="en-US" dirty="0" smtClean="0"/>
              <a:t>, </a:t>
            </a:r>
            <a:r>
              <a:rPr lang="en-US" b="1" i="1" dirty="0" smtClean="0"/>
              <a:t>FALSE</a:t>
            </a:r>
            <a:r>
              <a:rPr lang="en-US" dirty="0" smtClean="0"/>
              <a:t>, and </a:t>
            </a:r>
            <a:r>
              <a:rPr lang="en-US" b="1" i="1" dirty="0" smtClean="0"/>
              <a:t>UNKNOWN</a:t>
            </a:r>
            <a:endParaRPr lang="en-US" dirty="0" smtClean="0"/>
          </a:p>
          <a:p>
            <a:pPr lvl="1"/>
            <a:r>
              <a:rPr lang="en-US" b="1" i="1" dirty="0" smtClean="0"/>
              <a:t>INT or </a:t>
            </a:r>
            <a:r>
              <a:rPr lang="en-US" dirty="0" smtClean="0"/>
              <a:t> </a:t>
            </a:r>
            <a:r>
              <a:rPr lang="en-US" b="1" i="1" dirty="0" smtClean="0"/>
              <a:t>INTEGER</a:t>
            </a:r>
          </a:p>
          <a:p>
            <a:pPr lvl="1"/>
            <a:r>
              <a:rPr lang="en-US" dirty="0" smtClean="0"/>
              <a:t>Floating point numbers </a:t>
            </a:r>
            <a:r>
              <a:rPr lang="en-US" b="1" i="1" dirty="0" smtClean="0"/>
              <a:t>FLOAT</a:t>
            </a:r>
            <a:r>
              <a:rPr lang="en-US" dirty="0" smtClean="0"/>
              <a:t>, </a:t>
            </a:r>
            <a:r>
              <a:rPr lang="en-US" b="1" i="1" dirty="0" smtClean="0"/>
              <a:t>REAL</a:t>
            </a:r>
            <a:r>
              <a:rPr lang="en-US" dirty="0" smtClean="0"/>
              <a:t>, </a:t>
            </a:r>
            <a:r>
              <a:rPr lang="en-US" b="1" i="1" dirty="0" smtClean="0"/>
              <a:t>DOUBLE</a:t>
            </a:r>
            <a:r>
              <a:rPr lang="en-US" dirty="0" smtClean="0"/>
              <a:t>, and </a:t>
            </a:r>
            <a:r>
              <a:rPr lang="en-US" b="1" i="1" dirty="0" smtClean="0"/>
              <a:t>DECIMAL</a:t>
            </a:r>
            <a:r>
              <a:rPr lang="en-US" dirty="0" smtClean="0"/>
              <a:t>(</a:t>
            </a:r>
            <a:r>
              <a:rPr lang="en-US" dirty="0" err="1" smtClean="0"/>
              <a:t>n,d</a:t>
            </a:r>
            <a:r>
              <a:rPr lang="en-US" dirty="0" smtClean="0"/>
              <a:t>)</a:t>
            </a:r>
          </a:p>
          <a:p>
            <a:pPr lvl="1"/>
            <a:r>
              <a:rPr lang="en-US" b="1" i="1" dirty="0" smtClean="0"/>
              <a:t>DATE</a:t>
            </a:r>
            <a:r>
              <a:rPr lang="en-US" dirty="0" smtClean="0"/>
              <a:t>, </a:t>
            </a:r>
            <a:r>
              <a:rPr lang="en-US" b="1" i="1" dirty="0" smtClean="0"/>
              <a:t>TIME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2.3 Defining a Relation Schema in 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Table Declarations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2.3 Defining a Relation Schema in SQL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2209800"/>
            <a:ext cx="31438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TABLE Movies (</a:t>
            </a:r>
          </a:p>
          <a:p>
            <a:r>
              <a:rPr lang="en-US" dirty="0" smtClean="0"/>
              <a:t>     title		CHAR(100),</a:t>
            </a:r>
          </a:p>
          <a:p>
            <a:r>
              <a:rPr lang="en-US" dirty="0" smtClean="0"/>
              <a:t>     year		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length		INT,</a:t>
            </a:r>
          </a:p>
          <a:p>
            <a:r>
              <a:rPr lang="en-US" dirty="0" smtClean="0"/>
              <a:t>     genre		CHAR(10),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studioName</a:t>
            </a:r>
            <a:r>
              <a:rPr lang="en-US" dirty="0" smtClean="0"/>
              <a:t>	CHAR(30),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producerC</a:t>
            </a:r>
            <a:r>
              <a:rPr lang="en-US" dirty="0" smtClean="0"/>
              <a:t>#	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4648200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2.7: SQL declaration of Movies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613648" cy="4572000"/>
          </a:xfrm>
        </p:spPr>
        <p:txBody>
          <a:bodyPr/>
          <a:lstStyle/>
          <a:p>
            <a:r>
              <a:rPr lang="en-US" dirty="0" smtClean="0"/>
              <a:t>Modifying Relation Schemas</a:t>
            </a:r>
          </a:p>
          <a:p>
            <a:pPr lvl="1"/>
            <a:r>
              <a:rPr lang="en-US" dirty="0" smtClean="0"/>
              <a:t>Delete a relation R</a:t>
            </a:r>
          </a:p>
          <a:p>
            <a:pPr lvl="2"/>
            <a:r>
              <a:rPr lang="en-US" b="1" dirty="0" smtClean="0"/>
              <a:t>DROP TABLE</a:t>
            </a:r>
            <a:r>
              <a:rPr lang="en-US" dirty="0" smtClean="0"/>
              <a:t> R;</a:t>
            </a:r>
          </a:p>
          <a:p>
            <a:pPr lvl="1"/>
            <a:r>
              <a:rPr lang="en-US" dirty="0" smtClean="0"/>
              <a:t>Modify a relation schema by keyword ALTER TABLE</a:t>
            </a:r>
          </a:p>
          <a:p>
            <a:pPr lvl="2"/>
            <a:r>
              <a:rPr lang="en-US" b="1" dirty="0" smtClean="0"/>
              <a:t>ALTER</a:t>
            </a:r>
            <a:r>
              <a:rPr lang="en-US" dirty="0" smtClean="0"/>
              <a:t> </a:t>
            </a: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MovieStar</a:t>
            </a:r>
            <a:r>
              <a:rPr lang="en-US" dirty="0" smtClean="0"/>
              <a:t> </a:t>
            </a:r>
            <a:r>
              <a:rPr lang="en-US" b="1" dirty="0" smtClean="0"/>
              <a:t>ADD</a:t>
            </a:r>
            <a:r>
              <a:rPr lang="en-US" dirty="0" smtClean="0"/>
              <a:t> phone CHAR(15);</a:t>
            </a:r>
          </a:p>
          <a:p>
            <a:pPr lvl="2"/>
            <a:r>
              <a:rPr lang="en-US" b="1" dirty="0" smtClean="0"/>
              <a:t>ALTER TABLE</a:t>
            </a:r>
            <a:r>
              <a:rPr lang="en-US" dirty="0" smtClean="0"/>
              <a:t> </a:t>
            </a:r>
            <a:r>
              <a:rPr lang="en-US" dirty="0" err="1" smtClean="0"/>
              <a:t>MovieStar</a:t>
            </a:r>
            <a:r>
              <a:rPr lang="en-US" dirty="0" smtClean="0"/>
              <a:t> </a:t>
            </a:r>
            <a:r>
              <a:rPr lang="en-US" b="1" dirty="0" smtClean="0"/>
              <a:t>DROP</a:t>
            </a:r>
            <a:r>
              <a:rPr lang="en-US" dirty="0" smtClean="0"/>
              <a:t> phone;</a:t>
            </a:r>
          </a:p>
          <a:p>
            <a:pPr lvl="2"/>
            <a:r>
              <a:rPr lang="en-US" b="1" dirty="0" smtClean="0"/>
              <a:t>ALTER TABLE</a:t>
            </a:r>
            <a:r>
              <a:rPr lang="en-US" dirty="0" smtClean="0"/>
              <a:t> </a:t>
            </a:r>
            <a:r>
              <a:rPr lang="en-US" dirty="0" err="1" smtClean="0"/>
              <a:t>MovieStar</a:t>
            </a:r>
            <a:r>
              <a:rPr lang="en-US" dirty="0" smtClean="0"/>
              <a:t> </a:t>
            </a:r>
            <a:r>
              <a:rPr lang="en-US" b="1" dirty="0" smtClean="0"/>
              <a:t>ALTER COLUMN</a:t>
            </a:r>
            <a:r>
              <a:rPr lang="en-US" dirty="0" smtClean="0"/>
              <a:t> name CHAR(50);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2.3 Defining a Relation Schema in 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Default Values</a:t>
            </a:r>
          </a:p>
          <a:p>
            <a:pPr lvl="1"/>
            <a:r>
              <a:rPr lang="en-US" dirty="0" smtClean="0"/>
              <a:t>We can define default value when declare attribute and its data type by keyword </a:t>
            </a:r>
            <a:r>
              <a:rPr lang="en-US" b="1" i="1" dirty="0" smtClean="0"/>
              <a:t>DEFAULT </a:t>
            </a:r>
            <a:r>
              <a:rPr lang="en-US" dirty="0" smtClean="0"/>
              <a:t>and an appropriate value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gender CHAR(1) DEFAULT ‘?’</a:t>
            </a:r>
          </a:p>
          <a:p>
            <a:pPr lvl="2"/>
            <a:r>
              <a:rPr lang="en-US" dirty="0" err="1" smtClean="0"/>
              <a:t>birthdate</a:t>
            </a:r>
            <a:r>
              <a:rPr lang="en-US" dirty="0" smtClean="0"/>
              <a:t> DATE DEFAULT DATE ‘0000-00-00’</a:t>
            </a:r>
          </a:p>
          <a:p>
            <a:pPr lvl="1"/>
            <a:r>
              <a:rPr lang="en-US" dirty="0" smtClean="0"/>
              <a:t>ALTER TABLE </a:t>
            </a:r>
            <a:r>
              <a:rPr lang="en-US" dirty="0" err="1" smtClean="0"/>
              <a:t>MovieStar</a:t>
            </a:r>
            <a:r>
              <a:rPr lang="en-US" dirty="0" smtClean="0"/>
              <a:t> ADD phone CHAR(16) DEFAULT ‘unlisted’;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2.3 Defining a Relation Schema in 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Declaring Keys</a:t>
            </a:r>
          </a:p>
          <a:p>
            <a:pPr lvl="1"/>
            <a:r>
              <a:rPr lang="en-US" dirty="0" smtClean="0"/>
              <a:t>Two ways to declare keys in the CREATE TABLE statement</a:t>
            </a:r>
          </a:p>
          <a:p>
            <a:pPr lvl="2"/>
            <a:r>
              <a:rPr lang="en-US" dirty="0" smtClean="0"/>
              <a:t>Declare one attribute to be a key when that attribute is listed in the relation schema</a:t>
            </a:r>
          </a:p>
          <a:p>
            <a:pPr lvl="2"/>
            <a:r>
              <a:rPr lang="en-US" dirty="0" smtClean="0"/>
              <a:t>After finish a list of attributes, declare a set of attributes as a key</a:t>
            </a:r>
          </a:p>
          <a:p>
            <a:pPr lvl="1"/>
            <a:r>
              <a:rPr lang="en-US" dirty="0" smtClean="0"/>
              <a:t>If the key consists of more than one attribute, we must use method (2)</a:t>
            </a:r>
          </a:p>
          <a:p>
            <a:pPr lvl="1"/>
            <a:r>
              <a:rPr lang="en-US" dirty="0" smtClean="0"/>
              <a:t>If the key is a single attribute, either method may be used</a:t>
            </a:r>
          </a:p>
          <a:p>
            <a:pPr lvl="1"/>
            <a:r>
              <a:rPr lang="en-US" dirty="0" smtClean="0"/>
              <a:t>Two declarations are used to indicate key</a:t>
            </a:r>
          </a:p>
          <a:p>
            <a:pPr lvl="2"/>
            <a:r>
              <a:rPr lang="en-US" dirty="0" smtClean="0"/>
              <a:t>PRIMARY KEY</a:t>
            </a:r>
          </a:p>
          <a:p>
            <a:pPr lvl="2"/>
            <a:r>
              <a:rPr lang="en-US" dirty="0" smtClean="0"/>
              <a:t>UNIQUE</a:t>
            </a:r>
          </a:p>
          <a:p>
            <a:pPr lvl="1"/>
            <a:r>
              <a:rPr lang="en-US" dirty="0" smtClean="0"/>
              <a:t>NULL values are available for UNIQUE, but not for PRIMARY KEY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2.3 Defining a Relation Schema in 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keys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2.3 Defining a Relation Schema in SQL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09800"/>
            <a:ext cx="34054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MovieStar</a:t>
            </a:r>
            <a:r>
              <a:rPr lang="en-US" dirty="0" smtClean="0"/>
              <a:t> (</a:t>
            </a:r>
          </a:p>
          <a:p>
            <a:r>
              <a:rPr lang="en-US" dirty="0" smtClean="0"/>
              <a:t>     name CHAR(30) PRIMARY KEY,</a:t>
            </a:r>
          </a:p>
          <a:p>
            <a:r>
              <a:rPr lang="en-US" dirty="0" smtClean="0"/>
              <a:t>     address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</a:p>
          <a:p>
            <a:r>
              <a:rPr lang="en-US" dirty="0" smtClean="0"/>
              <a:t>     gender CHAR(1),</a:t>
            </a:r>
          </a:p>
          <a:p>
            <a:r>
              <a:rPr lang="en-US" dirty="0" smtClean="0"/>
              <a:t>     </a:t>
            </a:r>
            <a:r>
              <a:rPr lang="en-US" err="1" smtClean="0"/>
              <a:t>birthdate</a:t>
            </a:r>
            <a:r>
              <a:rPr lang="en-US" smtClean="0"/>
              <a:t> DATETIME</a:t>
            </a:r>
            <a:endParaRPr lang="en-US" dirty="0" smtClean="0"/>
          </a:p>
          <a:p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140875"/>
            <a:ext cx="27955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MovieStar</a:t>
            </a:r>
            <a:r>
              <a:rPr lang="en-US" dirty="0" smtClean="0"/>
              <a:t> (</a:t>
            </a:r>
          </a:p>
          <a:p>
            <a:r>
              <a:rPr lang="en-US" dirty="0" smtClean="0"/>
              <a:t>     name CHAR(30),</a:t>
            </a:r>
          </a:p>
          <a:p>
            <a:r>
              <a:rPr lang="en-US" dirty="0" smtClean="0"/>
              <a:t>     address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</a:p>
          <a:p>
            <a:r>
              <a:rPr lang="en-US" dirty="0" smtClean="0"/>
              <a:t>     gender CHAR(1),</a:t>
            </a:r>
          </a:p>
          <a:p>
            <a:r>
              <a:rPr lang="en-US" dirty="0" smtClean="0"/>
              <a:t>     </a:t>
            </a:r>
            <a:r>
              <a:rPr lang="en-US" err="1" smtClean="0"/>
              <a:t>birthdate</a:t>
            </a:r>
            <a:r>
              <a:rPr lang="en-US" smtClean="0"/>
              <a:t> DATETIME,</a:t>
            </a:r>
            <a:endParaRPr lang="en-US" dirty="0" smtClean="0"/>
          </a:p>
          <a:p>
            <a:r>
              <a:rPr lang="en-US" dirty="0" smtClean="0"/>
              <a:t>     PRIMARY KEY (name)</a:t>
            </a:r>
          </a:p>
          <a:p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9327" y="2202398"/>
            <a:ext cx="31774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TABLE Movies (</a:t>
            </a:r>
          </a:p>
          <a:p>
            <a:r>
              <a:rPr lang="en-US" dirty="0" smtClean="0"/>
              <a:t>     title CHAR(100),</a:t>
            </a:r>
          </a:p>
          <a:p>
            <a:r>
              <a:rPr lang="en-US" dirty="0" smtClean="0"/>
              <a:t>     year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length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genre CHAR(10),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studioName</a:t>
            </a:r>
            <a:r>
              <a:rPr lang="en-US" dirty="0" smtClean="0"/>
              <a:t> CHAR(30),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producerC</a:t>
            </a:r>
            <a:r>
              <a:rPr lang="en-US" dirty="0" smtClean="0"/>
              <a:t>#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PRIMARY KEY (</a:t>
            </a:r>
            <a:r>
              <a:rPr lang="en-US" dirty="0" err="1" smtClean="0"/>
              <a:t>title,year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Relational Algebra</a:t>
            </a:r>
          </a:p>
          <a:p>
            <a:pPr lvl="1"/>
            <a:r>
              <a:rPr lang="en-US" dirty="0" smtClean="0"/>
              <a:t>An algebra consists of operators and atomic operands</a:t>
            </a:r>
          </a:p>
          <a:p>
            <a:pPr lvl="1"/>
            <a:r>
              <a:rPr lang="en-US" dirty="0" smtClean="0"/>
              <a:t>Relational algebra is an example of an algebra, its atomic operands are</a:t>
            </a:r>
          </a:p>
          <a:p>
            <a:pPr lvl="2"/>
            <a:r>
              <a:rPr lang="en-US" dirty="0" smtClean="0"/>
              <a:t>Variables that stand for relations</a:t>
            </a:r>
          </a:p>
          <a:p>
            <a:pPr lvl="2"/>
            <a:r>
              <a:rPr lang="en-US" dirty="0" smtClean="0"/>
              <a:t>Constants, which are finite relations</a:t>
            </a:r>
          </a:p>
          <a:p>
            <a:pPr lvl="1"/>
            <a:r>
              <a:rPr lang="en-US" dirty="0" smtClean="0"/>
              <a:t>Relational algebra is a set of operations on relations</a:t>
            </a:r>
          </a:p>
          <a:p>
            <a:pPr lvl="1"/>
            <a:r>
              <a:rPr lang="en-US" dirty="0" smtClean="0"/>
              <a:t>Operations operate on one or more relations to create new relation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2.4 An Algebraic Query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algebra fall into four classes</a:t>
            </a:r>
          </a:p>
          <a:p>
            <a:pPr lvl="1"/>
            <a:r>
              <a:rPr lang="en-US" dirty="0" smtClean="0"/>
              <a:t>Set operations – union, intersection, difference</a:t>
            </a:r>
          </a:p>
          <a:p>
            <a:pPr lvl="1"/>
            <a:r>
              <a:rPr lang="en-US" dirty="0" smtClean="0"/>
              <a:t>Selection and projection</a:t>
            </a:r>
          </a:p>
          <a:p>
            <a:pPr lvl="1"/>
            <a:r>
              <a:rPr lang="en-US" dirty="0" smtClean="0"/>
              <a:t>Cartesian product and joins</a:t>
            </a:r>
          </a:p>
          <a:p>
            <a:pPr lvl="1"/>
            <a:r>
              <a:rPr lang="en-US" dirty="0" smtClean="0"/>
              <a:t>Rename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Algebraic Query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model, a notation for describing data or information</a:t>
            </a:r>
          </a:p>
          <a:p>
            <a:r>
              <a:rPr lang="en-US" dirty="0" smtClean="0"/>
              <a:t>The description generally consists of three parts:</a:t>
            </a:r>
          </a:p>
          <a:p>
            <a:pPr lvl="1"/>
            <a:r>
              <a:rPr lang="en-US" dirty="0" smtClean="0"/>
              <a:t>Structure of data</a:t>
            </a:r>
          </a:p>
          <a:p>
            <a:pPr lvl="1"/>
            <a:r>
              <a:rPr lang="en-US" dirty="0" smtClean="0"/>
              <a:t>Operations on data</a:t>
            </a:r>
          </a:p>
          <a:p>
            <a:pPr lvl="1"/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2.1 An Overview of Data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set operations on relations?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Union</a:t>
            </a:r>
          </a:p>
          <a:p>
            <a:pPr lvl="1"/>
            <a:r>
              <a:rPr lang="en-US" b="1" dirty="0" smtClean="0">
                <a:latin typeface="Times New Roman" pitchFamily="18" charset="0"/>
              </a:rPr>
              <a:t>R </a:t>
            </a:r>
            <a:r>
              <a:rPr lang="en-US" b="1" dirty="0" smtClean="0">
                <a:latin typeface="Symbol" pitchFamily="18" charset="2"/>
              </a:rPr>
              <a:t></a:t>
            </a:r>
            <a:r>
              <a:rPr lang="en-US" b="1" dirty="0" smtClean="0">
                <a:latin typeface="Times New Roman" pitchFamily="18" charset="0"/>
              </a:rPr>
              <a:t> S = </a:t>
            </a:r>
            <a:r>
              <a:rPr lang="en-US" dirty="0" smtClean="0">
                <a:latin typeface="Times New Roman" pitchFamily="18" charset="0"/>
              </a:rPr>
              <a:t>{ t | t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 R  t  S</a:t>
            </a:r>
            <a:r>
              <a:rPr lang="en-US" dirty="0" smtClean="0">
                <a:latin typeface="Times New Roman" pitchFamily="18" charset="0"/>
              </a:rPr>
              <a:t>}</a:t>
            </a:r>
            <a:endParaRPr lang="en-US" dirty="0" smtClean="0"/>
          </a:p>
          <a:p>
            <a:r>
              <a:rPr lang="en-US" dirty="0" smtClean="0"/>
              <a:t>Intersection</a:t>
            </a:r>
          </a:p>
          <a:p>
            <a:pPr lvl="1"/>
            <a:r>
              <a:rPr lang="en-US" b="1" dirty="0" smtClean="0">
                <a:latin typeface="Times New Roman" pitchFamily="18" charset="0"/>
              </a:rPr>
              <a:t>R </a:t>
            </a:r>
            <a:r>
              <a:rPr lang="en-US" b="1" dirty="0" smtClean="0">
                <a:latin typeface="Symbol" pitchFamily="18" charset="2"/>
                <a:sym typeface="Symbol" pitchFamily="18" charset="2"/>
              </a:rPr>
              <a:t></a:t>
            </a:r>
            <a:r>
              <a:rPr lang="en-US" b="1" dirty="0" smtClean="0">
                <a:latin typeface="Times New Roman" pitchFamily="18" charset="0"/>
              </a:rPr>
              <a:t> S = </a:t>
            </a:r>
            <a:r>
              <a:rPr lang="en-US" dirty="0" smtClean="0">
                <a:latin typeface="Times New Roman" pitchFamily="18" charset="0"/>
              </a:rPr>
              <a:t>{ t | t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 R  t  S</a:t>
            </a:r>
            <a:r>
              <a:rPr lang="en-US" dirty="0" smtClean="0">
                <a:latin typeface="Times New Roman" pitchFamily="18" charset="0"/>
              </a:rPr>
              <a:t>}</a:t>
            </a:r>
            <a:endParaRPr lang="en-US" dirty="0" smtClean="0"/>
          </a:p>
          <a:p>
            <a:r>
              <a:rPr lang="en-US" dirty="0" smtClean="0"/>
              <a:t>Difference</a:t>
            </a:r>
          </a:p>
          <a:p>
            <a:pPr lvl="1"/>
            <a:r>
              <a:rPr lang="en-US" b="1" dirty="0" smtClean="0">
                <a:latin typeface="Times New Roman" pitchFamily="18" charset="0"/>
              </a:rPr>
              <a:t>R \ S = </a:t>
            </a:r>
            <a:r>
              <a:rPr lang="en-US" dirty="0" smtClean="0">
                <a:latin typeface="Times New Roman" pitchFamily="18" charset="0"/>
              </a:rPr>
              <a:t>{ t | t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 R  t  S</a:t>
            </a:r>
            <a:r>
              <a:rPr lang="en-US" dirty="0" smtClean="0">
                <a:latin typeface="Times New Roman" pitchFamily="18" charset="0"/>
              </a:rPr>
              <a:t>}</a:t>
            </a:r>
          </a:p>
          <a:p>
            <a:r>
              <a:rPr lang="en-US" dirty="0" smtClean="0"/>
              <a:t>Intersection can be expressed in terms of set difference</a:t>
            </a:r>
          </a:p>
          <a:p>
            <a:pPr lvl="1"/>
            <a:r>
              <a:rPr lang="en-US" b="1" dirty="0" smtClean="0">
                <a:latin typeface="Times New Roman" pitchFamily="18" charset="0"/>
              </a:rPr>
              <a:t>R </a:t>
            </a:r>
            <a:r>
              <a:rPr lang="en-US" b="1" dirty="0" smtClean="0">
                <a:latin typeface="Symbol" pitchFamily="18" charset="2"/>
                <a:sym typeface="Symbol" pitchFamily="18" charset="2"/>
              </a:rPr>
              <a:t></a:t>
            </a:r>
            <a:r>
              <a:rPr lang="en-US" b="1" dirty="0" smtClean="0">
                <a:latin typeface="Times New Roman" pitchFamily="18" charset="0"/>
              </a:rPr>
              <a:t> S = R \ (R \ 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 on 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and S must be ‘type compatible’</a:t>
            </a:r>
          </a:p>
          <a:p>
            <a:pPr lvl="1"/>
            <a:r>
              <a:rPr lang="en-US" dirty="0" smtClean="0"/>
              <a:t>The same number of attributes</a:t>
            </a:r>
          </a:p>
          <a:p>
            <a:pPr lvl="1"/>
            <a:r>
              <a:rPr lang="en-US" dirty="0" smtClean="0"/>
              <a:t>The domain of corresponding attributes must be compatible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 on 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 on Relations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2133600"/>
          <a:ext cx="70865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971800"/>
                <a:gridCol w="1066800"/>
                <a:gridCol w="13715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name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address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gender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birthdate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Carrie Fisher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 Maple</a:t>
                      </a:r>
                      <a:r>
                        <a:rPr lang="en-US" baseline="0" dirty="0" smtClean="0"/>
                        <a:t> St., </a:t>
                      </a:r>
                      <a:r>
                        <a:rPr lang="en-US" baseline="0" dirty="0" err="1" smtClean="0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9/9/99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 </a:t>
                      </a:r>
                      <a:r>
                        <a:rPr lang="en-US" dirty="0" err="1" smtClean="0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r>
                        <a:rPr lang="en-US" baseline="0" dirty="0" smtClean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8/8/88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33528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Relation R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4069080"/>
          <a:ext cx="70862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93"/>
                <a:gridCol w="2989580"/>
                <a:gridCol w="1060768"/>
                <a:gridCol w="1343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name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address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gender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birthdate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Carrie Fisher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 Maple</a:t>
                      </a:r>
                      <a:r>
                        <a:rPr lang="en-US" baseline="0" dirty="0" smtClean="0"/>
                        <a:t> St., </a:t>
                      </a:r>
                      <a:r>
                        <a:rPr lang="en-US" baseline="0" dirty="0" err="1" smtClean="0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9/9/99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Harrison Ford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789 Palm Dr., Beverly</a:t>
                      </a:r>
                      <a:r>
                        <a:rPr lang="en-US" baseline="0" dirty="0" smtClean="0"/>
                        <a:t> Hills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8/8/88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24400" y="533400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Relation 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 on Relations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1" y="2133600"/>
          <a:ext cx="7086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971800"/>
                <a:gridCol w="1066800"/>
                <a:gridCol w="13715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name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address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gender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birthdate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Carrie Fisher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 Maple</a:t>
                      </a:r>
                      <a:r>
                        <a:rPr lang="en-US" baseline="0" dirty="0" smtClean="0"/>
                        <a:t> St., </a:t>
                      </a:r>
                      <a:r>
                        <a:rPr lang="en-US" baseline="0" dirty="0" err="1" smtClean="0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9/9/99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 </a:t>
                      </a:r>
                      <a:r>
                        <a:rPr lang="en-US" dirty="0" err="1" smtClean="0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r>
                        <a:rPr lang="en-US" baseline="0" dirty="0" smtClean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8/8/88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Harrison Ford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789 Palm Dr., Beverly Hills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8/8/88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133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 </a:t>
            </a:r>
            <a:r>
              <a:rPr lang="en-US" b="1" dirty="0" smtClean="0">
                <a:sym typeface="Symbol"/>
              </a:rPr>
              <a:t> 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733800"/>
          <a:ext cx="70862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93"/>
                <a:gridCol w="2989580"/>
                <a:gridCol w="1060768"/>
                <a:gridCol w="1343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name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address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gender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birthdate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Carrie Fisher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 Maple</a:t>
                      </a:r>
                      <a:r>
                        <a:rPr lang="en-US" baseline="0" dirty="0" smtClean="0"/>
                        <a:t> St., </a:t>
                      </a:r>
                      <a:r>
                        <a:rPr lang="en-US" baseline="0" dirty="0" err="1" smtClean="0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9/9/99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37338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 </a:t>
            </a:r>
            <a:r>
              <a:rPr lang="en-US" b="1" dirty="0" smtClean="0">
                <a:sym typeface="Symbol"/>
              </a:rPr>
              <a:t> 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7874" y="457200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 </a:t>
            </a:r>
            <a:r>
              <a:rPr lang="en-US" b="1" dirty="0" smtClean="0">
                <a:sym typeface="Symbol"/>
              </a:rPr>
              <a:t>\ S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4572000"/>
          <a:ext cx="7086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971800"/>
                <a:gridCol w="1066800"/>
                <a:gridCol w="13715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name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address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gender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birthdate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 </a:t>
                      </a:r>
                      <a:r>
                        <a:rPr lang="en-US" dirty="0" err="1" smtClean="0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r>
                        <a:rPr lang="en-US" baseline="0" dirty="0" smtClean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8/8/88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selection?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ahoma" pitchFamily="34" charset="0"/>
              </a:rPr>
              <a:t>R1</a:t>
            </a:r>
            <a:r>
              <a:rPr lang="en-US" sz="2800" dirty="0" smtClean="0">
                <a:latin typeface="Tahoma" pitchFamily="34" charset="0"/>
              </a:rPr>
              <a:t> := </a:t>
            </a:r>
            <a:r>
              <a:rPr lang="en-US" sz="3600" dirty="0" err="1" smtClean="0">
                <a:latin typeface="Lucida Sans Unicode" pitchFamily="34" charset="0"/>
              </a:rPr>
              <a:t>σ</a:t>
            </a:r>
            <a:r>
              <a:rPr lang="en-US" sz="2800" i="1" baseline="-25000" dirty="0" err="1" smtClean="0">
                <a:latin typeface="Tahoma" pitchFamily="34" charset="0"/>
              </a:rPr>
              <a:t>C</a:t>
            </a:r>
            <a:r>
              <a:rPr lang="en-US" sz="2800" i="1" baseline="-25000" dirty="0" smtClean="0">
                <a:latin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</a:rPr>
              <a:t>(</a:t>
            </a:r>
            <a:r>
              <a:rPr lang="en-US" sz="2800" dirty="0" err="1" smtClean="0">
                <a:latin typeface="Tahoma" pitchFamily="34" charset="0"/>
              </a:rPr>
              <a:t>R2</a:t>
            </a:r>
            <a:r>
              <a:rPr lang="en-US" sz="2800" dirty="0" smtClean="0">
                <a:latin typeface="Tahoma" pitchFamily="34" charset="0"/>
              </a:rPr>
              <a:t>)</a:t>
            </a:r>
          </a:p>
          <a:p>
            <a:pPr lvl="1"/>
            <a:r>
              <a:rPr lang="en-US" sz="2400" i="1" dirty="0" smtClean="0">
                <a:latin typeface="Tahoma" pitchFamily="34" charset="0"/>
              </a:rPr>
              <a:t>C</a:t>
            </a:r>
            <a:r>
              <a:rPr lang="en-US" sz="2400" dirty="0" smtClean="0">
                <a:latin typeface="Tahoma" pitchFamily="34" charset="0"/>
              </a:rPr>
              <a:t>  is a condition (as in “if” statements) that refers to attributes of </a:t>
            </a:r>
            <a:r>
              <a:rPr lang="en-US" sz="2400" dirty="0" err="1" smtClean="0">
                <a:latin typeface="Tahoma" pitchFamily="34" charset="0"/>
              </a:rPr>
              <a:t>R2</a:t>
            </a:r>
            <a:endParaRPr lang="en-US" sz="2400" dirty="0" smtClean="0">
              <a:latin typeface="Tahoma" pitchFamily="34" charset="0"/>
            </a:endParaRPr>
          </a:p>
          <a:p>
            <a:pPr lvl="1"/>
            <a:r>
              <a:rPr lang="en-US" sz="2400" dirty="0" err="1" smtClean="0">
                <a:latin typeface="Tahoma" pitchFamily="34" charset="0"/>
              </a:rPr>
              <a:t>R1</a:t>
            </a:r>
            <a:r>
              <a:rPr lang="en-US" sz="2400" dirty="0" smtClean="0">
                <a:latin typeface="Tahoma" pitchFamily="34" charset="0"/>
              </a:rPr>
              <a:t> is all those </a:t>
            </a:r>
            <a:r>
              <a:rPr lang="en-US" sz="2400" dirty="0" err="1" smtClean="0">
                <a:latin typeface="Tahoma" pitchFamily="34" charset="0"/>
              </a:rPr>
              <a:t>tuples</a:t>
            </a:r>
            <a:r>
              <a:rPr lang="en-US" sz="2400" dirty="0" smtClean="0">
                <a:latin typeface="Tahoma" pitchFamily="34" charset="0"/>
              </a:rPr>
              <a:t> of </a:t>
            </a:r>
            <a:r>
              <a:rPr lang="en-US" sz="2400" dirty="0" err="1" smtClean="0">
                <a:latin typeface="Tahoma" pitchFamily="34" charset="0"/>
              </a:rPr>
              <a:t>R2</a:t>
            </a:r>
            <a:r>
              <a:rPr lang="en-US" sz="2400" dirty="0" smtClean="0">
                <a:latin typeface="Tahoma" pitchFamily="34" charset="0"/>
              </a:rPr>
              <a:t> that satisfy </a:t>
            </a:r>
            <a:r>
              <a:rPr lang="en-US" sz="2400" i="1" dirty="0" smtClean="0">
                <a:latin typeface="Tahoma" pitchFamily="34" charset="0"/>
              </a:rPr>
              <a:t>C</a:t>
            </a:r>
          </a:p>
          <a:p>
            <a:pPr lvl="1"/>
            <a:r>
              <a:rPr lang="en-US" sz="2400" dirty="0" err="1" smtClean="0">
                <a:latin typeface="Tahoma" pitchFamily="34" charset="0"/>
              </a:rPr>
              <a:t>R1</a:t>
            </a:r>
            <a:r>
              <a:rPr lang="en-US" sz="2400" dirty="0" smtClean="0">
                <a:latin typeface="Tahoma" pitchFamily="34" charset="0"/>
              </a:rPr>
              <a:t> has the same schema as </a:t>
            </a:r>
            <a:r>
              <a:rPr lang="en-US" sz="2400" dirty="0" err="1" smtClean="0">
                <a:latin typeface="Tahoma" pitchFamily="34" charset="0"/>
              </a:rPr>
              <a:t>R2</a:t>
            </a:r>
            <a:endParaRPr lang="en-US" sz="2400" dirty="0" smtClean="0">
              <a:latin typeface="Tahoma" pitchFamily="34" charset="0"/>
            </a:endParaRPr>
          </a:p>
          <a:p>
            <a:pPr lvl="1"/>
            <a:r>
              <a:rPr lang="en-US" sz="2400" dirty="0" smtClean="0">
                <a:latin typeface="Tahoma" pitchFamily="34" charset="0"/>
              </a:rPr>
              <a:t>The number of </a:t>
            </a:r>
            <a:r>
              <a:rPr lang="en-US" sz="2400" dirty="0" err="1" smtClean="0">
                <a:latin typeface="Tahoma" pitchFamily="34" charset="0"/>
              </a:rPr>
              <a:t>tuples</a:t>
            </a:r>
            <a:r>
              <a:rPr lang="en-US" sz="2400" dirty="0" smtClean="0">
                <a:latin typeface="Tahoma" pitchFamily="34" charset="0"/>
              </a:rPr>
              <a:t> of </a:t>
            </a:r>
            <a:r>
              <a:rPr lang="en-US" sz="2400" dirty="0" err="1" smtClean="0">
                <a:latin typeface="Tahoma" pitchFamily="34" charset="0"/>
              </a:rPr>
              <a:t>R1</a:t>
            </a:r>
            <a:r>
              <a:rPr lang="en-US" sz="2400" dirty="0" smtClean="0">
                <a:latin typeface="Tahoma" pitchFamily="34" charset="0"/>
              </a:rPr>
              <a:t> is always less or equal to the number of </a:t>
            </a:r>
            <a:r>
              <a:rPr lang="en-US" sz="2400" dirty="0" err="1" smtClean="0">
                <a:latin typeface="Tahoma" pitchFamily="34" charset="0"/>
              </a:rPr>
              <a:t>tuples</a:t>
            </a:r>
            <a:r>
              <a:rPr lang="en-US" sz="2400" dirty="0" smtClean="0">
                <a:latin typeface="Tahoma" pitchFamily="34" charset="0"/>
              </a:rPr>
              <a:t> of </a:t>
            </a:r>
            <a:r>
              <a:rPr lang="en-US" sz="2400" dirty="0" err="1" smtClean="0">
                <a:latin typeface="Tahoma" pitchFamily="34" charset="0"/>
              </a:rPr>
              <a:t>R2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 pitchFamily="34" charset="0"/>
              </a:rPr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4114800"/>
            <a:ext cx="2036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i="1" baseline="-25000" dirty="0" err="1" smtClean="0"/>
              <a:t>length</a:t>
            </a:r>
            <a:r>
              <a:rPr lang="en-US" i="1" baseline="-25000" dirty="0" err="1" smtClean="0">
                <a:sym typeface="Symbol"/>
              </a:rPr>
              <a:t></a:t>
            </a:r>
            <a:r>
              <a:rPr lang="en-US" i="1" baseline="-25000" dirty="0" err="1" smtClean="0"/>
              <a:t>100</a:t>
            </a:r>
            <a:r>
              <a:rPr lang="en-US" dirty="0" smtClean="0"/>
              <a:t>(Movies)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4688840"/>
          <a:ext cx="7236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/>
                <a:gridCol w="1235996"/>
                <a:gridCol w="1512255"/>
                <a:gridCol w="13099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title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length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genre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Gone</a:t>
                      </a:r>
                      <a:r>
                        <a:rPr lang="en-US" baseline="0" dirty="0" smtClean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Scifi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2514600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/>
                <a:gridCol w="1235996"/>
                <a:gridCol w="1512255"/>
                <a:gridCol w="13099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title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length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genre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Gone</a:t>
                      </a:r>
                      <a:r>
                        <a:rPr lang="en-US" baseline="0" dirty="0" smtClean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Scifi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Comedy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43359" y="206906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Selection is commutative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ym typeface="Symbol"/>
              </a:rPr>
              <a:t></a:t>
            </a:r>
            <a:r>
              <a:rPr lang="en-US" sz="2000" baseline="-16000" dirty="0" smtClean="0"/>
              <a:t> &lt;</a:t>
            </a:r>
            <a:r>
              <a:rPr lang="en-US" sz="2000" baseline="-16000" dirty="0" err="1" smtClean="0"/>
              <a:t>condition1</a:t>
            </a:r>
            <a:r>
              <a:rPr lang="en-US" sz="2000" baseline="-16000" dirty="0" smtClean="0"/>
              <a:t>&gt;</a:t>
            </a:r>
            <a:r>
              <a:rPr lang="en-US" sz="2000" dirty="0" smtClean="0"/>
              <a:t>(</a:t>
            </a:r>
            <a:r>
              <a:rPr lang="en-US" sz="2000" b="1" dirty="0" smtClean="0">
                <a:sym typeface="Symbol"/>
              </a:rPr>
              <a:t></a:t>
            </a:r>
            <a:r>
              <a:rPr lang="en-US" sz="2000" baseline="-16000" dirty="0" smtClean="0"/>
              <a:t> &lt; </a:t>
            </a:r>
            <a:r>
              <a:rPr lang="en-US" sz="2000" baseline="-16000" dirty="0" err="1" smtClean="0"/>
              <a:t>condition2</a:t>
            </a:r>
            <a:r>
              <a:rPr lang="en-US" sz="2000" baseline="-16000" dirty="0" smtClean="0"/>
              <a:t>&gt; </a:t>
            </a:r>
            <a:r>
              <a:rPr lang="en-US" sz="2000" dirty="0" smtClean="0"/>
              <a:t>(</a:t>
            </a:r>
            <a:r>
              <a:rPr lang="en-US" sz="2000" baseline="-16000" dirty="0" smtClean="0"/>
              <a:t> </a:t>
            </a:r>
            <a:r>
              <a:rPr lang="en-US" sz="2000" dirty="0" smtClean="0"/>
              <a:t>R)) = </a:t>
            </a:r>
            <a:r>
              <a:rPr lang="en-US" sz="2000" b="1" dirty="0" smtClean="0">
                <a:sym typeface="Symbol"/>
              </a:rPr>
              <a:t></a:t>
            </a:r>
            <a:r>
              <a:rPr lang="en-US" sz="2000" baseline="-16000" dirty="0" smtClean="0"/>
              <a:t> &lt;</a:t>
            </a:r>
            <a:r>
              <a:rPr lang="en-US" sz="2000" baseline="-16000" dirty="0" err="1" smtClean="0"/>
              <a:t>condition2</a:t>
            </a:r>
            <a:r>
              <a:rPr lang="en-US" sz="2000" baseline="-16000" dirty="0" smtClean="0"/>
              <a:t>&gt; </a:t>
            </a:r>
            <a:r>
              <a:rPr lang="en-US" sz="2000" dirty="0" smtClean="0"/>
              <a:t>(</a:t>
            </a:r>
            <a:r>
              <a:rPr lang="en-US" sz="2000" b="1" dirty="0" smtClean="0">
                <a:sym typeface="Symbol"/>
              </a:rPr>
              <a:t></a:t>
            </a:r>
            <a:r>
              <a:rPr lang="en-US" sz="2000" baseline="-16000" dirty="0" smtClean="0"/>
              <a:t> &lt; </a:t>
            </a:r>
            <a:r>
              <a:rPr lang="en-US" sz="2000" baseline="-16000" dirty="0" err="1" smtClean="0"/>
              <a:t>condition1</a:t>
            </a:r>
            <a:r>
              <a:rPr lang="en-US" sz="2000" baseline="-16000" dirty="0" smtClean="0"/>
              <a:t>&gt; </a:t>
            </a:r>
            <a:r>
              <a:rPr lang="en-US" sz="2000" dirty="0" smtClean="0"/>
              <a:t>( R))</a:t>
            </a:r>
          </a:p>
          <a:p>
            <a:r>
              <a:rPr lang="en-US" dirty="0" smtClean="0"/>
              <a:t>The cascaded Selection may be applied in any order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 smtClean="0">
                <a:solidFill>
                  <a:schemeClr val="tx1"/>
                </a:solidFill>
              </a:rPr>
              <a:t>&lt;</a:t>
            </a:r>
            <a:r>
              <a:rPr lang="en-US" sz="2000" baseline="-16000" dirty="0" err="1" smtClean="0">
                <a:solidFill>
                  <a:schemeClr val="tx1"/>
                </a:solidFill>
              </a:rPr>
              <a:t>condition1</a:t>
            </a:r>
            <a:r>
              <a:rPr lang="en-US" sz="2000" baseline="-16000" dirty="0" smtClean="0">
                <a:solidFill>
                  <a:schemeClr val="tx1"/>
                </a:solidFill>
              </a:rPr>
              <a:t>&gt;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 smtClean="0">
                <a:solidFill>
                  <a:schemeClr val="tx1"/>
                </a:solidFill>
              </a:rPr>
              <a:t>&lt; </a:t>
            </a:r>
            <a:r>
              <a:rPr lang="en-US" sz="2000" baseline="-16000" dirty="0" err="1" smtClean="0">
                <a:solidFill>
                  <a:schemeClr val="tx1"/>
                </a:solidFill>
              </a:rPr>
              <a:t>condition2</a:t>
            </a:r>
            <a:r>
              <a:rPr lang="en-US" sz="2000" baseline="-16000" dirty="0" smtClean="0">
                <a:solidFill>
                  <a:schemeClr val="tx1"/>
                </a:solidFill>
              </a:rPr>
              <a:t>&gt;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 smtClean="0">
                <a:solidFill>
                  <a:schemeClr val="tx1"/>
                </a:solidFill>
              </a:rPr>
              <a:t>&lt;</a:t>
            </a:r>
            <a:r>
              <a:rPr lang="en-US" sz="2000" baseline="-16000" dirty="0" err="1" smtClean="0">
                <a:solidFill>
                  <a:schemeClr val="tx1"/>
                </a:solidFill>
              </a:rPr>
              <a:t>condition3</a:t>
            </a:r>
            <a:r>
              <a:rPr lang="en-US" sz="2000" baseline="-16000" dirty="0" smtClean="0">
                <a:solidFill>
                  <a:schemeClr val="tx1"/>
                </a:solidFill>
              </a:rPr>
              <a:t>&gt;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baseline="-16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R)) </a:t>
            </a:r>
          </a:p>
          <a:p>
            <a:pPr lvl="1">
              <a:lnSpc>
                <a:spcPct val="90000"/>
              </a:lnSpc>
              <a:buFont typeface="Symbol" pitchFamily="18" charset="2"/>
              <a:buChar char=" "/>
            </a:pPr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 smtClean="0">
                <a:solidFill>
                  <a:schemeClr val="tx1"/>
                </a:solidFill>
              </a:rPr>
              <a:t>&lt;</a:t>
            </a:r>
            <a:r>
              <a:rPr lang="en-US" sz="2000" baseline="-16000" dirty="0" err="1" smtClean="0">
                <a:solidFill>
                  <a:schemeClr val="tx1"/>
                </a:solidFill>
              </a:rPr>
              <a:t>condition2</a:t>
            </a:r>
            <a:r>
              <a:rPr lang="en-US" sz="2000" baseline="-16000" dirty="0" smtClean="0">
                <a:solidFill>
                  <a:schemeClr val="tx1"/>
                </a:solidFill>
              </a:rPr>
              <a:t>&gt;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 smtClean="0">
                <a:solidFill>
                  <a:schemeClr val="tx1"/>
                </a:solidFill>
              </a:rPr>
              <a:t>&lt; </a:t>
            </a:r>
            <a:r>
              <a:rPr lang="en-US" sz="2000" baseline="-16000" dirty="0" err="1" smtClean="0">
                <a:solidFill>
                  <a:schemeClr val="tx1"/>
                </a:solidFill>
              </a:rPr>
              <a:t>condition3</a:t>
            </a:r>
            <a:r>
              <a:rPr lang="en-US" sz="2000" baseline="-16000" dirty="0" smtClean="0">
                <a:solidFill>
                  <a:schemeClr val="tx1"/>
                </a:solidFill>
              </a:rPr>
              <a:t>&gt;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 smtClean="0">
                <a:solidFill>
                  <a:schemeClr val="tx1"/>
                </a:solidFill>
              </a:rPr>
              <a:t>&lt; </a:t>
            </a:r>
            <a:r>
              <a:rPr lang="en-US" sz="2000" baseline="-16000" dirty="0" err="1" smtClean="0">
                <a:solidFill>
                  <a:schemeClr val="tx1"/>
                </a:solidFill>
              </a:rPr>
              <a:t>condition1</a:t>
            </a:r>
            <a:r>
              <a:rPr lang="en-US" sz="2000" baseline="-16000" dirty="0" smtClean="0">
                <a:solidFill>
                  <a:schemeClr val="tx1"/>
                </a:solidFill>
              </a:rPr>
              <a:t>&gt; </a:t>
            </a:r>
            <a:r>
              <a:rPr lang="en-US" sz="2000" dirty="0" smtClean="0">
                <a:solidFill>
                  <a:schemeClr val="tx1"/>
                </a:solidFill>
              </a:rPr>
              <a:t>( R)))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Selection may be replaced by a single selection with a conjunction of all the conditions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 smtClean="0">
                <a:solidFill>
                  <a:schemeClr val="tx1"/>
                </a:solidFill>
              </a:rPr>
              <a:t>&lt;condition1&gt;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 smtClean="0">
                <a:solidFill>
                  <a:schemeClr val="tx1"/>
                </a:solidFill>
              </a:rPr>
              <a:t>&lt; condition2&gt;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 smtClean="0">
                <a:solidFill>
                  <a:schemeClr val="tx1"/>
                </a:solidFill>
              </a:rPr>
              <a:t>&lt;condition3&gt;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baseline="-16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R)) )</a:t>
            </a:r>
          </a:p>
          <a:p>
            <a:pPr lvl="1">
              <a:lnSpc>
                <a:spcPct val="90000"/>
              </a:lnSpc>
              <a:buFont typeface="Symbol" pitchFamily="18" charset="2"/>
              <a:buChar char=" "/>
            </a:pPr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 smtClean="0">
                <a:solidFill>
                  <a:schemeClr val="tx1"/>
                </a:solidFill>
              </a:rPr>
              <a:t>&lt;condition1&gt; AND &lt; condition2&gt;  AND &lt; condition3&gt; </a:t>
            </a:r>
            <a:r>
              <a:rPr lang="en-US" sz="2000" dirty="0" smtClean="0">
                <a:solidFill>
                  <a:schemeClr val="tx1"/>
                </a:solidFill>
              </a:rPr>
              <a:t>(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projection?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relational model, including object-relational extensions</a:t>
            </a:r>
          </a:p>
          <a:p>
            <a:r>
              <a:rPr lang="en-US" dirty="0" smtClean="0"/>
              <a:t>The semi-structured data model, including XML and related standards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Data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613648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projection (</a:t>
            </a:r>
            <a:r>
              <a:rPr lang="en-US" dirty="0" smtClean="0">
                <a:sym typeface="Symbol"/>
              </a:rPr>
              <a:t>) is used to produce from a relation R a new relation S that has only some of R’s columns</a:t>
            </a:r>
          </a:p>
          <a:p>
            <a:r>
              <a:rPr lang="en-US" dirty="0" smtClean="0"/>
              <a:t>S := </a:t>
            </a:r>
            <a:r>
              <a:rPr lang="en-US" sz="3600" dirty="0" err="1" smtClean="0">
                <a:latin typeface="Lucida Sans Unicode" pitchFamily="34" charset="0"/>
              </a:rPr>
              <a:t>π</a:t>
            </a:r>
            <a:r>
              <a:rPr lang="en-US" i="1" baseline="-25000" dirty="0" err="1" smtClean="0"/>
              <a:t>A1,A2</a:t>
            </a:r>
            <a:r>
              <a:rPr lang="en-US" i="1" baseline="-25000" dirty="0" smtClean="0"/>
              <a:t>,…,An </a:t>
            </a:r>
            <a:r>
              <a:rPr lang="en-US" dirty="0" smtClean="0"/>
              <a:t>(R)</a:t>
            </a:r>
          </a:p>
          <a:p>
            <a:pPr lvl="1"/>
            <a:r>
              <a:rPr lang="en-US" dirty="0" err="1" smtClean="0"/>
              <a:t>A1,A2</a:t>
            </a:r>
            <a:r>
              <a:rPr lang="en-US" dirty="0" smtClean="0"/>
              <a:t>,…,An are attributes of R</a:t>
            </a:r>
          </a:p>
          <a:p>
            <a:pPr lvl="1"/>
            <a:r>
              <a:rPr lang="en-US" dirty="0" smtClean="0"/>
              <a:t>S relation schema S(</a:t>
            </a:r>
            <a:r>
              <a:rPr lang="en-US" dirty="0" err="1" smtClean="0"/>
              <a:t>A1,A2</a:t>
            </a:r>
            <a:r>
              <a:rPr lang="en-US" dirty="0" smtClean="0"/>
              <a:t>,…,An)</a:t>
            </a:r>
          </a:p>
          <a:p>
            <a:r>
              <a:rPr lang="en-US" dirty="0" smtClean="0"/>
              <a:t>The projection eliminates duplicated </a:t>
            </a:r>
            <a:r>
              <a:rPr lang="en-US" dirty="0" err="1" smtClean="0"/>
              <a:t>tuples</a:t>
            </a:r>
            <a:r>
              <a:rPr lang="en-US" dirty="0" smtClean="0"/>
              <a:t>, if any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114800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sym typeface="Symbol"/>
              </a:rPr>
              <a:t></a:t>
            </a:r>
            <a:r>
              <a:rPr lang="en-US" i="1" baseline="-25000" dirty="0" err="1" smtClean="0"/>
              <a:t>title,year,length</a:t>
            </a:r>
            <a:r>
              <a:rPr lang="en-US" dirty="0" smtClean="0"/>
              <a:t>(Movies)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2514600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/>
                <a:gridCol w="1235996"/>
                <a:gridCol w="1512255"/>
                <a:gridCol w="13099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title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length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genre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Scifi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Galaxy</a:t>
                      </a:r>
                      <a:r>
                        <a:rPr lang="en-US" baseline="0" dirty="0" smtClean="0"/>
                        <a:t> 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Comedy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Comedy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3359" y="206906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1" y="4724400"/>
          <a:ext cx="40385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/>
                <a:gridCol w="1219200"/>
                <a:gridCol w="1142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title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length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Galaxy</a:t>
                      </a:r>
                      <a:r>
                        <a:rPr lang="en-US" baseline="0" dirty="0" smtClean="0"/>
                        <a:t> 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34200" y="41148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sym typeface="Symbol"/>
              </a:rPr>
              <a:t></a:t>
            </a:r>
            <a:r>
              <a:rPr lang="en-US" i="1" baseline="-25000" dirty="0" smtClean="0"/>
              <a:t>genre</a:t>
            </a:r>
            <a:r>
              <a:rPr lang="en-US" dirty="0" smtClean="0"/>
              <a:t>(Movies)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10401" y="4724400"/>
          <a:ext cx="16763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genre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Scifi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Comedy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689848" cy="4572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 := </a:t>
            </a:r>
            <a:r>
              <a:rPr lang="en-US" sz="3200" dirty="0" smtClean="0">
                <a:latin typeface="Lucida Sans Unicode" pitchFamily="34" charset="0"/>
              </a:rPr>
              <a:t>π</a:t>
            </a:r>
            <a:r>
              <a:rPr lang="en-US" sz="2400" i="1" baseline="-25000" dirty="0" smtClean="0"/>
              <a:t>A1,A2,…,An </a:t>
            </a:r>
            <a:r>
              <a:rPr lang="en-US" sz="2400" dirty="0" smtClean="0"/>
              <a:t>(R) or </a:t>
            </a:r>
            <a:r>
              <a:rPr lang="en-US" sz="3200" dirty="0" err="1" smtClean="0">
                <a:latin typeface="Lucida Sans Unicode" pitchFamily="34" charset="0"/>
              </a:rPr>
              <a:t>π</a:t>
            </a:r>
            <a:r>
              <a:rPr lang="en-US" sz="2400" i="1" baseline="-25000" dirty="0" err="1" smtClean="0"/>
              <a:t>L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(R), with </a:t>
            </a:r>
            <a:r>
              <a:rPr lang="en-US" sz="2400" i="1" dirty="0" smtClean="0"/>
              <a:t>L</a:t>
            </a:r>
            <a:r>
              <a:rPr lang="en-US" sz="2400" dirty="0" smtClean="0"/>
              <a:t> is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,…,A</a:t>
            </a:r>
            <a:r>
              <a:rPr lang="en-US" sz="2400" baseline="-25000" dirty="0" smtClean="0"/>
              <a:t>n</a:t>
            </a:r>
            <a:endParaRPr lang="en-US" sz="2400" dirty="0" smtClean="0"/>
          </a:p>
          <a:p>
            <a:r>
              <a:rPr lang="en-US" sz="2400" dirty="0" smtClean="0"/>
              <a:t>The number of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of S is always less or equal to the number of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of R</a:t>
            </a:r>
          </a:p>
          <a:p>
            <a:r>
              <a:rPr lang="en-US" sz="2400" dirty="0" smtClean="0"/>
              <a:t>If the list of attributes L (A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,…,A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) includes the key of R, then the number of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of S is equal to the number of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of R</a:t>
            </a:r>
          </a:p>
          <a:p>
            <a:r>
              <a:rPr lang="en-US" sz="2400" dirty="0" smtClean="0">
                <a:latin typeface="Symbol" pitchFamily="18" charset="2"/>
              </a:rPr>
              <a:t> </a:t>
            </a:r>
            <a:r>
              <a:rPr lang="en-US" sz="2400" b="1" baseline="-25000" dirty="0" smtClean="0"/>
              <a:t>&lt;list1&gt; </a:t>
            </a:r>
            <a:r>
              <a:rPr lang="en-US" sz="2400" dirty="0" smtClean="0">
                <a:latin typeface="Symbol" pitchFamily="18" charset="2"/>
              </a:rPr>
              <a:t>( </a:t>
            </a:r>
            <a:r>
              <a:rPr lang="en-US" sz="2400" b="1" baseline="-25000" dirty="0" smtClean="0"/>
              <a:t>&lt;list2&gt; </a:t>
            </a:r>
            <a:r>
              <a:rPr lang="en-US" sz="2400" dirty="0" smtClean="0">
                <a:latin typeface="Symbol" pitchFamily="18" charset="2"/>
              </a:rPr>
              <a:t>(</a:t>
            </a:r>
            <a:r>
              <a:rPr lang="en-US" sz="2400" dirty="0" smtClean="0"/>
              <a:t>R</a:t>
            </a:r>
            <a:r>
              <a:rPr lang="en-US" sz="2400" dirty="0" smtClean="0">
                <a:latin typeface="Symbol" pitchFamily="18" charset="2"/>
              </a:rPr>
              <a:t>) </a:t>
            </a:r>
            <a:r>
              <a:rPr lang="en-US" sz="2400" dirty="0" smtClean="0"/>
              <a:t>)</a:t>
            </a:r>
            <a:r>
              <a:rPr lang="en-US" sz="2400" dirty="0" smtClean="0">
                <a:latin typeface="Symbol" pitchFamily="18" charset="2"/>
              </a:rPr>
              <a:t> =  </a:t>
            </a:r>
            <a:r>
              <a:rPr lang="en-US" sz="2400" b="1" baseline="-25000" dirty="0" smtClean="0"/>
              <a:t>&lt;list1&gt; </a:t>
            </a:r>
            <a:r>
              <a:rPr lang="en-US" sz="2400" dirty="0" smtClean="0">
                <a:latin typeface="Symbol" pitchFamily="18" charset="2"/>
              </a:rPr>
              <a:t>(</a:t>
            </a:r>
            <a:r>
              <a:rPr lang="en-US" sz="2400" dirty="0" smtClean="0"/>
              <a:t>R</a:t>
            </a:r>
            <a:r>
              <a:rPr lang="en-US" sz="2400" dirty="0" smtClean="0">
                <a:latin typeface="Symbol" pitchFamily="18" charset="2"/>
              </a:rPr>
              <a:t>) </a:t>
            </a:r>
            <a:r>
              <a:rPr lang="en-US" sz="2400" dirty="0" smtClean="0"/>
              <a:t>as long as</a:t>
            </a:r>
            <a:r>
              <a:rPr lang="en-US" sz="2400" dirty="0" smtClean="0">
                <a:latin typeface="Symbol" pitchFamily="18" charset="2"/>
              </a:rPr>
              <a:t> </a:t>
            </a:r>
            <a:r>
              <a:rPr lang="en-US" sz="2400" dirty="0" smtClean="0"/>
              <a:t>&lt;list2&gt;</a:t>
            </a:r>
            <a:r>
              <a:rPr lang="en-US" sz="2400" dirty="0" smtClean="0">
                <a:latin typeface="Symbol" pitchFamily="18" charset="2"/>
              </a:rPr>
              <a:t> </a:t>
            </a:r>
            <a:r>
              <a:rPr lang="en-US" sz="2400" dirty="0" smtClean="0"/>
              <a:t>contains the</a:t>
            </a:r>
            <a:r>
              <a:rPr lang="en-US" sz="2400" dirty="0" smtClean="0">
                <a:latin typeface="Symbol" pitchFamily="18" charset="2"/>
              </a:rPr>
              <a:t> </a:t>
            </a:r>
            <a:r>
              <a:rPr lang="en-US" sz="2400" dirty="0" smtClean="0"/>
              <a:t>attributes in</a:t>
            </a:r>
            <a:r>
              <a:rPr lang="en-US" sz="2400" dirty="0" smtClean="0">
                <a:latin typeface="Symbol" pitchFamily="18" charset="2"/>
              </a:rPr>
              <a:t> </a:t>
            </a:r>
            <a:r>
              <a:rPr lang="en-US" sz="2400" dirty="0" smtClean="0"/>
              <a:t>&lt;list1&gt;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Cartesian product?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R3</a:t>
            </a:r>
            <a:r>
              <a:rPr lang="en-US" dirty="0" smtClean="0"/>
              <a:t> := </a:t>
            </a:r>
            <a:r>
              <a:rPr lang="en-US" dirty="0" err="1" smtClean="0"/>
              <a:t>R1</a:t>
            </a:r>
            <a:r>
              <a:rPr lang="en-US" dirty="0" smtClean="0"/>
              <a:t> </a:t>
            </a:r>
            <a:r>
              <a:rPr lang="en-US" dirty="0" smtClean="0">
                <a:latin typeface="Lucida Sans Unicode" pitchFamily="34" charset="0"/>
              </a:rPr>
              <a:t>Χ</a:t>
            </a:r>
            <a:r>
              <a:rPr lang="en-US" dirty="0" smtClean="0"/>
              <a:t> </a:t>
            </a:r>
            <a:r>
              <a:rPr lang="en-US" dirty="0" err="1" smtClean="0"/>
              <a:t>R2</a:t>
            </a:r>
            <a:endParaRPr lang="en-US" dirty="0" smtClean="0"/>
          </a:p>
          <a:p>
            <a:pPr lvl="1"/>
            <a:r>
              <a:rPr lang="en-US" dirty="0" smtClean="0"/>
              <a:t>Pair each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 err="1" smtClean="0"/>
              <a:t>t1</a:t>
            </a:r>
            <a:r>
              <a:rPr lang="en-US" dirty="0" smtClean="0"/>
              <a:t> of </a:t>
            </a:r>
            <a:r>
              <a:rPr lang="en-US" dirty="0" err="1" smtClean="0"/>
              <a:t>R1</a:t>
            </a:r>
            <a:r>
              <a:rPr lang="en-US" dirty="0" smtClean="0"/>
              <a:t> with each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 err="1" smtClean="0"/>
              <a:t>t2</a:t>
            </a:r>
            <a:r>
              <a:rPr lang="en-US" dirty="0" smtClean="0"/>
              <a:t> of </a:t>
            </a:r>
            <a:r>
              <a:rPr lang="en-US" dirty="0" err="1" smtClean="0"/>
              <a:t>R2</a:t>
            </a:r>
            <a:endParaRPr lang="en-US" dirty="0" smtClean="0"/>
          </a:p>
          <a:p>
            <a:pPr lvl="1"/>
            <a:r>
              <a:rPr lang="en-US" dirty="0" smtClean="0"/>
              <a:t>Concatenation </a:t>
            </a:r>
            <a:r>
              <a:rPr lang="en-US" dirty="0" err="1" smtClean="0"/>
              <a:t>t1t2</a:t>
            </a:r>
            <a:r>
              <a:rPr lang="en-US" dirty="0" smtClean="0"/>
              <a:t> is a </a:t>
            </a:r>
            <a:r>
              <a:rPr lang="en-US" dirty="0" err="1" smtClean="0"/>
              <a:t>tuple</a:t>
            </a:r>
            <a:r>
              <a:rPr lang="en-US" dirty="0" smtClean="0"/>
              <a:t> of </a:t>
            </a:r>
            <a:r>
              <a:rPr lang="en-US" dirty="0" err="1" smtClean="0"/>
              <a:t>R3</a:t>
            </a:r>
            <a:endParaRPr lang="en-US" dirty="0" smtClean="0"/>
          </a:p>
          <a:p>
            <a:pPr lvl="1"/>
            <a:r>
              <a:rPr lang="en-US" dirty="0" smtClean="0"/>
              <a:t>Schema of </a:t>
            </a:r>
            <a:r>
              <a:rPr lang="en-US" dirty="0" err="1" smtClean="0"/>
              <a:t>R3</a:t>
            </a:r>
            <a:r>
              <a:rPr lang="en-US" dirty="0" smtClean="0"/>
              <a:t> is the attributes of </a:t>
            </a:r>
            <a:r>
              <a:rPr lang="en-US" dirty="0" err="1" smtClean="0"/>
              <a:t>R1</a:t>
            </a:r>
            <a:r>
              <a:rPr lang="en-US" dirty="0" smtClean="0"/>
              <a:t> and then </a:t>
            </a:r>
            <a:r>
              <a:rPr lang="en-US" dirty="0" err="1" smtClean="0"/>
              <a:t>R2</a:t>
            </a:r>
            <a:r>
              <a:rPr lang="en-US" dirty="0" smtClean="0"/>
              <a:t>, in order</a:t>
            </a:r>
          </a:p>
          <a:p>
            <a:pPr lvl="1"/>
            <a:r>
              <a:rPr lang="en-US" dirty="0" smtClean="0"/>
              <a:t>But beware attribute </a:t>
            </a:r>
            <a:r>
              <a:rPr lang="en-US" i="1" dirty="0" smtClean="0"/>
              <a:t>A</a:t>
            </a:r>
            <a:r>
              <a:rPr lang="en-US" dirty="0" smtClean="0"/>
              <a:t> of the same name in </a:t>
            </a:r>
            <a:r>
              <a:rPr lang="en-US" dirty="0" err="1" smtClean="0"/>
              <a:t>R1</a:t>
            </a:r>
            <a:r>
              <a:rPr lang="en-US" dirty="0" smtClean="0"/>
              <a:t> and </a:t>
            </a:r>
            <a:r>
              <a:rPr lang="en-US" dirty="0" err="1" smtClean="0"/>
              <a:t>R2</a:t>
            </a:r>
            <a:r>
              <a:rPr lang="en-US" dirty="0" smtClean="0"/>
              <a:t>: use </a:t>
            </a:r>
            <a:r>
              <a:rPr lang="en-US" dirty="0" err="1" smtClean="0"/>
              <a:t>R1.</a:t>
            </a:r>
            <a:r>
              <a:rPr lang="en-US" i="1" dirty="0" err="1" smtClean="0"/>
              <a:t>A</a:t>
            </a:r>
            <a:r>
              <a:rPr lang="en-US" dirty="0" smtClean="0"/>
              <a:t>  and </a:t>
            </a:r>
            <a:r>
              <a:rPr lang="en-US" dirty="0" err="1" smtClean="0"/>
              <a:t>R2.</a:t>
            </a:r>
            <a:r>
              <a:rPr lang="en-US" i="1" dirty="0" err="1" smtClean="0"/>
              <a:t>A</a:t>
            </a:r>
            <a:endParaRPr lang="en-US" i="1" dirty="0" smtClean="0"/>
          </a:p>
          <a:p>
            <a:pPr lvl="1"/>
            <a:r>
              <a:rPr lang="en-US" dirty="0" smtClean="0"/>
              <a:t>Suppose R1 has n1 attributes and tt1 </a:t>
            </a:r>
            <a:r>
              <a:rPr lang="en-US" dirty="0" err="1" smtClean="0"/>
              <a:t>tuples</a:t>
            </a:r>
            <a:r>
              <a:rPr lang="en-US" dirty="0" smtClean="0"/>
              <a:t>, R2 has n2 attributes and tt2 </a:t>
            </a:r>
            <a:r>
              <a:rPr lang="en-US" dirty="0" err="1" smtClean="0"/>
              <a:t>tuples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then R3 has (n1+n2) attributes, and (tt1*tt2) </a:t>
            </a:r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5908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40684" y="2590800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76568"/>
                <a:gridCol w="4352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21452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99848" y="2133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0" y="2590800"/>
          <a:ext cx="26320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671830"/>
                <a:gridCol w="636905"/>
                <a:gridCol w="476568"/>
                <a:gridCol w="4321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0" y="21336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Cartesian Product R X 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theta joins?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94191"/>
            <a:ext cx="8458200" cy="5082809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 err="1" smtClean="0"/>
              <a:t>R3</a:t>
            </a:r>
            <a:r>
              <a:rPr lang="en-US" sz="3200" dirty="0" smtClean="0"/>
              <a:t> := </a:t>
            </a:r>
            <a:r>
              <a:rPr lang="en-US" sz="3200" dirty="0" err="1" smtClean="0"/>
              <a:t>R1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Lucida Sans Unicode" pitchFamily="34" charset="0"/>
              </a:rPr>
              <a:t>⋈</a:t>
            </a:r>
            <a:r>
              <a:rPr lang="en-US" sz="3200" baseline="-25000" dirty="0" smtClean="0">
                <a:latin typeface="Lucida Sans Unicode" pitchFamily="34" charset="0"/>
              </a:rPr>
              <a:t>&lt;join condition&gt;</a:t>
            </a:r>
            <a:r>
              <a:rPr lang="en-US" sz="3200" dirty="0" smtClean="0"/>
              <a:t> </a:t>
            </a:r>
            <a:r>
              <a:rPr lang="en-US" sz="3200" dirty="0" err="1" smtClean="0"/>
              <a:t>R2</a:t>
            </a:r>
            <a:endParaRPr lang="en-US" sz="3200" dirty="0" smtClean="0"/>
          </a:p>
          <a:p>
            <a:pPr lvl="1"/>
            <a:r>
              <a:rPr lang="en-US" sz="2900" dirty="0" smtClean="0"/>
              <a:t>Each </a:t>
            </a:r>
            <a:r>
              <a:rPr lang="en-US" sz="2900" dirty="0" err="1" smtClean="0"/>
              <a:t>tuple</a:t>
            </a:r>
            <a:r>
              <a:rPr lang="en-US" sz="2900" dirty="0" smtClean="0"/>
              <a:t> </a:t>
            </a:r>
            <a:r>
              <a:rPr lang="en-US" sz="2900" dirty="0" err="1" smtClean="0"/>
              <a:t>t1</a:t>
            </a:r>
            <a:r>
              <a:rPr lang="en-US" sz="2900" dirty="0" smtClean="0"/>
              <a:t> of </a:t>
            </a:r>
            <a:r>
              <a:rPr lang="en-US" sz="2900" dirty="0" err="1" smtClean="0"/>
              <a:t>R1</a:t>
            </a:r>
            <a:r>
              <a:rPr lang="en-US" sz="2900" dirty="0" smtClean="0"/>
              <a:t> connects with all those </a:t>
            </a:r>
            <a:r>
              <a:rPr lang="en-US" sz="2900" dirty="0" err="1" smtClean="0"/>
              <a:t>tuple</a:t>
            </a:r>
            <a:r>
              <a:rPr lang="en-US" sz="2900" dirty="0" smtClean="0"/>
              <a:t> </a:t>
            </a:r>
            <a:r>
              <a:rPr lang="en-US" sz="2900" dirty="0" err="1" smtClean="0"/>
              <a:t>t2</a:t>
            </a:r>
            <a:r>
              <a:rPr lang="en-US" sz="2900" dirty="0" smtClean="0"/>
              <a:t> of </a:t>
            </a:r>
            <a:r>
              <a:rPr lang="en-US" sz="2900" dirty="0" err="1" smtClean="0"/>
              <a:t>R2</a:t>
            </a:r>
            <a:r>
              <a:rPr lang="en-US" sz="2900" dirty="0" smtClean="0"/>
              <a:t> that satisfy &lt;join condition&gt;</a:t>
            </a:r>
          </a:p>
          <a:p>
            <a:pPr lvl="1"/>
            <a:r>
              <a:rPr lang="en-US" sz="2900" dirty="0" smtClean="0"/>
              <a:t>&lt;join condition&gt; refers to attributes of </a:t>
            </a:r>
            <a:r>
              <a:rPr lang="en-US" sz="2900" dirty="0" err="1" smtClean="0"/>
              <a:t>R1</a:t>
            </a:r>
            <a:r>
              <a:rPr lang="en-US" sz="2900" dirty="0" smtClean="0"/>
              <a:t> and </a:t>
            </a:r>
            <a:r>
              <a:rPr lang="en-US" sz="2900" dirty="0" err="1" smtClean="0"/>
              <a:t>R2</a:t>
            </a:r>
            <a:endParaRPr lang="en-US" sz="2900" dirty="0" smtClean="0"/>
          </a:p>
          <a:p>
            <a:pPr lvl="1"/>
            <a:r>
              <a:rPr lang="en-US" sz="2900" dirty="0" smtClean="0"/>
              <a:t>Schema of </a:t>
            </a:r>
            <a:r>
              <a:rPr lang="en-US" sz="2900" dirty="0" err="1" smtClean="0"/>
              <a:t>R3</a:t>
            </a:r>
            <a:r>
              <a:rPr lang="en-US" sz="2900" dirty="0" smtClean="0"/>
              <a:t> is the attributes of </a:t>
            </a:r>
            <a:r>
              <a:rPr lang="en-US" sz="2900" dirty="0" err="1" smtClean="0"/>
              <a:t>R1</a:t>
            </a:r>
            <a:r>
              <a:rPr lang="en-US" sz="2900" dirty="0" smtClean="0"/>
              <a:t> and then </a:t>
            </a:r>
            <a:r>
              <a:rPr lang="en-US" sz="2900" dirty="0" err="1" smtClean="0"/>
              <a:t>R2</a:t>
            </a:r>
            <a:r>
              <a:rPr lang="en-US" sz="2900" dirty="0" smtClean="0"/>
              <a:t>, in order</a:t>
            </a:r>
          </a:p>
          <a:p>
            <a:pPr lvl="1"/>
            <a:r>
              <a:rPr lang="en-US" sz="2900" dirty="0" smtClean="0"/>
              <a:t>But beware attribute </a:t>
            </a:r>
            <a:r>
              <a:rPr lang="en-US" sz="2900" i="1" dirty="0" smtClean="0"/>
              <a:t>A</a:t>
            </a:r>
            <a:r>
              <a:rPr lang="en-US" sz="2900" dirty="0" smtClean="0"/>
              <a:t> of the same name in </a:t>
            </a:r>
            <a:r>
              <a:rPr lang="en-US" sz="2900" dirty="0" err="1" smtClean="0"/>
              <a:t>R1</a:t>
            </a:r>
            <a:r>
              <a:rPr lang="en-US" sz="2900" dirty="0" smtClean="0"/>
              <a:t> and </a:t>
            </a:r>
            <a:r>
              <a:rPr lang="en-US" sz="2900" dirty="0" err="1" smtClean="0"/>
              <a:t>R2</a:t>
            </a:r>
            <a:r>
              <a:rPr lang="en-US" sz="2900" dirty="0" smtClean="0"/>
              <a:t>: use </a:t>
            </a:r>
            <a:r>
              <a:rPr lang="en-US" sz="2900" dirty="0" err="1" smtClean="0"/>
              <a:t>R1.</a:t>
            </a:r>
            <a:r>
              <a:rPr lang="en-US" sz="2900" i="1" dirty="0" err="1" smtClean="0"/>
              <a:t>A</a:t>
            </a:r>
            <a:r>
              <a:rPr lang="en-US" sz="2900" dirty="0" smtClean="0"/>
              <a:t>  and </a:t>
            </a:r>
            <a:r>
              <a:rPr lang="en-US" sz="2900" dirty="0" err="1" smtClean="0"/>
              <a:t>R2.</a:t>
            </a:r>
            <a:r>
              <a:rPr lang="en-US" sz="2900" i="1" dirty="0" err="1" smtClean="0"/>
              <a:t>A</a:t>
            </a:r>
            <a:endParaRPr lang="en-US" sz="2900" i="1" dirty="0" smtClean="0"/>
          </a:p>
          <a:p>
            <a:r>
              <a:rPr lang="en-US" sz="3200" dirty="0" smtClean="0"/>
              <a:t>The result is constructed as follows</a:t>
            </a:r>
          </a:p>
          <a:p>
            <a:pPr lvl="1"/>
            <a:r>
              <a:rPr lang="en-US" sz="2900" dirty="0" smtClean="0"/>
              <a:t>Take the product of </a:t>
            </a:r>
            <a:r>
              <a:rPr lang="en-US" sz="2900" dirty="0" err="1" smtClean="0"/>
              <a:t>R1</a:t>
            </a:r>
            <a:r>
              <a:rPr lang="en-US" sz="2900" dirty="0" smtClean="0"/>
              <a:t> and </a:t>
            </a:r>
            <a:r>
              <a:rPr lang="en-US" sz="2900" dirty="0" err="1" smtClean="0"/>
              <a:t>R2</a:t>
            </a:r>
            <a:endParaRPr lang="en-US" sz="2900" dirty="0" smtClean="0"/>
          </a:p>
          <a:p>
            <a:pPr lvl="1"/>
            <a:r>
              <a:rPr lang="en-US" sz="2900" dirty="0" smtClean="0"/>
              <a:t>Select from the product only those </a:t>
            </a:r>
            <a:r>
              <a:rPr lang="en-US" sz="2900" dirty="0" err="1" smtClean="0"/>
              <a:t>tuples</a:t>
            </a:r>
            <a:r>
              <a:rPr lang="en-US" sz="2900" dirty="0" smtClean="0"/>
              <a:t> that satisfy the &lt;join condition&gt;</a:t>
            </a:r>
          </a:p>
          <a:p>
            <a:pPr lvl="1"/>
            <a:r>
              <a:rPr lang="en-US" sz="2900" dirty="0" smtClean="0"/>
              <a:t>R1 </a:t>
            </a:r>
            <a:r>
              <a:rPr lang="en-US" sz="2900" dirty="0" smtClean="0">
                <a:latin typeface="Lucida Sans Unicode" pitchFamily="34" charset="0"/>
              </a:rPr>
              <a:t>⋈</a:t>
            </a:r>
            <a:r>
              <a:rPr lang="en-US" sz="2900" baseline="-25000" dirty="0" smtClean="0">
                <a:latin typeface="Lucida Sans Unicode" pitchFamily="34" charset="0"/>
              </a:rPr>
              <a:t>&lt;join condition&gt;</a:t>
            </a:r>
            <a:r>
              <a:rPr lang="en-US" sz="2900" dirty="0" smtClean="0"/>
              <a:t> R2 = </a:t>
            </a:r>
            <a:r>
              <a:rPr lang="en-US" sz="2900" b="1" dirty="0" smtClean="0">
                <a:sym typeface="Symbol"/>
              </a:rPr>
              <a:t></a:t>
            </a:r>
            <a:r>
              <a:rPr lang="en-US" sz="2900" baseline="-25000" dirty="0" smtClean="0">
                <a:latin typeface="Lucida Sans Unicode" pitchFamily="34" charset="0"/>
              </a:rPr>
              <a:t> &lt;join condition&gt;</a:t>
            </a:r>
            <a:r>
              <a:rPr lang="en-US" sz="2900" dirty="0" smtClean="0"/>
              <a:t> (R1 x R2)</a:t>
            </a:r>
            <a:endParaRPr lang="en-US" sz="2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 Join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 Join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1485" y="2057400"/>
          <a:ext cx="1234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405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2848" y="360608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U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32722" y="2057400"/>
          <a:ext cx="1305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476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94085" y="360608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V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0" y="2057400"/>
          <a:ext cx="35594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679768"/>
                <a:gridCol w="670243"/>
                <a:gridCol w="663893"/>
                <a:gridCol w="654368"/>
                <a:gridCol w="476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13815" y="4328373"/>
            <a:ext cx="32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Figure 2.17: Result of U </a:t>
            </a:r>
            <a:r>
              <a:rPr lang="en-US" dirty="0" smtClean="0">
                <a:latin typeface="Lucida Sans Unicode" pitchFamily="34" charset="0"/>
              </a:rPr>
              <a:t>⋈ </a:t>
            </a:r>
            <a:r>
              <a:rPr lang="en-US" baseline="-25000" dirty="0" smtClean="0">
                <a:latin typeface="Lucida Sans Unicode" pitchFamily="34" charset="0"/>
              </a:rPr>
              <a:t>A&lt;D</a:t>
            </a:r>
            <a:r>
              <a:rPr lang="en-US" dirty="0" smtClean="0">
                <a:latin typeface="Lucida Sans Unicode" pitchFamily="34" charset="0"/>
              </a:rPr>
              <a:t> V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670105" y="5213588"/>
          <a:ext cx="35594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679768"/>
                <a:gridCol w="670243"/>
                <a:gridCol w="663893"/>
                <a:gridCol w="654368"/>
                <a:gridCol w="476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53000" y="5955268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of U </a:t>
            </a:r>
            <a:r>
              <a:rPr lang="en-US" dirty="0" smtClean="0">
                <a:latin typeface="Lucida Sans Unicode" pitchFamily="34" charset="0"/>
              </a:rPr>
              <a:t>⋈ </a:t>
            </a:r>
            <a:r>
              <a:rPr lang="en-US" baseline="-25000" dirty="0" smtClean="0">
                <a:latin typeface="Lucida Sans Unicode" pitchFamily="34" charset="0"/>
              </a:rPr>
              <a:t>A&lt;D AND U.B</a:t>
            </a:r>
            <a:r>
              <a:rPr lang="en-US" baseline="-25000" dirty="0" smtClean="0">
                <a:latin typeface="Lucida Sans Unicode" pitchFamily="34" charset="0"/>
                <a:sym typeface="Symbol"/>
              </a:rPr>
              <a:t>V.B</a:t>
            </a:r>
            <a:r>
              <a:rPr lang="en-US" dirty="0" smtClean="0">
                <a:latin typeface="Lucida Sans Unicode" pitchFamily="34" charset="0"/>
              </a:rPr>
              <a:t> 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natural join?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340640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relational model is based on </a:t>
            </a:r>
            <a:r>
              <a:rPr lang="en-US" b="1" dirty="0" smtClean="0"/>
              <a:t>tables</a:t>
            </a:r>
          </a:p>
          <a:p>
            <a:pPr lvl="1"/>
            <a:r>
              <a:rPr lang="en-US" dirty="0" smtClean="0"/>
              <a:t>Relation’s name</a:t>
            </a:r>
          </a:p>
          <a:p>
            <a:pPr lvl="1"/>
            <a:r>
              <a:rPr lang="en-US" dirty="0" smtClean="0"/>
              <a:t>Attributes (column headers)</a:t>
            </a:r>
          </a:p>
          <a:p>
            <a:pPr lvl="1"/>
            <a:r>
              <a:rPr lang="en-US" dirty="0" err="1" smtClean="0"/>
              <a:t>Tuples</a:t>
            </a:r>
            <a:r>
              <a:rPr lang="en-US" dirty="0" smtClean="0"/>
              <a:t> (rows)</a:t>
            </a:r>
          </a:p>
          <a:p>
            <a:r>
              <a:rPr lang="en-US" dirty="0" smtClean="0"/>
              <a:t>The operations associated with the relational model form the </a:t>
            </a:r>
            <a:r>
              <a:rPr lang="en-US" b="1" dirty="0" smtClean="0"/>
              <a:t>relational algebra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constraints</a:t>
            </a:r>
            <a:r>
              <a:rPr lang="en-US" dirty="0" smtClean="0"/>
              <a:t> on relational model define limitations on what the data can be on tables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 in Brief</a:t>
            </a:r>
            <a:endParaRPr lang="en-US" dirty="0"/>
          </a:p>
        </p:txBody>
      </p:sp>
      <p:pic>
        <p:nvPicPr>
          <p:cNvPr id="117762" name="Picture 2" descr="http://www.noucamp.org/cp2/2007/dbt/images/fig2-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495800"/>
            <a:ext cx="5867400" cy="20286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R3</a:t>
            </a:r>
            <a:r>
              <a:rPr lang="en-US" dirty="0" smtClean="0"/>
              <a:t> := </a:t>
            </a:r>
            <a:r>
              <a:rPr lang="en-US" dirty="0" err="1" smtClean="0"/>
              <a:t>R1</a:t>
            </a:r>
            <a:r>
              <a:rPr lang="en-US" dirty="0" smtClean="0"/>
              <a:t> </a:t>
            </a:r>
            <a:r>
              <a:rPr lang="en-US" sz="3600" dirty="0" smtClean="0">
                <a:latin typeface="Lucida Sans Unicode" pitchFamily="34" charset="0"/>
              </a:rPr>
              <a:t>⋈</a:t>
            </a:r>
            <a:r>
              <a:rPr lang="en-US" dirty="0" smtClean="0"/>
              <a:t> </a:t>
            </a:r>
            <a:r>
              <a:rPr lang="en-US" dirty="0" err="1" smtClean="0"/>
              <a:t>R2</a:t>
            </a:r>
            <a:endParaRPr lang="en-US" dirty="0" smtClean="0"/>
          </a:p>
          <a:p>
            <a:pPr lvl="1"/>
            <a:r>
              <a:rPr lang="en-US" dirty="0" smtClean="0"/>
              <a:t>Pair only those </a:t>
            </a:r>
            <a:r>
              <a:rPr lang="en-US" dirty="0" err="1" smtClean="0"/>
              <a:t>tuples</a:t>
            </a:r>
            <a:r>
              <a:rPr lang="en-US" dirty="0" smtClean="0"/>
              <a:t> from </a:t>
            </a:r>
            <a:r>
              <a:rPr lang="en-US" dirty="0" err="1" smtClean="0"/>
              <a:t>R1</a:t>
            </a:r>
            <a:r>
              <a:rPr lang="en-US" dirty="0" smtClean="0"/>
              <a:t> and </a:t>
            </a:r>
            <a:r>
              <a:rPr lang="en-US" dirty="0" err="1" smtClean="0"/>
              <a:t>R2</a:t>
            </a:r>
            <a:r>
              <a:rPr lang="en-US" dirty="0" smtClean="0"/>
              <a:t> that agree in whatever attributes are common to the schema of </a:t>
            </a:r>
            <a:r>
              <a:rPr lang="en-US" dirty="0" err="1" smtClean="0"/>
              <a:t>R1</a:t>
            </a:r>
            <a:r>
              <a:rPr lang="en-US" dirty="0" smtClean="0"/>
              <a:t> and </a:t>
            </a:r>
            <a:r>
              <a:rPr lang="en-US" dirty="0" err="1" smtClean="0"/>
              <a:t>R2</a:t>
            </a:r>
            <a:endParaRPr lang="en-US" dirty="0" smtClean="0"/>
          </a:p>
          <a:p>
            <a:pPr lvl="1"/>
            <a:r>
              <a:rPr lang="en-US" dirty="0" smtClean="0"/>
              <a:t>The result </a:t>
            </a:r>
            <a:r>
              <a:rPr lang="en-US" dirty="0" err="1" smtClean="0"/>
              <a:t>R3</a:t>
            </a:r>
            <a:r>
              <a:rPr lang="en-US" dirty="0" smtClean="0"/>
              <a:t> keeps one component for each of the attributes in the union of the schemas of </a:t>
            </a:r>
            <a:r>
              <a:rPr lang="en-US" dirty="0" err="1" smtClean="0"/>
              <a:t>R1</a:t>
            </a:r>
            <a:r>
              <a:rPr lang="en-US" dirty="0" smtClean="0"/>
              <a:t> and </a:t>
            </a:r>
            <a:r>
              <a:rPr lang="en-US" dirty="0" err="1" smtClean="0"/>
              <a:t>R2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Join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Join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5908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97884" y="2590800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76568"/>
                <a:gridCol w="4352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21452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57048" y="2133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91496" y="2133600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Natural Join R </a:t>
            </a:r>
            <a:r>
              <a:rPr lang="en-US" dirty="0" smtClean="0">
                <a:latin typeface="Lucida Sans Unicode" pitchFamily="34" charset="0"/>
              </a:rPr>
              <a:t>⋈ S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43600" y="2590800"/>
          <a:ext cx="16665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  <a:gridCol w="405130"/>
                <a:gridCol w="4321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relational expression?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need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algebra allows us to form expressions</a:t>
            </a:r>
          </a:p>
          <a:p>
            <a:r>
              <a:rPr lang="en-US" dirty="0" smtClean="0"/>
              <a:t>Relational expression is constructed by applying operations to the result of other operations</a:t>
            </a:r>
          </a:p>
          <a:p>
            <a:r>
              <a:rPr lang="en-US" dirty="0" smtClean="0"/>
              <a:t>Expressions can be presented as expression tree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Expression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What are the titles and years of movies made by Fox that are at least 100 minutes long?</a:t>
            </a:r>
          </a:p>
          <a:p>
            <a:pPr lvl="1"/>
            <a:r>
              <a:rPr lang="en-US" dirty="0" smtClean="0"/>
              <a:t>(1) Select those Movies </a:t>
            </a:r>
            <a:r>
              <a:rPr lang="en-US" dirty="0" err="1" smtClean="0"/>
              <a:t>tuples</a:t>
            </a:r>
            <a:r>
              <a:rPr lang="en-US" dirty="0" smtClean="0"/>
              <a:t> that have length </a:t>
            </a:r>
            <a:r>
              <a:rPr lang="en-US" dirty="0" smtClean="0">
                <a:sym typeface="Symbol"/>
              </a:rPr>
              <a:t> 100</a:t>
            </a:r>
          </a:p>
          <a:p>
            <a:pPr lvl="1"/>
            <a:r>
              <a:rPr lang="en-US" dirty="0" smtClean="0">
                <a:sym typeface="Symbol"/>
              </a:rPr>
              <a:t>(2) Select those Movies </a:t>
            </a:r>
            <a:r>
              <a:rPr lang="en-US" dirty="0" err="1" smtClean="0">
                <a:sym typeface="Symbol"/>
              </a:rPr>
              <a:t>tuples</a:t>
            </a:r>
            <a:r>
              <a:rPr lang="en-US" dirty="0" smtClean="0">
                <a:sym typeface="Symbol"/>
              </a:rPr>
              <a:t> that have </a:t>
            </a:r>
            <a:r>
              <a:rPr lang="en-US" dirty="0" err="1" smtClean="0">
                <a:sym typeface="Symbol"/>
              </a:rPr>
              <a:t>studioName</a:t>
            </a:r>
            <a:r>
              <a:rPr lang="en-US" dirty="0" smtClean="0">
                <a:sym typeface="Symbol"/>
              </a:rPr>
              <a:t>=‘Fox’</a:t>
            </a:r>
          </a:p>
          <a:p>
            <a:pPr lvl="1"/>
            <a:r>
              <a:rPr lang="en-US" dirty="0" smtClean="0">
                <a:sym typeface="Symbol"/>
              </a:rPr>
              <a:t>(3) Compute the intersection of (1) and (2)</a:t>
            </a:r>
          </a:p>
          <a:p>
            <a:pPr lvl="1"/>
            <a:r>
              <a:rPr lang="en-US" dirty="0" smtClean="0"/>
              <a:t>(4) Project the relation from (3) onto attributes title and year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Expression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(con.)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Expression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7711" y="1752600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aseline="-25000" dirty="0" err="1" smtClean="0">
                <a:sym typeface="Symbol"/>
              </a:rPr>
              <a:t>title,year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15369" y="251013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Symbol"/>
              </a:rPr>
              <a:t>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348335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Symbol"/>
              </a:rPr>
              <a:t></a:t>
            </a:r>
            <a:r>
              <a:rPr lang="en-US" sz="2400" baseline="-25000" dirty="0" smtClean="0">
                <a:sym typeface="Symbol"/>
              </a:rPr>
              <a:t>length&gt;=100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69457" y="334833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Symbol"/>
              </a:rPr>
              <a:t></a:t>
            </a:r>
            <a:r>
              <a:rPr lang="en-US" sz="2400" baseline="-25000" dirty="0" err="1" smtClean="0">
                <a:sym typeface="Symbol"/>
              </a:rPr>
              <a:t>studioName</a:t>
            </a:r>
            <a:r>
              <a:rPr lang="en-US" sz="2400" baseline="-25000" dirty="0" smtClean="0">
                <a:sym typeface="Symbol"/>
              </a:rPr>
              <a:t>=‘Fox’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68958" y="435506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32401" y="434340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Movies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2"/>
            <a:endCxn id="5" idx="0"/>
          </p:cNvCxnSpPr>
          <p:nvPr/>
        </p:nvCxnSpPr>
        <p:spPr>
          <a:xfrm rot="5400000">
            <a:off x="4378505" y="2362084"/>
            <a:ext cx="295870" cy="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 rot="5400000">
            <a:off x="3681701" y="2503711"/>
            <a:ext cx="376535" cy="131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7" idx="0"/>
          </p:cNvCxnSpPr>
          <p:nvPr/>
        </p:nvCxnSpPr>
        <p:spPr>
          <a:xfrm rot="16200000" flipH="1">
            <a:off x="5069859" y="2428264"/>
            <a:ext cx="376535" cy="146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8" idx="0"/>
          </p:cNvCxnSpPr>
          <p:nvPr/>
        </p:nvCxnSpPr>
        <p:spPr>
          <a:xfrm rot="16200000" flipH="1">
            <a:off x="2948461" y="4075150"/>
            <a:ext cx="545068" cy="14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9" idx="0"/>
          </p:cNvCxnSpPr>
          <p:nvPr/>
        </p:nvCxnSpPr>
        <p:spPr>
          <a:xfrm rot="16200000" flipH="1">
            <a:off x="5724175" y="4075753"/>
            <a:ext cx="533400" cy="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79173" y="4800600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2.18: Expression tree for a relational algebra expression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85800" y="5257800"/>
            <a:ext cx="8458200" cy="1219200"/>
          </a:xfrm>
          <a:prstGeom prst="rect">
            <a:avLst/>
          </a:prstGeom>
        </p:spPr>
        <p:txBody>
          <a:bodyPr vert="horz" lIns="54864" tIns="91440" rtlCol="0">
            <a:normAutofit fontScale="925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</a:t>
            </a:r>
            <a:r>
              <a:rPr kumimoji="0" lang="en-US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title,year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(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length100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(Movies)  </a:t>
            </a:r>
            <a:r>
              <a:rPr kumimoji="0" lang="en-US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studioName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=‘Fox’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(Movies))</a:t>
            </a:r>
          </a:p>
          <a:p>
            <a:pPr marL="438912" marR="0" lvl="0" indent="-3200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</a:t>
            </a:r>
            <a:r>
              <a:rPr kumimoji="0" lang="en-US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title,year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(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length100 AND </a:t>
            </a:r>
            <a:r>
              <a:rPr kumimoji="0" lang="en-US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studioName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=‘Fox’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(Movies))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renaming?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3200" b="1" dirty="0" smtClean="0">
                <a:sym typeface="Symbol"/>
              </a:rPr>
              <a:t></a:t>
            </a:r>
            <a:r>
              <a:rPr lang="en-US" dirty="0" smtClean="0"/>
              <a:t> operation gives a new schema to a relation</a:t>
            </a:r>
          </a:p>
          <a:p>
            <a:r>
              <a:rPr lang="en-US" sz="3600" dirty="0" err="1" smtClean="0">
                <a:latin typeface="Lucida Sans Unicode" pitchFamily="34" charset="0"/>
              </a:rPr>
              <a:t>ρ</a:t>
            </a:r>
            <a:r>
              <a:rPr lang="en-US" baseline="-25000" dirty="0" err="1" smtClean="0">
                <a:solidFill>
                  <a:srgbClr val="CC00CC"/>
                </a:solidFill>
              </a:rPr>
              <a:t>S</a:t>
            </a:r>
            <a:r>
              <a:rPr lang="en-US" baseline="-25000" dirty="0" smtClean="0">
                <a:solidFill>
                  <a:srgbClr val="CC00CC"/>
                </a:solidFill>
              </a:rPr>
              <a:t>(A1,…,A</a:t>
            </a:r>
            <a:r>
              <a:rPr lang="en-US" i="1" baseline="-25000" dirty="0" smtClean="0">
                <a:solidFill>
                  <a:srgbClr val="CC00CC"/>
                </a:solidFill>
              </a:rPr>
              <a:t>n</a:t>
            </a:r>
            <a:r>
              <a:rPr lang="en-US" baseline="-25000" dirty="0" smtClean="0">
                <a:solidFill>
                  <a:srgbClr val="CC00CC"/>
                </a:solidFill>
              </a:rPr>
              <a:t>)</a:t>
            </a:r>
            <a:r>
              <a:rPr lang="en-US" dirty="0" smtClean="0"/>
              <a:t>(R) makes S be a relation with attributes A1,…,A</a:t>
            </a:r>
            <a:r>
              <a:rPr lang="en-US" i="1" dirty="0" smtClean="0"/>
              <a:t>n</a:t>
            </a:r>
            <a:r>
              <a:rPr lang="en-US" dirty="0" smtClean="0"/>
              <a:t>  and the same </a:t>
            </a:r>
            <a:r>
              <a:rPr lang="en-US" dirty="0" err="1" smtClean="0"/>
              <a:t>tuples</a:t>
            </a:r>
            <a:r>
              <a:rPr lang="en-US" dirty="0" smtClean="0"/>
              <a:t> as R</a:t>
            </a:r>
          </a:p>
          <a:p>
            <a:r>
              <a:rPr lang="en-US" dirty="0" smtClean="0"/>
              <a:t>Simplified notation: S:=R (A1,A2,…,An)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and Renaming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and Renaming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58572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146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40684" y="2585720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476568"/>
                <a:gridCol w="4352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214018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99848" y="212852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0" y="2585720"/>
          <a:ext cx="26320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/>
                <a:gridCol w="671830"/>
                <a:gridCol w="636905"/>
                <a:gridCol w="476568"/>
                <a:gridCol w="4321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62600" y="1981200"/>
            <a:ext cx="213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X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</a:t>
            </a:r>
            <a:r>
              <a:rPr lang="en-US" sz="2800" baseline="-25000" dirty="0" smtClean="0">
                <a:sym typeface="Symbol"/>
              </a:rPr>
              <a:t>S(</a:t>
            </a:r>
            <a:r>
              <a:rPr lang="en-US" sz="2800" baseline="-25000" dirty="0" err="1" smtClean="0">
                <a:sym typeface="Symbol"/>
              </a:rPr>
              <a:t>X,C,D</a:t>
            </a:r>
            <a:r>
              <a:rPr lang="en-US" sz="2800" baseline="-25000" dirty="0" smtClean="0">
                <a:sym typeface="Symbol"/>
              </a:rPr>
              <a:t>)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(S)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kinds of constraints can be expressed in relational algebra</a:t>
            </a:r>
          </a:p>
          <a:p>
            <a:pPr lvl="1"/>
            <a:r>
              <a:rPr lang="en-US" dirty="0" smtClean="0"/>
              <a:t>Key constraints</a:t>
            </a:r>
          </a:p>
          <a:p>
            <a:pPr lvl="1"/>
            <a:r>
              <a:rPr lang="en-US" dirty="0" smtClean="0"/>
              <a:t>Referential integrity constraints</a:t>
            </a:r>
          </a:p>
          <a:p>
            <a:pPr lvl="1"/>
            <a:r>
              <a:rPr lang="en-US" dirty="0" smtClean="0"/>
              <a:t>Multi-columns one relation</a:t>
            </a:r>
          </a:p>
          <a:p>
            <a:pPr lvl="1"/>
            <a:r>
              <a:rPr lang="en-US" dirty="0" smtClean="0"/>
              <a:t>Multi-columns multi-relations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Constraints on 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Semi-structured data resembles trees or graphs rather than tables or arrays</a:t>
            </a:r>
          </a:p>
          <a:p>
            <a:r>
              <a:rPr lang="en-US" dirty="0" smtClean="0"/>
              <a:t>XML, a way to represent data by hierarchically nested tagged elements</a:t>
            </a:r>
          </a:p>
          <a:p>
            <a:r>
              <a:rPr lang="en-US" dirty="0" smtClean="0"/>
              <a:t>Operations involve following paths in tree from an element to one or more of its nested sub elements, and so on</a:t>
            </a:r>
          </a:p>
          <a:p>
            <a:r>
              <a:rPr lang="en-US" dirty="0" smtClean="0"/>
              <a:t>Constraints involve the data type of values associated with a nested tag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Semi-structured Model in Brief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ways we can use expressions of relational algebra to express constraints</a:t>
            </a:r>
          </a:p>
          <a:p>
            <a:pPr lvl="1"/>
            <a:r>
              <a:rPr lang="en-US" dirty="0" smtClean="0"/>
              <a:t>If R is an expression of relational algebra, then R=</a:t>
            </a:r>
            <a:r>
              <a:rPr lang="en-US" dirty="0" smtClean="0">
                <a:sym typeface="Symbol"/>
              </a:rPr>
              <a:t> is a constraint – the value of R must be empty, there are no </a:t>
            </a:r>
            <a:r>
              <a:rPr lang="en-US" dirty="0" err="1" smtClean="0">
                <a:sym typeface="Symbol"/>
              </a:rPr>
              <a:t>tuples</a:t>
            </a:r>
            <a:r>
              <a:rPr lang="en-US" dirty="0" smtClean="0">
                <a:sym typeface="Symbol"/>
              </a:rPr>
              <a:t> in the result of R</a:t>
            </a:r>
          </a:p>
          <a:p>
            <a:pPr lvl="1"/>
            <a:r>
              <a:rPr lang="en-US" dirty="0" smtClean="0">
                <a:sym typeface="Symbol"/>
              </a:rPr>
              <a:t>If R and S are expressions of relational algebra, then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R  S is a constraint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sym typeface="Symbol"/>
              </a:rPr>
              <a:t> every </a:t>
            </a:r>
            <a:r>
              <a:rPr lang="en-US" dirty="0" err="1" smtClean="0">
                <a:sym typeface="Symbol"/>
              </a:rPr>
              <a:t>tuple</a:t>
            </a:r>
            <a:r>
              <a:rPr lang="en-US" dirty="0" smtClean="0">
                <a:sym typeface="Symbol"/>
              </a:rPr>
              <a:t> in the result of R must also be in the result of 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Algebra as a Constraint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a referential integrity constraint?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value appearing in one context also appears in another, related context</a:t>
            </a:r>
          </a:p>
          <a:p>
            <a:r>
              <a:rPr lang="en-US" dirty="0" smtClean="0"/>
              <a:t>Any value </a:t>
            </a:r>
            <a:r>
              <a:rPr lang="en-US" i="1" dirty="0" smtClean="0"/>
              <a:t>v</a:t>
            </a:r>
            <a:r>
              <a:rPr lang="en-US" dirty="0" smtClean="0"/>
              <a:t> as the component in attribute A of some </a:t>
            </a:r>
            <a:r>
              <a:rPr lang="en-US" dirty="0" err="1" smtClean="0"/>
              <a:t>tuples</a:t>
            </a:r>
            <a:r>
              <a:rPr lang="en-US" dirty="0" smtClean="0"/>
              <a:t> in relation R, </a:t>
            </a:r>
            <a:r>
              <a:rPr lang="en-US" i="1" dirty="0" smtClean="0"/>
              <a:t>v</a:t>
            </a:r>
            <a:r>
              <a:rPr lang="en-US" dirty="0" smtClean="0"/>
              <a:t> will appear in a component for attribute B of some </a:t>
            </a:r>
            <a:r>
              <a:rPr lang="en-US" dirty="0" err="1" smtClean="0"/>
              <a:t>tuples</a:t>
            </a:r>
            <a:r>
              <a:rPr lang="en-US" dirty="0" smtClean="0"/>
              <a:t> in relation S</a:t>
            </a:r>
          </a:p>
          <a:p>
            <a:r>
              <a:rPr lang="en-US" dirty="0" smtClean="0">
                <a:sym typeface="Symbol"/>
              </a:rPr>
              <a:t>We say, the attribute A of relation R refers to the attribute B of relation S</a:t>
            </a:r>
            <a:endParaRPr lang="en-US" dirty="0" smtClean="0"/>
          </a:p>
          <a:p>
            <a:pPr lvl="1"/>
            <a:r>
              <a:rPr lang="en-US" sz="2400" b="1" dirty="0" smtClean="0">
                <a:sym typeface="Symbol"/>
              </a:rPr>
              <a:t></a:t>
            </a:r>
            <a:r>
              <a:rPr lang="en-US" sz="2400" b="1" baseline="-25000" dirty="0" smtClean="0">
                <a:sym typeface="Symbol"/>
              </a:rPr>
              <a:t>A </a:t>
            </a:r>
            <a:r>
              <a:rPr lang="en-US" sz="2400" b="1" dirty="0" smtClean="0">
                <a:sym typeface="Symbol"/>
              </a:rPr>
              <a:t>(R)  </a:t>
            </a:r>
            <a:r>
              <a:rPr lang="en-US" sz="2400" b="1" baseline="-25000" dirty="0" smtClean="0">
                <a:sym typeface="Symbol"/>
              </a:rPr>
              <a:t>B</a:t>
            </a:r>
            <a:r>
              <a:rPr lang="en-US" sz="2400" b="1" dirty="0" smtClean="0">
                <a:sym typeface="Symbol"/>
              </a:rPr>
              <a:t>(S)</a:t>
            </a:r>
          </a:p>
          <a:p>
            <a:pPr lvl="1"/>
            <a:r>
              <a:rPr lang="en-US" sz="2400" b="1" dirty="0" smtClean="0">
                <a:sym typeface="Symbol"/>
              </a:rPr>
              <a:t></a:t>
            </a:r>
            <a:r>
              <a:rPr lang="en-US" sz="2400" b="1" baseline="-25000" dirty="0" smtClean="0">
                <a:sym typeface="Symbol"/>
              </a:rPr>
              <a:t>A </a:t>
            </a:r>
            <a:r>
              <a:rPr lang="en-US" sz="2400" b="1" dirty="0" smtClean="0">
                <a:sym typeface="Symbol"/>
              </a:rPr>
              <a:t>(R) - </a:t>
            </a:r>
            <a:r>
              <a:rPr lang="en-US" sz="2400" b="1" baseline="-25000" dirty="0" smtClean="0">
                <a:sym typeface="Symbol"/>
              </a:rPr>
              <a:t>B</a:t>
            </a:r>
            <a:r>
              <a:rPr lang="en-US" sz="2400" b="1" dirty="0" smtClean="0">
                <a:sym typeface="Symbol"/>
              </a:rPr>
              <a:t>(S) = 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Referential Integrity Constraints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Movies(title, year, length, genre, </a:t>
            </a:r>
            <a:r>
              <a:rPr lang="en-US" dirty="0" err="1" smtClean="0"/>
              <a:t>studioName</a:t>
            </a:r>
            <a:r>
              <a:rPr lang="en-US" dirty="0" smtClean="0"/>
              <a:t>, </a:t>
            </a:r>
            <a:r>
              <a:rPr lang="en-US" dirty="0" err="1" smtClean="0"/>
              <a:t>producerC</a:t>
            </a:r>
            <a:r>
              <a:rPr lang="en-US" dirty="0" smtClean="0"/>
              <a:t>#)</a:t>
            </a:r>
          </a:p>
          <a:p>
            <a:pPr lvl="1"/>
            <a:r>
              <a:rPr lang="en-US" dirty="0" err="1" smtClean="0"/>
              <a:t>MovieExec</a:t>
            </a:r>
            <a:r>
              <a:rPr lang="en-US" dirty="0" smtClean="0"/>
              <a:t>(name, address, cert#, </a:t>
            </a:r>
            <a:r>
              <a:rPr lang="en-US" dirty="0" err="1" smtClean="0"/>
              <a:t>netWorth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producer of every movies must appear in the </a:t>
            </a:r>
            <a:r>
              <a:rPr lang="en-US" dirty="0" err="1" smtClean="0"/>
              <a:t>MovieExec</a:t>
            </a:r>
            <a:r>
              <a:rPr lang="en-US" dirty="0" smtClean="0"/>
              <a:t> relation</a:t>
            </a:r>
          </a:p>
          <a:p>
            <a:r>
              <a:rPr lang="en-US" dirty="0" smtClean="0"/>
              <a:t>We say, </a:t>
            </a:r>
            <a:r>
              <a:rPr lang="en-US" i="1" dirty="0" err="1" smtClean="0"/>
              <a:t>producerC</a:t>
            </a:r>
            <a:r>
              <a:rPr lang="en-US" i="1" dirty="0" smtClean="0"/>
              <a:t># of Movies refers to cert# of </a:t>
            </a:r>
            <a:r>
              <a:rPr lang="en-US" i="1" dirty="0" err="1" smtClean="0"/>
              <a:t>MovieExec</a:t>
            </a:r>
            <a:r>
              <a:rPr lang="en-US" dirty="0" smtClean="0"/>
              <a:t>, they make a referential integrity constraint</a:t>
            </a:r>
          </a:p>
          <a:p>
            <a:r>
              <a:rPr lang="en-US" dirty="0" smtClean="0">
                <a:sym typeface="Symbol"/>
              </a:rPr>
              <a:t></a:t>
            </a:r>
            <a:r>
              <a:rPr lang="en-US" baseline="-25000" dirty="0" err="1" smtClean="0">
                <a:sym typeface="Symbol"/>
              </a:rPr>
              <a:t>producerC</a:t>
            </a:r>
            <a:r>
              <a:rPr lang="en-US" baseline="-25000" dirty="0" smtClean="0">
                <a:sym typeface="Symbol"/>
              </a:rPr>
              <a:t>#</a:t>
            </a:r>
            <a:r>
              <a:rPr lang="en-US" dirty="0" smtClean="0">
                <a:sym typeface="Symbol"/>
              </a:rPr>
              <a:t>(Movies) </a:t>
            </a:r>
            <a:r>
              <a:rPr lang="en-US" baseline="-25000" dirty="0" smtClean="0">
                <a:sym typeface="Symbol"/>
              </a:rPr>
              <a:t>cert#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MovieExec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Referential Integrity Constraints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key constraints?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two </a:t>
            </a:r>
            <a:r>
              <a:rPr lang="en-US" dirty="0" err="1" smtClean="0"/>
              <a:t>tuples</a:t>
            </a:r>
            <a:r>
              <a:rPr lang="en-US" dirty="0" smtClean="0"/>
              <a:t> agree on the key component, and don’t agree on the non-key component,</a:t>
            </a:r>
          </a:p>
          <a:p>
            <a:pPr lvl="1"/>
            <a:r>
              <a:rPr lang="en-US" dirty="0" smtClean="0"/>
              <a:t>A is a key component of R relation</a:t>
            </a:r>
          </a:p>
          <a:p>
            <a:pPr lvl="1"/>
            <a:r>
              <a:rPr lang="en-US" dirty="0" smtClean="0"/>
              <a:t>B is a non-key component of R relation</a:t>
            </a:r>
          </a:p>
          <a:p>
            <a:pPr lvl="1"/>
            <a:r>
              <a:rPr lang="en-US" dirty="0" err="1" smtClean="0"/>
              <a:t>R1,R2</a:t>
            </a:r>
            <a:r>
              <a:rPr lang="en-US" dirty="0" smtClean="0"/>
              <a:t> is two instances of R relation</a:t>
            </a:r>
          </a:p>
          <a:p>
            <a:pPr lvl="1"/>
            <a:r>
              <a:rPr lang="en-US" dirty="0" smtClean="0">
                <a:sym typeface="Symbol"/>
              </a:rPr>
              <a:t></a:t>
            </a:r>
            <a:r>
              <a:rPr lang="en-US" baseline="-25000" dirty="0" err="1" smtClean="0">
                <a:sym typeface="Symbol"/>
              </a:rPr>
              <a:t>R1.A</a:t>
            </a:r>
            <a:r>
              <a:rPr lang="en-US" baseline="-25000" dirty="0" smtClean="0">
                <a:sym typeface="Symbol"/>
              </a:rPr>
              <a:t>=</a:t>
            </a:r>
            <a:r>
              <a:rPr lang="en-US" baseline="-25000" dirty="0" err="1" smtClean="0">
                <a:sym typeface="Symbol"/>
              </a:rPr>
              <a:t>R2.A</a:t>
            </a:r>
            <a:r>
              <a:rPr lang="en-US" baseline="-25000" dirty="0" smtClean="0">
                <a:sym typeface="Symbol"/>
              </a:rPr>
              <a:t> AND </a:t>
            </a:r>
            <a:r>
              <a:rPr lang="en-US" baseline="-25000" dirty="0" err="1" smtClean="0">
                <a:sym typeface="Symbol"/>
              </a:rPr>
              <a:t>R1.BR2.B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R1xR2</a:t>
            </a:r>
            <a:r>
              <a:rPr lang="en-US" dirty="0" smtClean="0">
                <a:sym typeface="Symbol"/>
              </a:rPr>
              <a:t>)=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MovieStar</a:t>
            </a:r>
            <a:r>
              <a:rPr lang="en-US" dirty="0" smtClean="0"/>
              <a:t>(name, address, gender, </a:t>
            </a:r>
            <a:r>
              <a:rPr lang="en-US" dirty="0" err="1" smtClean="0"/>
              <a:t>birthdate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Suppose that name is a key, and address is one non-key attributes, and </a:t>
            </a:r>
            <a:r>
              <a:rPr lang="en-US" dirty="0" err="1" smtClean="0"/>
              <a:t>MS1</a:t>
            </a:r>
            <a:r>
              <a:rPr lang="en-US" dirty="0" smtClean="0"/>
              <a:t>, </a:t>
            </a:r>
            <a:r>
              <a:rPr lang="en-US" dirty="0" err="1" smtClean="0"/>
              <a:t>MS2</a:t>
            </a:r>
            <a:r>
              <a:rPr lang="en-US" dirty="0" smtClean="0"/>
              <a:t> are two instances of </a:t>
            </a:r>
            <a:r>
              <a:rPr lang="en-US" dirty="0" err="1" smtClean="0"/>
              <a:t>MovieStar</a:t>
            </a:r>
            <a:r>
              <a:rPr lang="en-US" dirty="0" smtClean="0"/>
              <a:t>, then</a:t>
            </a:r>
          </a:p>
          <a:p>
            <a:pPr lvl="2"/>
            <a:r>
              <a:rPr lang="en-US" dirty="0" smtClean="0">
                <a:sym typeface="Symbol"/>
              </a:rPr>
              <a:t></a:t>
            </a:r>
            <a:r>
              <a:rPr lang="en-US" baseline="-25000" dirty="0" err="1" smtClean="0">
                <a:sym typeface="Symbol"/>
              </a:rPr>
              <a:t>MS1.name</a:t>
            </a:r>
            <a:r>
              <a:rPr lang="en-US" baseline="-25000" dirty="0" smtClean="0">
                <a:sym typeface="Symbol"/>
              </a:rPr>
              <a:t>=</a:t>
            </a:r>
            <a:r>
              <a:rPr lang="en-US" baseline="-25000" dirty="0" err="1" smtClean="0">
                <a:sym typeface="Symbol"/>
              </a:rPr>
              <a:t>MS2.name</a:t>
            </a:r>
            <a:r>
              <a:rPr lang="en-US" baseline="-25000" dirty="0" smtClean="0">
                <a:sym typeface="Symbol"/>
              </a:rPr>
              <a:t> AND </a:t>
            </a:r>
            <a:r>
              <a:rPr lang="en-US" baseline="-25000" dirty="0" err="1" smtClean="0">
                <a:sym typeface="Symbol"/>
              </a:rPr>
              <a:t>MS1.addressMS2.address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MS1xMS2</a:t>
            </a:r>
            <a:r>
              <a:rPr lang="en-US" dirty="0" smtClean="0">
                <a:sym typeface="Symbol"/>
              </a:rPr>
              <a:t>)=, where</a:t>
            </a:r>
          </a:p>
          <a:p>
            <a:pPr lvl="3"/>
            <a:r>
              <a:rPr lang="en-US" dirty="0" smtClean="0">
                <a:sym typeface="Symbol"/>
              </a:rPr>
              <a:t></a:t>
            </a:r>
            <a:r>
              <a:rPr lang="en-US" baseline="-25000" dirty="0" err="1" smtClean="0">
                <a:sym typeface="Symbol"/>
              </a:rPr>
              <a:t>MS1</a:t>
            </a:r>
            <a:r>
              <a:rPr lang="en-US" baseline="-25000" dirty="0" smtClean="0">
                <a:sym typeface="Symbol"/>
              </a:rPr>
              <a:t>(</a:t>
            </a:r>
            <a:r>
              <a:rPr lang="en-US" baseline="-25000" dirty="0" err="1" smtClean="0">
                <a:sym typeface="Symbol"/>
              </a:rPr>
              <a:t>name,address,gender,birthdate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(</a:t>
            </a:r>
            <a:r>
              <a:rPr lang="en-US" dirty="0" err="1" smtClean="0">
                <a:sym typeface="Symbol"/>
              </a:rPr>
              <a:t>MovieStar</a:t>
            </a:r>
            <a:r>
              <a:rPr lang="en-US" dirty="0" smtClean="0">
                <a:sym typeface="Symbol"/>
              </a:rPr>
              <a:t>), and</a:t>
            </a:r>
          </a:p>
          <a:p>
            <a:pPr lvl="3"/>
            <a:r>
              <a:rPr lang="en-US" dirty="0" smtClean="0">
                <a:sym typeface="Symbol"/>
              </a:rPr>
              <a:t></a:t>
            </a:r>
            <a:r>
              <a:rPr lang="en-US" baseline="-25000" dirty="0" err="1" smtClean="0">
                <a:sym typeface="Symbol"/>
              </a:rPr>
              <a:t>MS2</a:t>
            </a:r>
            <a:r>
              <a:rPr lang="en-US" baseline="-25000" dirty="0" smtClean="0">
                <a:sym typeface="Symbol"/>
              </a:rPr>
              <a:t>(</a:t>
            </a:r>
            <a:r>
              <a:rPr lang="en-US" baseline="-25000" dirty="0" err="1" smtClean="0">
                <a:sym typeface="Symbol"/>
              </a:rPr>
              <a:t>name,address,gender,birthdate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(</a:t>
            </a:r>
            <a:r>
              <a:rPr lang="en-US" dirty="0" err="1" smtClean="0">
                <a:sym typeface="Symbol"/>
              </a:rPr>
              <a:t>MovieStar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that the only values for the gender attribute of </a:t>
            </a:r>
            <a:r>
              <a:rPr lang="en-US" dirty="0" err="1" smtClean="0"/>
              <a:t>MovieStar</a:t>
            </a:r>
            <a:r>
              <a:rPr lang="en-US" dirty="0" smtClean="0"/>
              <a:t> are ‘F’ and ‘M’, then</a:t>
            </a:r>
          </a:p>
          <a:p>
            <a:pPr lvl="1"/>
            <a:r>
              <a:rPr lang="en-US" dirty="0" smtClean="0">
                <a:sym typeface="Symbol"/>
              </a:rPr>
              <a:t></a:t>
            </a:r>
            <a:r>
              <a:rPr lang="en-US" baseline="-25000" dirty="0" smtClean="0">
                <a:sym typeface="Symbol"/>
              </a:rPr>
              <a:t>gender ‘F’ AND gender  ‘M’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MovieStar</a:t>
            </a:r>
            <a:r>
              <a:rPr lang="en-US" dirty="0" smtClean="0">
                <a:sym typeface="Symbol"/>
              </a:rPr>
              <a:t>) =  </a:t>
            </a:r>
          </a:p>
          <a:p>
            <a:r>
              <a:rPr lang="en-US" dirty="0" smtClean="0"/>
              <a:t>Suppose that one must have a net worth of at least $10,000,000 to be the president of a movie studio</a:t>
            </a:r>
          </a:p>
          <a:p>
            <a:pPr lvl="1"/>
            <a:r>
              <a:rPr lang="en-US" dirty="0" smtClean="0">
                <a:sym typeface="Symbol"/>
              </a:rPr>
              <a:t></a:t>
            </a:r>
            <a:r>
              <a:rPr lang="en-US" baseline="-25000" dirty="0" err="1" smtClean="0">
                <a:sym typeface="Symbol"/>
              </a:rPr>
              <a:t>netWorth</a:t>
            </a:r>
            <a:r>
              <a:rPr lang="en-US" baseline="-25000" dirty="0" smtClean="0">
                <a:sym typeface="Symbol"/>
              </a:rPr>
              <a:t>&lt;10,000,000 </a:t>
            </a:r>
            <a:r>
              <a:rPr lang="en-US" dirty="0" smtClean="0">
                <a:sym typeface="Symbol"/>
              </a:rPr>
              <a:t>(Studio </a:t>
            </a:r>
            <a:r>
              <a:rPr lang="en-US" sz="2400" dirty="0" smtClean="0">
                <a:latin typeface="Lucida Sans Unicode" pitchFamily="34" charset="0"/>
              </a:rPr>
              <a:t>⋈</a:t>
            </a:r>
            <a:r>
              <a:rPr lang="en-US" sz="2400" baseline="-25000" dirty="0" err="1" smtClean="0">
                <a:latin typeface="Lucida Sans Unicode" pitchFamily="34" charset="0"/>
              </a:rPr>
              <a:t>pres#C</a:t>
            </a:r>
            <a:r>
              <a:rPr lang="en-US" sz="2400" baseline="-25000" dirty="0" smtClean="0">
                <a:latin typeface="Lucida Sans Unicode" pitchFamily="34" charset="0"/>
              </a:rPr>
              <a:t>=cert# </a:t>
            </a:r>
            <a:r>
              <a:rPr lang="en-US" dirty="0" err="1" smtClean="0"/>
              <a:t>MovieExec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)=</a:t>
            </a:r>
          </a:p>
          <a:p>
            <a:pPr lvl="1"/>
            <a:r>
              <a:rPr lang="en-US" dirty="0" smtClean="0">
                <a:sym typeface="Symbol"/>
              </a:rPr>
              <a:t></a:t>
            </a:r>
            <a:r>
              <a:rPr lang="en-US" baseline="-25000" dirty="0" err="1" smtClean="0">
                <a:sym typeface="Symbol"/>
              </a:rPr>
              <a:t>presC</a:t>
            </a:r>
            <a:r>
              <a:rPr lang="en-US" baseline="-25000" dirty="0" smtClean="0">
                <a:sym typeface="Symbol"/>
              </a:rPr>
              <a:t>#</a:t>
            </a:r>
            <a:r>
              <a:rPr lang="en-US" dirty="0" smtClean="0">
                <a:sym typeface="Symbol"/>
              </a:rPr>
              <a:t>(Studio)  </a:t>
            </a:r>
            <a:r>
              <a:rPr lang="en-US" baseline="-25000" dirty="0" smtClean="0">
                <a:sym typeface="Symbol"/>
              </a:rPr>
              <a:t>cert#</a:t>
            </a:r>
            <a:r>
              <a:rPr lang="en-US" dirty="0" smtClean="0">
                <a:sym typeface="Symbol"/>
              </a:rPr>
              <a:t>(</a:t>
            </a:r>
            <a:r>
              <a:rPr lang="en-US" baseline="-25000" dirty="0" smtClean="0">
                <a:sym typeface="Symbol"/>
              </a:rPr>
              <a:t>netWorth≥10,000,000 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MovieExec</a:t>
            </a:r>
            <a:r>
              <a:rPr lang="en-US" dirty="0" smtClean="0">
                <a:sym typeface="Symbol"/>
              </a:rPr>
              <a:t>))</a:t>
            </a:r>
            <a:endParaRPr lang="en-US" baseline="30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Constraint 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Database Schema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Relational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286000"/>
            <a:ext cx="25442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Movies(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title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year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integer,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length: integer,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genre: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studioName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producerC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#: integer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494074"/>
            <a:ext cx="20826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MovieStar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address: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gender: char,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birthdate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date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4060" y="2286000"/>
            <a:ext cx="24657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StarsIn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err="1" smtClean="0">
                <a:latin typeface="Arial" pitchFamily="34" charset="0"/>
                <a:cs typeface="Arial" pitchFamily="34" charset="0"/>
              </a:rPr>
              <a:t>movieTitle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err="1" smtClean="0">
                <a:latin typeface="Arial" pitchFamily="34" charset="0"/>
                <a:cs typeface="Arial" pitchFamily="34" charset="0"/>
              </a:rPr>
              <a:t>movieYear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integer,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err="1" smtClean="0">
                <a:latin typeface="Arial" pitchFamily="34" charset="0"/>
                <a:cs typeface="Arial" pitchFamily="34" charset="0"/>
              </a:rPr>
              <a:t>starName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string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3891" y="4494074"/>
            <a:ext cx="23006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MovieExec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name: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address: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cert#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integer,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netWorth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integer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0845" y="2286000"/>
            <a:ext cx="20826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Studio(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address: string,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presC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#: integer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</a:p>
          <a:p>
            <a:r>
              <a:rPr lang="en-US" dirty="0" smtClean="0"/>
              <a:t>Semi-structured Data Model</a:t>
            </a:r>
          </a:p>
          <a:p>
            <a:r>
              <a:rPr lang="en-US" dirty="0" smtClean="0"/>
              <a:t>Basic Concepts on Relational Model</a:t>
            </a:r>
          </a:p>
          <a:p>
            <a:r>
              <a:rPr lang="en-US" dirty="0" smtClean="0"/>
              <a:t>Relational Algebra</a:t>
            </a:r>
          </a:p>
          <a:p>
            <a:r>
              <a:rPr lang="en-US" dirty="0" smtClean="0"/>
              <a:t>Constraints in Relational Algebra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r>
              <a:rPr lang="en-US" smtClean="0"/>
              <a:t>of chapter </a:t>
            </a:r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file example</a:t>
            </a:r>
            <a:endParaRPr lang="en-US" dirty="0"/>
          </a:p>
        </p:txBody>
      </p:sp>
      <p:pic>
        <p:nvPicPr>
          <p:cNvPr id="5" name="Picture 5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050" y="1255713"/>
            <a:ext cx="5146675" cy="540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Functional dependencies</a:t>
            </a:r>
          </a:p>
          <a:p>
            <a:pPr lvl="1"/>
            <a:r>
              <a:rPr lang="en-US" dirty="0" smtClean="0"/>
              <a:t>Rules for functional dependencies</a:t>
            </a:r>
          </a:p>
          <a:p>
            <a:pPr lvl="1"/>
            <a:r>
              <a:rPr lang="en-US" dirty="0" smtClean="0"/>
              <a:t>Closure of attributes</a:t>
            </a:r>
          </a:p>
          <a:p>
            <a:pPr lvl="1"/>
            <a:r>
              <a:rPr lang="en-US" dirty="0" smtClean="0"/>
              <a:t>Projecting functional dependencies</a:t>
            </a:r>
          </a:p>
          <a:p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BCNF</a:t>
            </a:r>
          </a:p>
          <a:p>
            <a:r>
              <a:rPr lang="en-US" dirty="0" smtClean="0"/>
              <a:t>Decomposition</a:t>
            </a:r>
          </a:p>
          <a:p>
            <a:pPr lvl="1"/>
            <a:r>
              <a:rPr lang="en-US" dirty="0" smtClean="0"/>
              <a:t>To BCNF relations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in the </a:t>
            </a:r>
            <a:r>
              <a:rPr lang="en-US" smtClean="0"/>
              <a:t>next chapter?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2.3.1 (a-&gt;f; page 36) </a:t>
            </a:r>
          </a:p>
          <a:p>
            <a:r>
              <a:rPr lang="en-US" dirty="0" smtClean="0"/>
              <a:t>Exercise 2.4.1 (a-&gt;g; page 52) </a:t>
            </a:r>
          </a:p>
          <a:p>
            <a:r>
              <a:rPr lang="en-US" dirty="0" smtClean="0"/>
              <a:t>Exercise 2.5.1 (</a:t>
            </a:r>
            <a:r>
              <a:rPr lang="en-US" dirty="0" err="1" smtClean="0"/>
              <a:t>a,b,c</a:t>
            </a:r>
            <a:r>
              <a:rPr lang="en-US" dirty="0" smtClean="0"/>
              <a:t>; page 62)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96200" cy="99060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sz="3600" dirty="0"/>
              <a:t>The Role of Relational Algebra </a:t>
            </a:r>
            <a:br>
              <a:rPr lang="en-US" sz="3600" dirty="0"/>
            </a:br>
            <a:r>
              <a:rPr lang="en-US" sz="3600" dirty="0"/>
              <a:t>in a DBMS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752600"/>
            <a:ext cx="5018088" cy="4327525"/>
          </a:xfrm>
          <a:prstGeom prst="rect">
            <a:avLst/>
          </a:prstGeom>
          <a:noFill/>
        </p:spPr>
      </p:pic>
      <p:sp>
        <p:nvSpPr>
          <p:cNvPr id="60420" name="Freeform 4"/>
          <p:cNvSpPr>
            <a:spLocks/>
          </p:cNvSpPr>
          <p:nvPr/>
        </p:nvSpPr>
        <p:spPr bwMode="auto">
          <a:xfrm>
            <a:off x="2590800" y="2743200"/>
            <a:ext cx="3090863" cy="2398713"/>
          </a:xfrm>
          <a:custGeom>
            <a:avLst/>
            <a:gdLst/>
            <a:ahLst/>
            <a:cxnLst>
              <a:cxn ang="0">
                <a:pos x="2077" y="27"/>
              </a:cxn>
              <a:cxn ang="0">
                <a:pos x="1483" y="82"/>
              </a:cxn>
              <a:cxn ang="0">
                <a:pos x="441" y="146"/>
              </a:cxn>
              <a:cxn ang="0">
                <a:pos x="340" y="183"/>
              </a:cxn>
              <a:cxn ang="0">
                <a:pos x="267" y="247"/>
              </a:cxn>
              <a:cxn ang="0">
                <a:pos x="148" y="384"/>
              </a:cxn>
              <a:cxn ang="0">
                <a:pos x="84" y="512"/>
              </a:cxn>
              <a:cxn ang="0">
                <a:pos x="29" y="722"/>
              </a:cxn>
              <a:cxn ang="0">
                <a:pos x="48" y="1143"/>
              </a:cxn>
              <a:cxn ang="0">
                <a:pos x="75" y="1207"/>
              </a:cxn>
              <a:cxn ang="0">
                <a:pos x="139" y="1307"/>
              </a:cxn>
              <a:cxn ang="0">
                <a:pos x="167" y="1353"/>
              </a:cxn>
              <a:cxn ang="0">
                <a:pos x="258" y="1463"/>
              </a:cxn>
              <a:cxn ang="0">
                <a:pos x="505" y="1655"/>
              </a:cxn>
              <a:cxn ang="0">
                <a:pos x="999" y="1819"/>
              </a:cxn>
              <a:cxn ang="0">
                <a:pos x="1026" y="1828"/>
              </a:cxn>
              <a:cxn ang="0">
                <a:pos x="1419" y="1865"/>
              </a:cxn>
              <a:cxn ang="0">
                <a:pos x="2269" y="1819"/>
              </a:cxn>
              <a:cxn ang="0">
                <a:pos x="2407" y="1783"/>
              </a:cxn>
              <a:cxn ang="0">
                <a:pos x="2653" y="1719"/>
              </a:cxn>
              <a:cxn ang="0">
                <a:pos x="2653" y="1728"/>
              </a:cxn>
              <a:cxn ang="0">
                <a:pos x="2754" y="1682"/>
              </a:cxn>
              <a:cxn ang="0">
                <a:pos x="2845" y="1627"/>
              </a:cxn>
              <a:cxn ang="0">
                <a:pos x="2946" y="1463"/>
              </a:cxn>
              <a:cxn ang="0">
                <a:pos x="2937" y="1371"/>
              </a:cxn>
              <a:cxn ang="0">
                <a:pos x="2891" y="1298"/>
              </a:cxn>
              <a:cxn ang="0">
                <a:pos x="2781" y="896"/>
              </a:cxn>
              <a:cxn ang="0">
                <a:pos x="2681" y="164"/>
              </a:cxn>
              <a:cxn ang="0">
                <a:pos x="2498" y="73"/>
              </a:cxn>
              <a:cxn ang="0">
                <a:pos x="2315" y="64"/>
              </a:cxn>
              <a:cxn ang="0">
                <a:pos x="2251" y="46"/>
              </a:cxn>
              <a:cxn ang="0">
                <a:pos x="2077" y="27"/>
              </a:cxn>
            </a:cxnLst>
            <a:rect l="0" t="0" r="r" b="b"/>
            <a:pathLst>
              <a:path w="2957" h="1888">
                <a:moveTo>
                  <a:pt x="2077" y="27"/>
                </a:moveTo>
                <a:cubicBezTo>
                  <a:pt x="1848" y="21"/>
                  <a:pt x="1709" y="119"/>
                  <a:pt x="1483" y="82"/>
                </a:cubicBezTo>
                <a:cubicBezTo>
                  <a:pt x="1115" y="87"/>
                  <a:pt x="795" y="96"/>
                  <a:pt x="441" y="146"/>
                </a:cubicBezTo>
                <a:cubicBezTo>
                  <a:pt x="359" y="178"/>
                  <a:pt x="393" y="166"/>
                  <a:pt x="340" y="183"/>
                </a:cubicBezTo>
                <a:cubicBezTo>
                  <a:pt x="317" y="206"/>
                  <a:pt x="288" y="222"/>
                  <a:pt x="267" y="247"/>
                </a:cubicBezTo>
                <a:cubicBezTo>
                  <a:pt x="229" y="293"/>
                  <a:pt x="191" y="343"/>
                  <a:pt x="148" y="384"/>
                </a:cubicBezTo>
                <a:cubicBezTo>
                  <a:pt x="133" y="430"/>
                  <a:pt x="111" y="472"/>
                  <a:pt x="84" y="512"/>
                </a:cubicBezTo>
                <a:cubicBezTo>
                  <a:pt x="70" y="582"/>
                  <a:pt x="54" y="654"/>
                  <a:pt x="29" y="722"/>
                </a:cubicBezTo>
                <a:cubicBezTo>
                  <a:pt x="10" y="868"/>
                  <a:pt x="0" y="1001"/>
                  <a:pt x="48" y="1143"/>
                </a:cubicBezTo>
                <a:cubicBezTo>
                  <a:pt x="55" y="1165"/>
                  <a:pt x="64" y="1187"/>
                  <a:pt x="75" y="1207"/>
                </a:cubicBezTo>
                <a:cubicBezTo>
                  <a:pt x="95" y="1241"/>
                  <a:pt x="139" y="1307"/>
                  <a:pt x="139" y="1307"/>
                </a:cubicBezTo>
                <a:cubicBezTo>
                  <a:pt x="160" y="1374"/>
                  <a:pt x="132" y="1301"/>
                  <a:pt x="167" y="1353"/>
                </a:cubicBezTo>
                <a:cubicBezTo>
                  <a:pt x="196" y="1396"/>
                  <a:pt x="204" y="1445"/>
                  <a:pt x="258" y="1463"/>
                </a:cubicBezTo>
                <a:cubicBezTo>
                  <a:pt x="325" y="1562"/>
                  <a:pt x="340" y="1600"/>
                  <a:pt x="505" y="1655"/>
                </a:cubicBezTo>
                <a:cubicBezTo>
                  <a:pt x="670" y="1710"/>
                  <a:pt x="834" y="1764"/>
                  <a:pt x="999" y="1819"/>
                </a:cubicBezTo>
                <a:cubicBezTo>
                  <a:pt x="1008" y="1822"/>
                  <a:pt x="1026" y="1828"/>
                  <a:pt x="1026" y="1828"/>
                </a:cubicBezTo>
                <a:cubicBezTo>
                  <a:pt x="1112" y="1888"/>
                  <a:pt x="1317" y="1856"/>
                  <a:pt x="1419" y="1865"/>
                </a:cubicBezTo>
                <a:cubicBezTo>
                  <a:pt x="1705" y="1862"/>
                  <a:pt x="1983" y="1825"/>
                  <a:pt x="2269" y="1819"/>
                </a:cubicBezTo>
                <a:cubicBezTo>
                  <a:pt x="2329" y="1818"/>
                  <a:pt x="2348" y="1797"/>
                  <a:pt x="2407" y="1783"/>
                </a:cubicBezTo>
                <a:cubicBezTo>
                  <a:pt x="2413" y="1777"/>
                  <a:pt x="2645" y="1723"/>
                  <a:pt x="2653" y="1719"/>
                </a:cubicBezTo>
                <a:cubicBezTo>
                  <a:pt x="2670" y="1710"/>
                  <a:pt x="2653" y="1728"/>
                  <a:pt x="2653" y="1728"/>
                </a:cubicBezTo>
                <a:cubicBezTo>
                  <a:pt x="2728" y="1678"/>
                  <a:pt x="2668" y="1711"/>
                  <a:pt x="2754" y="1682"/>
                </a:cubicBezTo>
                <a:cubicBezTo>
                  <a:pt x="2826" y="1630"/>
                  <a:pt x="2793" y="1644"/>
                  <a:pt x="2845" y="1627"/>
                </a:cubicBezTo>
                <a:cubicBezTo>
                  <a:pt x="2917" y="1555"/>
                  <a:pt x="2899" y="1563"/>
                  <a:pt x="2946" y="1463"/>
                </a:cubicBezTo>
                <a:cubicBezTo>
                  <a:pt x="2957" y="1439"/>
                  <a:pt x="2937" y="1371"/>
                  <a:pt x="2937" y="1371"/>
                </a:cubicBezTo>
                <a:cubicBezTo>
                  <a:pt x="2940" y="1350"/>
                  <a:pt x="2893" y="1319"/>
                  <a:pt x="2891" y="1298"/>
                </a:cubicBezTo>
                <a:cubicBezTo>
                  <a:pt x="2882" y="1203"/>
                  <a:pt x="2804" y="990"/>
                  <a:pt x="2781" y="896"/>
                </a:cubicBezTo>
                <a:cubicBezTo>
                  <a:pt x="2763" y="607"/>
                  <a:pt x="2827" y="412"/>
                  <a:pt x="2681" y="164"/>
                </a:cubicBezTo>
                <a:cubicBezTo>
                  <a:pt x="2633" y="83"/>
                  <a:pt x="2576" y="83"/>
                  <a:pt x="2498" y="73"/>
                </a:cubicBezTo>
                <a:cubicBezTo>
                  <a:pt x="2402" y="42"/>
                  <a:pt x="2462" y="54"/>
                  <a:pt x="2315" y="64"/>
                </a:cubicBezTo>
                <a:cubicBezTo>
                  <a:pt x="2271" y="75"/>
                  <a:pt x="2289" y="14"/>
                  <a:pt x="2251" y="46"/>
                </a:cubicBezTo>
                <a:cubicBezTo>
                  <a:pt x="2123" y="0"/>
                  <a:pt x="2117" y="47"/>
                  <a:pt x="2077" y="27"/>
                </a:cubicBezTo>
                <a:close/>
              </a:path>
            </a:pathLst>
          </a:custGeom>
          <a:noFill/>
          <a:ln w="952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relational model represents data as a </a:t>
            </a:r>
            <a:br>
              <a:rPr lang="en-US" dirty="0" smtClean="0"/>
            </a:br>
            <a:r>
              <a:rPr lang="en-US" dirty="0" smtClean="0"/>
              <a:t>2-dimensional table called a relation</a:t>
            </a:r>
          </a:p>
          <a:p>
            <a:pPr lvl="1"/>
            <a:r>
              <a:rPr lang="en-US" dirty="0" smtClean="0"/>
              <a:t>Suppose relation named as Movies</a:t>
            </a:r>
          </a:p>
          <a:p>
            <a:pPr lvl="1"/>
            <a:r>
              <a:rPr lang="en-US" dirty="0" smtClean="0"/>
              <a:t>Each row represents a movie</a:t>
            </a:r>
          </a:p>
          <a:p>
            <a:pPr lvl="1"/>
            <a:r>
              <a:rPr lang="en-US" dirty="0" smtClean="0"/>
              <a:t>Each column represents a property of movie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2.2 Basics of the Relational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4765040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/>
                <a:gridCol w="1235996"/>
                <a:gridCol w="1512255"/>
                <a:gridCol w="13099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title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length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genre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Gone</a:t>
                      </a:r>
                      <a:r>
                        <a:rPr lang="en-US" baseline="0" dirty="0" smtClean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Scifi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Comedy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95600" y="6260068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2.3: The relation Movies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a columns of a relation</a:t>
            </a:r>
          </a:p>
          <a:p>
            <a:pPr lvl="1"/>
            <a:r>
              <a:rPr lang="en-US" dirty="0" smtClean="0"/>
              <a:t>appears at the top of the columns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Basics of Relational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3622040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/>
                <a:gridCol w="1235996"/>
                <a:gridCol w="1512255"/>
                <a:gridCol w="13099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title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year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length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genre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Gone</a:t>
                      </a:r>
                      <a:r>
                        <a:rPr lang="en-US" baseline="0" dirty="0" smtClean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Scifi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Comedy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95600" y="5193268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2.3: The relation Movies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I2DB_Ch1_2010</Template>
  <TotalTime>16490</TotalTime>
  <Words>3599</Words>
  <Application>Microsoft Office PowerPoint</Application>
  <PresentationFormat>On-screen Show (4:3)</PresentationFormat>
  <Paragraphs>970</Paragraphs>
  <Slides>72</Slides>
  <Notes>53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Module</vt:lpstr>
      <vt:lpstr>Image</vt:lpstr>
      <vt:lpstr>RELATIONAL DATA MODEL</vt:lpstr>
      <vt:lpstr>Objectives</vt:lpstr>
      <vt:lpstr>2.1 An Overview of Data Models</vt:lpstr>
      <vt:lpstr>Important Data Models</vt:lpstr>
      <vt:lpstr>The Relational Model in Brief</vt:lpstr>
      <vt:lpstr>The Semi-structured Model in Brief</vt:lpstr>
      <vt:lpstr>XML file example</vt:lpstr>
      <vt:lpstr>2.2 Basics of the Relational Model</vt:lpstr>
      <vt:lpstr>2.2 Basics of Relational Model</vt:lpstr>
      <vt:lpstr>2.2 Basics of Relational Model</vt:lpstr>
      <vt:lpstr>2.2 Basics of Relational Model</vt:lpstr>
      <vt:lpstr>2.2 Basics of Relational Model</vt:lpstr>
      <vt:lpstr>2.2 Basics of Relational Model</vt:lpstr>
      <vt:lpstr>2.2 Basics of Relational Model</vt:lpstr>
      <vt:lpstr>2.2 Basics of Relational Model</vt:lpstr>
      <vt:lpstr>2.2 Basics of Relational Model</vt:lpstr>
      <vt:lpstr>Summary 1: Relational Model</vt:lpstr>
      <vt:lpstr>Summary 2: Why relations?</vt:lpstr>
      <vt:lpstr>Exercises</vt:lpstr>
      <vt:lpstr>2.3 Defining a Relation Schema in SQL</vt:lpstr>
      <vt:lpstr>2.3 Defining a Relation Schema in SQL</vt:lpstr>
      <vt:lpstr>2.3 Defining a Relation Schema in SQL</vt:lpstr>
      <vt:lpstr>2.3 Defining a Relation Schema in SQL</vt:lpstr>
      <vt:lpstr>2.3 Defining a Relation Schema in SQL</vt:lpstr>
      <vt:lpstr>2.3 Defining a Relation Schema in SQL</vt:lpstr>
      <vt:lpstr>2.3 Defining a Relation Schema in SQL</vt:lpstr>
      <vt:lpstr>2.3 Defining a Relation Schema in SQL</vt:lpstr>
      <vt:lpstr>2.4 An Algebraic Query Language</vt:lpstr>
      <vt:lpstr>An Algebraic Query Language</vt:lpstr>
      <vt:lpstr>Why we need …</vt:lpstr>
      <vt:lpstr>Set Operations on Relations</vt:lpstr>
      <vt:lpstr>Set Operations on Relations</vt:lpstr>
      <vt:lpstr>Set Operations on Relations</vt:lpstr>
      <vt:lpstr>Set Operations on Relations</vt:lpstr>
      <vt:lpstr>Why we need …</vt:lpstr>
      <vt:lpstr>Selection</vt:lpstr>
      <vt:lpstr>Selection</vt:lpstr>
      <vt:lpstr>Selection</vt:lpstr>
      <vt:lpstr>Why we need …</vt:lpstr>
      <vt:lpstr>Projection</vt:lpstr>
      <vt:lpstr>Projection</vt:lpstr>
      <vt:lpstr>Projection</vt:lpstr>
      <vt:lpstr>Why we need …</vt:lpstr>
      <vt:lpstr>Cartesian Product</vt:lpstr>
      <vt:lpstr>Cartesian Product</vt:lpstr>
      <vt:lpstr>Why we need …</vt:lpstr>
      <vt:lpstr>Theta Join</vt:lpstr>
      <vt:lpstr>Theta Join</vt:lpstr>
      <vt:lpstr>Why we need …</vt:lpstr>
      <vt:lpstr>Natural Join</vt:lpstr>
      <vt:lpstr>Natural Join</vt:lpstr>
      <vt:lpstr>How we need …</vt:lpstr>
      <vt:lpstr>Relational Expression</vt:lpstr>
      <vt:lpstr>Relational Expression</vt:lpstr>
      <vt:lpstr>Relational Expression</vt:lpstr>
      <vt:lpstr>Why we need …</vt:lpstr>
      <vt:lpstr>Naming and Renaming</vt:lpstr>
      <vt:lpstr>Naming and Renaming</vt:lpstr>
      <vt:lpstr>2.5 Constraints on Relations</vt:lpstr>
      <vt:lpstr>Relational Algebra as a Constraint Language</vt:lpstr>
      <vt:lpstr>Why we need …</vt:lpstr>
      <vt:lpstr>Referential Integrity Constraints</vt:lpstr>
      <vt:lpstr>Referential Integrity Constraints</vt:lpstr>
      <vt:lpstr>Why we need …</vt:lpstr>
      <vt:lpstr>Key constraints</vt:lpstr>
      <vt:lpstr>Key constraints</vt:lpstr>
      <vt:lpstr>Additional Constraint Examples</vt:lpstr>
      <vt:lpstr>Basics of Relational Model</vt:lpstr>
      <vt:lpstr>Summary of chapter 2</vt:lpstr>
      <vt:lpstr>What are in the next chapter?</vt:lpstr>
      <vt:lpstr>Exercises</vt:lpstr>
      <vt:lpstr>The Role of Relational Algebra  in a DBMS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/>
  <cp:lastModifiedBy>TaiNT</cp:lastModifiedBy>
  <cp:revision>862</cp:revision>
  <dcterms:created xsi:type="dcterms:W3CDTF">2006-08-16T00:00:00Z</dcterms:created>
  <dcterms:modified xsi:type="dcterms:W3CDTF">2015-07-09T04:22:29Z</dcterms:modified>
</cp:coreProperties>
</file>