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7"/>
  </p:notesMasterIdLst>
  <p:sldIdLst>
    <p:sldId id="378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379" r:id="rId14"/>
    <p:sldId id="271" r:id="rId15"/>
    <p:sldId id="424" r:id="rId16"/>
    <p:sldId id="272" r:id="rId17"/>
    <p:sldId id="273" r:id="rId18"/>
    <p:sldId id="274" r:id="rId19"/>
    <p:sldId id="277" r:id="rId20"/>
    <p:sldId id="284" r:id="rId21"/>
    <p:sldId id="425" r:id="rId22"/>
    <p:sldId id="285" r:id="rId23"/>
    <p:sldId id="287" r:id="rId24"/>
    <p:sldId id="380" r:id="rId25"/>
    <p:sldId id="381" r:id="rId26"/>
    <p:sldId id="441" r:id="rId27"/>
    <p:sldId id="278" r:id="rId28"/>
    <p:sldId id="279" r:id="rId29"/>
    <p:sldId id="356" r:id="rId30"/>
    <p:sldId id="357" r:id="rId31"/>
    <p:sldId id="382" r:id="rId32"/>
    <p:sldId id="427" r:id="rId33"/>
    <p:sldId id="360" r:id="rId34"/>
    <p:sldId id="359" r:id="rId35"/>
    <p:sldId id="426" r:id="rId36"/>
    <p:sldId id="292" r:id="rId37"/>
    <p:sldId id="298" r:id="rId38"/>
    <p:sldId id="299" r:id="rId39"/>
    <p:sldId id="383" r:id="rId40"/>
    <p:sldId id="294" r:id="rId41"/>
    <p:sldId id="300" r:id="rId42"/>
    <p:sldId id="295" r:id="rId43"/>
    <p:sldId id="301" r:id="rId44"/>
    <p:sldId id="296" r:id="rId45"/>
    <p:sldId id="297" r:id="rId46"/>
    <p:sldId id="384" r:id="rId47"/>
    <p:sldId id="302" r:id="rId48"/>
    <p:sldId id="436" r:id="rId49"/>
    <p:sldId id="303" r:id="rId50"/>
    <p:sldId id="385" r:id="rId51"/>
    <p:sldId id="362" r:id="rId52"/>
    <p:sldId id="363" r:id="rId53"/>
    <p:sldId id="364" r:id="rId54"/>
    <p:sldId id="365" r:id="rId55"/>
    <p:sldId id="304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6" r:id="rId66"/>
    <p:sldId id="377" r:id="rId67"/>
    <p:sldId id="310" r:id="rId68"/>
    <p:sldId id="428" r:id="rId69"/>
    <p:sldId id="305" r:id="rId70"/>
    <p:sldId id="311" r:id="rId71"/>
    <p:sldId id="307" r:id="rId72"/>
    <p:sldId id="312" r:id="rId73"/>
    <p:sldId id="313" r:id="rId74"/>
    <p:sldId id="314" r:id="rId75"/>
    <p:sldId id="429" r:id="rId76"/>
    <p:sldId id="437" r:id="rId77"/>
    <p:sldId id="438" r:id="rId78"/>
    <p:sldId id="439" r:id="rId79"/>
    <p:sldId id="440" r:id="rId80"/>
    <p:sldId id="386" r:id="rId81"/>
    <p:sldId id="387" r:id="rId82"/>
    <p:sldId id="388" r:id="rId83"/>
    <p:sldId id="389" r:id="rId84"/>
    <p:sldId id="390" r:id="rId85"/>
    <p:sldId id="396" r:id="rId86"/>
    <p:sldId id="392" r:id="rId87"/>
    <p:sldId id="397" r:id="rId88"/>
    <p:sldId id="394" r:id="rId89"/>
    <p:sldId id="395" r:id="rId90"/>
    <p:sldId id="399" r:id="rId91"/>
    <p:sldId id="430" r:id="rId92"/>
    <p:sldId id="400" r:id="rId93"/>
    <p:sldId id="401" r:id="rId94"/>
    <p:sldId id="402" r:id="rId95"/>
    <p:sldId id="403" r:id="rId96"/>
    <p:sldId id="404" r:id="rId97"/>
    <p:sldId id="405" r:id="rId98"/>
    <p:sldId id="406" r:id="rId99"/>
    <p:sldId id="419" r:id="rId100"/>
    <p:sldId id="420" r:id="rId101"/>
    <p:sldId id="409" r:id="rId102"/>
    <p:sldId id="421" r:id="rId103"/>
    <p:sldId id="422" r:id="rId104"/>
    <p:sldId id="423" r:id="rId105"/>
    <p:sldId id="431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59238" autoAdjust="0"/>
  </p:normalViewPr>
  <p:slideViewPr>
    <p:cSldViewPr>
      <p:cViewPr varScale="1">
        <p:scale>
          <a:sx n="53" d="100"/>
          <a:sy n="53" d="100"/>
        </p:scale>
        <p:origin x="-2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13D5-6517-4B1A-AB7C-0FA1BF536E1F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C4C8-83E5-4DCA-8091-3DCE1B5DB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/>
              </a:rPr>
              <a:t> </a:t>
            </a:r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/>
              </a:rPr>
              <a:t> </a:t>
            </a:r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Design Theory for Relational Databases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p:oleObj spid="_x0000_s2050" name="Image" r:id="rId15" imgW="3646321" imgH="3931376" progId="">
              <p:embed/>
            </p:oleObj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p:oleObj spid="_x0000_s2051" name="Image" r:id="rId16" imgW="2575783" imgH="2545301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smtClean="0"/>
              <a:t>DESIGN THEORY FOR RELATIONAL DATABASES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Some superkeys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title,year,starName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title,year,starName,length,studioName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Superkeys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34375" r="34375" b="44792"/>
          <a:stretch>
            <a:fillRect/>
          </a:stretch>
        </p:blipFill>
        <p:spPr bwMode="auto">
          <a:xfrm>
            <a:off x="8382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ym typeface="Symbol"/>
              </a:rPr>
              <a:t>Example: Suppose a relation R(A,B,C,D), A-&gt;-&gt;BC, D→C. Test A→C hold ?</a:t>
            </a:r>
          </a:p>
          <a:p>
            <a:pPr lvl="1"/>
            <a:r>
              <a:rPr lang="en-US" sz="1800" dirty="0" smtClean="0">
                <a:sym typeface="Symbol"/>
              </a:rPr>
              <a:t>Start with the tableau with two rows</a:t>
            </a:r>
          </a:p>
          <a:p>
            <a:pPr lvl="1">
              <a:buNone/>
            </a:pPr>
            <a:endParaRPr lang="en-US" sz="2000" dirty="0" smtClean="0">
              <a:sym typeface="Symbol"/>
            </a:endParaRPr>
          </a:p>
          <a:p>
            <a:pPr lvl="1">
              <a:buNone/>
            </a:pPr>
            <a:endParaRPr lang="en-US" sz="20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Since A-&gt;-&gt;BC, then we swap the B and C columns to get two new </a:t>
            </a:r>
            <a:r>
              <a:rPr lang="en-US" sz="1800" dirty="0" err="1" smtClean="0">
                <a:sym typeface="Symbol"/>
              </a:rPr>
              <a:t>tuples</a:t>
            </a:r>
            <a:r>
              <a:rPr lang="en-US" sz="1800" dirty="0" smtClean="0">
                <a:sym typeface="Symbol"/>
              </a:rPr>
              <a:t> into the tableau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048000"/>
          <a:ext cx="6096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4876800"/>
          <a:ext cx="6019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 (cont)</a:t>
            </a:r>
          </a:p>
          <a:p>
            <a:pPr lvl="1"/>
            <a:r>
              <a:rPr lang="en-US" dirty="0" smtClean="0">
                <a:sym typeface="Symbol"/>
              </a:rPr>
              <a:t>We have pairs of rows that agree on D, so we can apply the FD D→C, then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=c</a:t>
            </a:r>
            <a:r>
              <a:rPr lang="en-US" baseline="-25000" dirty="0" smtClean="0">
                <a:sym typeface="Symbol"/>
              </a:rPr>
              <a:t>2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So, we conclude that A→C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276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Example: Suppose a relation R(A,B,C,D), A</a:t>
            </a:r>
            <a:r>
              <a:rPr lang="en-US" dirty="0" smtClean="0">
                <a:sym typeface="Wingdings" pitchFamily="2" charset="2"/>
              </a:rPr>
              <a:t>-&gt;-&gt;B, B-&gt;-&gt;C. Test A-&gt;-&gt;C hold ?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We have two rows agree on A, then we apply A-&gt;-&gt;B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697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62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/>
              </a:rPr>
              <a:t>Example: Suppose a relation R(A,B,C,D), A</a:t>
            </a:r>
            <a:r>
              <a:rPr lang="en-US" dirty="0" smtClean="0">
                <a:sym typeface="Wingdings" pitchFamily="2" charset="2"/>
              </a:rPr>
              <a:t>-&gt;-&gt;B, B-&gt;-&gt;C. A-&gt;-&gt;C?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B-&gt;-&gt;C, the 2</a:t>
            </a:r>
            <a:r>
              <a:rPr lang="en-US" baseline="30000" dirty="0" smtClean="0">
                <a:sym typeface="Wingdings" pitchFamily="2" charset="2"/>
              </a:rPr>
              <a:t>nd</a:t>
            </a:r>
            <a:r>
              <a:rPr lang="en-US" dirty="0" smtClean="0">
                <a:sym typeface="Wingdings" pitchFamily="2" charset="2"/>
              </a:rPr>
              <a:t>,3</a:t>
            </a:r>
            <a:r>
              <a:rPr lang="en-US" baseline="30000" dirty="0" smtClean="0">
                <a:sym typeface="Wingdings" pitchFamily="2" charset="2"/>
              </a:rPr>
              <a:t>rd</a:t>
            </a:r>
            <a:r>
              <a:rPr lang="en-US" dirty="0" smtClean="0">
                <a:sym typeface="Wingdings" pitchFamily="2" charset="2"/>
              </a:rPr>
              <a:t> rows agree on B, then we swap the C column, we have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We have (</a:t>
            </a:r>
            <a:r>
              <a:rPr lang="en-US" dirty="0" err="1" smtClean="0">
                <a:sym typeface="Wingdings" pitchFamily="2" charset="2"/>
              </a:rPr>
              <a:t>a,b,c,d</a:t>
            </a:r>
            <a:r>
              <a:rPr lang="en-US" dirty="0" smtClean="0">
                <a:sym typeface="Wingdings" pitchFamily="2" charset="2"/>
              </a:rPr>
              <a:t>) which proves that A-&gt;-&gt;C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ym typeface="Symbol"/>
              </a:rPr>
              <a:t>Example: Suppose a relation R(A,B,C,D,E), and one of the decomposed relation S(A,B,C). MVD A-&gt;-&gt;CD holds in R. Does A-&gt;-&gt;C hold in S?</a:t>
            </a: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As A-&gt;-&gt;CD, swap the C and D columns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85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d</a:t>
                      </a:r>
                      <a:r>
                        <a:rPr lang="en-US" b="1" i="1" baseline="-25000" dirty="0" err="1" smtClean="0"/>
                        <a:t>1</a:t>
                      </a:r>
                      <a:endParaRPr lang="en-US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3.6.2 (</a:t>
            </a:r>
            <a:r>
              <a:rPr lang="en-US" smtClean="0"/>
              <a:t>page 114)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FD’s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from a set of FD’s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if every relation instance that satisfies all the FD’s in </a:t>
            </a:r>
            <a:r>
              <a:rPr lang="en-US" i="1" dirty="0" smtClean="0"/>
              <a:t>T</a:t>
            </a:r>
            <a:r>
              <a:rPr lang="en-US" dirty="0" smtClean="0"/>
              <a:t> also satisfies all the FD’s in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Two sets of FD’s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</a:t>
            </a:r>
            <a:r>
              <a:rPr lang="en-US" b="1" dirty="0" smtClean="0"/>
              <a:t>equivalent</a:t>
            </a:r>
            <a:r>
              <a:rPr lang="en-US" dirty="0" smtClean="0"/>
              <a:t> if and only if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from </a:t>
            </a:r>
            <a:r>
              <a:rPr lang="en-US" i="1" dirty="0" smtClean="0"/>
              <a:t>T</a:t>
            </a:r>
            <a:r>
              <a:rPr lang="en-US" dirty="0" smtClean="0"/>
              <a:t>, and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 Rules about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Splitting Rule</a:t>
            </a:r>
          </a:p>
          <a:p>
            <a:pPr lvl="1"/>
            <a:r>
              <a:rPr lang="en-US" dirty="0" smtClean="0"/>
              <a:t>We can replace an FD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by a set of FD’s 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for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=1,2,…,m</a:t>
            </a:r>
          </a:p>
          <a:p>
            <a:endParaRPr lang="en-US" dirty="0" smtClean="0"/>
          </a:p>
          <a:p>
            <a:r>
              <a:rPr lang="en-US" dirty="0" smtClean="0"/>
              <a:t>Combining Rule</a:t>
            </a:r>
          </a:p>
          <a:p>
            <a:pPr lvl="1"/>
            <a:r>
              <a:rPr lang="en-US" dirty="0" smtClean="0"/>
              <a:t>We can replace a set of FD’s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B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for i=1,2,…,m by the single FD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and Combining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ym typeface="Symbol"/>
              </a:rPr>
              <a:t>Example</a:t>
            </a: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pPr lvl="1">
              <a:buNone/>
            </a:pPr>
            <a:endParaRPr lang="en-US" smtClean="0">
              <a:sym typeface="Symbol"/>
            </a:endParaRPr>
          </a:p>
          <a:p>
            <a:pPr lvl="1">
              <a:buNone/>
            </a:pPr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title year   length</a:t>
            </a:r>
          </a:p>
          <a:p>
            <a:pPr lvl="1"/>
            <a:r>
              <a:rPr lang="en-US" smtClean="0">
                <a:sym typeface="Symbol"/>
              </a:rPr>
              <a:t>title year   genre</a:t>
            </a:r>
          </a:p>
          <a:p>
            <a:pPr lvl="1"/>
            <a:r>
              <a:rPr lang="en-US" smtClean="0">
                <a:sym typeface="Symbol"/>
              </a:rPr>
              <a:t>title year   studioName</a:t>
            </a:r>
          </a:p>
          <a:p>
            <a:pPr lvl="1"/>
            <a:r>
              <a:rPr lang="en-US" smtClean="0">
                <a:sym typeface="Symbol"/>
              </a:rPr>
              <a:t>title year   length genre studioName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Splitting and Combining Rules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34375" r="34375" b="44792"/>
          <a:stretch>
            <a:fillRect/>
          </a:stretch>
        </p:blipFill>
        <p:spPr bwMode="auto">
          <a:xfrm>
            <a:off x="1066800" y="1981200"/>
            <a:ext cx="7467600" cy="21338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The FD’s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is trivial, if 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			{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}  {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r>
              <a:rPr lang="en-US" dirty="0" smtClean="0">
                <a:sym typeface="Symbol"/>
              </a:rPr>
              <a:t>Every trivial FD holds in every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Trivial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The FD’s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is equavilent to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…C</a:t>
            </a:r>
            <a:r>
              <a:rPr lang="en-US" i="1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, where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’s are all those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’s that are not also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’s 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Ex: A,B,C,D  C,D,E,F then A,B,C,D  E,F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Trivial Functional Dependencies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495800"/>
            <a:ext cx="4495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5181600"/>
            <a:ext cx="4495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526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19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00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43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819400" y="396875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3733800"/>
            <a:ext cx="45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3886200" y="427196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006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4050268"/>
            <a:ext cx="4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2672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6941" y="3516868"/>
            <a:ext cx="4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Autofit/>
          </a:bodyPr>
          <a:lstStyle/>
          <a:p>
            <a:r>
              <a:rPr lang="en-US" sz="2600" dirty="0" smtClean="0">
                <a:sym typeface="Symbol"/>
              </a:rPr>
              <a:t>The closure of  a set of attributes 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 under FD’s in </a:t>
            </a:r>
            <a:r>
              <a:rPr lang="en-US" sz="2600" i="1" dirty="0" smtClean="0">
                <a:sym typeface="Symbol"/>
              </a:rPr>
              <a:t>S (denoted </a:t>
            </a:r>
            <a:r>
              <a:rPr lang="en-US" sz="2600" dirty="0" smtClean="0">
                <a:sym typeface="Symbol"/>
              </a:rPr>
              <a:t>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</a:t>
            </a:r>
            <a:r>
              <a:rPr lang="en-US" sz="2600" baseline="30000" dirty="0" smtClean="0">
                <a:sym typeface="Symbol"/>
              </a:rPr>
              <a:t>+</a:t>
            </a:r>
            <a:r>
              <a:rPr lang="en-US" sz="2600" i="1" dirty="0" smtClean="0">
                <a:sym typeface="Symbol"/>
              </a:rPr>
              <a:t>)</a:t>
            </a:r>
            <a:r>
              <a:rPr lang="en-US" sz="2600" dirty="0" smtClean="0">
                <a:sym typeface="Symbol"/>
              </a:rPr>
              <a:t> is the set of attributes </a:t>
            </a:r>
            <a:r>
              <a:rPr lang="en-US" sz="2600" i="1" dirty="0" smtClean="0">
                <a:sym typeface="Symbol"/>
              </a:rPr>
              <a:t>B</a:t>
            </a:r>
            <a:r>
              <a:rPr lang="en-US" sz="2600" dirty="0" smtClean="0">
                <a:sym typeface="Symbol"/>
              </a:rPr>
              <a:t> such that every relation that satisfies all the FD’s in set </a:t>
            </a:r>
            <a:r>
              <a:rPr lang="en-US" sz="2600" i="1" dirty="0" smtClean="0">
                <a:sym typeface="Symbol"/>
              </a:rPr>
              <a:t>S</a:t>
            </a:r>
            <a:r>
              <a:rPr lang="en-US" sz="2600" dirty="0" smtClean="0">
                <a:sym typeface="Symbol"/>
              </a:rPr>
              <a:t> also satisfies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 B</a:t>
            </a:r>
          </a:p>
          <a:p>
            <a:r>
              <a:rPr lang="en-US" sz="2600" dirty="0" smtClean="0">
                <a:sym typeface="Symbol"/>
              </a:rPr>
              <a:t>That is,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 B</a:t>
            </a:r>
            <a:r>
              <a:rPr lang="en-US" sz="2600" dirty="0" smtClean="0">
                <a:sym typeface="Symbol"/>
              </a:rPr>
              <a:t> follows from the FD’s of </a:t>
            </a:r>
            <a:r>
              <a:rPr lang="en-US" sz="2600" i="1" dirty="0" smtClean="0">
                <a:sym typeface="Symbol"/>
              </a:rPr>
              <a:t>S</a:t>
            </a:r>
          </a:p>
          <a:p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  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}+, because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A</a:t>
            </a:r>
            <a:r>
              <a:rPr lang="en-US" sz="2600" i="1" baseline="-25000" dirty="0" smtClean="0">
                <a:sym typeface="Symbol"/>
              </a:rPr>
              <a:t>i</a:t>
            </a:r>
            <a:r>
              <a:rPr lang="en-US" sz="2600" dirty="0" smtClean="0">
                <a:sym typeface="Symbol"/>
              </a:rPr>
              <a:t> is trivial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A,B,C,D,E,F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S={AC, A D, D E, E F}, {A}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=?</a:t>
            </a:r>
          </a:p>
          <a:p>
            <a:pPr lvl="1"/>
            <a:r>
              <a:rPr lang="en-US" dirty="0" smtClean="0">
                <a:sym typeface="Symbol"/>
              </a:rPr>
              <a:t>{A}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={</a:t>
            </a:r>
            <a:r>
              <a:rPr lang="en-US" dirty="0" err="1" smtClean="0">
                <a:sym typeface="Symbol"/>
              </a:rPr>
              <a:t>A,C,D,E,F</a:t>
            </a:r>
            <a:r>
              <a:rPr lang="en-US" dirty="0" smtClean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Algorithm 3.7: Closure of a set of attributes</a:t>
            </a:r>
          </a:p>
          <a:p>
            <a:pPr lvl="1"/>
            <a:r>
              <a:rPr lang="en-US" dirty="0" smtClean="0">
                <a:sym typeface="Symbol"/>
              </a:rPr>
              <a:t>Input: A set of attributes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 and a set of FD’s </a:t>
            </a:r>
            <a:r>
              <a:rPr lang="en-US" i="1" dirty="0" smtClean="0">
                <a:sym typeface="Symbol"/>
              </a:rPr>
              <a:t>S</a:t>
            </a:r>
          </a:p>
          <a:p>
            <a:pPr lvl="1"/>
            <a:r>
              <a:rPr lang="en-US" dirty="0" smtClean="0">
                <a:sym typeface="Symbol"/>
              </a:rPr>
              <a:t>Output: The closure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  <a:r>
              <a:rPr lang="en-US" baseline="30000" dirty="0" smtClean="0">
                <a:sym typeface="Symbol"/>
              </a:rPr>
              <a:t>+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If necessary, split the FD’s of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so each FD in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have singleton right side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Let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be a set of attributes that will become the closure. Initialize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to be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Repeatedly search for some FD: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 C</a:t>
            </a:r>
            <a:r>
              <a:rPr lang="en-US" dirty="0" smtClean="0">
                <a:sym typeface="Symbol"/>
              </a:rPr>
              <a:t>, such that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are in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, but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is not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 smtClean="0">
                <a:sym typeface="Symbol"/>
              </a:rPr>
              <a:t>If such C is found, add to X, and repeat the search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 smtClean="0">
                <a:sym typeface="Symbol"/>
              </a:rPr>
              <a:t>If such C is not found, no more attributes can be added to X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The set X is the correct value of {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…, 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A,B,C,D,E,F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</a:t>
            </a:r>
            <a:r>
              <a:rPr lang="en-US" dirty="0" err="1" smtClean="0">
                <a:sym typeface="Symbol"/>
              </a:rPr>
              <a:t>ABC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BCAD,DE,CFB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Compute {A,B}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, {B,C}</a:t>
            </a:r>
            <a:r>
              <a:rPr lang="en-US" baseline="30000" dirty="0" smtClean="0">
                <a:sym typeface="Symbol"/>
              </a:rPr>
              <a:t>+</a:t>
            </a:r>
          </a:p>
          <a:p>
            <a:pPr lvl="1"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Functional Dependencies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Multi-valued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S={ABC, BCAD,DE,CFB}</a:t>
            </a:r>
          </a:p>
          <a:p>
            <a:pPr lvl="1"/>
            <a:r>
              <a:rPr lang="en-US" dirty="0" smtClean="0">
                <a:sym typeface="Symbol"/>
              </a:rPr>
              <a:t>Split </a:t>
            </a:r>
            <a:r>
              <a:rPr lang="en-US" i="1" dirty="0" smtClean="0">
                <a:sym typeface="Symbol"/>
              </a:rPr>
              <a:t>BC AD</a:t>
            </a:r>
            <a:r>
              <a:rPr lang="en-US" dirty="0" smtClean="0">
                <a:sym typeface="Symbol"/>
              </a:rPr>
              <a:t> into </a:t>
            </a:r>
            <a:r>
              <a:rPr lang="en-US" i="1" dirty="0" smtClean="0">
                <a:sym typeface="Symbol"/>
              </a:rPr>
              <a:t>BC A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BC D</a:t>
            </a:r>
          </a:p>
          <a:p>
            <a:pPr lvl="1"/>
            <a:r>
              <a:rPr lang="en-US" dirty="0" smtClean="0">
                <a:sym typeface="Symbol"/>
              </a:rPr>
              <a:t>S={ABC, BCA, </a:t>
            </a:r>
            <a:r>
              <a:rPr lang="en-US" i="1" dirty="0" smtClean="0">
                <a:sym typeface="Symbol"/>
              </a:rPr>
              <a:t>BC D, </a:t>
            </a:r>
            <a:r>
              <a:rPr lang="en-US" dirty="0" smtClean="0">
                <a:sym typeface="Symbol"/>
              </a:rPr>
              <a:t>DE, CFB}</a:t>
            </a:r>
            <a:endParaRPr lang="en-US" i="1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Start with Result={</a:t>
            </a:r>
            <a:r>
              <a:rPr lang="en-US" i="1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First: since </a:t>
            </a:r>
            <a:r>
              <a:rPr lang="en-US" i="1" dirty="0" smtClean="0">
                <a:sym typeface="Symbol"/>
              </a:rPr>
              <a:t>AB C</a:t>
            </a:r>
            <a:r>
              <a:rPr lang="en-US" dirty="0" smtClean="0">
                <a:sym typeface="Symbol"/>
              </a:rPr>
              <a:t>, then add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Second: since </a:t>
            </a:r>
            <a:r>
              <a:rPr lang="en-US" i="1" dirty="0" smtClean="0">
                <a:sym typeface="Symbol"/>
              </a:rPr>
              <a:t>BC A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BC D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is already in Result, but </a:t>
            </a:r>
            <a:r>
              <a:rPr lang="en-US" i="1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is not, then add </a:t>
            </a:r>
            <a:r>
              <a:rPr lang="en-US" i="1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Third: since </a:t>
            </a:r>
            <a:r>
              <a:rPr lang="en-US" i="1" dirty="0" smtClean="0">
                <a:sym typeface="Symbol"/>
              </a:rPr>
              <a:t>D E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is not in Result, then add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A,B,C,D,E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No more changes to Result are possible, the algorithm is finished here, and {</a:t>
            </a:r>
            <a:r>
              <a:rPr lang="en-US" i="1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}+={</a:t>
            </a:r>
            <a:r>
              <a:rPr lang="en-US" i="1" dirty="0" err="1" smtClean="0">
                <a:sym typeface="Symbol"/>
              </a:rPr>
              <a:t>A,B,C,D,E</a:t>
            </a:r>
            <a:r>
              <a:rPr lang="en-US" dirty="0" smtClean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R(A,B,C,D,E,F)</a:t>
            </a:r>
          </a:p>
          <a:p>
            <a:r>
              <a:rPr lang="en-US" dirty="0" smtClean="0">
                <a:sym typeface="Symbol"/>
              </a:rPr>
              <a:t>S={ABC, BCAD,DE,CFB}</a:t>
            </a:r>
          </a:p>
          <a:p>
            <a:r>
              <a:rPr lang="en-US" dirty="0" smtClean="0"/>
              <a:t>Compute {AB}</a:t>
            </a:r>
            <a:r>
              <a:rPr lang="en-US" baseline="30000" dirty="0" smtClean="0"/>
              <a:t>+</a:t>
            </a:r>
            <a:r>
              <a:rPr lang="en-US" dirty="0" smtClean="0"/>
              <a:t> ? {BC}</a:t>
            </a:r>
            <a:r>
              <a:rPr lang="en-US" baseline="30000" dirty="0" smtClean="0"/>
              <a:t>+</a:t>
            </a:r>
            <a:r>
              <a:rPr lang="en-US" dirty="0" smtClean="0"/>
              <a:t> ?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What are some the keys of R?</a:t>
            </a:r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S={BC</a:t>
            </a:r>
            <a:r>
              <a:rPr lang="en-US" dirty="0" smtClean="0">
                <a:sym typeface="Symbol"/>
              </a:rPr>
              <a:t>  D, D  A, A  B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Compute {CD}</a:t>
            </a:r>
            <a:r>
              <a:rPr lang="en-US" baseline="30000" dirty="0" smtClean="0"/>
              <a:t>+</a:t>
            </a:r>
            <a:r>
              <a:rPr lang="en-US" dirty="0" smtClean="0"/>
              <a:t> ? {BC}</a:t>
            </a:r>
            <a:r>
              <a:rPr lang="en-US" baseline="30000" dirty="0" smtClean="0"/>
              <a:t>+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What are some the keys of R?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S={</a:t>
            </a:r>
            <a:r>
              <a:rPr lang="en-US" dirty="0" err="1" smtClean="0"/>
              <a:t>A→B</a:t>
            </a:r>
            <a:r>
              <a:rPr lang="en-US" dirty="0" smtClean="0"/>
              <a:t>, </a:t>
            </a:r>
            <a:r>
              <a:rPr lang="en-US" dirty="0" err="1" smtClean="0"/>
              <a:t>B→C</a:t>
            </a:r>
            <a:r>
              <a:rPr lang="en-US" dirty="0" smtClean="0"/>
              <a:t>, </a:t>
            </a:r>
            <a:r>
              <a:rPr lang="en-US" dirty="0" err="1" smtClean="0"/>
              <a:t>C→D</a:t>
            </a:r>
            <a:r>
              <a:rPr lang="en-US" dirty="0" smtClean="0"/>
              <a:t>, </a:t>
            </a:r>
            <a:r>
              <a:rPr lang="en-US" dirty="0" err="1" smtClean="0"/>
              <a:t>D→A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Compute {A}</a:t>
            </a:r>
            <a:r>
              <a:rPr lang="en-US" baseline="30000" dirty="0" smtClean="0"/>
              <a:t>+</a:t>
            </a:r>
            <a:r>
              <a:rPr lang="en-US" dirty="0" smtClean="0"/>
              <a:t> ? {B}</a:t>
            </a:r>
            <a:r>
              <a:rPr lang="en-US" baseline="30000" dirty="0" smtClean="0"/>
              <a:t>+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What are some the keys of R?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B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C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…C</a:t>
            </a:r>
            <a:r>
              <a:rPr lang="en-US" i="1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hold in relation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, then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…C</a:t>
            </a:r>
            <a:r>
              <a:rPr lang="en-US" i="1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also holds in </a:t>
            </a:r>
            <a:r>
              <a:rPr lang="en-US" i="1" dirty="0" smtClean="0">
                <a:sym typeface="Symbol"/>
              </a:rPr>
              <a:t>R</a:t>
            </a:r>
          </a:p>
          <a:p>
            <a:r>
              <a:rPr lang="en-US" dirty="0" smtClean="0">
                <a:sym typeface="Symbol"/>
              </a:rPr>
              <a:t>If some of the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’s are among the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’s, we may eliminate them from the right side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Transitive Rule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Example: Let’s see another version of Movies relation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Two of the FD’s that we might claim to hold are: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		title year  </a:t>
            </a:r>
            <a:r>
              <a:rPr lang="en-US" dirty="0" err="1" smtClean="0">
                <a:sym typeface="Symbol"/>
              </a:rPr>
              <a:t>studioName</a:t>
            </a:r>
            <a:endParaRPr lang="en-US" dirty="0" smtClean="0">
              <a:sym typeface="Symbol"/>
            </a:endParaRPr>
          </a:p>
          <a:p>
            <a:pPr lvl="1">
              <a:buNone/>
            </a:pPr>
            <a:r>
              <a:rPr lang="en-US" dirty="0" smtClean="0">
                <a:sym typeface="Symbol"/>
              </a:rPr>
              <a:t>		</a:t>
            </a:r>
            <a:r>
              <a:rPr lang="en-US" dirty="0" err="1" smtClean="0">
                <a:sym typeface="Symbol"/>
              </a:rPr>
              <a:t>studioName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err="1" smtClean="0">
                <a:sym typeface="Symbol"/>
              </a:rPr>
              <a:t>studioAddr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 transitive rule allows us to construct the third FD’s: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		title year  </a:t>
            </a:r>
            <a:r>
              <a:rPr lang="en-US" dirty="0" err="1" smtClean="0">
                <a:sym typeface="Symbol"/>
              </a:rPr>
              <a:t>studioAddr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Transitive Rule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21840"/>
          <a:ext cx="7877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18"/>
                <a:gridCol w="794068"/>
                <a:gridCol w="1005205"/>
                <a:gridCol w="1022668"/>
                <a:gridCol w="1687830"/>
                <a:gridCol w="1589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studioName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studioAddr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Eight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Buena Vista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3.2.1 (page 83)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Suppose a set of FD’s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any set of FD’s T equivalent to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is said to be a </a:t>
            </a:r>
            <a:r>
              <a:rPr lang="en-US" b="1" i="1" dirty="0" smtClean="0">
                <a:sym typeface="Symbol"/>
              </a:rPr>
              <a:t>basis</a:t>
            </a:r>
            <a:r>
              <a:rPr lang="en-US" dirty="0" smtClean="0">
                <a:sym typeface="Symbol"/>
              </a:rPr>
              <a:t> for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.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Then we say T is a </a:t>
            </a:r>
            <a:r>
              <a:rPr lang="en-US" b="1" i="1" dirty="0" smtClean="0">
                <a:sym typeface="Symbol"/>
              </a:rPr>
              <a:t>basis</a:t>
            </a:r>
            <a:r>
              <a:rPr lang="en-US" dirty="0" smtClean="0">
                <a:sym typeface="Symbol"/>
              </a:rPr>
              <a:t> for </a:t>
            </a:r>
            <a:r>
              <a:rPr lang="en-US" i="1" dirty="0" smtClean="0">
                <a:sym typeface="Symbol"/>
              </a:rPr>
              <a:t>S</a:t>
            </a:r>
          </a:p>
          <a:p>
            <a:r>
              <a:rPr lang="en-US" dirty="0" smtClean="0">
                <a:sym typeface="Symbol"/>
              </a:rPr>
              <a:t>Just work with only FD’s that have </a:t>
            </a:r>
            <a:r>
              <a:rPr lang="en-US" i="1" dirty="0" smtClean="0">
                <a:sym typeface="Symbol"/>
              </a:rPr>
              <a:t>singleton right sides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A </a:t>
            </a:r>
            <a:r>
              <a:rPr lang="en-US" b="1" i="1" dirty="0" smtClean="0">
                <a:sym typeface="Symbol"/>
              </a:rPr>
              <a:t>minimal basis</a:t>
            </a:r>
            <a:r>
              <a:rPr lang="en-US" dirty="0" smtClean="0">
                <a:sym typeface="Symbol"/>
              </a:rPr>
              <a:t> for FD’s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is a </a:t>
            </a:r>
            <a:r>
              <a:rPr lang="en-US" b="1" i="1" dirty="0" smtClean="0">
                <a:sym typeface="Symbol"/>
              </a:rPr>
              <a:t>basis B</a:t>
            </a:r>
            <a:r>
              <a:rPr lang="en-US" dirty="0" smtClean="0">
                <a:sym typeface="Symbol"/>
              </a:rPr>
              <a:t> that satisfies three conditions:</a:t>
            </a:r>
          </a:p>
          <a:p>
            <a:pPr lvl="1"/>
            <a:r>
              <a:rPr lang="en-US" dirty="0" smtClean="0">
                <a:sym typeface="Symbol"/>
              </a:rPr>
              <a:t>All the FD’s in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have singleton right sides</a:t>
            </a:r>
          </a:p>
          <a:p>
            <a:pPr lvl="1"/>
            <a:r>
              <a:rPr lang="en-US" dirty="0" smtClean="0">
                <a:sym typeface="Symbol"/>
              </a:rPr>
              <a:t>If any FD is removed from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the result is no longer a basis</a:t>
            </a:r>
          </a:p>
          <a:p>
            <a:pPr lvl="1"/>
            <a:r>
              <a:rPr lang="en-US" dirty="0" smtClean="0">
                <a:sym typeface="Symbol"/>
              </a:rPr>
              <a:t>If for any FD in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we remove one or more attributes from the left side, the result is no longer a basis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Sets of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S={A B, A  C, B  A, B  C, C  A, C  B, AB  C, BC  A, AC  B, A  BC, B  AC, C  AB}</a:t>
            </a:r>
          </a:p>
          <a:p>
            <a:pPr lvl="1"/>
            <a:r>
              <a:rPr lang="en-US" dirty="0" smtClean="0">
                <a:sym typeface="Symbol"/>
              </a:rPr>
              <a:t>R and its FD’s have several minimal basis</a:t>
            </a:r>
          </a:p>
          <a:p>
            <a:pPr lvl="2"/>
            <a:r>
              <a:rPr lang="en-US" dirty="0" smtClean="0">
                <a:sym typeface="Symbol"/>
              </a:rPr>
              <a:t>{A  B, B  A, B  C, C  B}, or</a:t>
            </a:r>
          </a:p>
          <a:p>
            <a:pPr lvl="2"/>
            <a:r>
              <a:rPr lang="en-US" dirty="0" smtClean="0">
                <a:sym typeface="Symbol"/>
              </a:rPr>
              <a:t>{A  B, B  C, C  A}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Sets of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set of FD’s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when we project </a:t>
            </a:r>
            <a:r>
              <a:rPr lang="en-US" i="1" dirty="0" smtClean="0"/>
              <a:t>R</a:t>
            </a:r>
            <a:r>
              <a:rPr lang="en-US" dirty="0" smtClean="0"/>
              <a:t> on some attributes?</a:t>
            </a:r>
          </a:p>
          <a:p>
            <a:r>
              <a:rPr lang="en-US" dirty="0" smtClean="0"/>
              <a:t>That is, suppose a relation </a:t>
            </a:r>
            <a:r>
              <a:rPr lang="en-US" i="1" dirty="0" smtClean="0"/>
              <a:t>R</a:t>
            </a:r>
            <a:r>
              <a:rPr lang="en-US" dirty="0" smtClean="0"/>
              <a:t> with set of FD’s </a:t>
            </a:r>
            <a:r>
              <a:rPr lang="en-US" i="1" dirty="0" smtClean="0"/>
              <a:t>S</a:t>
            </a:r>
            <a:r>
              <a:rPr lang="en-US" dirty="0" smtClean="0"/>
              <a:t>,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=</a:t>
            </a:r>
            <a:r>
              <a:rPr lang="en-US" i="1" dirty="0" smtClean="0">
                <a:sym typeface="Symbol"/>
              </a:rPr>
              <a:t></a:t>
            </a:r>
            <a:r>
              <a:rPr lang="en-US" i="1" baseline="-25000" dirty="0" smtClean="0">
                <a:sym typeface="Symbol"/>
              </a:rPr>
              <a:t>L</a:t>
            </a:r>
            <a:r>
              <a:rPr lang="en-US" i="1" dirty="0" smtClean="0">
                <a:sym typeface="Symbol"/>
              </a:rPr>
              <a:t>(R)</a:t>
            </a:r>
            <a:r>
              <a:rPr lang="en-US" dirty="0" smtClean="0">
                <a:sym typeface="Symbol"/>
              </a:rPr>
              <a:t>. What FD’s hold in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us examine a design and make improvements based on a few simple principles</a:t>
            </a:r>
          </a:p>
          <a:p>
            <a:r>
              <a:rPr lang="en-US" dirty="0" smtClean="0"/>
              <a:t>States the constraints that apply to the relation</a:t>
            </a:r>
          </a:p>
          <a:p>
            <a:r>
              <a:rPr lang="en-US" dirty="0" smtClean="0"/>
              <a:t>The most common constraint is the functional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 for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 functional dependencies of projection, we</a:t>
            </a:r>
          </a:p>
          <a:p>
            <a:pPr lvl="1"/>
            <a:r>
              <a:rPr lang="en-US" dirty="0" smtClean="0"/>
              <a:t>Follow from </a:t>
            </a:r>
            <a:r>
              <a:rPr lang="en-US" i="1" dirty="0" smtClean="0"/>
              <a:t>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Involve only attributes of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3.12: Projecting a Set of FD’s</a:t>
            </a:r>
          </a:p>
          <a:p>
            <a:pPr lvl="1"/>
            <a:r>
              <a:rPr lang="en-US" dirty="0" smtClean="0"/>
              <a:t>Input: R, R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(R),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a set of FD’s that hold in R</a:t>
            </a:r>
          </a:p>
          <a:p>
            <a:pPr lvl="1"/>
            <a:r>
              <a:rPr lang="en-US" dirty="0" smtClean="0">
                <a:sym typeface="Symbol"/>
              </a:rPr>
              <a:t>Output: the set of FD’s that hold in </a:t>
            </a:r>
            <a:r>
              <a:rPr lang="en-US" i="1" dirty="0" smtClean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1</a:t>
            </a:r>
          </a:p>
          <a:p>
            <a:pPr lvl="1"/>
            <a:r>
              <a:rPr lang="en-US" dirty="0" smtClean="0">
                <a:sym typeface="Symbol"/>
              </a:rPr>
              <a:t>Method:</a:t>
            </a:r>
          </a:p>
          <a:p>
            <a:pPr lvl="2"/>
            <a:r>
              <a:rPr lang="en-US" dirty="0" smtClean="0">
                <a:sym typeface="Symbol"/>
              </a:rPr>
              <a:t>T is the set of FD’s that hold in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. Initially, T is empty</a:t>
            </a:r>
          </a:p>
          <a:p>
            <a:pPr lvl="2"/>
            <a:r>
              <a:rPr lang="en-US" dirty="0" smtClean="0">
                <a:sym typeface="Symbol"/>
              </a:rPr>
              <a:t>For each set of attributes X of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compute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+. Add to </a:t>
            </a:r>
            <a:r>
              <a:rPr lang="en-US" i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all non-trivial FD’s </a:t>
            </a:r>
            <a:r>
              <a:rPr lang="en-US" i="1" dirty="0" smtClean="0">
                <a:sym typeface="Symbol"/>
              </a:rPr>
              <a:t>X → A</a:t>
            </a:r>
            <a:r>
              <a:rPr lang="en-US" dirty="0" smtClean="0">
                <a:sym typeface="Symbol"/>
              </a:rPr>
              <a:t> such that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is both in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+ and an attribute of </a:t>
            </a:r>
            <a:r>
              <a:rPr lang="en-US" i="1" dirty="0" smtClean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1</a:t>
            </a:r>
          </a:p>
          <a:p>
            <a:pPr lvl="2"/>
            <a:r>
              <a:rPr lang="en-US" dirty="0" smtClean="0">
                <a:sym typeface="Symbol"/>
              </a:rPr>
              <a:t>Construct a minimal basis from </a:t>
            </a:r>
            <a:r>
              <a:rPr lang="en-US" i="1" dirty="0" smtClean="0">
                <a:sym typeface="Symbol"/>
              </a:rPr>
              <a:t>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Projecting Functional Dependencies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3.12: Projecting a Set of FD’s (cont)</a:t>
            </a:r>
          </a:p>
          <a:p>
            <a:pPr lvl="1"/>
            <a:r>
              <a:rPr lang="en-US" dirty="0" smtClean="0">
                <a:sym typeface="Symbol"/>
              </a:rPr>
              <a:t>Compute a minimal basis from </a:t>
            </a:r>
            <a:r>
              <a:rPr lang="en-US" i="1" dirty="0" smtClean="0">
                <a:sym typeface="Symbol"/>
              </a:rPr>
              <a:t>T</a:t>
            </a:r>
          </a:p>
          <a:p>
            <a:pPr lvl="2"/>
            <a:r>
              <a:rPr lang="en-US" dirty="0" smtClean="0">
                <a:sym typeface="Symbol"/>
              </a:rPr>
              <a:t>If there is an FD </a:t>
            </a:r>
            <a:r>
              <a:rPr lang="en-US" i="1" dirty="0" smtClean="0">
                <a:sym typeface="Symbol"/>
              </a:rPr>
              <a:t>F</a:t>
            </a:r>
            <a:r>
              <a:rPr lang="en-US" dirty="0" smtClean="0">
                <a:sym typeface="Symbol"/>
              </a:rPr>
              <a:t> in </a:t>
            </a:r>
            <a:r>
              <a:rPr lang="en-US" i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that follows from other FD’s in </a:t>
            </a:r>
            <a:r>
              <a:rPr lang="en-US" i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then remove </a:t>
            </a:r>
            <a:r>
              <a:rPr lang="en-US" i="1" dirty="0" smtClean="0">
                <a:sym typeface="Symbol"/>
              </a:rPr>
              <a:t>F</a:t>
            </a:r>
            <a:r>
              <a:rPr lang="en-US" dirty="0" smtClean="0">
                <a:sym typeface="Symbol"/>
              </a:rPr>
              <a:t> from </a:t>
            </a:r>
            <a:r>
              <a:rPr lang="en-US" i="1" dirty="0" smtClean="0">
                <a:sym typeface="Symbol"/>
              </a:rPr>
              <a:t>T</a:t>
            </a:r>
          </a:p>
          <a:p>
            <a:pPr lvl="2"/>
            <a:r>
              <a:rPr lang="en-US" dirty="0" smtClean="0">
                <a:sym typeface="Symbol"/>
              </a:rPr>
              <a:t>Let Y </a:t>
            </a:r>
            <a:r>
              <a:rPr lang="en-US" dirty="0" smtClean="0">
                <a:sym typeface="Wingdings" pitchFamily="2" charset="2"/>
              </a:rPr>
              <a:t> B is a FD in </a:t>
            </a:r>
            <a:r>
              <a:rPr lang="en-US" i="1" dirty="0" smtClean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 , with at least two attributes in </a:t>
            </a:r>
            <a:r>
              <a:rPr lang="en-US" i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, and let </a:t>
            </a:r>
            <a:r>
              <a:rPr lang="en-US" i="1" dirty="0" smtClean="0">
                <a:sym typeface="Wingdings" pitchFamily="2" charset="2"/>
              </a:rPr>
              <a:t>Z</a:t>
            </a:r>
            <a:r>
              <a:rPr lang="en-US" dirty="0" smtClean="0">
                <a:sym typeface="Wingdings" pitchFamily="2" charset="2"/>
              </a:rPr>
              <a:t> is </a:t>
            </a:r>
            <a:r>
              <a:rPr lang="en-US" i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with one of its attributes removed: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smtClean="0">
                <a:sym typeface="Wingdings" pitchFamily="2" charset="2"/>
              </a:rPr>
              <a:t>Z  B</a:t>
            </a:r>
            <a:r>
              <a:rPr lang="en-US" dirty="0" smtClean="0">
                <a:sym typeface="Wingdings" pitchFamily="2" charset="2"/>
              </a:rPr>
              <a:t> follows from the other FD’s in T (including </a:t>
            </a:r>
            <a:r>
              <a:rPr lang="en-US" i="1" dirty="0" smtClean="0">
                <a:sym typeface="Wingdings" pitchFamily="2" charset="2"/>
              </a:rPr>
              <a:t>Y  B</a:t>
            </a:r>
            <a:r>
              <a:rPr lang="en-US" dirty="0" smtClean="0">
                <a:sym typeface="Wingdings" pitchFamily="2" charset="2"/>
              </a:rPr>
              <a:t>), then replace </a:t>
            </a:r>
            <a:r>
              <a:rPr lang="en-US" i="1" dirty="0" smtClean="0">
                <a:sym typeface="Wingdings" pitchFamily="2" charset="2"/>
              </a:rPr>
              <a:t>Y  B</a:t>
            </a:r>
            <a:r>
              <a:rPr lang="en-US" dirty="0" smtClean="0">
                <a:sym typeface="Wingdings" pitchFamily="2" charset="2"/>
              </a:rPr>
              <a:t> by </a:t>
            </a:r>
            <a:r>
              <a:rPr lang="en-US" i="1" dirty="0" smtClean="0">
                <a:sym typeface="Wingdings" pitchFamily="2" charset="2"/>
              </a:rPr>
              <a:t>Z  B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Repeat the above steps in all possible ways until no more changes to </a:t>
            </a:r>
            <a:r>
              <a:rPr lang="en-US" i="1" dirty="0" smtClean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 can be made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Projecting Functional Dependencies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notations</a:t>
            </a:r>
          </a:p>
          <a:p>
            <a:pPr lvl="1"/>
            <a:r>
              <a:rPr lang="en-US" dirty="0" smtClean="0"/>
              <a:t>(1) Closing the empty set and the set of all attributes cannot yield a nontrivial FD</a:t>
            </a:r>
          </a:p>
          <a:p>
            <a:pPr lvl="1"/>
            <a:r>
              <a:rPr lang="en-US" dirty="0" smtClean="0"/>
              <a:t>(2) If we have already know that the closure of some set </a:t>
            </a:r>
            <a:r>
              <a:rPr lang="en-US" i="1" dirty="0" smtClean="0"/>
              <a:t>X</a:t>
            </a:r>
            <a:r>
              <a:rPr lang="en-US" dirty="0" smtClean="0"/>
              <a:t> is all attributes, then we cannot discover any new FD’s by closing supersets of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 Suppose R(A,B,C,D) has FD’s A→B, B→C, and C→D. R1=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A,C,D</a:t>
            </a:r>
            <a:r>
              <a:rPr lang="en-US" dirty="0" smtClean="0">
                <a:sym typeface="Symbol"/>
              </a:rPr>
              <a:t>(R). Find the FD’s of R1?</a:t>
            </a:r>
          </a:p>
          <a:p>
            <a:pPr lvl="1"/>
            <a:r>
              <a:rPr lang="en-US" dirty="0" smtClean="0">
                <a:sym typeface="Symbol"/>
              </a:rPr>
              <a:t>Compute the closure of the singleton set</a:t>
            </a:r>
          </a:p>
          <a:p>
            <a:pPr lvl="2"/>
            <a:r>
              <a:rPr lang="en-US" dirty="0" smtClean="0">
                <a:sym typeface="Symbol"/>
              </a:rPr>
              <a:t>{A}+={A,B,C,D}, and B is not in R1, then new FD’s A→C, A→D</a:t>
            </a:r>
          </a:p>
          <a:p>
            <a:pPr lvl="2"/>
            <a:r>
              <a:rPr lang="en-US" dirty="0" smtClean="0">
                <a:sym typeface="Symbol"/>
              </a:rPr>
              <a:t>{C}+={C,D}, then new FD’s C→D</a:t>
            </a:r>
          </a:p>
          <a:p>
            <a:pPr lvl="2"/>
            <a:r>
              <a:rPr lang="en-US" dirty="0" smtClean="0">
                <a:sym typeface="Symbol"/>
              </a:rPr>
              <a:t>{D}+={D}, no new FD’s</a:t>
            </a:r>
          </a:p>
          <a:p>
            <a:pPr lvl="1"/>
            <a:r>
              <a:rPr lang="en-US" dirty="0" smtClean="0"/>
              <a:t>Compute the closure of the doubleton set</a:t>
            </a:r>
          </a:p>
          <a:p>
            <a:pPr lvl="2"/>
            <a:r>
              <a:rPr lang="en-US" dirty="0" smtClean="0"/>
              <a:t>Since {A}+ include all attributes, no care any more for supersets of {A}</a:t>
            </a:r>
          </a:p>
          <a:p>
            <a:pPr lvl="2"/>
            <a:r>
              <a:rPr lang="en-US" dirty="0" smtClean="0"/>
              <a:t>{C,D}+={C,D}, no new FD’s holds in R1</a:t>
            </a:r>
          </a:p>
          <a:p>
            <a:pPr lvl="1"/>
            <a:r>
              <a:rPr lang="en-US" dirty="0" smtClean="0"/>
              <a:t>Finally, there are three FD’s A→C, A→D, C→D hold in R1</a:t>
            </a:r>
          </a:p>
          <a:p>
            <a:pPr lvl="1"/>
            <a:r>
              <a:rPr lang="en-US" dirty="0" smtClean="0"/>
              <a:t>A→D is transitive from A→C, and C→D</a:t>
            </a:r>
          </a:p>
          <a:p>
            <a:pPr lvl="1"/>
            <a:r>
              <a:rPr lang="en-US" dirty="0" smtClean="0"/>
              <a:t>So, minimal basis is {A→C, C→D}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3.2.1, 3.2.2 (page 83)</a:t>
            </a:r>
          </a:p>
          <a:p>
            <a:r>
              <a:rPr lang="en-US" dirty="0" smtClean="0"/>
              <a:t>Exercise 3.2.3 (page 83/84)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Anomalies: </a:t>
            </a:r>
            <a:r>
              <a:rPr lang="en-US" dirty="0" smtClean="0">
                <a:sym typeface="Symbol"/>
              </a:rPr>
              <a:t>problems such as redundancy that occur when we try to cram too much into a single relation are called </a:t>
            </a:r>
            <a:r>
              <a:rPr lang="en-US" b="1" dirty="0" smtClean="0">
                <a:sym typeface="Symbol"/>
              </a:rPr>
              <a:t>anomalies</a:t>
            </a:r>
          </a:p>
          <a:p>
            <a:r>
              <a:rPr lang="en-US" dirty="0" smtClean="0">
                <a:sym typeface="Symbol"/>
              </a:rPr>
              <a:t>Some kinds of anomalies: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Redundancy</a:t>
            </a:r>
            <a:r>
              <a:rPr lang="en-US" dirty="0" smtClean="0">
                <a:sym typeface="Symbol"/>
              </a:rPr>
              <a:t>: information may be repeated unnecessarily in several </a:t>
            </a:r>
            <a:r>
              <a:rPr lang="en-US" dirty="0" err="1" smtClean="0">
                <a:sym typeface="Symbol"/>
              </a:rPr>
              <a:t>tuples</a:t>
            </a:r>
            <a:endParaRPr lang="en-US" dirty="0" smtClean="0">
              <a:sym typeface="Symbol"/>
            </a:endParaRP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Update Anomalies</a:t>
            </a:r>
            <a:r>
              <a:rPr lang="en-US" dirty="0" smtClean="0">
                <a:sym typeface="Symbol"/>
              </a:rPr>
              <a:t>: information may be changed in one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, but be unchanged in another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Deletion Anomalies</a:t>
            </a:r>
            <a:r>
              <a:rPr lang="en-US" dirty="0" smtClean="0">
                <a:sym typeface="Symbol"/>
              </a:rPr>
              <a:t>: if a set of values becomes empty, we may lose other information as a side effect</a:t>
            </a:r>
            <a:endParaRPr lang="en-US" b="1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 Design of Relational Database 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The length and genre repeated unnecessarily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We’d change the length of Star Wars to 125 in the first tuple, but not in the other tuples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We can delete ‘Fox’ from the set of Studios, then we have no more studios for Star Wars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391400" cy="1811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eliminate these anomalies?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One way to eliminate these anomalies is to </a:t>
            </a:r>
            <a:r>
              <a:rPr lang="en-US" b="1" smtClean="0">
                <a:sym typeface="Symbol"/>
              </a:rPr>
              <a:t>decompose</a:t>
            </a:r>
            <a:r>
              <a:rPr lang="en-US" smtClean="0">
                <a:sym typeface="Symbol"/>
              </a:rPr>
              <a:t> relations:</a:t>
            </a:r>
          </a:p>
          <a:p>
            <a:pPr lvl="1"/>
            <a:r>
              <a:rPr lang="en-US" smtClean="0">
                <a:sym typeface="Symbol"/>
              </a:rPr>
              <a:t>Given a relation </a:t>
            </a:r>
            <a:r>
              <a:rPr lang="en-US" i="1" smtClean="0">
                <a:sym typeface="Symbol"/>
              </a:rPr>
              <a:t>R(A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i="1" smtClean="0">
                <a:sym typeface="Symbol"/>
              </a:rPr>
              <a:t>)</a:t>
            </a:r>
            <a:r>
              <a:rPr lang="en-US" smtClean="0">
                <a:sym typeface="Symbol"/>
              </a:rPr>
              <a:t>, we may decompose 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 into two relations </a:t>
            </a:r>
            <a:r>
              <a:rPr lang="en-US" i="1" smtClean="0">
                <a:sym typeface="Symbol"/>
              </a:rPr>
              <a:t>S(B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i="1" smtClean="0">
                <a:sym typeface="Symbol"/>
              </a:rPr>
              <a:t>)</a:t>
            </a:r>
            <a:r>
              <a:rPr lang="en-US" smtClean="0">
                <a:sym typeface="Symbol"/>
              </a:rPr>
              <a:t> and </a:t>
            </a:r>
            <a:r>
              <a:rPr lang="en-US" i="1" smtClean="0">
                <a:sym typeface="Symbol"/>
              </a:rPr>
              <a:t>T(C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i="1" smtClean="0">
                <a:sym typeface="Symbol"/>
              </a:rPr>
              <a:t>) </a:t>
            </a:r>
            <a:r>
              <a:rPr lang="en-US" smtClean="0">
                <a:sym typeface="Symbol"/>
              </a:rPr>
              <a:t>such that:</a:t>
            </a:r>
          </a:p>
          <a:p>
            <a:pPr lvl="2"/>
            <a:r>
              <a:rPr lang="en-US" smtClean="0">
                <a:sym typeface="Symbol"/>
              </a:rPr>
              <a:t>{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smtClean="0">
                <a:sym typeface="Symbol"/>
              </a:rPr>
              <a:t>} = {</a:t>
            </a:r>
            <a:r>
              <a:rPr lang="en-US" i="1" smtClean="0">
                <a:sym typeface="Symbol"/>
              </a:rPr>
              <a:t>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smtClean="0">
                <a:sym typeface="Symbol"/>
              </a:rPr>
              <a:t>}  {</a:t>
            </a:r>
            <a:r>
              <a:rPr lang="en-US" i="1" smtClean="0">
                <a:sym typeface="Symbol"/>
              </a:rPr>
              <a:t>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smtClean="0">
                <a:sym typeface="Symbol"/>
              </a:rPr>
              <a:t>}</a:t>
            </a:r>
          </a:p>
          <a:p>
            <a:pPr lvl="2"/>
            <a:r>
              <a:rPr lang="en-US" i="1" smtClean="0">
                <a:sym typeface="Symbol"/>
              </a:rPr>
              <a:t>S</a:t>
            </a:r>
            <a:r>
              <a:rPr lang="en-US" smtClean="0">
                <a:sym typeface="Symbol"/>
              </a:rPr>
              <a:t> = </a:t>
            </a:r>
            <a:r>
              <a:rPr lang="en-US" baseline="-25000" smtClean="0">
                <a:sym typeface="Symbol"/>
              </a:rPr>
              <a:t>B1,B2,…,Bm</a:t>
            </a:r>
            <a:r>
              <a:rPr lang="en-US" smtClean="0">
                <a:sym typeface="Symbol"/>
              </a:rPr>
              <a:t>(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)</a:t>
            </a:r>
          </a:p>
          <a:p>
            <a:pPr lvl="2"/>
            <a:r>
              <a:rPr lang="en-US" i="1" smtClean="0">
                <a:sym typeface="Symbol"/>
              </a:rPr>
              <a:t>T</a:t>
            </a:r>
            <a:r>
              <a:rPr lang="en-US" smtClean="0">
                <a:sym typeface="Symbol"/>
              </a:rPr>
              <a:t> = </a:t>
            </a:r>
            <a:r>
              <a:rPr lang="en-US" baseline="-25000" smtClean="0">
                <a:sym typeface="Symbol"/>
              </a:rPr>
              <a:t>C1,C2,…,Bk</a:t>
            </a:r>
            <a:r>
              <a:rPr lang="en-US" smtClean="0">
                <a:sym typeface="Symbol"/>
              </a:rPr>
              <a:t>(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Decomposing Relations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functional dependency: </a:t>
            </a:r>
            <a:r>
              <a:rPr lang="en-US" dirty="0" smtClean="0"/>
              <a:t>constraint between two sets of attributes in a relation</a:t>
            </a:r>
          </a:p>
          <a:p>
            <a:r>
              <a:rPr lang="en-US" dirty="0" smtClean="0"/>
              <a:t>A set of attributes </a:t>
            </a:r>
            <a:r>
              <a:rPr lang="en-US" i="1" dirty="0" smtClean="0"/>
              <a:t>X</a:t>
            </a:r>
            <a:r>
              <a:rPr lang="en-US" dirty="0" smtClean="0"/>
              <a:t> (include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dirty="0" smtClean="0"/>
              <a:t>) in </a:t>
            </a:r>
            <a:r>
              <a:rPr lang="en-US" i="1" dirty="0" smtClean="0"/>
              <a:t>R </a:t>
            </a:r>
            <a:r>
              <a:rPr lang="en-US" b="1" dirty="0" smtClean="0"/>
              <a:t>functionally determine</a:t>
            </a:r>
            <a:r>
              <a:rPr lang="en-US" dirty="0" smtClean="0"/>
              <a:t> another attribute </a:t>
            </a:r>
            <a:r>
              <a:rPr lang="en-US" i="1" dirty="0" smtClean="0"/>
              <a:t>Y </a:t>
            </a:r>
            <a:r>
              <a:rPr lang="en-US" dirty="0" smtClean="0"/>
              <a:t>(include 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/>
              <a:t>), also in </a:t>
            </a:r>
            <a:r>
              <a:rPr lang="en-US" i="1" dirty="0" smtClean="0"/>
              <a:t>R</a:t>
            </a:r>
            <a:r>
              <a:rPr lang="en-US" dirty="0" smtClean="0"/>
              <a:t>, (written 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</a:t>
            </a:r>
            <a:r>
              <a:rPr lang="en-US" dirty="0" smtClean="0"/>
              <a:t>) if and only if each </a:t>
            </a:r>
            <a:r>
              <a:rPr lang="en-US" i="1" dirty="0" smtClean="0"/>
              <a:t>X</a:t>
            </a:r>
            <a:r>
              <a:rPr lang="en-US" dirty="0" smtClean="0"/>
              <a:t> value is associated with precisely one </a:t>
            </a:r>
            <a:r>
              <a:rPr lang="en-US" i="1" dirty="0" smtClean="0"/>
              <a:t>Y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A functional dependency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holds on relation </a:t>
            </a:r>
            <a:r>
              <a:rPr lang="en-US" i="1" dirty="0" smtClean="0">
                <a:sym typeface="Symbol"/>
              </a:rPr>
              <a:t>R i</a:t>
            </a:r>
            <a:r>
              <a:rPr lang="en-US" i="1" dirty="0" smtClean="0"/>
              <a:t>f two </a:t>
            </a:r>
            <a:r>
              <a:rPr lang="en-US" i="1" dirty="0" err="1" smtClean="0"/>
              <a:t>tuples</a:t>
            </a:r>
            <a:r>
              <a:rPr lang="en-US" i="1" dirty="0" smtClean="0"/>
              <a:t> of R </a:t>
            </a:r>
            <a:r>
              <a:rPr lang="en-US" i="1" dirty="0" smtClean="0">
                <a:solidFill>
                  <a:srgbClr val="FF0000"/>
                </a:solidFill>
              </a:rPr>
              <a:t>agree on all</a:t>
            </a:r>
            <a:r>
              <a:rPr lang="en-US" i="1" dirty="0" smtClean="0"/>
              <a:t> of the attributes 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 </a:t>
            </a:r>
            <a:r>
              <a:rPr lang="en-US" i="1" dirty="0" smtClean="0"/>
              <a:t>then they must also </a:t>
            </a:r>
            <a:r>
              <a:rPr lang="en-US" i="1" dirty="0" smtClean="0">
                <a:solidFill>
                  <a:srgbClr val="FF0000"/>
                </a:solidFill>
              </a:rPr>
              <a:t>agree on all</a:t>
            </a:r>
            <a:r>
              <a:rPr lang="en-US" i="1" dirty="0" smtClean="0"/>
              <a:t> of the attributes B</a:t>
            </a:r>
            <a:r>
              <a:rPr lang="en-US" i="1" baseline="-25000" dirty="0" smtClean="0"/>
              <a:t>1</a:t>
            </a:r>
            <a:r>
              <a:rPr lang="en-US" i="1" dirty="0" smtClean="0"/>
              <a:t>, B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m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Functional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Example: Decompose the </a:t>
            </a:r>
            <a:r>
              <a:rPr lang="en-US" err="1" smtClean="0">
                <a:sym typeface="Symbol"/>
              </a:rPr>
              <a:t>Movies1</a:t>
            </a:r>
            <a:r>
              <a:rPr lang="en-US" smtClean="0">
                <a:sym typeface="Symbol"/>
              </a:rPr>
              <a:t> relation</a:t>
            </a:r>
            <a:endParaRPr lang="en-US" dirty="0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   into</a:t>
            </a:r>
          </a:p>
          <a:p>
            <a:pPr lvl="1"/>
            <a:r>
              <a:rPr lang="en-US" dirty="0" smtClean="0">
                <a:sym typeface="Symbol"/>
              </a:rPr>
              <a:t>A relation </a:t>
            </a:r>
            <a:r>
              <a:rPr lang="en-US" dirty="0" err="1" smtClean="0">
                <a:sym typeface="Symbol"/>
              </a:rPr>
              <a:t>Movies2</a:t>
            </a:r>
            <a:r>
              <a:rPr lang="en-US" dirty="0" smtClean="0">
                <a:sym typeface="Symbol"/>
              </a:rPr>
              <a:t>, by all the attributes except for </a:t>
            </a:r>
            <a:r>
              <a:rPr lang="en-US" dirty="0" err="1" smtClean="0">
                <a:sym typeface="Symbol"/>
              </a:rPr>
              <a:t>startName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 relation </a:t>
            </a:r>
            <a:r>
              <a:rPr lang="en-US" dirty="0" err="1" smtClean="0">
                <a:sym typeface="Symbol"/>
              </a:rPr>
              <a:t>Movies3</a:t>
            </a:r>
            <a:r>
              <a:rPr lang="en-US" dirty="0" smtClean="0">
                <a:sym typeface="Symbol"/>
              </a:rPr>
              <a:t>, by title, year, and </a:t>
            </a:r>
            <a:r>
              <a:rPr lang="en-US" dirty="0" err="1" smtClean="0">
                <a:sym typeface="Symbol"/>
              </a:rPr>
              <a:t>starName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0275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 (cont.):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419600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Discuss on Example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marL="461963" lvl="1" indent="-273050"/>
            <a:r>
              <a:rPr lang="en-US" dirty="0" smtClean="0">
                <a:sym typeface="Symbol"/>
              </a:rPr>
              <a:t>The redundancy is eliminated</a:t>
            </a:r>
          </a:p>
          <a:p>
            <a:pPr marL="461963" lvl="1" indent="-273050"/>
            <a:r>
              <a:rPr lang="en-US" dirty="0" smtClean="0">
                <a:sym typeface="Symbol"/>
              </a:rPr>
              <a:t>The risk of update anomaly is gone</a:t>
            </a:r>
          </a:p>
          <a:p>
            <a:pPr marL="461963" lvl="1" indent="-273050"/>
            <a:r>
              <a:rPr lang="en-US" dirty="0" smtClean="0">
                <a:sym typeface="Symbol"/>
              </a:rPr>
              <a:t>The risk of deletion anomaly is gone</a:t>
            </a:r>
          </a:p>
          <a:p>
            <a:r>
              <a:rPr lang="en-US" dirty="0" smtClean="0">
                <a:sym typeface="Symbol"/>
              </a:rPr>
              <a:t>What is about the repeat of (title, year) in </a:t>
            </a:r>
            <a:r>
              <a:rPr lang="en-US" dirty="0" err="1" smtClean="0">
                <a:sym typeface="Symbol"/>
              </a:rPr>
              <a:t>Movies3</a:t>
            </a:r>
            <a:r>
              <a:rPr lang="en-US" dirty="0" smtClean="0">
                <a:sym typeface="Symbol"/>
              </a:rPr>
              <a:t> relation?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249613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the anomalies not to exists?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guarantee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Boyce-</a:t>
            </a:r>
            <a:r>
              <a:rPr lang="en-US" dirty="0" err="1" smtClean="0">
                <a:sym typeface="Symbol"/>
              </a:rPr>
              <a:t>Codd</a:t>
            </a:r>
            <a:r>
              <a:rPr lang="en-US" dirty="0" smtClean="0">
                <a:sym typeface="Symbol"/>
              </a:rPr>
              <a:t> Normal Form (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) is a simple condition that guarantee anomalies are not exists</a:t>
            </a:r>
          </a:p>
          <a:p>
            <a:pPr lvl="1"/>
            <a:r>
              <a:rPr lang="en-US" i="1" dirty="0" smtClean="0">
                <a:sym typeface="Symbol"/>
              </a:rPr>
              <a:t>A relation R is in BCNF if and only if whenever there is a nontrivial FD 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B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for R, it is the case that {A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} is a super key for R</a:t>
            </a:r>
          </a:p>
          <a:p>
            <a:r>
              <a:rPr lang="en-US" dirty="0" smtClean="0">
                <a:sym typeface="Symbol"/>
              </a:rPr>
              <a:t>Notation</a:t>
            </a:r>
          </a:p>
          <a:p>
            <a:pPr lvl="1"/>
            <a:r>
              <a:rPr lang="en-US" dirty="0" smtClean="0">
                <a:sym typeface="Symbol"/>
              </a:rPr>
              <a:t>The left side of every nontrivial FD must be a super key</a:t>
            </a:r>
          </a:p>
          <a:p>
            <a:pPr lvl="1"/>
            <a:r>
              <a:rPr lang="en-US" dirty="0" smtClean="0">
                <a:sym typeface="Symbol"/>
              </a:rPr>
              <a:t>The left side of every nontrivial FD must contain a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Example: 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 or not?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is not in 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, because:</a:t>
            </a:r>
          </a:p>
          <a:p>
            <a:pPr lvl="1"/>
            <a:r>
              <a:rPr lang="en-US" dirty="0" smtClean="0">
                <a:sym typeface="Symbol"/>
              </a:rPr>
              <a:t>title year  length genre </a:t>
            </a:r>
            <a:r>
              <a:rPr lang="en-US" dirty="0" err="1" smtClean="0">
                <a:sym typeface="Symbol"/>
              </a:rPr>
              <a:t>studioName</a:t>
            </a:r>
            <a:r>
              <a:rPr lang="en-US" dirty="0" smtClean="0">
                <a:sym typeface="Symbol"/>
              </a:rPr>
              <a:t> is a FD, and</a:t>
            </a:r>
          </a:p>
          <a:p>
            <a:pPr lvl="1"/>
            <a:r>
              <a:rPr lang="en-US" dirty="0" smtClean="0">
                <a:sym typeface="Symbol"/>
              </a:rPr>
              <a:t>{title, year} is not a super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Boyce-Code Normal Form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Example: BCNF or not?</a:t>
            </a:r>
          </a:p>
          <a:p>
            <a:pPr>
              <a:buNone/>
            </a:pPr>
            <a:endParaRPr lang="en-US" smtClean="0">
              <a:sym typeface="Symbol"/>
            </a:endParaRPr>
          </a:p>
          <a:p>
            <a:pPr>
              <a:buNone/>
            </a:pP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This is in BCNF, because:</a:t>
            </a:r>
          </a:p>
          <a:p>
            <a:pPr lvl="1"/>
            <a:r>
              <a:rPr lang="en-US" smtClean="0">
                <a:sym typeface="Symbol"/>
              </a:rPr>
              <a:t>title year  length genre studioName is a FD, and</a:t>
            </a:r>
          </a:p>
          <a:p>
            <a:pPr lvl="1"/>
            <a:r>
              <a:rPr lang="en-US" smtClean="0">
                <a:sym typeface="Symbol"/>
              </a:rPr>
              <a:t>{title, year} is a key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Boyce-Code Normal Form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5181600" cy="1100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Example: What is about the case that a relation R has only two attributes A and B? </a:t>
            </a:r>
          </a:p>
          <a:p>
            <a:r>
              <a:rPr lang="en-US" dirty="0" smtClean="0">
                <a:sym typeface="Wingdings" pitchFamily="2" charset="2"/>
              </a:rPr>
              <a:t> R(A,B) is in BCNF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Boyce-Code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38600"/>
            <a:ext cx="84582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Suppose we have R(A,B,C) but neither of the FD’s B-&gt;A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nor B-&gt;C holds.</a:t>
            </a:r>
          </a:p>
          <a:p>
            <a:r>
              <a:rPr lang="en-US" dirty="0" smtClean="0">
                <a:sym typeface="Wingdings" pitchFamily="2" charset="2"/>
              </a:rPr>
              <a:t>R is decomposed into R1 and R2 as above</a:t>
            </a:r>
          </a:p>
          <a:p>
            <a:r>
              <a:rPr lang="en-US" dirty="0" smtClean="0">
                <a:sym typeface="Symbol"/>
              </a:rPr>
              <a:t>When we try to re-construct R by Natural Join of R1 and R2, we have: R3 = R1 X R2 (but R3 &lt;&gt; R =&gt; We lost information)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Loss of information  after decomposition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23950" y="1371600"/>
            <a:ext cx="7029450" cy="2667000"/>
            <a:chOff x="1123950" y="1371600"/>
            <a:chExt cx="7029450" cy="26670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3950" y="1876425"/>
              <a:ext cx="1381125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24325" y="1371600"/>
              <a:ext cx="674688" cy="1219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4325" y="2819400"/>
              <a:ext cx="676275" cy="1219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00875" y="1905000"/>
              <a:ext cx="1152525" cy="2057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571750" y="1904999"/>
              <a:ext cx="1543050" cy="733425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876800" y="1905000"/>
              <a:ext cx="2114550" cy="733425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14600" y="2667000"/>
              <a:ext cx="1524000" cy="114300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876800" y="2819401"/>
              <a:ext cx="2057400" cy="91440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We can break any relation schema into a collection of subsets of its attributes and</a:t>
            </a:r>
          </a:p>
          <a:p>
            <a:pPr lvl="1"/>
            <a:r>
              <a:rPr lang="en-US" dirty="0" smtClean="0">
                <a:sym typeface="Symbol"/>
              </a:rPr>
              <a:t>These subsets are the schemas of relations in BCNF</a:t>
            </a:r>
          </a:p>
          <a:p>
            <a:pPr lvl="1"/>
            <a:r>
              <a:rPr lang="en-US" dirty="0" smtClean="0">
                <a:sym typeface="Symbol"/>
              </a:rPr>
              <a:t>From the data in decomposed relations, we must be able to reconstruct the original relation instance exactly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462560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to see that: the following FD is true</a:t>
            </a:r>
          </a:p>
          <a:p>
            <a:pPr lvl="1"/>
            <a:r>
              <a:rPr lang="en-US" dirty="0" err="1" smtClean="0"/>
              <a:t>title,year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length, genre, </a:t>
            </a:r>
            <a:r>
              <a:rPr lang="en-US" dirty="0" err="1" smtClean="0">
                <a:sym typeface="Symbol"/>
              </a:rPr>
              <a:t>studioName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Exercise: How about the FD </a:t>
            </a:r>
          </a:p>
          <a:p>
            <a:pPr lvl="1"/>
            <a:r>
              <a:rPr lang="en-US" dirty="0" err="1" smtClean="0"/>
              <a:t>title,year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starName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Functional Dependency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10938" t="34375" r="34375" b="44792"/>
          <a:stretch>
            <a:fillRect/>
          </a:stretch>
        </p:blipFill>
        <p:spPr bwMode="auto">
          <a:xfrm>
            <a:off x="990600" y="1295400"/>
            <a:ext cx="7277129" cy="20793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791200"/>
            <a:ext cx="8458200" cy="5870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896112" lvl="1" indent="-32004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title, year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startName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does not hold in Movies1 relation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463" y="34406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Algorithm 3.20</a:t>
            </a:r>
            <a:r>
              <a:rPr lang="en-US" dirty="0" smtClean="0"/>
              <a:t>: BCNF Decomposition Algorithm</a:t>
            </a:r>
          </a:p>
          <a:p>
            <a:pPr lvl="1"/>
            <a:r>
              <a:rPr lang="en-US" dirty="0" smtClean="0"/>
              <a:t>Input: a relation R</a:t>
            </a:r>
            <a:r>
              <a:rPr lang="en-US" baseline="-25000" dirty="0" smtClean="0"/>
              <a:t>0</a:t>
            </a:r>
            <a:r>
              <a:rPr lang="en-US" dirty="0" smtClean="0"/>
              <a:t> with a set of functional dependencies S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Output: a decomposition of R</a:t>
            </a:r>
            <a:r>
              <a:rPr lang="en-US" baseline="-25000" dirty="0" smtClean="0"/>
              <a:t>0</a:t>
            </a:r>
            <a:r>
              <a:rPr lang="en-US" dirty="0" smtClean="0"/>
              <a:t> into a collection of relations, all of which are in BCNF</a:t>
            </a:r>
          </a:p>
          <a:p>
            <a:pPr lvl="1"/>
            <a:r>
              <a:rPr lang="en-US" dirty="0" smtClean="0"/>
              <a:t>Method: R=R</a:t>
            </a:r>
            <a:r>
              <a:rPr lang="en-US" baseline="-25000" dirty="0" smtClean="0"/>
              <a:t>0</a:t>
            </a:r>
            <a:r>
              <a:rPr lang="en-US" dirty="0" smtClean="0"/>
              <a:t>, S=S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Check whether </a:t>
            </a:r>
            <a:r>
              <a:rPr lang="en-US" i="1" dirty="0" smtClean="0"/>
              <a:t>R</a:t>
            </a:r>
            <a:r>
              <a:rPr lang="en-US" dirty="0" smtClean="0"/>
              <a:t> is in BCNF. If so, nothing to do, return {</a:t>
            </a:r>
            <a:r>
              <a:rPr lang="en-US" i="1" dirty="0" smtClean="0"/>
              <a:t>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If there are BCNF violation, let one be </a:t>
            </a:r>
            <a:r>
              <a:rPr lang="en-US" i="1" dirty="0" smtClean="0"/>
              <a:t>X→Y</a:t>
            </a:r>
          </a:p>
          <a:p>
            <a:pPr lvl="3"/>
            <a:r>
              <a:rPr lang="en-US" dirty="0" smtClean="0"/>
              <a:t>Compute </a:t>
            </a:r>
            <a:r>
              <a:rPr lang="en-US" i="1" dirty="0" smtClean="0"/>
              <a:t>X+</a:t>
            </a:r>
          </a:p>
          <a:p>
            <a:pPr lvl="3"/>
            <a:r>
              <a:rPr lang="en-US" dirty="0" smtClean="0"/>
              <a:t>Choose </a:t>
            </a:r>
            <a:r>
              <a:rPr lang="en-US" i="1" dirty="0" smtClean="0"/>
              <a:t>R1=X+</a:t>
            </a:r>
            <a:r>
              <a:rPr lang="en-US" dirty="0" smtClean="0"/>
              <a:t>, and let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 have attributes </a:t>
            </a:r>
            <a:r>
              <a:rPr lang="en-US" i="1" dirty="0" smtClean="0"/>
              <a:t>X</a:t>
            </a:r>
            <a:r>
              <a:rPr lang="en-US" dirty="0" smtClean="0"/>
              <a:t> and those attributes of</a:t>
            </a:r>
            <a:r>
              <a:rPr lang="en-US" i="1" dirty="0" smtClean="0"/>
              <a:t> R</a:t>
            </a:r>
            <a:r>
              <a:rPr lang="en-US" dirty="0" smtClean="0"/>
              <a:t> that are not in </a:t>
            </a:r>
            <a:r>
              <a:rPr lang="en-US" i="1" dirty="0" smtClean="0"/>
              <a:t>X</a:t>
            </a:r>
            <a:r>
              <a:rPr lang="en-US" dirty="0" smtClean="0"/>
              <a:t>+</a:t>
            </a:r>
          </a:p>
          <a:p>
            <a:pPr lvl="3"/>
            <a:r>
              <a:rPr lang="en-US" dirty="0" smtClean="0"/>
              <a:t>Compute the sets of FD’s for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, let these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</a:p>
          <a:p>
            <a:pPr lvl="3"/>
            <a:r>
              <a:rPr lang="en-US" dirty="0" smtClean="0"/>
              <a:t>Recursively decompose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 using this algorithm. Return the union of the result of these compositions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BCNF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Movies(</a:t>
            </a:r>
            <a:r>
              <a:rPr lang="en-US" dirty="0" err="1" smtClean="0"/>
              <a:t>title,year,studioName,president,presAddr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FD’s are</a:t>
            </a:r>
          </a:p>
          <a:p>
            <a:pPr lvl="2"/>
            <a:r>
              <a:rPr lang="en-US" dirty="0" smtClean="0"/>
              <a:t>title, year → </a:t>
            </a:r>
            <a:r>
              <a:rPr lang="en-US" dirty="0" err="1" smtClean="0"/>
              <a:t>studioName</a:t>
            </a:r>
            <a:endParaRPr lang="en-US" dirty="0" smtClean="0"/>
          </a:p>
          <a:p>
            <a:pPr lvl="2"/>
            <a:r>
              <a:rPr lang="en-US" dirty="0" err="1" smtClean="0"/>
              <a:t>studioName</a:t>
            </a:r>
            <a:r>
              <a:rPr lang="en-US" dirty="0" smtClean="0"/>
              <a:t> → president</a:t>
            </a:r>
          </a:p>
          <a:p>
            <a:pPr lvl="2"/>
            <a:r>
              <a:rPr lang="en-US" dirty="0" smtClean="0"/>
              <a:t>president → </a:t>
            </a:r>
            <a:r>
              <a:rPr lang="en-US" dirty="0" err="1" smtClean="0"/>
              <a:t>presAddr</a:t>
            </a:r>
            <a:endParaRPr lang="en-US" dirty="0" smtClean="0"/>
          </a:p>
          <a:p>
            <a:pPr lvl="1"/>
            <a:r>
              <a:rPr lang="en-US" dirty="0" smtClean="0"/>
              <a:t>{title, year} is only key for this relation</a:t>
            </a:r>
          </a:p>
          <a:p>
            <a:r>
              <a:rPr lang="en-US" dirty="0" smtClean="0"/>
              <a:t>Apply Algorithm 3.20 above: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Decomposition starts with </a:t>
            </a:r>
            <a:r>
              <a:rPr lang="en-US" i="1" dirty="0" err="1" smtClean="0"/>
              <a:t>studioName→president</a:t>
            </a:r>
            <a:endParaRPr lang="en-US" dirty="0" smtClean="0"/>
          </a:p>
          <a:p>
            <a:pPr lvl="2"/>
            <a:r>
              <a:rPr lang="en-US" dirty="0" smtClean="0"/>
              <a:t>Compute {</a:t>
            </a:r>
            <a:r>
              <a:rPr lang="en-US" dirty="0" err="1" smtClean="0"/>
              <a:t>studioName</a:t>
            </a:r>
            <a:r>
              <a:rPr lang="en-US" dirty="0" smtClean="0"/>
              <a:t>}+={</a:t>
            </a:r>
            <a:r>
              <a:rPr lang="en-US" dirty="0" err="1" smtClean="0"/>
              <a:t>studioName,president,presAddr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R1={</a:t>
            </a:r>
            <a:r>
              <a:rPr lang="en-US" dirty="0" err="1" smtClean="0"/>
              <a:t>studioName,president,presAddr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R2={</a:t>
            </a:r>
            <a:r>
              <a:rPr lang="en-US" dirty="0" err="1" smtClean="0"/>
              <a:t>title,year,studioName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S1={</a:t>
            </a:r>
            <a:r>
              <a:rPr lang="en-US" dirty="0" err="1" smtClean="0"/>
              <a:t>studioName→president</a:t>
            </a:r>
            <a:r>
              <a:rPr lang="en-US" dirty="0" smtClean="0"/>
              <a:t>, </a:t>
            </a:r>
            <a:r>
              <a:rPr lang="en-US" dirty="0" err="1" smtClean="0"/>
              <a:t>president→presAddr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S2={title year → </a:t>
            </a:r>
            <a:r>
              <a:rPr lang="en-US" dirty="0" err="1" smtClean="0"/>
              <a:t>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So, in R2, {</a:t>
            </a:r>
            <a:r>
              <a:rPr lang="en-US" dirty="0" err="1" smtClean="0"/>
              <a:t>title,year</a:t>
            </a:r>
            <a:r>
              <a:rPr lang="en-US" dirty="0" smtClean="0"/>
              <a:t>} is a key, and R2 in BCNF</a:t>
            </a:r>
          </a:p>
          <a:p>
            <a:pPr lvl="2"/>
            <a:r>
              <a:rPr lang="en-US" dirty="0" smtClean="0"/>
              <a:t>In R1, </a:t>
            </a:r>
            <a:r>
              <a:rPr lang="en-US" dirty="0" err="1" smtClean="0"/>
              <a:t>studioName</a:t>
            </a:r>
            <a:r>
              <a:rPr lang="en-US" dirty="0" smtClean="0"/>
              <a:t> is a key, but </a:t>
            </a:r>
            <a:r>
              <a:rPr lang="en-US" dirty="0" err="1" smtClean="0"/>
              <a:t>president→presAddr</a:t>
            </a:r>
            <a:r>
              <a:rPr lang="en-US" dirty="0" smtClean="0"/>
              <a:t> is not in BCNF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Decomposition continues with </a:t>
            </a:r>
            <a:r>
              <a:rPr lang="en-US" i="1" dirty="0" err="1" smtClean="0"/>
              <a:t>president→presAddr</a:t>
            </a:r>
            <a:endParaRPr lang="en-US" i="1" dirty="0" smtClean="0"/>
          </a:p>
          <a:p>
            <a:pPr lvl="2"/>
            <a:r>
              <a:rPr lang="en-US" dirty="0" smtClean="0"/>
              <a:t>Compute {president}+={</a:t>
            </a:r>
            <a:r>
              <a:rPr lang="en-US" dirty="0" err="1" smtClean="0"/>
              <a:t>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R11={</a:t>
            </a:r>
            <a:r>
              <a:rPr lang="en-US" dirty="0" err="1" smtClean="0"/>
              <a:t>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R12={</a:t>
            </a:r>
            <a:r>
              <a:rPr lang="en-US" dirty="0" err="1" smtClean="0"/>
              <a:t>president,studioName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S11={</a:t>
            </a:r>
            <a:r>
              <a:rPr lang="en-US" dirty="0" err="1" smtClean="0"/>
              <a:t>president→presAddr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S12={</a:t>
            </a:r>
            <a:r>
              <a:rPr lang="en-US" dirty="0" err="1" smtClean="0"/>
              <a:t>studioName→president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So, R11, R12 are both in BCNF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Final decomposition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tilte</a:t>
            </a:r>
            <a:r>
              <a:rPr lang="en-US" dirty="0" smtClean="0"/>
              <a:t>, year, </a:t>
            </a:r>
            <a:r>
              <a:rPr lang="en-US" dirty="0" err="1" smtClean="0"/>
              <a:t>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studioName</a:t>
            </a:r>
            <a:r>
              <a:rPr lang="en-US" dirty="0" smtClean="0"/>
              <a:t>, president}</a:t>
            </a:r>
          </a:p>
          <a:p>
            <a:pPr lvl="2"/>
            <a:r>
              <a:rPr lang="en-US" dirty="0" smtClean="0"/>
              <a:t>{president, </a:t>
            </a:r>
            <a:r>
              <a:rPr lang="en-US" dirty="0" err="1" smtClean="0"/>
              <a:t>presAddr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Three problems of decomposition</a:t>
            </a:r>
          </a:p>
          <a:p>
            <a:pPr lvl="1"/>
            <a:r>
              <a:rPr lang="en-US" dirty="0" smtClean="0">
                <a:sym typeface="Symbol"/>
              </a:rPr>
              <a:t>Elimination of Anomalies be decomposition</a:t>
            </a:r>
          </a:p>
          <a:p>
            <a:pPr lvl="1"/>
            <a:r>
              <a:rPr lang="en-US" dirty="0" smtClean="0">
                <a:sym typeface="Symbol"/>
              </a:rPr>
              <a:t>Recoverability of Information</a:t>
            </a:r>
          </a:p>
          <a:p>
            <a:pPr lvl="1"/>
            <a:r>
              <a:rPr lang="en-US" dirty="0" smtClean="0">
                <a:sym typeface="Symbol"/>
              </a:rPr>
              <a:t>Preservation of Dependencies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There is no way to get all three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Decomposition: The Good, Bad and Ugly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decompose relation </a:t>
            </a:r>
            <a:r>
              <a:rPr lang="en-US" i="1" dirty="0" smtClean="0"/>
              <a:t>R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FF0000"/>
                </a:solidFill>
              </a:rPr>
              <a:t>two-attribute relations</a:t>
            </a:r>
            <a:r>
              <a:rPr lang="en-US" dirty="0" smtClean="0"/>
              <a:t>, then we might not get the instance of </a:t>
            </a:r>
            <a:r>
              <a:rPr lang="en-US" i="1" dirty="0" smtClean="0"/>
              <a:t>R</a:t>
            </a:r>
            <a:r>
              <a:rPr lang="en-US" dirty="0" smtClean="0"/>
              <a:t> back when we join these decomposed relations</a:t>
            </a:r>
          </a:p>
          <a:p>
            <a:r>
              <a:rPr lang="en-US" dirty="0" smtClean="0"/>
              <a:t>If we decompose a relation by </a:t>
            </a:r>
            <a:r>
              <a:rPr lang="en-US" dirty="0" smtClean="0">
                <a:solidFill>
                  <a:srgbClr val="FF0000"/>
                </a:solidFill>
              </a:rPr>
              <a:t>Algorithm 3.20</a:t>
            </a:r>
            <a:r>
              <a:rPr lang="en-US" dirty="0" smtClean="0"/>
              <a:t>, then the original relation can be recovered exactly by the natural join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Recovering Information from a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Decomposing relation </a:t>
            </a:r>
            <a:r>
              <a:rPr lang="en-US" i="1" dirty="0" smtClean="0"/>
              <a:t>R</a:t>
            </a:r>
            <a:r>
              <a:rPr lang="en-US" dirty="0" smtClean="0"/>
              <a:t> into relations with sets of attributes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Given set of FD’s </a:t>
            </a:r>
            <a:r>
              <a:rPr lang="en-US" i="1" dirty="0" smtClean="0"/>
              <a:t>F</a:t>
            </a:r>
            <a:r>
              <a:rPr lang="en-US" dirty="0" smtClean="0"/>
              <a:t> that hold in </a:t>
            </a:r>
            <a:r>
              <a:rPr lang="en-US" i="1" dirty="0" smtClean="0"/>
              <a:t>R</a:t>
            </a:r>
          </a:p>
          <a:p>
            <a:r>
              <a:rPr lang="en-US" dirty="0" smtClean="0"/>
              <a:t>Question: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R1</a:t>
            </a:r>
            <a:r>
              <a:rPr lang="en-US" dirty="0" smtClean="0">
                <a:sym typeface="Symbol"/>
              </a:rPr>
              <a:t>(R)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R2</a:t>
            </a:r>
            <a:r>
              <a:rPr lang="en-US" dirty="0" smtClean="0">
                <a:sym typeface="Symbol"/>
              </a:rPr>
              <a:t>(R)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Rk</a:t>
            </a:r>
            <a:r>
              <a:rPr lang="en-US" dirty="0" smtClean="0">
                <a:sym typeface="Symbol"/>
              </a:rPr>
              <a:t>(R)=R?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The natural join is associative and commutative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tuple</a:t>
            </a:r>
            <a:r>
              <a:rPr lang="en-US" dirty="0" smtClean="0"/>
              <a:t> t in </a:t>
            </a:r>
            <a:r>
              <a:rPr lang="en-US" i="1" dirty="0" smtClean="0"/>
              <a:t>R</a:t>
            </a:r>
            <a:r>
              <a:rPr lang="en-US" dirty="0" smtClean="0"/>
              <a:t> is surely t in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R1</a:t>
            </a:r>
            <a:r>
              <a:rPr lang="en-US" dirty="0" smtClean="0">
                <a:sym typeface="Symbol"/>
              </a:rPr>
              <a:t>(R)</a:t>
            </a:r>
            <a:r>
              <a:rPr lang="en-US" sz="20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R2</a:t>
            </a:r>
            <a:r>
              <a:rPr lang="en-US" dirty="0" smtClean="0">
                <a:sym typeface="Symbol"/>
              </a:rPr>
              <a:t>(R) </a:t>
            </a:r>
            <a:r>
              <a:rPr lang="en-US" sz="24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Rk</a:t>
            </a:r>
            <a:r>
              <a:rPr lang="en-US" dirty="0" smtClean="0">
                <a:sym typeface="Symbol"/>
              </a:rPr>
              <a:t>(R)</a:t>
            </a:r>
          </a:p>
          <a:p>
            <a:pPr lvl="1"/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R1</a:t>
            </a:r>
            <a:r>
              <a:rPr lang="en-US" dirty="0" smtClean="0">
                <a:sym typeface="Symbol"/>
              </a:rPr>
              <a:t>(R)</a:t>
            </a:r>
            <a:r>
              <a:rPr lang="en-US" sz="20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R2</a:t>
            </a:r>
            <a:r>
              <a:rPr lang="en-US" dirty="0" smtClean="0">
                <a:sym typeface="Symbol"/>
              </a:rPr>
              <a:t>(R) </a:t>
            </a:r>
            <a:r>
              <a:rPr lang="en-US" sz="24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Rk</a:t>
            </a:r>
            <a:r>
              <a:rPr lang="en-US" dirty="0" smtClean="0">
                <a:sym typeface="Symbol"/>
              </a:rPr>
              <a:t>(R)=R when the FD’s in F hold for R if and only if every tuple in the join is also in </a:t>
            </a:r>
            <a:r>
              <a:rPr lang="en-US" i="1" dirty="0" smtClean="0">
                <a:sym typeface="Symbol"/>
              </a:rPr>
              <a:t>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chase test is to see whether a tuple t in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R1</a:t>
            </a:r>
            <a:r>
              <a:rPr lang="en-US" dirty="0" smtClean="0">
                <a:sym typeface="Symbol"/>
              </a:rPr>
              <a:t>(R)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R2</a:t>
            </a:r>
            <a:r>
              <a:rPr lang="en-US" dirty="0" smtClean="0">
                <a:sym typeface="Symbol"/>
              </a:rPr>
              <a:t>(R)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Rk</a:t>
            </a:r>
            <a:r>
              <a:rPr lang="en-US" dirty="0" smtClean="0">
                <a:sym typeface="Symbol"/>
              </a:rPr>
              <a:t>(R) can be proved, using the FD’s in </a:t>
            </a:r>
            <a:r>
              <a:rPr lang="en-US" i="1" dirty="0" smtClean="0">
                <a:sym typeface="Symbol"/>
              </a:rPr>
              <a:t>F</a:t>
            </a:r>
            <a:r>
              <a:rPr lang="en-US" dirty="0" smtClean="0">
                <a:sym typeface="Symbol"/>
              </a:rPr>
              <a:t>, also to be a tuple in </a:t>
            </a:r>
            <a:r>
              <a:rPr lang="en-US" i="1" dirty="0" smtClean="0">
                <a:sym typeface="Symbol"/>
              </a:rPr>
              <a:t>R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dirty="0" smtClean="0"/>
              <a:t> is in the join, there are t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dirty="0" smtClean="0"/>
              <a:t> such that t=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R1</a:t>
            </a:r>
            <a:r>
              <a:rPr lang="en-US" dirty="0" smtClean="0">
                <a:sym typeface="Symbol"/>
              </a:rPr>
              <a:t>(t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R2</a:t>
            </a:r>
            <a:r>
              <a:rPr lang="en-US" dirty="0" smtClean="0">
                <a:sym typeface="Symbol"/>
              </a:rPr>
              <a:t>(t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Rk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agree with t on the attributes of </a:t>
            </a:r>
            <a:r>
              <a:rPr lang="en-US" dirty="0" err="1" smtClean="0">
                <a:sym typeface="Symbol"/>
              </a:rPr>
              <a:t>R</a:t>
            </a:r>
            <a:r>
              <a:rPr lang="en-US" baseline="-25000" dirty="0" err="1" smtClean="0">
                <a:sym typeface="Symbol"/>
              </a:rPr>
              <a:t>i</a:t>
            </a:r>
            <a:endParaRPr lang="en-US" baseline="-25000" dirty="0" smtClean="0">
              <a:sym typeface="Symbol"/>
            </a:endParaRPr>
          </a:p>
          <a:p>
            <a:pPr lvl="1"/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has unknown values in its components not in </a:t>
            </a:r>
            <a:r>
              <a:rPr lang="en-US" dirty="0" err="1" smtClean="0">
                <a:sym typeface="Symbol"/>
              </a:rPr>
              <a:t>R</a:t>
            </a:r>
            <a:r>
              <a:rPr lang="en-US" baseline="-25000" dirty="0" err="1" smtClean="0">
                <a:sym typeface="Symbol"/>
              </a:rPr>
              <a:t>i</a:t>
            </a:r>
            <a:endParaRPr lang="en-US" baseline="-25000" dirty="0" smtClean="0">
              <a:sym typeface="Symbol"/>
            </a:endParaRPr>
          </a:p>
          <a:p>
            <a:r>
              <a:rPr lang="en-US" dirty="0" smtClean="0"/>
              <a:t>We draw a </a:t>
            </a:r>
            <a:r>
              <a:rPr lang="en-US" i="1" dirty="0" smtClean="0"/>
              <a:t>tableau</a:t>
            </a:r>
            <a:r>
              <a:rPr lang="en-US" dirty="0" smtClean="0"/>
              <a:t> and use a given set of FD’s </a:t>
            </a:r>
            <a:r>
              <a:rPr lang="en-US" i="1" dirty="0" smtClean="0"/>
              <a:t>F</a:t>
            </a:r>
            <a:r>
              <a:rPr lang="en-US" dirty="0" smtClean="0"/>
              <a:t> to prove that </a:t>
            </a:r>
            <a:r>
              <a:rPr lang="en-US" i="1" dirty="0" smtClean="0"/>
              <a:t>t</a:t>
            </a:r>
            <a:r>
              <a:rPr lang="en-US" dirty="0" smtClean="0"/>
              <a:t> is really in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 smtClean="0"/>
              <a:t>A set of one or more attributes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is a key for a relation </a:t>
            </a:r>
            <a:r>
              <a:rPr lang="en-US" i="1" dirty="0" smtClean="0"/>
              <a:t>R</a:t>
            </a:r>
            <a:r>
              <a:rPr lang="en-US" dirty="0" smtClean="0"/>
              <a:t>, if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Those attributes functionally determine all other attributes of the relation </a:t>
            </a:r>
            <a:r>
              <a:rPr lang="en-US" i="1" dirty="0" smtClean="0"/>
              <a:t>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No proper subset of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functionally determines all other attributes of </a:t>
            </a:r>
            <a:r>
              <a:rPr lang="en-US" i="1" dirty="0" smtClean="0"/>
              <a:t>R</a:t>
            </a:r>
            <a:r>
              <a:rPr lang="en-US" dirty="0" smtClean="0"/>
              <a:t>, i.e., a key must be minimal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R(A,B,C,D), S</a:t>
            </a:r>
            <a:r>
              <a:rPr lang="en-US" baseline="-25000" dirty="0" smtClean="0"/>
              <a:t>1</a:t>
            </a:r>
            <a:r>
              <a:rPr lang="en-US" dirty="0" smtClean="0"/>
              <a:t>={A,D}, S</a:t>
            </a:r>
            <a:r>
              <a:rPr lang="en-US" baseline="-25000" dirty="0" smtClean="0"/>
              <a:t>2</a:t>
            </a:r>
            <a:r>
              <a:rPr lang="en-US" dirty="0" smtClean="0"/>
              <a:t>={A,C}, S</a:t>
            </a:r>
            <a:r>
              <a:rPr lang="en-US" baseline="-25000" dirty="0" smtClean="0"/>
              <a:t>3</a:t>
            </a:r>
            <a:r>
              <a:rPr lang="en-US" dirty="0" smtClean="0"/>
              <a:t>={B,C,D}. FD’s A→B, B→C,CD→A</a:t>
            </a:r>
          </a:p>
          <a:p>
            <a:pPr lvl="1"/>
            <a:r>
              <a:rPr lang="en-US" dirty="0" smtClean="0"/>
              <a:t>The tableau for this decomposition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i="1" dirty="0" smtClean="0"/>
              <a:t>Goal</a:t>
            </a:r>
            <a:r>
              <a:rPr lang="en-US" dirty="0" smtClean="0"/>
              <a:t>: (</a:t>
            </a:r>
            <a:r>
              <a:rPr lang="en-US" dirty="0" err="1" smtClean="0"/>
              <a:t>a,b,c,d</a:t>
            </a:r>
            <a:r>
              <a:rPr lang="en-US" dirty="0" smtClean="0"/>
              <a:t>) appears in this tableau after using FD’s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33934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(A→B, B→C, CD→A)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A→B, then b</a:t>
            </a:r>
            <a:r>
              <a:rPr lang="en-US" baseline="-25000" dirty="0" smtClean="0"/>
              <a:t>1</a:t>
            </a:r>
            <a:r>
              <a:rPr lang="en-US" dirty="0" smtClean="0"/>
              <a:t>=b</a:t>
            </a:r>
            <a:r>
              <a:rPr lang="en-US" baseline="-25000" dirty="0" smtClean="0"/>
              <a:t>2</a:t>
            </a:r>
            <a:r>
              <a:rPr lang="en-US" dirty="0" smtClean="0"/>
              <a:t>, replace b</a:t>
            </a:r>
            <a:r>
              <a:rPr lang="en-US" baseline="-25000" dirty="0" smtClean="0"/>
              <a:t>2</a:t>
            </a:r>
            <a:r>
              <a:rPr lang="en-US" dirty="0" smtClean="0"/>
              <a:t> by b</a:t>
            </a:r>
            <a:r>
              <a:rPr lang="en-US" baseline="-25000" dirty="0" smtClean="0"/>
              <a:t>1</a:t>
            </a:r>
            <a:r>
              <a:rPr lang="en-US" dirty="0" smtClean="0"/>
              <a:t>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028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8412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(A→B, B→C, CD→A)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Since B→C, then c</a:t>
            </a:r>
            <a:r>
              <a:rPr lang="en-US" baseline="-25000" dirty="0" smtClean="0"/>
              <a:t>1</a:t>
            </a:r>
            <a:r>
              <a:rPr lang="en-US" dirty="0" smtClean="0"/>
              <a:t>=c, replace c</a:t>
            </a:r>
            <a:r>
              <a:rPr lang="en-US" baseline="-25000" dirty="0" smtClean="0"/>
              <a:t>1</a:t>
            </a:r>
            <a:r>
              <a:rPr lang="en-US" dirty="0" smtClean="0"/>
              <a:t> by c,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(A→B, B→C, CD→A)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Since CD→A, then a</a:t>
            </a:r>
            <a:r>
              <a:rPr lang="en-US" baseline="-25000" dirty="0" smtClean="0"/>
              <a:t>3</a:t>
            </a:r>
            <a:r>
              <a:rPr lang="en-US" dirty="0" smtClean="0"/>
              <a:t>=a, replace a</a:t>
            </a:r>
            <a:r>
              <a:rPr lang="en-US" baseline="-25000" dirty="0" smtClean="0"/>
              <a:t>3</a:t>
            </a:r>
            <a:r>
              <a:rPr lang="en-US" dirty="0" smtClean="0"/>
              <a:t> by a,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(A→B, B→C, CD→A)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t=(</a:t>
            </a:r>
            <a:r>
              <a:rPr lang="en-US" dirty="0" err="1" smtClean="0"/>
              <a:t>a,b,c,d</a:t>
            </a:r>
            <a:r>
              <a:rPr lang="en-US" dirty="0" smtClean="0"/>
              <a:t>) appears in relation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We have proved that, if </a:t>
            </a:r>
            <a:r>
              <a:rPr lang="en-US" i="1" dirty="0" smtClean="0"/>
              <a:t>R</a:t>
            </a:r>
            <a:r>
              <a:rPr lang="en-US" dirty="0" smtClean="0"/>
              <a:t> satisfies the FD’s A→B, B→C, CD→A, then whenever we project onto {A,D}, {A,C}, {B,C,D} and rejoin, what we get must have been in </a:t>
            </a:r>
            <a:r>
              <a:rPr lang="en-US" i="1" dirty="0" smtClean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326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it is not possible that the decomposition has both the lossless join and dependency preservation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Preservation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 Bookings(title, theater, city)</a:t>
            </a:r>
          </a:p>
          <a:p>
            <a:pPr lvl="1"/>
            <a:r>
              <a:rPr lang="en-US" dirty="0" smtClean="0"/>
              <a:t>FD’s</a:t>
            </a:r>
          </a:p>
          <a:p>
            <a:pPr lvl="2"/>
            <a:r>
              <a:rPr lang="en-US" i="1" dirty="0" smtClean="0"/>
              <a:t>theater → city</a:t>
            </a:r>
            <a:r>
              <a:rPr lang="en-US" dirty="0" smtClean="0"/>
              <a:t> </a:t>
            </a:r>
          </a:p>
          <a:p>
            <a:pPr lvl="2"/>
            <a:r>
              <a:rPr lang="en-US" i="1" dirty="0" smtClean="0"/>
              <a:t>title city → theater</a:t>
            </a:r>
          </a:p>
          <a:p>
            <a:pPr lvl="1"/>
            <a:r>
              <a:rPr lang="en-US" dirty="0" smtClean="0"/>
              <a:t>Keys</a:t>
            </a:r>
          </a:p>
          <a:p>
            <a:pPr lvl="2"/>
            <a:r>
              <a:rPr lang="en-US" dirty="0" smtClean="0"/>
              <a:t>{title, city}</a:t>
            </a:r>
          </a:p>
          <a:p>
            <a:pPr lvl="2"/>
            <a:r>
              <a:rPr lang="en-US" dirty="0" smtClean="0"/>
              <a:t>{theater, title}</a:t>
            </a:r>
          </a:p>
          <a:p>
            <a:pPr lvl="1"/>
            <a:r>
              <a:rPr lang="en-US" i="1" dirty="0" smtClean="0"/>
              <a:t>theater → city</a:t>
            </a:r>
            <a:r>
              <a:rPr lang="en-US" dirty="0" smtClean="0"/>
              <a:t> violates BCNF </a:t>
            </a:r>
            <a:br>
              <a:rPr lang="en-US" dirty="0" smtClean="0"/>
            </a:br>
            <a:r>
              <a:rPr lang="en-US" dirty="0" smtClean="0"/>
              <a:t>(theater is not a </a:t>
            </a:r>
            <a:r>
              <a:rPr lang="en-US" dirty="0" err="1" smtClean="0"/>
              <a:t>superkey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Decomposition into two relations</a:t>
            </a:r>
          </a:p>
          <a:p>
            <a:pPr lvl="2"/>
            <a:r>
              <a:rPr lang="en-US" dirty="0" smtClean="0"/>
              <a:t>{theater, city}</a:t>
            </a:r>
          </a:p>
          <a:p>
            <a:pPr lvl="2"/>
            <a:r>
              <a:rPr lang="en-US" dirty="0" smtClean="0"/>
              <a:t>{theater, title}</a:t>
            </a:r>
          </a:p>
          <a:p>
            <a:pPr lvl="1"/>
            <a:r>
              <a:rPr lang="en-US" dirty="0" smtClean="0"/>
              <a:t>When we join these two decomposed relations, the result relation may not satisfy the </a:t>
            </a:r>
            <a:r>
              <a:rPr lang="en-US" i="1" dirty="0" smtClean="0"/>
              <a:t>title city → theater </a:t>
            </a:r>
            <a:r>
              <a:rPr lang="en-US" dirty="0" smtClean="0"/>
              <a:t>FD’s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Preservation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6116" y="2667000"/>
          <a:ext cx="2426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/>
                <a:gridCol w="1413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1052" y="2667000"/>
          <a:ext cx="1688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/>
                <a:gridCol w="67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4267200"/>
          <a:ext cx="29425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18"/>
                <a:gridCol w="1302068"/>
                <a:gridCol w="67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solve the </a:t>
            </a:r>
            <a:r>
              <a:rPr lang="en-US" dirty="0" err="1" smtClean="0"/>
              <a:t>BCNF’s</a:t>
            </a:r>
            <a:r>
              <a:rPr lang="en-US" dirty="0" smtClean="0"/>
              <a:t> weakness such as</a:t>
            </a:r>
          </a:p>
          <a:p>
            <a:pPr lvl="1"/>
            <a:r>
              <a:rPr lang="en-US" dirty="0" smtClean="0"/>
              <a:t>The preservation of dependencies</a:t>
            </a:r>
          </a:p>
          <a:p>
            <a:r>
              <a:rPr lang="en-US" dirty="0" smtClean="0">
                <a:sym typeface="Wingdings" pitchFamily="2" charset="2"/>
              </a:rPr>
              <a:t> 3NF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3.3.1 (page 92)</a:t>
            </a:r>
          </a:p>
          <a:p>
            <a:r>
              <a:rPr lang="en-US" dirty="0" smtClean="0"/>
              <a:t>Exercise 3.4.1 (page 102)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is the solution that have both the lossless-join, and dependencies-preservation properties</a:t>
            </a:r>
          </a:p>
          <a:p>
            <a:pPr lvl="1"/>
            <a:r>
              <a:rPr lang="en-US" i="1" dirty="0" smtClean="0">
                <a:sym typeface="Symbol"/>
              </a:rPr>
              <a:t>A relation R is in the third normal form (3NF) if and only if whenever a nontrivial FD 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B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, , either</a:t>
            </a:r>
          </a:p>
          <a:p>
            <a:pPr lvl="2"/>
            <a:r>
              <a:rPr lang="en-US" i="1" dirty="0" smtClean="0">
                <a:sym typeface="Symbol"/>
              </a:rPr>
              <a:t>{A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} is a super key,</a:t>
            </a:r>
          </a:p>
          <a:p>
            <a:pPr lvl="2"/>
            <a:r>
              <a:rPr lang="en-US" i="1" dirty="0" smtClean="0">
                <a:sym typeface="Symbol"/>
              </a:rPr>
              <a:t>Or those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that are not among the A’s, are each a member of some key (not necessarily the same key)</a:t>
            </a:r>
          </a:p>
          <a:p>
            <a:r>
              <a:rPr lang="en-US" dirty="0" smtClean="0">
                <a:sym typeface="Symbol"/>
              </a:rPr>
              <a:t>Notation</a:t>
            </a:r>
          </a:p>
          <a:p>
            <a:pPr lvl="1"/>
            <a:r>
              <a:rPr lang="en-US" dirty="0" smtClean="0">
                <a:sym typeface="Symbol"/>
              </a:rPr>
              <a:t>An attribute that is a member of some key is often said to be prime</a:t>
            </a:r>
          </a:p>
          <a:p>
            <a:pPr lvl="1"/>
            <a:r>
              <a:rPr lang="en-US" dirty="0" smtClean="0">
                <a:sym typeface="Symbol"/>
              </a:rPr>
              <a:t>For each nontrivial FD, either the left side is a super key, or the right side consists of prime (member of key) attributes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Third Normal Form (3NF)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(title,year,starName) form a key for Movies1 relation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year,starName</a:t>
            </a:r>
            <a:r>
              <a:rPr lang="en-US" dirty="0" smtClean="0"/>
              <a:t>) is not a key of </a:t>
            </a:r>
            <a:r>
              <a:rPr lang="en-US" dirty="0" err="1" smtClean="0"/>
              <a:t>Movies1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10938" t="34375" r="34375" b="44792"/>
          <a:stretch>
            <a:fillRect/>
          </a:stretch>
        </p:blipFill>
        <p:spPr bwMode="auto">
          <a:xfrm>
            <a:off x="7620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83324"/>
          <a:ext cx="8382000" cy="49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590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Arial" pitchFamily="34" charset="0"/>
                          <a:cs typeface="Arial" pitchFamily="34" charset="0"/>
                        </a:rPr>
                        <a:t>3NF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Arial" pitchFamily="34" charset="0"/>
                          <a:cs typeface="Arial" pitchFamily="34" charset="0"/>
                        </a:rPr>
                        <a:t>BCNF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</a:tr>
              <a:tr h="1920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 nontrivial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B holds in R, either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R, or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(b) B is 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prime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attribute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 nontrivial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B holds in R, then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</a:tr>
              <a:tr h="228951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u="sng" dirty="0" smtClean="0">
                          <a:latin typeface="Arial" pitchFamily="34" charset="0"/>
                          <a:cs typeface="Arial" pitchFamily="34" charset="0"/>
                        </a:rPr>
                        <a:t>Note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: A functional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dependency X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Y is a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full functional dependency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if removal of any attribute A from X means that the dependency does not hold any more; A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partial functional dependency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is not a full functional dependency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BCNF</a:t>
            </a:r>
            <a:r>
              <a:rPr lang="en-US" dirty="0" smtClean="0"/>
              <a:t> and </a:t>
            </a:r>
            <a:r>
              <a:rPr lang="en-US" dirty="0" err="1" smtClean="0"/>
              <a:t>3NF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ym typeface="Symbol"/>
              </a:rPr>
              <a:t>Goal</a:t>
            </a:r>
            <a:r>
              <a:rPr lang="en-US" dirty="0" smtClean="0">
                <a:sym typeface="Symbol"/>
              </a:rPr>
              <a:t>: decomposing a relation R into a set of relations such that:</a:t>
            </a:r>
          </a:p>
          <a:p>
            <a:pPr lvl="1"/>
            <a:r>
              <a:rPr lang="en-US" dirty="0" smtClean="0">
                <a:sym typeface="Symbol"/>
              </a:rPr>
              <a:t>The relations of the decomposition are all in </a:t>
            </a:r>
            <a:r>
              <a:rPr lang="en-US" dirty="0" err="1" smtClean="0">
                <a:sym typeface="Symbol"/>
              </a:rPr>
              <a:t>3NF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 decomposition has a lossless join</a:t>
            </a:r>
          </a:p>
          <a:p>
            <a:pPr lvl="1"/>
            <a:r>
              <a:rPr lang="en-US" dirty="0" smtClean="0">
                <a:sym typeface="Symbol"/>
              </a:rPr>
              <a:t>The decomposition has the dependency-preservation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Synthesis Algorithm for 3NF Schemas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ym typeface="Symbol"/>
              </a:rPr>
              <a:t>Algorithm</a:t>
            </a:r>
            <a:r>
              <a:rPr lang="en-US" dirty="0" smtClean="0">
                <a:sym typeface="Symbol"/>
              </a:rPr>
              <a:t> 3.26: Synthesis of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relations</a:t>
            </a:r>
          </a:p>
          <a:p>
            <a:pPr lvl="1"/>
            <a:r>
              <a:rPr lang="en-US" dirty="0" smtClean="0">
                <a:sym typeface="Symbol"/>
              </a:rPr>
              <a:t>Input: A relation R, and a set F of functional dependencies that hold for R</a:t>
            </a:r>
          </a:p>
          <a:p>
            <a:pPr lvl="1"/>
            <a:r>
              <a:rPr lang="en-US" dirty="0" smtClean="0">
                <a:sym typeface="Symbol"/>
              </a:rPr>
              <a:t>Output: A decomposition of R into a collection of relations, each of which is in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. The decomposition has the lossless-join and dependency-preservation properties</a:t>
            </a:r>
          </a:p>
          <a:p>
            <a:pPr lvl="1"/>
            <a:r>
              <a:rPr lang="en-US" dirty="0" smtClean="0">
                <a:sym typeface="Symbol"/>
              </a:rPr>
              <a:t>Method: Perform the following steps</a:t>
            </a:r>
          </a:p>
          <a:p>
            <a:pPr lvl="2"/>
            <a:r>
              <a:rPr lang="en-US" dirty="0" smtClean="0">
                <a:sym typeface="Symbol"/>
              </a:rPr>
              <a:t>1) Find a minimal basis of F, say G</a:t>
            </a:r>
          </a:p>
          <a:p>
            <a:pPr lvl="2"/>
            <a:r>
              <a:rPr lang="en-US" dirty="0" smtClean="0">
                <a:sym typeface="Symbol"/>
              </a:rPr>
              <a:t>2) For each FD X  A in G, use {X, A} as the schema of one of the relations in the decomposition</a:t>
            </a:r>
          </a:p>
          <a:p>
            <a:pPr lvl="2"/>
            <a:r>
              <a:rPr lang="en-US" dirty="0" smtClean="0">
                <a:sym typeface="Symbol"/>
              </a:rPr>
              <a:t>3) If none of the sets of relations from Step2 is a superkey for R, add another relation whose schema is a key for 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Example 3.27</a:t>
            </a:r>
          </a:p>
          <a:p>
            <a:pPr lvl="1"/>
            <a:r>
              <a:rPr lang="en-US" dirty="0" smtClean="0">
                <a:sym typeface="Symbol"/>
              </a:rPr>
              <a:t>Given R(A,B,C,D,E), with FD’s AB C, C  B, A  D</a:t>
            </a:r>
          </a:p>
          <a:p>
            <a:pPr lvl="1"/>
            <a:r>
              <a:rPr lang="en-US" dirty="0" smtClean="0">
                <a:sym typeface="Symbol"/>
              </a:rPr>
              <a:t>Notice: the given FD’s are their own minimal basis</a:t>
            </a:r>
          </a:p>
          <a:p>
            <a:pPr lvl="2"/>
            <a:r>
              <a:rPr lang="en-US" dirty="0" smtClean="0">
                <a:sym typeface="Symbol"/>
              </a:rPr>
              <a:t>Cannot eliminate any of the given FD’s</a:t>
            </a:r>
          </a:p>
          <a:p>
            <a:pPr lvl="2"/>
            <a:r>
              <a:rPr lang="en-US" dirty="0" smtClean="0">
                <a:sym typeface="Symbol"/>
              </a:rPr>
              <a:t>Cannot eliminate any attribute from a left side</a:t>
            </a:r>
          </a:p>
          <a:p>
            <a:pPr lvl="1"/>
            <a:r>
              <a:rPr lang="en-US" dirty="0" smtClean="0">
                <a:sym typeface="Symbol"/>
              </a:rPr>
              <a:t>Start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synthesis by follows (1), (2), and (3)</a:t>
            </a:r>
          </a:p>
          <a:p>
            <a:pPr lvl="2"/>
            <a:r>
              <a:rPr lang="en-US" dirty="0" smtClean="0">
                <a:sym typeface="Symbol"/>
              </a:rPr>
              <a:t>New relations: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S3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A,D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err="1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 is a subset of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, then we can drop </a:t>
            </a:r>
            <a:r>
              <a:rPr lang="en-US" dirty="0" err="1" smtClean="0">
                <a:sym typeface="Symbol"/>
              </a:rPr>
              <a:t>S2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Consider whether we need to add a relation whose scheme is a key</a:t>
            </a:r>
          </a:p>
          <a:p>
            <a:pPr lvl="3"/>
            <a:r>
              <a:rPr lang="en-US" dirty="0" smtClean="0">
                <a:sym typeface="Symbol"/>
              </a:rPr>
              <a:t>In this case, R has two keys: {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} and {</a:t>
            </a:r>
            <a:r>
              <a:rPr lang="en-US" dirty="0" err="1" smtClean="0">
                <a:sym typeface="Symbol"/>
              </a:rPr>
              <a:t>A,C,E</a:t>
            </a:r>
            <a:r>
              <a:rPr lang="en-US" dirty="0" smtClean="0">
                <a:sym typeface="Symbol"/>
              </a:rPr>
              <a:t>}</a:t>
            </a:r>
          </a:p>
          <a:p>
            <a:pPr lvl="3"/>
            <a:r>
              <a:rPr lang="en-US" dirty="0" smtClean="0">
                <a:sym typeface="Symbol"/>
              </a:rPr>
              <a:t>Since neither of these keys is a subset of the schemas, we must add one of them, say </a:t>
            </a:r>
            <a:r>
              <a:rPr lang="en-US" dirty="0" err="1" smtClean="0">
                <a:sym typeface="Symbol"/>
              </a:rPr>
              <a:t>S4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The final decomposition of R is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S3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A,D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S4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Why this Algorithm works?</a:t>
            </a:r>
          </a:p>
          <a:p>
            <a:pPr lvl="1"/>
            <a:r>
              <a:rPr lang="en-US" dirty="0" smtClean="0">
                <a:sym typeface="Symbol"/>
              </a:rPr>
              <a:t>Lossless Join </a:t>
            </a:r>
          </a:p>
          <a:p>
            <a:pPr lvl="1"/>
            <a:r>
              <a:rPr lang="en-US" dirty="0" smtClean="0">
                <a:sym typeface="Symbol"/>
              </a:rPr>
              <a:t>Dependency Preservation</a:t>
            </a:r>
          </a:p>
          <a:p>
            <a:pPr lvl="1"/>
            <a:r>
              <a:rPr lang="en-US" dirty="0" smtClean="0">
                <a:sym typeface="Symbol"/>
              </a:rPr>
              <a:t>Third Normal Form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3.5.1 (page 105)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Unnormalized</a:t>
            </a:r>
            <a:r>
              <a:rPr lang="en-GB" b="1" dirty="0" smtClean="0"/>
              <a:t> Form (UNF)</a:t>
            </a:r>
          </a:p>
          <a:p>
            <a:pPr lvl="1"/>
            <a:r>
              <a:rPr lang="en-GB" b="1" dirty="0" smtClean="0"/>
              <a:t>A relation that contains one or more repeating groups.</a:t>
            </a:r>
          </a:p>
          <a:p>
            <a:pPr lvl="1"/>
            <a:r>
              <a:rPr lang="en-GB" b="1" dirty="0" smtClean="0"/>
              <a:t>Example: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60520"/>
          <a:ext cx="72390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143000"/>
                <a:gridCol w="1581524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Manufacture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CPU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</a:p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2.00</a:t>
                      </a:r>
                    </a:p>
                    <a:p>
                      <a:r>
                        <a:rPr lang="en-US" sz="1400" dirty="0" smtClean="0"/>
                        <a:t>2.40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</a:p>
                    <a:p>
                      <a:r>
                        <a:rPr lang="en-US" sz="1400" dirty="0" smtClean="0"/>
                        <a:t>2048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240</a:t>
                      </a:r>
                    </a:p>
                    <a:p>
                      <a:r>
                        <a:rPr lang="en-US" sz="1400" dirty="0" smtClean="0"/>
                        <a:t>320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Toshiba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2003</a:t>
                      </a:r>
                    </a:p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2.00</a:t>
                      </a:r>
                    </a:p>
                    <a:p>
                      <a:r>
                        <a:rPr lang="en-US" sz="1400" dirty="0" smtClean="0"/>
                        <a:t>2.80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</a:p>
                    <a:p>
                      <a:r>
                        <a:rPr lang="en-US" sz="1400" dirty="0" smtClean="0"/>
                        <a:t>4096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</a:p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First Normal Form (1NF)</a:t>
            </a:r>
          </a:p>
          <a:p>
            <a:pPr lvl="1"/>
            <a:r>
              <a:rPr lang="en-GB" b="1" dirty="0" smtClean="0"/>
              <a:t>Every component of every </a:t>
            </a:r>
            <a:r>
              <a:rPr lang="en-GB" b="1" dirty="0" err="1" smtClean="0"/>
              <a:t>tuple</a:t>
            </a:r>
            <a:r>
              <a:rPr lang="en-GB" b="1" dirty="0" smtClean="0"/>
              <a:t> is an atomic value</a:t>
            </a:r>
          </a:p>
          <a:p>
            <a:pPr lvl="1">
              <a:buNone/>
            </a:pPr>
            <a:r>
              <a:rPr lang="en-GB" b="1" dirty="0" smtClean="0"/>
              <a:t>	(intersection of each row and column contains one and only one value)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799" y="40538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143000"/>
                <a:gridCol w="1581524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Manufacture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CPU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Toshiba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Second Normal Form (2NF)</a:t>
            </a:r>
          </a:p>
          <a:p>
            <a:pPr lvl="1"/>
            <a:r>
              <a:rPr lang="en-GB" b="1" dirty="0" smtClean="0"/>
              <a:t>Based on the concept of full functional dependency.</a:t>
            </a:r>
          </a:p>
          <a:p>
            <a:pPr lvl="1"/>
            <a:r>
              <a:rPr lang="en-US" b="1" dirty="0" smtClean="0"/>
              <a:t>X </a:t>
            </a:r>
            <a:r>
              <a:rPr lang="en-US" b="1" dirty="0" smtClean="0">
                <a:sym typeface="Wingdings" pitchFamily="2" charset="2"/>
              </a:rPr>
              <a:t> Y </a:t>
            </a:r>
            <a:r>
              <a:rPr lang="en-US" b="1" dirty="0" smtClean="0"/>
              <a:t>is full functional dependency</a:t>
            </a:r>
            <a:r>
              <a:rPr lang="en-US" b="1" i="1" dirty="0" smtClean="0"/>
              <a:t> </a:t>
            </a:r>
            <a:r>
              <a:rPr lang="en-US" b="1" dirty="0" smtClean="0"/>
              <a:t>if Y is functionally dependent on X, but not on any proper subset of X. </a:t>
            </a:r>
            <a:r>
              <a:rPr lang="en-US" b="1" dirty="0" err="1" smtClean="0"/>
              <a:t>i.e</a:t>
            </a:r>
            <a:r>
              <a:rPr lang="en-US" b="1" dirty="0" smtClean="0"/>
              <a:t>: </a:t>
            </a:r>
            <a:r>
              <a:rPr lang="en-US" b="1" dirty="0" smtClean="0">
                <a:latin typeface="Cambria Math"/>
                <a:ea typeface="Cambria Math"/>
              </a:rPr>
              <a:t>∄ V⊆ X, V </a:t>
            </a:r>
            <a:r>
              <a:rPr lang="en-US" b="1" dirty="0" smtClean="0">
                <a:latin typeface="Cambria Math"/>
                <a:ea typeface="Cambria Math"/>
                <a:sym typeface="Wingdings" pitchFamily="2" charset="2"/>
              </a:rPr>
              <a:t> Y</a:t>
            </a:r>
            <a:endParaRPr lang="en-GB" b="1" dirty="0" smtClean="0"/>
          </a:p>
          <a:p>
            <a:pPr lvl="1"/>
            <a:r>
              <a:rPr lang="en-GB" b="1" dirty="0" smtClean="0"/>
              <a:t>Second Normal Form (2NF) : a relation that is in 1NF and every non-primary-key attribute is fully functionally dependent on the primary key.</a:t>
            </a:r>
          </a:p>
          <a:p>
            <a:pPr lvl="1"/>
            <a:r>
              <a:rPr lang="en-GB" b="1" dirty="0" smtClean="0"/>
              <a:t>Example 1:</a:t>
            </a:r>
          </a:p>
          <a:p>
            <a:pPr lvl="2"/>
            <a:r>
              <a:rPr lang="en-GB" b="1" dirty="0" smtClean="0"/>
              <a:t>R(</a:t>
            </a:r>
            <a:r>
              <a:rPr lang="en-GB" b="1" u="sng" dirty="0" smtClean="0"/>
              <a:t>A,B</a:t>
            </a:r>
            <a:r>
              <a:rPr lang="en-GB" b="1" dirty="0" smtClean="0"/>
              <a:t>,C,D) and S={AB </a:t>
            </a:r>
            <a:r>
              <a:rPr lang="en-GB" b="1" dirty="0" smtClean="0">
                <a:sym typeface="Wingdings" pitchFamily="2" charset="2"/>
              </a:rPr>
              <a:t> CD, B  D</a:t>
            </a:r>
            <a:r>
              <a:rPr lang="en-GB" b="1" dirty="0" smtClean="0"/>
              <a:t>}, so : key of R is AB</a:t>
            </a:r>
          </a:p>
          <a:p>
            <a:pPr lvl="2"/>
            <a:r>
              <a:rPr lang="en-GB" b="1" dirty="0" smtClean="0"/>
              <a:t>B </a:t>
            </a:r>
            <a:r>
              <a:rPr lang="en-GB" b="1" dirty="0" smtClean="0">
                <a:sym typeface="Wingdings" pitchFamily="2" charset="2"/>
              </a:rPr>
              <a:t> D : D is </a:t>
            </a:r>
            <a:r>
              <a:rPr lang="en-GB" b="1" dirty="0" smtClean="0"/>
              <a:t>functionally dependent on B, an subset of key AB so D is not fully functionally dependent on the key AB</a:t>
            </a:r>
          </a:p>
          <a:p>
            <a:pPr lvl="2"/>
            <a:r>
              <a:rPr lang="en-GB" b="1" dirty="0" smtClean="0"/>
              <a:t>R is not in 2NF</a:t>
            </a:r>
          </a:p>
          <a:p>
            <a:pPr lvl="1"/>
            <a:r>
              <a:rPr lang="en-GB" b="1" dirty="0" smtClean="0"/>
              <a:t>Example 2:</a:t>
            </a:r>
          </a:p>
          <a:p>
            <a:pPr lvl="2"/>
            <a:r>
              <a:rPr lang="en-GB" b="1" dirty="0" smtClean="0"/>
              <a:t>R(A,B,C,D) and S={AB </a:t>
            </a:r>
            <a:r>
              <a:rPr lang="en-GB" b="1" dirty="0" smtClean="0">
                <a:sym typeface="Wingdings" pitchFamily="2" charset="2"/>
              </a:rPr>
              <a:t> CD, C  D</a:t>
            </a:r>
            <a:r>
              <a:rPr lang="en-GB" b="1" dirty="0" smtClean="0"/>
              <a:t>}</a:t>
            </a:r>
          </a:p>
          <a:p>
            <a:pPr lvl="2"/>
            <a:r>
              <a:rPr lang="en-GB" b="1" dirty="0" smtClean="0"/>
              <a:t>R is in 2NF</a:t>
            </a:r>
          </a:p>
          <a:p>
            <a:pPr lvl="1"/>
            <a:endParaRPr lang="en-GB" b="1" dirty="0" smtClean="0"/>
          </a:p>
          <a:p>
            <a:pPr lvl="1"/>
            <a:endParaRPr lang="en-GB" b="1" dirty="0" smtClean="0"/>
          </a:p>
          <a:p>
            <a:pPr lvl="1"/>
            <a:endParaRPr lang="en-GB" b="1" dirty="0" smtClean="0"/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 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Third Normal Form (3NF)</a:t>
            </a:r>
          </a:p>
          <a:p>
            <a:pPr lvl="1"/>
            <a:r>
              <a:rPr lang="en-GB" b="1" dirty="0" smtClean="0"/>
              <a:t>Based on the concept of transitive dependency.</a:t>
            </a:r>
          </a:p>
          <a:p>
            <a:pPr lvl="1"/>
            <a:r>
              <a:rPr lang="en-GB" b="1" dirty="0" smtClean="0"/>
              <a:t>Transitive Dependency is a condition where </a:t>
            </a:r>
          </a:p>
          <a:p>
            <a:pPr lvl="2"/>
            <a:r>
              <a:rPr lang="en-GB" b="1" dirty="0" smtClean="0"/>
              <a:t>A, B and C are attributes of a relation such that if A </a:t>
            </a:r>
            <a:r>
              <a:rPr lang="en-GB" b="1" dirty="0" smtClean="0">
                <a:sym typeface="Symbol" pitchFamily="18" charset="2"/>
              </a:rPr>
              <a:t></a:t>
            </a:r>
            <a:r>
              <a:rPr lang="en-GB" b="1" dirty="0" smtClean="0"/>
              <a:t> B </a:t>
            </a:r>
            <a:br>
              <a:rPr lang="en-GB" b="1" dirty="0" smtClean="0"/>
            </a:br>
            <a:r>
              <a:rPr lang="en-GB" b="1" dirty="0" smtClean="0"/>
              <a:t>and B </a:t>
            </a:r>
            <a:r>
              <a:rPr lang="en-GB" b="1" dirty="0" smtClean="0">
                <a:sym typeface="Symbol" pitchFamily="18" charset="2"/>
              </a:rPr>
              <a:t></a:t>
            </a:r>
            <a:r>
              <a:rPr lang="en-GB" b="1" dirty="0" smtClean="0"/>
              <a:t> C, </a:t>
            </a:r>
          </a:p>
          <a:p>
            <a:pPr lvl="2"/>
            <a:r>
              <a:rPr lang="en-GB" b="1" dirty="0" smtClean="0"/>
              <a:t>then C is transitively dependent on A through B.  (Provided that A is not functionally dependent on B or C).</a:t>
            </a:r>
          </a:p>
          <a:p>
            <a:pPr lvl="1"/>
            <a:r>
              <a:rPr lang="en-GB" b="1" dirty="0" smtClean="0"/>
              <a:t>Third Normal Form (3NF): A relation that is in 1NF and 2NF and in which NO non-key attribute is transitively dependent on the key</a:t>
            </a:r>
          </a:p>
          <a:p>
            <a:pPr lvl="1"/>
            <a:r>
              <a:rPr lang="en-GB" b="1" dirty="0" smtClean="0"/>
              <a:t>Example 1: R(</a:t>
            </a:r>
            <a:r>
              <a:rPr lang="en-GB" b="1" u="sng" dirty="0" smtClean="0"/>
              <a:t>A,B</a:t>
            </a:r>
            <a:r>
              <a:rPr lang="en-GB" b="1" dirty="0" smtClean="0"/>
              <a:t>,C,D), AB </a:t>
            </a:r>
            <a:r>
              <a:rPr lang="en-GB" b="1" dirty="0" smtClean="0">
                <a:sym typeface="Wingdings" pitchFamily="2" charset="2"/>
              </a:rPr>
              <a:t> CD and C  D</a:t>
            </a:r>
          </a:p>
          <a:p>
            <a:pPr lvl="2"/>
            <a:r>
              <a:rPr lang="en-GB" b="1" dirty="0" smtClean="0">
                <a:sym typeface="Wingdings" pitchFamily="2" charset="2"/>
              </a:rPr>
              <a:t>AB  C and C  D so that D is </a:t>
            </a:r>
            <a:r>
              <a:rPr lang="en-GB" b="1" dirty="0" smtClean="0"/>
              <a:t>transitively dependent on AB</a:t>
            </a:r>
          </a:p>
          <a:p>
            <a:pPr lvl="2"/>
            <a:r>
              <a:rPr lang="en-GB" b="1" dirty="0" smtClean="0"/>
              <a:t>R is not in 3NF</a:t>
            </a:r>
          </a:p>
          <a:p>
            <a:pPr lvl="1"/>
            <a:r>
              <a:rPr lang="en-GB" b="1" dirty="0" smtClean="0"/>
              <a:t>Example 2: R(</a:t>
            </a:r>
            <a:r>
              <a:rPr lang="en-GB" b="1" u="sng" dirty="0" smtClean="0"/>
              <a:t>A,B</a:t>
            </a:r>
            <a:r>
              <a:rPr lang="en-GB" b="1" dirty="0" smtClean="0"/>
              <a:t>,C,D), AB </a:t>
            </a:r>
            <a:r>
              <a:rPr lang="en-GB" b="1" dirty="0" smtClean="0">
                <a:sym typeface="Wingdings" pitchFamily="2" charset="2"/>
              </a:rPr>
              <a:t> CD and C  A, C  B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although C is not a </a:t>
            </a:r>
            <a:r>
              <a:rPr lang="en-US" b="1" dirty="0" err="1" smtClean="0">
                <a:sym typeface="Wingdings" pitchFamily="2" charset="2"/>
              </a:rPr>
              <a:t>superkey</a:t>
            </a:r>
            <a:r>
              <a:rPr lang="en-US" b="1" dirty="0" smtClean="0">
                <a:sym typeface="Wingdings" pitchFamily="2" charset="2"/>
              </a:rPr>
              <a:t> but A, B are key attributes (prime attributes)</a:t>
            </a:r>
            <a:endParaRPr lang="en-GB" b="1" dirty="0" smtClean="0">
              <a:sym typeface="Wingdings" pitchFamily="2" charset="2"/>
            </a:endParaRPr>
          </a:p>
          <a:p>
            <a:pPr lvl="2"/>
            <a:r>
              <a:rPr lang="en-GB" b="1" dirty="0" smtClean="0">
                <a:sym typeface="Wingdings" pitchFamily="2" charset="2"/>
              </a:rPr>
              <a:t>R is in 3NF</a:t>
            </a:r>
            <a:endParaRPr lang="en-GB" b="1" dirty="0" smtClean="0"/>
          </a:p>
          <a:p>
            <a:pPr lvl="1"/>
            <a:endParaRPr lang="en-GB" b="1" dirty="0" smtClean="0"/>
          </a:p>
          <a:p>
            <a:pPr lvl="1"/>
            <a:endParaRPr lang="en-GB" b="1" dirty="0" smtClean="0"/>
          </a:p>
          <a:p>
            <a:pPr lvl="1"/>
            <a:endParaRPr lang="en-GB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 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can have more than one keys</a:t>
            </a:r>
          </a:p>
          <a:p>
            <a:pPr lvl="1"/>
            <a:r>
              <a:rPr lang="en-US" dirty="0" smtClean="0"/>
              <a:t>One of them is chosen as </a:t>
            </a:r>
            <a:r>
              <a:rPr lang="en-US" i="1" dirty="0" smtClean="0"/>
              <a:t>primary key</a:t>
            </a:r>
          </a:p>
          <a:p>
            <a:pPr lvl="1"/>
            <a:r>
              <a:rPr lang="en-US" dirty="0" smtClean="0"/>
              <a:t>Others are </a:t>
            </a:r>
            <a:r>
              <a:rPr lang="en-US" i="1" dirty="0" smtClean="0"/>
              <a:t>candidate keys </a:t>
            </a:r>
            <a:r>
              <a:rPr lang="en-US" dirty="0" smtClean="0"/>
              <a:t>(or </a:t>
            </a:r>
            <a:r>
              <a:rPr lang="en-US" i="1" dirty="0" smtClean="0"/>
              <a:t>alternate keys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3.6 Multi valued Dependencies</a:t>
            </a:r>
            <a:br>
              <a:rPr lang="en-US" dirty="0" smtClean="0"/>
            </a:br>
            <a:r>
              <a:rPr lang="en-US" dirty="0" smtClean="0"/>
              <a:t> (self studying)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Suppose we have relation R,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olidFill>
                  <a:srgbClr val="FF0000"/>
                </a:solidFill>
                <a:sym typeface="Symbol"/>
              </a:rPr>
              <a:t>a MVD on R,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X -&gt;-&gt; Y</a:t>
            </a:r>
            <a:r>
              <a:rPr lang="en-US" dirty="0" smtClean="0">
                <a:sym typeface="Symbol"/>
              </a:rPr>
              <a:t>, says that if two tuples of R agree on all the attributes of X, then their components in Y may be swapped, and the result will be two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that are also in the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 about </a:t>
            </a:r>
            <a:r>
              <a:rPr lang="en-US" dirty="0" err="1" smtClean="0">
                <a:sym typeface="Symbol"/>
              </a:rPr>
              <a:t>MVD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name -&gt;-&gt; street city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199" y="23774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street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r>
                        <a:rPr lang="en-US" sz="1400" baseline="0" dirty="0" smtClean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Example about </a:t>
            </a:r>
            <a:r>
              <a:rPr lang="en-US" dirty="0" err="1" smtClean="0">
                <a:sym typeface="Symbol"/>
              </a:rPr>
              <a:t>MVD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name -&gt;-&gt; street city</a:t>
            </a:r>
          </a:p>
          <a:p>
            <a:pPr lvl="1"/>
            <a:r>
              <a:rPr lang="en-US" dirty="0" smtClean="0">
                <a:sym typeface="Symbol"/>
              </a:rPr>
              <a:t>t=first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, u=fourth </a:t>
            </a:r>
            <a:r>
              <a:rPr lang="en-US" dirty="0" err="1" smtClean="0">
                <a:sym typeface="Symbol"/>
              </a:rPr>
              <a:t>tuple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Since t[name]=u[name], there </a:t>
            </a:r>
            <a:r>
              <a:rPr lang="en-US" smtClean="0">
                <a:sym typeface="Symbol"/>
              </a:rPr>
              <a:t>are v1, </a:t>
            </a:r>
            <a:r>
              <a:rPr lang="en-US" dirty="0" smtClean="0">
                <a:sym typeface="Symbol"/>
              </a:rPr>
              <a:t>v2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 in relation R such that</a:t>
            </a:r>
          </a:p>
          <a:p>
            <a:pPr lvl="3"/>
            <a:r>
              <a:rPr lang="en-US" dirty="0" smtClean="0">
                <a:sym typeface="Symbol"/>
              </a:rPr>
              <a:t>Its name is C. Fisher, street and city agree with t, title and year agree with u or (v1 is third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)</a:t>
            </a:r>
          </a:p>
          <a:p>
            <a:pPr lvl="3"/>
            <a:r>
              <a:rPr lang="en-US" dirty="0" smtClean="0">
                <a:sym typeface="Symbol"/>
              </a:rPr>
              <a:t>Its name is C. Fisher, street and city agree with u, title and year agree with t (v’2 is second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48840"/>
          <a:ext cx="72390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-13716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street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r>
                        <a:rPr lang="en-US" sz="1400" baseline="0" dirty="0" smtClean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133600" y="152400"/>
            <a:ext cx="25146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1066800"/>
            <a:ext cx="25146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Picture of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X-&gt;-&gt;Y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288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72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72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004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1600" y="2362200"/>
            <a:ext cx="6019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</a:rPr>
              <a:t>  </a:t>
            </a:r>
            <a:r>
              <a:rPr lang="en-US" i="1" dirty="0" smtClean="0"/>
              <a:t>X (A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       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m</a:t>
            </a:r>
            <a:r>
              <a:rPr lang="en-US" dirty="0" smtClean="0"/>
              <a:t>)          others (Z)</a:t>
            </a:r>
          </a:p>
          <a:p>
            <a:r>
              <a:rPr lang="en-US" dirty="0" smtClean="0"/>
              <a:t>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v1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0000FF"/>
                </a:solidFill>
              </a:rPr>
              <a:t>v2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equal                  </a:t>
            </a:r>
          </a:p>
          <a:p>
            <a:r>
              <a:rPr lang="en-US" dirty="0" smtClean="0"/>
              <a:t>                                       swap Y and Z to get new v1,v2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828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5720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2004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5628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8676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1724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475706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562894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869282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174082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477294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9344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2392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5440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847306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3822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6870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918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295106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981200" y="36576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352800" y="36576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9344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2392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5440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847306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3822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46870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9918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295106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Rules</a:t>
            </a:r>
          </a:p>
          <a:p>
            <a:pPr lvl="1"/>
            <a:r>
              <a:rPr lang="en-US" i="1" dirty="0" smtClean="0">
                <a:sym typeface="Symbol"/>
              </a:rPr>
              <a:t>Trivial </a:t>
            </a:r>
            <a:r>
              <a:rPr lang="en-US" i="1" dirty="0" err="1" smtClean="0">
                <a:sym typeface="Symbol"/>
              </a:rPr>
              <a:t>MVD’s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The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holds in any relation if {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,B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}  {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,A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,…,A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i="1" dirty="0" smtClean="0">
                <a:sym typeface="Symbol"/>
              </a:rPr>
              <a:t>The transitive rule</a:t>
            </a:r>
          </a:p>
          <a:p>
            <a:pPr lvl="2"/>
            <a:r>
              <a:rPr lang="en-US" dirty="0" smtClean="0">
                <a:sym typeface="Symbol"/>
              </a:rPr>
              <a:t>If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hold for some relation, then so does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…C</a:t>
            </a:r>
            <a:r>
              <a:rPr lang="en-US" baseline="-25000" dirty="0" smtClean="0">
                <a:sym typeface="Symbol"/>
              </a:rPr>
              <a:t>k</a:t>
            </a:r>
          </a:p>
          <a:p>
            <a:pPr lvl="1"/>
            <a:r>
              <a:rPr lang="en-US" i="1" dirty="0" smtClean="0">
                <a:sym typeface="Symbol"/>
              </a:rPr>
              <a:t>FD promotion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Every FD is an MVD, that is if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…B</a:t>
            </a:r>
            <a:r>
              <a:rPr lang="en-US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, then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…B</a:t>
            </a:r>
            <a:r>
              <a:rPr lang="en-US" baseline="-25000" dirty="0" smtClean="0">
                <a:sym typeface="Symbol"/>
              </a:rPr>
              <a:t>m</a:t>
            </a:r>
          </a:p>
          <a:p>
            <a:pPr lvl="1"/>
            <a:r>
              <a:rPr lang="en-US" i="1" dirty="0" smtClean="0">
                <a:sym typeface="Symbol"/>
              </a:rPr>
              <a:t>Complementation rule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If X -&gt;-&gt; Y, and Z is all the other attributes, then X-&gt;-&gt;Z</a:t>
            </a:r>
          </a:p>
          <a:p>
            <a:pPr lvl="1"/>
            <a:r>
              <a:rPr lang="en-US" dirty="0" smtClean="0">
                <a:sym typeface="Symbol"/>
              </a:rPr>
              <a:t>More Trivial MVD’s</a:t>
            </a:r>
          </a:p>
          <a:p>
            <a:pPr lvl="2"/>
            <a:r>
              <a:rPr lang="en-US" dirty="0" smtClean="0">
                <a:sym typeface="Symbol"/>
              </a:rPr>
              <a:t>If all the attributes of R are (A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,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 then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holds in 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Splitting doesn’t hold</a:t>
            </a:r>
          </a:p>
          <a:p>
            <a:pPr lvl="1"/>
            <a:r>
              <a:rPr lang="en-US" dirty="0" smtClean="0">
                <a:sym typeface="Symbol"/>
              </a:rPr>
              <a:t>Like FD’s, we cannot generally split the left side of MVD</a:t>
            </a:r>
          </a:p>
          <a:p>
            <a:pPr lvl="1"/>
            <a:r>
              <a:rPr lang="en-US" dirty="0" smtClean="0">
                <a:sym typeface="Symbol"/>
              </a:rPr>
              <a:t>But unlike FD’s, we cannot generally split the right side of MVD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So, name -&gt;-&gt; street city holds, but neither name -&gt;-&gt; street,  nor name -&gt;-&gt; city holds for this relation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valued Dependencies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108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r>
                        <a:rPr lang="en-US" sz="1400" baseline="0" dirty="0" smtClean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with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redundancy caused by </a:t>
            </a:r>
            <a:r>
              <a:rPr lang="en-US" dirty="0" err="1" smtClean="0"/>
              <a:t>MVD’s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536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Star Wars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Star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Wars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The redundancy that comes from MVD’s is not removable by putting the database schema in BCNF</a:t>
            </a:r>
          </a:p>
          <a:p>
            <a:r>
              <a:rPr lang="en-US" smtClean="0">
                <a:sym typeface="Symbol"/>
              </a:rPr>
              <a:t>There is a stronger normal form, called 4NF, that treats MVD’s as FD’s when it comes to decomposition, but not when determining keys of the relation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Fourth Normal Form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ym typeface="Symbol"/>
              </a:rPr>
              <a:t>4NF</a:t>
            </a:r>
            <a:r>
              <a:rPr lang="en-US" dirty="0" smtClean="0">
                <a:sym typeface="Symbol"/>
              </a:rPr>
              <a:t> statement</a:t>
            </a:r>
          </a:p>
          <a:p>
            <a:pPr lvl="1"/>
            <a:r>
              <a:rPr lang="en-US" i="1" dirty="0" smtClean="0">
                <a:sym typeface="Symbol"/>
              </a:rPr>
              <a:t>A relation R is in </a:t>
            </a:r>
            <a:r>
              <a:rPr lang="en-US" i="1" dirty="0" err="1" smtClean="0">
                <a:sym typeface="Symbol"/>
              </a:rPr>
              <a:t>4NF</a:t>
            </a:r>
            <a:r>
              <a:rPr lang="en-US" i="1" dirty="0" smtClean="0">
                <a:sym typeface="Symbol"/>
              </a:rPr>
              <a:t> if whenever X -&gt;-&gt; Y is a nontrivial </a:t>
            </a:r>
            <a:r>
              <a:rPr lang="en-US" i="1" dirty="0" err="1" smtClean="0">
                <a:sym typeface="Symbol"/>
              </a:rPr>
              <a:t>MVD</a:t>
            </a:r>
            <a:r>
              <a:rPr lang="en-US" i="1" dirty="0" smtClean="0">
                <a:sym typeface="Symbol"/>
              </a:rPr>
              <a:t>, then X is a super key</a:t>
            </a:r>
          </a:p>
          <a:p>
            <a:r>
              <a:rPr lang="en-US" dirty="0" smtClean="0">
                <a:sym typeface="Symbol"/>
              </a:rPr>
              <a:t>Nontrivial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means that</a:t>
            </a:r>
          </a:p>
          <a:p>
            <a:pPr lvl="1"/>
            <a:r>
              <a:rPr lang="en-US" dirty="0" smtClean="0">
                <a:sym typeface="Symbol"/>
              </a:rPr>
              <a:t>Y is not a subset of X</a:t>
            </a:r>
          </a:p>
          <a:p>
            <a:pPr lvl="1"/>
            <a:r>
              <a:rPr lang="en-US" dirty="0" smtClean="0">
                <a:sym typeface="Symbol"/>
              </a:rPr>
              <a:t>X and Y are not, together, all the attributes</a:t>
            </a:r>
          </a:p>
          <a:p>
            <a:r>
              <a:rPr lang="en-US" dirty="0" smtClean="0">
                <a:sym typeface="Symbol"/>
              </a:rPr>
              <a:t>Note that the definition of ‘super key’ still depends on FD’s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BCNF</a:t>
            </a:r>
            <a:r>
              <a:rPr lang="en-US" dirty="0" smtClean="0"/>
              <a:t> Versus </a:t>
            </a:r>
            <a:r>
              <a:rPr lang="en-US" dirty="0" err="1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Every FD X→Y is also MVD X-&gt;-&gt;Y</a:t>
            </a:r>
          </a:p>
          <a:p>
            <a:r>
              <a:rPr lang="en-US" dirty="0" smtClean="0">
                <a:sym typeface="Symbol"/>
              </a:rPr>
              <a:t>Thus, if R is in 4NF, it is certainly in BCNF</a:t>
            </a:r>
          </a:p>
          <a:p>
            <a:r>
              <a:rPr lang="en-US" dirty="0" smtClean="0">
                <a:sym typeface="Symbol"/>
              </a:rPr>
              <a:t>But R could be in BCNF and not in 4NF </a:t>
            </a:r>
          </a:p>
          <a:p>
            <a:pPr lvl="1"/>
            <a:r>
              <a:rPr lang="en-US" dirty="0" smtClean="0">
                <a:sym typeface="Symbol"/>
              </a:rPr>
              <a:t>Example: R(</a:t>
            </a:r>
            <a:r>
              <a:rPr lang="en-US" dirty="0" err="1" smtClean="0">
                <a:sym typeface="Symbol"/>
              </a:rPr>
              <a:t>name,street,city,title,year</a:t>
            </a:r>
            <a:r>
              <a:rPr lang="en-US" dirty="0" smtClean="0">
                <a:sym typeface="Symbol"/>
              </a:rPr>
              <a:t>) is BCNF but not 4NF because MDV name -&gt;-&gt; street city is a nontrivial (name is not a key of R, but the key of R is all five attributes)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attributes that contains a key is called a </a:t>
            </a:r>
            <a:r>
              <a:rPr lang="en-US" i="1" dirty="0" smtClean="0"/>
              <a:t>superkey</a:t>
            </a:r>
            <a:endParaRPr lang="en-US" dirty="0" smtClean="0"/>
          </a:p>
          <a:p>
            <a:r>
              <a:rPr lang="en-US" dirty="0" smtClean="0"/>
              <a:t>Every superkey satisfies the first condition of a key: it functionally determines all other attributes of the relation</a:t>
            </a:r>
          </a:p>
          <a:p>
            <a:r>
              <a:rPr lang="en-US" dirty="0" smtClean="0"/>
              <a:t>If K is a key, L is a super key, then: K </a:t>
            </a:r>
            <a:r>
              <a:rPr lang="en-US" dirty="0" smtClean="0">
                <a:sym typeface="Symbol"/>
              </a:rPr>
              <a:t> L</a:t>
            </a:r>
          </a:p>
          <a:p>
            <a:r>
              <a:rPr lang="en-US" dirty="0" smtClean="0">
                <a:sym typeface="Symbol"/>
              </a:rPr>
              <a:t>A key is also a super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Algorithm 3.33</a:t>
            </a:r>
          </a:p>
          <a:p>
            <a:pPr lvl="1"/>
            <a:r>
              <a:rPr lang="en-US" dirty="0" smtClean="0">
                <a:sym typeface="Symbol"/>
              </a:rPr>
              <a:t>Input: A relation R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with a set of FD’s and MVD’s S</a:t>
            </a:r>
            <a:r>
              <a:rPr lang="en-US" baseline="-25000" dirty="0" smtClean="0">
                <a:sym typeface="Symbol"/>
              </a:rPr>
              <a:t>0</a:t>
            </a:r>
          </a:p>
          <a:p>
            <a:pPr lvl="1"/>
            <a:r>
              <a:rPr lang="en-US" dirty="0" smtClean="0">
                <a:sym typeface="Symbol"/>
              </a:rPr>
              <a:t>Output: A decomposition of R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into relations all of which are in 4NF</a:t>
            </a:r>
          </a:p>
          <a:p>
            <a:pPr lvl="1"/>
            <a:r>
              <a:rPr lang="en-US" dirty="0" smtClean="0">
                <a:sym typeface="Symbol"/>
              </a:rPr>
              <a:t>Method:</a:t>
            </a:r>
          </a:p>
          <a:p>
            <a:pPr lvl="2"/>
            <a:r>
              <a:rPr lang="en-US" dirty="0" smtClean="0">
                <a:sym typeface="Symbol"/>
              </a:rPr>
              <a:t>Initialize: R=R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S=S</a:t>
            </a:r>
            <a:r>
              <a:rPr lang="en-US" baseline="-25000" dirty="0" smtClean="0">
                <a:sym typeface="Symbol"/>
              </a:rPr>
              <a:t>0</a:t>
            </a:r>
          </a:p>
          <a:p>
            <a:pPr lvl="2"/>
            <a:r>
              <a:rPr lang="en-US" dirty="0" smtClean="0">
                <a:sym typeface="Symbol"/>
              </a:rPr>
              <a:t>Find a 4NF violation in R, say X-&gt;-&gt;Y, where X is not a super key. If there is none, return; R is suitable decomposition</a:t>
            </a:r>
          </a:p>
          <a:p>
            <a:pPr lvl="2"/>
            <a:r>
              <a:rPr lang="en-US" dirty="0" smtClean="0">
                <a:sym typeface="Symbol"/>
              </a:rPr>
              <a:t>If there is such a violation, break the schema of R into two schemas:</a:t>
            </a:r>
          </a:p>
          <a:p>
            <a:pPr lvl="3"/>
            <a:r>
              <a:rPr lang="en-US" dirty="0" smtClean="0">
                <a:sym typeface="Symbol"/>
              </a:rPr>
              <a:t>XY is one of the decomposed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relation</a:t>
            </a:r>
          </a:p>
          <a:p>
            <a:pPr lvl="3"/>
            <a:r>
              <a:rPr lang="en-US" dirty="0" smtClean="0">
                <a:sym typeface="Symbol"/>
              </a:rPr>
              <a:t>And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schema has X and all attributes of R that are  not among the X or Y</a:t>
            </a:r>
          </a:p>
          <a:p>
            <a:pPr lvl="2"/>
            <a:r>
              <a:rPr lang="en-US" dirty="0" smtClean="0">
                <a:sym typeface="Symbol"/>
              </a:rPr>
              <a:t>Find the FD’s, MVD’s that hold in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 Recursively decompose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again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4NF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 3.34</a:t>
            </a:r>
          </a:p>
          <a:p>
            <a:pPr lvl="1"/>
            <a:r>
              <a:rPr lang="en-US" dirty="0" smtClean="0">
                <a:sym typeface="Symbol"/>
              </a:rPr>
              <a:t>The R(name, street, city, title, year) with MDV</a:t>
            </a:r>
            <a:br>
              <a:rPr lang="en-US" dirty="0" smtClean="0">
                <a:sym typeface="Symbol"/>
              </a:rPr>
            </a:br>
            <a:r>
              <a:rPr lang="en-US" i="1" dirty="0" smtClean="0">
                <a:sym typeface="Symbol"/>
              </a:rPr>
              <a:t>name -&gt;-&gt; street city</a:t>
            </a:r>
            <a:r>
              <a:rPr lang="en-US" dirty="0" smtClean="0">
                <a:sym typeface="Symbol"/>
              </a:rPr>
              <a:t> is a violation 4NF</a:t>
            </a:r>
          </a:p>
          <a:p>
            <a:pPr lvl="1"/>
            <a:r>
              <a:rPr lang="en-US" dirty="0" smtClean="0">
                <a:sym typeface="Symbol"/>
              </a:rPr>
              <a:t>Decomposition relations:</a:t>
            </a:r>
          </a:p>
          <a:p>
            <a:pPr lvl="2"/>
            <a:r>
              <a:rPr lang="en-US" dirty="0" smtClean="0">
                <a:sym typeface="Symbol"/>
              </a:rPr>
              <a:t>R1(name, street, city) with MDV </a:t>
            </a:r>
            <a:r>
              <a:rPr lang="en-US" i="1" dirty="0" smtClean="0">
                <a:sym typeface="Symbol"/>
              </a:rPr>
              <a:t>name -&gt;-&gt; street, city</a:t>
            </a:r>
          </a:p>
          <a:p>
            <a:pPr lvl="2"/>
            <a:r>
              <a:rPr lang="en-US" dirty="0" smtClean="0">
                <a:sym typeface="Symbol"/>
              </a:rPr>
              <a:t>And R2(name, title, year) with MDV </a:t>
            </a:r>
            <a:r>
              <a:rPr lang="en-US" i="1" dirty="0" smtClean="0">
                <a:sym typeface="Symbol"/>
              </a:rPr>
              <a:t>name -&gt;-&gt; title, year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4NF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3.7 An Algorithm for Discovering MVD’s</a:t>
            </a:r>
            <a:br>
              <a:rPr lang="en-US" sz="2700" dirty="0" smtClean="0"/>
            </a:br>
            <a:r>
              <a:rPr lang="en-US" sz="2700" dirty="0" smtClean="0"/>
              <a:t> (self studying)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Reasoning about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and FD’s</a:t>
            </a:r>
          </a:p>
          <a:p>
            <a:pPr lvl="1"/>
            <a:r>
              <a:rPr lang="en-US" dirty="0" smtClean="0">
                <a:sym typeface="Symbol"/>
              </a:rPr>
              <a:t>Problem: Given a set of MVD’s and/or FD’s that hold for a relation R, Does a certain MVD or FD also hold in R?</a:t>
            </a:r>
          </a:p>
          <a:p>
            <a:pPr lvl="1"/>
            <a:r>
              <a:rPr lang="en-US" dirty="0" smtClean="0">
                <a:sym typeface="Symbol"/>
              </a:rPr>
              <a:t>Solution: Use a tableau to explorer all inferences from the given set, to see if you can prove the target 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Why do we care?</a:t>
            </a:r>
          </a:p>
          <a:p>
            <a:pPr lvl="1"/>
            <a:r>
              <a:rPr lang="en-US" dirty="0" err="1" smtClean="0">
                <a:sym typeface="Symbol"/>
              </a:rPr>
              <a:t>4NF</a:t>
            </a:r>
            <a:r>
              <a:rPr lang="en-US" dirty="0" smtClean="0">
                <a:sym typeface="Symbol"/>
              </a:rPr>
              <a:t> technically requires an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violation</a:t>
            </a:r>
          </a:p>
          <a:p>
            <a:pPr lvl="2"/>
            <a:r>
              <a:rPr lang="en-US" dirty="0" smtClean="0">
                <a:sym typeface="Symbol"/>
              </a:rPr>
              <a:t>Need to infer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from given FD’s and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that may not be violations themselves</a:t>
            </a:r>
          </a:p>
          <a:p>
            <a:pPr lvl="1"/>
            <a:r>
              <a:rPr lang="en-US" dirty="0" smtClean="0">
                <a:sym typeface="Symbol"/>
              </a:rPr>
              <a:t>When we decompose, we need to project FD’s, </a:t>
            </a:r>
            <a:r>
              <a:rPr lang="en-US" dirty="0" err="1" smtClean="0">
                <a:sym typeface="Symbol"/>
              </a:rPr>
              <a:t>MVD’s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Closure and the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Goal: Does X → Y hold in a relation R?</a:t>
            </a:r>
          </a:p>
          <a:p>
            <a:r>
              <a:rPr lang="en-US" dirty="0" smtClean="0">
                <a:sym typeface="Symbol"/>
              </a:rPr>
              <a:t>Solution: Closing X with respect to F and seeing whether Y  X+</a:t>
            </a:r>
          </a:p>
          <a:p>
            <a:r>
              <a:rPr lang="en-US" dirty="0" smtClean="0">
                <a:sym typeface="Symbol"/>
              </a:rPr>
              <a:t>Method: Using and chasing the tableau by the FD’s F</a:t>
            </a:r>
          </a:p>
          <a:p>
            <a:r>
              <a:rPr lang="en-US" dirty="0" smtClean="0">
                <a:sym typeface="Symbol"/>
              </a:rPr>
              <a:t>A chase-based test:</a:t>
            </a:r>
          </a:p>
          <a:p>
            <a:pPr lvl="1"/>
            <a:r>
              <a:rPr lang="en-US" dirty="0" smtClean="0">
                <a:sym typeface="Symbol"/>
              </a:rPr>
              <a:t>Start with a tableau having two rows that agree only on X</a:t>
            </a:r>
          </a:p>
          <a:p>
            <a:pPr lvl="1"/>
            <a:r>
              <a:rPr lang="en-US" dirty="0" smtClean="0">
                <a:sym typeface="Symbol"/>
              </a:rPr>
              <a:t>Chase the tableau using the FD’s of F</a:t>
            </a:r>
          </a:p>
          <a:p>
            <a:pPr lvl="1"/>
            <a:r>
              <a:rPr lang="en-US" dirty="0" smtClean="0">
                <a:sym typeface="Symbol"/>
              </a:rPr>
              <a:t>If the final tableau agrees in all column of Y, then X → Y holds; otherwise it does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and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Suppose a relation R(A,B,C,D,E,F) with FD’s AB→C, BC→AD, D→E, CF→B. Test AB→D hold in R?</a:t>
            </a:r>
          </a:p>
          <a:p>
            <a:pPr lvl="1"/>
            <a:r>
              <a:rPr lang="en-US" sz="2000" dirty="0" smtClean="0"/>
              <a:t>Start with the tableau having two rows that agree on </a:t>
            </a:r>
            <a:r>
              <a:rPr lang="en-US" sz="2000" dirty="0" err="1" smtClean="0"/>
              <a:t>A,B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As AB→C, then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we have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154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and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(cont)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As BC→AD, then d</a:t>
            </a:r>
            <a:r>
              <a:rPr lang="en-US" baseline="-25000" dirty="0" smtClean="0"/>
              <a:t>1</a:t>
            </a:r>
            <a:r>
              <a:rPr lang="en-US" dirty="0" smtClean="0"/>
              <a:t>=d</a:t>
            </a:r>
            <a:r>
              <a:rPr lang="en-US" baseline="-25000" dirty="0" smtClean="0"/>
              <a:t>2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 can go no further. Since the two </a:t>
            </a:r>
            <a:r>
              <a:rPr lang="en-US" dirty="0" err="1" smtClean="0"/>
              <a:t>tuples</a:t>
            </a:r>
            <a:r>
              <a:rPr lang="en-US" dirty="0" smtClean="0"/>
              <a:t> now agree in the D column, AB→D does follow from the given FD’s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840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the Chase to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For MVD X-&gt;-&gt;Y, </a:t>
            </a:r>
          </a:p>
          <a:p>
            <a:pPr lvl="1"/>
            <a:r>
              <a:rPr lang="en-US" dirty="0" smtClean="0">
                <a:sym typeface="Symbol"/>
              </a:rPr>
              <a:t>We start with a tableau consisting of </a:t>
            </a:r>
            <a:r>
              <a:rPr lang="en-US" b="1" i="1" dirty="0" smtClean="0">
                <a:sym typeface="Symbol"/>
              </a:rPr>
              <a:t>two </a:t>
            </a:r>
            <a:r>
              <a:rPr lang="en-US" b="1" i="1" dirty="0" err="1" smtClean="0">
                <a:sym typeface="Symbol"/>
              </a:rPr>
              <a:t>tuples</a:t>
            </a:r>
            <a:r>
              <a:rPr lang="en-US" b="1" i="1" dirty="0" smtClean="0">
                <a:sym typeface="Symbol"/>
              </a:rPr>
              <a:t> that agree in X</a:t>
            </a:r>
            <a:r>
              <a:rPr lang="en-US" dirty="0" smtClean="0">
                <a:sym typeface="Symbol"/>
              </a:rPr>
              <a:t> and disagree in all attributes not in the set X.</a:t>
            </a:r>
          </a:p>
          <a:p>
            <a:pPr lvl="1"/>
            <a:r>
              <a:rPr lang="en-US" dirty="0" smtClean="0">
                <a:sym typeface="Symbol"/>
              </a:rPr>
              <a:t>We apply the given </a:t>
            </a:r>
            <a:r>
              <a:rPr lang="en-US" b="1" i="1" dirty="0" smtClean="0">
                <a:sym typeface="Symbol"/>
              </a:rPr>
              <a:t>FD’s to equate symbols</a:t>
            </a:r>
            <a:r>
              <a:rPr lang="en-US" dirty="0" smtClean="0">
                <a:sym typeface="Symbol"/>
              </a:rPr>
              <a:t>, and we apply the given </a:t>
            </a:r>
            <a:r>
              <a:rPr lang="en-US" b="1" i="1" dirty="0" smtClean="0">
                <a:sym typeface="Symbol"/>
              </a:rPr>
              <a:t>MVD’s to swap the values</a:t>
            </a:r>
            <a:r>
              <a:rPr lang="en-US" dirty="0" smtClean="0">
                <a:sym typeface="Symbol"/>
              </a:rPr>
              <a:t> in certain attributes between two existing rows of the tableau </a:t>
            </a:r>
            <a:r>
              <a:rPr lang="en-US" b="1" i="1" dirty="0" smtClean="0">
                <a:sym typeface="Symbol"/>
              </a:rPr>
              <a:t>to add new rows</a:t>
            </a:r>
            <a:r>
              <a:rPr lang="en-US" dirty="0" smtClean="0">
                <a:sym typeface="Symbol"/>
              </a:rPr>
              <a:t> to the tableau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Example: Suppose a relation R(A,B,C,D), and A→B, B-&gt;-&gt;C. Test A-&gt;-&gt;C hold in R?</a:t>
            </a:r>
          </a:p>
          <a:p>
            <a:pPr lvl="1"/>
            <a:r>
              <a:rPr lang="en-US" dirty="0" smtClean="0">
                <a:sym typeface="Symbol"/>
              </a:rPr>
              <a:t>Start with the tableau having two rows (for A-&gt;-&gt;C)</a:t>
            </a: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Since A→B, then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=b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 (cont)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Since B-&gt;-&gt;C, then we swap two rows that agree in B column to get two more rows: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We get a row (</a:t>
            </a:r>
            <a:r>
              <a:rPr lang="en-US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), which proves that A-&gt;-&gt;C holds in relation 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479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a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b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c</a:t>
                      </a:r>
                      <a:r>
                        <a:rPr lang="en-US" b="0" i="0" baseline="-25000" dirty="0" err="1" smtClean="0"/>
                        <a:t>2</a:t>
                      </a:r>
                      <a:endParaRPr lang="en-US" b="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d</a:t>
                      </a:r>
                      <a:r>
                        <a:rPr lang="en-US" b="0" i="0" baseline="-25000" dirty="0" err="1" smtClean="0"/>
                        <a:t>1</a:t>
                      </a:r>
                      <a:endParaRPr lang="en-US" b="0" i="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1325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21360</TotalTime>
  <Words>6472</Words>
  <Application>Microsoft Office PowerPoint</Application>
  <PresentationFormat>On-screen Show (4:3)</PresentationFormat>
  <Paragraphs>1513</Paragraphs>
  <Slides>105</Slides>
  <Notes>83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7" baseType="lpstr">
      <vt:lpstr>Module</vt:lpstr>
      <vt:lpstr>Image</vt:lpstr>
      <vt:lpstr>DESIGN THEORY FOR RELATIONAL DATABASES</vt:lpstr>
      <vt:lpstr>Objectives</vt:lpstr>
      <vt:lpstr>Design Theory for Relations</vt:lpstr>
      <vt:lpstr>3.1 Functional Dependency</vt:lpstr>
      <vt:lpstr>3.1 Functional Dependency</vt:lpstr>
      <vt:lpstr>Keys of Relations</vt:lpstr>
      <vt:lpstr>Keys of Relations</vt:lpstr>
      <vt:lpstr>Keys of Relations</vt:lpstr>
      <vt:lpstr>Superkeys</vt:lpstr>
      <vt:lpstr>Superkeys</vt:lpstr>
      <vt:lpstr>3.2 Rules about Functional Dependencies</vt:lpstr>
      <vt:lpstr>Splitting and Combining Rules</vt:lpstr>
      <vt:lpstr>Splitting and Combining Rules</vt:lpstr>
      <vt:lpstr>Trivial Functional Dependencies</vt:lpstr>
      <vt:lpstr>Trivial Functional Dependencies</vt:lpstr>
      <vt:lpstr>The Closure of Attributes</vt:lpstr>
      <vt:lpstr>The Closure of Attributes 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The Transitive Rule</vt:lpstr>
      <vt:lpstr>The Transitive Rule</vt:lpstr>
      <vt:lpstr>Exercises</vt:lpstr>
      <vt:lpstr>Closing Sets of Functional Dependencies</vt:lpstr>
      <vt:lpstr>Closing Sets of Functional Dependencies</vt:lpstr>
      <vt:lpstr>What happens to …</vt:lpstr>
      <vt:lpstr>Projecting Functional Dependencies</vt:lpstr>
      <vt:lpstr>Projecting Functional Dependencies</vt:lpstr>
      <vt:lpstr>Projecting Functional Dependencies</vt:lpstr>
      <vt:lpstr>Projecting Functional Dependencies</vt:lpstr>
      <vt:lpstr>Projecting Functional Dependencies</vt:lpstr>
      <vt:lpstr>Exercises</vt:lpstr>
      <vt:lpstr>3.3 Design of Relational Database Schema</vt:lpstr>
      <vt:lpstr>Anomalies</vt:lpstr>
      <vt:lpstr>How we can …</vt:lpstr>
      <vt:lpstr>Decomposing Relations</vt:lpstr>
      <vt:lpstr>Decomposing Relations</vt:lpstr>
      <vt:lpstr>Decomposing Relations</vt:lpstr>
      <vt:lpstr>Decomposing Relations</vt:lpstr>
      <vt:lpstr>How we can guarantee …</vt:lpstr>
      <vt:lpstr>Boyce-Codd Normal Form</vt:lpstr>
      <vt:lpstr>Boyce-Code Normal Form</vt:lpstr>
      <vt:lpstr>Boyce-Code Normal Form</vt:lpstr>
      <vt:lpstr>Boyce-Code Normal Form</vt:lpstr>
      <vt:lpstr>Example: Loss of information  after decomposition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3.4 Decomposition: The Good, Bad and Ugly</vt:lpstr>
      <vt:lpstr>Recovering Information from a Decomposition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Dependency Preservation</vt:lpstr>
      <vt:lpstr>Dependency Preservation</vt:lpstr>
      <vt:lpstr>How we can …</vt:lpstr>
      <vt:lpstr>Exercises</vt:lpstr>
      <vt:lpstr>3.5 Third Normal Form (3NF)</vt:lpstr>
      <vt:lpstr>Differences between BCNF and 3NF</vt:lpstr>
      <vt:lpstr>The Synthesis Algorithm for 3NF Schemas</vt:lpstr>
      <vt:lpstr>The Synthesis Algorithm for 3NF Schemas</vt:lpstr>
      <vt:lpstr>The Synthesis Algorithm for 3NF Schemas</vt:lpstr>
      <vt:lpstr>The Synthesis Algorithm for 3NF Schemas</vt:lpstr>
      <vt:lpstr>Exercises</vt:lpstr>
      <vt:lpstr>Normal Form Summary</vt:lpstr>
      <vt:lpstr>Normal Form Summary</vt:lpstr>
      <vt:lpstr>Normal Form Summary</vt:lpstr>
      <vt:lpstr>Normal Form Summary</vt:lpstr>
      <vt:lpstr>3.6 Multi valued Dependencies  (self studying)</vt:lpstr>
      <vt:lpstr>Multi valued Dependencies</vt:lpstr>
      <vt:lpstr>Multi valued Dependencies</vt:lpstr>
      <vt:lpstr>Multi valued Dependencies</vt:lpstr>
      <vt:lpstr>Multi valued Dependencies</vt:lpstr>
      <vt:lpstr>Multi valued Dependencies</vt:lpstr>
      <vt:lpstr>What we do with …</vt:lpstr>
      <vt:lpstr>Fourth Normal Form</vt:lpstr>
      <vt:lpstr>Fourth Normal Form</vt:lpstr>
      <vt:lpstr>BCNF Versus 4NF</vt:lpstr>
      <vt:lpstr>Decomposition into 4NF</vt:lpstr>
      <vt:lpstr>Decomposition into 4NF</vt:lpstr>
      <vt:lpstr>3.7 An Algorithm for Discovering MVD’s  (self studying)</vt:lpstr>
      <vt:lpstr>An Algorithm for Discovering MVD’s</vt:lpstr>
      <vt:lpstr>The Closure and the Chase to FD</vt:lpstr>
      <vt:lpstr>The Closure and Chase to FD</vt:lpstr>
      <vt:lpstr>The Closure and Chase to FD</vt:lpstr>
      <vt:lpstr>Extending the Chase to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JESSICA</dc:creator>
  <cp:lastModifiedBy>TaiNT</cp:lastModifiedBy>
  <cp:revision>1366</cp:revision>
  <dcterms:created xsi:type="dcterms:W3CDTF">2006-08-16T00:00:00Z</dcterms:created>
  <dcterms:modified xsi:type="dcterms:W3CDTF">2015-07-12T04:43:53Z</dcterms:modified>
</cp:coreProperties>
</file>