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1"/>
  </p:notesMasterIdLst>
  <p:sldIdLst>
    <p:sldId id="392" r:id="rId2"/>
    <p:sldId id="258" r:id="rId3"/>
    <p:sldId id="260" r:id="rId4"/>
    <p:sldId id="400" r:id="rId5"/>
    <p:sldId id="261" r:id="rId6"/>
    <p:sldId id="430" r:id="rId7"/>
    <p:sldId id="393" r:id="rId8"/>
    <p:sldId id="420" r:id="rId9"/>
    <p:sldId id="267" r:id="rId10"/>
    <p:sldId id="270" r:id="rId11"/>
    <p:sldId id="401" r:id="rId12"/>
    <p:sldId id="273" r:id="rId13"/>
    <p:sldId id="276" r:id="rId14"/>
    <p:sldId id="277" r:id="rId15"/>
    <p:sldId id="279" r:id="rId16"/>
    <p:sldId id="280" r:id="rId17"/>
    <p:sldId id="282" r:id="rId18"/>
    <p:sldId id="285" r:id="rId19"/>
    <p:sldId id="284" r:id="rId20"/>
    <p:sldId id="287" r:id="rId21"/>
    <p:sldId id="378" r:id="rId22"/>
    <p:sldId id="394" r:id="rId23"/>
    <p:sldId id="289" r:id="rId24"/>
    <p:sldId id="383" r:id="rId25"/>
    <p:sldId id="291" r:id="rId26"/>
    <p:sldId id="292" r:id="rId27"/>
    <p:sldId id="293" r:id="rId28"/>
    <p:sldId id="384" r:id="rId29"/>
    <p:sldId id="295" r:id="rId30"/>
    <p:sldId id="385" r:id="rId31"/>
    <p:sldId id="297" r:id="rId32"/>
    <p:sldId id="298" r:id="rId33"/>
    <p:sldId id="299" r:id="rId34"/>
    <p:sldId id="300" r:id="rId35"/>
    <p:sldId id="379" r:id="rId36"/>
    <p:sldId id="395" r:id="rId37"/>
    <p:sldId id="396" r:id="rId38"/>
    <p:sldId id="305" r:id="rId39"/>
    <p:sldId id="307" r:id="rId40"/>
    <p:sldId id="386" r:id="rId41"/>
    <p:sldId id="380" r:id="rId42"/>
    <p:sldId id="381" r:id="rId43"/>
    <p:sldId id="397" r:id="rId44"/>
    <p:sldId id="308" r:id="rId45"/>
    <p:sldId id="382" r:id="rId46"/>
    <p:sldId id="402" r:id="rId47"/>
    <p:sldId id="398" r:id="rId48"/>
    <p:sldId id="315" r:id="rId49"/>
    <p:sldId id="316" r:id="rId50"/>
    <p:sldId id="318" r:id="rId51"/>
    <p:sldId id="319" r:id="rId52"/>
    <p:sldId id="321" r:id="rId53"/>
    <p:sldId id="403" r:id="rId54"/>
    <p:sldId id="399" r:id="rId55"/>
    <p:sldId id="325" r:id="rId56"/>
    <p:sldId id="326" r:id="rId57"/>
    <p:sldId id="330" r:id="rId58"/>
    <p:sldId id="387" r:id="rId59"/>
    <p:sldId id="388" r:id="rId60"/>
    <p:sldId id="334" r:id="rId61"/>
    <p:sldId id="335" r:id="rId62"/>
    <p:sldId id="337" r:id="rId63"/>
    <p:sldId id="341" r:id="rId64"/>
    <p:sldId id="343" r:id="rId65"/>
    <p:sldId id="342" r:id="rId66"/>
    <p:sldId id="344" r:id="rId67"/>
    <p:sldId id="346" r:id="rId68"/>
    <p:sldId id="349" r:id="rId69"/>
    <p:sldId id="389" r:id="rId70"/>
    <p:sldId id="352" r:id="rId71"/>
    <p:sldId id="353" r:id="rId72"/>
    <p:sldId id="354" r:id="rId73"/>
    <p:sldId id="355" r:id="rId74"/>
    <p:sldId id="356" r:id="rId75"/>
    <p:sldId id="412" r:id="rId76"/>
    <p:sldId id="431" r:id="rId77"/>
    <p:sldId id="432" r:id="rId78"/>
    <p:sldId id="433" r:id="rId79"/>
    <p:sldId id="43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99" autoAdjust="0"/>
    <p:restoredTop sz="73714" autoAdjust="0"/>
  </p:normalViewPr>
  <p:slideViewPr>
    <p:cSldViewPr>
      <p:cViewPr varScale="1">
        <p:scale>
          <a:sx n="67" d="100"/>
          <a:sy n="67" d="100"/>
        </p:scale>
        <p:origin x="-193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88504-E03D-4B78-AFDA-8BB1227EE98A}" type="datetimeFigureOut">
              <a:rPr lang="en-US" smtClean="0"/>
              <a:pPr/>
              <a:t>7/12/2015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C7C2A9-DAE5-4834-AD17-5D407558D5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baseline="0"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smtClean="0">
                <a:sym typeface="Wingdings" pitchFamily="2" charset="2"/>
              </a:rPr>
              <a:t> </a:t>
            </a:r>
            <a:endParaRPr lang="en-US" b="0" baseline="0"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0"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0" dirty="0" smtClean="0">
                <a:solidFill>
                  <a:srgbClr val="FF0066"/>
                </a:solidFill>
              </a:rPr>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buFontTx/>
              <a:buChar char="-"/>
            </a:pPr>
            <a:r>
              <a:rPr lang="en-US" b="0" dirty="0" smtClean="0"/>
              <a:t> </a:t>
            </a:r>
            <a:endParaRPr lang="en-US" b="0"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r>
              <a:rPr lang="en-US" b="0"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0"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sz="1200"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baseline="0" dirty="0" smtClean="0"/>
          </a:p>
        </p:txBody>
      </p:sp>
      <p:sp>
        <p:nvSpPr>
          <p:cNvPr id="4" name="Slide Number Placeholder 3"/>
          <p:cNvSpPr>
            <a:spLocks noGrp="1"/>
          </p:cNvSpPr>
          <p:nvPr>
            <p:ph type="sldNum" sz="quarter" idx="10"/>
          </p:nvPr>
        </p:nvSpPr>
        <p:spPr/>
        <p:txBody>
          <a:bodyPr/>
          <a:lstStyle/>
          <a:p>
            <a:fld id="{18C7C2A9-DAE5-4834-AD17-5D407558D5C5}" type="slidenum">
              <a:rPr lang="en-US" smtClean="0"/>
              <a:pPr/>
              <a:t>69</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71</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73</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74</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76</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77</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78</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Rot="1" noChangeAspect="1" noChangeArrowheads="1" noTextEdit="1"/>
          </p:cNvSpPr>
          <p:nvPr>
            <p:ph type="sldImg"/>
          </p:nvPr>
        </p:nvSpPr>
        <p:spPr>
          <a:xfrm>
            <a:off x="1150938" y="692150"/>
            <a:ext cx="4556125" cy="3416300"/>
          </a:xfrm>
          <a:ln/>
        </p:spPr>
      </p:sp>
      <p:sp>
        <p:nvSpPr>
          <p:cNvPr id="43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11"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en-US"/>
          </a:p>
        </p:txBody>
      </p:sp>
      <p:sp>
        <p:nvSpPr>
          <p:cNvPr id="12" name="Rectangle 52"/>
          <p:cNvSpPr>
            <a:spLocks noChangeArrowheads="1"/>
          </p:cNvSpPr>
          <p:nvPr/>
        </p:nvSpPr>
        <p:spPr bwMode="ltGray">
          <a:xfrm>
            <a:off x="5895975"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smtClean="0">
              <a:solidFill>
                <a:srgbClr val="FFFF00"/>
              </a:solidFill>
              <a:effectLst>
                <a:outerShdw blurRad="38100" dist="38100" dir="2700000" algn="tl">
                  <a:srgbClr val="000000">
                    <a:alpha val="43137"/>
                  </a:srgbClr>
                </a:outerShdw>
              </a:effectLst>
              <a:latin typeface="+mj-lt"/>
            </a:endParaRPr>
          </a:p>
        </p:txBody>
      </p:sp>
      <p:sp>
        <p:nvSpPr>
          <p:cNvPr id="13" name="Rectangle 60"/>
          <p:cNvSpPr>
            <a:spLocks noChangeArrowheads="1"/>
          </p:cNvSpPr>
          <p:nvPr/>
        </p:nvSpPr>
        <p:spPr bwMode="black">
          <a:xfrm>
            <a:off x="0" y="2775458"/>
            <a:ext cx="9144000" cy="71438"/>
          </a:xfrm>
          <a:prstGeom prst="rect">
            <a:avLst/>
          </a:prstGeom>
          <a:solidFill>
            <a:schemeClr val="tx2"/>
          </a:solidFill>
          <a:ln w="9525">
            <a:noFill/>
            <a:miter lim="800000"/>
            <a:headEnd/>
            <a:tailEnd/>
          </a:ln>
          <a:effectLst/>
        </p:spPr>
        <p:txBody>
          <a:bodyPr wrap="none" anchor="ctr"/>
          <a:lstStyle/>
          <a:p>
            <a:endParaRPr lang="en-US"/>
          </a:p>
        </p:txBody>
      </p:sp>
      <p:sp>
        <p:nvSpPr>
          <p:cNvPr id="14" name="Rectangle 63"/>
          <p:cNvSpPr>
            <a:spLocks noChangeArrowheads="1"/>
          </p:cNvSpPr>
          <p:nvPr/>
        </p:nvSpPr>
        <p:spPr bwMode="gray">
          <a:xfrm>
            <a:off x="2895600" y="2856904"/>
            <a:ext cx="6248400" cy="1093304"/>
          </a:xfrm>
          <a:prstGeom prst="rect">
            <a:avLst/>
          </a:prstGeom>
          <a:solidFill>
            <a:srgbClr val="0070C0"/>
          </a:solidFill>
          <a:ln w="9525">
            <a:noFill/>
            <a:miter lim="800000"/>
            <a:headEnd/>
            <a:tailEnd/>
          </a:ln>
          <a:effectLst/>
        </p:spPr>
        <p:txBody>
          <a:bodyPr wrap="none" anchor="ctr"/>
          <a:lstStyle/>
          <a:p>
            <a:endParaRPr lang="en-US"/>
          </a:p>
        </p:txBody>
      </p:sp>
      <p:sp>
        <p:nvSpPr>
          <p:cNvPr id="15" name="Rectangle 2"/>
          <p:cNvSpPr>
            <a:spLocks noGrp="1" noChangeArrowheads="1"/>
          </p:cNvSpPr>
          <p:nvPr>
            <p:ph type="ctrTitle"/>
          </p:nvPr>
        </p:nvSpPr>
        <p:spPr bwMode="ltGray">
          <a:xfrm>
            <a:off x="3124200" y="3048000"/>
            <a:ext cx="5791200" cy="685800"/>
          </a:xfrm>
        </p:spPr>
        <p:txBody>
          <a:bodyPr>
            <a:noAutofit/>
          </a:bodyPr>
          <a:lstStyle>
            <a:lvl1pPr algn="ctr">
              <a:defRPr sz="4000" b="1" spc="300">
                <a:solidFill>
                  <a:schemeClr val="tx1"/>
                </a:solidFill>
                <a:effectLst>
                  <a:outerShdw blurRad="38100" dist="38100" dir="2700000" algn="tl">
                    <a:srgbClr val="000000">
                      <a:alpha val="43137"/>
                    </a:srgbClr>
                  </a:outerShdw>
                </a:effectLst>
                <a:latin typeface="Arial (Headings)"/>
              </a:defRPr>
            </a:lvl1pPr>
          </a:lstStyle>
          <a:p>
            <a:r>
              <a:rPr lang="en-US" smtClean="0"/>
              <a:t>Click to edit Master title style</a:t>
            </a:r>
            <a:endParaRPr lang="en-US" dirty="0"/>
          </a:p>
        </p:txBody>
      </p:sp>
      <p:pic>
        <p:nvPicPr>
          <p:cNvPr id="16" name="Picture 62"/>
          <p:cNvPicPr>
            <a:picLocks noChangeAspect="1" noChangeArrowheads="1"/>
          </p:cNvPicPr>
          <p:nvPr/>
        </p:nvPicPr>
        <p:blipFill>
          <a:blip r:embed="rId3" cstate="print"/>
          <a:srcRect/>
          <a:stretch>
            <a:fillRect/>
          </a:stretch>
        </p:blipFill>
        <p:spPr bwMode="auto">
          <a:xfrm>
            <a:off x="1" y="2845308"/>
            <a:ext cx="2895600" cy="2674271"/>
          </a:xfrm>
          <a:prstGeom prst="rect">
            <a:avLst/>
          </a:prstGeom>
          <a:noFill/>
        </p:spPr>
      </p:pic>
      <p:sp>
        <p:nvSpPr>
          <p:cNvPr id="18" name="Rectangle 52"/>
          <p:cNvSpPr>
            <a:spLocks noChangeArrowheads="1"/>
          </p:cNvSpPr>
          <p:nvPr/>
        </p:nvSpPr>
        <p:spPr bwMode="ltGray">
          <a:xfrm>
            <a:off x="2819400"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a:solidFill>
                <a:srgbClr val="FFFF00"/>
              </a:solidFill>
              <a:effectLst>
                <a:outerShdw blurRad="38100" dist="38100" dir="2700000" algn="tl">
                  <a:srgbClr val="000000">
                    <a:alpha val="43137"/>
                  </a:srgbClr>
                </a:outerShdw>
              </a:effectLst>
              <a:latin typeface="+mj-lt"/>
            </a:endParaRPr>
          </a:p>
        </p:txBody>
      </p:sp>
      <p:grpSp>
        <p:nvGrpSpPr>
          <p:cNvPr id="2" name="Group 53"/>
          <p:cNvGrpSpPr>
            <a:grpSpLocks/>
          </p:cNvGrpSpPr>
          <p:nvPr/>
        </p:nvGrpSpPr>
        <p:grpSpPr bwMode="auto">
          <a:xfrm>
            <a:off x="19050" y="2330450"/>
            <a:ext cx="9115425" cy="358775"/>
            <a:chOff x="3827" y="1468"/>
            <a:chExt cx="1927" cy="226"/>
          </a:xfrm>
        </p:grpSpPr>
        <p:sp>
          <p:nvSpPr>
            <p:cNvPr id="20"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en-US"/>
            </a:p>
          </p:txBody>
        </p:sp>
        <p:sp>
          <p:nvSpPr>
            <p:cNvPr id="21"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en-US"/>
            </a:p>
          </p:txBody>
        </p:sp>
        <p:sp>
          <p:nvSpPr>
            <p:cNvPr id="22"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en-US"/>
            </a:p>
          </p:txBody>
        </p:sp>
        <p:sp>
          <p:nvSpPr>
            <p:cNvPr id="23"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en-US"/>
            </a:p>
          </p:txBody>
        </p:sp>
      </p:grpSp>
      <p:pic>
        <p:nvPicPr>
          <p:cNvPr id="24" name="Picture 61"/>
          <p:cNvPicPr>
            <a:picLocks noChangeAspect="1" noChangeArrowheads="1"/>
          </p:cNvPicPr>
          <p:nvPr/>
        </p:nvPicPr>
        <p:blipFill>
          <a:blip r:embed="rId4" cstate="print"/>
          <a:srcRect/>
          <a:stretch>
            <a:fillRect/>
          </a:stretch>
        </p:blipFill>
        <p:spPr bwMode="auto">
          <a:xfrm>
            <a:off x="0" y="-12192"/>
            <a:ext cx="2887663" cy="2790825"/>
          </a:xfrm>
          <a:prstGeom prst="rect">
            <a:avLst/>
          </a:prstGeom>
          <a:noFill/>
        </p:spPr>
      </p:pic>
      <p:sp>
        <p:nvSpPr>
          <p:cNvPr id="25" name="TextBox 24"/>
          <p:cNvSpPr txBox="1"/>
          <p:nvPr/>
        </p:nvSpPr>
        <p:spPr>
          <a:xfrm>
            <a:off x="3048000" y="303074"/>
            <a:ext cx="5943600" cy="1754326"/>
          </a:xfrm>
          <a:prstGeom prst="rect">
            <a:avLst/>
          </a:prstGeom>
          <a:noFill/>
          <a:effectLst>
            <a:outerShdw blurRad="50800" dist="50800" dir="5400000" algn="ctr" rotWithShape="0">
              <a:srgbClr val="92D050"/>
            </a:outerShdw>
          </a:effectLst>
        </p:spPr>
        <p:txBody>
          <a:bodyPr wrap="square" rtlCol="0">
            <a:spAutoFit/>
          </a:bodyPr>
          <a:lstStyle/>
          <a:p>
            <a:pPr algn="ctr"/>
            <a:r>
              <a:rPr lang="en-US" sz="3600" b="1" baseline="0" smtClean="0">
                <a:solidFill>
                  <a:srgbClr val="FFFF00"/>
                </a:solidFill>
                <a:effectLst>
                  <a:outerShdw blurRad="38100" dist="38100" dir="2700000" algn="tl">
                    <a:srgbClr val="000000">
                      <a:alpha val="43137"/>
                    </a:srgbClr>
                  </a:outerShdw>
                </a:effectLst>
              </a:rPr>
              <a:t>INTRODUCTION</a:t>
            </a:r>
          </a:p>
          <a:p>
            <a:pPr algn="ctr"/>
            <a:r>
              <a:rPr lang="en-US" sz="3600" b="1" baseline="0" smtClean="0">
                <a:solidFill>
                  <a:srgbClr val="FFFF00"/>
                </a:solidFill>
                <a:effectLst>
                  <a:outerShdw blurRad="38100" dist="38100" dir="2700000" algn="tl">
                    <a:srgbClr val="000000">
                      <a:alpha val="43137"/>
                    </a:srgbClr>
                  </a:outerShdw>
                </a:effectLst>
              </a:rPr>
              <a:t>TO</a:t>
            </a:r>
          </a:p>
          <a:p>
            <a:pPr algn="ctr"/>
            <a:r>
              <a:rPr lang="en-US" sz="3600" b="1" baseline="0" smtClean="0">
                <a:solidFill>
                  <a:srgbClr val="FFFF00"/>
                </a:solidFill>
                <a:effectLst>
                  <a:outerShdw blurRad="38100" dist="38100" dir="2700000" algn="tl">
                    <a:srgbClr val="000000">
                      <a:alpha val="43137"/>
                    </a:srgbClr>
                  </a:outerShdw>
                </a:effectLst>
              </a:rPr>
              <a:t>DATABASE</a:t>
            </a:r>
          </a:p>
        </p:txBody>
      </p:sp>
      <p:sp>
        <p:nvSpPr>
          <p:cNvPr id="26" name="TextBox 25"/>
          <p:cNvSpPr txBox="1"/>
          <p:nvPr/>
        </p:nvSpPr>
        <p:spPr>
          <a:xfrm>
            <a:off x="2895600" y="2338252"/>
            <a:ext cx="6248400" cy="338554"/>
          </a:xfrm>
          <a:prstGeom prst="rect">
            <a:avLst/>
          </a:prstGeom>
          <a:noFill/>
        </p:spPr>
        <p:txBody>
          <a:bodyPr wrap="square" rtlCol="0">
            <a:spAutoFit/>
          </a:bodyPr>
          <a:lstStyle/>
          <a:p>
            <a:pPr algn="ctr"/>
            <a:r>
              <a:rPr lang="en-US" sz="1600" b="1" i="1" spc="1500" baseline="0" smtClean="0">
                <a:solidFill>
                  <a:schemeClr val="accent4">
                    <a:lumMod val="40000"/>
                    <a:lumOff val="60000"/>
                  </a:schemeClr>
                </a:solidFill>
                <a:effectLst>
                  <a:outerShdw blurRad="38100" dist="38100" dir="2700000" algn="tl">
                    <a:srgbClr val="000000">
                      <a:alpha val="43137"/>
                    </a:srgbClr>
                  </a:outerShdw>
                </a:effectLst>
              </a:rPr>
              <a:t>LEARN BY EXAMPLES</a:t>
            </a:r>
            <a:endParaRPr lang="en-US" sz="1600" b="1" i="1" spc="1500" baseline="0">
              <a:solidFill>
                <a:schemeClr val="accent4">
                  <a:lumMod val="40000"/>
                  <a:lumOff val="60000"/>
                </a:schemeClr>
              </a:solidFill>
              <a:effectLst>
                <a:outerShdw blurRad="38100" dist="38100" dir="2700000" algn="tl">
                  <a:srgbClr val="000000">
                    <a:alpha val="43137"/>
                  </a:srgbClr>
                </a:outerShdw>
              </a:effectLst>
            </a:endParaRPr>
          </a:p>
        </p:txBody>
      </p:sp>
      <p:pic>
        <p:nvPicPr>
          <p:cNvPr id="28" name="Picture 27" descr="logo.png"/>
          <p:cNvPicPr>
            <a:picLocks noChangeAspect="1"/>
          </p:cNvPicPr>
          <p:nvPr/>
        </p:nvPicPr>
        <p:blipFill>
          <a:blip r:embed="rId5" cstate="print"/>
          <a:stretch>
            <a:fillRect/>
          </a:stretch>
        </p:blipFill>
        <p:spPr>
          <a:xfrm>
            <a:off x="4800600" y="4495800"/>
            <a:ext cx="2438400" cy="1006053"/>
          </a:xfrm>
          <a:prstGeom prst="rect">
            <a:avLst/>
          </a:prstGeom>
        </p:spPr>
      </p:pic>
      <p:sp>
        <p:nvSpPr>
          <p:cNvPr id="27" name="TextBox 26"/>
          <p:cNvSpPr txBox="1"/>
          <p:nvPr userDrawn="1"/>
        </p:nvSpPr>
        <p:spPr>
          <a:xfrm>
            <a:off x="2895600" y="4114800"/>
            <a:ext cx="6248400" cy="369332"/>
          </a:xfrm>
          <a:prstGeom prst="rect">
            <a:avLst/>
          </a:prstGeom>
          <a:noFill/>
        </p:spPr>
        <p:txBody>
          <a:bodyPr wrap="square" rtlCol="0">
            <a:spAutoFit/>
          </a:bodyPr>
          <a:lstStyle/>
          <a:p>
            <a:pPr algn="ctr"/>
            <a:r>
              <a:rPr lang="en-US" sz="1400" dirty="0" smtClean="0">
                <a:solidFill>
                  <a:srgbClr val="0070C0"/>
                </a:solidFill>
                <a:latin typeface="Arial" pitchFamily="34" charset="0"/>
                <a:cs typeface="Arial" pitchFamily="34" charset="0"/>
              </a:rPr>
              <a:t>Instructor</a:t>
            </a:r>
            <a:r>
              <a:rPr lang="en-US" dirty="0" smtClean="0">
                <a:solidFill>
                  <a:srgbClr val="0070C0"/>
                </a:solidFill>
                <a:latin typeface="Arial" pitchFamily="34" charset="0"/>
                <a:cs typeface="Arial" pitchFamily="34" charset="0"/>
              </a:rPr>
              <a:t>:</a:t>
            </a:r>
            <a:r>
              <a:rPr lang="en-US"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Nguyễn</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Trọng</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Tài</a:t>
            </a:r>
            <a:r>
              <a:rPr lang="en-US" baseline="0" dirty="0" smtClean="0">
                <a:solidFill>
                  <a:srgbClr val="0070C0"/>
                </a:solidFill>
                <a:latin typeface="Arial" pitchFamily="34" charset="0"/>
                <a:cs typeface="Arial" pitchFamily="34" charset="0"/>
              </a:rPr>
              <a:t>, </a:t>
            </a:r>
            <a:r>
              <a:rPr lang="en-US" sz="1600" baseline="0" dirty="0" smtClean="0">
                <a:solidFill>
                  <a:srgbClr val="0070C0"/>
                </a:solidFill>
                <a:latin typeface="Arial" pitchFamily="34" charset="0"/>
                <a:cs typeface="Arial" pitchFamily="34" charset="0"/>
              </a:rPr>
              <a:t>MS Computer Science</a:t>
            </a:r>
            <a:endParaRPr lang="en-US" sz="1600" dirty="0">
              <a:solidFill>
                <a:srgbClr val="0070C0"/>
              </a:solidFill>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5082809"/>
          </a:xfrm>
        </p:spPr>
        <p:txBody>
          <a:bodyPr/>
          <a:lstStyle>
            <a:lvl1pPr algn="l">
              <a:lnSpc>
                <a:spcPct val="150000"/>
              </a:lnSpc>
              <a:defRPr sz="2800">
                <a:latin typeface="Arial" pitchFamily="34" charset="0"/>
                <a:cs typeface="Arial" pitchFamily="34" charset="0"/>
              </a:defRPr>
            </a:lvl1pPr>
            <a:lvl2pPr algn="l">
              <a:lnSpc>
                <a:spcPct val="150000"/>
              </a:lnSpc>
              <a:defRPr sz="2400">
                <a:latin typeface="Arial" pitchFamily="34" charset="0"/>
                <a:cs typeface="Arial" pitchFamily="34" charset="0"/>
              </a:defRPr>
            </a:lvl2pPr>
            <a:lvl3pPr algn="l">
              <a:lnSpc>
                <a:spcPct val="150000"/>
              </a:lnSpc>
              <a:defRPr sz="2000">
                <a:latin typeface="Arial" pitchFamily="34" charset="0"/>
                <a:cs typeface="Arial" pitchFamily="34" charset="0"/>
              </a:defRPr>
            </a:lvl3pPr>
            <a:lvl4pPr algn="l">
              <a:lnSpc>
                <a:spcPct val="150000"/>
              </a:lnSpc>
              <a:defRPr sz="1800">
                <a:latin typeface="Arial" pitchFamily="34" charset="0"/>
                <a:cs typeface="Arial" pitchFamily="34" charset="0"/>
              </a:defRPr>
            </a:lvl4pPr>
            <a:lvl5pPr algn="l">
              <a:lnSpc>
                <a:spcPct val="150000"/>
              </a:lnSpc>
              <a:defRPr sz="1400">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r">
              <a:defRPr/>
            </a:lvl1pPr>
            <a:extLst/>
          </a:lstStyle>
          <a:p>
            <a:r>
              <a:rPr kumimoji="0" lang="en-US" smtClean="0"/>
              <a:t>Click to edit Master title style</a:t>
            </a:r>
            <a:endParaRPr kumimoji="0" lang="en-US"/>
          </a:p>
        </p:txBody>
      </p:sp>
      <p:sp>
        <p:nvSpPr>
          <p:cNvPr id="9" name="TextBox 8"/>
          <p:cNvSpPr txBox="1"/>
          <p:nvPr/>
        </p:nvSpPr>
        <p:spPr>
          <a:xfrm>
            <a:off x="76200" y="1295400"/>
            <a:ext cx="369332" cy="4191000"/>
          </a:xfrm>
          <a:prstGeom prst="rect">
            <a:avLst/>
          </a:prstGeom>
          <a:noFill/>
        </p:spPr>
        <p:txBody>
          <a:bodyPr vert="vert270" wrap="square" rtlCol="0">
            <a:spAutoFit/>
          </a:bodyPr>
          <a:lstStyle/>
          <a:p>
            <a:pPr algn="ctr"/>
            <a:r>
              <a:rPr lang="en-US" sz="1200" b="1" spc="30" smtClean="0">
                <a:solidFill>
                  <a:srgbClr val="C9C9C9"/>
                </a:solidFill>
                <a:effectLst/>
                <a:latin typeface="Arial" pitchFamily="34" charset="0"/>
                <a:cs typeface="Arial" pitchFamily="34" charset="0"/>
              </a:rPr>
              <a:t>I2DB</a:t>
            </a:r>
            <a:r>
              <a:rPr lang="en-US" sz="1200" spc="30" smtClean="0">
                <a:solidFill>
                  <a:srgbClr val="C9C9C9"/>
                </a:solidFill>
                <a:effectLst/>
                <a:latin typeface="Arial" pitchFamily="34" charset="0"/>
                <a:cs typeface="Arial" pitchFamily="34" charset="0"/>
              </a:rPr>
              <a:t>:</a:t>
            </a:r>
            <a:r>
              <a:rPr lang="en-US" sz="1200" spc="30" baseline="0" smtClean="0">
                <a:solidFill>
                  <a:srgbClr val="C9C9C9"/>
                </a:solidFill>
                <a:effectLst/>
                <a:latin typeface="Arial" pitchFamily="34" charset="0"/>
                <a:cs typeface="Arial" pitchFamily="34" charset="0"/>
              </a:rPr>
              <a:t> Design Theory for Relational Databases</a:t>
            </a:r>
            <a:endParaRPr lang="en-US" sz="1200" spc="30">
              <a:solidFill>
                <a:srgbClr val="C9C9C9"/>
              </a:solidFill>
              <a:effectLst/>
              <a:latin typeface="Arial" pitchFamily="34" charset="0"/>
              <a:cs typeface="Arial" pitchFamily="34" charset="0"/>
            </a:endParaRPr>
          </a:p>
        </p:txBody>
      </p:sp>
      <p:pic>
        <p:nvPicPr>
          <p:cNvPr id="10" name="Picture 9" descr="logo.png"/>
          <p:cNvPicPr>
            <a:picLocks noChangeAspect="1"/>
          </p:cNvPicPr>
          <p:nvPr/>
        </p:nvPicPr>
        <p:blipFill>
          <a:blip r:embed="rId2" cstate="print">
            <a:lum bright="34000" contrast="-51000"/>
          </a:blip>
          <a:stretch>
            <a:fillRect/>
          </a:stretch>
        </p:blipFill>
        <p:spPr>
          <a:xfrm rot="16200000">
            <a:off x="-341899" y="5952127"/>
            <a:ext cx="1219202" cy="440149"/>
          </a:xfrm>
          <a:prstGeom prst="rect">
            <a:avLst/>
          </a:prstGeom>
        </p:spPr>
      </p:pic>
      <p:cxnSp>
        <p:nvCxnSpPr>
          <p:cNvPr id="11" name="Straight Connector 10"/>
          <p:cNvCxnSpPr/>
          <p:nvPr userDrawn="1"/>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normAutofit/>
          </a:bodyPr>
          <a:lstStyle>
            <a:lvl1pPr marL="0" indent="0">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en-US"/>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en-US"/>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en-US"/>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8BD707-D9CF-40AE-B4C6-C98DA3205C09}" type="datetimeFigureOut">
              <a:rPr lang="en-US" smtClean="0"/>
              <a:pPr/>
              <a:t>7/12/2015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6" name="Rectangle 32"/>
          <p:cNvSpPr>
            <a:spLocks noChangeArrowheads="1"/>
          </p:cNvSpPr>
          <p:nvPr/>
        </p:nvSpPr>
        <p:spPr bwMode="ltGray">
          <a:xfrm>
            <a:off x="11113" y="0"/>
            <a:ext cx="9132887" cy="1125538"/>
          </a:xfrm>
          <a:prstGeom prst="rect">
            <a:avLst/>
          </a:prstGeom>
          <a:solidFill>
            <a:srgbClr val="0070C0"/>
          </a:solidFill>
          <a:ln w="9525">
            <a:noFill/>
            <a:miter lim="800000"/>
            <a:headEnd/>
            <a:tailEnd/>
          </a:ln>
          <a:effectLst/>
        </p:spPr>
        <p:txBody>
          <a:bodyPr wrap="none" anchor="ctr"/>
          <a:lstStyle/>
          <a:p>
            <a:endParaRPr lang="en-US"/>
          </a:p>
        </p:txBody>
      </p:sp>
      <p:sp>
        <p:nvSpPr>
          <p:cNvPr id="2"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38200" y="1317991"/>
            <a:ext cx="8153400" cy="5006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graphicFrame>
        <p:nvGraphicFramePr>
          <p:cNvPr id="1026" name="Object 38"/>
          <p:cNvGraphicFramePr>
            <a:graphicFrameLocks noChangeAspect="1"/>
          </p:cNvGraphicFramePr>
          <p:nvPr/>
        </p:nvGraphicFramePr>
        <p:xfrm>
          <a:off x="1103313" y="-11113"/>
          <a:ext cx="1238250" cy="1120776"/>
        </p:xfrm>
        <a:graphic>
          <a:graphicData uri="http://schemas.openxmlformats.org/presentationml/2006/ole">
            <p:oleObj spid="_x0000_s1026" name="Image" r:id="rId15" imgW="3646321" imgH="3931376" progId="">
              <p:embed/>
            </p:oleObj>
          </a:graphicData>
        </a:graphic>
      </p:graphicFrame>
      <p:graphicFrame>
        <p:nvGraphicFramePr>
          <p:cNvPr id="1027" name="Object 39"/>
          <p:cNvGraphicFramePr>
            <a:graphicFrameLocks noChangeAspect="1"/>
          </p:cNvGraphicFramePr>
          <p:nvPr/>
        </p:nvGraphicFramePr>
        <p:xfrm>
          <a:off x="0" y="-11113"/>
          <a:ext cx="1169988" cy="1123951"/>
        </p:xfrm>
        <a:graphic>
          <a:graphicData uri="http://schemas.openxmlformats.org/presentationml/2006/ole">
            <p:oleObj spid="_x0000_s1027" name="Image" r:id="rId16" imgW="2575783" imgH="2545301" progId="">
              <p:embed/>
            </p:oleObj>
          </a:graphicData>
        </a:graphic>
      </p:graphicFrame>
      <p:grpSp>
        <p:nvGrpSpPr>
          <p:cNvPr id="4" name="Group 33"/>
          <p:cNvGrpSpPr>
            <a:grpSpLocks/>
          </p:cNvGrpSpPr>
          <p:nvPr/>
        </p:nvGrpSpPr>
        <p:grpSpPr bwMode="auto">
          <a:xfrm>
            <a:off x="0" y="879475"/>
            <a:ext cx="9144000" cy="144463"/>
            <a:chOff x="1519" y="554"/>
            <a:chExt cx="4241" cy="91"/>
          </a:xfrm>
        </p:grpSpPr>
        <p:sp>
          <p:nvSpPr>
            <p:cNvPr id="13"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en-US"/>
            </a:p>
          </p:txBody>
        </p:sp>
        <p:sp>
          <p:nvSpPr>
            <p:cNvPr id="14"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en-US"/>
            </a:p>
          </p:txBody>
        </p:sp>
        <p:sp>
          <p:nvSpPr>
            <p:cNvPr id="15"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en-US"/>
            </a:p>
          </p:txBody>
        </p:sp>
      </p:grpSp>
      <p:grpSp>
        <p:nvGrpSpPr>
          <p:cNvPr id="5" name="Group 44"/>
          <p:cNvGrpSpPr>
            <a:grpSpLocks/>
          </p:cNvGrpSpPr>
          <p:nvPr/>
        </p:nvGrpSpPr>
        <p:grpSpPr bwMode="auto">
          <a:xfrm>
            <a:off x="0" y="1109663"/>
            <a:ext cx="9144000" cy="169862"/>
            <a:chOff x="0" y="699"/>
            <a:chExt cx="5760" cy="107"/>
          </a:xfrm>
          <a:solidFill>
            <a:schemeClr val="tx1"/>
          </a:solidFill>
        </p:grpSpPr>
        <p:sp>
          <p:nvSpPr>
            <p:cNvPr id="18" name="Rectangle 40"/>
            <p:cNvSpPr>
              <a:spLocks noChangeArrowheads="1"/>
            </p:cNvSpPr>
            <p:nvPr userDrawn="1"/>
          </p:nvSpPr>
          <p:spPr bwMode="gray">
            <a:xfrm>
              <a:off x="0" y="699"/>
              <a:ext cx="5760" cy="45"/>
            </a:xfrm>
            <a:prstGeom prst="rect">
              <a:avLst/>
            </a:prstGeom>
            <a:grpFill/>
            <a:ln w="9525">
              <a:noFill/>
              <a:miter lim="800000"/>
              <a:headEnd/>
              <a:tailEnd/>
            </a:ln>
            <a:effectLst/>
          </p:spPr>
          <p:txBody>
            <a:bodyPr wrap="none" anchor="ctr"/>
            <a:lstStyle/>
            <a:p>
              <a:endParaRPr lang="en-US"/>
            </a:p>
          </p:txBody>
        </p:sp>
        <p:sp>
          <p:nvSpPr>
            <p:cNvPr id="19" name="Rectangle 42"/>
            <p:cNvSpPr>
              <a:spLocks noChangeArrowheads="1"/>
            </p:cNvSpPr>
            <p:nvPr userDrawn="1"/>
          </p:nvSpPr>
          <p:spPr bwMode="gray">
            <a:xfrm>
              <a:off x="1476" y="713"/>
              <a:ext cx="4284" cy="93"/>
            </a:xfrm>
            <a:prstGeom prst="rect">
              <a:avLst/>
            </a:prstGeom>
            <a:grpFill/>
            <a:ln w="9525">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rtl="0" eaLnBrk="1" latinLnBrk="0" hangingPunct="1">
        <a:spcBef>
          <a:spcPct val="0"/>
        </a:spcBef>
        <a:buNone/>
        <a:defRPr kumimoji="0" sz="3600" b="1" kern="1200">
          <a:solidFill>
            <a:schemeClr val="bg1"/>
          </a:solidFill>
          <a:effectLst/>
          <a:latin typeface="Arial" pitchFamily="34" charset="0"/>
          <a:ea typeface="+mj-ea"/>
          <a:cs typeface="Arial" pitchFamily="34"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rgbClr val="0070C0"/>
          </a:solidFill>
          <a:latin typeface="Arial" pitchFamily="34" charset="0"/>
          <a:ea typeface="+mn-ea"/>
          <a:cs typeface="Arial" pitchFamily="34" charset="0"/>
        </a:defRPr>
      </a:lvl1pPr>
      <a:lvl2pPr marL="731520" indent="-274320" algn="l" rtl="0" eaLnBrk="1" latinLnBrk="0" hangingPunct="1">
        <a:spcBef>
          <a:spcPct val="20000"/>
        </a:spcBef>
        <a:buClr>
          <a:schemeClr val="accent2"/>
        </a:buClr>
        <a:buSzPct val="90000"/>
        <a:buFont typeface="Wingdings"/>
        <a:buChar char=""/>
        <a:defRPr kumimoji="0" sz="2800" kern="1200">
          <a:solidFill>
            <a:srgbClr val="0070C0"/>
          </a:solidFill>
          <a:latin typeface="Arial" pitchFamily="34" charset="0"/>
          <a:ea typeface="+mn-ea"/>
          <a:cs typeface="Arial" pitchFamily="34" charset="0"/>
        </a:defRPr>
      </a:lvl2pPr>
      <a:lvl3pPr marL="996696" indent="-228600" algn="l" rtl="0" eaLnBrk="1" latinLnBrk="0" hangingPunct="1">
        <a:spcBef>
          <a:spcPct val="20000"/>
        </a:spcBef>
        <a:buClr>
          <a:schemeClr val="accent3"/>
        </a:buClr>
        <a:buFont typeface="Arial"/>
        <a:buChar char="▪"/>
        <a:defRPr kumimoji="0" sz="2400" kern="1200">
          <a:solidFill>
            <a:srgbClr val="0070C0"/>
          </a:solidFill>
          <a:latin typeface="Arial" pitchFamily="34" charset="0"/>
          <a:ea typeface="+mn-ea"/>
          <a:cs typeface="Arial" pitchFamily="34" charset="0"/>
        </a:defRPr>
      </a:lvl3pPr>
      <a:lvl4pPr marL="1216152" indent="-182880" algn="l" rtl="0" eaLnBrk="1" latinLnBrk="0" hangingPunct="1">
        <a:spcBef>
          <a:spcPct val="20000"/>
        </a:spcBef>
        <a:buClr>
          <a:schemeClr val="accent4"/>
        </a:buClr>
        <a:buFont typeface="Arial"/>
        <a:buChar char="▪"/>
        <a:defRPr kumimoji="0" sz="2000" kern="1200">
          <a:solidFill>
            <a:srgbClr val="0070C0"/>
          </a:solidFill>
          <a:latin typeface="Arial" pitchFamily="34" charset="0"/>
          <a:ea typeface="+mn-ea"/>
          <a:cs typeface="Arial" pitchFamily="34"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rgbClr val="0070C0"/>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HIGH LEVEL DATABASE MODEL</a:t>
            </a:r>
            <a:endParaRPr lang="en-US"/>
          </a:p>
        </p:txBody>
      </p:sp>
      <p:cxnSp>
        <p:nvCxnSpPr>
          <p:cNvPr id="5" name="Straight Connector 4"/>
          <p:cNvCxnSpPr/>
          <p:nvPr/>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A binary relationship can connect any member of one of its entity sets to any number of members of the other entity set</a:t>
            </a:r>
          </a:p>
          <a:p>
            <a:r>
              <a:rPr lang="en-US" dirty="0" smtClean="0"/>
              <a:t>Suppose R is a relationship connecting entity sets E and F</a:t>
            </a:r>
          </a:p>
          <a:p>
            <a:pPr marL="448056" lvl="2">
              <a:buFont typeface="Arial" pitchFamily="34" charset="0"/>
              <a:buChar char="•"/>
            </a:pPr>
            <a:r>
              <a:rPr lang="en-US" sz="2300" dirty="0" smtClean="0"/>
              <a:t>Each entity in E can be connected by R to </a:t>
            </a:r>
            <a:r>
              <a:rPr lang="en-US" sz="2300" b="1" i="1" dirty="0" smtClean="0"/>
              <a:t>at most one</a:t>
            </a:r>
            <a:r>
              <a:rPr lang="en-US" sz="2300" dirty="0" smtClean="0"/>
              <a:t> entity in F, and each entity in F can be connected to </a:t>
            </a:r>
            <a:r>
              <a:rPr lang="en-US" sz="2300" b="1" i="1" dirty="0" smtClean="0"/>
              <a:t>many entities</a:t>
            </a:r>
            <a:r>
              <a:rPr lang="en-US" sz="2300" dirty="0" smtClean="0"/>
              <a:t> in E, then R is </a:t>
            </a:r>
            <a:r>
              <a:rPr lang="en-US" sz="2300" b="1" u="sng" dirty="0" smtClean="0"/>
              <a:t>many-one from E to F</a:t>
            </a:r>
            <a:endParaRPr lang="en-US" sz="2300" b="1" dirty="0" smtClean="0"/>
          </a:p>
          <a:p>
            <a:pPr marL="448056" lvl="2">
              <a:buFont typeface="Arial" pitchFamily="34" charset="0"/>
              <a:buChar char="•"/>
            </a:pPr>
            <a:r>
              <a:rPr lang="en-US" sz="2300" dirty="0" smtClean="0"/>
              <a:t>Similarity, if an entity of F can be connected by R to at most one entity in E, then R is </a:t>
            </a:r>
            <a:r>
              <a:rPr lang="en-US" sz="2300" b="1" u="sng" dirty="0" smtClean="0"/>
              <a:t>many-one from F to E</a:t>
            </a:r>
            <a:r>
              <a:rPr lang="en-US" sz="2300" dirty="0" smtClean="0"/>
              <a:t> (equivalently, one-many from E to F)</a:t>
            </a:r>
          </a:p>
          <a:p>
            <a:pPr marL="448056" lvl="2">
              <a:buFont typeface="Arial" pitchFamily="34" charset="0"/>
              <a:buChar char="•"/>
            </a:pPr>
            <a:r>
              <a:rPr lang="en-US" sz="2300" dirty="0" smtClean="0"/>
              <a:t>Show a many-one relationship by an arrow pointing to the one side</a:t>
            </a:r>
          </a:p>
          <a:p>
            <a:r>
              <a:rPr lang="en-US" dirty="0" smtClean="0"/>
              <a:t>If </a:t>
            </a:r>
            <a:r>
              <a:rPr lang="en-US" b="1" u="sng" dirty="0" smtClean="0"/>
              <a:t>R is both</a:t>
            </a:r>
            <a:r>
              <a:rPr lang="en-US" dirty="0" smtClean="0"/>
              <a:t> many-one from E to F and many-one from F to E, then we say that R is </a:t>
            </a:r>
            <a:r>
              <a:rPr lang="en-US" b="1" u="sng" dirty="0" smtClean="0"/>
              <a:t>one-one</a:t>
            </a:r>
            <a:endParaRPr lang="en-US" dirty="0" smtClean="0"/>
          </a:p>
          <a:p>
            <a:pPr marL="448056" lvl="2">
              <a:buFont typeface="Arial" pitchFamily="34" charset="0"/>
              <a:buChar char="•"/>
            </a:pPr>
            <a:r>
              <a:rPr lang="en-US" sz="2300" dirty="0" smtClean="0"/>
              <a:t>Show a one-one relationship by an arrows entering both entity sets</a:t>
            </a:r>
          </a:p>
          <a:p>
            <a:r>
              <a:rPr lang="en-US" dirty="0" smtClean="0"/>
              <a:t>If </a:t>
            </a:r>
            <a:r>
              <a:rPr lang="en-US" b="1" u="sng" dirty="0" smtClean="0"/>
              <a:t>R is neither</a:t>
            </a:r>
            <a:r>
              <a:rPr lang="en-US" dirty="0" smtClean="0"/>
              <a:t> many-one from E to F or from F to E , then we say R is </a:t>
            </a:r>
            <a:r>
              <a:rPr lang="en-US" b="1" u="sng" dirty="0" smtClean="0"/>
              <a:t>many-many</a:t>
            </a:r>
            <a:endParaRPr lang="en-US" dirty="0" smtClean="0"/>
          </a:p>
        </p:txBody>
      </p:sp>
      <p:sp>
        <p:nvSpPr>
          <p:cNvPr id="2" name="Title 1"/>
          <p:cNvSpPr>
            <a:spLocks noGrp="1"/>
          </p:cNvSpPr>
          <p:nvPr>
            <p:ph type="title"/>
          </p:nvPr>
        </p:nvSpPr>
        <p:spPr/>
        <p:txBody>
          <a:bodyPr>
            <a:normAutofit fontScale="90000"/>
          </a:bodyPr>
          <a:lstStyle/>
          <a:p>
            <a:r>
              <a:rPr lang="en-US" dirty="0" smtClean="0"/>
              <a:t>Multiplicity of Binary E/R Relationships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400" dirty="0" smtClean="0"/>
              <a:t>Example: many-one, one-one and many-many relationships</a:t>
            </a:r>
            <a:endParaRPr lang="en-US" sz="2400" b="1" u="sng" dirty="0" smtClean="0"/>
          </a:p>
        </p:txBody>
      </p:sp>
      <p:sp>
        <p:nvSpPr>
          <p:cNvPr id="2" name="Title 1"/>
          <p:cNvSpPr>
            <a:spLocks noGrp="1"/>
          </p:cNvSpPr>
          <p:nvPr>
            <p:ph type="title"/>
          </p:nvPr>
        </p:nvSpPr>
        <p:spPr/>
        <p:txBody>
          <a:bodyPr>
            <a:normAutofit fontScale="90000"/>
          </a:bodyPr>
          <a:lstStyle/>
          <a:p>
            <a:r>
              <a:rPr lang="en-US" dirty="0" smtClean="0"/>
              <a:t>Multiplicity of Binary E/R Relationships</a:t>
            </a:r>
            <a:endParaRPr lang="en-US" dirty="0"/>
          </a:p>
        </p:txBody>
      </p:sp>
      <p:grpSp>
        <p:nvGrpSpPr>
          <p:cNvPr id="74" name="Group 73"/>
          <p:cNvGrpSpPr/>
          <p:nvPr/>
        </p:nvGrpSpPr>
        <p:grpSpPr>
          <a:xfrm>
            <a:off x="1295400" y="2454711"/>
            <a:ext cx="7225472" cy="1050489"/>
            <a:chOff x="1295400" y="2285999"/>
            <a:chExt cx="7225472" cy="1050489"/>
          </a:xfrm>
        </p:grpSpPr>
        <p:sp>
          <p:nvSpPr>
            <p:cNvPr id="6" name="Rectangle 5"/>
            <p:cNvSpPr/>
            <p:nvPr/>
          </p:nvSpPr>
          <p:spPr>
            <a:xfrm>
              <a:off x="1295400" y="2514600"/>
              <a:ext cx="1434272"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7" name="Rectangle 6"/>
            <p:cNvSpPr/>
            <p:nvPr/>
          </p:nvSpPr>
          <p:spPr>
            <a:xfrm>
              <a:off x="7086600" y="2438400"/>
              <a:ext cx="1434272" cy="7153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sp>
          <p:nvSpPr>
            <p:cNvPr id="38" name="Diamond 37"/>
            <p:cNvSpPr/>
            <p:nvPr/>
          </p:nvSpPr>
          <p:spPr>
            <a:xfrm>
              <a:off x="4304432" y="2285999"/>
              <a:ext cx="1639168" cy="105048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Owns</a:t>
              </a:r>
              <a:endParaRPr lang="en-US" dirty="0">
                <a:solidFill>
                  <a:schemeClr val="tx1"/>
                </a:solidFill>
                <a:latin typeface="Arial" pitchFamily="34" charset="0"/>
                <a:cs typeface="Arial" pitchFamily="34" charset="0"/>
              </a:endParaRPr>
            </a:p>
          </p:txBody>
        </p:sp>
        <p:cxnSp>
          <p:nvCxnSpPr>
            <p:cNvPr id="51" name="Straight Connector 50"/>
            <p:cNvCxnSpPr>
              <a:stCxn id="38" idx="3"/>
              <a:endCxn id="7" idx="1"/>
            </p:cNvCxnSpPr>
            <p:nvPr/>
          </p:nvCxnSpPr>
          <p:spPr>
            <a:xfrm flipV="1">
              <a:off x="5943600" y="2796099"/>
              <a:ext cx="1143000" cy="15145"/>
            </a:xfrm>
            <a:prstGeom prst="line">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43200" y="2819400"/>
              <a:ext cx="1594207" cy="1119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1339065" y="5342958"/>
            <a:ext cx="7195335" cy="905434"/>
            <a:chOff x="1339065" y="5342958"/>
            <a:chExt cx="7195335" cy="905434"/>
          </a:xfrm>
        </p:grpSpPr>
        <p:sp>
          <p:nvSpPr>
            <p:cNvPr id="17" name="Rectangle 16"/>
            <p:cNvSpPr/>
            <p:nvPr/>
          </p:nvSpPr>
          <p:spPr>
            <a:xfrm>
              <a:off x="1339065" y="5410200"/>
              <a:ext cx="1404135" cy="74855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sp>
          <p:nvSpPr>
            <p:cNvPr id="18" name="Rectangle 17"/>
            <p:cNvSpPr/>
            <p:nvPr/>
          </p:nvSpPr>
          <p:spPr>
            <a:xfrm>
              <a:off x="7162800" y="5450541"/>
              <a:ext cx="1371600" cy="6454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grpSp>
          <p:nvGrpSpPr>
            <p:cNvPr id="20" name="Group 9"/>
            <p:cNvGrpSpPr/>
            <p:nvPr/>
          </p:nvGrpSpPr>
          <p:grpSpPr>
            <a:xfrm>
              <a:off x="4337407" y="5342958"/>
              <a:ext cx="1682393" cy="905434"/>
              <a:chOff x="4191000" y="3352800"/>
              <a:chExt cx="1277040" cy="533400"/>
            </a:xfrm>
          </p:grpSpPr>
          <p:sp>
            <p:nvSpPr>
              <p:cNvPr id="61"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62" name="TextBox 61"/>
              <p:cNvSpPr txBox="1"/>
              <p:nvPr/>
            </p:nvSpPr>
            <p:spPr>
              <a:xfrm>
                <a:off x="4465762" y="3482191"/>
                <a:ext cx="1002278" cy="392415"/>
              </a:xfrm>
              <a:prstGeom prst="rect">
                <a:avLst/>
              </a:prstGeom>
              <a:noFill/>
            </p:spPr>
            <p:txBody>
              <a:bodyPr wrap="none" rtlCol="0">
                <a:spAutoFit/>
              </a:bodyPr>
              <a:lstStyle/>
              <a:p>
                <a:r>
                  <a:rPr lang="en-US" dirty="0" smtClean="0">
                    <a:latin typeface="Arial" pitchFamily="34" charset="0"/>
                    <a:cs typeface="Arial" pitchFamily="34" charset="0"/>
                  </a:rPr>
                  <a:t>Stars-in</a:t>
                </a:r>
                <a:endParaRPr lang="en-US" dirty="0">
                  <a:latin typeface="Arial" pitchFamily="34" charset="0"/>
                  <a:cs typeface="Arial" pitchFamily="34" charset="0"/>
                </a:endParaRPr>
              </a:p>
            </p:txBody>
          </p:sp>
        </p:grpSp>
        <p:cxnSp>
          <p:nvCxnSpPr>
            <p:cNvPr id="56" name="Straight Connector 55"/>
            <p:cNvCxnSpPr>
              <a:stCxn id="61" idx="3"/>
              <a:endCxn id="18" idx="1"/>
            </p:cNvCxnSpPr>
            <p:nvPr/>
          </p:nvCxnSpPr>
          <p:spPr>
            <a:xfrm flipV="1">
              <a:off x="5943601" y="5773271"/>
              <a:ext cx="1219199" cy="2240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743200" y="5791200"/>
              <a:ext cx="1594207" cy="1119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295400" y="3902511"/>
            <a:ext cx="7247562" cy="1050489"/>
            <a:chOff x="1295400" y="3902511"/>
            <a:chExt cx="7247562" cy="1050489"/>
          </a:xfrm>
        </p:grpSpPr>
        <p:sp>
          <p:nvSpPr>
            <p:cNvPr id="47" name="Rectangle 46"/>
            <p:cNvSpPr/>
            <p:nvPr/>
          </p:nvSpPr>
          <p:spPr>
            <a:xfrm>
              <a:off x="7108690" y="4054911"/>
              <a:ext cx="1434272"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Presidents</a:t>
              </a:r>
              <a:endParaRPr lang="en-US" b="1" dirty="0">
                <a:solidFill>
                  <a:srgbClr val="FF0000"/>
                </a:solidFill>
                <a:latin typeface="Arial" pitchFamily="34" charset="0"/>
                <a:cs typeface="Arial" pitchFamily="34" charset="0"/>
              </a:endParaRPr>
            </a:p>
          </p:txBody>
        </p:sp>
        <p:sp>
          <p:nvSpPr>
            <p:cNvPr id="48" name="Rectangle 47"/>
            <p:cNvSpPr/>
            <p:nvPr/>
          </p:nvSpPr>
          <p:spPr>
            <a:xfrm>
              <a:off x="1295400" y="4054915"/>
              <a:ext cx="1434272" cy="7153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sp>
          <p:nvSpPr>
            <p:cNvPr id="49" name="Diamond 48"/>
            <p:cNvSpPr/>
            <p:nvPr/>
          </p:nvSpPr>
          <p:spPr>
            <a:xfrm>
              <a:off x="4266393" y="3902511"/>
              <a:ext cx="1639168" cy="105048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Runs</a:t>
              </a:r>
              <a:endParaRPr lang="en-US" dirty="0">
                <a:solidFill>
                  <a:schemeClr val="tx1"/>
                </a:solidFill>
                <a:latin typeface="Arial" pitchFamily="34" charset="0"/>
                <a:cs typeface="Arial" pitchFamily="34" charset="0"/>
              </a:endParaRPr>
            </a:p>
          </p:txBody>
        </p:sp>
        <p:cxnSp>
          <p:nvCxnSpPr>
            <p:cNvPr id="50" name="Straight Connector 49"/>
            <p:cNvCxnSpPr>
              <a:stCxn id="48" idx="3"/>
              <a:endCxn id="49" idx="1"/>
            </p:cNvCxnSpPr>
            <p:nvPr/>
          </p:nvCxnSpPr>
          <p:spPr>
            <a:xfrm>
              <a:off x="2729672" y="4412613"/>
              <a:ext cx="1536720" cy="15147"/>
            </a:xfrm>
            <a:prstGeom prst="line">
              <a:avLst/>
            </a:prstGeom>
            <a:ln w="25400">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943600" y="4419600"/>
              <a:ext cx="1143000" cy="15145"/>
            </a:xfrm>
            <a:prstGeom prst="line">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Multi-way Relationships</a:t>
            </a:r>
            <a:endParaRPr lang="en-US" dirty="0"/>
          </a:p>
        </p:txBody>
      </p:sp>
      <p:grpSp>
        <p:nvGrpSpPr>
          <p:cNvPr id="14" name="Group 13"/>
          <p:cNvGrpSpPr/>
          <p:nvPr/>
        </p:nvGrpSpPr>
        <p:grpSpPr>
          <a:xfrm>
            <a:off x="1143000" y="1981200"/>
            <a:ext cx="7315200" cy="3581400"/>
            <a:chOff x="1828800" y="2057400"/>
            <a:chExt cx="5486400" cy="1828800"/>
          </a:xfrm>
        </p:grpSpPr>
        <p:sp>
          <p:nvSpPr>
            <p:cNvPr id="4" name="Rectangle 3"/>
            <p:cNvSpPr/>
            <p:nvPr/>
          </p:nvSpPr>
          <p:spPr>
            <a:xfrm>
              <a:off x="1828800" y="20949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Stars</a:t>
              </a:r>
              <a:endParaRPr lang="en-US" b="1" dirty="0">
                <a:solidFill>
                  <a:srgbClr val="FF0000"/>
                </a:solidFill>
              </a:endParaRPr>
            </a:p>
          </p:txBody>
        </p:sp>
        <p:sp>
          <p:nvSpPr>
            <p:cNvPr id="5" name="Rectangle 4"/>
            <p:cNvSpPr/>
            <p:nvPr/>
          </p:nvSpPr>
          <p:spPr>
            <a:xfrm>
              <a:off x="6096000" y="20949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Movies</a:t>
              </a:r>
              <a:endParaRPr lang="en-US" b="1" dirty="0">
                <a:solidFill>
                  <a:srgbClr val="FF0000"/>
                </a:solidFill>
              </a:endParaRPr>
            </a:p>
          </p:txBody>
        </p:sp>
        <p:grpSp>
          <p:nvGrpSpPr>
            <p:cNvPr id="6" name="Group 5"/>
            <p:cNvGrpSpPr/>
            <p:nvPr/>
          </p:nvGrpSpPr>
          <p:grpSpPr>
            <a:xfrm>
              <a:off x="3552000" y="2057400"/>
              <a:ext cx="1705799" cy="533400"/>
              <a:chOff x="4427982" y="4038600"/>
              <a:chExt cx="1095504" cy="533400"/>
            </a:xfrm>
          </p:grpSpPr>
          <p:sp>
            <p:nvSpPr>
              <p:cNvPr id="7"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427982" y="4200201"/>
                <a:ext cx="1095504" cy="188595"/>
              </a:xfrm>
              <a:prstGeom prst="rect">
                <a:avLst/>
              </a:prstGeom>
              <a:noFill/>
            </p:spPr>
            <p:txBody>
              <a:bodyPr wrap="square" rtlCol="0" anchor="ctr">
                <a:spAutoFit/>
              </a:bodyPr>
              <a:lstStyle/>
              <a:p>
                <a:pPr algn="ctr"/>
                <a:r>
                  <a:rPr lang="en-US" dirty="0" smtClean="0"/>
                  <a:t>Contracts</a:t>
                </a:r>
                <a:endParaRPr lang="en-US" dirty="0"/>
              </a:p>
            </p:txBody>
          </p:sp>
        </p:grpSp>
        <p:sp>
          <p:nvSpPr>
            <p:cNvPr id="11" name="Rectangle 10"/>
            <p:cNvSpPr/>
            <p:nvPr/>
          </p:nvSpPr>
          <p:spPr>
            <a:xfrm>
              <a:off x="3822879" y="34290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Studios</a:t>
              </a:r>
              <a:endParaRPr lang="en-US" b="1" dirty="0">
                <a:solidFill>
                  <a:srgbClr val="FF0000"/>
                </a:solidFill>
              </a:endParaRPr>
            </a:p>
          </p:txBody>
        </p:sp>
        <p:cxnSp>
          <p:nvCxnSpPr>
            <p:cNvPr id="13" name="Straight Connector 12"/>
            <p:cNvCxnSpPr>
              <a:endCxn id="5" idx="1"/>
            </p:cNvCxnSpPr>
            <p:nvPr/>
          </p:nvCxnSpPr>
          <p:spPr>
            <a:xfrm flipV="1">
              <a:off x="5200054" y="23235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p:cNvCxnSpPr>
            <p:nvPr/>
          </p:nvCxnSpPr>
          <p:spPr>
            <a:xfrm>
              <a:off x="2819400" y="23235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0"/>
            </p:cNvCxnSpPr>
            <p:nvPr/>
          </p:nvCxnSpPr>
          <p:spPr>
            <a:xfrm rot="16200000" flipH="1">
              <a:off x="4011553" y="3008074"/>
              <a:ext cx="838200" cy="365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Consider a relationship </a:t>
            </a:r>
            <a:r>
              <a:rPr lang="en-US" i="1" dirty="0" smtClean="0"/>
              <a:t>Sequel-of</a:t>
            </a:r>
            <a:r>
              <a:rPr lang="en-US" dirty="0" smtClean="0"/>
              <a:t> between the entity set </a:t>
            </a:r>
            <a:r>
              <a:rPr lang="en-US" i="1" dirty="0" smtClean="0"/>
              <a:t>Movies</a:t>
            </a:r>
            <a:r>
              <a:rPr lang="en-US" dirty="0" smtClean="0"/>
              <a:t> and itself</a:t>
            </a:r>
            <a:endParaRPr lang="en-US" i="1" dirty="0"/>
          </a:p>
        </p:txBody>
      </p:sp>
      <p:sp>
        <p:nvSpPr>
          <p:cNvPr id="2" name="Title 1"/>
          <p:cNvSpPr>
            <a:spLocks noGrp="1"/>
          </p:cNvSpPr>
          <p:nvPr>
            <p:ph type="title"/>
          </p:nvPr>
        </p:nvSpPr>
        <p:spPr/>
        <p:txBody>
          <a:bodyPr/>
          <a:lstStyle/>
          <a:p>
            <a:r>
              <a:rPr lang="en-US" dirty="0" smtClean="0"/>
              <a:t>Roles in Relationships</a:t>
            </a:r>
            <a:endParaRPr lang="en-US" dirty="0"/>
          </a:p>
        </p:txBody>
      </p:sp>
      <p:grpSp>
        <p:nvGrpSpPr>
          <p:cNvPr id="15" name="Group 14"/>
          <p:cNvGrpSpPr/>
          <p:nvPr/>
        </p:nvGrpSpPr>
        <p:grpSpPr>
          <a:xfrm>
            <a:off x="2438400" y="3200400"/>
            <a:ext cx="3733800" cy="1588532"/>
            <a:chOff x="2438400" y="3200400"/>
            <a:chExt cx="3733800" cy="1588532"/>
          </a:xfrm>
        </p:grpSpPr>
        <p:sp>
          <p:nvSpPr>
            <p:cNvPr id="4" name="Rectangle 3"/>
            <p:cNvSpPr/>
            <p:nvPr/>
          </p:nvSpPr>
          <p:spPr>
            <a:xfrm>
              <a:off x="5181600" y="37713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Movies</a:t>
              </a:r>
              <a:endParaRPr lang="en-US" b="1" dirty="0">
                <a:solidFill>
                  <a:srgbClr val="FF0000"/>
                </a:solidFill>
              </a:endParaRPr>
            </a:p>
          </p:txBody>
        </p:sp>
        <p:grpSp>
          <p:nvGrpSpPr>
            <p:cNvPr id="7" name="Group 6"/>
            <p:cNvGrpSpPr/>
            <p:nvPr/>
          </p:nvGrpSpPr>
          <p:grpSpPr>
            <a:xfrm>
              <a:off x="2438400" y="3733800"/>
              <a:ext cx="1524000" cy="533400"/>
              <a:chOff x="2438400" y="3733800"/>
              <a:chExt cx="1524000" cy="533400"/>
            </a:xfrm>
          </p:grpSpPr>
          <p:sp>
            <p:nvSpPr>
              <p:cNvPr id="5" name="Diamond 4"/>
              <p:cNvSpPr/>
              <p:nvPr/>
            </p:nvSpPr>
            <p:spPr>
              <a:xfrm>
                <a:off x="2438400" y="3733800"/>
                <a:ext cx="15240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55517" y="3810000"/>
                <a:ext cx="1154483" cy="369332"/>
              </a:xfrm>
              <a:prstGeom prst="rect">
                <a:avLst/>
              </a:prstGeom>
              <a:noFill/>
            </p:spPr>
            <p:txBody>
              <a:bodyPr wrap="none" rtlCol="0">
                <a:spAutoFit/>
              </a:bodyPr>
              <a:lstStyle/>
              <a:p>
                <a:r>
                  <a:rPr lang="en-US" dirty="0" smtClean="0"/>
                  <a:t>Sequel-of</a:t>
                </a:r>
                <a:endParaRPr lang="en-US" dirty="0"/>
              </a:p>
            </p:txBody>
          </p:sp>
        </p:grpSp>
        <p:cxnSp>
          <p:nvCxnSpPr>
            <p:cNvPr id="10" name="Curved Connector 9"/>
            <p:cNvCxnSpPr>
              <a:stCxn id="5" idx="2"/>
              <a:endCxn id="4" idx="2"/>
            </p:cNvCxnSpPr>
            <p:nvPr/>
          </p:nvCxnSpPr>
          <p:spPr>
            <a:xfrm rot="5400000" flipH="1" flipV="1">
              <a:off x="4419331" y="3009632"/>
              <a:ext cx="38637" cy="2476500"/>
            </a:xfrm>
            <a:prstGeom prst="curvedConnector3">
              <a:avLst>
                <a:gd name="adj1" fmla="val -591661"/>
              </a:avLst>
            </a:prstGeom>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5" idx="0"/>
              <a:endCxn id="4" idx="0"/>
            </p:cNvCxnSpPr>
            <p:nvPr/>
          </p:nvCxnSpPr>
          <p:spPr>
            <a:xfrm rot="16200000" flipH="1">
              <a:off x="4419868" y="2514331"/>
              <a:ext cx="37563" cy="2476500"/>
            </a:xfrm>
            <a:prstGeom prst="curvedConnector3">
              <a:avLst>
                <a:gd name="adj1" fmla="val -608578"/>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38600" y="4419600"/>
              <a:ext cx="867545" cy="369332"/>
            </a:xfrm>
            <a:prstGeom prst="rect">
              <a:avLst/>
            </a:prstGeom>
            <a:noFill/>
          </p:spPr>
          <p:txBody>
            <a:bodyPr wrap="none" rtlCol="0">
              <a:spAutoFit/>
            </a:bodyPr>
            <a:lstStyle/>
            <a:p>
              <a:r>
                <a:rPr lang="en-US" dirty="0" smtClean="0"/>
                <a:t>Sequel</a:t>
              </a:r>
              <a:endParaRPr lang="en-US" dirty="0"/>
            </a:p>
          </p:txBody>
        </p:sp>
        <p:sp>
          <p:nvSpPr>
            <p:cNvPr id="14" name="TextBox 13"/>
            <p:cNvSpPr txBox="1"/>
            <p:nvPr/>
          </p:nvSpPr>
          <p:spPr>
            <a:xfrm>
              <a:off x="3962400" y="3200400"/>
              <a:ext cx="1021433" cy="369332"/>
            </a:xfrm>
            <a:prstGeom prst="rect">
              <a:avLst/>
            </a:prstGeom>
            <a:noFill/>
          </p:spPr>
          <p:txBody>
            <a:bodyPr wrap="none" rtlCol="0">
              <a:spAutoFit/>
            </a:bodyPr>
            <a:lstStyle/>
            <a:p>
              <a:r>
                <a:rPr lang="en-US" dirty="0" smtClean="0"/>
                <a:t>Original</a:t>
              </a:r>
              <a:endParaRPr lang="en-US"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Consider the Contracts relationship involves two studios, a star, a movie</a:t>
            </a:r>
            <a:endParaRPr lang="en-US" dirty="0"/>
          </a:p>
        </p:txBody>
      </p:sp>
      <p:sp>
        <p:nvSpPr>
          <p:cNvPr id="2" name="Title 1"/>
          <p:cNvSpPr>
            <a:spLocks noGrp="1"/>
          </p:cNvSpPr>
          <p:nvPr>
            <p:ph type="title"/>
          </p:nvPr>
        </p:nvSpPr>
        <p:spPr/>
        <p:txBody>
          <a:bodyPr/>
          <a:lstStyle/>
          <a:p>
            <a:r>
              <a:rPr lang="en-US" dirty="0" smtClean="0"/>
              <a:t>Roles in Relationships</a:t>
            </a:r>
            <a:endParaRPr lang="en-US" dirty="0"/>
          </a:p>
        </p:txBody>
      </p:sp>
      <p:grpSp>
        <p:nvGrpSpPr>
          <p:cNvPr id="17" name="Group 16"/>
          <p:cNvGrpSpPr/>
          <p:nvPr/>
        </p:nvGrpSpPr>
        <p:grpSpPr>
          <a:xfrm>
            <a:off x="1828800" y="3581400"/>
            <a:ext cx="5486400" cy="1828800"/>
            <a:chOff x="1828800" y="3581400"/>
            <a:chExt cx="5486400" cy="1828800"/>
          </a:xfrm>
        </p:grpSpPr>
        <p:sp>
          <p:nvSpPr>
            <p:cNvPr id="9" name="Rectangle 8"/>
            <p:cNvSpPr/>
            <p:nvPr/>
          </p:nvSpPr>
          <p:spPr>
            <a:xfrm>
              <a:off x="3822879" y="49530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Studios</a:t>
              </a:r>
              <a:endParaRPr lang="en-US" b="1" dirty="0">
                <a:solidFill>
                  <a:srgbClr val="FF0000"/>
                </a:solidFill>
              </a:endParaRPr>
            </a:p>
          </p:txBody>
        </p:sp>
        <p:grpSp>
          <p:nvGrpSpPr>
            <p:cNvPr id="16" name="Group 15"/>
            <p:cNvGrpSpPr/>
            <p:nvPr/>
          </p:nvGrpSpPr>
          <p:grpSpPr>
            <a:xfrm>
              <a:off x="1828800" y="3581400"/>
              <a:ext cx="5486400" cy="1632466"/>
              <a:chOff x="1828800" y="3581400"/>
              <a:chExt cx="5486400" cy="1632466"/>
            </a:xfrm>
          </p:grpSpPr>
          <p:sp>
            <p:nvSpPr>
              <p:cNvPr id="4" name="Rectangle 3"/>
              <p:cNvSpPr/>
              <p:nvPr/>
            </p:nvSpPr>
            <p:spPr>
              <a:xfrm>
                <a:off x="1828800" y="36189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Stars</a:t>
                </a:r>
                <a:endParaRPr lang="en-US" b="1" dirty="0">
                  <a:solidFill>
                    <a:srgbClr val="FF0000"/>
                  </a:solidFill>
                </a:endParaRPr>
              </a:p>
            </p:txBody>
          </p:sp>
          <p:sp>
            <p:nvSpPr>
              <p:cNvPr id="5" name="Rectangle 4"/>
              <p:cNvSpPr/>
              <p:nvPr/>
            </p:nvSpPr>
            <p:spPr>
              <a:xfrm>
                <a:off x="6096000" y="36189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Movies</a:t>
                </a:r>
                <a:endParaRPr lang="en-US" b="1" dirty="0">
                  <a:solidFill>
                    <a:srgbClr val="FF0000"/>
                  </a:solidFill>
                </a:endParaRPr>
              </a:p>
            </p:txBody>
          </p:sp>
          <p:grpSp>
            <p:nvGrpSpPr>
              <p:cNvPr id="6" name="Group 5"/>
              <p:cNvGrpSpPr/>
              <p:nvPr/>
            </p:nvGrpSpPr>
            <p:grpSpPr>
              <a:xfrm>
                <a:off x="3657600" y="3581400"/>
                <a:ext cx="2057400" cy="533400"/>
                <a:chOff x="4495800" y="4038600"/>
                <a:chExt cx="1321310" cy="533400"/>
              </a:xfrm>
            </p:grpSpPr>
            <p:sp>
              <p:nvSpPr>
                <p:cNvPr id="7"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648200" y="4126468"/>
                  <a:ext cx="1168910" cy="369332"/>
                </a:xfrm>
                <a:prstGeom prst="rect">
                  <a:avLst/>
                </a:prstGeom>
                <a:noFill/>
              </p:spPr>
              <p:txBody>
                <a:bodyPr wrap="none" rtlCol="0">
                  <a:spAutoFit/>
                </a:bodyPr>
                <a:lstStyle/>
                <a:p>
                  <a:r>
                    <a:rPr lang="en-US" dirty="0" smtClean="0"/>
                    <a:t>Contracts</a:t>
                  </a:r>
                  <a:endParaRPr lang="en-US" dirty="0"/>
                </a:p>
              </p:txBody>
            </p:sp>
          </p:grpSp>
          <p:cxnSp>
            <p:nvCxnSpPr>
              <p:cNvPr id="10" name="Straight Connector 9"/>
              <p:cNvCxnSpPr>
                <a:stCxn id="7" idx="3"/>
                <a:endCxn id="5" idx="1"/>
              </p:cNvCxnSpPr>
              <p:nvPr/>
            </p:nvCxnSpPr>
            <p:spPr>
              <a:xfrm flipV="1">
                <a:off x="5200054" y="38475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a:endCxn id="7" idx="1"/>
              </p:cNvCxnSpPr>
              <p:nvPr/>
            </p:nvCxnSpPr>
            <p:spPr>
              <a:xfrm>
                <a:off x="2819400" y="38475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8" idx="1"/>
                <a:endCxn id="9" idx="1"/>
              </p:cNvCxnSpPr>
              <p:nvPr/>
            </p:nvCxnSpPr>
            <p:spPr>
              <a:xfrm rot="10800000" flipV="1">
                <a:off x="3822879" y="38539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flipV="1">
                <a:off x="5033378" y="38862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24577" y="4267200"/>
                <a:ext cx="909223" cy="646331"/>
              </a:xfrm>
              <a:prstGeom prst="rect">
                <a:avLst/>
              </a:prstGeom>
              <a:noFill/>
            </p:spPr>
            <p:txBody>
              <a:bodyPr wrap="none" rtlCol="0">
                <a:spAutoFit/>
              </a:bodyPr>
              <a:lstStyle/>
              <a:p>
                <a:r>
                  <a:rPr lang="en-US" dirty="0" smtClean="0"/>
                  <a:t>Studio </a:t>
                </a:r>
              </a:p>
              <a:p>
                <a:r>
                  <a:rPr lang="en-US" dirty="0" smtClean="0"/>
                  <a:t>of star</a:t>
                </a:r>
                <a:endParaRPr lang="en-US" dirty="0"/>
              </a:p>
            </p:txBody>
          </p:sp>
          <p:sp>
            <p:nvSpPr>
              <p:cNvPr id="48" name="TextBox 47"/>
              <p:cNvSpPr txBox="1"/>
              <p:nvPr/>
            </p:nvSpPr>
            <p:spPr>
              <a:xfrm>
                <a:off x="5240764" y="4267200"/>
                <a:ext cx="1236236" cy="646331"/>
              </a:xfrm>
              <a:prstGeom prst="rect">
                <a:avLst/>
              </a:prstGeom>
              <a:noFill/>
            </p:spPr>
            <p:txBody>
              <a:bodyPr wrap="none" rtlCol="0">
                <a:spAutoFit/>
              </a:bodyPr>
              <a:lstStyle/>
              <a:p>
                <a:r>
                  <a:rPr lang="en-US" dirty="0" smtClean="0"/>
                  <a:t>Producing</a:t>
                </a:r>
              </a:p>
              <a:p>
                <a:r>
                  <a:rPr lang="en-US" dirty="0" smtClean="0"/>
                  <a:t>studio</a:t>
                </a:r>
                <a:endParaRPr lang="en-US" dirty="0"/>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Consider the contracts between a star and studio for a movie. We wish to record the salary associated with this contract. How can we do that?</a:t>
            </a:r>
          </a:p>
        </p:txBody>
      </p:sp>
      <p:sp>
        <p:nvSpPr>
          <p:cNvPr id="2" name="Title 1"/>
          <p:cNvSpPr>
            <a:spLocks noGrp="1"/>
          </p:cNvSpPr>
          <p:nvPr>
            <p:ph type="title"/>
          </p:nvPr>
        </p:nvSpPr>
        <p:spPr/>
        <p:txBody>
          <a:bodyPr/>
          <a:lstStyle/>
          <a:p>
            <a:r>
              <a:rPr lang="en-US" dirty="0" smtClean="0"/>
              <a:t>Attributes on Relationships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on Relationships</a:t>
            </a:r>
            <a:endParaRPr lang="en-US" dirty="0"/>
          </a:p>
        </p:txBody>
      </p:sp>
      <p:grpSp>
        <p:nvGrpSpPr>
          <p:cNvPr id="44" name="Group 43"/>
          <p:cNvGrpSpPr/>
          <p:nvPr/>
        </p:nvGrpSpPr>
        <p:grpSpPr>
          <a:xfrm>
            <a:off x="838200" y="1752600"/>
            <a:ext cx="7696200" cy="4495800"/>
            <a:chOff x="1600200" y="2438400"/>
            <a:chExt cx="7086600" cy="3886200"/>
          </a:xfrm>
        </p:grpSpPr>
        <p:sp>
          <p:nvSpPr>
            <p:cNvPr id="14" name="Rectangle 13"/>
            <p:cNvSpPr/>
            <p:nvPr/>
          </p:nvSpPr>
          <p:spPr>
            <a:xfrm>
              <a:off x="1981200" y="32766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grpSp>
          <p:nvGrpSpPr>
            <p:cNvPr id="18" name="Group 13"/>
            <p:cNvGrpSpPr/>
            <p:nvPr/>
          </p:nvGrpSpPr>
          <p:grpSpPr>
            <a:xfrm>
              <a:off x="4191000" y="3352800"/>
              <a:ext cx="1219200" cy="533400"/>
              <a:chOff x="4191000" y="5029200"/>
              <a:chExt cx="1219200" cy="533400"/>
            </a:xfrm>
          </p:grpSpPr>
          <p:sp>
            <p:nvSpPr>
              <p:cNvPr id="47" name="Diamond 46"/>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8" name="TextBox 47"/>
              <p:cNvSpPr txBox="1"/>
              <p:nvPr/>
            </p:nvSpPr>
            <p:spPr>
              <a:xfrm>
                <a:off x="4267200" y="5117068"/>
                <a:ext cx="1079275" cy="319253"/>
              </a:xfrm>
              <a:prstGeom prst="rect">
                <a:avLst/>
              </a:prstGeom>
              <a:noFill/>
            </p:spPr>
            <p:txBody>
              <a:bodyPr wrap="none" rtlCol="0">
                <a:spAutoFit/>
              </a:bodyPr>
              <a:lstStyle/>
              <a:p>
                <a:r>
                  <a:rPr lang="en-US" dirty="0" smtClean="0">
                    <a:latin typeface="Arial" pitchFamily="34" charset="0"/>
                    <a:cs typeface="Arial" pitchFamily="34" charset="0"/>
                  </a:rPr>
                  <a:t>Contracts</a:t>
                </a:r>
                <a:endParaRPr lang="en-US" dirty="0">
                  <a:latin typeface="Arial" pitchFamily="34" charset="0"/>
                  <a:cs typeface="Arial" pitchFamily="34" charset="0"/>
                </a:endParaRPr>
              </a:p>
            </p:txBody>
          </p:sp>
        </p:grpSp>
        <p:sp>
          <p:nvSpPr>
            <p:cNvPr id="19" name="Oval 18"/>
            <p:cNvSpPr/>
            <p:nvPr/>
          </p:nvSpPr>
          <p:spPr>
            <a:xfrm>
              <a:off x="1600200" y="2438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1600200" y="2438400"/>
              <a:ext cx="701411" cy="319253"/>
            </a:xfrm>
            <a:prstGeom prst="rect">
              <a:avLst/>
            </a:prstGeom>
            <a:noFill/>
          </p:spPr>
          <p:txBody>
            <a:bodyPr wrap="none" rtlCol="0">
              <a:spAutoFit/>
            </a:bodyPr>
            <a:lstStyle/>
            <a:p>
              <a:r>
                <a:rPr lang="en-US" dirty="0" smtClean="0">
                  <a:latin typeface="Arial" pitchFamily="34" charset="0"/>
                  <a:cs typeface="Arial" pitchFamily="34" charset="0"/>
                </a:rPr>
                <a:t>name</a:t>
              </a:r>
              <a:endParaRPr lang="en-US" dirty="0">
                <a:latin typeface="Arial" pitchFamily="34" charset="0"/>
                <a:cs typeface="Arial" pitchFamily="34" charset="0"/>
              </a:endParaRPr>
            </a:p>
          </p:txBody>
        </p:sp>
        <p:sp>
          <p:nvSpPr>
            <p:cNvPr id="21" name="Oval 20"/>
            <p:cNvSpPr/>
            <p:nvPr/>
          </p:nvSpPr>
          <p:spPr>
            <a:xfrm>
              <a:off x="2819400" y="2438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2819400" y="2438400"/>
              <a:ext cx="925767" cy="319253"/>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cxnSp>
          <p:nvCxnSpPr>
            <p:cNvPr id="35" name="Straight Connector 34"/>
            <p:cNvCxnSpPr>
              <a:stCxn id="20" idx="2"/>
              <a:endCxn id="14" idx="0"/>
            </p:cNvCxnSpPr>
            <p:nvPr/>
          </p:nvCxnSpPr>
          <p:spPr>
            <a:xfrm rot="16200000" flipH="1">
              <a:off x="1973280" y="2735279"/>
              <a:ext cx="518947" cy="563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2"/>
              <a:endCxn id="14" idx="0"/>
            </p:cNvCxnSpPr>
            <p:nvPr/>
          </p:nvCxnSpPr>
          <p:spPr>
            <a:xfrm rot="5400000">
              <a:off x="2638969" y="2633285"/>
              <a:ext cx="518947" cy="767684"/>
            </a:xfrm>
            <a:prstGeom prst="line">
              <a:avLst/>
            </a:prstGeom>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674857" y="4648200"/>
              <a:ext cx="2373567" cy="1676400"/>
              <a:chOff x="3276600" y="4343400"/>
              <a:chExt cx="2373567" cy="1676400"/>
            </a:xfrm>
          </p:grpSpPr>
          <p:sp>
            <p:nvSpPr>
              <p:cNvPr id="16" name="Rectangle 15"/>
              <p:cNvSpPr/>
              <p:nvPr/>
            </p:nvSpPr>
            <p:spPr>
              <a:xfrm>
                <a:off x="3886200" y="43434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sp>
            <p:nvSpPr>
              <p:cNvPr id="23" name="Oval 22"/>
              <p:cNvSpPr/>
              <p:nvPr/>
            </p:nvSpPr>
            <p:spPr>
              <a:xfrm>
                <a:off x="3276600" y="5638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3276600" y="5638800"/>
                <a:ext cx="701411" cy="319253"/>
              </a:xfrm>
              <a:prstGeom prst="rect">
                <a:avLst/>
              </a:prstGeom>
              <a:noFill/>
            </p:spPr>
            <p:txBody>
              <a:bodyPr wrap="none" rtlCol="0">
                <a:spAutoFit/>
              </a:bodyPr>
              <a:lstStyle/>
              <a:p>
                <a:r>
                  <a:rPr lang="en-US" dirty="0" smtClean="0">
                    <a:latin typeface="Arial" pitchFamily="34" charset="0"/>
                    <a:cs typeface="Arial" pitchFamily="34" charset="0"/>
                  </a:rPr>
                  <a:t>name</a:t>
                </a:r>
                <a:endParaRPr lang="en-US" dirty="0">
                  <a:latin typeface="Arial" pitchFamily="34" charset="0"/>
                  <a:cs typeface="Arial" pitchFamily="34" charset="0"/>
                </a:endParaRPr>
              </a:p>
            </p:txBody>
          </p:sp>
          <p:grpSp>
            <p:nvGrpSpPr>
              <p:cNvPr id="58" name="Group 57"/>
              <p:cNvGrpSpPr/>
              <p:nvPr/>
            </p:nvGrpSpPr>
            <p:grpSpPr>
              <a:xfrm>
                <a:off x="4724400" y="5638800"/>
                <a:ext cx="925767" cy="381000"/>
                <a:chOff x="1752600" y="5638800"/>
                <a:chExt cx="925767" cy="381000"/>
              </a:xfrm>
            </p:grpSpPr>
            <p:sp>
              <p:nvSpPr>
                <p:cNvPr id="25" name="Oval 24"/>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TextBox 25"/>
                <p:cNvSpPr txBox="1"/>
                <p:nvPr/>
              </p:nvSpPr>
              <p:spPr>
                <a:xfrm>
                  <a:off x="1752600" y="5638800"/>
                  <a:ext cx="925767" cy="319253"/>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grpSp>
          <p:cxnSp>
            <p:nvCxnSpPr>
              <p:cNvPr id="37" name="Straight Connector 36"/>
              <p:cNvCxnSpPr>
                <a:stCxn id="24" idx="0"/>
                <a:endCxn id="16" idx="2"/>
              </p:cNvCxnSpPr>
              <p:nvPr/>
            </p:nvCxnSpPr>
            <p:spPr>
              <a:xfrm rot="5400000" flipH="1" flipV="1">
                <a:off x="3718653" y="4937854"/>
                <a:ext cx="609599" cy="792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0"/>
                <a:endCxn id="16" idx="2"/>
              </p:cNvCxnSpPr>
              <p:nvPr/>
            </p:nvCxnSpPr>
            <p:spPr>
              <a:xfrm rot="16200000" flipV="1">
                <a:off x="4498643" y="4950158"/>
                <a:ext cx="609599" cy="76768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6553200" y="2438400"/>
              <a:ext cx="2133600" cy="2286000"/>
              <a:chOff x="5943600" y="2971800"/>
              <a:chExt cx="2133600" cy="2286000"/>
            </a:xfrm>
          </p:grpSpPr>
          <p:sp>
            <p:nvSpPr>
              <p:cNvPr id="15" name="Rectangle 1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27" name="Oval 26"/>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TextBox 27"/>
              <p:cNvSpPr txBox="1"/>
              <p:nvPr/>
            </p:nvSpPr>
            <p:spPr>
              <a:xfrm>
                <a:off x="6113257" y="2971800"/>
                <a:ext cx="500671" cy="319253"/>
              </a:xfrm>
              <a:prstGeom prst="rect">
                <a:avLst/>
              </a:prstGeom>
              <a:noFill/>
            </p:spPr>
            <p:txBody>
              <a:bodyPr wrap="none" rtlCol="0">
                <a:spAutoFit/>
              </a:bodyPr>
              <a:lstStyle/>
              <a:p>
                <a:r>
                  <a:rPr lang="en-US" dirty="0" smtClean="0">
                    <a:latin typeface="Arial" pitchFamily="34" charset="0"/>
                    <a:cs typeface="Arial" pitchFamily="34" charset="0"/>
                  </a:rPr>
                  <a:t>title</a:t>
                </a:r>
                <a:endParaRPr lang="en-US" dirty="0">
                  <a:latin typeface="Arial" pitchFamily="34" charset="0"/>
                  <a:cs typeface="Arial" pitchFamily="34" charset="0"/>
                </a:endParaRPr>
              </a:p>
            </p:txBody>
          </p:sp>
          <p:sp>
            <p:nvSpPr>
              <p:cNvPr id="29" name="Oval 28"/>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0" name="TextBox 29"/>
              <p:cNvSpPr txBox="1"/>
              <p:nvPr/>
            </p:nvSpPr>
            <p:spPr>
              <a:xfrm>
                <a:off x="7332457" y="2971800"/>
                <a:ext cx="583328" cy="319253"/>
              </a:xfrm>
              <a:prstGeom prst="rect">
                <a:avLst/>
              </a:prstGeom>
              <a:noFill/>
            </p:spPr>
            <p:txBody>
              <a:bodyPr wrap="none" rtlCol="0">
                <a:spAutoFit/>
              </a:bodyPr>
              <a:lstStyle/>
              <a:p>
                <a:r>
                  <a:rPr lang="en-US" dirty="0" smtClean="0">
                    <a:latin typeface="Arial" pitchFamily="34" charset="0"/>
                    <a:cs typeface="Arial" pitchFamily="34" charset="0"/>
                  </a:rPr>
                  <a:t>year</a:t>
                </a:r>
                <a:endParaRPr lang="en-US" dirty="0">
                  <a:latin typeface="Arial" pitchFamily="34" charset="0"/>
                  <a:cs typeface="Arial" pitchFamily="34" charset="0"/>
                </a:endParaRPr>
              </a:p>
            </p:txBody>
          </p:sp>
          <p:sp>
            <p:nvSpPr>
              <p:cNvPr id="31" name="Oval 30"/>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2" name="TextBox 31"/>
              <p:cNvSpPr txBox="1"/>
              <p:nvPr/>
            </p:nvSpPr>
            <p:spPr>
              <a:xfrm>
                <a:off x="6096000" y="4876800"/>
                <a:ext cx="748644" cy="319253"/>
              </a:xfrm>
              <a:prstGeom prst="rect">
                <a:avLst/>
              </a:prstGeom>
              <a:noFill/>
            </p:spPr>
            <p:txBody>
              <a:bodyPr wrap="none" rtlCol="0">
                <a:spAutoFit/>
              </a:bodyPr>
              <a:lstStyle/>
              <a:p>
                <a:r>
                  <a:rPr lang="en-US" dirty="0" smtClean="0">
                    <a:latin typeface="Arial" pitchFamily="34" charset="0"/>
                    <a:cs typeface="Arial" pitchFamily="34" charset="0"/>
                  </a:rPr>
                  <a:t>length</a:t>
                </a:r>
                <a:endParaRPr lang="en-US" dirty="0">
                  <a:latin typeface="Arial" pitchFamily="34" charset="0"/>
                  <a:cs typeface="Arial" pitchFamily="34" charset="0"/>
                </a:endParaRPr>
              </a:p>
            </p:txBody>
          </p:sp>
          <p:sp>
            <p:nvSpPr>
              <p:cNvPr id="33" name="Oval 32"/>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4" name="TextBox 33"/>
              <p:cNvSpPr txBox="1"/>
              <p:nvPr/>
            </p:nvSpPr>
            <p:spPr>
              <a:xfrm>
                <a:off x="7315200" y="4876800"/>
                <a:ext cx="713219" cy="319253"/>
              </a:xfrm>
              <a:prstGeom prst="rect">
                <a:avLst/>
              </a:prstGeom>
              <a:noFill/>
            </p:spPr>
            <p:txBody>
              <a:bodyPr wrap="none" rtlCol="0">
                <a:spAutoFit/>
              </a:bodyPr>
              <a:lstStyle/>
              <a:p>
                <a:r>
                  <a:rPr lang="en-US" dirty="0" smtClean="0">
                    <a:latin typeface="Arial" pitchFamily="34" charset="0"/>
                    <a:cs typeface="Arial" pitchFamily="34" charset="0"/>
                  </a:rPr>
                  <a:t>genre</a:t>
                </a:r>
                <a:endParaRPr lang="en-US" dirty="0">
                  <a:latin typeface="Arial" pitchFamily="34" charset="0"/>
                  <a:cs typeface="Arial" pitchFamily="34" charset="0"/>
                </a:endParaRPr>
              </a:p>
            </p:txBody>
          </p:sp>
          <p:cxnSp>
            <p:nvCxnSpPr>
              <p:cNvPr id="39" name="Straight Connector 38"/>
              <p:cNvCxnSpPr>
                <a:stCxn id="28" idx="2"/>
                <a:endCxn id="15" idx="0"/>
              </p:cNvCxnSpPr>
              <p:nvPr/>
            </p:nvCxnSpPr>
            <p:spPr>
              <a:xfrm rot="16200000" flipH="1">
                <a:off x="6160823" y="3493822"/>
                <a:ext cx="518947" cy="113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5" idx="0"/>
                <a:endCxn id="30" idx="1"/>
              </p:cNvCxnSpPr>
              <p:nvPr/>
            </p:nvCxnSpPr>
            <p:spPr>
              <a:xfrm rot="5400000" flipH="1" flipV="1">
                <a:off x="6565442" y="3042985"/>
                <a:ext cx="678573"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2"/>
                <a:endCxn id="32" idx="0"/>
              </p:cNvCxnSpPr>
              <p:nvPr/>
            </p:nvCxnSpPr>
            <p:spPr>
              <a:xfrm rot="5400000">
                <a:off x="6283162" y="4682960"/>
                <a:ext cx="381000" cy="6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3"/>
                <a:endCxn id="34" idx="0"/>
              </p:cNvCxnSpPr>
              <p:nvPr/>
            </p:nvCxnSpPr>
            <p:spPr>
              <a:xfrm>
                <a:off x="7010400" y="4152900"/>
                <a:ext cx="661410" cy="7239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5410200" y="36195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 idx="3"/>
            </p:cNvCxnSpPr>
            <p:nvPr/>
          </p:nvCxnSpPr>
          <p:spPr>
            <a:xfrm>
              <a:off x="3048000" y="36195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6200000" flipH="1">
              <a:off x="4428228" y="4258571"/>
              <a:ext cx="762000" cy="1725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393842" y="2590800"/>
              <a:ext cx="838200" cy="381000"/>
              <a:chOff x="4191000" y="2362200"/>
              <a:chExt cx="838200" cy="381000"/>
            </a:xfrm>
          </p:grpSpPr>
          <p:sp>
            <p:nvSpPr>
              <p:cNvPr id="65" name="Oval 64"/>
              <p:cNvSpPr/>
              <p:nvPr/>
            </p:nvSpPr>
            <p:spPr>
              <a:xfrm>
                <a:off x="4191000" y="2362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6" name="TextBox 65"/>
              <p:cNvSpPr txBox="1"/>
              <p:nvPr/>
            </p:nvSpPr>
            <p:spPr>
              <a:xfrm>
                <a:off x="4191000" y="2362200"/>
                <a:ext cx="772260" cy="319253"/>
              </a:xfrm>
              <a:prstGeom prst="rect">
                <a:avLst/>
              </a:prstGeom>
              <a:noFill/>
            </p:spPr>
            <p:txBody>
              <a:bodyPr wrap="none" rtlCol="0">
                <a:spAutoFit/>
              </a:bodyPr>
              <a:lstStyle/>
              <a:p>
                <a:r>
                  <a:rPr lang="en-US" dirty="0" smtClean="0">
                    <a:latin typeface="Arial" pitchFamily="34" charset="0"/>
                    <a:cs typeface="Arial" pitchFamily="34" charset="0"/>
                  </a:rPr>
                  <a:t>Salary</a:t>
                </a:r>
                <a:endParaRPr lang="en-US" dirty="0">
                  <a:latin typeface="Arial" pitchFamily="34" charset="0"/>
                  <a:cs typeface="Arial" pitchFamily="34" charset="0"/>
                </a:endParaRPr>
              </a:p>
            </p:txBody>
          </p:sp>
        </p:grpSp>
        <p:cxnSp>
          <p:nvCxnSpPr>
            <p:cNvPr id="69" name="Straight Connector 68"/>
            <p:cNvCxnSpPr/>
            <p:nvPr/>
          </p:nvCxnSpPr>
          <p:spPr>
            <a:xfrm rot="5400000" flipH="1" flipV="1">
              <a:off x="4606552" y="3154180"/>
              <a:ext cx="392668" cy="4573"/>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on Relationships</a:t>
            </a:r>
            <a:endParaRPr lang="en-US" dirty="0"/>
          </a:p>
        </p:txBody>
      </p:sp>
      <p:grpSp>
        <p:nvGrpSpPr>
          <p:cNvPr id="45" name="Group 44"/>
          <p:cNvGrpSpPr/>
          <p:nvPr/>
        </p:nvGrpSpPr>
        <p:grpSpPr>
          <a:xfrm>
            <a:off x="1295400" y="1600200"/>
            <a:ext cx="7099171" cy="4648200"/>
            <a:chOff x="1295400" y="1600200"/>
            <a:chExt cx="7099171" cy="4648200"/>
          </a:xfrm>
        </p:grpSpPr>
        <p:sp>
          <p:nvSpPr>
            <p:cNvPr id="4" name="Rectangle 3"/>
            <p:cNvSpPr/>
            <p:nvPr/>
          </p:nvSpPr>
          <p:spPr>
            <a:xfrm>
              <a:off x="1676400" y="32004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grpSp>
          <p:nvGrpSpPr>
            <p:cNvPr id="5" name="Group 13"/>
            <p:cNvGrpSpPr/>
            <p:nvPr/>
          </p:nvGrpSpPr>
          <p:grpSpPr>
            <a:xfrm>
              <a:off x="3886200" y="3276600"/>
              <a:ext cx="1219200" cy="533400"/>
              <a:chOff x="4191000" y="5029200"/>
              <a:chExt cx="1219200" cy="533400"/>
            </a:xfrm>
          </p:grpSpPr>
          <p:sp>
            <p:nvSpPr>
              <p:cNvPr id="6" name="Diamond 5"/>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7" name="TextBox 6"/>
              <p:cNvSpPr txBox="1"/>
              <p:nvPr/>
            </p:nvSpPr>
            <p:spPr>
              <a:xfrm>
                <a:off x="4191000" y="5117068"/>
                <a:ext cx="1168910" cy="369332"/>
              </a:xfrm>
              <a:prstGeom prst="rect">
                <a:avLst/>
              </a:prstGeom>
              <a:noFill/>
            </p:spPr>
            <p:txBody>
              <a:bodyPr wrap="none" rtlCol="0">
                <a:spAutoFit/>
              </a:bodyPr>
              <a:lstStyle/>
              <a:p>
                <a:r>
                  <a:rPr lang="en-US" dirty="0" smtClean="0">
                    <a:latin typeface="Arial" pitchFamily="34" charset="0"/>
                    <a:cs typeface="Arial" pitchFamily="34" charset="0"/>
                  </a:rPr>
                  <a:t>Contracts</a:t>
                </a:r>
                <a:endParaRPr lang="en-US" dirty="0">
                  <a:latin typeface="Arial" pitchFamily="34" charset="0"/>
                  <a:cs typeface="Arial" pitchFamily="34" charset="0"/>
                </a:endParaRPr>
              </a:p>
            </p:txBody>
          </p:sp>
        </p:grpSp>
        <p:sp>
          <p:nvSpPr>
            <p:cNvPr id="8" name="Oval 7"/>
            <p:cNvSpPr/>
            <p:nvPr/>
          </p:nvSpPr>
          <p:spPr>
            <a:xfrm>
              <a:off x="1295400" y="23622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1295400" y="2362200"/>
              <a:ext cx="761747" cy="369332"/>
            </a:xfrm>
            <a:prstGeom prst="rect">
              <a:avLst/>
            </a:prstGeom>
            <a:noFill/>
          </p:spPr>
          <p:txBody>
            <a:bodyPr wrap="none" rtlCol="0">
              <a:spAutoFit/>
            </a:bodyPr>
            <a:lstStyle/>
            <a:p>
              <a:r>
                <a:rPr lang="en-US" dirty="0" smtClean="0">
                  <a:latin typeface="Arial" pitchFamily="34" charset="0"/>
                  <a:cs typeface="Arial" pitchFamily="34" charset="0"/>
                </a:rPr>
                <a:t>name</a:t>
              </a:r>
              <a:endParaRPr lang="en-US" dirty="0">
                <a:latin typeface="Arial" pitchFamily="34" charset="0"/>
                <a:cs typeface="Arial" pitchFamily="34" charset="0"/>
              </a:endParaRPr>
            </a:p>
          </p:txBody>
        </p:sp>
        <p:sp>
          <p:nvSpPr>
            <p:cNvPr id="10" name="Oval 9"/>
            <p:cNvSpPr/>
            <p:nvPr/>
          </p:nvSpPr>
          <p:spPr>
            <a:xfrm>
              <a:off x="2514600" y="23622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2514600" y="2362200"/>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cxnSp>
          <p:nvCxnSpPr>
            <p:cNvPr id="12" name="Straight Connector 11"/>
            <p:cNvCxnSpPr>
              <a:stCxn id="9" idx="2"/>
              <a:endCxn id="4" idx="0"/>
            </p:cNvCxnSpPr>
            <p:nvPr/>
          </p:nvCxnSpPr>
          <p:spPr>
            <a:xfrm rot="16200000" flipH="1">
              <a:off x="1708603" y="2699203"/>
              <a:ext cx="468868"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2"/>
              <a:endCxn id="4" idx="0"/>
            </p:cNvCxnSpPr>
            <p:nvPr/>
          </p:nvCxnSpPr>
          <p:spPr>
            <a:xfrm rot="5400000">
              <a:off x="2379117" y="2562215"/>
              <a:ext cx="468868" cy="8075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344299" y="4572000"/>
              <a:ext cx="2453203" cy="1676400"/>
              <a:chOff x="3276600" y="4343400"/>
              <a:chExt cx="2453203" cy="1676400"/>
            </a:xfrm>
          </p:grpSpPr>
          <p:sp>
            <p:nvSpPr>
              <p:cNvPr id="15" name="Rectangle 14"/>
              <p:cNvSpPr/>
              <p:nvPr/>
            </p:nvSpPr>
            <p:spPr>
              <a:xfrm>
                <a:off x="3886200" y="43434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sp>
            <p:nvSpPr>
              <p:cNvPr id="16" name="Oval 15"/>
              <p:cNvSpPr/>
              <p:nvPr/>
            </p:nvSpPr>
            <p:spPr>
              <a:xfrm>
                <a:off x="3276600" y="5638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7" name="TextBox 16"/>
              <p:cNvSpPr txBox="1"/>
              <p:nvPr/>
            </p:nvSpPr>
            <p:spPr>
              <a:xfrm>
                <a:off x="3276600" y="5638800"/>
                <a:ext cx="761747" cy="369332"/>
              </a:xfrm>
              <a:prstGeom prst="rect">
                <a:avLst/>
              </a:prstGeom>
              <a:noFill/>
            </p:spPr>
            <p:txBody>
              <a:bodyPr wrap="none" rtlCol="0">
                <a:spAutoFit/>
              </a:bodyPr>
              <a:lstStyle/>
              <a:p>
                <a:r>
                  <a:rPr lang="en-US" dirty="0" smtClean="0">
                    <a:latin typeface="Arial" pitchFamily="34" charset="0"/>
                    <a:cs typeface="Arial" pitchFamily="34" charset="0"/>
                  </a:rPr>
                  <a:t>name</a:t>
                </a:r>
                <a:endParaRPr lang="en-US" dirty="0">
                  <a:latin typeface="Arial" pitchFamily="34" charset="0"/>
                  <a:cs typeface="Arial" pitchFamily="34" charset="0"/>
                </a:endParaRPr>
              </a:p>
            </p:txBody>
          </p:sp>
          <p:grpSp>
            <p:nvGrpSpPr>
              <p:cNvPr id="18" name="Group 57"/>
              <p:cNvGrpSpPr/>
              <p:nvPr/>
            </p:nvGrpSpPr>
            <p:grpSpPr>
              <a:xfrm>
                <a:off x="4724400" y="5638800"/>
                <a:ext cx="1005403" cy="381000"/>
                <a:chOff x="1752600" y="5638800"/>
                <a:chExt cx="1005403" cy="381000"/>
              </a:xfrm>
            </p:grpSpPr>
            <p:sp>
              <p:nvSpPr>
                <p:cNvPr id="21" name="Oval 20"/>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1752600" y="5638800"/>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grpSp>
          <p:cxnSp>
            <p:nvCxnSpPr>
              <p:cNvPr id="19" name="Straight Connector 18"/>
              <p:cNvCxnSpPr>
                <a:stCxn id="17" idx="0"/>
                <a:endCxn id="15" idx="2"/>
              </p:cNvCxnSpPr>
              <p:nvPr/>
            </p:nvCxnSpPr>
            <p:spPr>
              <a:xfrm rot="5400000" flipH="1" flipV="1">
                <a:off x="3733737" y="4952937"/>
                <a:ext cx="609600" cy="76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0"/>
                <a:endCxn id="15" idx="2"/>
              </p:cNvCxnSpPr>
              <p:nvPr/>
            </p:nvCxnSpPr>
            <p:spPr>
              <a:xfrm rot="16200000" flipV="1">
                <a:off x="4518551" y="4930249"/>
                <a:ext cx="609600" cy="80750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6248400" y="2362200"/>
              <a:ext cx="2146171" cy="2286000"/>
              <a:chOff x="5943600" y="2971800"/>
              <a:chExt cx="2146171" cy="2286000"/>
            </a:xfrm>
          </p:grpSpPr>
          <p:sp>
            <p:nvSpPr>
              <p:cNvPr id="24" name="Rectangle 23"/>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25" name="Oval 24"/>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TextBox 25"/>
              <p:cNvSpPr txBox="1"/>
              <p:nvPr/>
            </p:nvSpPr>
            <p:spPr>
              <a:xfrm>
                <a:off x="6113257" y="2971800"/>
                <a:ext cx="543739" cy="369332"/>
              </a:xfrm>
              <a:prstGeom prst="rect">
                <a:avLst/>
              </a:prstGeom>
              <a:noFill/>
            </p:spPr>
            <p:txBody>
              <a:bodyPr wrap="none" rtlCol="0">
                <a:spAutoFit/>
              </a:bodyPr>
              <a:lstStyle/>
              <a:p>
                <a:r>
                  <a:rPr lang="en-US" dirty="0" smtClean="0">
                    <a:latin typeface="Arial" pitchFamily="34" charset="0"/>
                    <a:cs typeface="Arial" pitchFamily="34" charset="0"/>
                  </a:rPr>
                  <a:t>title</a:t>
                </a:r>
                <a:endParaRPr lang="en-US" dirty="0">
                  <a:latin typeface="Arial" pitchFamily="34" charset="0"/>
                  <a:cs typeface="Arial" pitchFamily="34" charset="0"/>
                </a:endParaRPr>
              </a:p>
            </p:txBody>
          </p:sp>
          <p:sp>
            <p:nvSpPr>
              <p:cNvPr id="27" name="Oval 26"/>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TextBox 27"/>
              <p:cNvSpPr txBox="1"/>
              <p:nvPr/>
            </p:nvSpPr>
            <p:spPr>
              <a:xfrm>
                <a:off x="7332457" y="2971800"/>
                <a:ext cx="633507" cy="369332"/>
              </a:xfrm>
              <a:prstGeom prst="rect">
                <a:avLst/>
              </a:prstGeom>
              <a:noFill/>
            </p:spPr>
            <p:txBody>
              <a:bodyPr wrap="none" rtlCol="0">
                <a:spAutoFit/>
              </a:bodyPr>
              <a:lstStyle/>
              <a:p>
                <a:r>
                  <a:rPr lang="en-US" dirty="0" smtClean="0">
                    <a:latin typeface="Arial" pitchFamily="34" charset="0"/>
                    <a:cs typeface="Arial" pitchFamily="34" charset="0"/>
                  </a:rPr>
                  <a:t>year</a:t>
                </a:r>
                <a:endParaRPr lang="en-US" dirty="0">
                  <a:latin typeface="Arial" pitchFamily="34" charset="0"/>
                  <a:cs typeface="Arial" pitchFamily="34" charset="0"/>
                </a:endParaRPr>
              </a:p>
            </p:txBody>
          </p:sp>
          <p:sp>
            <p:nvSpPr>
              <p:cNvPr id="29" name="Oval 28"/>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0" name="TextBox 29"/>
              <p:cNvSpPr txBox="1"/>
              <p:nvPr/>
            </p:nvSpPr>
            <p:spPr>
              <a:xfrm>
                <a:off x="6096000" y="4876800"/>
                <a:ext cx="830677" cy="369332"/>
              </a:xfrm>
              <a:prstGeom prst="rect">
                <a:avLst/>
              </a:prstGeom>
              <a:noFill/>
            </p:spPr>
            <p:txBody>
              <a:bodyPr wrap="none" rtlCol="0">
                <a:spAutoFit/>
              </a:bodyPr>
              <a:lstStyle/>
              <a:p>
                <a:r>
                  <a:rPr lang="en-US" dirty="0" smtClean="0">
                    <a:latin typeface="Arial" pitchFamily="34" charset="0"/>
                    <a:cs typeface="Arial" pitchFamily="34" charset="0"/>
                  </a:rPr>
                  <a:t>length</a:t>
                </a:r>
                <a:endParaRPr lang="en-US" dirty="0">
                  <a:latin typeface="Arial" pitchFamily="34" charset="0"/>
                  <a:cs typeface="Arial" pitchFamily="34" charset="0"/>
                </a:endParaRPr>
              </a:p>
            </p:txBody>
          </p:sp>
          <p:sp>
            <p:nvSpPr>
              <p:cNvPr id="31" name="Oval 30"/>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2" name="TextBox 31"/>
              <p:cNvSpPr txBox="1"/>
              <p:nvPr/>
            </p:nvSpPr>
            <p:spPr>
              <a:xfrm>
                <a:off x="7315200" y="4876800"/>
                <a:ext cx="774571" cy="369332"/>
              </a:xfrm>
              <a:prstGeom prst="rect">
                <a:avLst/>
              </a:prstGeom>
              <a:noFill/>
            </p:spPr>
            <p:txBody>
              <a:bodyPr wrap="none" rtlCol="0">
                <a:spAutoFit/>
              </a:bodyPr>
              <a:lstStyle/>
              <a:p>
                <a:r>
                  <a:rPr lang="en-US" dirty="0" smtClean="0">
                    <a:latin typeface="Arial" pitchFamily="34" charset="0"/>
                    <a:cs typeface="Arial" pitchFamily="34" charset="0"/>
                  </a:rPr>
                  <a:t>genre</a:t>
                </a:r>
                <a:endParaRPr lang="en-US" dirty="0">
                  <a:latin typeface="Arial" pitchFamily="34" charset="0"/>
                  <a:cs typeface="Arial" pitchFamily="34" charset="0"/>
                </a:endParaRPr>
              </a:p>
            </p:txBody>
          </p:sp>
          <p:cxnSp>
            <p:nvCxnSpPr>
              <p:cNvPr id="33" name="Straight Connector 32"/>
              <p:cNvCxnSpPr>
                <a:stCxn id="26" idx="2"/>
                <a:endCxn id="24" idx="0"/>
              </p:cNvCxnSpPr>
              <p:nvPr/>
            </p:nvCxnSpPr>
            <p:spPr>
              <a:xfrm rot="16200000" flipH="1">
                <a:off x="6196629" y="3529629"/>
                <a:ext cx="468868" cy="9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4" idx="0"/>
                <a:endCxn id="28"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4" idx="2"/>
                <a:endCxn id="30"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3"/>
                <a:endCxn id="32" idx="0"/>
              </p:cNvCxnSpPr>
              <p:nvPr/>
            </p:nvCxnSpPr>
            <p:spPr>
              <a:xfrm>
                <a:off x="7010400" y="4152900"/>
                <a:ext cx="692086" cy="7239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5105400" y="35433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 idx="3"/>
            </p:cNvCxnSpPr>
            <p:nvPr/>
          </p:nvCxnSpPr>
          <p:spPr>
            <a:xfrm>
              <a:off x="2743200" y="35433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2"/>
              <a:endCxn id="15" idx="0"/>
            </p:cNvCxnSpPr>
            <p:nvPr/>
          </p:nvCxnSpPr>
          <p:spPr>
            <a:xfrm rot="5400000">
              <a:off x="4110550" y="4186750"/>
              <a:ext cx="762000" cy="850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089042" y="1600200"/>
              <a:ext cx="838691" cy="381000"/>
              <a:chOff x="4191000" y="2362200"/>
              <a:chExt cx="838691" cy="381000"/>
            </a:xfrm>
          </p:grpSpPr>
          <p:sp>
            <p:nvSpPr>
              <p:cNvPr id="41" name="Oval 40"/>
              <p:cNvSpPr/>
              <p:nvPr/>
            </p:nvSpPr>
            <p:spPr>
              <a:xfrm>
                <a:off x="4191000" y="2362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2" name="TextBox 41"/>
              <p:cNvSpPr txBox="1"/>
              <p:nvPr/>
            </p:nvSpPr>
            <p:spPr>
              <a:xfrm>
                <a:off x="4191000" y="2362200"/>
                <a:ext cx="838691" cy="369332"/>
              </a:xfrm>
              <a:prstGeom prst="rect">
                <a:avLst/>
              </a:prstGeom>
              <a:noFill/>
            </p:spPr>
            <p:txBody>
              <a:bodyPr wrap="none" rtlCol="0">
                <a:spAutoFit/>
              </a:bodyPr>
              <a:lstStyle/>
              <a:p>
                <a:r>
                  <a:rPr lang="en-US" dirty="0" smtClean="0">
                    <a:latin typeface="Arial" pitchFamily="34" charset="0"/>
                    <a:cs typeface="Arial" pitchFamily="34" charset="0"/>
                  </a:rPr>
                  <a:t>Salary</a:t>
                </a:r>
                <a:endParaRPr lang="en-US" dirty="0">
                  <a:latin typeface="Arial" pitchFamily="34" charset="0"/>
                  <a:cs typeface="Arial" pitchFamily="34" charset="0"/>
                </a:endParaRPr>
              </a:p>
            </p:txBody>
          </p:sp>
        </p:grpSp>
        <p:cxnSp>
          <p:nvCxnSpPr>
            <p:cNvPr id="43" name="Straight Connector 42"/>
            <p:cNvCxnSpPr>
              <a:stCxn id="44" idx="0"/>
            </p:cNvCxnSpPr>
            <p:nvPr/>
          </p:nvCxnSpPr>
          <p:spPr>
            <a:xfrm rot="5400000" flipH="1" flipV="1">
              <a:off x="4377953" y="2087381"/>
              <a:ext cx="240267" cy="4572"/>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962400" y="2209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Salaries</a:t>
              </a:r>
              <a:endParaRPr lang="en-US" b="1" dirty="0">
                <a:solidFill>
                  <a:srgbClr val="FF0000"/>
                </a:solidFill>
                <a:latin typeface="Arial" pitchFamily="34" charset="0"/>
                <a:cs typeface="Arial" pitchFamily="34" charset="0"/>
              </a:endParaRPr>
            </a:p>
          </p:txBody>
        </p:sp>
        <p:cxnSp>
          <p:nvCxnSpPr>
            <p:cNvPr id="47" name="Straight Arrow Connector 46"/>
            <p:cNvCxnSpPr>
              <a:stCxn id="6" idx="0"/>
              <a:endCxn id="44" idx="2"/>
            </p:cNvCxnSpPr>
            <p:nvPr/>
          </p:nvCxnSpPr>
          <p:spPr>
            <a:xfrm rot="5400000" flipH="1" flipV="1">
              <a:off x="4305300" y="3086100"/>
              <a:ext cx="381000" cy="158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Consider the Contracts relationship involves two studios, a star, a movie</a:t>
            </a:r>
            <a:endParaRPr lang="en-US" dirty="0"/>
          </a:p>
        </p:txBody>
      </p:sp>
      <p:sp>
        <p:nvSpPr>
          <p:cNvPr id="2" name="Title 1"/>
          <p:cNvSpPr>
            <a:spLocks noGrp="1"/>
          </p:cNvSpPr>
          <p:nvPr>
            <p:ph type="title"/>
          </p:nvPr>
        </p:nvSpPr>
        <p:spPr/>
        <p:txBody>
          <a:bodyPr>
            <a:normAutofit fontScale="90000"/>
          </a:bodyPr>
          <a:lstStyle/>
          <a:p>
            <a:r>
              <a:rPr lang="en-US" dirty="0" smtClean="0"/>
              <a:t>Converting Multi-way Relationships to Binary</a:t>
            </a:r>
            <a:endParaRPr lang="en-US" dirty="0"/>
          </a:p>
        </p:txBody>
      </p:sp>
      <p:grpSp>
        <p:nvGrpSpPr>
          <p:cNvPr id="6" name="Group 48"/>
          <p:cNvGrpSpPr/>
          <p:nvPr/>
        </p:nvGrpSpPr>
        <p:grpSpPr>
          <a:xfrm>
            <a:off x="2057400" y="3581400"/>
            <a:ext cx="5486400" cy="1828800"/>
            <a:chOff x="1828800" y="3048000"/>
            <a:chExt cx="5486400" cy="1828800"/>
          </a:xfrm>
        </p:grpSpPr>
        <p:sp>
          <p:nvSpPr>
            <p:cNvPr id="4" name="Rectangle 3"/>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sp>
          <p:nvSpPr>
            <p:cNvPr id="5" name="Rectangle 4"/>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grpSp>
          <p:nvGrpSpPr>
            <p:cNvPr id="12" name="Group 5"/>
            <p:cNvGrpSpPr/>
            <p:nvPr/>
          </p:nvGrpSpPr>
          <p:grpSpPr>
            <a:xfrm>
              <a:off x="3657598" y="3048000"/>
              <a:ext cx="1542454" cy="533400"/>
              <a:chOff x="4495800" y="4038600"/>
              <a:chExt cx="990600" cy="533400"/>
            </a:xfrm>
          </p:grpSpPr>
          <p:sp>
            <p:nvSpPr>
              <p:cNvPr id="7"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4648200" y="4126468"/>
                <a:ext cx="752760" cy="369332"/>
              </a:xfrm>
              <a:prstGeom prst="rect">
                <a:avLst/>
              </a:prstGeom>
              <a:noFill/>
            </p:spPr>
            <p:txBody>
              <a:bodyPr wrap="none" rtlCol="0">
                <a:spAutoFit/>
              </a:bodyPr>
              <a:lstStyle/>
              <a:p>
                <a:r>
                  <a:rPr lang="en-US" dirty="0" smtClean="0">
                    <a:latin typeface="Arial" pitchFamily="34" charset="0"/>
                    <a:cs typeface="Arial" pitchFamily="34" charset="0"/>
                  </a:rPr>
                  <a:t>Contracts</a:t>
                </a:r>
                <a:endParaRPr lang="en-US" dirty="0">
                  <a:latin typeface="Arial" pitchFamily="34" charset="0"/>
                  <a:cs typeface="Arial" pitchFamily="34" charset="0"/>
                </a:endParaRPr>
              </a:p>
            </p:txBody>
          </p:sp>
        </p:grpSp>
        <p:sp>
          <p:nvSpPr>
            <p:cNvPr id="9" name="Rectangle 8"/>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cxnSp>
          <p:nvCxnSpPr>
            <p:cNvPr id="10" name="Straight Connector 9"/>
            <p:cNvCxnSpPr>
              <a:stCxn id="7" idx="3"/>
              <a:endCxn id="5"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a:endCxn id="7" idx="1"/>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8" idx="1"/>
              <a:endCxn id="9"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24577" y="3733800"/>
              <a:ext cx="909223" cy="646331"/>
            </a:xfrm>
            <a:prstGeom prst="rect">
              <a:avLst/>
            </a:prstGeom>
            <a:noFill/>
          </p:spPr>
          <p:txBody>
            <a:bodyPr wrap="none" rtlCol="0">
              <a:spAutoFit/>
            </a:bodyPr>
            <a:lstStyle/>
            <a:p>
              <a:r>
                <a:rPr lang="en-US" dirty="0" smtClean="0">
                  <a:latin typeface="Arial" pitchFamily="34" charset="0"/>
                  <a:cs typeface="Arial" pitchFamily="34" charset="0"/>
                </a:rPr>
                <a:t>Studio </a:t>
              </a:r>
            </a:p>
            <a:p>
              <a:r>
                <a:rPr lang="en-US" dirty="0" smtClean="0">
                  <a:latin typeface="Arial" pitchFamily="34" charset="0"/>
                  <a:cs typeface="Arial" pitchFamily="34" charset="0"/>
                </a:rPr>
                <a:t>of star</a:t>
              </a:r>
              <a:endParaRPr lang="en-US" dirty="0">
                <a:latin typeface="Arial" pitchFamily="34" charset="0"/>
                <a:cs typeface="Arial" pitchFamily="34" charset="0"/>
              </a:endParaRPr>
            </a:p>
          </p:txBody>
        </p:sp>
        <p:sp>
          <p:nvSpPr>
            <p:cNvPr id="48" name="TextBox 47"/>
            <p:cNvSpPr txBox="1"/>
            <p:nvPr/>
          </p:nvSpPr>
          <p:spPr>
            <a:xfrm>
              <a:off x="5240764" y="3733800"/>
              <a:ext cx="1236236" cy="646331"/>
            </a:xfrm>
            <a:prstGeom prst="rect">
              <a:avLst/>
            </a:prstGeom>
            <a:noFill/>
          </p:spPr>
          <p:txBody>
            <a:bodyPr wrap="none" rtlCol="0">
              <a:spAutoFit/>
            </a:bodyPr>
            <a:lstStyle/>
            <a:p>
              <a:r>
                <a:rPr lang="en-US" dirty="0" smtClean="0">
                  <a:latin typeface="Arial" pitchFamily="34" charset="0"/>
                  <a:cs typeface="Arial" pitchFamily="34" charset="0"/>
                </a:rPr>
                <a:t>Producing</a:t>
              </a:r>
            </a:p>
            <a:p>
              <a:r>
                <a:rPr lang="en-US" dirty="0" smtClean="0">
                  <a:latin typeface="Arial" pitchFamily="34" charset="0"/>
                  <a:cs typeface="Arial" pitchFamily="34" charset="0"/>
                </a:rPr>
                <a:t>studio</a:t>
              </a:r>
              <a:endParaRPr lang="en-US"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Consider the Contracts relationship involves two studios, a star, a movie</a:t>
            </a:r>
            <a:endParaRPr lang="en-US" sz="1800" dirty="0"/>
          </a:p>
        </p:txBody>
      </p:sp>
      <p:sp>
        <p:nvSpPr>
          <p:cNvPr id="2" name="Title 1"/>
          <p:cNvSpPr>
            <a:spLocks noGrp="1"/>
          </p:cNvSpPr>
          <p:nvPr>
            <p:ph type="title"/>
          </p:nvPr>
        </p:nvSpPr>
        <p:spPr/>
        <p:txBody>
          <a:bodyPr>
            <a:normAutofit fontScale="90000"/>
          </a:bodyPr>
          <a:lstStyle/>
          <a:p>
            <a:r>
              <a:rPr lang="en-US" dirty="0" smtClean="0"/>
              <a:t>Converting Multi-way Relationships to Binary</a:t>
            </a:r>
            <a:endParaRPr lang="en-US" dirty="0"/>
          </a:p>
        </p:txBody>
      </p:sp>
      <p:grpSp>
        <p:nvGrpSpPr>
          <p:cNvPr id="58" name="Group 57"/>
          <p:cNvGrpSpPr/>
          <p:nvPr/>
        </p:nvGrpSpPr>
        <p:grpSpPr>
          <a:xfrm>
            <a:off x="533400" y="1981200"/>
            <a:ext cx="7408436" cy="4648200"/>
            <a:chOff x="533400" y="1981200"/>
            <a:chExt cx="7408436" cy="4648200"/>
          </a:xfrm>
        </p:grpSpPr>
        <p:grpSp>
          <p:nvGrpSpPr>
            <p:cNvPr id="57" name="Group 56"/>
            <p:cNvGrpSpPr/>
            <p:nvPr/>
          </p:nvGrpSpPr>
          <p:grpSpPr>
            <a:xfrm>
              <a:off x="1600200" y="3352800"/>
              <a:ext cx="6341636" cy="3276600"/>
              <a:chOff x="1600200" y="3352800"/>
              <a:chExt cx="6341636" cy="3276600"/>
            </a:xfrm>
          </p:grpSpPr>
          <p:sp>
            <p:nvSpPr>
              <p:cNvPr id="5" name="Rectangle 4"/>
              <p:cNvSpPr/>
              <p:nvPr/>
            </p:nvSpPr>
            <p:spPr>
              <a:xfrm>
                <a:off x="1791237" y="3446417"/>
                <a:ext cx="990600" cy="56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Stars</a:t>
                </a:r>
                <a:endParaRPr lang="en-US" b="1" dirty="0">
                  <a:solidFill>
                    <a:srgbClr val="FF0000"/>
                  </a:solidFill>
                </a:endParaRPr>
              </a:p>
            </p:txBody>
          </p:sp>
          <p:sp>
            <p:nvSpPr>
              <p:cNvPr id="6" name="Rectangle 5"/>
              <p:cNvSpPr/>
              <p:nvPr/>
            </p:nvSpPr>
            <p:spPr>
              <a:xfrm>
                <a:off x="6553200" y="3352800"/>
                <a:ext cx="1219200" cy="56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Movies</a:t>
                </a:r>
                <a:endParaRPr lang="en-US" b="1" dirty="0">
                  <a:solidFill>
                    <a:srgbClr val="FF0000"/>
                  </a:solidFill>
                </a:endParaRPr>
              </a:p>
            </p:txBody>
          </p:sp>
          <p:sp>
            <p:nvSpPr>
              <p:cNvPr id="8" name="Rectangle 7"/>
              <p:cNvSpPr/>
              <p:nvPr/>
            </p:nvSpPr>
            <p:spPr>
              <a:xfrm>
                <a:off x="4127679" y="6067697"/>
                <a:ext cx="1219200" cy="56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Studios</a:t>
                </a:r>
                <a:endParaRPr lang="en-US" b="1" dirty="0">
                  <a:solidFill>
                    <a:srgbClr val="FF0000"/>
                  </a:solidFill>
                </a:endParaRPr>
              </a:p>
            </p:txBody>
          </p:sp>
          <p:sp>
            <p:nvSpPr>
              <p:cNvPr id="17" name="Rectangle 16"/>
              <p:cNvSpPr/>
              <p:nvPr/>
            </p:nvSpPr>
            <p:spPr>
              <a:xfrm>
                <a:off x="4114800" y="4382589"/>
                <a:ext cx="1219200" cy="56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Contracts</a:t>
                </a:r>
                <a:endParaRPr lang="en-US" b="1" dirty="0">
                  <a:solidFill>
                    <a:srgbClr val="FF0000"/>
                  </a:solidFill>
                </a:endParaRPr>
              </a:p>
            </p:txBody>
          </p:sp>
          <p:grpSp>
            <p:nvGrpSpPr>
              <p:cNvPr id="29" name="Group 28"/>
              <p:cNvGrpSpPr/>
              <p:nvPr/>
            </p:nvGrpSpPr>
            <p:grpSpPr>
              <a:xfrm>
                <a:off x="1600200" y="4288971"/>
                <a:ext cx="1371600" cy="842554"/>
                <a:chOff x="1676400" y="3581400"/>
                <a:chExt cx="1371600" cy="685800"/>
              </a:xfrm>
            </p:grpSpPr>
            <p:sp>
              <p:nvSpPr>
                <p:cNvPr id="27" name="Diamond 26"/>
                <p:cNvSpPr/>
                <p:nvPr/>
              </p:nvSpPr>
              <p:spPr>
                <a:xfrm>
                  <a:off x="1676400" y="35814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905000" y="3752557"/>
                  <a:ext cx="893193" cy="369332"/>
                </a:xfrm>
                <a:prstGeom prst="rect">
                  <a:avLst/>
                </a:prstGeom>
                <a:noFill/>
              </p:spPr>
              <p:txBody>
                <a:bodyPr wrap="none" rtlCol="0">
                  <a:spAutoFit/>
                </a:bodyPr>
                <a:lstStyle/>
                <a:p>
                  <a:r>
                    <a:rPr lang="en-US" dirty="0" smtClean="0"/>
                    <a:t>Star-of</a:t>
                  </a:r>
                  <a:endParaRPr lang="en-US" dirty="0"/>
                </a:p>
              </p:txBody>
            </p:sp>
          </p:grpSp>
          <p:grpSp>
            <p:nvGrpSpPr>
              <p:cNvPr id="30" name="Group 29"/>
              <p:cNvGrpSpPr/>
              <p:nvPr/>
            </p:nvGrpSpPr>
            <p:grpSpPr>
              <a:xfrm>
                <a:off x="6477000" y="4195354"/>
                <a:ext cx="1371600" cy="842554"/>
                <a:chOff x="6019800" y="3505200"/>
                <a:chExt cx="1371600" cy="685800"/>
              </a:xfrm>
            </p:grpSpPr>
            <p:sp>
              <p:nvSpPr>
                <p:cNvPr id="20" name="Diamond 19"/>
                <p:cNvSpPr/>
                <p:nvPr/>
              </p:nvSpPr>
              <p:spPr>
                <a:xfrm>
                  <a:off x="6019800" y="35052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172200" y="3690533"/>
                  <a:ext cx="1106393" cy="369332"/>
                </a:xfrm>
                <a:prstGeom prst="rect">
                  <a:avLst/>
                </a:prstGeom>
                <a:noFill/>
              </p:spPr>
              <p:txBody>
                <a:bodyPr wrap="none" rtlCol="0">
                  <a:spAutoFit/>
                </a:bodyPr>
                <a:lstStyle/>
                <a:p>
                  <a:r>
                    <a:rPr lang="en-US" dirty="0" smtClean="0"/>
                    <a:t>Movie-of</a:t>
                  </a:r>
                  <a:endParaRPr lang="en-US" dirty="0"/>
                </a:p>
              </p:txBody>
            </p:sp>
          </p:grpSp>
          <p:grpSp>
            <p:nvGrpSpPr>
              <p:cNvPr id="31" name="Group 30"/>
              <p:cNvGrpSpPr/>
              <p:nvPr/>
            </p:nvGrpSpPr>
            <p:grpSpPr>
              <a:xfrm>
                <a:off x="1600200" y="5505994"/>
                <a:ext cx="1371600" cy="887681"/>
                <a:chOff x="1828800" y="4953000"/>
                <a:chExt cx="1371600" cy="722531"/>
              </a:xfrm>
            </p:grpSpPr>
            <p:sp>
              <p:nvSpPr>
                <p:cNvPr id="28" name="Diamond 27"/>
                <p:cNvSpPr/>
                <p:nvPr/>
              </p:nvSpPr>
              <p:spPr>
                <a:xfrm>
                  <a:off x="1828800" y="49530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2093033" y="5029200"/>
                  <a:ext cx="878767" cy="646331"/>
                </a:xfrm>
                <a:prstGeom prst="rect">
                  <a:avLst/>
                </a:prstGeom>
                <a:noFill/>
              </p:spPr>
              <p:txBody>
                <a:bodyPr wrap="none" rtlCol="0">
                  <a:spAutoFit/>
                </a:bodyPr>
                <a:lstStyle/>
                <a:p>
                  <a:r>
                    <a:rPr lang="en-US" dirty="0" smtClean="0"/>
                    <a:t>Studio</a:t>
                  </a:r>
                </a:p>
                <a:p>
                  <a:r>
                    <a:rPr lang="en-US" dirty="0" smtClean="0"/>
                    <a:t>of star</a:t>
                  </a:r>
                  <a:endParaRPr lang="en-US" dirty="0"/>
                </a:p>
              </p:txBody>
            </p:sp>
          </p:grpSp>
          <p:grpSp>
            <p:nvGrpSpPr>
              <p:cNvPr id="32" name="Group 31"/>
              <p:cNvGrpSpPr/>
              <p:nvPr/>
            </p:nvGrpSpPr>
            <p:grpSpPr>
              <a:xfrm>
                <a:off x="6477000" y="5505994"/>
                <a:ext cx="1464836" cy="926870"/>
                <a:chOff x="6172200" y="4953000"/>
                <a:chExt cx="1464836" cy="754429"/>
              </a:xfrm>
            </p:grpSpPr>
            <p:sp>
              <p:nvSpPr>
                <p:cNvPr id="26" name="Diamond 25"/>
                <p:cNvSpPr/>
                <p:nvPr/>
              </p:nvSpPr>
              <p:spPr>
                <a:xfrm>
                  <a:off x="6172200" y="49530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400800" y="5061098"/>
                  <a:ext cx="1236236" cy="646331"/>
                </a:xfrm>
                <a:prstGeom prst="rect">
                  <a:avLst/>
                </a:prstGeom>
                <a:noFill/>
              </p:spPr>
              <p:txBody>
                <a:bodyPr wrap="none" rtlCol="0">
                  <a:spAutoFit/>
                </a:bodyPr>
                <a:lstStyle/>
                <a:p>
                  <a:r>
                    <a:rPr lang="en-US" dirty="0" smtClean="0"/>
                    <a:t>Producing</a:t>
                  </a:r>
                </a:p>
                <a:p>
                  <a:r>
                    <a:rPr lang="en-US" dirty="0" smtClean="0"/>
                    <a:t>studio</a:t>
                  </a:r>
                  <a:endParaRPr lang="en-US" dirty="0"/>
                </a:p>
              </p:txBody>
            </p:sp>
          </p:grpSp>
          <p:cxnSp>
            <p:nvCxnSpPr>
              <p:cNvPr id="34" name="Straight Arrow Connector 33"/>
              <p:cNvCxnSpPr>
                <a:endCxn id="5" idx="2"/>
              </p:cNvCxnSpPr>
              <p:nvPr/>
            </p:nvCxnSpPr>
            <p:spPr>
              <a:xfrm rot="5400000" flipH="1" flipV="1">
                <a:off x="1958608" y="4335512"/>
                <a:ext cx="655320" cy="53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7" idx="1"/>
              </p:cNvCxnSpPr>
              <p:nvPr/>
            </p:nvCxnSpPr>
            <p:spPr>
              <a:xfrm flipV="1">
                <a:off x="2971800" y="4663440"/>
                <a:ext cx="1143000" cy="4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7" idx="3"/>
              </p:cNvCxnSpPr>
              <p:nvPr/>
            </p:nvCxnSpPr>
            <p:spPr>
              <a:xfrm flipV="1">
                <a:off x="5334000" y="4616631"/>
                <a:ext cx="1143000" cy="4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6" idx="2"/>
              </p:cNvCxnSpPr>
              <p:nvPr/>
            </p:nvCxnSpPr>
            <p:spPr>
              <a:xfrm rot="5400000" flipH="1" flipV="1">
                <a:off x="6881949" y="4195536"/>
                <a:ext cx="561703"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8" idx="3"/>
              </p:cNvCxnSpPr>
              <p:nvPr/>
            </p:nvCxnSpPr>
            <p:spPr>
              <a:xfrm rot="5400000">
                <a:off x="6254659" y="5440589"/>
                <a:ext cx="1951" cy="181592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8" idx="1"/>
              </p:cNvCxnSpPr>
              <p:nvPr/>
            </p:nvCxnSpPr>
            <p:spPr>
              <a:xfrm rot="5400000" flipH="1" flipV="1">
                <a:off x="3193184" y="5459182"/>
                <a:ext cx="45127" cy="182386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17" idx="2"/>
              </p:cNvCxnSpPr>
              <p:nvPr/>
            </p:nvCxnSpPr>
            <p:spPr>
              <a:xfrm rot="10800000">
                <a:off x="4724400" y="4944291"/>
                <a:ext cx="1828800" cy="958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7" idx="2"/>
              </p:cNvCxnSpPr>
              <p:nvPr/>
            </p:nvCxnSpPr>
            <p:spPr>
              <a:xfrm flipV="1">
                <a:off x="2819400" y="4944291"/>
                <a:ext cx="1905000" cy="10297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48"/>
            <p:cNvGrpSpPr/>
            <p:nvPr/>
          </p:nvGrpSpPr>
          <p:grpSpPr>
            <a:xfrm>
              <a:off x="533400" y="1981200"/>
              <a:ext cx="5181600" cy="1066800"/>
              <a:chOff x="1828800" y="3048000"/>
              <a:chExt cx="5486400" cy="1828800"/>
            </a:xfrm>
          </p:grpSpPr>
          <p:sp>
            <p:nvSpPr>
              <p:cNvPr id="39" name="Rectangle 38"/>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sp>
            <p:nvSpPr>
              <p:cNvPr id="41" name="Rectangle 40"/>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grpSp>
            <p:nvGrpSpPr>
              <p:cNvPr id="43" name="Group 5"/>
              <p:cNvGrpSpPr/>
              <p:nvPr/>
            </p:nvGrpSpPr>
            <p:grpSpPr>
              <a:xfrm>
                <a:off x="3657598" y="3048000"/>
                <a:ext cx="1542454" cy="533400"/>
                <a:chOff x="4495800" y="4038600"/>
                <a:chExt cx="990600" cy="533400"/>
              </a:xfrm>
            </p:grpSpPr>
            <p:sp>
              <p:nvSpPr>
                <p:cNvPr id="54"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5" name="TextBox 54"/>
                <p:cNvSpPr txBox="1"/>
                <p:nvPr/>
              </p:nvSpPr>
              <p:spPr>
                <a:xfrm>
                  <a:off x="4648200" y="4038600"/>
                  <a:ext cx="752760" cy="369333"/>
                </a:xfrm>
                <a:prstGeom prst="rect">
                  <a:avLst/>
                </a:prstGeom>
                <a:noFill/>
              </p:spPr>
              <p:txBody>
                <a:bodyPr wrap="none" rtlCol="0">
                  <a:spAutoFit/>
                </a:bodyPr>
                <a:lstStyle/>
                <a:p>
                  <a:r>
                    <a:rPr lang="en-US" dirty="0" smtClean="0">
                      <a:latin typeface="Arial" pitchFamily="34" charset="0"/>
                      <a:cs typeface="Arial" pitchFamily="34" charset="0"/>
                    </a:rPr>
                    <a:t>Contracts</a:t>
                  </a:r>
                  <a:endParaRPr lang="en-US" dirty="0">
                    <a:latin typeface="Arial" pitchFamily="34" charset="0"/>
                    <a:cs typeface="Arial" pitchFamily="34" charset="0"/>
                  </a:endParaRPr>
                </a:p>
              </p:txBody>
            </p:sp>
          </p:grpSp>
          <p:sp>
            <p:nvSpPr>
              <p:cNvPr id="44" name="Rectangle 43"/>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cxnSp>
            <p:nvCxnSpPr>
              <p:cNvPr id="45" name="Straight Connector 44"/>
              <p:cNvCxnSpPr>
                <a:endCxn id="41"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55" idx="1"/>
                <a:endCxn id="44" idx="1"/>
              </p:cNvCxnSpPr>
              <p:nvPr/>
            </p:nvCxnSpPr>
            <p:spPr>
              <a:xfrm rot="10800000" flipV="1">
                <a:off x="3822879" y="3232666"/>
                <a:ext cx="72019" cy="1415534"/>
              </a:xfrm>
              <a:prstGeom prst="curvedConnector3">
                <a:avLst>
                  <a:gd name="adj1" fmla="val 436088"/>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24577" y="3733800"/>
                <a:ext cx="909223" cy="646331"/>
              </a:xfrm>
              <a:prstGeom prst="rect">
                <a:avLst/>
              </a:prstGeom>
              <a:noFill/>
            </p:spPr>
            <p:txBody>
              <a:bodyPr wrap="none" rtlCol="0">
                <a:spAutoFit/>
              </a:bodyPr>
              <a:lstStyle/>
              <a:p>
                <a:r>
                  <a:rPr lang="en-US" dirty="0" smtClean="0">
                    <a:latin typeface="Arial" pitchFamily="34" charset="0"/>
                    <a:cs typeface="Arial" pitchFamily="34" charset="0"/>
                  </a:rPr>
                  <a:t>Studio </a:t>
                </a:r>
              </a:p>
              <a:p>
                <a:r>
                  <a:rPr lang="en-US" dirty="0" smtClean="0">
                    <a:latin typeface="Arial" pitchFamily="34" charset="0"/>
                    <a:cs typeface="Arial" pitchFamily="34" charset="0"/>
                  </a:rPr>
                  <a:t>of star</a:t>
                </a:r>
                <a:endParaRPr lang="en-US" dirty="0">
                  <a:latin typeface="Arial" pitchFamily="34" charset="0"/>
                  <a:cs typeface="Arial" pitchFamily="34" charset="0"/>
                </a:endParaRPr>
              </a:p>
            </p:txBody>
          </p:sp>
          <p:sp>
            <p:nvSpPr>
              <p:cNvPr id="52" name="TextBox 51"/>
              <p:cNvSpPr txBox="1"/>
              <p:nvPr/>
            </p:nvSpPr>
            <p:spPr>
              <a:xfrm>
                <a:off x="5240764" y="3733800"/>
                <a:ext cx="1236236" cy="646331"/>
              </a:xfrm>
              <a:prstGeom prst="rect">
                <a:avLst/>
              </a:prstGeom>
              <a:noFill/>
            </p:spPr>
            <p:txBody>
              <a:bodyPr wrap="none" rtlCol="0">
                <a:spAutoFit/>
              </a:bodyPr>
              <a:lstStyle/>
              <a:p>
                <a:r>
                  <a:rPr lang="en-US" dirty="0" smtClean="0">
                    <a:latin typeface="Arial" pitchFamily="34" charset="0"/>
                    <a:cs typeface="Arial" pitchFamily="34" charset="0"/>
                  </a:rPr>
                  <a:t>Producing</a:t>
                </a:r>
              </a:p>
              <a:p>
                <a:r>
                  <a:rPr lang="en-US" dirty="0" smtClean="0">
                    <a:latin typeface="Arial" pitchFamily="34" charset="0"/>
                    <a:cs typeface="Arial" pitchFamily="34" charset="0"/>
                  </a:rPr>
                  <a:t>studio</a:t>
                </a:r>
                <a:endParaRPr lang="en-US" dirty="0">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Understand concepts of:</a:t>
            </a:r>
          </a:p>
          <a:p>
            <a:pPr lvl="1"/>
            <a:r>
              <a:rPr lang="en-US" dirty="0" smtClean="0"/>
              <a:t>The database design process</a:t>
            </a:r>
          </a:p>
          <a:p>
            <a:pPr lvl="1"/>
            <a:r>
              <a:rPr lang="en-US" dirty="0" smtClean="0"/>
              <a:t>Conceptual, logical design</a:t>
            </a:r>
          </a:p>
          <a:p>
            <a:pPr lvl="1"/>
            <a:r>
              <a:rPr lang="en-US" dirty="0" smtClean="0"/>
              <a:t>Entity relationship diagram</a:t>
            </a:r>
          </a:p>
          <a:p>
            <a:pPr lvl="1"/>
            <a:endParaRPr lang="en-US" dirty="0"/>
          </a:p>
        </p:txBody>
      </p:sp>
      <p:sp>
        <p:nvSpPr>
          <p:cNvPr id="2" name="Title 1"/>
          <p:cNvSpPr>
            <a:spLocks noGrp="1"/>
          </p:cNvSpPr>
          <p:nvPr>
            <p:ph type="title"/>
          </p:nvPr>
        </p:nvSpPr>
        <p:spPr/>
        <p:txBody>
          <a:bodyPr/>
          <a:lstStyle/>
          <a:p>
            <a:r>
              <a:rPr lang="en-US" dirty="0" smtClean="0"/>
              <a:t>Objectives</a:t>
            </a:r>
            <a:endParaRPr lang="en-US" dirty="0"/>
          </a:p>
        </p:txBody>
      </p:sp>
      <p:cxnSp>
        <p:nvCxnSpPr>
          <p:cNvPr id="4" name="Straight Connector 3"/>
          <p:cNvCxnSpPr/>
          <p:nvPr/>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Consider Cartoons and Murder Mysteries are the special kinds of movies, with some special properties</a:t>
            </a:r>
            <a:endParaRPr lang="en-US" dirty="0"/>
          </a:p>
        </p:txBody>
      </p:sp>
      <p:sp>
        <p:nvSpPr>
          <p:cNvPr id="2" name="Title 1"/>
          <p:cNvSpPr>
            <a:spLocks noGrp="1"/>
          </p:cNvSpPr>
          <p:nvPr>
            <p:ph type="title"/>
          </p:nvPr>
        </p:nvSpPr>
        <p:spPr/>
        <p:txBody>
          <a:bodyPr/>
          <a:lstStyle/>
          <a:p>
            <a:r>
              <a:rPr lang="en-US" dirty="0" smtClean="0"/>
              <a:t>Subclasses in E/R Model</a:t>
            </a:r>
            <a:endParaRPr lang="en-US" dirty="0"/>
          </a:p>
        </p:txBody>
      </p:sp>
      <p:grpSp>
        <p:nvGrpSpPr>
          <p:cNvPr id="46" name="Group 45"/>
          <p:cNvGrpSpPr/>
          <p:nvPr/>
        </p:nvGrpSpPr>
        <p:grpSpPr>
          <a:xfrm>
            <a:off x="1295400" y="3352800"/>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smtClean="0">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smtClean="0">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smtClean="0">
                        <a:latin typeface="Arial" pitchFamily="34" charset="0"/>
                        <a:cs typeface="Arial" pitchFamily="34" charset="0"/>
                      </a:rPr>
                      <a:t>length</a:t>
                    </a:r>
                    <a:endParaRPr lang="en-US" dirty="0">
                      <a:latin typeface="Arial" pitchFamily="34" charset="0"/>
                      <a:cs typeface="Arial" pitchFamily="34" charset="0"/>
                    </a:endParaRP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smtClean="0">
                      <a:latin typeface="Arial" pitchFamily="34" charset="0"/>
                      <a:cs typeface="Arial" pitchFamily="34" charset="0"/>
                    </a:rPr>
                    <a:t>title</a:t>
                  </a:r>
                  <a:endParaRPr lang="en-US" dirty="0">
                    <a:latin typeface="Arial" pitchFamily="34" charset="0"/>
                    <a:cs typeface="Arial" pitchFamily="34" charset="0"/>
                  </a:endParaRP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smtClean="0">
                      <a:latin typeface="Arial" pitchFamily="34" charset="0"/>
                      <a:cs typeface="Arial" pitchFamily="34" charset="0"/>
                    </a:rPr>
                    <a:t>year</a:t>
                  </a:r>
                  <a:endParaRPr lang="en-US" dirty="0">
                    <a:latin typeface="Arial" pitchFamily="34" charset="0"/>
                    <a:cs typeface="Arial" pitchFamily="34" charset="0"/>
                  </a:endParaRP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smtClean="0">
                      <a:latin typeface="Arial" pitchFamily="34" charset="0"/>
                      <a:cs typeface="Arial" pitchFamily="34" charset="0"/>
                    </a:rPr>
                    <a:t>genre</a:t>
                  </a:r>
                  <a:endParaRPr lang="en-US" dirty="0">
                    <a:latin typeface="Arial" pitchFamily="34" charset="0"/>
                    <a:cs typeface="Arial" pitchFamily="34" charset="0"/>
                  </a:endParaRP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Murder Mysteries</a:t>
                  </a:r>
                  <a:endParaRPr lang="en-US" b="1" dirty="0">
                    <a:solidFill>
                      <a:srgbClr val="FF0000"/>
                    </a:solidFill>
                    <a:latin typeface="Arial" pitchFamily="34" charset="0"/>
                    <a:cs typeface="Arial" pitchFamily="34" charset="0"/>
                  </a:endParaRP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smtClean="0">
                      <a:latin typeface="Arial" pitchFamily="34" charset="0"/>
                      <a:cs typeface="Arial" pitchFamily="34" charset="0"/>
                    </a:rPr>
                    <a:t>weapon</a:t>
                  </a:r>
                  <a:endParaRPr lang="en-US" dirty="0">
                    <a:latin typeface="Arial" pitchFamily="34" charset="0"/>
                    <a:cs typeface="Arial" pitchFamily="34" charset="0"/>
                  </a:endParaRP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Cartoons</a:t>
                </a:r>
                <a:endParaRPr lang="en-US" b="1" dirty="0">
                  <a:solidFill>
                    <a:srgbClr val="FF0000"/>
                  </a:solidFill>
                  <a:latin typeface="Arial" pitchFamily="34" charset="0"/>
                  <a:cs typeface="Arial" pitchFamily="34" charset="0"/>
                </a:endParaRP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smtClean="0">
                    <a:latin typeface="Arial" pitchFamily="34" charset="0"/>
                    <a:cs typeface="Arial" pitchFamily="34" charset="0"/>
                  </a:rPr>
                  <a:t>Voices</a:t>
                </a:r>
                <a:endParaRPr lang="en-US" dirty="0">
                  <a:latin typeface="Arial" pitchFamily="34" charset="0"/>
                  <a:cs typeface="Arial" pitchFamily="34" charset="0"/>
                </a:endParaRP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smtClean="0">
                    <a:latin typeface="Arial" pitchFamily="34" charset="0"/>
                    <a:cs typeface="Arial" pitchFamily="34" charset="0"/>
                  </a:rPr>
                  <a:t>to Stars</a:t>
                </a:r>
                <a:endParaRPr lang="en-US" dirty="0">
                  <a:latin typeface="Arial" pitchFamily="34" charset="0"/>
                  <a:cs typeface="Arial" pitchFamily="34" charset="0"/>
                </a:endParaRP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Entity Sets</a:t>
            </a:r>
          </a:p>
          <a:p>
            <a:r>
              <a:rPr lang="en-US" dirty="0" smtClean="0"/>
              <a:t>Attributes</a:t>
            </a:r>
          </a:p>
          <a:p>
            <a:r>
              <a:rPr lang="en-US" dirty="0" smtClean="0"/>
              <a:t>Relationships</a:t>
            </a:r>
          </a:p>
          <a:p>
            <a:r>
              <a:rPr lang="en-US" dirty="0" smtClean="0"/>
              <a:t>E/R Diagrams</a:t>
            </a:r>
          </a:p>
          <a:p>
            <a:r>
              <a:rPr lang="en-US" dirty="0" smtClean="0"/>
              <a:t>Roles in Relationships</a:t>
            </a:r>
          </a:p>
          <a:p>
            <a:r>
              <a:rPr lang="en-US" dirty="0" smtClean="0"/>
              <a:t>Subclasses in the E/R Model</a:t>
            </a:r>
            <a:endParaRPr lang="en-US" dirty="0"/>
          </a:p>
        </p:txBody>
      </p:sp>
      <p:sp>
        <p:nvSpPr>
          <p:cNvPr id="2" name="Title 1"/>
          <p:cNvSpPr>
            <a:spLocks noGrp="1"/>
          </p:cNvSpPr>
          <p:nvPr>
            <p:ph type="title"/>
          </p:nvPr>
        </p:nvSpPr>
        <p:spPr/>
        <p:txBody>
          <a:bodyPr/>
          <a:lstStyle/>
          <a:p>
            <a:r>
              <a:rPr lang="en-US" dirty="0" smtClean="0"/>
              <a:t>Summary 4.1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DESIGN PRINCIPLES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design should be faithful to the specifications of the application</a:t>
            </a:r>
          </a:p>
          <a:p>
            <a:r>
              <a:rPr lang="en-US" dirty="0" smtClean="0"/>
              <a:t>Entity sets and their attributes should reflect reality</a:t>
            </a:r>
            <a:endParaRPr lang="en-US" dirty="0"/>
          </a:p>
        </p:txBody>
      </p:sp>
      <p:sp>
        <p:nvSpPr>
          <p:cNvPr id="2" name="Title 1"/>
          <p:cNvSpPr>
            <a:spLocks noGrp="1"/>
          </p:cNvSpPr>
          <p:nvPr>
            <p:ph type="title"/>
          </p:nvPr>
        </p:nvSpPr>
        <p:spPr/>
        <p:txBody>
          <a:bodyPr/>
          <a:lstStyle/>
          <a:p>
            <a:r>
              <a:rPr lang="en-US" dirty="0" smtClean="0"/>
              <a:t>Faithfulness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Consider the Movie database</a:t>
            </a:r>
          </a:p>
          <a:p>
            <a:pPr lvl="1"/>
            <a:r>
              <a:rPr lang="en-US" dirty="0" smtClean="0"/>
              <a:t>A relationship </a:t>
            </a:r>
            <a:r>
              <a:rPr lang="en-US" dirty="0" smtClean="0">
                <a:solidFill>
                  <a:srgbClr val="FF0000"/>
                </a:solidFill>
              </a:rPr>
              <a:t>Stars-in</a:t>
            </a:r>
            <a:r>
              <a:rPr lang="en-US" dirty="0" smtClean="0"/>
              <a:t> between </a:t>
            </a:r>
            <a:r>
              <a:rPr lang="en-US" b="1" i="1" dirty="0" smtClean="0"/>
              <a:t>Stars</a:t>
            </a:r>
            <a:r>
              <a:rPr lang="en-US" dirty="0" smtClean="0"/>
              <a:t> and </a:t>
            </a:r>
            <a:r>
              <a:rPr lang="en-US" b="1" i="1" dirty="0" smtClean="0"/>
              <a:t>Movies</a:t>
            </a:r>
            <a:r>
              <a:rPr lang="en-US" dirty="0" smtClean="0"/>
              <a:t> should be a many-many relationship</a:t>
            </a:r>
          </a:p>
          <a:p>
            <a:pPr lvl="2"/>
            <a:r>
              <a:rPr lang="en-US" dirty="0" smtClean="0"/>
              <a:t>Why?</a:t>
            </a:r>
          </a:p>
          <a:p>
            <a:pPr lvl="1"/>
            <a:r>
              <a:rPr lang="en-US" dirty="0" smtClean="0"/>
              <a:t>A relationship </a:t>
            </a:r>
            <a:r>
              <a:rPr lang="en-US" dirty="0" smtClean="0">
                <a:solidFill>
                  <a:srgbClr val="FF0000"/>
                </a:solidFill>
              </a:rPr>
              <a:t>Teaches</a:t>
            </a:r>
            <a:r>
              <a:rPr lang="en-US" dirty="0" smtClean="0"/>
              <a:t> from </a:t>
            </a:r>
            <a:r>
              <a:rPr lang="en-US" b="1" i="1" dirty="0" smtClean="0"/>
              <a:t>Courses</a:t>
            </a:r>
            <a:r>
              <a:rPr lang="en-US" dirty="0" smtClean="0"/>
              <a:t> to </a:t>
            </a:r>
            <a:r>
              <a:rPr lang="en-US" b="1" i="1" dirty="0" smtClean="0"/>
              <a:t>Instructors</a:t>
            </a:r>
            <a:r>
              <a:rPr lang="en-US" dirty="0" smtClean="0"/>
              <a:t> should be </a:t>
            </a:r>
          </a:p>
          <a:p>
            <a:pPr lvl="2"/>
            <a:r>
              <a:rPr lang="en-US" dirty="0" smtClean="0"/>
              <a:t>a many-one relationship? When? Why?</a:t>
            </a:r>
          </a:p>
          <a:p>
            <a:pPr lvl="2"/>
            <a:r>
              <a:rPr lang="en-US" dirty="0" smtClean="0"/>
              <a:t>a many-many relationship? When? Why?</a:t>
            </a:r>
            <a:endParaRPr lang="en-US" dirty="0"/>
          </a:p>
        </p:txBody>
      </p:sp>
      <p:sp>
        <p:nvSpPr>
          <p:cNvPr id="2" name="Title 1"/>
          <p:cNvSpPr>
            <a:spLocks noGrp="1"/>
          </p:cNvSpPr>
          <p:nvPr>
            <p:ph type="title"/>
          </p:nvPr>
        </p:nvSpPr>
        <p:spPr/>
        <p:txBody>
          <a:bodyPr/>
          <a:lstStyle/>
          <a:p>
            <a:r>
              <a:rPr lang="en-US" dirty="0" smtClean="0"/>
              <a:t>Faithfulness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What is redundancy?</a:t>
            </a:r>
          </a:p>
          <a:p>
            <a:r>
              <a:rPr lang="en-US" dirty="0" smtClean="0"/>
              <a:t>Why we need avoid a redundancies?</a:t>
            </a:r>
          </a:p>
        </p:txBody>
      </p:sp>
      <p:sp>
        <p:nvSpPr>
          <p:cNvPr id="2" name="Title 1"/>
          <p:cNvSpPr>
            <a:spLocks noGrp="1"/>
          </p:cNvSpPr>
          <p:nvPr>
            <p:ph type="title"/>
          </p:nvPr>
        </p:nvSpPr>
        <p:spPr/>
        <p:txBody>
          <a:bodyPr/>
          <a:lstStyle/>
          <a:p>
            <a:r>
              <a:rPr lang="en-US" dirty="0" smtClean="0"/>
              <a:t>Avoiding Redundancy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Consider a relationship Owns between movies and studios</a:t>
            </a:r>
          </a:p>
          <a:p>
            <a:r>
              <a:rPr lang="en-US" dirty="0" smtClean="0"/>
              <a:t>Let studioName is an attribute of entity set Movies</a:t>
            </a:r>
          </a:p>
          <a:p>
            <a:r>
              <a:rPr lang="en-US" dirty="0" smtClean="0"/>
              <a:t>Is it good?</a:t>
            </a:r>
          </a:p>
        </p:txBody>
      </p:sp>
      <p:sp>
        <p:nvSpPr>
          <p:cNvPr id="2" name="Title 1"/>
          <p:cNvSpPr>
            <a:spLocks noGrp="1"/>
          </p:cNvSpPr>
          <p:nvPr>
            <p:ph type="title"/>
          </p:nvPr>
        </p:nvSpPr>
        <p:spPr/>
        <p:txBody>
          <a:bodyPr/>
          <a:lstStyle/>
          <a:p>
            <a:r>
              <a:rPr lang="en-US" dirty="0" smtClean="0"/>
              <a:t>Avoiding Redundancy</a:t>
            </a:r>
            <a:endParaRPr lang="en-US" dirty="0"/>
          </a:p>
        </p:txBody>
      </p:sp>
      <p:grpSp>
        <p:nvGrpSpPr>
          <p:cNvPr id="14" name="Group 13"/>
          <p:cNvGrpSpPr/>
          <p:nvPr/>
        </p:nvGrpSpPr>
        <p:grpSpPr>
          <a:xfrm>
            <a:off x="1286838" y="4648201"/>
            <a:ext cx="7247562" cy="1752599"/>
            <a:chOff x="1286838" y="4648201"/>
            <a:chExt cx="7247562" cy="1752599"/>
          </a:xfrm>
        </p:grpSpPr>
        <p:grpSp>
          <p:nvGrpSpPr>
            <p:cNvPr id="4" name="Group 3"/>
            <p:cNvGrpSpPr/>
            <p:nvPr/>
          </p:nvGrpSpPr>
          <p:grpSpPr>
            <a:xfrm>
              <a:off x="1286838" y="5350311"/>
              <a:ext cx="7247562" cy="1050489"/>
              <a:chOff x="1981200" y="4440542"/>
              <a:chExt cx="5390679" cy="533400"/>
            </a:xfrm>
          </p:grpSpPr>
          <p:sp>
            <p:nvSpPr>
              <p:cNvPr id="5" name="Rectangle 4"/>
              <p:cNvSpPr/>
              <p:nvPr/>
            </p:nvSpPr>
            <p:spPr>
              <a:xfrm>
                <a:off x="6305079" y="4517925"/>
                <a:ext cx="1066800" cy="3482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6" name="Rectangle 5"/>
              <p:cNvSpPr/>
              <p:nvPr/>
            </p:nvSpPr>
            <p:spPr>
              <a:xfrm>
                <a:off x="1981200" y="4517927"/>
                <a:ext cx="1066800" cy="36325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sp>
            <p:nvSpPr>
              <p:cNvPr id="7" name="Diamond 6"/>
              <p:cNvSpPr/>
              <p:nvPr/>
            </p:nvSpPr>
            <p:spPr>
              <a:xfrm>
                <a:off x="4191001" y="4440542"/>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Owns</a:t>
                </a:r>
                <a:endParaRPr lang="en-US" dirty="0">
                  <a:latin typeface="Arial" pitchFamily="34" charset="0"/>
                  <a:cs typeface="Arial" pitchFamily="34" charset="0"/>
                </a:endParaRPr>
              </a:p>
            </p:txBody>
          </p:sp>
          <p:cxnSp>
            <p:nvCxnSpPr>
              <p:cNvPr id="8" name="Straight Connector 7"/>
              <p:cNvCxnSpPr>
                <a:stCxn id="6" idx="3"/>
                <a:endCxn id="7" idx="1"/>
              </p:cNvCxnSpPr>
              <p:nvPr/>
            </p:nvCxnSpPr>
            <p:spPr>
              <a:xfrm>
                <a:off x="3048000" y="4699553"/>
                <a:ext cx="1143000" cy="7691"/>
              </a:xfrm>
              <a:prstGeom prst="line">
                <a:avLst/>
              </a:prstGeom>
              <a:ln w="25400">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1"/>
              </p:cNvCxnSpPr>
              <p:nvPr/>
            </p:nvCxnSpPr>
            <p:spPr>
              <a:xfrm flipV="1">
                <a:off x="5410201" y="4692037"/>
                <a:ext cx="894878" cy="1520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1447800" y="4724400"/>
              <a:ext cx="1143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name</a:t>
              </a:r>
              <a:endParaRPr lang="en-US" dirty="0">
                <a:latin typeface="Arial" pitchFamily="34" charset="0"/>
                <a:cs typeface="Arial" pitchFamily="34" charset="0"/>
              </a:endParaRPr>
            </a:p>
          </p:txBody>
        </p:sp>
        <p:cxnSp>
          <p:nvCxnSpPr>
            <p:cNvPr id="29" name="Straight Connector 28"/>
            <p:cNvCxnSpPr>
              <a:stCxn id="28" idx="4"/>
              <a:endCxn id="6" idx="0"/>
            </p:cNvCxnSpPr>
            <p:nvPr/>
          </p:nvCxnSpPr>
          <p:spPr>
            <a:xfrm rot="5400000">
              <a:off x="1812980" y="5296394"/>
              <a:ext cx="397315" cy="15326"/>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172200" y="4648201"/>
              <a:ext cx="2286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Arial" pitchFamily="34" charset="0"/>
                  <a:cs typeface="Arial" pitchFamily="34" charset="0"/>
                </a:rPr>
                <a:t>studioName</a:t>
              </a:r>
              <a:endParaRPr lang="en-US" dirty="0">
                <a:latin typeface="Arial" pitchFamily="34" charset="0"/>
                <a:cs typeface="Arial" pitchFamily="34" charset="0"/>
              </a:endParaRPr>
            </a:p>
          </p:txBody>
        </p:sp>
        <p:cxnSp>
          <p:nvCxnSpPr>
            <p:cNvPr id="34" name="Straight Connector 33"/>
            <p:cNvCxnSpPr>
              <a:stCxn id="33" idx="4"/>
              <a:endCxn id="5" idx="0"/>
            </p:cNvCxnSpPr>
            <p:nvPr/>
          </p:nvCxnSpPr>
          <p:spPr>
            <a:xfrm rot="16200000" flipH="1">
              <a:off x="7329477" y="5014924"/>
              <a:ext cx="473510" cy="50206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Avoid introducing more elements into your design than is absolutely necessary</a:t>
            </a:r>
          </a:p>
          <a:p>
            <a:r>
              <a:rPr lang="en-US" dirty="0" smtClean="0"/>
              <a:t>Make your design as simple as possible</a:t>
            </a:r>
            <a:endParaRPr lang="en-US" dirty="0"/>
          </a:p>
        </p:txBody>
      </p:sp>
      <p:sp>
        <p:nvSpPr>
          <p:cNvPr id="2" name="Title 1"/>
          <p:cNvSpPr>
            <a:spLocks noGrp="1"/>
          </p:cNvSpPr>
          <p:nvPr>
            <p:ph type="title"/>
          </p:nvPr>
        </p:nvSpPr>
        <p:spPr/>
        <p:txBody>
          <a:bodyPr/>
          <a:lstStyle/>
          <a:p>
            <a:r>
              <a:rPr lang="en-US" dirty="0" smtClean="0"/>
              <a:t>Simplicity Counts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Consider creating entity set </a:t>
            </a:r>
            <a:r>
              <a:rPr lang="en-US" i="1" dirty="0" smtClean="0">
                <a:solidFill>
                  <a:srgbClr val="FF0000"/>
                </a:solidFill>
              </a:rPr>
              <a:t>Holdings</a:t>
            </a:r>
            <a:r>
              <a:rPr lang="en-US" dirty="0" smtClean="0"/>
              <a:t> for the ownership of single movie as below</a:t>
            </a:r>
          </a:p>
          <a:p>
            <a:endParaRPr lang="en-US" dirty="0" smtClean="0"/>
          </a:p>
          <a:p>
            <a:endParaRPr lang="en-US" dirty="0" smtClean="0"/>
          </a:p>
          <a:p>
            <a:r>
              <a:rPr lang="en-US" dirty="0" smtClean="0"/>
              <a:t>Is it good?</a:t>
            </a:r>
          </a:p>
        </p:txBody>
      </p:sp>
      <p:sp>
        <p:nvSpPr>
          <p:cNvPr id="2" name="Title 1"/>
          <p:cNvSpPr>
            <a:spLocks noGrp="1"/>
          </p:cNvSpPr>
          <p:nvPr>
            <p:ph type="title"/>
          </p:nvPr>
        </p:nvSpPr>
        <p:spPr/>
        <p:txBody>
          <a:bodyPr/>
          <a:lstStyle/>
          <a:p>
            <a:r>
              <a:rPr lang="en-US" dirty="0" smtClean="0"/>
              <a:t>Simplicity Counts</a:t>
            </a:r>
            <a:endParaRPr lang="en-US" dirty="0"/>
          </a:p>
        </p:txBody>
      </p:sp>
      <p:grpSp>
        <p:nvGrpSpPr>
          <p:cNvPr id="4" name="Group 3"/>
          <p:cNvGrpSpPr/>
          <p:nvPr/>
        </p:nvGrpSpPr>
        <p:grpSpPr>
          <a:xfrm>
            <a:off x="914400" y="2971800"/>
            <a:ext cx="8021988" cy="838200"/>
            <a:chOff x="609600" y="3505200"/>
            <a:chExt cx="8021988" cy="838200"/>
          </a:xfrm>
        </p:grpSpPr>
        <p:sp>
          <p:nvSpPr>
            <p:cNvPr id="5" name="Rectangle 4"/>
            <p:cNvSpPr>
              <a:spLocks noChangeArrowheads="1"/>
            </p:cNvSpPr>
            <p:nvPr/>
          </p:nvSpPr>
          <p:spPr bwMode="auto">
            <a:xfrm>
              <a:off x="609600" y="3631842"/>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Tahoma" pitchFamily="34" charset="0"/>
                </a:rPr>
                <a:t>Movies</a:t>
              </a:r>
            </a:p>
          </p:txBody>
        </p:sp>
        <p:sp>
          <p:nvSpPr>
            <p:cNvPr id="6" name="AutoShape 5"/>
            <p:cNvSpPr>
              <a:spLocks noChangeArrowheads="1"/>
            </p:cNvSpPr>
            <p:nvPr/>
          </p:nvSpPr>
          <p:spPr bwMode="auto">
            <a:xfrm>
              <a:off x="2247363" y="3505200"/>
              <a:ext cx="13716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sz="1800" dirty="0">
                  <a:latin typeface="Tahoma" pitchFamily="34" charset="0"/>
                </a:rPr>
                <a:t>Represents</a:t>
              </a:r>
            </a:p>
          </p:txBody>
        </p:sp>
        <p:sp>
          <p:nvSpPr>
            <p:cNvPr id="7" name="Rectangle 6"/>
            <p:cNvSpPr>
              <a:spLocks noChangeArrowheads="1"/>
            </p:cNvSpPr>
            <p:nvPr/>
          </p:nvSpPr>
          <p:spPr bwMode="auto">
            <a:xfrm>
              <a:off x="4291884" y="3631842"/>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pitchFamily="34" charset="0"/>
                </a:rPr>
                <a:t>Holdings</a:t>
              </a:r>
            </a:p>
          </p:txBody>
        </p:sp>
        <p:sp>
          <p:nvSpPr>
            <p:cNvPr id="8" name="Rectangle 9"/>
            <p:cNvSpPr>
              <a:spLocks noChangeArrowheads="1"/>
            </p:cNvSpPr>
            <p:nvPr/>
          </p:nvSpPr>
          <p:spPr bwMode="auto">
            <a:xfrm>
              <a:off x="7683321" y="3631842"/>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pitchFamily="34" charset="0"/>
                </a:rPr>
                <a:t>Studios</a:t>
              </a:r>
            </a:p>
          </p:txBody>
        </p:sp>
        <p:sp>
          <p:nvSpPr>
            <p:cNvPr id="9" name="AutoShape 10"/>
            <p:cNvSpPr>
              <a:spLocks noChangeArrowheads="1"/>
            </p:cNvSpPr>
            <p:nvPr/>
          </p:nvSpPr>
          <p:spPr bwMode="auto">
            <a:xfrm>
              <a:off x="5853447" y="3505200"/>
              <a:ext cx="12192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a:latin typeface="Tahoma" pitchFamily="34" charset="0"/>
                </a:rPr>
                <a:t>Owns</a:t>
              </a:r>
            </a:p>
          </p:txBody>
        </p:sp>
        <p:cxnSp>
          <p:nvCxnSpPr>
            <p:cNvPr id="10" name="Straight Arrow Connector 9"/>
            <p:cNvCxnSpPr>
              <a:stCxn id="6" idx="1"/>
              <a:endCxn id="5" idx="3"/>
            </p:cNvCxnSpPr>
            <p:nvPr/>
          </p:nvCxnSpPr>
          <p:spPr>
            <a:xfrm rot="10800000">
              <a:off x="1557867" y="3919974"/>
              <a:ext cx="689496" cy="43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3618963" y="3919974"/>
              <a:ext cx="672921" cy="43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1"/>
              <a:endCxn id="7" idx="3"/>
            </p:cNvCxnSpPr>
            <p:nvPr/>
          </p:nvCxnSpPr>
          <p:spPr>
            <a:xfrm rot="10800000">
              <a:off x="5240151" y="3919974"/>
              <a:ext cx="613296" cy="4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8" idx="1"/>
            </p:cNvCxnSpPr>
            <p:nvPr/>
          </p:nvCxnSpPr>
          <p:spPr>
            <a:xfrm flipV="1">
              <a:off x="7072647" y="3919974"/>
              <a:ext cx="610674" cy="43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better design without an unnecessary entity set</a:t>
            </a:r>
            <a:endParaRPr lang="en-US" dirty="0"/>
          </a:p>
        </p:txBody>
      </p:sp>
      <p:sp>
        <p:nvSpPr>
          <p:cNvPr id="2" name="Title 1"/>
          <p:cNvSpPr>
            <a:spLocks noGrp="1"/>
          </p:cNvSpPr>
          <p:nvPr>
            <p:ph type="title"/>
          </p:nvPr>
        </p:nvSpPr>
        <p:spPr/>
        <p:txBody>
          <a:bodyPr/>
          <a:lstStyle/>
          <a:p>
            <a:r>
              <a:rPr lang="en-US" dirty="0" smtClean="0"/>
              <a:t>Simplicity Counts</a:t>
            </a:r>
            <a:endParaRPr lang="en-US" dirty="0"/>
          </a:p>
        </p:txBody>
      </p:sp>
      <p:sp>
        <p:nvSpPr>
          <p:cNvPr id="4" name="Rectangle 4"/>
          <p:cNvSpPr>
            <a:spLocks noChangeArrowheads="1"/>
          </p:cNvSpPr>
          <p:nvPr/>
        </p:nvSpPr>
        <p:spPr bwMode="auto">
          <a:xfrm>
            <a:off x="2404533" y="3276600"/>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Tahoma" pitchFamily="34" charset="0"/>
              </a:rPr>
              <a:t>Movies</a:t>
            </a:r>
          </a:p>
        </p:txBody>
      </p:sp>
      <p:sp>
        <p:nvSpPr>
          <p:cNvPr id="5" name="Rectangle 9"/>
          <p:cNvSpPr>
            <a:spLocks noChangeArrowheads="1"/>
          </p:cNvSpPr>
          <p:nvPr/>
        </p:nvSpPr>
        <p:spPr bwMode="auto">
          <a:xfrm>
            <a:off x="5795971" y="3276600"/>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pitchFamily="34" charset="0"/>
              </a:rPr>
              <a:t>Studios</a:t>
            </a:r>
          </a:p>
        </p:txBody>
      </p:sp>
      <p:sp>
        <p:nvSpPr>
          <p:cNvPr id="6" name="AutoShape 10"/>
          <p:cNvSpPr>
            <a:spLocks noChangeArrowheads="1"/>
          </p:cNvSpPr>
          <p:nvPr/>
        </p:nvSpPr>
        <p:spPr bwMode="auto">
          <a:xfrm>
            <a:off x="3966097" y="3149958"/>
            <a:ext cx="12192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a:latin typeface="Tahoma" pitchFamily="34" charset="0"/>
              </a:rPr>
              <a:t>Owns</a:t>
            </a:r>
          </a:p>
        </p:txBody>
      </p:sp>
      <p:cxnSp>
        <p:nvCxnSpPr>
          <p:cNvPr id="7" name="Straight Connector 6"/>
          <p:cNvCxnSpPr>
            <a:stCxn id="6" idx="1"/>
            <a:endCxn id="4" idx="3"/>
          </p:cNvCxnSpPr>
          <p:nvPr/>
        </p:nvCxnSpPr>
        <p:spPr>
          <a:xfrm rot="10800000">
            <a:off x="3352801" y="3564732"/>
            <a:ext cx="613297" cy="4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3"/>
            <a:endCxn id="5" idx="1"/>
          </p:cNvCxnSpPr>
          <p:nvPr/>
        </p:nvCxnSpPr>
        <p:spPr>
          <a:xfrm flipV="1">
            <a:off x="5185297" y="3564732"/>
            <a:ext cx="610674" cy="43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Process</a:t>
            </a:r>
            <a:endParaRPr lang="en-US" dirty="0"/>
          </a:p>
        </p:txBody>
      </p:sp>
      <p:sp>
        <p:nvSpPr>
          <p:cNvPr id="4" name="AutoShape 4"/>
          <p:cNvSpPr>
            <a:spLocks noChangeArrowheads="1"/>
          </p:cNvSpPr>
          <p:nvPr/>
        </p:nvSpPr>
        <p:spPr bwMode="auto">
          <a:xfrm>
            <a:off x="663222" y="1905000"/>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FFFF00"/>
                </a:solidFill>
                <a:latin typeface="Arial" pitchFamily="34" charset="0"/>
                <a:cs typeface="Arial" pitchFamily="34" charset="0"/>
              </a:rPr>
              <a:t>Getting </a:t>
            </a:r>
          </a:p>
          <a:p>
            <a:pPr algn="ctr" eaLnBrk="1" hangingPunct="1"/>
            <a:r>
              <a:rPr lang="en-US">
                <a:solidFill>
                  <a:srgbClr val="FFFF00"/>
                </a:solidFill>
                <a:latin typeface="Arial" pitchFamily="34" charset="0"/>
                <a:cs typeface="Arial" pitchFamily="34" charset="0"/>
              </a:rPr>
              <a:t>User </a:t>
            </a:r>
          </a:p>
          <a:p>
            <a:pPr algn="ctr" eaLnBrk="1" hangingPunct="1"/>
            <a:r>
              <a:rPr lang="en-US">
                <a:solidFill>
                  <a:srgbClr val="FFFF00"/>
                </a:solidFill>
                <a:latin typeface="Arial" pitchFamily="34" charset="0"/>
                <a:cs typeface="Arial" pitchFamily="34" charset="0"/>
              </a:rPr>
              <a:t>Requirement</a:t>
            </a:r>
          </a:p>
        </p:txBody>
      </p:sp>
      <p:sp>
        <p:nvSpPr>
          <p:cNvPr id="5" name="AutoShape 5"/>
          <p:cNvSpPr>
            <a:spLocks noChangeArrowheads="1"/>
          </p:cNvSpPr>
          <p:nvPr/>
        </p:nvSpPr>
        <p:spPr bwMode="auto">
          <a:xfrm>
            <a:off x="2415822" y="1905000"/>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6" name="AutoShape 6"/>
          <p:cNvSpPr>
            <a:spLocks noChangeArrowheads="1"/>
          </p:cNvSpPr>
          <p:nvPr/>
        </p:nvSpPr>
        <p:spPr bwMode="auto">
          <a:xfrm>
            <a:off x="4473222" y="1905000"/>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FFFF00"/>
                </a:solidFill>
                <a:latin typeface="Arial" pitchFamily="34" charset="0"/>
                <a:cs typeface="Arial" pitchFamily="34" charset="0"/>
              </a:rPr>
              <a:t>Relational </a:t>
            </a:r>
          </a:p>
          <a:p>
            <a:pPr algn="ctr" eaLnBrk="1" hangingPunct="1"/>
            <a:r>
              <a:rPr lang="en-US">
                <a:solidFill>
                  <a:srgbClr val="FFFF00"/>
                </a:solidFill>
                <a:latin typeface="Arial" pitchFamily="34" charset="0"/>
                <a:cs typeface="Arial" pitchFamily="34" charset="0"/>
              </a:rPr>
              <a:t>Database </a:t>
            </a:r>
          </a:p>
          <a:p>
            <a:pPr algn="ctr" eaLnBrk="1" hangingPunct="1"/>
            <a:r>
              <a:rPr lang="en-US">
                <a:solidFill>
                  <a:srgbClr val="FFFF00"/>
                </a:solidFill>
                <a:latin typeface="Arial" pitchFamily="34" charset="0"/>
                <a:cs typeface="Arial" pitchFamily="34" charset="0"/>
              </a:rPr>
              <a:t>Schema</a:t>
            </a:r>
          </a:p>
          <a:p>
            <a:pPr algn="ctr" eaLnBrk="1" hangingPunct="1"/>
            <a:r>
              <a:rPr lang="en-US">
                <a:solidFill>
                  <a:srgbClr val="FFFF00"/>
                </a:solidFill>
                <a:latin typeface="Arial" pitchFamily="34" charset="0"/>
                <a:cs typeface="Arial" pitchFamily="34" charset="0"/>
              </a:rPr>
              <a:t>Design</a:t>
            </a:r>
          </a:p>
        </p:txBody>
      </p:sp>
      <p:sp>
        <p:nvSpPr>
          <p:cNvPr id="7" name="AutoShape 8"/>
          <p:cNvSpPr>
            <a:spLocks noChangeArrowheads="1"/>
          </p:cNvSpPr>
          <p:nvPr/>
        </p:nvSpPr>
        <p:spPr bwMode="auto">
          <a:xfrm>
            <a:off x="1577622" y="3505200"/>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8" name="AutoShape 10"/>
          <p:cNvSpPr>
            <a:spLocks noChangeArrowheads="1"/>
          </p:cNvSpPr>
          <p:nvPr/>
        </p:nvSpPr>
        <p:spPr bwMode="auto">
          <a:xfrm>
            <a:off x="4876800" y="3505200"/>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Relational Database Schema</a:t>
            </a:r>
          </a:p>
        </p:txBody>
      </p:sp>
      <p:sp>
        <p:nvSpPr>
          <p:cNvPr id="9" name="AutoShape 11"/>
          <p:cNvSpPr>
            <a:spLocks noChangeArrowheads="1"/>
          </p:cNvSpPr>
          <p:nvPr/>
        </p:nvSpPr>
        <p:spPr bwMode="auto">
          <a:xfrm>
            <a:off x="7445022" y="1981200"/>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a:solidFill>
                  <a:srgbClr val="0070C0"/>
                </a:solidFill>
                <a:latin typeface="Arial" pitchFamily="34" charset="0"/>
                <a:cs typeface="Arial" pitchFamily="34" charset="0"/>
              </a:rPr>
              <a:t>Relational </a:t>
            </a:r>
            <a:br>
              <a:rPr lang="en-US" b="1">
                <a:solidFill>
                  <a:srgbClr val="0070C0"/>
                </a:solidFill>
                <a:latin typeface="Arial" pitchFamily="34" charset="0"/>
                <a:cs typeface="Arial" pitchFamily="34" charset="0"/>
              </a:rPr>
            </a:br>
            <a:r>
              <a:rPr lang="en-US" b="1">
                <a:solidFill>
                  <a:srgbClr val="0070C0"/>
                </a:solidFill>
                <a:latin typeface="Arial" pitchFamily="34" charset="0"/>
                <a:cs typeface="Arial" pitchFamily="34" charset="0"/>
              </a:rPr>
              <a:t>DBMS</a:t>
            </a:r>
          </a:p>
        </p:txBody>
      </p:sp>
      <p:cxnSp>
        <p:nvCxnSpPr>
          <p:cNvPr id="10" name="AutoShape 12"/>
          <p:cNvCxnSpPr>
            <a:cxnSpLocks noChangeShapeType="1"/>
            <a:stCxn id="6" idx="3"/>
            <a:endCxn id="9" idx="2"/>
          </p:cNvCxnSpPr>
          <p:nvPr/>
        </p:nvCxnSpPr>
        <p:spPr bwMode="auto">
          <a:xfrm>
            <a:off x="6290733" y="2476500"/>
            <a:ext cx="1154289" cy="4234"/>
          </a:xfrm>
          <a:prstGeom prst="straightConnector1">
            <a:avLst/>
          </a:prstGeom>
          <a:noFill/>
          <a:ln w="57150" cap="sq">
            <a:solidFill>
              <a:schemeClr val="tx1"/>
            </a:solidFill>
            <a:round/>
            <a:headEnd type="none" w="sm" len="sm"/>
            <a:tailEnd type="triangle" w="sm" len="sm"/>
          </a:ln>
          <a:effectLst/>
        </p:spPr>
      </p:cxnSp>
      <p:sp>
        <p:nvSpPr>
          <p:cNvPr id="11" name="TextBox 10"/>
          <p:cNvSpPr txBox="1"/>
          <p:nvPr/>
        </p:nvSpPr>
        <p:spPr>
          <a:xfrm>
            <a:off x="1219200" y="3962400"/>
            <a:ext cx="6649577" cy="369332"/>
          </a:xfrm>
          <a:prstGeom prst="rect">
            <a:avLst/>
          </a:prstGeom>
          <a:noFill/>
        </p:spPr>
        <p:txBody>
          <a:bodyPr wrap="none" rtlCol="0">
            <a:spAutoFit/>
          </a:bodyPr>
          <a:lstStyle/>
          <a:p>
            <a:r>
              <a:rPr lang="en-US" dirty="0" smtClean="0">
                <a:latin typeface="Arial" pitchFamily="34" charset="0"/>
                <a:cs typeface="Arial" pitchFamily="34" charset="0"/>
              </a:rPr>
              <a:t>Figure 4.1: The database modeling and implementation process</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Entity sets can be connected in various ways by relationships</a:t>
            </a:r>
          </a:p>
          <a:p>
            <a:r>
              <a:rPr lang="en-US" dirty="0" smtClean="0"/>
              <a:t>Do we use all possible relationships in our model?</a:t>
            </a:r>
          </a:p>
        </p:txBody>
      </p:sp>
      <p:sp>
        <p:nvSpPr>
          <p:cNvPr id="2" name="Title 1"/>
          <p:cNvSpPr>
            <a:spLocks noGrp="1"/>
          </p:cNvSpPr>
          <p:nvPr>
            <p:ph type="title"/>
          </p:nvPr>
        </p:nvSpPr>
        <p:spPr/>
        <p:txBody>
          <a:bodyPr>
            <a:normAutofit fontScale="90000"/>
          </a:bodyPr>
          <a:lstStyle/>
          <a:p>
            <a:r>
              <a:rPr lang="en-US" dirty="0" smtClean="0"/>
              <a:t>Choosing the right relationships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the Right Relationships</a:t>
            </a:r>
            <a:endParaRPr lang="en-US" dirty="0"/>
          </a:p>
        </p:txBody>
      </p:sp>
      <p:grpSp>
        <p:nvGrpSpPr>
          <p:cNvPr id="30" name="Group 29"/>
          <p:cNvGrpSpPr/>
          <p:nvPr/>
        </p:nvGrpSpPr>
        <p:grpSpPr>
          <a:xfrm>
            <a:off x="762000" y="1600200"/>
            <a:ext cx="6781800" cy="4572000"/>
            <a:chOff x="228600" y="1828800"/>
            <a:chExt cx="6781800" cy="4572000"/>
          </a:xfrm>
        </p:grpSpPr>
        <p:sp>
          <p:nvSpPr>
            <p:cNvPr id="4" name="Rectangle 4"/>
            <p:cNvSpPr>
              <a:spLocks noChangeArrowheads="1"/>
            </p:cNvSpPr>
            <p:nvPr/>
          </p:nvSpPr>
          <p:spPr bwMode="auto">
            <a:xfrm>
              <a:off x="914400" y="2971800"/>
              <a:ext cx="1066800" cy="838200"/>
            </a:xfrm>
            <a:prstGeom prst="rect">
              <a:avLst/>
            </a:prstGeom>
            <a:solidFill>
              <a:srgbClr val="FFFF00"/>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Movies</a:t>
              </a:r>
            </a:p>
          </p:txBody>
        </p:sp>
        <p:sp>
          <p:nvSpPr>
            <p:cNvPr id="5" name="Rectangle 5"/>
            <p:cNvSpPr>
              <a:spLocks noChangeArrowheads="1"/>
            </p:cNvSpPr>
            <p:nvPr/>
          </p:nvSpPr>
          <p:spPr bwMode="auto">
            <a:xfrm>
              <a:off x="2971800" y="4648200"/>
              <a:ext cx="1066800" cy="838200"/>
            </a:xfrm>
            <a:prstGeom prst="rect">
              <a:avLst/>
            </a:prstGeom>
            <a:solidFill>
              <a:srgbClr val="FFFF00"/>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Studios</a:t>
              </a:r>
            </a:p>
          </p:txBody>
        </p:sp>
        <p:sp>
          <p:nvSpPr>
            <p:cNvPr id="6" name="AutoShape 6"/>
            <p:cNvSpPr>
              <a:spLocks noChangeArrowheads="1"/>
            </p:cNvSpPr>
            <p:nvPr/>
          </p:nvSpPr>
          <p:spPr bwMode="auto">
            <a:xfrm>
              <a:off x="2819400" y="2781300"/>
              <a:ext cx="1371600" cy="1219200"/>
            </a:xfrm>
            <a:prstGeom prst="diamond">
              <a:avLst/>
            </a:prstGeom>
            <a:solidFill>
              <a:srgbClr val="CC99FF"/>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Contracts</a:t>
              </a:r>
            </a:p>
          </p:txBody>
        </p:sp>
        <p:sp>
          <p:nvSpPr>
            <p:cNvPr id="7" name="Oval 9"/>
            <p:cNvSpPr>
              <a:spLocks noChangeArrowheads="1"/>
            </p:cNvSpPr>
            <p:nvPr/>
          </p:nvSpPr>
          <p:spPr bwMode="auto">
            <a:xfrm>
              <a:off x="381000" y="205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title</a:t>
              </a:r>
            </a:p>
          </p:txBody>
        </p:sp>
        <p:sp>
          <p:nvSpPr>
            <p:cNvPr id="8" name="Oval 10"/>
            <p:cNvSpPr>
              <a:spLocks noChangeArrowheads="1"/>
            </p:cNvSpPr>
            <p:nvPr/>
          </p:nvSpPr>
          <p:spPr bwMode="auto">
            <a:xfrm>
              <a:off x="4800600" y="205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name</a:t>
              </a:r>
            </a:p>
          </p:txBody>
        </p:sp>
        <p:sp>
          <p:nvSpPr>
            <p:cNvPr id="9" name="Oval 11"/>
            <p:cNvSpPr>
              <a:spLocks noChangeArrowheads="1"/>
            </p:cNvSpPr>
            <p:nvPr/>
          </p:nvSpPr>
          <p:spPr bwMode="auto">
            <a:xfrm>
              <a:off x="6096000" y="205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addr</a:t>
              </a:r>
            </a:p>
          </p:txBody>
        </p:sp>
        <p:sp>
          <p:nvSpPr>
            <p:cNvPr id="10" name="Rectangle 16"/>
            <p:cNvSpPr>
              <a:spLocks noChangeArrowheads="1"/>
            </p:cNvSpPr>
            <p:nvPr/>
          </p:nvSpPr>
          <p:spPr bwMode="auto">
            <a:xfrm>
              <a:off x="5562600" y="2971800"/>
              <a:ext cx="1066800" cy="838200"/>
            </a:xfrm>
            <a:prstGeom prst="rect">
              <a:avLst/>
            </a:prstGeom>
            <a:solidFill>
              <a:srgbClr val="FFFF00"/>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Stars</a:t>
              </a:r>
            </a:p>
          </p:txBody>
        </p:sp>
        <p:cxnSp>
          <p:nvCxnSpPr>
            <p:cNvPr id="11" name="AutoShape 17"/>
            <p:cNvCxnSpPr>
              <a:cxnSpLocks noChangeShapeType="1"/>
              <a:stCxn id="4" idx="3"/>
              <a:endCxn id="6" idx="1"/>
            </p:cNvCxnSpPr>
            <p:nvPr/>
          </p:nvCxnSpPr>
          <p:spPr bwMode="auto">
            <a:xfrm>
              <a:off x="1981200" y="3390900"/>
              <a:ext cx="838200" cy="0"/>
            </a:xfrm>
            <a:prstGeom prst="straightConnector1">
              <a:avLst/>
            </a:prstGeom>
            <a:noFill/>
            <a:ln w="12700" cap="sq">
              <a:solidFill>
                <a:schemeClr val="tx1"/>
              </a:solidFill>
              <a:round/>
              <a:headEnd type="none" w="sm" len="sm"/>
              <a:tailEnd type="none" w="sm" len="sm"/>
            </a:ln>
            <a:effectLst/>
          </p:spPr>
        </p:cxnSp>
        <p:cxnSp>
          <p:nvCxnSpPr>
            <p:cNvPr id="12" name="AutoShape 18"/>
            <p:cNvCxnSpPr>
              <a:cxnSpLocks noChangeShapeType="1"/>
              <a:stCxn id="6" idx="3"/>
              <a:endCxn id="10" idx="1"/>
            </p:cNvCxnSpPr>
            <p:nvPr/>
          </p:nvCxnSpPr>
          <p:spPr bwMode="auto">
            <a:xfrm>
              <a:off x="4191000" y="3390900"/>
              <a:ext cx="1371600" cy="0"/>
            </a:xfrm>
            <a:prstGeom prst="straightConnector1">
              <a:avLst/>
            </a:prstGeom>
            <a:noFill/>
            <a:ln w="12700" cap="sq">
              <a:solidFill>
                <a:schemeClr val="tx1"/>
              </a:solidFill>
              <a:round/>
              <a:headEnd type="none" w="sm" len="sm"/>
              <a:tailEnd type="none" w="sm" len="sm"/>
            </a:ln>
            <a:effectLst/>
          </p:spPr>
        </p:cxnSp>
        <p:cxnSp>
          <p:nvCxnSpPr>
            <p:cNvPr id="13" name="AutoShape 19"/>
            <p:cNvCxnSpPr>
              <a:cxnSpLocks noChangeShapeType="1"/>
              <a:stCxn id="6" idx="2"/>
              <a:endCxn id="5" idx="0"/>
            </p:cNvCxnSpPr>
            <p:nvPr/>
          </p:nvCxnSpPr>
          <p:spPr bwMode="auto">
            <a:xfrm rot="5400000">
              <a:off x="3181350" y="4324350"/>
              <a:ext cx="647700" cy="1588"/>
            </a:xfrm>
            <a:prstGeom prst="bentConnector3">
              <a:avLst>
                <a:gd name="adj1" fmla="val 50000"/>
              </a:avLst>
            </a:prstGeom>
            <a:noFill/>
            <a:ln w="28575" cap="sq">
              <a:solidFill>
                <a:schemeClr val="tx1"/>
              </a:solidFill>
              <a:miter lim="800000"/>
              <a:headEnd type="none" w="sm" len="sm"/>
              <a:tailEnd type="triangle" w="sm" len="sm"/>
            </a:ln>
            <a:effectLst/>
          </p:spPr>
        </p:cxnSp>
        <p:sp>
          <p:nvSpPr>
            <p:cNvPr id="14" name="Oval 20"/>
            <p:cNvSpPr>
              <a:spLocks noChangeArrowheads="1"/>
            </p:cNvSpPr>
            <p:nvPr/>
          </p:nvSpPr>
          <p:spPr bwMode="auto">
            <a:xfrm>
              <a:off x="1447800" y="205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year</a:t>
              </a:r>
            </a:p>
          </p:txBody>
        </p:sp>
        <p:sp>
          <p:nvSpPr>
            <p:cNvPr id="15" name="Oval 21"/>
            <p:cNvSpPr>
              <a:spLocks noChangeArrowheads="1"/>
            </p:cNvSpPr>
            <p:nvPr/>
          </p:nvSpPr>
          <p:spPr bwMode="auto">
            <a:xfrm>
              <a:off x="228600" y="41910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length</a:t>
              </a:r>
            </a:p>
          </p:txBody>
        </p:sp>
        <p:sp>
          <p:nvSpPr>
            <p:cNvPr id="16" name="Oval 22"/>
            <p:cNvSpPr>
              <a:spLocks noChangeArrowheads="1"/>
            </p:cNvSpPr>
            <p:nvPr/>
          </p:nvSpPr>
          <p:spPr bwMode="auto">
            <a:xfrm>
              <a:off x="1371600" y="41910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genre</a:t>
              </a:r>
            </a:p>
          </p:txBody>
        </p:sp>
        <p:cxnSp>
          <p:nvCxnSpPr>
            <p:cNvPr id="17" name="AutoShape 25"/>
            <p:cNvCxnSpPr>
              <a:cxnSpLocks noChangeShapeType="1"/>
              <a:stCxn id="7" idx="4"/>
              <a:endCxn id="4" idx="0"/>
            </p:cNvCxnSpPr>
            <p:nvPr/>
          </p:nvCxnSpPr>
          <p:spPr bwMode="auto">
            <a:xfrm>
              <a:off x="838200" y="2590800"/>
              <a:ext cx="609600" cy="381000"/>
            </a:xfrm>
            <a:prstGeom prst="straightConnector1">
              <a:avLst/>
            </a:prstGeom>
            <a:noFill/>
            <a:ln w="12700" cap="sq">
              <a:solidFill>
                <a:schemeClr val="tx1"/>
              </a:solidFill>
              <a:round/>
              <a:headEnd type="none" w="sm" len="sm"/>
              <a:tailEnd type="none" w="sm" len="sm"/>
            </a:ln>
            <a:effectLst/>
          </p:spPr>
        </p:cxnSp>
        <p:cxnSp>
          <p:nvCxnSpPr>
            <p:cNvPr id="18" name="AutoShape 26"/>
            <p:cNvCxnSpPr>
              <a:cxnSpLocks noChangeShapeType="1"/>
              <a:stCxn id="4" idx="0"/>
              <a:endCxn id="14" idx="4"/>
            </p:cNvCxnSpPr>
            <p:nvPr/>
          </p:nvCxnSpPr>
          <p:spPr bwMode="auto">
            <a:xfrm flipV="1">
              <a:off x="1447800" y="2590800"/>
              <a:ext cx="457200" cy="381000"/>
            </a:xfrm>
            <a:prstGeom prst="straightConnector1">
              <a:avLst/>
            </a:prstGeom>
            <a:noFill/>
            <a:ln w="12700" cap="sq">
              <a:solidFill>
                <a:schemeClr val="tx1"/>
              </a:solidFill>
              <a:round/>
              <a:headEnd type="none" w="sm" len="sm"/>
              <a:tailEnd type="none" w="sm" len="sm"/>
            </a:ln>
            <a:effectLst/>
          </p:spPr>
        </p:cxnSp>
        <p:cxnSp>
          <p:nvCxnSpPr>
            <p:cNvPr id="19" name="AutoShape 27"/>
            <p:cNvCxnSpPr>
              <a:cxnSpLocks noChangeShapeType="1"/>
              <a:stCxn id="15" idx="0"/>
              <a:endCxn id="4" idx="2"/>
            </p:cNvCxnSpPr>
            <p:nvPr/>
          </p:nvCxnSpPr>
          <p:spPr bwMode="auto">
            <a:xfrm flipV="1">
              <a:off x="685800" y="3810000"/>
              <a:ext cx="762000" cy="381000"/>
            </a:xfrm>
            <a:prstGeom prst="straightConnector1">
              <a:avLst/>
            </a:prstGeom>
            <a:noFill/>
            <a:ln w="12700" cap="sq">
              <a:solidFill>
                <a:schemeClr val="tx1"/>
              </a:solidFill>
              <a:round/>
              <a:headEnd type="none" w="sm" len="sm"/>
              <a:tailEnd type="none" w="sm" len="sm"/>
            </a:ln>
            <a:effectLst/>
          </p:spPr>
        </p:cxnSp>
        <p:cxnSp>
          <p:nvCxnSpPr>
            <p:cNvPr id="20" name="AutoShape 28"/>
            <p:cNvCxnSpPr>
              <a:cxnSpLocks noChangeShapeType="1"/>
              <a:stCxn id="16" idx="0"/>
              <a:endCxn id="4" idx="2"/>
            </p:cNvCxnSpPr>
            <p:nvPr/>
          </p:nvCxnSpPr>
          <p:spPr bwMode="auto">
            <a:xfrm flipH="1" flipV="1">
              <a:off x="1447800" y="3810000"/>
              <a:ext cx="381000" cy="381000"/>
            </a:xfrm>
            <a:prstGeom prst="straightConnector1">
              <a:avLst/>
            </a:prstGeom>
            <a:noFill/>
            <a:ln w="12700" cap="sq">
              <a:solidFill>
                <a:schemeClr val="tx1"/>
              </a:solidFill>
              <a:round/>
              <a:headEnd type="none" w="sm" len="sm"/>
              <a:tailEnd type="none" w="sm" len="sm"/>
            </a:ln>
            <a:effectLst/>
          </p:spPr>
        </p:cxnSp>
        <p:cxnSp>
          <p:nvCxnSpPr>
            <p:cNvPr id="21" name="AutoShape 29"/>
            <p:cNvCxnSpPr>
              <a:cxnSpLocks noChangeShapeType="1"/>
              <a:stCxn id="10" idx="0"/>
              <a:endCxn id="8" idx="4"/>
            </p:cNvCxnSpPr>
            <p:nvPr/>
          </p:nvCxnSpPr>
          <p:spPr bwMode="auto">
            <a:xfrm flipH="1" flipV="1">
              <a:off x="5257800" y="2590800"/>
              <a:ext cx="838200" cy="381000"/>
            </a:xfrm>
            <a:prstGeom prst="straightConnector1">
              <a:avLst/>
            </a:prstGeom>
            <a:noFill/>
            <a:ln w="12700" cap="sq">
              <a:solidFill>
                <a:schemeClr val="tx1"/>
              </a:solidFill>
              <a:round/>
              <a:headEnd type="none" w="sm" len="sm"/>
              <a:tailEnd type="none" w="sm" len="sm"/>
            </a:ln>
            <a:effectLst/>
          </p:spPr>
        </p:cxnSp>
        <p:cxnSp>
          <p:nvCxnSpPr>
            <p:cNvPr id="22" name="AutoShape 30"/>
            <p:cNvCxnSpPr>
              <a:cxnSpLocks noChangeShapeType="1"/>
              <a:stCxn id="10" idx="0"/>
              <a:endCxn id="9" idx="4"/>
            </p:cNvCxnSpPr>
            <p:nvPr/>
          </p:nvCxnSpPr>
          <p:spPr bwMode="auto">
            <a:xfrm flipV="1">
              <a:off x="6096000" y="2590800"/>
              <a:ext cx="457200" cy="381000"/>
            </a:xfrm>
            <a:prstGeom prst="straightConnector1">
              <a:avLst/>
            </a:prstGeom>
            <a:noFill/>
            <a:ln w="12700" cap="sq">
              <a:solidFill>
                <a:schemeClr val="tx1"/>
              </a:solidFill>
              <a:round/>
              <a:headEnd type="none" w="sm" len="sm"/>
              <a:tailEnd type="none" w="sm" len="sm"/>
            </a:ln>
            <a:effectLst/>
          </p:spPr>
        </p:cxnSp>
        <p:sp>
          <p:nvSpPr>
            <p:cNvPr id="23" name="Oval 31"/>
            <p:cNvSpPr>
              <a:spLocks noChangeArrowheads="1"/>
            </p:cNvSpPr>
            <p:nvPr/>
          </p:nvSpPr>
          <p:spPr bwMode="auto">
            <a:xfrm>
              <a:off x="2286000" y="586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name</a:t>
              </a:r>
            </a:p>
          </p:txBody>
        </p:sp>
        <p:sp>
          <p:nvSpPr>
            <p:cNvPr id="24" name="Oval 32"/>
            <p:cNvSpPr>
              <a:spLocks noChangeArrowheads="1"/>
            </p:cNvSpPr>
            <p:nvPr/>
          </p:nvSpPr>
          <p:spPr bwMode="auto">
            <a:xfrm>
              <a:off x="3657600" y="586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addr</a:t>
              </a:r>
            </a:p>
          </p:txBody>
        </p:sp>
        <p:cxnSp>
          <p:nvCxnSpPr>
            <p:cNvPr id="25" name="AutoShape 33"/>
            <p:cNvCxnSpPr>
              <a:cxnSpLocks noChangeShapeType="1"/>
              <a:stCxn id="5" idx="2"/>
              <a:endCxn id="23" idx="0"/>
            </p:cNvCxnSpPr>
            <p:nvPr/>
          </p:nvCxnSpPr>
          <p:spPr bwMode="auto">
            <a:xfrm rot="5400000">
              <a:off x="2933700" y="5295900"/>
              <a:ext cx="381000" cy="762000"/>
            </a:xfrm>
            <a:prstGeom prst="straightConnector1">
              <a:avLst/>
            </a:prstGeom>
            <a:noFill/>
            <a:ln w="12700" cap="sq">
              <a:solidFill>
                <a:schemeClr val="tx1"/>
              </a:solidFill>
              <a:round/>
              <a:headEnd type="none" w="sm" len="sm"/>
              <a:tailEnd type="none" w="sm" len="sm"/>
            </a:ln>
            <a:effectLst/>
          </p:spPr>
        </p:cxnSp>
        <p:cxnSp>
          <p:nvCxnSpPr>
            <p:cNvPr id="26" name="AutoShape 34"/>
            <p:cNvCxnSpPr>
              <a:cxnSpLocks noChangeShapeType="1"/>
              <a:stCxn id="5" idx="2"/>
              <a:endCxn id="24" idx="0"/>
            </p:cNvCxnSpPr>
            <p:nvPr/>
          </p:nvCxnSpPr>
          <p:spPr bwMode="auto">
            <a:xfrm rot="16200000" flipH="1">
              <a:off x="3619500" y="5372100"/>
              <a:ext cx="381000" cy="609600"/>
            </a:xfrm>
            <a:prstGeom prst="straightConnector1">
              <a:avLst/>
            </a:prstGeom>
            <a:noFill/>
            <a:ln w="12700" cap="sq">
              <a:solidFill>
                <a:schemeClr val="tx1"/>
              </a:solidFill>
              <a:round/>
              <a:headEnd type="none" w="sm" len="sm"/>
              <a:tailEnd type="none" w="sm" len="sm"/>
            </a:ln>
            <a:effectLst/>
          </p:spPr>
        </p:cxnSp>
        <p:sp>
          <p:nvSpPr>
            <p:cNvPr id="27" name="Oval 35"/>
            <p:cNvSpPr>
              <a:spLocks noChangeArrowheads="1"/>
            </p:cNvSpPr>
            <p:nvPr/>
          </p:nvSpPr>
          <p:spPr bwMode="auto">
            <a:xfrm>
              <a:off x="3048000" y="18288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Salary</a:t>
              </a:r>
            </a:p>
          </p:txBody>
        </p:sp>
        <p:cxnSp>
          <p:nvCxnSpPr>
            <p:cNvPr id="28" name="AutoShape 36"/>
            <p:cNvCxnSpPr>
              <a:cxnSpLocks noChangeShapeType="1"/>
              <a:stCxn id="6" idx="0"/>
              <a:endCxn id="27" idx="4"/>
            </p:cNvCxnSpPr>
            <p:nvPr/>
          </p:nvCxnSpPr>
          <p:spPr bwMode="auto">
            <a:xfrm flipV="1">
              <a:off x="3505200" y="2362200"/>
              <a:ext cx="0" cy="419100"/>
            </a:xfrm>
            <a:prstGeom prst="straightConnector1">
              <a:avLst/>
            </a:prstGeom>
            <a:noFill/>
            <a:ln w="12700" cap="sq">
              <a:solidFill>
                <a:schemeClr val="tx1"/>
              </a:solidFill>
              <a:round/>
              <a:headEnd type="none" w="sm" len="sm"/>
              <a:tailEnd type="none" w="sm" len="sm"/>
            </a:ln>
            <a:effectLst/>
          </p:spPr>
        </p:cxnSp>
      </p:grpSp>
      <p:sp>
        <p:nvSpPr>
          <p:cNvPr id="29" name="Rectangle 37"/>
          <p:cNvSpPr txBox="1">
            <a:spLocks noChangeArrowheads="1"/>
          </p:cNvSpPr>
          <p:nvPr/>
        </p:nvSpPr>
        <p:spPr>
          <a:xfrm>
            <a:off x="4648200" y="3810000"/>
            <a:ext cx="4419600" cy="1828800"/>
          </a:xfrm>
          <a:prstGeom prst="rect">
            <a:avLst/>
          </a:prstGeom>
          <a:noFill/>
          <a:ln/>
        </p:spPr>
        <p:txBody>
          <a:bodyPr vert="horz">
            <a:normAutofit/>
          </a:bodyPr>
          <a:lstStyle/>
          <a:p>
            <a:pPr marL="274320" marR="0" lvl="0" indent="-274320" algn="just" defTabSz="914400" rtl="0" eaLnBrk="1" fontAlgn="auto" latinLnBrk="0" hangingPunct="1">
              <a:spcBef>
                <a:spcPct val="20000"/>
              </a:spcBef>
              <a:spcAft>
                <a:spcPts val="0"/>
              </a:spcAft>
              <a:buClr>
                <a:schemeClr val="accent1"/>
              </a:buClr>
              <a:buSzPct val="85000"/>
              <a:buFont typeface="Wingdings 2"/>
              <a:buChar char=""/>
              <a:tabLst/>
              <a:defRPr/>
            </a:pPr>
            <a:r>
              <a:rPr kumimoji="0" lang="en-US" sz="2000" b="0" i="0" u="none" strike="noStrike" kern="1200" cap="none" spc="0" normalizeH="0" baseline="0" noProof="0" smtClean="0">
                <a:ln>
                  <a:noFill/>
                </a:ln>
                <a:solidFill>
                  <a:schemeClr val="tx1"/>
                </a:solidFill>
                <a:effectLst/>
                <a:uLnTx/>
                <a:uFillTx/>
                <a:latin typeface="Arial" pitchFamily="34" charset="0"/>
                <a:cs typeface="Arial" pitchFamily="34" charset="0"/>
              </a:rPr>
              <a:t>Do we need the relationships between Movies and Studios and Movies and Stars directly?</a:t>
            </a:r>
          </a:p>
          <a:p>
            <a:pPr marL="274320" marR="0" lvl="0" indent="-274320" algn="just" defTabSz="914400" rtl="0" eaLnBrk="1" fontAlgn="auto" latinLnBrk="0" hangingPunct="1">
              <a:spcBef>
                <a:spcPct val="20000"/>
              </a:spcBef>
              <a:spcAft>
                <a:spcPts val="0"/>
              </a:spcAft>
              <a:buClr>
                <a:schemeClr val="accent1"/>
              </a:buClr>
              <a:buSzPct val="85000"/>
              <a:buFont typeface="Wingdings 2"/>
              <a:buChar char=""/>
              <a:tabLst/>
              <a:defRPr/>
            </a:pPr>
            <a:r>
              <a:rPr kumimoji="0" lang="en-US" sz="2000" b="0" i="0" u="none" strike="noStrike" kern="1200" cap="none" spc="0" normalizeH="0" baseline="0" noProof="0" smtClean="0">
                <a:ln>
                  <a:noFill/>
                </a:ln>
                <a:solidFill>
                  <a:schemeClr val="tx1"/>
                </a:solidFill>
                <a:effectLst/>
                <a:uLnTx/>
                <a:uFillTx/>
                <a:latin typeface="Arial" pitchFamily="34" charset="0"/>
                <a:cs typeface="Arial" pitchFamily="34" charset="0"/>
              </a:rPr>
              <a:t>What if a star can work on a movie without there being a contract?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Do we use attributes or use entity set/relationship combinations for a particular questions?</a:t>
            </a:r>
          </a:p>
          <a:p>
            <a:r>
              <a:rPr lang="en-US" dirty="0" smtClean="0"/>
              <a:t>In general, an attribute is simpler to implement than either an entity set or a relationship</a:t>
            </a:r>
          </a:p>
        </p:txBody>
      </p:sp>
      <p:sp>
        <p:nvSpPr>
          <p:cNvPr id="2" name="Title 1"/>
          <p:cNvSpPr>
            <a:spLocks noGrp="1"/>
          </p:cNvSpPr>
          <p:nvPr>
            <p:ph type="title"/>
          </p:nvPr>
        </p:nvSpPr>
        <p:spPr/>
        <p:txBody>
          <a:bodyPr>
            <a:normAutofit fontScale="90000"/>
          </a:bodyPr>
          <a:lstStyle/>
          <a:p>
            <a:r>
              <a:rPr lang="en-US" dirty="0" smtClean="0"/>
              <a:t>Picking the Right Kind of Element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Consider the Movies database</a:t>
            </a:r>
          </a:p>
          <a:p>
            <a:pPr lvl="1"/>
            <a:r>
              <a:rPr lang="en-US" dirty="0" smtClean="0"/>
              <a:t>We use the name and address of studio as attributes of movies, so we eliminate the Studios entity set</a:t>
            </a:r>
          </a:p>
          <a:p>
            <a:pPr lvl="1"/>
            <a:r>
              <a:rPr lang="en-US" dirty="0" smtClean="0"/>
              <a:t>Is it good?</a:t>
            </a:r>
          </a:p>
        </p:txBody>
      </p:sp>
      <p:sp>
        <p:nvSpPr>
          <p:cNvPr id="2" name="Title 1"/>
          <p:cNvSpPr>
            <a:spLocks noGrp="1"/>
          </p:cNvSpPr>
          <p:nvPr>
            <p:ph type="title"/>
          </p:nvPr>
        </p:nvSpPr>
        <p:spPr/>
        <p:txBody>
          <a:bodyPr>
            <a:normAutofit fontScale="90000"/>
          </a:bodyPr>
          <a:lstStyle/>
          <a:p>
            <a:r>
              <a:rPr lang="en-US" dirty="0" smtClean="0"/>
              <a:t>Picking the Right Kind of Element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entity set should satisfy at least one of the following conditions:</a:t>
            </a:r>
          </a:p>
          <a:p>
            <a:pPr lvl="1"/>
            <a:r>
              <a:rPr lang="en-US" dirty="0" smtClean="0"/>
              <a:t>It is more than the name of something; it has </a:t>
            </a:r>
            <a:r>
              <a:rPr lang="en-US" i="1" dirty="0" smtClean="0">
                <a:solidFill>
                  <a:srgbClr val="FF0000"/>
                </a:solidFill>
              </a:rPr>
              <a:t>at least one non-key attribute</a:t>
            </a:r>
            <a:r>
              <a:rPr lang="en-US" dirty="0" smtClean="0"/>
              <a:t>, or</a:t>
            </a:r>
          </a:p>
          <a:p>
            <a:pPr lvl="1"/>
            <a:r>
              <a:rPr lang="en-US" dirty="0" smtClean="0"/>
              <a:t>It is the </a:t>
            </a:r>
            <a:r>
              <a:rPr lang="en-US" i="1" dirty="0" smtClean="0">
                <a:solidFill>
                  <a:srgbClr val="FF0000"/>
                </a:solidFill>
              </a:rPr>
              <a:t>many</a:t>
            </a:r>
            <a:r>
              <a:rPr lang="en-US" dirty="0" smtClean="0"/>
              <a:t> in a many-one or many-many relationship</a:t>
            </a:r>
          </a:p>
        </p:txBody>
      </p:sp>
      <p:sp>
        <p:nvSpPr>
          <p:cNvPr id="2" name="Title 1"/>
          <p:cNvSpPr>
            <a:spLocks noGrp="1"/>
          </p:cNvSpPr>
          <p:nvPr>
            <p:ph type="title"/>
          </p:nvPr>
        </p:nvSpPr>
        <p:spPr/>
        <p:txBody>
          <a:bodyPr>
            <a:normAutofit fontScale="90000"/>
          </a:bodyPr>
          <a:lstStyle/>
          <a:p>
            <a:r>
              <a:rPr lang="en-US" dirty="0" smtClean="0"/>
              <a:t>Picking the Right Kind of Element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Faithfulness</a:t>
            </a:r>
          </a:p>
          <a:p>
            <a:r>
              <a:rPr lang="en-US" dirty="0" smtClean="0"/>
              <a:t>Avoiding redundancy</a:t>
            </a:r>
          </a:p>
          <a:p>
            <a:r>
              <a:rPr lang="en-US" dirty="0" smtClean="0"/>
              <a:t>Simplicity counts</a:t>
            </a:r>
          </a:p>
          <a:p>
            <a:r>
              <a:rPr lang="en-US" dirty="0" smtClean="0"/>
              <a:t>Choosing the right relationship</a:t>
            </a:r>
          </a:p>
          <a:p>
            <a:r>
              <a:rPr lang="en-US" dirty="0" smtClean="0"/>
              <a:t>Picking the right kind of element</a:t>
            </a:r>
            <a:endParaRPr lang="en-US" dirty="0"/>
          </a:p>
        </p:txBody>
      </p:sp>
      <p:sp>
        <p:nvSpPr>
          <p:cNvPr id="2" name="Title 1"/>
          <p:cNvSpPr>
            <a:spLocks noGrp="1"/>
          </p:cNvSpPr>
          <p:nvPr>
            <p:ph type="title"/>
          </p:nvPr>
        </p:nvSpPr>
        <p:spPr/>
        <p:txBody>
          <a:bodyPr/>
          <a:lstStyle/>
          <a:p>
            <a:r>
              <a:rPr lang="en-US" dirty="0" smtClean="0"/>
              <a:t>Summary 4.2</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CONSTRAINTS IN E/R MODEL</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Two entities to agree on some, but not all, of the key attributes</a:t>
            </a:r>
          </a:p>
          <a:p>
            <a:r>
              <a:rPr lang="en-US" smtClean="0"/>
              <a:t>Every entity set has key(s), one of them is primary key</a:t>
            </a:r>
            <a:endParaRPr lang="en-US"/>
          </a:p>
        </p:txBody>
      </p:sp>
      <p:sp>
        <p:nvSpPr>
          <p:cNvPr id="3" name="Title 2"/>
          <p:cNvSpPr>
            <a:spLocks noGrp="1"/>
          </p:cNvSpPr>
          <p:nvPr>
            <p:ph type="title"/>
          </p:nvPr>
        </p:nvSpPr>
        <p:spPr/>
        <p:txBody>
          <a:bodyPr/>
          <a:lstStyle/>
          <a:p>
            <a:r>
              <a:rPr lang="en-US" smtClean="0"/>
              <a:t>Keys in the E/R Model</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Keys in the E/R Model</a:t>
            </a:r>
            <a:endParaRPr lang="en-US" dirty="0"/>
          </a:p>
        </p:txBody>
      </p:sp>
      <p:grpSp>
        <p:nvGrpSpPr>
          <p:cNvPr id="44" name="Group 43"/>
          <p:cNvGrpSpPr/>
          <p:nvPr/>
        </p:nvGrpSpPr>
        <p:grpSpPr>
          <a:xfrm>
            <a:off x="1219200" y="1981200"/>
            <a:ext cx="6794371" cy="3886200"/>
            <a:chOff x="1447800" y="2438400"/>
            <a:chExt cx="6794371" cy="3886200"/>
          </a:xfrm>
        </p:grpSpPr>
        <p:sp>
          <p:nvSpPr>
            <p:cNvPr id="7" name="Rectangle 6"/>
            <p:cNvSpPr/>
            <p:nvPr/>
          </p:nvSpPr>
          <p:spPr>
            <a:xfrm>
              <a:off x="1828800" y="4953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grpSp>
          <p:nvGrpSpPr>
            <p:cNvPr id="9" name="Group 13"/>
            <p:cNvGrpSpPr/>
            <p:nvPr/>
          </p:nvGrpSpPr>
          <p:grpSpPr>
            <a:xfrm>
              <a:off x="4038600" y="5029200"/>
              <a:ext cx="1219200" cy="533400"/>
              <a:chOff x="4191000" y="5029200"/>
              <a:chExt cx="1219200" cy="533400"/>
            </a:xfrm>
          </p:grpSpPr>
          <p:sp>
            <p:nvSpPr>
              <p:cNvPr id="38" name="Diamond 37"/>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9" name="TextBox 38"/>
              <p:cNvSpPr txBox="1"/>
              <p:nvPr/>
            </p:nvSpPr>
            <p:spPr>
              <a:xfrm>
                <a:off x="4419600" y="5117068"/>
                <a:ext cx="774571" cy="369332"/>
              </a:xfrm>
              <a:prstGeom prst="rect">
                <a:avLst/>
              </a:prstGeom>
              <a:noFill/>
            </p:spPr>
            <p:txBody>
              <a:bodyPr wrap="none" rtlCol="0">
                <a:spAutoFit/>
              </a:bodyPr>
              <a:lstStyle/>
              <a:p>
                <a:r>
                  <a:rPr lang="en-US" dirty="0" smtClean="0">
                    <a:latin typeface="Arial" pitchFamily="34" charset="0"/>
                    <a:cs typeface="Arial" pitchFamily="34" charset="0"/>
                  </a:rPr>
                  <a:t>Owns</a:t>
                </a:r>
                <a:endParaRPr lang="en-US" dirty="0">
                  <a:latin typeface="Arial" pitchFamily="34" charset="0"/>
                  <a:cs typeface="Arial" pitchFamily="34" charset="0"/>
                </a:endParaRPr>
              </a:p>
            </p:txBody>
          </p:sp>
        </p:grpSp>
        <p:sp>
          <p:nvSpPr>
            <p:cNvPr id="14" name="Oval 13"/>
            <p:cNvSpPr/>
            <p:nvPr/>
          </p:nvSpPr>
          <p:spPr>
            <a:xfrm>
              <a:off x="1981200" y="42672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5" name="TextBox 14"/>
            <p:cNvSpPr txBox="1"/>
            <p:nvPr/>
          </p:nvSpPr>
          <p:spPr>
            <a:xfrm>
              <a:off x="1981200" y="4267200"/>
              <a:ext cx="761747" cy="369332"/>
            </a:xfrm>
            <a:prstGeom prst="rect">
              <a:avLst/>
            </a:prstGeom>
            <a:noFill/>
          </p:spPr>
          <p:txBody>
            <a:bodyPr wrap="none" rtlCol="0">
              <a:spAutoFit/>
            </a:bodyPr>
            <a:lstStyle/>
            <a:p>
              <a:r>
                <a:rPr lang="en-US" u="sng" dirty="0" smtClean="0">
                  <a:latin typeface="Arial" pitchFamily="34" charset="0"/>
                  <a:cs typeface="Arial" pitchFamily="34" charset="0"/>
                </a:rPr>
                <a:t>name</a:t>
              </a:r>
              <a:endParaRPr lang="en-US" u="sng" dirty="0">
                <a:latin typeface="Arial" pitchFamily="34" charset="0"/>
                <a:cs typeface="Arial" pitchFamily="34" charset="0"/>
              </a:endParaRPr>
            </a:p>
          </p:txBody>
        </p:sp>
        <p:sp>
          <p:nvSpPr>
            <p:cNvPr id="16" name="Oval 15"/>
            <p:cNvSpPr/>
            <p:nvPr/>
          </p:nvSpPr>
          <p:spPr>
            <a:xfrm>
              <a:off x="1905000" y="594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7" name="TextBox 16"/>
            <p:cNvSpPr txBox="1"/>
            <p:nvPr/>
          </p:nvSpPr>
          <p:spPr>
            <a:xfrm>
              <a:off x="1905000" y="5943600"/>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cxnSp>
          <p:nvCxnSpPr>
            <p:cNvPr id="28" name="Straight Connector 27"/>
            <p:cNvCxnSpPr>
              <a:stCxn id="15" idx="2"/>
              <a:endCxn id="7" idx="0"/>
            </p:cNvCxnSpPr>
            <p:nvPr/>
          </p:nvCxnSpPr>
          <p:spPr>
            <a:xfrm rot="16200000" flipH="1">
              <a:off x="2203903" y="4794703"/>
              <a:ext cx="316468" cy="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7" idx="0"/>
              <a:endCxn id="7" idx="2"/>
            </p:cNvCxnSpPr>
            <p:nvPr/>
          </p:nvCxnSpPr>
          <p:spPr>
            <a:xfrm rot="16200000" flipV="1">
              <a:off x="2232551" y="5768449"/>
              <a:ext cx="304800" cy="455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096000" y="3276600"/>
              <a:ext cx="2146171" cy="2286000"/>
              <a:chOff x="5943600" y="2971800"/>
              <a:chExt cx="2146171" cy="2286000"/>
            </a:xfrm>
          </p:grpSpPr>
          <p:sp>
            <p:nvSpPr>
              <p:cNvPr id="6" name="Rectangle 5"/>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18" name="Oval 17"/>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9" name="TextBox 18"/>
              <p:cNvSpPr txBox="1"/>
              <p:nvPr/>
            </p:nvSpPr>
            <p:spPr>
              <a:xfrm>
                <a:off x="6113257" y="2971800"/>
                <a:ext cx="543739" cy="369332"/>
              </a:xfrm>
              <a:prstGeom prst="rect">
                <a:avLst/>
              </a:prstGeom>
              <a:noFill/>
            </p:spPr>
            <p:txBody>
              <a:bodyPr wrap="none" rtlCol="0">
                <a:spAutoFit/>
              </a:bodyPr>
              <a:lstStyle/>
              <a:p>
                <a:r>
                  <a:rPr lang="en-US" u="sng" dirty="0" smtClean="0">
                    <a:latin typeface="Arial" pitchFamily="34" charset="0"/>
                    <a:cs typeface="Arial" pitchFamily="34" charset="0"/>
                  </a:rPr>
                  <a:t>title</a:t>
                </a:r>
                <a:endParaRPr lang="en-US" u="sng" dirty="0">
                  <a:latin typeface="Arial" pitchFamily="34" charset="0"/>
                  <a:cs typeface="Arial" pitchFamily="34" charset="0"/>
                </a:endParaRPr>
              </a:p>
            </p:txBody>
          </p:sp>
          <p:sp>
            <p:nvSpPr>
              <p:cNvPr id="20" name="Oval 19"/>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1" name="TextBox 20"/>
              <p:cNvSpPr txBox="1"/>
              <p:nvPr/>
            </p:nvSpPr>
            <p:spPr>
              <a:xfrm>
                <a:off x="7332457" y="2971800"/>
                <a:ext cx="633507" cy="369332"/>
              </a:xfrm>
              <a:prstGeom prst="rect">
                <a:avLst/>
              </a:prstGeom>
              <a:noFill/>
            </p:spPr>
            <p:txBody>
              <a:bodyPr wrap="none" rtlCol="0">
                <a:spAutoFit/>
              </a:bodyPr>
              <a:lstStyle/>
              <a:p>
                <a:r>
                  <a:rPr lang="en-US" u="sng" dirty="0" smtClean="0">
                    <a:latin typeface="Arial" pitchFamily="34" charset="0"/>
                    <a:cs typeface="Arial" pitchFamily="34" charset="0"/>
                  </a:rPr>
                  <a:t>year</a:t>
                </a:r>
                <a:endParaRPr lang="en-US" u="sng" dirty="0">
                  <a:latin typeface="Arial" pitchFamily="34" charset="0"/>
                  <a:cs typeface="Arial" pitchFamily="34" charset="0"/>
                </a:endParaRPr>
              </a:p>
            </p:txBody>
          </p:sp>
          <p:sp>
            <p:nvSpPr>
              <p:cNvPr id="22" name="Oval 21"/>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3" name="TextBox 22"/>
              <p:cNvSpPr txBox="1"/>
              <p:nvPr/>
            </p:nvSpPr>
            <p:spPr>
              <a:xfrm>
                <a:off x="6096000" y="4876800"/>
                <a:ext cx="830677" cy="369332"/>
              </a:xfrm>
              <a:prstGeom prst="rect">
                <a:avLst/>
              </a:prstGeom>
              <a:noFill/>
            </p:spPr>
            <p:txBody>
              <a:bodyPr wrap="none" rtlCol="0">
                <a:spAutoFit/>
              </a:bodyPr>
              <a:lstStyle/>
              <a:p>
                <a:r>
                  <a:rPr lang="en-US" dirty="0" smtClean="0">
                    <a:latin typeface="Arial" pitchFamily="34" charset="0"/>
                    <a:cs typeface="Arial" pitchFamily="34" charset="0"/>
                  </a:rPr>
                  <a:t>length</a:t>
                </a:r>
                <a:endParaRPr lang="en-US" dirty="0">
                  <a:latin typeface="Arial" pitchFamily="34" charset="0"/>
                  <a:cs typeface="Arial" pitchFamily="34" charset="0"/>
                </a:endParaRPr>
              </a:p>
            </p:txBody>
          </p:sp>
          <p:sp>
            <p:nvSpPr>
              <p:cNvPr id="24" name="Oval 23"/>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5" name="TextBox 24"/>
              <p:cNvSpPr txBox="1"/>
              <p:nvPr/>
            </p:nvSpPr>
            <p:spPr>
              <a:xfrm>
                <a:off x="7315200" y="4876800"/>
                <a:ext cx="774571" cy="369332"/>
              </a:xfrm>
              <a:prstGeom prst="rect">
                <a:avLst/>
              </a:prstGeom>
              <a:noFill/>
            </p:spPr>
            <p:txBody>
              <a:bodyPr wrap="none" rtlCol="0">
                <a:spAutoFit/>
              </a:bodyPr>
              <a:lstStyle/>
              <a:p>
                <a:r>
                  <a:rPr lang="en-US" dirty="0" smtClean="0">
                    <a:latin typeface="Arial" pitchFamily="34" charset="0"/>
                    <a:cs typeface="Arial" pitchFamily="34" charset="0"/>
                  </a:rPr>
                  <a:t>genre</a:t>
                </a:r>
                <a:endParaRPr lang="en-US" dirty="0">
                  <a:latin typeface="Arial" pitchFamily="34" charset="0"/>
                  <a:cs typeface="Arial" pitchFamily="34" charset="0"/>
                </a:endParaRPr>
              </a:p>
            </p:txBody>
          </p:sp>
          <p:cxnSp>
            <p:nvCxnSpPr>
              <p:cNvPr id="30" name="Straight Connector 29"/>
              <p:cNvCxnSpPr>
                <a:stCxn id="19" idx="2"/>
                <a:endCxn id="6" idx="0"/>
              </p:cNvCxnSpPr>
              <p:nvPr/>
            </p:nvCxnSpPr>
            <p:spPr>
              <a:xfrm rot="16200000" flipH="1">
                <a:off x="6196629" y="3529629"/>
                <a:ext cx="468868" cy="9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0"/>
                <a:endCxn id="21"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2"/>
                <a:endCxn id="23"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3"/>
                <a:endCxn id="25" idx="0"/>
              </p:cNvCxnSpPr>
              <p:nvPr/>
            </p:nvCxnSpPr>
            <p:spPr>
              <a:xfrm>
                <a:off x="7010400" y="4152900"/>
                <a:ext cx="692086" cy="7239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1447800" y="2438400"/>
              <a:ext cx="3810000" cy="1524000"/>
              <a:chOff x="1295400" y="2133600"/>
              <a:chExt cx="3810000" cy="1524000"/>
            </a:xfrm>
          </p:grpSpPr>
          <p:sp>
            <p:nvSpPr>
              <p:cNvPr id="5" name="Rectangle 4"/>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grpSp>
            <p:nvGrpSpPr>
              <p:cNvPr id="8" name="Group 9"/>
              <p:cNvGrpSpPr/>
              <p:nvPr/>
            </p:nvGrpSpPr>
            <p:grpSpPr>
              <a:xfrm>
                <a:off x="3886200" y="3048000"/>
                <a:ext cx="1219200" cy="533400"/>
                <a:chOff x="4191000" y="3352800"/>
                <a:chExt cx="1219200" cy="533400"/>
              </a:xfrm>
            </p:grpSpPr>
            <p:sp>
              <p:nvSpPr>
                <p:cNvPr id="40"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1" name="TextBox 40"/>
                <p:cNvSpPr txBox="1"/>
                <p:nvPr/>
              </p:nvSpPr>
              <p:spPr>
                <a:xfrm>
                  <a:off x="4338215" y="3440668"/>
                  <a:ext cx="995785" cy="369332"/>
                </a:xfrm>
                <a:prstGeom prst="rect">
                  <a:avLst/>
                </a:prstGeom>
                <a:noFill/>
              </p:spPr>
              <p:txBody>
                <a:bodyPr wrap="none" rtlCol="0">
                  <a:spAutoFit/>
                </a:bodyPr>
                <a:lstStyle/>
                <a:p>
                  <a:r>
                    <a:rPr lang="en-US" dirty="0" smtClean="0">
                      <a:latin typeface="Arial" pitchFamily="34" charset="0"/>
                      <a:cs typeface="Arial" pitchFamily="34" charset="0"/>
                    </a:rPr>
                    <a:t>Stars-in</a:t>
                  </a:r>
                  <a:endParaRPr lang="en-US" dirty="0">
                    <a:latin typeface="Arial" pitchFamily="34" charset="0"/>
                    <a:cs typeface="Arial" pitchFamily="34" charset="0"/>
                  </a:endParaRPr>
                </a:p>
              </p:txBody>
            </p:sp>
          </p:grpSp>
          <p:sp>
            <p:nvSpPr>
              <p:cNvPr id="10" name="Oval 9"/>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1295400" y="2133600"/>
                <a:ext cx="761747" cy="369332"/>
              </a:xfrm>
              <a:prstGeom prst="rect">
                <a:avLst/>
              </a:prstGeom>
              <a:noFill/>
            </p:spPr>
            <p:txBody>
              <a:bodyPr wrap="none" rtlCol="0">
                <a:spAutoFit/>
              </a:bodyPr>
              <a:lstStyle/>
              <a:p>
                <a:r>
                  <a:rPr lang="en-US" u="sng" dirty="0" smtClean="0">
                    <a:latin typeface="Arial" pitchFamily="34" charset="0"/>
                    <a:cs typeface="Arial" pitchFamily="34" charset="0"/>
                  </a:rPr>
                  <a:t>name</a:t>
                </a:r>
                <a:endParaRPr lang="en-US" u="sng" dirty="0">
                  <a:latin typeface="Arial" pitchFamily="34" charset="0"/>
                  <a:cs typeface="Arial" pitchFamily="34" charset="0"/>
                </a:endParaRPr>
              </a:p>
            </p:txBody>
          </p:sp>
          <p:sp>
            <p:nvSpPr>
              <p:cNvPr id="12" name="Oval 11"/>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TextBox 12"/>
              <p:cNvSpPr txBox="1"/>
              <p:nvPr/>
            </p:nvSpPr>
            <p:spPr>
              <a:xfrm>
                <a:off x="2514600" y="2133600"/>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cxnSp>
            <p:nvCxnSpPr>
              <p:cNvPr id="26" name="Straight Connector 25"/>
              <p:cNvCxnSpPr>
                <a:stCxn id="11" idx="2"/>
                <a:endCxn id="5" idx="0"/>
              </p:cNvCxnSpPr>
              <p:nvPr/>
            </p:nvCxnSpPr>
            <p:spPr>
              <a:xfrm rot="16200000" flipH="1">
                <a:off x="1708603" y="2470603"/>
                <a:ext cx="468868"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2"/>
                <a:endCxn id="5" idx="0"/>
              </p:cNvCxnSpPr>
              <p:nvPr/>
            </p:nvCxnSpPr>
            <p:spPr>
              <a:xfrm rot="5400000">
                <a:off x="2379117" y="2333615"/>
                <a:ext cx="468868" cy="807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a:off x="5257800" y="36195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p:cNvCxnSpPr>
            <p:nvPr/>
          </p:nvCxnSpPr>
          <p:spPr>
            <a:xfrm>
              <a:off x="2895600" y="5295900"/>
              <a:ext cx="1295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257800" y="4457700"/>
              <a:ext cx="838200" cy="8382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Consider a relationships between Movies, Studios, and President</a:t>
            </a:r>
          </a:p>
          <a:p>
            <a:endParaRPr lang="en-US" dirty="0" smtClean="0"/>
          </a:p>
          <a:p>
            <a:endParaRPr lang="en-US" dirty="0" smtClean="0"/>
          </a:p>
          <a:p>
            <a:r>
              <a:rPr lang="en-US" dirty="0" smtClean="0"/>
              <a:t>We say</a:t>
            </a:r>
          </a:p>
          <a:p>
            <a:pPr lvl="1"/>
            <a:r>
              <a:rPr lang="en-US" dirty="0" smtClean="0"/>
              <a:t>Movies refers to Studios</a:t>
            </a:r>
          </a:p>
          <a:p>
            <a:pPr lvl="1"/>
            <a:r>
              <a:rPr lang="en-US" dirty="0" smtClean="0"/>
              <a:t>Studios refers to President</a:t>
            </a:r>
          </a:p>
          <a:p>
            <a:pPr lvl="1"/>
            <a:r>
              <a:rPr lang="en-US" dirty="0" smtClean="0"/>
              <a:t>President refers to Studios</a:t>
            </a:r>
          </a:p>
          <a:p>
            <a:pPr lvl="1"/>
            <a:endParaRPr lang="en-US" dirty="0" smtClean="0"/>
          </a:p>
        </p:txBody>
      </p:sp>
      <p:sp>
        <p:nvSpPr>
          <p:cNvPr id="2" name="Title 1"/>
          <p:cNvSpPr>
            <a:spLocks noGrp="1"/>
          </p:cNvSpPr>
          <p:nvPr>
            <p:ph type="title"/>
          </p:nvPr>
        </p:nvSpPr>
        <p:spPr/>
        <p:txBody>
          <a:bodyPr/>
          <a:lstStyle/>
          <a:p>
            <a:r>
              <a:rPr lang="en-US" dirty="0" smtClean="0"/>
              <a:t>Referential Integrity</a:t>
            </a:r>
            <a:endParaRPr lang="en-US" dirty="0"/>
          </a:p>
        </p:txBody>
      </p:sp>
      <p:grpSp>
        <p:nvGrpSpPr>
          <p:cNvPr id="17" name="Group 16"/>
          <p:cNvGrpSpPr/>
          <p:nvPr/>
        </p:nvGrpSpPr>
        <p:grpSpPr>
          <a:xfrm>
            <a:off x="1070494" y="2819400"/>
            <a:ext cx="7692506" cy="838200"/>
            <a:chOff x="765695" y="3149958"/>
            <a:chExt cx="7692506" cy="838200"/>
          </a:xfrm>
        </p:grpSpPr>
        <p:sp>
          <p:nvSpPr>
            <p:cNvPr id="4" name="Rectangle 4"/>
            <p:cNvSpPr>
              <a:spLocks noChangeArrowheads="1"/>
            </p:cNvSpPr>
            <p:nvPr/>
          </p:nvSpPr>
          <p:spPr bwMode="auto">
            <a:xfrm>
              <a:off x="765695" y="3276600"/>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Tahoma" pitchFamily="34" charset="0"/>
                </a:rPr>
                <a:t>Movies</a:t>
              </a:r>
            </a:p>
          </p:txBody>
        </p:sp>
        <p:sp>
          <p:nvSpPr>
            <p:cNvPr id="5" name="Rectangle 9"/>
            <p:cNvSpPr>
              <a:spLocks noChangeArrowheads="1"/>
            </p:cNvSpPr>
            <p:nvPr/>
          </p:nvSpPr>
          <p:spPr bwMode="auto">
            <a:xfrm>
              <a:off x="4038600" y="3276600"/>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pitchFamily="34" charset="0"/>
                </a:rPr>
                <a:t>Studios</a:t>
              </a:r>
            </a:p>
          </p:txBody>
        </p:sp>
        <p:sp>
          <p:nvSpPr>
            <p:cNvPr id="6" name="AutoShape 10"/>
            <p:cNvSpPr>
              <a:spLocks noChangeArrowheads="1"/>
            </p:cNvSpPr>
            <p:nvPr/>
          </p:nvSpPr>
          <p:spPr bwMode="auto">
            <a:xfrm>
              <a:off x="2209800" y="3149958"/>
              <a:ext cx="12192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dirty="0">
                  <a:latin typeface="Tahoma" pitchFamily="34" charset="0"/>
                </a:rPr>
                <a:t>Owns</a:t>
              </a:r>
            </a:p>
          </p:txBody>
        </p:sp>
        <p:cxnSp>
          <p:nvCxnSpPr>
            <p:cNvPr id="7" name="Straight Connector 6"/>
            <p:cNvCxnSpPr>
              <a:stCxn id="6" idx="1"/>
              <a:endCxn id="4" idx="3"/>
            </p:cNvCxnSpPr>
            <p:nvPr/>
          </p:nvCxnSpPr>
          <p:spPr>
            <a:xfrm rot="10800000">
              <a:off x="1713962" y="3564732"/>
              <a:ext cx="495838" cy="4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3"/>
              <a:endCxn id="5" idx="1"/>
            </p:cNvCxnSpPr>
            <p:nvPr/>
          </p:nvCxnSpPr>
          <p:spPr>
            <a:xfrm flipV="1">
              <a:off x="3429000" y="3564732"/>
              <a:ext cx="609600" cy="4326"/>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9" name="AutoShape 10"/>
            <p:cNvSpPr>
              <a:spLocks noChangeArrowheads="1"/>
            </p:cNvSpPr>
            <p:nvPr/>
          </p:nvSpPr>
          <p:spPr bwMode="auto">
            <a:xfrm>
              <a:off x="5486400" y="3149958"/>
              <a:ext cx="12192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dirty="0" smtClean="0">
                  <a:latin typeface="Tahoma" pitchFamily="34" charset="0"/>
                </a:rPr>
                <a:t>Runs</a:t>
              </a:r>
              <a:endParaRPr lang="en-US" dirty="0">
                <a:latin typeface="Tahoma" pitchFamily="34" charset="0"/>
              </a:endParaRPr>
            </a:p>
          </p:txBody>
        </p:sp>
        <p:sp>
          <p:nvSpPr>
            <p:cNvPr id="10" name="Rectangle 9"/>
            <p:cNvSpPr>
              <a:spLocks noChangeArrowheads="1"/>
            </p:cNvSpPr>
            <p:nvPr/>
          </p:nvSpPr>
          <p:spPr bwMode="auto">
            <a:xfrm>
              <a:off x="7315201" y="3276600"/>
              <a:ext cx="1143000"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latin typeface="Tahoma" pitchFamily="34" charset="0"/>
                </a:rPr>
                <a:t>President</a:t>
              </a:r>
              <a:endParaRPr lang="en-US" dirty="0">
                <a:latin typeface="Tahoma" pitchFamily="34" charset="0"/>
              </a:endParaRPr>
            </a:p>
          </p:txBody>
        </p:sp>
        <p:cxnSp>
          <p:nvCxnSpPr>
            <p:cNvPr id="11" name="Straight Arrow Connector 10"/>
            <p:cNvCxnSpPr>
              <a:stCxn id="9" idx="3"/>
              <a:endCxn id="10" idx="1"/>
            </p:cNvCxnSpPr>
            <p:nvPr/>
          </p:nvCxnSpPr>
          <p:spPr>
            <a:xfrm flipV="1">
              <a:off x="6705600" y="3564732"/>
              <a:ext cx="609601" cy="4326"/>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1"/>
              <a:endCxn id="5" idx="3"/>
            </p:cNvCxnSpPr>
            <p:nvPr/>
          </p:nvCxnSpPr>
          <p:spPr>
            <a:xfrm rot="10800000">
              <a:off x="4986868" y="3564732"/>
              <a:ext cx="499533" cy="4326"/>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Process</a:t>
            </a:r>
            <a:endParaRPr lang="en-US" dirty="0"/>
          </a:p>
        </p:txBody>
      </p:sp>
      <p:pic>
        <p:nvPicPr>
          <p:cNvPr id="6" name="Picture 9"/>
          <p:cNvPicPr>
            <a:picLocks noChangeAspect="1" noChangeArrowheads="1"/>
          </p:cNvPicPr>
          <p:nvPr/>
        </p:nvPicPr>
        <p:blipFill>
          <a:blip r:embed="rId3" cstate="print"/>
          <a:srcRect/>
          <a:stretch>
            <a:fillRect/>
          </a:stretch>
        </p:blipFill>
        <p:spPr bwMode="auto">
          <a:xfrm>
            <a:off x="2678900" y="1295400"/>
            <a:ext cx="39505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referential integrity constraints</a:t>
            </a:r>
          </a:p>
          <a:p>
            <a:pPr lvl="1"/>
            <a:r>
              <a:rPr lang="en-US" dirty="0" smtClean="0"/>
              <a:t>A value appearing in one context must also appear in another</a:t>
            </a:r>
          </a:p>
        </p:txBody>
      </p:sp>
      <p:sp>
        <p:nvSpPr>
          <p:cNvPr id="2" name="Title 1"/>
          <p:cNvSpPr>
            <a:spLocks noGrp="1"/>
          </p:cNvSpPr>
          <p:nvPr>
            <p:ph type="title"/>
          </p:nvPr>
        </p:nvSpPr>
        <p:spPr/>
        <p:txBody>
          <a:bodyPr/>
          <a:lstStyle/>
          <a:p>
            <a:r>
              <a:rPr lang="en-US" dirty="0" smtClean="0"/>
              <a:t>Referential Integrity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we represented </a:t>
            </a:r>
            <a:r>
              <a:rPr lang="en-US" i="1" dirty="0" smtClean="0">
                <a:solidFill>
                  <a:srgbClr val="FF0000"/>
                </a:solidFill>
              </a:rPr>
              <a:t>every movie has at least 10 stars</a:t>
            </a:r>
            <a:r>
              <a:rPr lang="en-US" dirty="0" smtClean="0"/>
              <a:t>?</a:t>
            </a:r>
          </a:p>
        </p:txBody>
      </p:sp>
      <p:sp>
        <p:nvSpPr>
          <p:cNvPr id="2" name="Title 1"/>
          <p:cNvSpPr>
            <a:spLocks noGrp="1"/>
          </p:cNvSpPr>
          <p:nvPr>
            <p:ph type="title"/>
          </p:nvPr>
        </p:nvSpPr>
        <p:spPr/>
        <p:txBody>
          <a:bodyPr/>
          <a:lstStyle/>
          <a:p>
            <a:r>
              <a:rPr lang="en-US" dirty="0" smtClean="0"/>
              <a:t>Degree Constraints</a:t>
            </a:r>
            <a:endParaRPr lang="en-US" dirty="0"/>
          </a:p>
        </p:txBody>
      </p:sp>
      <p:grpSp>
        <p:nvGrpSpPr>
          <p:cNvPr id="35" name="Group 34"/>
          <p:cNvGrpSpPr/>
          <p:nvPr/>
        </p:nvGrpSpPr>
        <p:grpSpPr>
          <a:xfrm>
            <a:off x="990600" y="3124200"/>
            <a:ext cx="7327771" cy="2286000"/>
            <a:chOff x="990600" y="3124200"/>
            <a:chExt cx="7327771" cy="2286000"/>
          </a:xfrm>
        </p:grpSpPr>
        <p:grpSp>
          <p:nvGrpSpPr>
            <p:cNvPr id="33" name="Group 32"/>
            <p:cNvGrpSpPr/>
            <p:nvPr/>
          </p:nvGrpSpPr>
          <p:grpSpPr>
            <a:xfrm>
              <a:off x="990600" y="3124200"/>
              <a:ext cx="7327771" cy="2286000"/>
              <a:chOff x="762000" y="2819400"/>
              <a:chExt cx="7327771" cy="2286000"/>
            </a:xfrm>
          </p:grpSpPr>
          <p:grpSp>
            <p:nvGrpSpPr>
              <p:cNvPr id="4" name="Group 3"/>
              <p:cNvGrpSpPr/>
              <p:nvPr/>
            </p:nvGrpSpPr>
            <p:grpSpPr>
              <a:xfrm>
                <a:off x="5943600" y="2819400"/>
                <a:ext cx="2146171" cy="2286000"/>
                <a:chOff x="5943600" y="2971800"/>
                <a:chExt cx="2146171" cy="2286000"/>
              </a:xfrm>
            </p:grpSpPr>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6" name="Oval 5"/>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7" name="TextBox 6"/>
                <p:cNvSpPr txBox="1"/>
                <p:nvPr/>
              </p:nvSpPr>
              <p:spPr>
                <a:xfrm>
                  <a:off x="6113257" y="2971800"/>
                  <a:ext cx="543739" cy="369332"/>
                </a:xfrm>
                <a:prstGeom prst="rect">
                  <a:avLst/>
                </a:prstGeom>
                <a:noFill/>
              </p:spPr>
              <p:txBody>
                <a:bodyPr wrap="none" rtlCol="0">
                  <a:spAutoFit/>
                </a:bodyPr>
                <a:lstStyle/>
                <a:p>
                  <a:r>
                    <a:rPr lang="en-US" u="sng" dirty="0" smtClean="0">
                      <a:latin typeface="Arial" pitchFamily="34" charset="0"/>
                      <a:cs typeface="Arial" pitchFamily="34" charset="0"/>
                    </a:rPr>
                    <a:t>title</a:t>
                  </a:r>
                  <a:endParaRPr lang="en-US" u="sng" dirty="0">
                    <a:latin typeface="Arial" pitchFamily="34" charset="0"/>
                    <a:cs typeface="Arial" pitchFamily="34" charset="0"/>
                  </a:endParaRPr>
                </a:p>
              </p:txBody>
            </p:sp>
            <p:sp>
              <p:nvSpPr>
                <p:cNvPr id="8" name="Oval 7"/>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7332457" y="2971800"/>
                  <a:ext cx="633507" cy="369332"/>
                </a:xfrm>
                <a:prstGeom prst="rect">
                  <a:avLst/>
                </a:prstGeom>
                <a:noFill/>
              </p:spPr>
              <p:txBody>
                <a:bodyPr wrap="none" rtlCol="0">
                  <a:spAutoFit/>
                </a:bodyPr>
                <a:lstStyle/>
                <a:p>
                  <a:r>
                    <a:rPr lang="en-US" u="sng" dirty="0" smtClean="0">
                      <a:latin typeface="Arial" pitchFamily="34" charset="0"/>
                      <a:cs typeface="Arial" pitchFamily="34" charset="0"/>
                    </a:rPr>
                    <a:t>year</a:t>
                  </a:r>
                  <a:endParaRPr lang="en-US" u="sng" dirty="0">
                    <a:latin typeface="Arial" pitchFamily="34" charset="0"/>
                    <a:cs typeface="Arial" pitchFamily="34" charset="0"/>
                  </a:endParaRPr>
                </a:p>
              </p:txBody>
            </p:sp>
            <p:sp>
              <p:nvSpPr>
                <p:cNvPr id="10" name="Oval 9"/>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6096000" y="4876800"/>
                  <a:ext cx="830677" cy="369332"/>
                </a:xfrm>
                <a:prstGeom prst="rect">
                  <a:avLst/>
                </a:prstGeom>
                <a:noFill/>
              </p:spPr>
              <p:txBody>
                <a:bodyPr wrap="none" rtlCol="0">
                  <a:spAutoFit/>
                </a:bodyPr>
                <a:lstStyle/>
                <a:p>
                  <a:r>
                    <a:rPr lang="en-US" dirty="0" smtClean="0">
                      <a:latin typeface="Arial" pitchFamily="34" charset="0"/>
                      <a:cs typeface="Arial" pitchFamily="34" charset="0"/>
                    </a:rPr>
                    <a:t>length</a:t>
                  </a:r>
                  <a:endParaRPr lang="en-US" dirty="0">
                    <a:latin typeface="Arial" pitchFamily="34" charset="0"/>
                    <a:cs typeface="Arial" pitchFamily="34" charset="0"/>
                  </a:endParaRPr>
                </a:p>
              </p:txBody>
            </p:sp>
            <p:sp>
              <p:nvSpPr>
                <p:cNvPr id="12" name="Oval 11"/>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TextBox 12"/>
                <p:cNvSpPr txBox="1"/>
                <p:nvPr/>
              </p:nvSpPr>
              <p:spPr>
                <a:xfrm>
                  <a:off x="7315200" y="4876800"/>
                  <a:ext cx="774571" cy="369332"/>
                </a:xfrm>
                <a:prstGeom prst="rect">
                  <a:avLst/>
                </a:prstGeom>
                <a:noFill/>
              </p:spPr>
              <p:txBody>
                <a:bodyPr wrap="none" rtlCol="0">
                  <a:spAutoFit/>
                </a:bodyPr>
                <a:lstStyle/>
                <a:p>
                  <a:r>
                    <a:rPr lang="en-US" dirty="0" smtClean="0">
                      <a:latin typeface="Arial" pitchFamily="34" charset="0"/>
                      <a:cs typeface="Arial" pitchFamily="34" charset="0"/>
                    </a:rPr>
                    <a:t>genre</a:t>
                  </a:r>
                  <a:endParaRPr lang="en-US" dirty="0">
                    <a:latin typeface="Arial" pitchFamily="34" charset="0"/>
                    <a:cs typeface="Arial" pitchFamily="34" charset="0"/>
                  </a:endParaRPr>
                </a:p>
              </p:txBody>
            </p:sp>
            <p:cxnSp>
              <p:nvCxnSpPr>
                <p:cNvPr id="14" name="Straight Connector 13"/>
                <p:cNvCxnSpPr>
                  <a:stCxn id="7" idx="2"/>
                  <a:endCxn id="5" idx="0"/>
                </p:cNvCxnSpPr>
                <p:nvPr/>
              </p:nvCxnSpPr>
              <p:spPr>
                <a:xfrm rot="16200000" flipH="1">
                  <a:off x="6196629" y="3529629"/>
                  <a:ext cx="468868" cy="9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0"/>
                  <a:endCxn id="9"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11"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3"/>
                  <a:endCxn id="13" idx="0"/>
                </p:cNvCxnSpPr>
                <p:nvPr/>
              </p:nvCxnSpPr>
              <p:spPr>
                <a:xfrm>
                  <a:off x="7010400" y="4152900"/>
                  <a:ext cx="692086" cy="7239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762000" y="2819400"/>
                <a:ext cx="3810000" cy="1524000"/>
                <a:chOff x="1295400" y="2133600"/>
                <a:chExt cx="3810000" cy="1524000"/>
              </a:xfrm>
            </p:grpSpPr>
            <p:sp>
              <p:nvSpPr>
                <p:cNvPr id="19" name="Rectangle 18"/>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grpSp>
              <p:nvGrpSpPr>
                <p:cNvPr id="20" name="Group 9"/>
                <p:cNvGrpSpPr/>
                <p:nvPr/>
              </p:nvGrpSpPr>
              <p:grpSpPr>
                <a:xfrm>
                  <a:off x="3886200" y="3048000"/>
                  <a:ext cx="1219200" cy="533400"/>
                  <a:chOff x="4191000" y="3352800"/>
                  <a:chExt cx="1219200" cy="533400"/>
                </a:xfrm>
              </p:grpSpPr>
              <p:sp>
                <p:nvSpPr>
                  <p:cNvPr id="2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9" name="TextBox 28"/>
                  <p:cNvSpPr txBox="1"/>
                  <p:nvPr/>
                </p:nvSpPr>
                <p:spPr>
                  <a:xfrm>
                    <a:off x="4338215" y="3440668"/>
                    <a:ext cx="995785" cy="369332"/>
                  </a:xfrm>
                  <a:prstGeom prst="rect">
                    <a:avLst/>
                  </a:prstGeom>
                  <a:noFill/>
                </p:spPr>
                <p:txBody>
                  <a:bodyPr wrap="none" rtlCol="0">
                    <a:spAutoFit/>
                  </a:bodyPr>
                  <a:lstStyle/>
                  <a:p>
                    <a:r>
                      <a:rPr lang="en-US" dirty="0" smtClean="0">
                        <a:latin typeface="Arial" pitchFamily="34" charset="0"/>
                        <a:cs typeface="Arial" pitchFamily="34" charset="0"/>
                      </a:rPr>
                      <a:t>Stars-in</a:t>
                    </a:r>
                    <a:endParaRPr lang="en-US" dirty="0">
                      <a:latin typeface="Arial" pitchFamily="34" charset="0"/>
                      <a:cs typeface="Arial" pitchFamily="34" charset="0"/>
                    </a:endParaRPr>
                  </a:p>
                </p:txBody>
              </p:sp>
            </p:grpSp>
            <p:sp>
              <p:nvSpPr>
                <p:cNvPr id="21" name="Oval 20"/>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1295400" y="2133600"/>
                  <a:ext cx="761747" cy="369332"/>
                </a:xfrm>
                <a:prstGeom prst="rect">
                  <a:avLst/>
                </a:prstGeom>
                <a:noFill/>
              </p:spPr>
              <p:txBody>
                <a:bodyPr wrap="none" rtlCol="0">
                  <a:spAutoFit/>
                </a:bodyPr>
                <a:lstStyle/>
                <a:p>
                  <a:r>
                    <a:rPr lang="en-US" u="sng" dirty="0" smtClean="0">
                      <a:latin typeface="Arial" pitchFamily="34" charset="0"/>
                      <a:cs typeface="Arial" pitchFamily="34" charset="0"/>
                    </a:rPr>
                    <a:t>name</a:t>
                  </a:r>
                  <a:endParaRPr lang="en-US" u="sng" dirty="0">
                    <a:latin typeface="Arial" pitchFamily="34" charset="0"/>
                    <a:cs typeface="Arial" pitchFamily="34" charset="0"/>
                  </a:endParaRPr>
                </a:p>
              </p:txBody>
            </p:sp>
            <p:sp>
              <p:nvSpPr>
                <p:cNvPr id="23" name="Oval 22"/>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2514600" y="2133600"/>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cxnSp>
              <p:nvCxnSpPr>
                <p:cNvPr id="25" name="Straight Connector 25"/>
                <p:cNvCxnSpPr>
                  <a:stCxn id="22" idx="2"/>
                  <a:endCxn id="19" idx="0"/>
                </p:cNvCxnSpPr>
                <p:nvPr/>
              </p:nvCxnSpPr>
              <p:spPr>
                <a:xfrm rot="16200000" flipH="1">
                  <a:off x="1708603" y="2470603"/>
                  <a:ext cx="468868"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4" idx="2"/>
                  <a:endCxn id="19" idx="0"/>
                </p:cNvCxnSpPr>
                <p:nvPr/>
              </p:nvCxnSpPr>
              <p:spPr>
                <a:xfrm rot="5400000">
                  <a:off x="2379117" y="2333615"/>
                  <a:ext cx="468868" cy="807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28" idx="3"/>
                <a:endCxn id="5" idx="1"/>
              </p:cNvCxnSpPr>
              <p:nvPr/>
            </p:nvCxnSpPr>
            <p:spPr>
              <a:xfrm>
                <a:off x="4572000" y="4000500"/>
                <a:ext cx="13716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2438400" y="3962400"/>
              <a:ext cx="644728" cy="369332"/>
            </a:xfrm>
            <a:prstGeom prst="rect">
              <a:avLst/>
            </a:prstGeom>
            <a:noFill/>
          </p:spPr>
          <p:txBody>
            <a:bodyPr wrap="none" rtlCol="0">
              <a:spAutoFit/>
            </a:bodyPr>
            <a:lstStyle/>
            <a:p>
              <a:r>
                <a:rPr lang="en-US" dirty="0" smtClean="0"/>
                <a:t>&gt;=10</a:t>
              </a:r>
              <a:endParaRPr lang="en-US" dirty="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Keys in the E/R model</a:t>
            </a:r>
          </a:p>
          <a:p>
            <a:r>
              <a:rPr lang="en-US" dirty="0" smtClean="0"/>
              <a:t>Referential Integrity</a:t>
            </a:r>
          </a:p>
          <a:p>
            <a:r>
              <a:rPr lang="en-US" dirty="0" smtClean="0"/>
              <a:t>Degree Constraints</a:t>
            </a:r>
            <a:endParaRPr lang="en-US" dirty="0"/>
          </a:p>
        </p:txBody>
      </p:sp>
      <p:sp>
        <p:nvSpPr>
          <p:cNvPr id="2" name="Title 1"/>
          <p:cNvSpPr>
            <a:spLocks noGrp="1"/>
          </p:cNvSpPr>
          <p:nvPr>
            <p:ph type="title"/>
          </p:nvPr>
        </p:nvSpPr>
        <p:spPr/>
        <p:txBody>
          <a:bodyPr/>
          <a:lstStyle/>
          <a:p>
            <a:r>
              <a:rPr lang="en-US" dirty="0" smtClean="0"/>
              <a:t>Summary 4.3</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WEAK ENTITY SETS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Consider the relationship</a:t>
            </a:r>
          </a:p>
          <a:p>
            <a:endParaRPr lang="en-US" dirty="0" smtClean="0"/>
          </a:p>
          <a:p>
            <a:endParaRPr lang="en-US" dirty="0" smtClean="0"/>
          </a:p>
          <a:p>
            <a:endParaRPr lang="en-US" dirty="0" smtClean="0"/>
          </a:p>
          <a:p>
            <a:endParaRPr lang="en-US" dirty="0" smtClean="0"/>
          </a:p>
          <a:p>
            <a:pPr lvl="1"/>
            <a:r>
              <a:rPr lang="en-US" dirty="0" smtClean="0"/>
              <a:t>An entity set’s key to be composed of attributes, some or all of which belong to another entity set. Such an entity set is called a </a:t>
            </a:r>
            <a:r>
              <a:rPr lang="en-US" b="1" i="1" dirty="0" smtClean="0"/>
              <a:t>weak entity set</a:t>
            </a:r>
            <a:r>
              <a:rPr lang="en-US" dirty="0" smtClean="0"/>
              <a:t>.</a:t>
            </a:r>
          </a:p>
          <a:p>
            <a:pPr lvl="1"/>
            <a:endParaRPr lang="en-US" dirty="0" smtClean="0"/>
          </a:p>
        </p:txBody>
      </p:sp>
      <p:sp>
        <p:nvSpPr>
          <p:cNvPr id="2" name="Title 1"/>
          <p:cNvSpPr>
            <a:spLocks noGrp="1"/>
          </p:cNvSpPr>
          <p:nvPr>
            <p:ph type="title"/>
          </p:nvPr>
        </p:nvSpPr>
        <p:spPr/>
        <p:txBody>
          <a:bodyPr/>
          <a:lstStyle/>
          <a:p>
            <a:r>
              <a:rPr lang="en-US" dirty="0" smtClean="0"/>
              <a:t>Weak Entity Sets</a:t>
            </a:r>
            <a:endParaRPr lang="en-US" dirty="0"/>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Studios</a:t>
              </a:r>
              <a:endParaRPr lang="en-US" b="1" dirty="0">
                <a:solidFill>
                  <a:schemeClr val="tx1"/>
                </a:solidFill>
                <a:latin typeface="Arial" pitchFamily="34" charset="0"/>
                <a:cs typeface="Arial" pitchFamily="34" charset="0"/>
              </a:endParaRP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smtClean="0">
                    <a:latin typeface="Arial" pitchFamily="34" charset="0"/>
                    <a:cs typeface="Arial" pitchFamily="34" charset="0"/>
                  </a:rPr>
                  <a:t>Weak entity set</a:t>
                </a:r>
                <a:endParaRPr lang="en-US" dirty="0">
                  <a:latin typeface="Arial" pitchFamily="34" charset="0"/>
                  <a:cs typeface="Arial" pitchFamily="34" charset="0"/>
                </a:endParaRP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smtClean="0">
                    <a:latin typeface="Arial" pitchFamily="34" charset="0"/>
                    <a:cs typeface="Arial" pitchFamily="34" charset="0"/>
                  </a:rPr>
                  <a:t>Supporting entity set</a:t>
                </a:r>
                <a:endParaRPr lang="en-US" dirty="0">
                  <a:latin typeface="Arial" pitchFamily="34" charset="0"/>
                  <a:cs typeface="Arial" pitchFamily="34" charset="0"/>
                </a:endParaRP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Crews</a:t>
              </a:r>
              <a:endParaRPr lang="en-US" b="1" dirty="0">
                <a:solidFill>
                  <a:schemeClr val="tx1"/>
                </a:solidFill>
                <a:latin typeface="Arial" pitchFamily="34" charset="0"/>
                <a:cs typeface="Arial" pitchFamily="34" charset="0"/>
              </a:endParaRP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Unit-of</a:t>
              </a:r>
              <a:endParaRPr lang="en-US" dirty="0">
                <a:solidFill>
                  <a:schemeClr val="tx1"/>
                </a:solidFill>
                <a:latin typeface="Arial" pitchFamily="34" charset="0"/>
                <a:cs typeface="Arial" pitchFamily="34" charset="0"/>
              </a:endParaRP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latin typeface="Arial" pitchFamily="34" charset="0"/>
                  <a:cs typeface="Arial" pitchFamily="34" charset="0"/>
                </a:rPr>
                <a:t>number</a:t>
              </a:r>
              <a:endParaRPr lang="en-US" u="sng" dirty="0">
                <a:solidFill>
                  <a:schemeClr val="tx1"/>
                </a:solidFill>
                <a:latin typeface="Arial" pitchFamily="34" charset="0"/>
                <a:cs typeface="Arial" pitchFamily="34" charset="0"/>
              </a:endParaRP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latin typeface="Arial" pitchFamily="34" charset="0"/>
                  <a:cs typeface="Arial" pitchFamily="34" charset="0"/>
                </a:rPr>
                <a:t>name</a:t>
              </a:r>
              <a:endParaRPr lang="en-US" u="sng" dirty="0">
                <a:solidFill>
                  <a:schemeClr val="tx1"/>
                </a:solidFill>
                <a:latin typeface="Arial" pitchFamily="34" charset="0"/>
                <a:cs typeface="Arial" pitchFamily="34" charset="0"/>
              </a:endParaRP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address</a:t>
              </a:r>
              <a:endParaRPr lang="en-US" dirty="0">
                <a:solidFill>
                  <a:schemeClr val="tx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 is a relationship from E to F</a:t>
            </a:r>
          </a:p>
          <a:p>
            <a:r>
              <a:rPr lang="en-US" dirty="0" smtClean="0"/>
              <a:t>R is called </a:t>
            </a:r>
            <a:r>
              <a:rPr lang="en-US" i="1" dirty="0" smtClean="0"/>
              <a:t>supporting relationship</a:t>
            </a:r>
            <a:r>
              <a:rPr lang="en-US" dirty="0" smtClean="0"/>
              <a:t> if</a:t>
            </a:r>
          </a:p>
          <a:p>
            <a:pPr lvl="1"/>
            <a:r>
              <a:rPr lang="en-US" dirty="0" smtClean="0"/>
              <a:t>R must be a binary, many-one relationship from E to F</a:t>
            </a:r>
          </a:p>
          <a:p>
            <a:pPr lvl="1"/>
            <a:r>
              <a:rPr lang="en-US" dirty="0" smtClean="0"/>
              <a:t>R must have referential integrity from E to F</a:t>
            </a:r>
          </a:p>
          <a:p>
            <a:pPr lvl="1"/>
            <a:r>
              <a:rPr lang="en-US" dirty="0" smtClean="0"/>
              <a:t>The attributes that F supplies for the key of E must be key attributes of F</a:t>
            </a:r>
          </a:p>
        </p:txBody>
      </p:sp>
      <p:sp>
        <p:nvSpPr>
          <p:cNvPr id="2" name="Title 1"/>
          <p:cNvSpPr>
            <a:spLocks noGrp="1"/>
          </p:cNvSpPr>
          <p:nvPr>
            <p:ph type="title"/>
          </p:nvPr>
        </p:nvSpPr>
        <p:spPr/>
        <p:txBody>
          <a:bodyPr>
            <a:normAutofit fontScale="90000"/>
          </a:bodyPr>
          <a:lstStyle/>
          <a:p>
            <a:r>
              <a:rPr lang="en-US" dirty="0" smtClean="0"/>
              <a:t>Requirements for Weak Entity Sets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weak entity set</a:t>
            </a:r>
          </a:p>
        </p:txBody>
      </p:sp>
      <p:sp>
        <p:nvSpPr>
          <p:cNvPr id="2" name="Title 1"/>
          <p:cNvSpPr>
            <a:spLocks noGrp="1"/>
          </p:cNvSpPr>
          <p:nvPr>
            <p:ph type="title"/>
          </p:nvPr>
        </p:nvSpPr>
        <p:spPr/>
        <p:txBody>
          <a:bodyPr/>
          <a:lstStyle/>
          <a:p>
            <a:r>
              <a:rPr lang="en-US" dirty="0" smtClean="0"/>
              <a:t>Weak Entity Sets</a:t>
            </a:r>
            <a:endParaRPr lang="en-US" dirty="0"/>
          </a:p>
        </p:txBody>
      </p:sp>
      <p:grpSp>
        <p:nvGrpSpPr>
          <p:cNvPr id="52" name="Group 51"/>
          <p:cNvGrpSpPr/>
          <p:nvPr/>
        </p:nvGrpSpPr>
        <p:grpSpPr>
          <a:xfrm>
            <a:off x="0" y="2057400"/>
            <a:ext cx="9296400" cy="4343400"/>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Movies</a:t>
              </a:r>
              <a:endParaRPr lang="en-US" b="1" dirty="0">
                <a:solidFill>
                  <a:schemeClr val="tx1"/>
                </a:solidFill>
                <a:latin typeface="Arial" pitchFamily="34" charset="0"/>
                <a:cs typeface="Arial" pitchFamily="34" charset="0"/>
              </a:endParaRPr>
            </a:p>
          </p:txBody>
        </p:sp>
        <p:cxnSp>
          <p:nvCxnSpPr>
            <p:cNvPr id="12" name="Straight Arrow Connector 11"/>
            <p:cNvCxnSpPr>
              <a:stCxn id="43" idx="2"/>
              <a:endCxn id="10" idx="0"/>
            </p:cNvCxnSpPr>
            <p:nvPr/>
          </p:nvCxnSpPr>
          <p:spPr>
            <a:xfrm rot="16200000" flipH="1">
              <a:off x="7029450" y="3943350"/>
              <a:ext cx="609600" cy="381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latin typeface="Arial" pitchFamily="34" charset="0"/>
                  <a:cs typeface="Arial" pitchFamily="34" charset="0"/>
                </a:rPr>
                <a:t>name</a:t>
              </a:r>
              <a:endParaRPr lang="en-US" u="sng" dirty="0">
                <a:solidFill>
                  <a:schemeClr val="tx1"/>
                </a:solidFill>
                <a:latin typeface="Arial" pitchFamily="34" charset="0"/>
                <a:cs typeface="Arial" pitchFamily="34" charset="0"/>
              </a:endParaRP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Contracts</a:t>
              </a:r>
              <a:endParaRPr lang="en-US" b="1" dirty="0">
                <a:solidFill>
                  <a:schemeClr val="tx1"/>
                </a:solidFill>
                <a:latin typeface="Arial" pitchFamily="34" charset="0"/>
                <a:cs typeface="Arial" pitchFamily="34" charset="0"/>
              </a:endParaRP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salary</a:t>
              </a:r>
              <a:endParaRPr lang="en-US" dirty="0">
                <a:solidFill>
                  <a:schemeClr val="tx1"/>
                </a:solidFill>
                <a:latin typeface="Arial" pitchFamily="34" charset="0"/>
                <a:cs typeface="Arial" pitchFamily="34" charset="0"/>
              </a:endParaRP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Star-of</a:t>
              </a:r>
              <a:endParaRPr lang="en-US" dirty="0">
                <a:solidFill>
                  <a:schemeClr val="tx1"/>
                </a:solidFill>
                <a:latin typeface="Arial" pitchFamily="34" charset="0"/>
                <a:cs typeface="Arial" pitchFamily="34" charset="0"/>
              </a:endParaRP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Studio-of</a:t>
              </a:r>
              <a:endParaRPr lang="en-US" dirty="0">
                <a:solidFill>
                  <a:schemeClr val="tx1"/>
                </a:solidFill>
                <a:latin typeface="Arial" pitchFamily="34" charset="0"/>
                <a:cs typeface="Arial" pitchFamily="34" charset="0"/>
              </a:endParaRP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Movie-of</a:t>
              </a:r>
              <a:endParaRPr lang="en-US" dirty="0">
                <a:solidFill>
                  <a:schemeClr val="tx1"/>
                </a:solidFill>
                <a:latin typeface="Arial" pitchFamily="34" charset="0"/>
                <a:cs typeface="Arial" pitchFamily="34" charset="0"/>
              </a:endParaRP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Studios</a:t>
              </a:r>
              <a:endParaRPr lang="en-US" b="1" dirty="0">
                <a:solidFill>
                  <a:schemeClr val="tx1"/>
                </a:solidFill>
                <a:latin typeface="Arial" pitchFamily="34" charset="0"/>
                <a:cs typeface="Arial" pitchFamily="34" charset="0"/>
              </a:endParaRP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Stars</a:t>
              </a:r>
              <a:endParaRPr lang="en-US" b="1" dirty="0">
                <a:solidFill>
                  <a:schemeClr val="tx1"/>
                </a:solidFill>
                <a:latin typeface="Arial" pitchFamily="34" charset="0"/>
                <a:cs typeface="Arial" pitchFamily="34" charset="0"/>
              </a:endParaRPr>
            </a:p>
          </p:txBody>
        </p:sp>
        <p:cxnSp>
          <p:nvCxnSpPr>
            <p:cNvPr id="62" name="Straight Arrow Connector 61"/>
            <p:cNvCxnSpPr>
              <a:stCxn id="41" idx="2"/>
              <a:endCxn id="60" idx="0"/>
            </p:cNvCxnSpPr>
            <p:nvPr/>
          </p:nvCxnSpPr>
          <p:spPr>
            <a:xfrm rot="5400000">
              <a:off x="4007644" y="4031456"/>
              <a:ext cx="609600" cy="142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latin typeface="Arial" pitchFamily="34" charset="0"/>
                  <a:cs typeface="Arial" pitchFamily="34" charset="0"/>
                </a:rPr>
                <a:t>name</a:t>
              </a:r>
              <a:endParaRPr lang="en-US" u="sng" dirty="0">
                <a:solidFill>
                  <a:schemeClr val="tx1"/>
                </a:solidFill>
                <a:latin typeface="Arial" pitchFamily="34" charset="0"/>
                <a:cs typeface="Arial" pitchFamily="34" charset="0"/>
              </a:endParaRP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length</a:t>
              </a:r>
              <a:endParaRPr lang="en-US" dirty="0">
                <a:solidFill>
                  <a:schemeClr val="tx1"/>
                </a:solidFill>
                <a:latin typeface="Arial" pitchFamily="34" charset="0"/>
                <a:cs typeface="Arial" pitchFamily="34" charset="0"/>
              </a:endParaRP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latin typeface="Arial" pitchFamily="34" charset="0"/>
                  <a:cs typeface="Arial" pitchFamily="34" charset="0"/>
                </a:rPr>
                <a:t>year</a:t>
              </a:r>
              <a:endParaRPr lang="en-US" u="sng" dirty="0">
                <a:solidFill>
                  <a:schemeClr val="tx1"/>
                </a:solidFill>
                <a:latin typeface="Arial" pitchFamily="34" charset="0"/>
                <a:cs typeface="Arial" pitchFamily="34" charset="0"/>
              </a:endParaRP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genre</a:t>
              </a:r>
              <a:endParaRPr lang="en-US" dirty="0">
                <a:solidFill>
                  <a:schemeClr val="tx1"/>
                </a:solidFill>
                <a:latin typeface="Arial" pitchFamily="34" charset="0"/>
                <a:cs typeface="Arial" pitchFamily="34" charset="0"/>
              </a:endParaRP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FROM E/R TO RELATIONAL</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Entity set -&gt; relation</a:t>
            </a:r>
          </a:p>
          <a:p>
            <a:pPr lvl="1"/>
            <a:r>
              <a:rPr lang="en-US" dirty="0" smtClean="0"/>
              <a:t>Attributes -&gt; attributes</a:t>
            </a:r>
          </a:p>
          <a:p>
            <a:r>
              <a:rPr lang="en-US" dirty="0" smtClean="0"/>
              <a:t>Relationships -&gt; relations whose attributes are only</a:t>
            </a:r>
          </a:p>
          <a:p>
            <a:pPr lvl="1"/>
            <a:r>
              <a:rPr lang="en-US" dirty="0" smtClean="0"/>
              <a:t>The keys of the connected entity sets</a:t>
            </a:r>
          </a:p>
          <a:p>
            <a:pPr lvl="1"/>
            <a:r>
              <a:rPr lang="en-US" dirty="0" smtClean="0"/>
              <a:t>Attributes of the relationship itself</a:t>
            </a:r>
          </a:p>
          <a:p>
            <a:r>
              <a:rPr lang="en-US" dirty="0" smtClean="0"/>
              <a:t>However, two rules above cover only common situations. There are also several special situations that we need deal with</a:t>
            </a:r>
          </a:p>
          <a:p>
            <a:pPr lvl="1"/>
            <a:r>
              <a:rPr lang="en-US" dirty="0" smtClean="0"/>
              <a:t>Weak entity sets</a:t>
            </a:r>
          </a:p>
          <a:p>
            <a:pPr lvl="1"/>
            <a:r>
              <a:rPr lang="en-US" dirty="0" smtClean="0"/>
              <a:t>“ISA” relationships and subclasses</a:t>
            </a:r>
          </a:p>
          <a:p>
            <a:pPr lvl="1"/>
            <a:r>
              <a:rPr lang="en-US" dirty="0" smtClean="0"/>
              <a:t>Combination of two relations</a:t>
            </a:r>
            <a:endParaRPr lang="en-US" dirty="0"/>
          </a:p>
        </p:txBody>
      </p:sp>
      <p:sp>
        <p:nvSpPr>
          <p:cNvPr id="2" name="Title 1"/>
          <p:cNvSpPr>
            <a:spLocks noGrp="1"/>
          </p:cNvSpPr>
          <p:nvPr>
            <p:ph type="title"/>
          </p:nvPr>
        </p:nvSpPr>
        <p:spPr/>
        <p:txBody>
          <a:bodyPr>
            <a:normAutofit fontScale="90000"/>
          </a:bodyPr>
          <a:lstStyle/>
          <a:p>
            <a:r>
              <a:rPr lang="en-US" dirty="0" smtClean="0"/>
              <a:t>From E/R Diagrams to Relational Design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Entity Sets to Relations</a:t>
            </a:r>
            <a:endParaRPr lang="en-US" dirty="0"/>
          </a:p>
        </p:txBody>
      </p:sp>
      <p:grpSp>
        <p:nvGrpSpPr>
          <p:cNvPr id="21" name="Group 20"/>
          <p:cNvGrpSpPr/>
          <p:nvPr/>
        </p:nvGrpSpPr>
        <p:grpSpPr>
          <a:xfrm>
            <a:off x="838200" y="2413716"/>
            <a:ext cx="7575090" cy="2234484"/>
            <a:chOff x="838200" y="2413716"/>
            <a:chExt cx="7575090" cy="2234484"/>
          </a:xfrm>
        </p:grpSpPr>
        <p:grpSp>
          <p:nvGrpSpPr>
            <p:cNvPr id="19" name="Group 18"/>
            <p:cNvGrpSpPr/>
            <p:nvPr/>
          </p:nvGrpSpPr>
          <p:grpSpPr>
            <a:xfrm>
              <a:off x="1066800" y="2438400"/>
              <a:ext cx="2224603" cy="1524000"/>
              <a:chOff x="1066800" y="2438400"/>
              <a:chExt cx="2224603" cy="1524000"/>
            </a:xfrm>
          </p:grpSpPr>
          <p:sp>
            <p:nvSpPr>
              <p:cNvPr id="4" name="Rectangle 3"/>
              <p:cNvSpPr/>
              <p:nvPr/>
            </p:nvSpPr>
            <p:spPr>
              <a:xfrm>
                <a:off x="1447800" y="32766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sp>
            <p:nvSpPr>
              <p:cNvPr id="5" name="Oval 4"/>
              <p:cNvSpPr/>
              <p:nvPr/>
            </p:nvSpPr>
            <p:spPr>
              <a:xfrm>
                <a:off x="1066800" y="2438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6" name="TextBox 5"/>
              <p:cNvSpPr txBox="1"/>
              <p:nvPr/>
            </p:nvSpPr>
            <p:spPr>
              <a:xfrm>
                <a:off x="1066800" y="2438400"/>
                <a:ext cx="761747" cy="369332"/>
              </a:xfrm>
              <a:prstGeom prst="rect">
                <a:avLst/>
              </a:prstGeom>
              <a:noFill/>
            </p:spPr>
            <p:txBody>
              <a:bodyPr wrap="none" rtlCol="0">
                <a:spAutoFit/>
              </a:bodyPr>
              <a:lstStyle/>
              <a:p>
                <a:r>
                  <a:rPr lang="en-US" u="sng" dirty="0" smtClean="0">
                    <a:latin typeface="Arial" pitchFamily="34" charset="0"/>
                    <a:cs typeface="Arial" pitchFamily="34" charset="0"/>
                  </a:rPr>
                  <a:t>name</a:t>
                </a:r>
                <a:endParaRPr lang="en-US" u="sng" dirty="0">
                  <a:latin typeface="Arial" pitchFamily="34" charset="0"/>
                  <a:cs typeface="Arial" pitchFamily="34" charset="0"/>
                </a:endParaRPr>
              </a:p>
            </p:txBody>
          </p:sp>
          <p:sp>
            <p:nvSpPr>
              <p:cNvPr id="7" name="Oval 6"/>
              <p:cNvSpPr/>
              <p:nvPr/>
            </p:nvSpPr>
            <p:spPr>
              <a:xfrm>
                <a:off x="2286000" y="2438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2286000" y="2438400"/>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cxnSp>
            <p:nvCxnSpPr>
              <p:cNvPr id="9" name="Straight Connector 8"/>
              <p:cNvCxnSpPr>
                <a:stCxn id="6" idx="2"/>
                <a:endCxn id="4" idx="0"/>
              </p:cNvCxnSpPr>
              <p:nvPr/>
            </p:nvCxnSpPr>
            <p:spPr>
              <a:xfrm rot="16200000" flipH="1">
                <a:off x="1480003" y="2775403"/>
                <a:ext cx="468868"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a:endCxn id="4" idx="0"/>
              </p:cNvCxnSpPr>
              <p:nvPr/>
            </p:nvCxnSpPr>
            <p:spPr>
              <a:xfrm rot="5400000">
                <a:off x="2150517" y="2638415"/>
                <a:ext cx="468868" cy="80750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838200" y="4267200"/>
              <a:ext cx="2339102" cy="369332"/>
            </a:xfrm>
            <a:prstGeom prst="rect">
              <a:avLst/>
            </a:prstGeom>
            <a:noFill/>
          </p:spPr>
          <p:txBody>
            <a:bodyPr wrap="none" rtlCol="0">
              <a:spAutoFit/>
            </a:bodyPr>
            <a:lstStyle/>
            <a:p>
              <a:r>
                <a:rPr lang="en-US" dirty="0" smtClean="0">
                  <a:latin typeface="Arial" pitchFamily="34" charset="0"/>
                  <a:cs typeface="Arial" pitchFamily="34" charset="0"/>
                </a:rPr>
                <a:t>Stars(</a:t>
              </a:r>
              <a:r>
                <a:rPr lang="en-US" u="sng" dirty="0" err="1" smtClean="0">
                  <a:latin typeface="Arial" pitchFamily="34" charset="0"/>
                  <a:cs typeface="Arial" pitchFamily="34" charset="0"/>
                </a:rPr>
                <a:t>name</a:t>
              </a:r>
              <a:r>
                <a:rPr lang="en-US" dirty="0" err="1" smtClean="0">
                  <a:latin typeface="Arial" pitchFamily="34" charset="0"/>
                  <a:cs typeface="Arial" pitchFamily="34" charset="0"/>
                </a:rPr>
                <a:t>,address</a:t>
              </a:r>
              <a:r>
                <a:rPr lang="en-US" dirty="0" smtClean="0">
                  <a:latin typeface="Arial" pitchFamily="34" charset="0"/>
                  <a:cs typeface="Arial" pitchFamily="34" charset="0"/>
                </a:rPr>
                <a:t>)</a:t>
              </a:r>
              <a:endParaRPr lang="en-US" dirty="0">
                <a:latin typeface="Arial" pitchFamily="34" charset="0"/>
                <a:cs typeface="Arial" pitchFamily="34" charset="0"/>
              </a:endParaRPr>
            </a:p>
          </p:txBody>
        </p:sp>
        <p:grpSp>
          <p:nvGrpSpPr>
            <p:cNvPr id="20" name="Group 19"/>
            <p:cNvGrpSpPr/>
            <p:nvPr/>
          </p:nvGrpSpPr>
          <p:grpSpPr>
            <a:xfrm>
              <a:off x="6113257" y="2413716"/>
              <a:ext cx="2224603" cy="1548684"/>
              <a:chOff x="6113257" y="2413716"/>
              <a:chExt cx="2224603" cy="1548684"/>
            </a:xfrm>
          </p:grpSpPr>
          <p:sp>
            <p:nvSpPr>
              <p:cNvPr id="12" name="Rectangle 11"/>
              <p:cNvSpPr/>
              <p:nvPr/>
            </p:nvSpPr>
            <p:spPr>
              <a:xfrm>
                <a:off x="6418057" y="3276600"/>
                <a:ext cx="12192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sp>
            <p:nvSpPr>
              <p:cNvPr id="13" name="Oval 12"/>
              <p:cNvSpPr/>
              <p:nvPr/>
            </p:nvSpPr>
            <p:spPr>
              <a:xfrm>
                <a:off x="6113257" y="2413716"/>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4" name="TextBox 13"/>
              <p:cNvSpPr txBox="1"/>
              <p:nvPr/>
            </p:nvSpPr>
            <p:spPr>
              <a:xfrm>
                <a:off x="6113257" y="2413716"/>
                <a:ext cx="761747" cy="369332"/>
              </a:xfrm>
              <a:prstGeom prst="rect">
                <a:avLst/>
              </a:prstGeom>
              <a:noFill/>
            </p:spPr>
            <p:txBody>
              <a:bodyPr wrap="none" rtlCol="0">
                <a:spAutoFit/>
              </a:bodyPr>
              <a:lstStyle/>
              <a:p>
                <a:r>
                  <a:rPr lang="en-US" u="sng" dirty="0" smtClean="0">
                    <a:latin typeface="Arial" pitchFamily="34" charset="0"/>
                    <a:cs typeface="Arial" pitchFamily="34" charset="0"/>
                  </a:rPr>
                  <a:t>name</a:t>
                </a:r>
                <a:endParaRPr lang="en-US" u="sng" dirty="0">
                  <a:latin typeface="Arial" pitchFamily="34" charset="0"/>
                  <a:cs typeface="Arial" pitchFamily="34" charset="0"/>
                </a:endParaRPr>
              </a:p>
            </p:txBody>
          </p:sp>
          <p:sp>
            <p:nvSpPr>
              <p:cNvPr id="15" name="Oval 14"/>
              <p:cNvSpPr/>
              <p:nvPr/>
            </p:nvSpPr>
            <p:spPr>
              <a:xfrm>
                <a:off x="7332457" y="2413716"/>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6" name="TextBox 15"/>
              <p:cNvSpPr txBox="1"/>
              <p:nvPr/>
            </p:nvSpPr>
            <p:spPr>
              <a:xfrm>
                <a:off x="7332457" y="2413716"/>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cxnSp>
            <p:nvCxnSpPr>
              <p:cNvPr id="17" name="Straight Connector 16"/>
              <p:cNvCxnSpPr>
                <a:stCxn id="14" idx="2"/>
                <a:endCxn id="12" idx="0"/>
              </p:cNvCxnSpPr>
              <p:nvPr/>
            </p:nvCxnSpPr>
            <p:spPr>
              <a:xfrm rot="16200000" flipH="1">
                <a:off x="6514118" y="2763061"/>
                <a:ext cx="493552"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2"/>
                <a:endCxn id="12" idx="0"/>
              </p:cNvCxnSpPr>
              <p:nvPr/>
            </p:nvCxnSpPr>
            <p:spPr>
              <a:xfrm rot="5400000">
                <a:off x="7184632" y="2626073"/>
                <a:ext cx="493552" cy="80750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5867400" y="4278868"/>
              <a:ext cx="2545890" cy="369332"/>
            </a:xfrm>
            <a:prstGeom prst="rect">
              <a:avLst/>
            </a:prstGeom>
            <a:noFill/>
          </p:spPr>
          <p:txBody>
            <a:bodyPr wrap="none" rtlCol="0">
              <a:spAutoFit/>
            </a:bodyPr>
            <a:lstStyle/>
            <a:p>
              <a:r>
                <a:rPr lang="en-US" dirty="0" smtClean="0">
                  <a:latin typeface="Arial" pitchFamily="34" charset="0"/>
                  <a:cs typeface="Arial" pitchFamily="34" charset="0"/>
                </a:rPr>
                <a:t>Studios(</a:t>
              </a:r>
              <a:r>
                <a:rPr lang="en-US" u="sng" dirty="0" err="1" smtClean="0">
                  <a:latin typeface="Arial" pitchFamily="34" charset="0"/>
                  <a:cs typeface="Arial" pitchFamily="34" charset="0"/>
                </a:rPr>
                <a:t>name</a:t>
              </a:r>
              <a:r>
                <a:rPr lang="en-US" dirty="0" err="1" smtClean="0">
                  <a:latin typeface="Arial" pitchFamily="34" charset="0"/>
                  <a:cs typeface="Arial" pitchFamily="34" charset="0"/>
                </a:rPr>
                <a:t>,address</a:t>
              </a:r>
              <a:r>
                <a:rPr lang="en-US" dirty="0" smtClean="0">
                  <a:latin typeface="Arial" pitchFamily="34" charset="0"/>
                  <a:cs typeface="Arial" pitchFamily="34" charset="0"/>
                </a:rPr>
                <a:t>)</a:t>
              </a:r>
              <a:endParaRPr lang="en-US"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High-level design describes exactly the information needs of the business</a:t>
            </a:r>
          </a:p>
          <a:p>
            <a:r>
              <a:rPr lang="en-US" dirty="0" smtClean="0"/>
              <a:t>Logical design is process of constructing a model of information used in an enterprise based on a specific data model, but independent of a particular DBMS or other physical considerations</a:t>
            </a:r>
          </a:p>
          <a:p>
            <a:r>
              <a:rPr lang="en-US" dirty="0" smtClean="0"/>
              <a:t>Physical design is process translating the logical description of the data into technical specifications for storing and retrieving data</a:t>
            </a:r>
          </a:p>
        </p:txBody>
      </p:sp>
      <p:sp>
        <p:nvSpPr>
          <p:cNvPr id="2" name="Title 1"/>
          <p:cNvSpPr>
            <a:spLocks noGrp="1"/>
          </p:cNvSpPr>
          <p:nvPr>
            <p:ph type="title"/>
          </p:nvPr>
        </p:nvSpPr>
        <p:spPr/>
        <p:txBody>
          <a:bodyPr/>
          <a:lstStyle/>
          <a:p>
            <a:r>
              <a:rPr lang="en-US" dirty="0" smtClean="0"/>
              <a:t>Database Design Process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E/R Relationships to Relations</a:t>
            </a:r>
            <a:endParaRPr lang="en-US" dirty="0"/>
          </a:p>
        </p:txBody>
      </p:sp>
      <p:grpSp>
        <p:nvGrpSpPr>
          <p:cNvPr id="45" name="Group 44"/>
          <p:cNvGrpSpPr/>
          <p:nvPr/>
        </p:nvGrpSpPr>
        <p:grpSpPr>
          <a:xfrm>
            <a:off x="1295400" y="1295400"/>
            <a:ext cx="7036421" cy="2743200"/>
            <a:chOff x="1295400" y="1295400"/>
            <a:chExt cx="7036421" cy="2743200"/>
          </a:xfrm>
        </p:grpSpPr>
        <p:grpSp>
          <p:nvGrpSpPr>
            <p:cNvPr id="43" name="Group 42"/>
            <p:cNvGrpSpPr/>
            <p:nvPr/>
          </p:nvGrpSpPr>
          <p:grpSpPr>
            <a:xfrm>
              <a:off x="1295400" y="1676400"/>
              <a:ext cx="6794371" cy="2362200"/>
              <a:chOff x="1295400" y="2308860"/>
              <a:chExt cx="6794371" cy="4015740"/>
            </a:xfrm>
          </p:grpSpPr>
          <p:sp>
            <p:nvSpPr>
              <p:cNvPr id="4" name="Rectangle 3"/>
              <p:cNvSpPr/>
              <p:nvPr/>
            </p:nvSpPr>
            <p:spPr>
              <a:xfrm>
                <a:off x="1676400" y="32766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sp>
            <p:nvSpPr>
              <p:cNvPr id="5" name="Rectangle 4"/>
              <p:cNvSpPr/>
              <p:nvPr/>
            </p:nvSpPr>
            <p:spPr>
              <a:xfrm>
                <a:off x="5943600" y="4114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6" name="Rectangle 5"/>
              <p:cNvSpPr/>
              <p:nvPr/>
            </p:nvSpPr>
            <p:spPr>
              <a:xfrm>
                <a:off x="1676400" y="4953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grpSp>
            <p:nvGrpSpPr>
              <p:cNvPr id="7" name="Group 9"/>
              <p:cNvGrpSpPr/>
              <p:nvPr/>
            </p:nvGrpSpPr>
            <p:grpSpPr>
              <a:xfrm>
                <a:off x="3886200" y="3322795"/>
                <a:ext cx="1219200" cy="563405"/>
                <a:chOff x="4191000" y="3322795"/>
                <a:chExt cx="1219200" cy="563405"/>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4338215" y="3322795"/>
                  <a:ext cx="995785" cy="369332"/>
                </a:xfrm>
                <a:prstGeom prst="rect">
                  <a:avLst/>
                </a:prstGeom>
                <a:noFill/>
              </p:spPr>
              <p:txBody>
                <a:bodyPr wrap="none" rtlCol="0">
                  <a:spAutoFit/>
                </a:bodyPr>
                <a:lstStyle/>
                <a:p>
                  <a:r>
                    <a:rPr lang="en-US" dirty="0" smtClean="0">
                      <a:latin typeface="Arial" pitchFamily="34" charset="0"/>
                      <a:cs typeface="Arial" pitchFamily="34" charset="0"/>
                    </a:rPr>
                    <a:t>Stars-in</a:t>
                  </a:r>
                  <a:endParaRPr lang="en-US" dirty="0">
                    <a:latin typeface="Arial" pitchFamily="34" charset="0"/>
                    <a:cs typeface="Arial" pitchFamily="34" charset="0"/>
                  </a:endParaRPr>
                </a:p>
              </p:txBody>
            </p:sp>
          </p:grpSp>
          <p:grpSp>
            <p:nvGrpSpPr>
              <p:cNvPr id="10" name="Group 13"/>
              <p:cNvGrpSpPr/>
              <p:nvPr/>
            </p:nvGrpSpPr>
            <p:grpSpPr>
              <a:xfrm>
                <a:off x="3886200" y="4999197"/>
                <a:ext cx="1219200" cy="563403"/>
                <a:chOff x="4191000" y="4999197"/>
                <a:chExt cx="1219200" cy="563403"/>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2" name="TextBox 11"/>
                <p:cNvSpPr txBox="1"/>
                <p:nvPr/>
              </p:nvSpPr>
              <p:spPr>
                <a:xfrm>
                  <a:off x="4419600" y="4999197"/>
                  <a:ext cx="774571" cy="369332"/>
                </a:xfrm>
                <a:prstGeom prst="rect">
                  <a:avLst/>
                </a:prstGeom>
                <a:noFill/>
              </p:spPr>
              <p:txBody>
                <a:bodyPr wrap="none" rtlCol="0">
                  <a:spAutoFit/>
                </a:bodyPr>
                <a:lstStyle/>
                <a:p>
                  <a:r>
                    <a:rPr lang="en-US" dirty="0" smtClean="0">
                      <a:latin typeface="Arial" pitchFamily="34" charset="0"/>
                      <a:cs typeface="Arial" pitchFamily="34" charset="0"/>
                    </a:rPr>
                    <a:t>Owns</a:t>
                  </a:r>
                  <a:endParaRPr lang="en-US" dirty="0">
                    <a:latin typeface="Arial" pitchFamily="34" charset="0"/>
                    <a:cs typeface="Arial" pitchFamily="34" charset="0"/>
                  </a:endParaRPr>
                </a:p>
              </p:txBody>
            </p:sp>
          </p:grpSp>
          <p:sp>
            <p:nvSpPr>
              <p:cNvPr id="13" name="Oval 12"/>
              <p:cNvSpPr/>
              <p:nvPr/>
            </p:nvSpPr>
            <p:spPr>
              <a:xfrm>
                <a:off x="1295400" y="2438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4" name="TextBox 13"/>
              <p:cNvSpPr txBox="1"/>
              <p:nvPr/>
            </p:nvSpPr>
            <p:spPr>
              <a:xfrm>
                <a:off x="1295400" y="2308860"/>
                <a:ext cx="761747" cy="369332"/>
              </a:xfrm>
              <a:prstGeom prst="rect">
                <a:avLst/>
              </a:prstGeom>
              <a:noFill/>
            </p:spPr>
            <p:txBody>
              <a:bodyPr wrap="none" rtlCol="0">
                <a:spAutoFit/>
              </a:bodyPr>
              <a:lstStyle/>
              <a:p>
                <a:r>
                  <a:rPr lang="en-US" u="sng" dirty="0" smtClean="0">
                    <a:latin typeface="Arial" pitchFamily="34" charset="0"/>
                    <a:cs typeface="Arial" pitchFamily="34" charset="0"/>
                  </a:rPr>
                  <a:t>name</a:t>
                </a:r>
                <a:endParaRPr lang="en-US" u="sng" dirty="0">
                  <a:latin typeface="Arial" pitchFamily="34" charset="0"/>
                  <a:cs typeface="Arial" pitchFamily="34" charset="0"/>
                </a:endParaRPr>
              </a:p>
            </p:txBody>
          </p:sp>
          <p:sp>
            <p:nvSpPr>
              <p:cNvPr id="15" name="Oval 14"/>
              <p:cNvSpPr/>
              <p:nvPr/>
            </p:nvSpPr>
            <p:spPr>
              <a:xfrm>
                <a:off x="2514600" y="2438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6" name="TextBox 15"/>
              <p:cNvSpPr txBox="1"/>
              <p:nvPr/>
            </p:nvSpPr>
            <p:spPr>
              <a:xfrm>
                <a:off x="2514600" y="2308860"/>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sp>
            <p:nvSpPr>
              <p:cNvPr id="17" name="Oval 16"/>
              <p:cNvSpPr/>
              <p:nvPr/>
            </p:nvSpPr>
            <p:spPr>
              <a:xfrm>
                <a:off x="1828800" y="42672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8" name="TextBox 17"/>
              <p:cNvSpPr txBox="1"/>
              <p:nvPr/>
            </p:nvSpPr>
            <p:spPr>
              <a:xfrm>
                <a:off x="1828800" y="4149329"/>
                <a:ext cx="761747" cy="369332"/>
              </a:xfrm>
              <a:prstGeom prst="rect">
                <a:avLst/>
              </a:prstGeom>
              <a:noFill/>
            </p:spPr>
            <p:txBody>
              <a:bodyPr wrap="none" rtlCol="0">
                <a:spAutoFit/>
              </a:bodyPr>
              <a:lstStyle/>
              <a:p>
                <a:r>
                  <a:rPr lang="en-US" u="sng" dirty="0" smtClean="0">
                    <a:latin typeface="Arial" pitchFamily="34" charset="0"/>
                    <a:cs typeface="Arial" pitchFamily="34" charset="0"/>
                  </a:rPr>
                  <a:t>name</a:t>
                </a:r>
                <a:endParaRPr lang="en-US" u="sng" dirty="0">
                  <a:latin typeface="Arial" pitchFamily="34" charset="0"/>
                  <a:cs typeface="Arial" pitchFamily="34" charset="0"/>
                </a:endParaRPr>
              </a:p>
            </p:txBody>
          </p:sp>
          <p:sp>
            <p:nvSpPr>
              <p:cNvPr id="19" name="Oval 18"/>
              <p:cNvSpPr/>
              <p:nvPr/>
            </p:nvSpPr>
            <p:spPr>
              <a:xfrm>
                <a:off x="1752600" y="594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1752600" y="5825728"/>
                <a:ext cx="1005403" cy="369332"/>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sp>
            <p:nvSpPr>
              <p:cNvPr id="21" name="Oval 20"/>
              <p:cNvSpPr/>
              <p:nvPr/>
            </p:nvSpPr>
            <p:spPr>
              <a:xfrm>
                <a:off x="6113257" y="32766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6113257" y="3158729"/>
                <a:ext cx="543739" cy="369332"/>
              </a:xfrm>
              <a:prstGeom prst="rect">
                <a:avLst/>
              </a:prstGeom>
              <a:noFill/>
            </p:spPr>
            <p:txBody>
              <a:bodyPr wrap="none" rtlCol="0">
                <a:spAutoFit/>
              </a:bodyPr>
              <a:lstStyle/>
              <a:p>
                <a:r>
                  <a:rPr lang="en-US" u="sng" dirty="0" smtClean="0">
                    <a:latin typeface="Arial" pitchFamily="34" charset="0"/>
                    <a:cs typeface="Arial" pitchFamily="34" charset="0"/>
                  </a:rPr>
                  <a:t>title</a:t>
                </a:r>
                <a:endParaRPr lang="en-US" u="sng" dirty="0">
                  <a:latin typeface="Arial" pitchFamily="34" charset="0"/>
                  <a:cs typeface="Arial" pitchFamily="34" charset="0"/>
                </a:endParaRPr>
              </a:p>
            </p:txBody>
          </p:sp>
          <p:sp>
            <p:nvSpPr>
              <p:cNvPr id="23" name="Oval 22"/>
              <p:cNvSpPr/>
              <p:nvPr/>
            </p:nvSpPr>
            <p:spPr>
              <a:xfrm>
                <a:off x="7332457" y="32766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7332457" y="3158729"/>
                <a:ext cx="633507" cy="369332"/>
              </a:xfrm>
              <a:prstGeom prst="rect">
                <a:avLst/>
              </a:prstGeom>
              <a:noFill/>
            </p:spPr>
            <p:txBody>
              <a:bodyPr wrap="none" rtlCol="0">
                <a:spAutoFit/>
              </a:bodyPr>
              <a:lstStyle/>
              <a:p>
                <a:r>
                  <a:rPr lang="en-US" u="sng" dirty="0" smtClean="0">
                    <a:latin typeface="Arial" pitchFamily="34" charset="0"/>
                    <a:cs typeface="Arial" pitchFamily="34" charset="0"/>
                  </a:rPr>
                  <a:t>year</a:t>
                </a:r>
                <a:endParaRPr lang="en-US" u="sng" dirty="0">
                  <a:latin typeface="Arial" pitchFamily="34" charset="0"/>
                  <a:cs typeface="Arial" pitchFamily="34" charset="0"/>
                </a:endParaRPr>
              </a:p>
            </p:txBody>
          </p:sp>
          <p:sp>
            <p:nvSpPr>
              <p:cNvPr id="25" name="Oval 24"/>
              <p:cNvSpPr/>
              <p:nvPr/>
            </p:nvSpPr>
            <p:spPr>
              <a:xfrm>
                <a:off x="6096000" y="5181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TextBox 25"/>
              <p:cNvSpPr txBox="1"/>
              <p:nvPr/>
            </p:nvSpPr>
            <p:spPr>
              <a:xfrm>
                <a:off x="6096000" y="5063729"/>
                <a:ext cx="830677" cy="369332"/>
              </a:xfrm>
              <a:prstGeom prst="rect">
                <a:avLst/>
              </a:prstGeom>
              <a:noFill/>
            </p:spPr>
            <p:txBody>
              <a:bodyPr wrap="none" rtlCol="0">
                <a:spAutoFit/>
              </a:bodyPr>
              <a:lstStyle/>
              <a:p>
                <a:r>
                  <a:rPr lang="en-US" dirty="0" smtClean="0">
                    <a:latin typeface="Arial" pitchFamily="34" charset="0"/>
                    <a:cs typeface="Arial" pitchFamily="34" charset="0"/>
                  </a:rPr>
                  <a:t>length</a:t>
                </a:r>
                <a:endParaRPr lang="en-US" dirty="0">
                  <a:latin typeface="Arial" pitchFamily="34" charset="0"/>
                  <a:cs typeface="Arial" pitchFamily="34" charset="0"/>
                </a:endParaRPr>
              </a:p>
            </p:txBody>
          </p:sp>
          <p:sp>
            <p:nvSpPr>
              <p:cNvPr id="27" name="Oval 26"/>
              <p:cNvSpPr/>
              <p:nvPr/>
            </p:nvSpPr>
            <p:spPr>
              <a:xfrm>
                <a:off x="7315200" y="5181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TextBox 27"/>
              <p:cNvSpPr txBox="1"/>
              <p:nvPr/>
            </p:nvSpPr>
            <p:spPr>
              <a:xfrm>
                <a:off x="7315200" y="5063729"/>
                <a:ext cx="774571" cy="369332"/>
              </a:xfrm>
              <a:prstGeom prst="rect">
                <a:avLst/>
              </a:prstGeom>
              <a:noFill/>
            </p:spPr>
            <p:txBody>
              <a:bodyPr wrap="none" rtlCol="0">
                <a:spAutoFit/>
              </a:bodyPr>
              <a:lstStyle/>
              <a:p>
                <a:r>
                  <a:rPr lang="en-US" dirty="0" smtClean="0">
                    <a:latin typeface="Arial" pitchFamily="34" charset="0"/>
                    <a:cs typeface="Arial" pitchFamily="34" charset="0"/>
                  </a:rPr>
                  <a:t>genre</a:t>
                </a:r>
                <a:endParaRPr lang="en-US" dirty="0">
                  <a:latin typeface="Arial" pitchFamily="34" charset="0"/>
                  <a:cs typeface="Arial" pitchFamily="34" charset="0"/>
                </a:endParaRPr>
              </a:p>
            </p:txBody>
          </p:sp>
          <p:cxnSp>
            <p:nvCxnSpPr>
              <p:cNvPr id="29" name="Straight Connector 28"/>
              <p:cNvCxnSpPr>
                <a:stCxn id="14" idx="2"/>
                <a:endCxn id="4" idx="0"/>
              </p:cNvCxnSpPr>
              <p:nvPr/>
            </p:nvCxnSpPr>
            <p:spPr>
              <a:xfrm rot="16200000" flipH="1">
                <a:off x="1643833" y="2710632"/>
                <a:ext cx="598409"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14347" y="2573644"/>
                <a:ext cx="598409" cy="807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1992568" y="4735766"/>
                <a:ext cx="434338" cy="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139087" y="5709513"/>
                <a:ext cx="186929" cy="45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137694" y="3775493"/>
                <a:ext cx="586740" cy="9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19025" y="3301370"/>
                <a:ext cx="771406"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62606" y="4914994"/>
                <a:ext cx="263128"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457701"/>
                <a:ext cx="692086" cy="606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6195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6195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3"/>
              </p:cNvCxnSpPr>
              <p:nvPr/>
            </p:nvCxnSpPr>
            <p:spPr>
              <a:xfrm>
                <a:off x="2743200" y="5295900"/>
                <a:ext cx="1295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5" idx="1"/>
              </p:cNvCxnSpPr>
              <p:nvPr/>
            </p:nvCxnSpPr>
            <p:spPr>
              <a:xfrm flipV="1">
                <a:off x="5105400" y="4457700"/>
                <a:ext cx="838200" cy="838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5181600" y="1295400"/>
              <a:ext cx="3137397" cy="369332"/>
            </a:xfrm>
            <a:prstGeom prst="rect">
              <a:avLst/>
            </a:prstGeom>
            <a:noFill/>
          </p:spPr>
          <p:txBody>
            <a:bodyPr wrap="none" rtlCol="0">
              <a:spAutoFit/>
            </a:bodyPr>
            <a:lstStyle/>
            <a:p>
              <a:r>
                <a:rPr lang="en-US" dirty="0" smtClean="0">
                  <a:latin typeface="Arial" pitchFamily="34" charset="0"/>
                  <a:cs typeface="Arial" pitchFamily="34" charset="0"/>
                </a:rPr>
                <a:t>Stars-in(</a:t>
              </a:r>
              <a:r>
                <a:rPr lang="en-US" dirty="0" err="1" smtClean="0">
                  <a:latin typeface="Arial" pitchFamily="34" charset="0"/>
                  <a:cs typeface="Arial" pitchFamily="34" charset="0"/>
                </a:rPr>
                <a:t>title,year,starName</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42" name="TextBox 41"/>
            <p:cNvSpPr txBox="1"/>
            <p:nvPr/>
          </p:nvSpPr>
          <p:spPr>
            <a:xfrm>
              <a:off x="5181600" y="1676400"/>
              <a:ext cx="3150221" cy="369332"/>
            </a:xfrm>
            <a:prstGeom prst="rect">
              <a:avLst/>
            </a:prstGeom>
            <a:noFill/>
          </p:spPr>
          <p:txBody>
            <a:bodyPr wrap="none" rtlCol="0">
              <a:spAutoFit/>
            </a:bodyPr>
            <a:lstStyle/>
            <a:p>
              <a:r>
                <a:rPr lang="en-US" dirty="0" smtClean="0">
                  <a:latin typeface="Arial" pitchFamily="34" charset="0"/>
                  <a:cs typeface="Arial" pitchFamily="34" charset="0"/>
                </a:rPr>
                <a:t>Owns(</a:t>
              </a:r>
              <a:r>
                <a:rPr lang="en-US" dirty="0" err="1" smtClean="0">
                  <a:latin typeface="Arial" pitchFamily="34" charset="0"/>
                  <a:cs typeface="Arial" pitchFamily="34" charset="0"/>
                </a:rPr>
                <a:t>title,year,studioName</a:t>
              </a:r>
              <a:r>
                <a:rPr lang="en-US" dirty="0" smtClean="0">
                  <a:latin typeface="Arial" pitchFamily="34" charset="0"/>
                  <a:cs typeface="Arial" pitchFamily="34" charset="0"/>
                </a:rPr>
                <a:t>)</a:t>
              </a:r>
              <a:endParaRPr lang="en-US" dirty="0">
                <a:latin typeface="Arial" pitchFamily="34" charset="0"/>
                <a:cs typeface="Arial" pitchFamily="34" charset="0"/>
              </a:endParaRPr>
            </a:p>
          </p:txBody>
        </p:sp>
      </p:grpSp>
      <p:sp>
        <p:nvSpPr>
          <p:cNvPr id="44" name="Content Placeholder 2"/>
          <p:cNvSpPr>
            <a:spLocks noGrp="1"/>
          </p:cNvSpPr>
          <p:nvPr>
            <p:ph idx="1"/>
          </p:nvPr>
        </p:nvSpPr>
        <p:spPr>
          <a:xfrm>
            <a:off x="533400" y="1317991"/>
            <a:ext cx="8458200" cy="5082809"/>
          </a:xfrm>
        </p:spPr>
        <p:txBody>
          <a:bodyPr>
            <a:normAutofit fontScale="70000" lnSpcReduction="20000"/>
          </a:bodyPr>
          <a:lstStyle/>
          <a:p>
            <a:endParaRPr lang="en-US" dirty="0" smtClean="0"/>
          </a:p>
          <a:p>
            <a:endParaRPr lang="en-US" dirty="0" smtClean="0"/>
          </a:p>
          <a:p>
            <a:endParaRPr lang="en-US" dirty="0" smtClean="0"/>
          </a:p>
          <a:p>
            <a:endParaRPr lang="en-US" dirty="0" smtClean="0"/>
          </a:p>
          <a:p>
            <a:pPr marL="438912" lvl="1" indent="-320040">
              <a:spcBef>
                <a:spcPts val="0"/>
              </a:spcBef>
              <a:buClr>
                <a:schemeClr val="accent1"/>
              </a:buClr>
              <a:buSzPct val="80000"/>
              <a:buFont typeface="Wingdings 2"/>
              <a:buChar char=""/>
            </a:pPr>
            <a:endParaRPr lang="en-US" dirty="0" smtClean="0"/>
          </a:p>
          <a:p>
            <a:pPr marL="438912" lvl="1" indent="-320040">
              <a:spcBef>
                <a:spcPts val="0"/>
              </a:spcBef>
              <a:buClr>
                <a:schemeClr val="accent1"/>
              </a:buClr>
              <a:buSzPct val="80000"/>
              <a:buFont typeface="Wingdings 2"/>
              <a:buChar char=""/>
            </a:pPr>
            <a:endParaRPr lang="en-US" dirty="0" smtClean="0"/>
          </a:p>
          <a:p>
            <a:pPr marL="438912" lvl="1" indent="-320040">
              <a:spcBef>
                <a:spcPts val="0"/>
              </a:spcBef>
              <a:buClr>
                <a:schemeClr val="accent1"/>
              </a:buClr>
              <a:buSzPct val="80000"/>
              <a:buFont typeface="Wingdings 2"/>
              <a:buChar char=""/>
            </a:pPr>
            <a:endParaRPr lang="en-US" dirty="0" smtClean="0"/>
          </a:p>
          <a:p>
            <a:pPr marL="438912" lvl="1" indent="-320040">
              <a:spcBef>
                <a:spcPts val="0"/>
              </a:spcBef>
              <a:buClr>
                <a:schemeClr val="accent1"/>
              </a:buClr>
              <a:buSzPct val="80000"/>
              <a:buFont typeface="Wingdings 2"/>
              <a:buChar char=""/>
            </a:pPr>
            <a:endParaRPr lang="en-US" dirty="0" smtClean="0"/>
          </a:p>
          <a:p>
            <a:pPr marL="438912" lvl="1" indent="-320040">
              <a:spcBef>
                <a:spcPts val="0"/>
              </a:spcBef>
              <a:buClr>
                <a:schemeClr val="accent1"/>
              </a:buClr>
              <a:buSzPct val="80000"/>
              <a:buFont typeface="Wingdings 2"/>
              <a:buChar char=""/>
            </a:pPr>
            <a:r>
              <a:rPr lang="en-US" sz="2900" dirty="0" smtClean="0"/>
              <a:t>The relation for a given relationship R has attributes</a:t>
            </a:r>
            <a:r>
              <a:rPr lang="en-US" dirty="0" smtClean="0"/>
              <a:t>:</a:t>
            </a:r>
          </a:p>
          <a:p>
            <a:pPr marL="704088" lvl="2" indent="-320040">
              <a:spcBef>
                <a:spcPts val="0"/>
              </a:spcBef>
              <a:buClr>
                <a:schemeClr val="accent1"/>
              </a:buClr>
              <a:buSzPct val="80000"/>
              <a:buFont typeface="Wingdings 2"/>
              <a:buChar char=""/>
            </a:pPr>
            <a:r>
              <a:rPr lang="en-US" sz="2300" dirty="0" smtClean="0"/>
              <a:t>For each entity set involved in relationship R, we take its key attributes as a part of the schema of the relation for R</a:t>
            </a:r>
          </a:p>
          <a:p>
            <a:pPr marL="704088" lvl="2" indent="-320040">
              <a:spcBef>
                <a:spcPts val="0"/>
              </a:spcBef>
              <a:buClr>
                <a:schemeClr val="accent1"/>
              </a:buClr>
              <a:buSzPct val="80000"/>
              <a:buFont typeface="Wingdings 2"/>
              <a:buChar char=""/>
            </a:pPr>
            <a:r>
              <a:rPr lang="en-US" sz="2300" dirty="0" smtClean="0"/>
              <a:t>If the relationship has own attributes, then these are also attributes of relation R</a:t>
            </a:r>
          </a:p>
          <a:p>
            <a:pPr marL="704088" lvl="2" indent="-320040">
              <a:spcBef>
                <a:spcPts val="0"/>
              </a:spcBef>
              <a:buClr>
                <a:schemeClr val="accent1"/>
              </a:buClr>
              <a:buSzPct val="80000"/>
              <a:buFont typeface="Wingdings 2"/>
              <a:buChar char=""/>
            </a:pPr>
            <a:r>
              <a:rPr lang="en-US" sz="2300" dirty="0" smtClean="0"/>
              <a:t>If one entity set is involved several times in a relationship in different roles, then its key attributes each appear as many times as there are roles</a:t>
            </a:r>
          </a:p>
          <a:p>
            <a:pPr marL="438912" lvl="1" indent="-320040">
              <a:spcBef>
                <a:spcPts val="0"/>
              </a:spcBef>
              <a:buClr>
                <a:schemeClr val="accent1"/>
              </a:buClr>
              <a:buSzPct val="80000"/>
              <a:buFont typeface="Wingdings 2"/>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E/R Relationship to Relations</a:t>
            </a:r>
            <a:endParaRPr lang="en-US" dirty="0"/>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Stars</a:t>
              </a:r>
              <a:endParaRPr lang="en-US" b="1" dirty="0">
                <a:solidFill>
                  <a:srgbClr val="FF0000"/>
                </a:solidFill>
              </a:endParaRP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Movies</a:t>
              </a:r>
              <a:endParaRPr lang="en-US" b="1" dirty="0">
                <a:solidFill>
                  <a:srgbClr val="FF0000"/>
                </a:solidFill>
              </a:endParaRP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smtClean="0"/>
                  <a:t>Contracts</a:t>
                </a:r>
                <a:endParaRPr lang="en-US" dirty="0"/>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Studios</a:t>
              </a:r>
              <a:endParaRPr lang="en-US" b="1" dirty="0">
                <a:solidFill>
                  <a:srgbClr val="FF0000"/>
                </a:solidFill>
              </a:endParaRP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smtClean="0"/>
                <a:t>Studio </a:t>
              </a:r>
            </a:p>
            <a:p>
              <a:r>
                <a:rPr lang="en-US" dirty="0" smtClean="0"/>
                <a:t>of star</a:t>
              </a:r>
              <a:endParaRPr lang="en-US" dirty="0"/>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smtClean="0"/>
                <a:t>Producing</a:t>
              </a:r>
            </a:p>
            <a:p>
              <a:r>
                <a:rPr lang="en-US" dirty="0" smtClean="0"/>
                <a:t>studio</a:t>
              </a:r>
              <a:endParaRPr lang="en-US" dirty="0"/>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smtClean="0">
                <a:latin typeface="Arial" pitchFamily="34" charset="0"/>
                <a:cs typeface="Arial" pitchFamily="34" charset="0"/>
              </a:rPr>
              <a:t>Contracts(</a:t>
            </a:r>
            <a:r>
              <a:rPr lang="en-US" dirty="0" err="1" smtClean="0">
                <a:latin typeface="Arial" pitchFamily="34" charset="0"/>
                <a:cs typeface="Arial" pitchFamily="34" charset="0"/>
              </a:rPr>
              <a:t>starName</a:t>
            </a:r>
            <a:r>
              <a:rPr lang="en-US" dirty="0" smtClean="0">
                <a:latin typeface="Arial" pitchFamily="34" charset="0"/>
                <a:cs typeface="Arial" pitchFamily="34" charset="0"/>
              </a:rPr>
              <a:t>, </a:t>
            </a:r>
            <a:r>
              <a:rPr lang="en-US" dirty="0" err="1" smtClean="0">
                <a:latin typeface="Arial" pitchFamily="34" charset="0"/>
                <a:cs typeface="Arial" pitchFamily="34" charset="0"/>
              </a:rPr>
              <a:t>title,year</a:t>
            </a:r>
            <a:r>
              <a:rPr lang="en-US" dirty="0" smtClean="0">
                <a:latin typeface="Arial" pitchFamily="34" charset="0"/>
                <a:cs typeface="Arial" pitchFamily="34" charset="0"/>
              </a:rPr>
              <a:t>, </a:t>
            </a:r>
            <a:r>
              <a:rPr lang="en-US" dirty="0" err="1" smtClean="0">
                <a:latin typeface="Arial" pitchFamily="34" charset="0"/>
                <a:cs typeface="Arial" pitchFamily="34" charset="0"/>
              </a:rPr>
              <a:t>studioOfStar_name</a:t>
            </a:r>
            <a:r>
              <a:rPr lang="en-US" dirty="0" smtClean="0">
                <a:latin typeface="Arial" pitchFamily="34" charset="0"/>
                <a:cs typeface="Arial" pitchFamily="34" charset="0"/>
              </a:rPr>
              <a:t>, </a:t>
            </a:r>
            <a:r>
              <a:rPr lang="en-US" dirty="0" err="1" smtClean="0">
                <a:latin typeface="Arial" pitchFamily="34" charset="0"/>
                <a:cs typeface="Arial" pitchFamily="34" charset="0"/>
              </a:rPr>
              <a:t>producingStudio_name</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Relations</a:t>
            </a:r>
            <a:endParaRPr lang="en-US" dirty="0"/>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smtClean="0"/>
              <a:t>Movies(</a:t>
            </a:r>
            <a:r>
              <a:rPr lang="en-US" dirty="0" err="1" smtClean="0"/>
              <a:t>title,year,length,genre,</a:t>
            </a:r>
            <a:r>
              <a:rPr lang="en-US" b="1" dirty="0" err="1" smtClean="0">
                <a:solidFill>
                  <a:srgbClr val="7030A0"/>
                </a:solidFill>
              </a:rPr>
              <a:t>studioName</a:t>
            </a:r>
            <a:r>
              <a:rPr lang="en-US" dirty="0" smtClean="0"/>
              <a:t>)</a:t>
            </a:r>
            <a:endParaRPr lang="en-US" dirty="0"/>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Stars</a:t>
                </a:r>
                <a:endParaRPr lang="en-US" b="1" dirty="0">
                  <a:solidFill>
                    <a:srgbClr val="FF0000"/>
                  </a:solidFill>
                </a:endParaRP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Movies</a:t>
                </a:r>
                <a:endParaRPr lang="en-US" b="1" dirty="0">
                  <a:solidFill>
                    <a:srgbClr val="FF0000"/>
                  </a:solidFill>
                </a:endParaRP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Studios</a:t>
                </a:r>
                <a:endParaRPr lang="en-US" b="1" dirty="0">
                  <a:solidFill>
                    <a:srgbClr val="FF0000"/>
                  </a:solidFill>
                </a:endParaRP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smtClean="0"/>
                    <a:t>Stars-in</a:t>
                  </a:r>
                  <a:endParaRPr lang="en-US" dirty="0"/>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smtClean="0"/>
                    <a:t>Owns</a:t>
                  </a:r>
                  <a:endParaRPr lang="en-US" dirty="0"/>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smtClean="0"/>
                  <a:t>name</a:t>
                </a:r>
                <a:endParaRPr lang="en-US" u="sng" dirty="0"/>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smtClean="0"/>
                  <a:t>address</a:t>
                </a:r>
                <a:endParaRPr lang="en-US" dirty="0"/>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smtClean="0"/>
                  <a:t>name</a:t>
                </a:r>
                <a:endParaRPr lang="en-US" u="sng" dirty="0"/>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smtClean="0"/>
                  <a:t>address</a:t>
                </a:r>
                <a:endParaRPr lang="en-US" dirty="0"/>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smtClean="0"/>
                  <a:t>title</a:t>
                </a:r>
                <a:endParaRPr lang="en-US" u="sng" dirty="0"/>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smtClean="0"/>
                  <a:t>year</a:t>
                </a:r>
                <a:endParaRPr lang="en-US" u="sng" dirty="0"/>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smtClean="0"/>
                  <a:t>length</a:t>
                </a:r>
                <a:endParaRPr lang="en-US" dirty="0"/>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smtClean="0"/>
                  <a:t>genre</a:t>
                </a:r>
                <a:endParaRPr lang="en-US" dirty="0"/>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smtClean="0"/>
                <a:t>Owns(</a:t>
              </a:r>
              <a:r>
                <a:rPr lang="en-US" u="sng" dirty="0" err="1" smtClean="0"/>
                <a:t>title,year</a:t>
              </a:r>
              <a:r>
                <a:rPr lang="en-US" dirty="0" err="1" smtClean="0"/>
                <a:t>,studioName</a:t>
              </a:r>
              <a:r>
                <a:rPr lang="en-US" dirty="0" smtClean="0"/>
                <a:t>)</a:t>
              </a:r>
              <a:endParaRPr lang="en-US" dirty="0"/>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smtClean="0"/>
                <a:t>Movies(</a:t>
              </a:r>
              <a:r>
                <a:rPr lang="en-US" u="sng" dirty="0" err="1" smtClean="0"/>
                <a:t>title,year</a:t>
              </a:r>
              <a:r>
                <a:rPr lang="en-US" dirty="0" err="1" smtClean="0"/>
                <a:t>,length,genre</a:t>
              </a:r>
              <a:r>
                <a:rPr lang="en-US" dirty="0" smtClean="0"/>
                <a:t>)</a:t>
              </a:r>
              <a:endParaRPr lang="en-US" dirty="0"/>
            </a:p>
          </p:txBody>
        </p:sp>
      </p:grpSp>
      <p:sp>
        <p:nvSpPr>
          <p:cNvPr id="47" name="Content Placeholder 2"/>
          <p:cNvSpPr>
            <a:spLocks noGrp="1"/>
          </p:cNvSpPr>
          <p:nvPr>
            <p:ph idx="1"/>
          </p:nvPr>
        </p:nvSpPr>
        <p:spPr>
          <a:xfrm>
            <a:off x="533400" y="4648200"/>
            <a:ext cx="8458200" cy="1981200"/>
          </a:xfrm>
        </p:spPr>
        <p:txBody>
          <a:bodyPr>
            <a:normAutofit fontScale="55000" lnSpcReduction="20000"/>
          </a:bodyPr>
          <a:lstStyle/>
          <a:p>
            <a:pPr marL="438912" lvl="1" indent="-320040">
              <a:spcBef>
                <a:spcPts val="0"/>
              </a:spcBef>
              <a:buClr>
                <a:schemeClr val="accent1"/>
              </a:buClr>
              <a:buSzPct val="80000"/>
              <a:buFont typeface="Wingdings 2"/>
              <a:buChar char=""/>
            </a:pPr>
            <a:r>
              <a:rPr lang="en-US" sz="3300" dirty="0" smtClean="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900" dirty="0" smtClean="0"/>
              <a:t>All attributes of E, </a:t>
            </a:r>
          </a:p>
          <a:p>
            <a:pPr marL="704088" lvl="2" indent="-320040">
              <a:spcBef>
                <a:spcPts val="0"/>
              </a:spcBef>
              <a:buClr>
                <a:schemeClr val="accent1"/>
              </a:buClr>
              <a:buSzPct val="80000"/>
              <a:buFont typeface="Wingdings 2"/>
              <a:buChar char=""/>
            </a:pPr>
            <a:r>
              <a:rPr lang="en-US" sz="2900" dirty="0" smtClean="0"/>
              <a:t>The key attributes of F,  </a:t>
            </a:r>
          </a:p>
          <a:p>
            <a:pPr marL="704088" lvl="2" indent="-320040">
              <a:spcBef>
                <a:spcPts val="0"/>
              </a:spcBef>
              <a:buClr>
                <a:schemeClr val="accent1"/>
              </a:buClr>
              <a:buSzPct val="80000"/>
              <a:buFont typeface="Wingdings 2"/>
              <a:buChar char=""/>
            </a:pPr>
            <a:r>
              <a:rPr lang="en-US" sz="2900" dirty="0" smtClean="0"/>
              <a:t>and  all own attributes belonging to relationship R</a:t>
            </a:r>
          </a:p>
          <a:p>
            <a:endParaRPr lang="en-US" dirty="0" smtClean="0"/>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If W is a weak entity set, construct for W a relation whose schema consists of:</a:t>
            </a:r>
          </a:p>
          <a:p>
            <a:pPr marL="612648" lvl="4">
              <a:buFont typeface="Arial" pitchFamily="34" charset="0"/>
              <a:buChar char="•"/>
            </a:pPr>
            <a:r>
              <a:rPr lang="en-US" sz="2600" dirty="0" smtClean="0"/>
              <a:t>All attributes of W</a:t>
            </a:r>
          </a:p>
          <a:p>
            <a:pPr marL="612648" lvl="4">
              <a:buFont typeface="Arial" pitchFamily="34" charset="0"/>
              <a:buChar char="•"/>
            </a:pPr>
            <a:r>
              <a:rPr lang="en-US" sz="2600" dirty="0" smtClean="0"/>
              <a:t>All own attributes of supporting relationships for W</a:t>
            </a:r>
          </a:p>
          <a:p>
            <a:pPr marL="612648" lvl="4">
              <a:buFont typeface="Arial" pitchFamily="34" charset="0"/>
              <a:buChar char="•"/>
            </a:pPr>
            <a:r>
              <a:rPr lang="en-US" sz="2600" dirty="0" smtClean="0"/>
              <a:t>For each supporting relationship for W, say a many-one relationship from W to entity set E, all the key attributes of E</a:t>
            </a:r>
          </a:p>
          <a:p>
            <a:r>
              <a:rPr lang="en-US" dirty="0" smtClean="0"/>
              <a:t>Rename attributes, if necessary, to avoid name conflicts</a:t>
            </a:r>
          </a:p>
          <a:p>
            <a:r>
              <a:rPr lang="en-US" dirty="0" smtClean="0"/>
              <a:t>Do not construct a relation for any supporting relationship for W</a:t>
            </a:r>
          </a:p>
          <a:p>
            <a:pPr marL="182880" lvl="2">
              <a:buFont typeface="Arial" pitchFamily="34" charset="0"/>
              <a:buChar char="•"/>
            </a:pPr>
            <a:endParaRPr lang="en-US" dirty="0" smtClean="0"/>
          </a:p>
          <a:p>
            <a:pPr lvl="1"/>
            <a:endParaRPr lang="en-US" dirty="0" smtClean="0"/>
          </a:p>
        </p:txBody>
      </p:sp>
      <p:sp>
        <p:nvSpPr>
          <p:cNvPr id="2" name="Title 1"/>
          <p:cNvSpPr>
            <a:spLocks noGrp="1"/>
          </p:cNvSpPr>
          <p:nvPr>
            <p:ph type="title"/>
          </p:nvPr>
        </p:nvSpPr>
        <p:spPr/>
        <p:txBody>
          <a:bodyPr>
            <a:normAutofit/>
          </a:bodyPr>
          <a:lstStyle/>
          <a:p>
            <a:r>
              <a:rPr lang="en-US" dirty="0" smtClean="0"/>
              <a:t>Handling Weak Entity Sets</a:t>
            </a:r>
            <a:endParaRPr lang="en-US" dirty="0"/>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Crews</a:t>
              </a:r>
              <a:endParaRPr lang="en-US" b="1" dirty="0">
                <a:solidFill>
                  <a:srgbClr val="FF0000"/>
                </a:solidFill>
              </a:endParaRP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Unit-of</a:t>
              </a:r>
              <a:endParaRPr lang="en-US" dirty="0">
                <a:solidFill>
                  <a:srgbClr val="FF0000"/>
                </a:solidFill>
              </a:endParaRP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Studios</a:t>
              </a:r>
              <a:endParaRPr lang="en-US" b="1" dirty="0">
                <a:solidFill>
                  <a:srgbClr val="FF0000"/>
                </a:solidFill>
              </a:endParaRP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smtClean="0"/>
                <a:t>number</a:t>
              </a:r>
              <a:endParaRPr lang="en-US" u="sng" dirty="0"/>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smtClean="0"/>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smtClean="0"/>
                <a:t>name</a:t>
              </a:r>
              <a:endParaRPr lang="en-US" u="sng" dirty="0"/>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smtClean="0"/>
                <a:t>address</a:t>
              </a:r>
              <a:endParaRPr lang="en-US" dirty="0"/>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smtClean="0">
                  <a:latin typeface="Arial" pitchFamily="34" charset="0"/>
                  <a:cs typeface="Arial" pitchFamily="34" charset="0"/>
                </a:rPr>
                <a:t>Studios(</a:t>
              </a:r>
              <a:r>
                <a:rPr lang="en-US" u="sng" dirty="0" smtClean="0">
                  <a:latin typeface="Arial" pitchFamily="34" charset="0"/>
                  <a:cs typeface="Arial" pitchFamily="34" charset="0"/>
                </a:rPr>
                <a:t>name</a:t>
              </a:r>
              <a:r>
                <a:rPr lang="en-US" dirty="0" smtClean="0">
                  <a:latin typeface="Arial" pitchFamily="34" charset="0"/>
                  <a:cs typeface="Arial" pitchFamily="34" charset="0"/>
                </a:rPr>
                <a:t>,address)</a:t>
              </a:r>
            </a:p>
            <a:p>
              <a:pPr lvl="1"/>
              <a:r>
                <a:rPr lang="en-US" dirty="0" smtClean="0">
                  <a:latin typeface="Arial" pitchFamily="34" charset="0"/>
                  <a:cs typeface="Arial" pitchFamily="34" charset="0"/>
                </a:rPr>
                <a:t>Crews(</a:t>
              </a:r>
              <a:r>
                <a:rPr lang="en-US" u="sng" dirty="0" smtClean="0">
                  <a:latin typeface="Arial" pitchFamily="34" charset="0"/>
                  <a:cs typeface="Arial" pitchFamily="34" charset="0"/>
                </a:rPr>
                <a:t>number,</a:t>
              </a:r>
              <a:r>
                <a:rPr lang="en-US" dirty="0" smtClean="0">
                  <a:latin typeface="Arial" pitchFamily="34" charset="0"/>
                  <a:cs typeface="Arial" pitchFamily="34" charset="0"/>
                </a:rPr>
                <a:t>crewChief,</a:t>
              </a:r>
              <a:r>
                <a:rPr lang="en-US" u="sng" dirty="0" smtClean="0">
                  <a:latin typeface="Arial" pitchFamily="34" charset="0"/>
                  <a:cs typeface="Arial" pitchFamily="34" charset="0"/>
                </a:rPr>
                <a:t>studioName</a:t>
              </a:r>
              <a:r>
                <a:rPr lang="en-US" dirty="0" smtClean="0">
                  <a:latin typeface="Arial" pitchFamily="34" charset="0"/>
                  <a:cs typeface="Arial" pitchFamily="34" charset="0"/>
                </a:rPr>
                <a:t>)</a:t>
              </a:r>
              <a:endParaRPr lang="en-US"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smtClean="0"/>
              <a:t>SUBCLASS STRUCTURES TO RELATIONS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we convert this structure to relations?</a:t>
            </a:r>
            <a:endParaRPr lang="en-US" dirty="0"/>
          </a:p>
        </p:txBody>
      </p:sp>
      <p:sp>
        <p:nvSpPr>
          <p:cNvPr id="2" name="Title 1"/>
          <p:cNvSpPr>
            <a:spLocks noGrp="1"/>
          </p:cNvSpPr>
          <p:nvPr>
            <p:ph type="title"/>
          </p:nvPr>
        </p:nvSpPr>
        <p:spPr/>
        <p:txBody>
          <a:bodyPr>
            <a:normAutofit fontScale="90000"/>
          </a:bodyPr>
          <a:lstStyle/>
          <a:p>
            <a:r>
              <a:rPr lang="en-US" dirty="0" smtClean="0"/>
              <a:t>Converting Subclass Structures to Relations</a:t>
            </a:r>
            <a:endParaRPr lang="en-US" dirty="0"/>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Movies</a:t>
              </a:r>
              <a:endParaRPr lang="en-US" b="1" dirty="0">
                <a:solidFill>
                  <a:srgbClr val="FF0000"/>
                </a:solidFill>
              </a:endParaRP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Cartoons</a:t>
              </a:r>
              <a:endParaRPr lang="en-US" b="1" dirty="0">
                <a:solidFill>
                  <a:srgbClr val="FF0000"/>
                </a:solidFill>
              </a:endParaRP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Murder Mysteries</a:t>
              </a:r>
              <a:endParaRPr lang="en-US" b="1" dirty="0">
                <a:solidFill>
                  <a:srgbClr val="FF0000"/>
                </a:solidFill>
              </a:endParaRP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smtClean="0"/>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smtClean="0"/>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smtClean="0"/>
                  <a:t>length</a:t>
                </a:r>
                <a:endParaRPr lang="en-US" dirty="0"/>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smtClean="0"/>
                <a:t>title</a:t>
              </a:r>
              <a:endParaRPr lang="en-US" dirty="0"/>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smtClean="0"/>
                <a:t>year</a:t>
              </a:r>
              <a:endParaRPr lang="en-US" dirty="0"/>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smtClean="0"/>
                <a:t>genre</a:t>
              </a:r>
              <a:endParaRPr lang="en-US" dirty="0"/>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smtClean="0"/>
                <a:t>weapon</a:t>
              </a:r>
              <a:endParaRPr lang="en-US" dirty="0"/>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smtClean="0"/>
                <a:t>Voices</a:t>
              </a:r>
              <a:endParaRPr lang="en-US" dirty="0"/>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smtClean="0"/>
                <a:t>to Stars</a:t>
              </a:r>
              <a:endParaRPr lang="en-US" dirty="0"/>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The principal conversion strategies</a:t>
            </a:r>
          </a:p>
          <a:p>
            <a:pPr lvl="1"/>
            <a:r>
              <a:rPr lang="en-US" dirty="0" smtClean="0"/>
              <a:t>Follow E/R viewpoint</a:t>
            </a:r>
          </a:p>
          <a:p>
            <a:pPr lvl="2"/>
            <a:r>
              <a:rPr lang="en-US" dirty="0" smtClean="0"/>
              <a:t>For each entity set E in the hierarchy, create a relation that includes the key attributes from the root and any attributes belong to E</a:t>
            </a:r>
          </a:p>
          <a:p>
            <a:pPr lvl="1"/>
            <a:r>
              <a:rPr lang="en-US" dirty="0" smtClean="0"/>
              <a:t>Treat entities as object-oriented</a:t>
            </a:r>
          </a:p>
          <a:p>
            <a:pPr lvl="2"/>
            <a:r>
              <a:rPr lang="en-US" dirty="0" smtClean="0"/>
              <a:t>For each possible </a:t>
            </a:r>
            <a:r>
              <a:rPr lang="en-US" dirty="0" err="1" smtClean="0"/>
              <a:t>subtree</a:t>
            </a:r>
            <a:r>
              <a:rPr lang="en-US" dirty="0" smtClean="0"/>
              <a:t> that includes the root, create one relation, whose schema includes all the attributes of all the entity sets in the </a:t>
            </a:r>
            <a:r>
              <a:rPr lang="en-US" dirty="0" err="1" smtClean="0"/>
              <a:t>subtree</a:t>
            </a:r>
            <a:endParaRPr lang="en-US" dirty="0" smtClean="0"/>
          </a:p>
          <a:p>
            <a:pPr lvl="1"/>
            <a:r>
              <a:rPr lang="en-US" dirty="0" smtClean="0"/>
              <a:t>Use null values</a:t>
            </a:r>
          </a:p>
          <a:p>
            <a:pPr lvl="2"/>
            <a:r>
              <a:rPr lang="en-US" dirty="0" smtClean="0"/>
              <a:t>Create only one relation with all attributes of all entity sets in the hierarchy. Each entity is represented by one </a:t>
            </a:r>
            <a:r>
              <a:rPr lang="en-US" dirty="0" err="1" smtClean="0"/>
              <a:t>tuple</a:t>
            </a:r>
            <a:r>
              <a:rPr lang="en-US" dirty="0" smtClean="0"/>
              <a:t>, and that </a:t>
            </a:r>
            <a:r>
              <a:rPr lang="en-US" dirty="0" err="1" smtClean="0"/>
              <a:t>tuple</a:t>
            </a:r>
            <a:r>
              <a:rPr lang="en-US" dirty="0" smtClean="0"/>
              <a:t> has a NULL value for whatever attributes  the entity does not have</a:t>
            </a:r>
            <a:endParaRPr lang="en-US" dirty="0"/>
          </a:p>
        </p:txBody>
      </p:sp>
      <p:sp>
        <p:nvSpPr>
          <p:cNvPr id="2" name="Title 1"/>
          <p:cNvSpPr>
            <a:spLocks noGrp="1"/>
          </p:cNvSpPr>
          <p:nvPr>
            <p:ph type="title"/>
          </p:nvPr>
        </p:nvSpPr>
        <p:spPr/>
        <p:txBody>
          <a:bodyPr>
            <a:normAutofit fontScale="90000"/>
          </a:bodyPr>
          <a:lstStyle/>
          <a:p>
            <a:r>
              <a:rPr lang="en-US" dirty="0" smtClean="0"/>
              <a:t>Converting Subclass Structures to Relations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Style Conversion</a:t>
            </a:r>
            <a:endParaRPr lang="en-US" dirty="0"/>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Cartoons</a:t>
              </a:r>
              <a:endParaRPr lang="en-US" b="1" dirty="0">
                <a:solidFill>
                  <a:srgbClr val="FF0000"/>
                </a:solidFill>
                <a:latin typeface="Arial" pitchFamily="34" charset="0"/>
                <a:cs typeface="Arial" pitchFamily="34" charset="0"/>
              </a:endParaRP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Murder Mysteries</a:t>
              </a:r>
              <a:endParaRPr lang="en-US" b="1" dirty="0">
                <a:solidFill>
                  <a:srgbClr val="FF0000"/>
                </a:solidFill>
                <a:latin typeface="Arial" pitchFamily="34" charset="0"/>
                <a:cs typeface="Arial" pitchFamily="34" charset="0"/>
              </a:endParaRP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smtClean="0">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smtClean="0">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smtClean="0">
                    <a:latin typeface="Arial" pitchFamily="34" charset="0"/>
                    <a:cs typeface="Arial" pitchFamily="34" charset="0"/>
                  </a:rPr>
                  <a:t>length</a:t>
                </a:r>
                <a:endParaRPr lang="en-US" dirty="0">
                  <a:latin typeface="Arial" pitchFamily="34" charset="0"/>
                  <a:cs typeface="Arial" pitchFamily="34" charset="0"/>
                </a:endParaRP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smtClean="0">
                  <a:latin typeface="Arial" pitchFamily="34" charset="0"/>
                  <a:cs typeface="Arial" pitchFamily="34" charset="0"/>
                </a:rPr>
                <a:t>title</a:t>
              </a:r>
              <a:endParaRPr lang="en-US" dirty="0">
                <a:latin typeface="Arial" pitchFamily="34" charset="0"/>
                <a:cs typeface="Arial" pitchFamily="34" charset="0"/>
              </a:endParaRP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smtClean="0">
                  <a:latin typeface="Arial" pitchFamily="34" charset="0"/>
                  <a:cs typeface="Arial" pitchFamily="34" charset="0"/>
                </a:rPr>
                <a:t>year</a:t>
              </a:r>
              <a:endParaRPr lang="en-US" dirty="0">
                <a:latin typeface="Arial" pitchFamily="34" charset="0"/>
                <a:cs typeface="Arial" pitchFamily="34" charset="0"/>
              </a:endParaRP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smtClean="0">
                  <a:latin typeface="Arial" pitchFamily="34" charset="0"/>
                  <a:cs typeface="Arial" pitchFamily="34" charset="0"/>
                </a:rPr>
                <a:t>genre</a:t>
              </a:r>
              <a:endParaRPr lang="en-US" dirty="0">
                <a:latin typeface="Arial" pitchFamily="34" charset="0"/>
                <a:cs typeface="Arial" pitchFamily="34" charset="0"/>
              </a:endParaRP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smtClean="0">
                  <a:latin typeface="Arial" pitchFamily="34" charset="0"/>
                  <a:cs typeface="Arial" pitchFamily="34" charset="0"/>
                </a:rPr>
                <a:t>weapon</a:t>
              </a:r>
              <a:endParaRPr lang="en-US" dirty="0">
                <a:latin typeface="Arial" pitchFamily="34" charset="0"/>
                <a:cs typeface="Arial" pitchFamily="34" charset="0"/>
              </a:endParaRP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smtClean="0">
                  <a:latin typeface="Arial" pitchFamily="34" charset="0"/>
                  <a:cs typeface="Arial" pitchFamily="34" charset="0"/>
                </a:rPr>
                <a:t>Voices</a:t>
              </a:r>
              <a:endParaRPr lang="en-US" dirty="0">
                <a:latin typeface="Arial" pitchFamily="34" charset="0"/>
                <a:cs typeface="Arial" pitchFamily="34" charset="0"/>
              </a:endParaRP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smtClean="0">
                  <a:latin typeface="Arial" pitchFamily="34" charset="0"/>
                  <a:cs typeface="Arial" pitchFamily="34" charset="0"/>
                </a:rPr>
                <a:t>to Stars</a:t>
              </a:r>
              <a:endParaRPr lang="en-US" dirty="0">
                <a:latin typeface="Arial" pitchFamily="34" charset="0"/>
                <a:cs typeface="Arial" pitchFamily="34" charset="0"/>
              </a:endParaRP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smtClean="0">
                <a:latin typeface="Arial" pitchFamily="34" charset="0"/>
                <a:cs typeface="Arial" pitchFamily="34" charset="0"/>
              </a:rPr>
              <a:t>Movies(</a:t>
            </a:r>
            <a:r>
              <a:rPr lang="en-US" sz="2200" u="sng" dirty="0" smtClean="0">
                <a:solidFill>
                  <a:srgbClr val="FF0000"/>
                </a:solidFill>
                <a:latin typeface="Arial" pitchFamily="34" charset="0"/>
                <a:cs typeface="Arial" pitchFamily="34" charset="0"/>
              </a:rPr>
              <a:t>title,year</a:t>
            </a:r>
            <a:r>
              <a:rPr lang="en-US" sz="2200" dirty="0" smtClean="0">
                <a:solidFill>
                  <a:srgbClr val="FF0000"/>
                </a:solidFill>
                <a:latin typeface="Arial" pitchFamily="34" charset="0"/>
                <a:cs typeface="Arial" pitchFamily="34" charset="0"/>
              </a:rPr>
              <a:t>,</a:t>
            </a:r>
            <a:r>
              <a:rPr lang="en-US" sz="2200" dirty="0" smtClean="0">
                <a:latin typeface="Arial" pitchFamily="34" charset="0"/>
                <a:cs typeface="Arial" pitchFamily="34" charset="0"/>
              </a:rPr>
              <a:t>length,genre)</a:t>
            </a:r>
          </a:p>
          <a:p>
            <a:pPr lvl="1"/>
            <a:r>
              <a:rPr lang="en-US" sz="2200" dirty="0" smtClean="0">
                <a:latin typeface="Arial" pitchFamily="34" charset="0"/>
                <a:cs typeface="Arial" pitchFamily="34" charset="0"/>
              </a:rPr>
              <a:t>MurderMysteries(</a:t>
            </a:r>
            <a:r>
              <a:rPr lang="en-US" sz="2200" u="sng" dirty="0" smtClean="0">
                <a:solidFill>
                  <a:srgbClr val="FF0000"/>
                </a:solidFill>
                <a:latin typeface="Arial" pitchFamily="34" charset="0"/>
                <a:cs typeface="Arial" pitchFamily="34" charset="0"/>
              </a:rPr>
              <a:t>title,year</a:t>
            </a:r>
            <a:r>
              <a:rPr lang="en-US" sz="2200" dirty="0" smtClean="0">
                <a:solidFill>
                  <a:srgbClr val="FF0000"/>
                </a:solidFill>
                <a:latin typeface="Arial" pitchFamily="34" charset="0"/>
                <a:cs typeface="Arial" pitchFamily="34" charset="0"/>
              </a:rPr>
              <a:t>,</a:t>
            </a:r>
            <a:r>
              <a:rPr lang="en-US" sz="2200" dirty="0" smtClean="0">
                <a:latin typeface="Arial" pitchFamily="34" charset="0"/>
                <a:cs typeface="Arial" pitchFamily="34" charset="0"/>
              </a:rPr>
              <a:t>weapon)</a:t>
            </a:r>
          </a:p>
          <a:p>
            <a:pPr lvl="1"/>
            <a:r>
              <a:rPr lang="en-US" sz="2200" strike="sngStrike" dirty="0" smtClean="0">
                <a:latin typeface="Arial" pitchFamily="34" charset="0"/>
                <a:cs typeface="Arial" pitchFamily="34" charset="0"/>
              </a:rPr>
              <a:t>Cartoons(</a:t>
            </a:r>
            <a:r>
              <a:rPr lang="en-US" sz="2200" u="sng" strike="sngStrike" dirty="0" err="1" smtClean="0">
                <a:solidFill>
                  <a:srgbClr val="FF0000"/>
                </a:solidFill>
                <a:latin typeface="Arial" pitchFamily="34" charset="0"/>
                <a:cs typeface="Arial" pitchFamily="34" charset="0"/>
              </a:rPr>
              <a:t>title,year</a:t>
            </a:r>
            <a:r>
              <a:rPr lang="en-US" sz="2200" strike="sngStrike" dirty="0" smtClean="0">
                <a:latin typeface="Arial" pitchFamily="34" charset="0"/>
                <a:cs typeface="Arial" pitchFamily="34" charset="0"/>
              </a:rPr>
              <a:t>) </a:t>
            </a:r>
            <a:r>
              <a:rPr lang="en-US" sz="2200" dirty="0" smtClean="0">
                <a:latin typeface="Arial" pitchFamily="34" charset="0"/>
                <a:cs typeface="Arial" pitchFamily="34" charset="0"/>
                <a:sym typeface="Wingdings" pitchFamily="2" charset="2"/>
              </a:rPr>
              <a:t> remove</a:t>
            </a:r>
          </a:p>
          <a:p>
            <a:pPr lvl="1"/>
            <a:r>
              <a:rPr lang="en-US" sz="2200" dirty="0" smtClean="0">
                <a:latin typeface="Arial" pitchFamily="34" charset="0"/>
                <a:cs typeface="Arial" pitchFamily="34" charset="0"/>
              </a:rPr>
              <a:t>Voices(</a:t>
            </a:r>
            <a:r>
              <a:rPr lang="en-US" sz="2200" u="sng" dirty="0" err="1" smtClean="0">
                <a:solidFill>
                  <a:srgbClr val="FF0000"/>
                </a:solidFill>
                <a:latin typeface="Arial" pitchFamily="34" charset="0"/>
                <a:cs typeface="Arial" pitchFamily="34" charset="0"/>
              </a:rPr>
              <a:t>title,year</a:t>
            </a:r>
            <a:r>
              <a:rPr lang="en-US" sz="2200" dirty="0" err="1" smtClean="0">
                <a:solidFill>
                  <a:srgbClr val="FF0000"/>
                </a:solidFill>
                <a:latin typeface="Arial" pitchFamily="34" charset="0"/>
                <a:cs typeface="Arial" pitchFamily="34" charset="0"/>
              </a:rPr>
              <a:t>,</a:t>
            </a:r>
            <a:r>
              <a:rPr lang="en-US" sz="2200" dirty="0" err="1" smtClean="0">
                <a:latin typeface="Arial" pitchFamily="34" charset="0"/>
                <a:cs typeface="Arial" pitchFamily="34" charset="0"/>
              </a:rPr>
              <a:t>starName</a:t>
            </a:r>
            <a:r>
              <a:rPr lang="en-US" sz="2200" dirty="0" smtClean="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Object-Oriented Approach</a:t>
            </a:r>
            <a:endParaRPr lang="en-US" dirty="0"/>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Cartoons</a:t>
              </a:r>
              <a:endParaRPr lang="en-US" b="1" dirty="0">
                <a:solidFill>
                  <a:srgbClr val="FF0000"/>
                </a:solidFill>
                <a:latin typeface="Arial" pitchFamily="34" charset="0"/>
                <a:cs typeface="Arial" pitchFamily="34" charset="0"/>
              </a:endParaRP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Murder Mysteries</a:t>
              </a:r>
              <a:endParaRPr lang="en-US" b="1" dirty="0">
                <a:solidFill>
                  <a:srgbClr val="FF0000"/>
                </a:solidFill>
                <a:latin typeface="Arial" pitchFamily="34" charset="0"/>
                <a:cs typeface="Arial" pitchFamily="34" charset="0"/>
              </a:endParaRP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smtClean="0"/>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smtClean="0"/>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smtClean="0"/>
                  <a:t>length</a:t>
                </a:r>
                <a:endParaRPr lang="en-US" dirty="0"/>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smtClean="0"/>
                <a:t>title</a:t>
              </a:r>
              <a:endParaRPr lang="en-US" dirty="0"/>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smtClean="0"/>
                <a:t>year</a:t>
              </a:r>
              <a:endParaRPr lang="en-US" dirty="0"/>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smtClean="0"/>
                <a:t>genre</a:t>
              </a:r>
              <a:endParaRPr lang="en-US" dirty="0"/>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smtClean="0"/>
                <a:t>weapon</a:t>
              </a:r>
              <a:endParaRPr lang="en-US" dirty="0"/>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smtClean="0"/>
                <a:t>Voices</a:t>
              </a:r>
              <a:endParaRPr lang="en-US" dirty="0"/>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smtClean="0"/>
                <a:t>to Stars</a:t>
              </a:r>
              <a:endParaRPr lang="en-US" dirty="0"/>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smtClean="0">
                <a:latin typeface="Arial" pitchFamily="34" charset="0"/>
                <a:cs typeface="Arial" pitchFamily="34" charset="0"/>
              </a:rPr>
              <a:t>Movies(title,year,length,genre)</a:t>
            </a:r>
          </a:p>
          <a:p>
            <a:pPr lvl="1"/>
            <a:r>
              <a:rPr lang="en-US" sz="2200" dirty="0" smtClean="0">
                <a:latin typeface="Arial" pitchFamily="34" charset="0"/>
                <a:cs typeface="Arial" pitchFamily="34" charset="0"/>
              </a:rPr>
              <a:t>MoviesC(title,year,length,genre)</a:t>
            </a:r>
          </a:p>
          <a:p>
            <a:pPr lvl="1"/>
            <a:r>
              <a:rPr lang="en-US" sz="2200" dirty="0" smtClean="0">
                <a:latin typeface="Arial" pitchFamily="34" charset="0"/>
                <a:cs typeface="Arial" pitchFamily="34" charset="0"/>
              </a:rPr>
              <a:t>MoviesMM(title,year,length,genre,weapon)</a:t>
            </a:r>
          </a:p>
          <a:p>
            <a:pPr lvl="1"/>
            <a:r>
              <a:rPr lang="en-US" sz="2200" dirty="0" smtClean="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Null Values</a:t>
            </a:r>
            <a:endParaRPr lang="en-US" dirty="0"/>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Cartoons</a:t>
              </a:r>
              <a:endParaRPr lang="en-US" b="1" dirty="0">
                <a:solidFill>
                  <a:srgbClr val="FF0000"/>
                </a:solidFill>
                <a:latin typeface="Arial" pitchFamily="34" charset="0"/>
                <a:cs typeface="Arial" pitchFamily="34" charset="0"/>
              </a:endParaRP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Murder Mysteries</a:t>
              </a:r>
              <a:endParaRPr lang="en-US" b="1" dirty="0">
                <a:solidFill>
                  <a:srgbClr val="FF0000"/>
                </a:solidFill>
                <a:latin typeface="Arial" pitchFamily="34" charset="0"/>
                <a:cs typeface="Arial" pitchFamily="34" charset="0"/>
              </a:endParaRP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smtClean="0"/>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smtClean="0"/>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smtClean="0"/>
                  <a:t>length</a:t>
                </a:r>
                <a:endParaRPr lang="en-US" dirty="0"/>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smtClean="0"/>
                <a:t>title</a:t>
              </a:r>
              <a:endParaRPr lang="en-US" dirty="0"/>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smtClean="0"/>
                <a:t>year</a:t>
              </a:r>
              <a:endParaRPr lang="en-US" dirty="0"/>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smtClean="0"/>
                <a:t>genre</a:t>
              </a:r>
              <a:endParaRPr lang="en-US" dirty="0"/>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smtClean="0"/>
                <a:t>weapon</a:t>
              </a:r>
              <a:endParaRPr lang="en-US" dirty="0"/>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smtClean="0"/>
                <a:t>Voices</a:t>
              </a:r>
              <a:endParaRPr lang="en-US" dirty="0"/>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smtClean="0"/>
                <a:t>to Stars</a:t>
              </a:r>
              <a:endParaRPr lang="en-US" dirty="0"/>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smtClean="0">
                <a:latin typeface="Arial" pitchFamily="34" charset="0"/>
                <a:cs typeface="Arial" pitchFamily="34" charset="0"/>
              </a:rPr>
              <a:t>Movie(title,year,length,genre,weapon)</a:t>
            </a:r>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Several options for high level design</a:t>
            </a:r>
          </a:p>
          <a:p>
            <a:pPr lvl="1"/>
            <a:r>
              <a:rPr lang="en-US" dirty="0" smtClean="0"/>
              <a:t>The first and oldest method is the </a:t>
            </a:r>
            <a:r>
              <a:rPr lang="en-US" i="1" dirty="0" smtClean="0"/>
              <a:t>Entity Relationship Model</a:t>
            </a:r>
            <a:endParaRPr lang="en-US" dirty="0" smtClean="0"/>
          </a:p>
          <a:p>
            <a:pPr lvl="1"/>
            <a:r>
              <a:rPr lang="en-US" dirty="0" smtClean="0"/>
              <a:t>A more recent trend is </a:t>
            </a:r>
            <a:r>
              <a:rPr lang="en-US" i="1" dirty="0" smtClean="0"/>
              <a:t>Unified Modeling Language</a:t>
            </a:r>
            <a:endParaRPr lang="en-US" i="1" dirty="0"/>
          </a:p>
        </p:txBody>
      </p:sp>
      <p:sp>
        <p:nvSpPr>
          <p:cNvPr id="2" name="Title 1"/>
          <p:cNvSpPr>
            <a:spLocks noGrp="1"/>
          </p:cNvSpPr>
          <p:nvPr>
            <p:ph type="title"/>
          </p:nvPr>
        </p:nvSpPr>
        <p:spPr/>
        <p:txBody>
          <a:bodyPr/>
          <a:lstStyle/>
          <a:p>
            <a:r>
              <a:rPr lang="en-US" dirty="0" smtClean="0"/>
              <a:t>Database Design Process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Introduction</a:t>
            </a:r>
          </a:p>
          <a:p>
            <a:pPr lvl="1"/>
            <a:r>
              <a:rPr lang="en-US" dirty="0" smtClean="0"/>
              <a:t>UML is designed to model software in an object-oriented style, but has been adapted as a database modeling language</a:t>
            </a:r>
          </a:p>
          <a:p>
            <a:pPr lvl="1"/>
            <a:r>
              <a:rPr lang="en-US" dirty="0" smtClean="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p:txBody>
          <a:bodyPr/>
          <a:lstStyle/>
          <a:p>
            <a:r>
              <a:rPr lang="en-US" dirty="0" smtClean="0"/>
              <a:t>Unified Modeling Language</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gridCol w="3619663"/>
              </a:tblGrid>
              <a:tr h="414236">
                <a:tc>
                  <a:txBody>
                    <a:bodyPr/>
                    <a:lstStyle/>
                    <a:p>
                      <a:r>
                        <a:rPr lang="en-US" dirty="0" smtClean="0">
                          <a:latin typeface="Arial" pitchFamily="34" charset="0"/>
                          <a:cs typeface="Arial" pitchFamily="34" charset="0"/>
                        </a:rPr>
                        <a:t>UML</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E/R Model</a:t>
                      </a:r>
                      <a:endParaRPr lang="en-US" dirty="0">
                        <a:latin typeface="Arial" pitchFamily="34" charset="0"/>
                        <a:cs typeface="Arial" pitchFamily="34" charset="0"/>
                      </a:endParaRPr>
                    </a:p>
                  </a:txBody>
                  <a:tcPr/>
                </a:tc>
              </a:tr>
              <a:tr h="414236">
                <a:tc>
                  <a:txBody>
                    <a:bodyPr/>
                    <a:lstStyle/>
                    <a:p>
                      <a:r>
                        <a:rPr lang="en-US" dirty="0" smtClean="0">
                          <a:latin typeface="Arial" pitchFamily="34" charset="0"/>
                          <a:cs typeface="Arial" pitchFamily="34" charset="0"/>
                        </a:rPr>
                        <a:t>Class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Entity Set</a:t>
                      </a:r>
                      <a:endParaRPr lang="en-US" dirty="0">
                        <a:latin typeface="Arial" pitchFamily="34" charset="0"/>
                        <a:cs typeface="Arial" pitchFamily="34" charset="0"/>
                      </a:endParaRPr>
                    </a:p>
                  </a:txBody>
                  <a:tcPr/>
                </a:tc>
              </a:tr>
              <a:tr h="414236">
                <a:tc>
                  <a:txBody>
                    <a:bodyPr/>
                    <a:lstStyle/>
                    <a:p>
                      <a:r>
                        <a:rPr lang="en-US" dirty="0" smtClean="0">
                          <a:latin typeface="Arial" pitchFamily="34" charset="0"/>
                          <a:cs typeface="Arial" pitchFamily="34" charset="0"/>
                        </a:rPr>
                        <a:t>Association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Binary relationship</a:t>
                      </a:r>
                      <a:endParaRPr lang="en-US" dirty="0">
                        <a:latin typeface="Arial" pitchFamily="34" charset="0"/>
                        <a:cs typeface="Arial" pitchFamily="34" charset="0"/>
                      </a:endParaRPr>
                    </a:p>
                  </a:txBody>
                  <a:tcPr/>
                </a:tc>
              </a:tr>
              <a:tr h="414236">
                <a:tc>
                  <a:txBody>
                    <a:bodyPr/>
                    <a:lstStyle/>
                    <a:p>
                      <a:r>
                        <a:rPr lang="en-US" dirty="0" smtClean="0">
                          <a:latin typeface="Arial" pitchFamily="34" charset="0"/>
                          <a:cs typeface="Arial" pitchFamily="34" charset="0"/>
                        </a:rPr>
                        <a:t>Association</a:t>
                      </a:r>
                      <a:r>
                        <a:rPr lang="en-US" baseline="0" dirty="0" smtClean="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Attributes on a relationship</a:t>
                      </a:r>
                      <a:endParaRPr lang="en-US" dirty="0">
                        <a:latin typeface="Arial" pitchFamily="34" charset="0"/>
                        <a:cs typeface="Arial" pitchFamily="34" charset="0"/>
                      </a:endParaRPr>
                    </a:p>
                  </a:txBody>
                  <a:tcPr/>
                </a:tc>
              </a:tr>
              <a:tr h="414236">
                <a:tc>
                  <a:txBody>
                    <a:bodyPr/>
                    <a:lstStyle/>
                    <a:p>
                      <a:r>
                        <a:rPr lang="en-US" dirty="0" smtClean="0">
                          <a:latin typeface="Arial" pitchFamily="34" charset="0"/>
                          <a:cs typeface="Arial" pitchFamily="34" charset="0"/>
                        </a:rPr>
                        <a:t>Subclass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is-a hierarchy</a:t>
                      </a:r>
                      <a:endParaRPr lang="en-US" dirty="0">
                        <a:latin typeface="Arial" pitchFamily="34" charset="0"/>
                        <a:cs typeface="Arial" pitchFamily="34" charset="0"/>
                      </a:endParaRPr>
                    </a:p>
                  </a:txBody>
                  <a:tcPr/>
                </a:tc>
              </a:tr>
              <a:tr h="414236">
                <a:tc>
                  <a:txBody>
                    <a:bodyPr/>
                    <a:lstStyle/>
                    <a:p>
                      <a:r>
                        <a:rPr lang="en-US" dirty="0" smtClean="0">
                          <a:latin typeface="Arial" pitchFamily="34" charset="0"/>
                          <a:cs typeface="Arial" pitchFamily="34" charset="0"/>
                        </a:rPr>
                        <a:t>Aggregation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Many-one relationship</a:t>
                      </a:r>
                      <a:endParaRPr lang="en-US" dirty="0">
                        <a:latin typeface="Arial" pitchFamily="34" charset="0"/>
                        <a:cs typeface="Arial" pitchFamily="34" charset="0"/>
                      </a:endParaRPr>
                    </a:p>
                  </a:txBody>
                  <a:tcPr/>
                </a:tc>
              </a:tr>
              <a:tr h="714983">
                <a:tc>
                  <a:txBody>
                    <a:bodyPr/>
                    <a:lstStyle/>
                    <a:p>
                      <a:r>
                        <a:rPr lang="en-US" dirty="0" smtClean="0">
                          <a:latin typeface="Arial" pitchFamily="34" charset="0"/>
                          <a:cs typeface="Arial" pitchFamily="34" charset="0"/>
                        </a:rPr>
                        <a:t>Composition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Many-one relationship with </a:t>
                      </a:r>
                    </a:p>
                    <a:p>
                      <a:r>
                        <a:rPr lang="en-US" dirty="0" smtClean="0">
                          <a:latin typeface="Arial" pitchFamily="34" charset="0"/>
                          <a:cs typeface="Arial" pitchFamily="34" charset="0"/>
                        </a:rPr>
                        <a:t>referential integrity</a:t>
                      </a:r>
                      <a:endParaRPr lang="en-US" dirty="0">
                        <a:latin typeface="Arial" pitchFamily="34" charset="0"/>
                        <a:cs typeface="Arial" pitchFamily="34" charset="0"/>
                      </a:endParaRPr>
                    </a:p>
                  </a:txBody>
                  <a:tcPr/>
                </a:tc>
              </a:tr>
            </a:tbl>
          </a:graphicData>
        </a:graphic>
      </p:graphicFrame>
      <p:sp>
        <p:nvSpPr>
          <p:cNvPr id="2" name="Title 1"/>
          <p:cNvSpPr>
            <a:spLocks noGrp="1"/>
          </p:cNvSpPr>
          <p:nvPr>
            <p:ph type="title"/>
          </p:nvPr>
        </p:nvSpPr>
        <p:spPr/>
        <p:txBody>
          <a:bodyPr>
            <a:normAutofit fontScale="90000"/>
          </a:bodyPr>
          <a:lstStyle/>
          <a:p>
            <a:r>
              <a:rPr lang="en-US" dirty="0" smtClean="0"/>
              <a:t>UML vs. E/R Model</a:t>
            </a:r>
            <a:br>
              <a:rPr lang="en-US" dirty="0" smtClean="0"/>
            </a:br>
            <a:r>
              <a:rPr lang="en-US" dirty="0" smtClean="0"/>
              <a:t>(self studying)</a:t>
            </a: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smtClean="0">
                <a:latin typeface="Arial" pitchFamily="34" charset="0"/>
                <a:cs typeface="Arial" pitchFamily="34" charset="0"/>
              </a:rPr>
              <a:t>Figure 4.34: Comparison between UML and E/R terminology</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Classes</a:t>
            </a:r>
            <a:endParaRPr lang="en-US" dirty="0"/>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tblGrid>
              <a:tr h="561696">
                <a:tc>
                  <a:txBody>
                    <a:bodyPr/>
                    <a:lstStyle/>
                    <a:p>
                      <a:r>
                        <a:rPr lang="en-US" dirty="0" smtClean="0"/>
                        <a:t>Movies</a:t>
                      </a:r>
                      <a:endParaRPr lang="en-US" dirty="0"/>
                    </a:p>
                  </a:txBody>
                  <a:tcPr anchor="ctr"/>
                </a:tc>
              </a:tr>
              <a:tr h="1800504">
                <a:tc>
                  <a:txBody>
                    <a:bodyPr/>
                    <a:lstStyle/>
                    <a:p>
                      <a:r>
                        <a:rPr lang="en-US" dirty="0" smtClean="0"/>
                        <a:t>title         PK</a:t>
                      </a:r>
                      <a:endParaRPr lang="en-US" baseline="0" dirty="0" smtClean="0"/>
                    </a:p>
                    <a:p>
                      <a:r>
                        <a:rPr lang="en-US" baseline="0" dirty="0" smtClean="0"/>
                        <a:t>year         PK</a:t>
                      </a:r>
                    </a:p>
                    <a:p>
                      <a:r>
                        <a:rPr lang="en-US" baseline="0" dirty="0" smtClean="0"/>
                        <a:t>length</a:t>
                      </a:r>
                    </a:p>
                    <a:p>
                      <a:r>
                        <a:rPr lang="en-US" baseline="0" dirty="0" smtClean="0"/>
                        <a:t>genre </a:t>
                      </a:r>
                    </a:p>
                    <a:p>
                      <a:endParaRPr lang="en-US" baseline="0" dirty="0" smtClean="0"/>
                    </a:p>
                    <a:p>
                      <a:r>
                        <a:rPr lang="en-US" baseline="0" dirty="0" smtClean="0"/>
                        <a:t>init()</a:t>
                      </a:r>
                    </a:p>
                    <a:p>
                      <a:r>
                        <a:rPr lang="en-US" dirty="0" smtClean="0"/>
                        <a:t>modify()</a:t>
                      </a:r>
                      <a:endParaRPr lang="en-US" dirty="0"/>
                    </a:p>
                  </a:txBody>
                  <a:tcPr/>
                </a:tc>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smtClean="0">
                <a:latin typeface="Arial" pitchFamily="34" charset="0"/>
                <a:cs typeface="Arial" pitchFamily="34" charset="0"/>
              </a:rPr>
              <a:t>Class’ name</a:t>
            </a:r>
            <a:endParaRPr lang="en-US" dirty="0">
              <a:latin typeface="Arial" pitchFamily="34" charset="0"/>
              <a:cs typeface="Arial" pitchFamily="34" charset="0"/>
            </a:endParaRP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smtClean="0">
                <a:latin typeface="Arial" pitchFamily="34" charset="0"/>
                <a:cs typeface="Arial" pitchFamily="34" charset="0"/>
              </a:rPr>
              <a:t>State</a:t>
            </a:r>
            <a:endParaRPr lang="en-US" dirty="0">
              <a:latin typeface="Arial" pitchFamily="34" charset="0"/>
              <a:cs typeface="Arial" pitchFamily="34" charset="0"/>
            </a:endParaRP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smtClean="0">
                <a:latin typeface="Arial" pitchFamily="34" charset="0"/>
                <a:cs typeface="Arial" pitchFamily="34" charset="0"/>
              </a:rPr>
              <a:t>Behavior</a:t>
            </a:r>
            <a:endParaRPr lang="en-US" dirty="0">
              <a:latin typeface="Arial" pitchFamily="34" charset="0"/>
              <a:cs typeface="Arial" pitchFamily="34" charset="0"/>
            </a:endParaRP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Consider an associations between Movies, Stars, and Studios in UML</a:t>
            </a:r>
            <a:endParaRPr lang="en-US" dirty="0"/>
          </a:p>
        </p:txBody>
      </p:sp>
      <p:sp>
        <p:nvSpPr>
          <p:cNvPr id="2" name="Title 1"/>
          <p:cNvSpPr>
            <a:spLocks noGrp="1"/>
          </p:cNvSpPr>
          <p:nvPr>
            <p:ph type="title"/>
          </p:nvPr>
        </p:nvSpPr>
        <p:spPr/>
        <p:txBody>
          <a:bodyPr/>
          <a:lstStyle/>
          <a:p>
            <a:r>
              <a:rPr lang="en-US" dirty="0" smtClean="0"/>
              <a:t>Associations</a:t>
            </a:r>
            <a:endParaRPr lang="en-US" dirty="0"/>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Studios</a:t>
                      </a:r>
                      <a:endParaRPr lang="en-US" dirty="0"/>
                    </a:p>
                  </a:txBody>
                  <a:tcPr/>
                </a:tc>
              </a:tr>
              <a:tr h="370840">
                <a:tc>
                  <a:txBody>
                    <a:bodyPr/>
                    <a:lstStyle/>
                    <a:p>
                      <a:r>
                        <a:rPr lang="en-US" dirty="0" smtClean="0"/>
                        <a:t>name PK</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Stars</a:t>
                      </a:r>
                      <a:endParaRPr lang="en-US" dirty="0"/>
                    </a:p>
                  </a:txBody>
                  <a:tcPr/>
                </a:tc>
              </a:tr>
              <a:tr h="370840">
                <a:tc>
                  <a:txBody>
                    <a:bodyPr/>
                    <a:lstStyle/>
                    <a:p>
                      <a:r>
                        <a:rPr lang="en-US" dirty="0" smtClean="0"/>
                        <a:t>name PK</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Movies</a:t>
                      </a:r>
                      <a:endParaRPr lang="en-US" dirty="0"/>
                    </a:p>
                  </a:txBody>
                  <a:tcPr/>
                </a:tc>
              </a:tr>
              <a:tr h="370840">
                <a:tc>
                  <a:txBody>
                    <a:bodyPr/>
                    <a:lstStyle/>
                    <a:p>
                      <a:r>
                        <a:rPr lang="en-US" dirty="0" smtClean="0"/>
                        <a:t>title PK</a:t>
                      </a:r>
                      <a:endParaRPr lang="en-US" dirty="0"/>
                    </a:p>
                  </a:txBody>
                  <a:tcPr/>
                </a:tc>
              </a:tr>
              <a:tr h="370840">
                <a:tc>
                  <a:txBody>
                    <a:bodyPr/>
                    <a:lstStyle/>
                    <a:p>
                      <a:r>
                        <a:rPr lang="en-US" dirty="0" smtClean="0"/>
                        <a:t>year</a:t>
                      </a:r>
                      <a:r>
                        <a:rPr lang="en-US" baseline="0" dirty="0" smtClean="0"/>
                        <a:t> PK</a:t>
                      </a:r>
                      <a:endParaRPr lang="en-US" dirty="0"/>
                    </a:p>
                  </a:txBody>
                  <a:tcPr/>
                </a:tc>
              </a:tr>
              <a:tr h="370840">
                <a:tc>
                  <a:txBody>
                    <a:bodyPr/>
                    <a:lstStyle/>
                    <a:p>
                      <a:r>
                        <a:rPr lang="en-US" dirty="0" smtClean="0"/>
                        <a:t>length</a:t>
                      </a:r>
                      <a:endParaRPr lang="en-US" dirty="0"/>
                    </a:p>
                  </a:txBody>
                  <a:tcPr/>
                </a:tc>
              </a:tr>
              <a:tr h="370840">
                <a:tc>
                  <a:txBody>
                    <a:bodyPr/>
                    <a:lstStyle/>
                    <a:p>
                      <a:r>
                        <a:rPr lang="en-US" dirty="0" smtClean="0"/>
                        <a:t>genre</a:t>
                      </a:r>
                      <a:endParaRPr lang="en-US" dirty="0"/>
                    </a:p>
                  </a:txBody>
                  <a:tcPr/>
                </a:tc>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smtClean="0">
                  <a:latin typeface="Arial" pitchFamily="34" charset="0"/>
                  <a:cs typeface="Arial" pitchFamily="34" charset="0"/>
                </a:rPr>
                <a:t>Owns</a:t>
              </a:r>
              <a:endParaRPr lang="en-US" dirty="0">
                <a:latin typeface="Arial" pitchFamily="34" charset="0"/>
                <a:cs typeface="Arial" pitchFamily="34" charset="0"/>
              </a:endParaRP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smtClean="0">
                  <a:latin typeface="Arial" pitchFamily="34" charset="0"/>
                  <a:cs typeface="Arial" pitchFamily="34" charset="0"/>
                </a:rPr>
                <a:t>0..1</a:t>
              </a:r>
              <a:endParaRPr lang="en-US" dirty="0">
                <a:latin typeface="Arial" pitchFamily="34" charset="0"/>
                <a:cs typeface="Arial" pitchFamily="34" charset="0"/>
              </a:endParaRP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smtClean="0">
                  <a:latin typeface="Arial" pitchFamily="34" charset="0"/>
                  <a:cs typeface="Arial" pitchFamily="34" charset="0"/>
                </a:rPr>
                <a:t>Stars-in</a:t>
              </a:r>
              <a:endParaRPr lang="en-US"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Comparison with E/R Multiplicities</a:t>
            </a:r>
            <a:endParaRPr lang="en-US" dirty="0"/>
          </a:p>
        </p:txBody>
      </p:sp>
      <p:sp>
        <p:nvSpPr>
          <p:cNvPr id="2" name="Title 1"/>
          <p:cNvSpPr>
            <a:spLocks noGrp="1"/>
          </p:cNvSpPr>
          <p:nvPr>
            <p:ph type="title"/>
          </p:nvPr>
        </p:nvSpPr>
        <p:spPr/>
        <p:txBody>
          <a:bodyPr/>
          <a:lstStyle/>
          <a:p>
            <a:r>
              <a:rPr lang="en-US" dirty="0" smtClean="0"/>
              <a:t>Associations</a:t>
            </a:r>
            <a:endParaRPr lang="en-US" dirty="0"/>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a:t>
              </a:r>
              <a:r>
                <a:rPr lang="en-US" dirty="0" smtClean="0"/>
                <a:t>           0..*</a:t>
              </a:r>
              <a:endParaRPr lang="en-US" dirty="0"/>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a:t>
              </a:r>
              <a:r>
                <a:rPr lang="en-US" dirty="0" smtClean="0"/>
                <a:t>..*              </a:t>
              </a:r>
              <a:r>
                <a:rPr lang="en-US" dirty="0"/>
                <a:t>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a:t>
              </a:r>
              <a:r>
                <a:rPr lang="en-US" dirty="0" smtClean="0"/>
                <a:t>..*               </a:t>
              </a:r>
              <a:r>
                <a:rPr lang="en-US" dirty="0"/>
                <a:t>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association can have both ends at the same class; such an association is called a </a:t>
            </a:r>
            <a:r>
              <a:rPr lang="en-US" dirty="0" smtClean="0">
                <a:solidFill>
                  <a:srgbClr val="FF0000"/>
                </a:solidFill>
              </a:rPr>
              <a:t>self-association</a:t>
            </a:r>
          </a:p>
          <a:p>
            <a:r>
              <a:rPr lang="en-US" dirty="0" smtClean="0"/>
              <a:t>Example</a:t>
            </a:r>
            <a:endParaRPr lang="en-US" dirty="0"/>
          </a:p>
        </p:txBody>
      </p:sp>
      <p:sp>
        <p:nvSpPr>
          <p:cNvPr id="2" name="Title 1"/>
          <p:cNvSpPr>
            <a:spLocks noGrp="1"/>
          </p:cNvSpPr>
          <p:nvPr>
            <p:ph type="title"/>
          </p:nvPr>
        </p:nvSpPr>
        <p:spPr/>
        <p:txBody>
          <a:bodyPr/>
          <a:lstStyle/>
          <a:p>
            <a:r>
              <a:rPr lang="en-US" dirty="0" smtClean="0"/>
              <a:t>Self-Associations</a:t>
            </a:r>
            <a:endParaRPr lang="en-US" dirty="0"/>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tblGrid>
              <a:tr h="370840">
                <a:tc>
                  <a:txBody>
                    <a:bodyPr/>
                    <a:lstStyle/>
                    <a:p>
                      <a:r>
                        <a:rPr lang="en-US" dirty="0" smtClean="0"/>
                        <a:t>Movies</a:t>
                      </a:r>
                      <a:endParaRPr lang="en-US" dirty="0"/>
                    </a:p>
                  </a:txBody>
                  <a:tcPr/>
                </a:tc>
              </a:tr>
              <a:tr h="370840">
                <a:tc>
                  <a:txBody>
                    <a:bodyPr/>
                    <a:lstStyle/>
                    <a:p>
                      <a:r>
                        <a:rPr lang="en-US" dirty="0" smtClean="0"/>
                        <a:t>title PK</a:t>
                      </a:r>
                      <a:endParaRPr lang="en-US" dirty="0"/>
                    </a:p>
                  </a:txBody>
                  <a:tcPr/>
                </a:tc>
              </a:tr>
              <a:tr h="370840">
                <a:tc>
                  <a:txBody>
                    <a:bodyPr/>
                    <a:lstStyle/>
                    <a:p>
                      <a:r>
                        <a:rPr lang="en-US" dirty="0" smtClean="0"/>
                        <a:t>year PK</a:t>
                      </a:r>
                      <a:endParaRPr lang="en-US" dirty="0"/>
                    </a:p>
                  </a:txBody>
                  <a:tcPr/>
                </a:tc>
              </a:tr>
              <a:tr h="370840">
                <a:tc>
                  <a:txBody>
                    <a:bodyPr/>
                    <a:lstStyle/>
                    <a:p>
                      <a:r>
                        <a:rPr lang="en-US" dirty="0" smtClean="0"/>
                        <a:t>length</a:t>
                      </a:r>
                      <a:endParaRPr lang="en-US" dirty="0"/>
                    </a:p>
                  </a:txBody>
                  <a:tcPr/>
                </a:tc>
              </a:tr>
              <a:tr h="370840">
                <a:tc>
                  <a:txBody>
                    <a:bodyPr/>
                    <a:lstStyle/>
                    <a:p>
                      <a:r>
                        <a:rPr lang="en-US" dirty="0" smtClean="0"/>
                        <a:t>genre</a:t>
                      </a:r>
                      <a:endParaRPr lang="en-US" dirty="0"/>
                    </a:p>
                  </a:txBody>
                  <a:tcPr/>
                </a:tc>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smtClean="0"/>
                <a:t>0..1</a:t>
              </a:r>
              <a:endParaRPr lang="en-US" dirty="0"/>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smtClean="0"/>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smtClean="0"/>
                <a:t>theSequel</a:t>
              </a:r>
              <a:endParaRPr lang="en-US" dirty="0"/>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Classes</a:t>
            </a:r>
            <a:endParaRPr lang="en-US" dirty="0"/>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Stars</a:t>
                      </a:r>
                      <a:endParaRPr lang="en-US" dirty="0"/>
                    </a:p>
                  </a:txBody>
                  <a:tcPr/>
                </a:tc>
              </a:tr>
              <a:tr h="370840">
                <a:tc>
                  <a:txBody>
                    <a:bodyPr/>
                    <a:lstStyle/>
                    <a:p>
                      <a:r>
                        <a:rPr lang="en-US" dirty="0" smtClean="0"/>
                        <a:t>name PK</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Movies</a:t>
                      </a:r>
                      <a:endParaRPr lang="en-US" dirty="0"/>
                    </a:p>
                  </a:txBody>
                  <a:tcPr/>
                </a:tc>
              </a:tr>
              <a:tr h="370840">
                <a:tc>
                  <a:txBody>
                    <a:bodyPr/>
                    <a:lstStyle/>
                    <a:p>
                      <a:r>
                        <a:rPr lang="en-US" dirty="0" smtClean="0"/>
                        <a:t>title PK</a:t>
                      </a:r>
                      <a:endParaRPr lang="en-US" dirty="0"/>
                    </a:p>
                  </a:txBody>
                  <a:tcPr/>
                </a:tc>
              </a:tr>
              <a:tr h="370840">
                <a:tc>
                  <a:txBody>
                    <a:bodyPr/>
                    <a:lstStyle/>
                    <a:p>
                      <a:r>
                        <a:rPr lang="en-US" dirty="0" smtClean="0"/>
                        <a:t>year</a:t>
                      </a:r>
                      <a:r>
                        <a:rPr lang="en-US" baseline="0" dirty="0" smtClean="0"/>
                        <a:t> PK</a:t>
                      </a:r>
                      <a:endParaRPr lang="en-US" dirty="0"/>
                    </a:p>
                  </a:txBody>
                  <a:tcPr/>
                </a:tc>
              </a:tr>
              <a:tr h="370840">
                <a:tc>
                  <a:txBody>
                    <a:bodyPr/>
                    <a:lstStyle/>
                    <a:p>
                      <a:r>
                        <a:rPr lang="en-US" dirty="0" smtClean="0"/>
                        <a:t>length</a:t>
                      </a:r>
                      <a:endParaRPr lang="en-US" dirty="0"/>
                    </a:p>
                  </a:txBody>
                  <a:tcPr/>
                </a:tc>
              </a:tr>
              <a:tr h="370840">
                <a:tc>
                  <a:txBody>
                    <a:bodyPr/>
                    <a:lstStyle/>
                    <a:p>
                      <a:r>
                        <a:rPr lang="en-US" dirty="0" smtClean="0"/>
                        <a:t>genre</a:t>
                      </a:r>
                      <a:endParaRPr lang="en-US" dirty="0"/>
                    </a:p>
                  </a:txBody>
                  <a:tcPr/>
                </a:tc>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tblGrid>
              <a:tr h="370840">
                <a:tc>
                  <a:txBody>
                    <a:bodyPr/>
                    <a:lstStyle/>
                    <a:p>
                      <a:r>
                        <a:rPr lang="en-US" dirty="0" smtClean="0"/>
                        <a:t>Compensation</a:t>
                      </a:r>
                      <a:endParaRPr lang="en-US" dirty="0"/>
                    </a:p>
                  </a:txBody>
                  <a:tcPr/>
                </a:tc>
              </a:tr>
              <a:tr h="370840">
                <a:tc>
                  <a:txBody>
                    <a:bodyPr/>
                    <a:lstStyle/>
                    <a:p>
                      <a:r>
                        <a:rPr lang="en-US" dirty="0" smtClean="0"/>
                        <a:t>salary</a:t>
                      </a:r>
                      <a:endParaRPr lang="en-US" dirty="0"/>
                    </a:p>
                  </a:txBody>
                  <a:tcPr/>
                </a:tc>
              </a:tr>
              <a:tr h="370840">
                <a:tc>
                  <a:txBody>
                    <a:bodyPr/>
                    <a:lstStyle/>
                    <a:p>
                      <a:r>
                        <a:rPr lang="en-US" dirty="0" smtClean="0"/>
                        <a:t>residuals</a:t>
                      </a:r>
                      <a:endParaRPr lang="en-US" dirty="0"/>
                    </a:p>
                  </a:txBody>
                  <a:tcPr/>
                </a:tc>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smtClean="0"/>
                <a:t>0..*</a:t>
              </a:r>
              <a:endParaRPr lang="en-US" dirty="0"/>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smtClean="0"/>
                <a:t>0..*</a:t>
              </a:r>
              <a:endParaRPr lang="en-US" dirty="0"/>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smtClean="0"/>
                <a:t>Stars-in</a:t>
              </a:r>
              <a:endParaRPr lang="en-US" dirty="0"/>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Consider Movies and its three subclasses</a:t>
            </a:r>
            <a:endParaRPr lang="en-US" dirty="0"/>
          </a:p>
        </p:txBody>
      </p:sp>
      <p:sp>
        <p:nvSpPr>
          <p:cNvPr id="2" name="Title 1"/>
          <p:cNvSpPr>
            <a:spLocks noGrp="1"/>
          </p:cNvSpPr>
          <p:nvPr>
            <p:ph type="title"/>
          </p:nvPr>
        </p:nvSpPr>
        <p:spPr/>
        <p:txBody>
          <a:bodyPr/>
          <a:lstStyle/>
          <a:p>
            <a:r>
              <a:rPr lang="en-US" dirty="0" smtClean="0"/>
              <a:t>Subclasses in UML</a:t>
            </a:r>
            <a:endParaRPr lang="en-US" dirty="0"/>
          </a:p>
        </p:txBody>
      </p:sp>
      <p:sp>
        <p:nvSpPr>
          <p:cNvPr id="4" name="TextBox 3"/>
          <p:cNvSpPr txBox="1"/>
          <p:nvPr/>
        </p:nvSpPr>
        <p:spPr>
          <a:xfrm>
            <a:off x="609600" y="6336268"/>
            <a:ext cx="7983276" cy="369332"/>
          </a:xfrm>
          <a:prstGeom prst="rect">
            <a:avLst/>
          </a:prstGeom>
          <a:noFill/>
        </p:spPr>
        <p:txBody>
          <a:bodyPr wrap="none" rtlCol="0">
            <a:spAutoFit/>
          </a:bodyPr>
          <a:lstStyle/>
          <a:p>
            <a:r>
              <a:rPr lang="en-US" dirty="0" smtClean="0"/>
              <a:t>Figure 4.40: Cartoons and murder mysteries as disjoint subclasses of movies</a:t>
            </a:r>
            <a:endParaRPr lang="en-US" dirty="0"/>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Movies</a:t>
                      </a:r>
                      <a:endParaRPr lang="en-US" dirty="0"/>
                    </a:p>
                  </a:txBody>
                  <a:tcPr/>
                </a:tc>
              </a:tr>
              <a:tr h="370840">
                <a:tc>
                  <a:txBody>
                    <a:bodyPr/>
                    <a:lstStyle/>
                    <a:p>
                      <a:r>
                        <a:rPr lang="en-US" dirty="0" smtClean="0"/>
                        <a:t>title PK</a:t>
                      </a:r>
                      <a:endParaRPr lang="en-US" dirty="0"/>
                    </a:p>
                  </a:txBody>
                  <a:tcPr/>
                </a:tc>
              </a:tr>
              <a:tr h="370840">
                <a:tc>
                  <a:txBody>
                    <a:bodyPr/>
                    <a:lstStyle/>
                    <a:p>
                      <a:r>
                        <a:rPr lang="en-US" dirty="0" smtClean="0"/>
                        <a:t>year</a:t>
                      </a:r>
                      <a:r>
                        <a:rPr lang="en-US" baseline="0" dirty="0" smtClean="0"/>
                        <a:t> PK</a:t>
                      </a:r>
                      <a:endParaRPr lang="en-US" dirty="0"/>
                    </a:p>
                  </a:txBody>
                  <a:tcPr/>
                </a:tc>
              </a:tr>
              <a:tr h="370840">
                <a:tc>
                  <a:txBody>
                    <a:bodyPr/>
                    <a:lstStyle/>
                    <a:p>
                      <a:r>
                        <a:rPr lang="en-US" dirty="0" smtClean="0"/>
                        <a:t>length</a:t>
                      </a:r>
                      <a:endParaRPr lang="en-US" dirty="0"/>
                    </a:p>
                  </a:txBody>
                  <a:tcPr/>
                </a:tc>
              </a:tr>
              <a:tr h="370840">
                <a:tc>
                  <a:txBody>
                    <a:bodyPr/>
                    <a:lstStyle/>
                    <a:p>
                      <a:r>
                        <a:rPr lang="en-US" dirty="0" smtClean="0"/>
                        <a:t>genre</a:t>
                      </a:r>
                      <a:endParaRPr lang="en-US" dirty="0"/>
                    </a:p>
                  </a:txBody>
                  <a:tcPr/>
                </a:tc>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smtClean="0"/>
                        <a:t>Murder Mysteries</a:t>
                      </a:r>
                      <a:endParaRPr lang="en-US" dirty="0"/>
                    </a:p>
                  </a:txBody>
                  <a:tcPr/>
                </a:tc>
              </a:tr>
              <a:tr h="370840">
                <a:tc>
                  <a:txBody>
                    <a:bodyPr/>
                    <a:lstStyle/>
                    <a:p>
                      <a:r>
                        <a:rPr lang="en-US" dirty="0" smtClean="0"/>
                        <a:t>weapon</a:t>
                      </a:r>
                      <a:endParaRPr lang="en-US" dirty="0"/>
                    </a:p>
                  </a:txBody>
                  <a:tcPr/>
                </a:tc>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smtClean="0"/>
                        <a:t>Cartoons</a:t>
                      </a:r>
                      <a:endParaRPr lang="en-US" dirty="0"/>
                    </a:p>
                  </a:txBody>
                  <a:tcPr/>
                </a:tc>
              </a:tr>
              <a:tr h="370840">
                <a:tc>
                  <a:txBody>
                    <a:bodyPr/>
                    <a:lstStyle/>
                    <a:p>
                      <a:endParaRPr lang="en-US" dirty="0"/>
                    </a:p>
                  </a:txBody>
                  <a:tcPr/>
                </a:tc>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smtClean="0"/>
                        <a:t>Cartoon-Murder</a:t>
                      </a:r>
                      <a:r>
                        <a:rPr lang="en-US" baseline="0" dirty="0" smtClean="0"/>
                        <a:t> Mysteries</a:t>
                      </a:r>
                      <a:endParaRPr lang="en-US" dirty="0"/>
                    </a:p>
                  </a:txBody>
                  <a:tcPr/>
                </a:tc>
              </a:tr>
              <a:tr h="370840">
                <a:tc>
                  <a:txBody>
                    <a:bodyPr/>
                    <a:lstStyle/>
                    <a:p>
                      <a:r>
                        <a:rPr lang="en-US" dirty="0" smtClean="0"/>
                        <a:t>weapon</a:t>
                      </a:r>
                      <a:endParaRPr lang="en-US" dirty="0"/>
                    </a:p>
                  </a:txBody>
                  <a:tcPr/>
                </a:tc>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Aggregations and Compositions</a:t>
            </a:r>
            <a:endParaRPr lang="en-US" dirty="0"/>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Movies</a:t>
                      </a:r>
                      <a:endParaRPr lang="en-US" dirty="0"/>
                    </a:p>
                  </a:txBody>
                  <a:tcPr/>
                </a:tc>
              </a:tr>
              <a:tr h="370840">
                <a:tc>
                  <a:txBody>
                    <a:bodyPr/>
                    <a:lstStyle/>
                    <a:p>
                      <a:r>
                        <a:rPr lang="en-US" dirty="0" smtClean="0"/>
                        <a:t>title PK</a:t>
                      </a:r>
                      <a:endParaRPr lang="en-US" dirty="0"/>
                    </a:p>
                  </a:txBody>
                  <a:tcPr/>
                </a:tc>
              </a:tr>
              <a:tr h="370840">
                <a:tc>
                  <a:txBody>
                    <a:bodyPr/>
                    <a:lstStyle/>
                    <a:p>
                      <a:r>
                        <a:rPr lang="en-US" dirty="0" smtClean="0"/>
                        <a:t>year</a:t>
                      </a:r>
                      <a:r>
                        <a:rPr lang="en-US" baseline="0" dirty="0" smtClean="0"/>
                        <a:t> PK</a:t>
                      </a:r>
                      <a:endParaRPr lang="en-US" dirty="0"/>
                    </a:p>
                  </a:txBody>
                  <a:tcPr/>
                </a:tc>
              </a:tr>
              <a:tr h="370840">
                <a:tc>
                  <a:txBody>
                    <a:bodyPr/>
                    <a:lstStyle/>
                    <a:p>
                      <a:r>
                        <a:rPr lang="en-US" dirty="0" smtClean="0"/>
                        <a:t>length</a:t>
                      </a:r>
                      <a:endParaRPr lang="en-US" dirty="0"/>
                    </a:p>
                  </a:txBody>
                  <a:tcPr/>
                </a:tc>
              </a:tr>
              <a:tr h="370840">
                <a:tc>
                  <a:txBody>
                    <a:bodyPr/>
                    <a:lstStyle/>
                    <a:p>
                      <a:r>
                        <a:rPr lang="en-US" dirty="0" smtClean="0"/>
                        <a:t>genre</a:t>
                      </a:r>
                      <a:endParaRPr lang="en-US" dirty="0"/>
                    </a:p>
                  </a:txBody>
                  <a:tcPr/>
                </a:tc>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Studios</a:t>
                      </a:r>
                      <a:endParaRPr lang="en-US" dirty="0"/>
                    </a:p>
                  </a:txBody>
                  <a:tcPr/>
                </a:tc>
              </a:tr>
              <a:tr h="370840">
                <a:tc>
                  <a:txBody>
                    <a:bodyPr/>
                    <a:lstStyle/>
                    <a:p>
                      <a:r>
                        <a:rPr lang="en-US" dirty="0" smtClean="0"/>
                        <a:t>name PK</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smtClean="0"/>
                        <a:t>Presidents</a:t>
                      </a:r>
                      <a:endParaRPr lang="en-US" dirty="0"/>
                    </a:p>
                  </a:txBody>
                  <a:tcPr/>
                </a:tc>
              </a:tr>
              <a:tr h="370840">
                <a:tc>
                  <a:txBody>
                    <a:bodyPr/>
                    <a:lstStyle/>
                    <a:p>
                      <a:endParaRPr lang="en-US" dirty="0"/>
                    </a:p>
                  </a:txBody>
                  <a:tcPr/>
                </a:tc>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tblGrid>
              <a:tr h="370840">
                <a:tc>
                  <a:txBody>
                    <a:bodyPr/>
                    <a:lstStyle/>
                    <a:p>
                      <a:r>
                        <a:rPr lang="en-US" dirty="0" err="1" smtClean="0"/>
                        <a:t>MovieExecs</a:t>
                      </a:r>
                      <a:endParaRPr lang="en-US" dirty="0"/>
                    </a:p>
                  </a:txBody>
                  <a:tcPr/>
                </a:tc>
              </a:tr>
              <a:tr h="370840">
                <a:tc>
                  <a:txBody>
                    <a:bodyPr/>
                    <a:lstStyle/>
                    <a:p>
                      <a:r>
                        <a:rPr lang="en-US" dirty="0" smtClean="0"/>
                        <a:t>cert# PK</a:t>
                      </a:r>
                      <a:endParaRPr lang="en-US" dirty="0"/>
                    </a:p>
                  </a:txBody>
                  <a:tcPr/>
                </a:tc>
              </a:tr>
              <a:tr h="370840">
                <a:tc>
                  <a:txBody>
                    <a:bodyPr/>
                    <a:lstStyle/>
                    <a:p>
                      <a:r>
                        <a:rPr lang="en-US" dirty="0" smtClean="0"/>
                        <a:t>name</a:t>
                      </a:r>
                      <a:endParaRPr lang="en-US" dirty="0"/>
                    </a:p>
                  </a:txBody>
                  <a:tcPr/>
                </a:tc>
              </a:tr>
              <a:tr h="370840">
                <a:tc>
                  <a:txBody>
                    <a:bodyPr/>
                    <a:lstStyle/>
                    <a:p>
                      <a:r>
                        <a:rPr lang="en-US" dirty="0" smtClean="0"/>
                        <a:t>address</a:t>
                      </a:r>
                      <a:endParaRPr lang="en-US" dirty="0"/>
                    </a:p>
                  </a:txBody>
                  <a:tcPr/>
                </a:tc>
              </a:tr>
              <a:tr h="370840">
                <a:tc>
                  <a:txBody>
                    <a:bodyPr/>
                    <a:lstStyle/>
                    <a:p>
                      <a:r>
                        <a:rPr lang="en-US" dirty="0" err="1" smtClean="0"/>
                        <a:t>networth</a:t>
                      </a:r>
                      <a:endParaRPr lang="en-US" dirty="0"/>
                    </a:p>
                  </a:txBody>
                  <a:tcPr/>
                </a:tc>
              </a:tr>
            </a:tbl>
          </a:graphicData>
        </a:graphic>
      </p:graphicFrame>
      <p:grpSp>
        <p:nvGrpSpPr>
          <p:cNvPr id="26" name="Group 25"/>
          <p:cNvGrpSpPr/>
          <p:nvPr/>
        </p:nvGrpSpPr>
        <p:grpSpPr>
          <a:xfrm>
            <a:off x="1752600" y="3429000"/>
            <a:ext cx="5873724" cy="3008531"/>
            <a:chOff x="1752600" y="3429000"/>
            <a:chExt cx="5873724" cy="3008531"/>
          </a:xfrm>
        </p:grpSpPr>
        <p:sp>
          <p:nvSpPr>
            <p:cNvPr id="4" name="TextBox 3"/>
            <p:cNvSpPr txBox="1"/>
            <p:nvPr/>
          </p:nvSpPr>
          <p:spPr>
            <a:xfrm>
              <a:off x="1752600" y="5791200"/>
              <a:ext cx="5873724" cy="646331"/>
            </a:xfrm>
            <a:prstGeom prst="rect">
              <a:avLst/>
            </a:prstGeom>
            <a:noFill/>
          </p:spPr>
          <p:txBody>
            <a:bodyPr wrap="none" rtlCol="0">
              <a:spAutoFit/>
            </a:bodyPr>
            <a:lstStyle/>
            <a:p>
              <a:r>
                <a:rPr lang="en-US" dirty="0" smtClean="0"/>
                <a:t>Figure 4.41: An aggregation from Movies to Studios and</a:t>
              </a:r>
            </a:p>
            <a:p>
              <a:r>
                <a:rPr lang="en-US" dirty="0" smtClean="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smtClean="0"/>
                  <a:t>0..1</a:t>
                </a:r>
                <a:endParaRPr lang="en-US" dirty="0"/>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smtClean="0"/>
                  <a:t>0..1</a:t>
                </a:r>
                <a:endParaRPr lang="en-US" dirty="0"/>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smtClean="0"/>
                  <a:t>1..1</a:t>
                </a:r>
                <a:endParaRPr lang="en-US" dirty="0"/>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Classes to Relations</a:t>
            </a:r>
          </a:p>
          <a:p>
            <a:pPr lvl="1"/>
            <a:r>
              <a:rPr lang="en-US" dirty="0" smtClean="0"/>
              <a:t>For each class, create a relation</a:t>
            </a:r>
          </a:p>
          <a:p>
            <a:pPr lvl="2"/>
            <a:r>
              <a:rPr lang="en-US" dirty="0" smtClean="0"/>
              <a:t>name is the name of the class</a:t>
            </a:r>
          </a:p>
          <a:p>
            <a:pPr lvl="2"/>
            <a:r>
              <a:rPr lang="en-US" dirty="0" smtClean="0"/>
              <a:t>attributes are the attributes of the class</a:t>
            </a:r>
          </a:p>
          <a:p>
            <a:r>
              <a:rPr lang="en-US" dirty="0" smtClean="0"/>
              <a:t>Associations to Relations</a:t>
            </a:r>
          </a:p>
          <a:p>
            <a:pPr lvl="1"/>
            <a:r>
              <a:rPr lang="en-US" dirty="0" smtClean="0"/>
              <a:t>For each association, create a relation </a:t>
            </a:r>
          </a:p>
          <a:p>
            <a:pPr lvl="2"/>
            <a:r>
              <a:rPr lang="en-US" dirty="0" smtClean="0"/>
              <a:t>name is the name of that association</a:t>
            </a:r>
          </a:p>
          <a:p>
            <a:pPr lvl="2"/>
            <a:r>
              <a:rPr lang="en-US" dirty="0" smtClean="0"/>
              <a:t>attributes are the key attributes of the two connected classes</a:t>
            </a:r>
            <a:endParaRPr lang="en-US" dirty="0"/>
          </a:p>
        </p:txBody>
      </p:sp>
      <p:sp>
        <p:nvSpPr>
          <p:cNvPr id="2" name="Title 1"/>
          <p:cNvSpPr>
            <a:spLocks noGrp="1"/>
          </p:cNvSpPr>
          <p:nvPr>
            <p:ph type="title"/>
          </p:nvPr>
        </p:nvSpPr>
        <p:spPr/>
        <p:txBody>
          <a:bodyPr/>
          <a:lstStyle/>
          <a:p>
            <a:r>
              <a:rPr lang="en-US" dirty="0" smtClean="0"/>
              <a:t>UML-to-Relations Basics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Represent the structure of data</a:t>
            </a:r>
          </a:p>
          <a:p>
            <a:r>
              <a:rPr lang="en-US" dirty="0" smtClean="0"/>
              <a:t>Not include the operations on data</a:t>
            </a:r>
          </a:p>
          <a:p>
            <a:r>
              <a:rPr lang="en-US" dirty="0" smtClean="0"/>
              <a:t>Principle components</a:t>
            </a:r>
          </a:p>
          <a:p>
            <a:pPr lvl="1"/>
            <a:r>
              <a:rPr lang="en-US" dirty="0" smtClean="0"/>
              <a:t>Entity sets</a:t>
            </a:r>
          </a:p>
          <a:p>
            <a:pPr lvl="1"/>
            <a:r>
              <a:rPr lang="en-US" dirty="0" smtClean="0"/>
              <a:t>Attributes</a:t>
            </a:r>
          </a:p>
          <a:p>
            <a:pPr lvl="1"/>
            <a:r>
              <a:rPr lang="en-US" dirty="0" smtClean="0"/>
              <a:t>Relationships</a:t>
            </a:r>
          </a:p>
          <a:p>
            <a:r>
              <a:rPr lang="en-US" dirty="0" smtClean="0"/>
              <a:t>There are many notation to represent the components. Chen notation is a first choice</a:t>
            </a:r>
            <a:endParaRPr lang="en-US" dirty="0"/>
          </a:p>
        </p:txBody>
      </p:sp>
      <p:sp>
        <p:nvSpPr>
          <p:cNvPr id="3" name="Title 2"/>
          <p:cNvSpPr>
            <a:spLocks noGrp="1"/>
          </p:cNvSpPr>
          <p:nvPr>
            <p:ph type="title"/>
          </p:nvPr>
        </p:nvSpPr>
        <p:spPr/>
        <p:txBody>
          <a:bodyPr>
            <a:normAutofit fontScale="90000"/>
          </a:bodyPr>
          <a:lstStyle/>
          <a:p>
            <a:r>
              <a:rPr lang="en-US" dirty="0" smtClean="0"/>
              <a:t>4.1 The Entity Relationship Model</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UML-to-Relations Basics</a:t>
            </a:r>
            <a:endParaRPr lang="en-US" dirty="0"/>
          </a:p>
        </p:txBody>
      </p:sp>
      <p:graphicFrame>
        <p:nvGraphicFramePr>
          <p:cNvPr id="4" name="Table 3"/>
          <p:cNvGraphicFramePr>
            <a:graphicFrameLocks noGrp="1"/>
          </p:cNvGraphicFramePr>
          <p:nvPr/>
        </p:nvGraphicFramePr>
        <p:xfrm>
          <a:off x="2501582" y="243840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Studios</a:t>
                      </a:r>
                      <a:endParaRPr lang="en-US" dirty="0"/>
                    </a:p>
                  </a:txBody>
                  <a:tcPr/>
                </a:tc>
              </a:tr>
              <a:tr h="370840">
                <a:tc>
                  <a:txBody>
                    <a:bodyPr/>
                    <a:lstStyle/>
                    <a:p>
                      <a:r>
                        <a:rPr lang="en-US" dirty="0" smtClean="0"/>
                        <a:t>name PK</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 name="Table 4"/>
          <p:cNvGraphicFramePr>
            <a:graphicFrameLocks noGrp="1"/>
          </p:cNvGraphicFramePr>
          <p:nvPr/>
        </p:nvGraphicFramePr>
        <p:xfrm>
          <a:off x="2501582" y="422148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Stars</a:t>
                      </a:r>
                      <a:endParaRPr lang="en-US" dirty="0"/>
                    </a:p>
                  </a:txBody>
                  <a:tcPr/>
                </a:tc>
              </a:tr>
              <a:tr h="370840">
                <a:tc>
                  <a:txBody>
                    <a:bodyPr/>
                    <a:lstStyle/>
                    <a:p>
                      <a:r>
                        <a:rPr lang="en-US" dirty="0" smtClean="0"/>
                        <a:t>name PK</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6" name="Table 5"/>
          <p:cNvGraphicFramePr>
            <a:graphicFrameLocks noGrp="1"/>
          </p:cNvGraphicFramePr>
          <p:nvPr/>
        </p:nvGraphicFramePr>
        <p:xfrm>
          <a:off x="6768782" y="3124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Movies</a:t>
                      </a:r>
                      <a:endParaRPr lang="en-US" dirty="0"/>
                    </a:p>
                  </a:txBody>
                  <a:tcPr/>
                </a:tc>
              </a:tr>
              <a:tr h="370840">
                <a:tc>
                  <a:txBody>
                    <a:bodyPr/>
                    <a:lstStyle/>
                    <a:p>
                      <a:r>
                        <a:rPr lang="en-US" dirty="0" smtClean="0"/>
                        <a:t>title PK</a:t>
                      </a:r>
                      <a:endParaRPr lang="en-US" dirty="0"/>
                    </a:p>
                  </a:txBody>
                  <a:tcPr/>
                </a:tc>
              </a:tr>
              <a:tr h="370840">
                <a:tc>
                  <a:txBody>
                    <a:bodyPr/>
                    <a:lstStyle/>
                    <a:p>
                      <a:r>
                        <a:rPr lang="en-US" dirty="0" smtClean="0"/>
                        <a:t>year</a:t>
                      </a:r>
                      <a:r>
                        <a:rPr lang="en-US" baseline="0" dirty="0" smtClean="0"/>
                        <a:t> PK</a:t>
                      </a:r>
                      <a:endParaRPr lang="en-US" dirty="0"/>
                    </a:p>
                  </a:txBody>
                  <a:tcPr/>
                </a:tc>
              </a:tr>
              <a:tr h="370840">
                <a:tc>
                  <a:txBody>
                    <a:bodyPr/>
                    <a:lstStyle/>
                    <a:p>
                      <a:r>
                        <a:rPr lang="en-US" dirty="0" smtClean="0"/>
                        <a:t>length</a:t>
                      </a:r>
                      <a:endParaRPr lang="en-US" dirty="0"/>
                    </a:p>
                  </a:txBody>
                  <a:tcPr/>
                </a:tc>
              </a:tr>
              <a:tr h="370840">
                <a:tc>
                  <a:txBody>
                    <a:bodyPr/>
                    <a:lstStyle/>
                    <a:p>
                      <a:r>
                        <a:rPr lang="en-US" dirty="0" smtClean="0"/>
                        <a:t>genre</a:t>
                      </a:r>
                      <a:endParaRPr lang="en-US" dirty="0"/>
                    </a:p>
                  </a:txBody>
                  <a:tcPr/>
                </a:tc>
              </a:tr>
            </a:tbl>
          </a:graphicData>
        </a:graphic>
      </p:graphicFrame>
      <p:grpSp>
        <p:nvGrpSpPr>
          <p:cNvPr id="18" name="Group 17"/>
          <p:cNvGrpSpPr/>
          <p:nvPr/>
        </p:nvGrpSpPr>
        <p:grpSpPr>
          <a:xfrm>
            <a:off x="762000" y="2590800"/>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smtClean="0">
                    <a:latin typeface="Arial" pitchFamily="34" charset="0"/>
                    <a:cs typeface="Arial" pitchFamily="34" charset="0"/>
                  </a:rPr>
                  <a:t>Owns</a:t>
                </a:r>
                <a:endParaRPr lang="en-US" dirty="0">
                  <a:latin typeface="Arial" pitchFamily="34" charset="0"/>
                  <a:cs typeface="Arial" pitchFamily="34" charset="0"/>
                </a:endParaRP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smtClean="0">
                    <a:latin typeface="Arial" pitchFamily="34" charset="0"/>
                    <a:cs typeface="Arial" pitchFamily="34" charset="0"/>
                  </a:rPr>
                  <a:t>0..1</a:t>
                </a:r>
                <a:endParaRPr lang="en-US" dirty="0">
                  <a:latin typeface="Arial" pitchFamily="34" charset="0"/>
                  <a:cs typeface="Arial" pitchFamily="34" charset="0"/>
                </a:endParaRP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smtClean="0">
                    <a:latin typeface="Arial" pitchFamily="34" charset="0"/>
                    <a:cs typeface="Arial" pitchFamily="34" charset="0"/>
                  </a:rPr>
                  <a:t>Stars-in</a:t>
                </a:r>
                <a:endParaRPr lang="en-US" dirty="0">
                  <a:latin typeface="Arial" pitchFamily="34" charset="0"/>
                  <a:cs typeface="Arial" pitchFamily="34" charset="0"/>
                </a:endParaRP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smtClean="0">
                  <a:latin typeface="Arial" pitchFamily="34" charset="0"/>
                  <a:cs typeface="Arial" pitchFamily="34" charset="0"/>
                </a:rPr>
                <a:t>Movies(</a:t>
              </a:r>
              <a:r>
                <a:rPr lang="en-US" u="sng" dirty="0" err="1" smtClean="0">
                  <a:latin typeface="Arial" pitchFamily="34" charset="0"/>
                  <a:cs typeface="Arial" pitchFamily="34" charset="0"/>
                </a:rPr>
                <a:t>title,year</a:t>
              </a:r>
              <a:r>
                <a:rPr lang="en-US" dirty="0" err="1" smtClean="0">
                  <a:latin typeface="Arial" pitchFamily="34" charset="0"/>
                  <a:cs typeface="Arial" pitchFamily="34" charset="0"/>
                </a:rPr>
                <a:t>,length,genre</a:t>
              </a:r>
              <a:r>
                <a:rPr lang="en-US" dirty="0" smtClean="0">
                  <a:latin typeface="Arial" pitchFamily="34" charset="0"/>
                  <a:cs typeface="Arial" pitchFamily="34" charset="0"/>
                </a:rPr>
                <a:t>)</a:t>
              </a:r>
            </a:p>
            <a:p>
              <a:r>
                <a:rPr lang="en-US" dirty="0" smtClean="0">
                  <a:latin typeface="Arial" pitchFamily="34" charset="0"/>
                  <a:cs typeface="Arial" pitchFamily="34" charset="0"/>
                </a:rPr>
                <a:t>Stars(</a:t>
              </a:r>
              <a:r>
                <a:rPr lang="en-US" u="sng" dirty="0" err="1" smtClean="0">
                  <a:latin typeface="Arial" pitchFamily="34" charset="0"/>
                  <a:cs typeface="Arial" pitchFamily="34" charset="0"/>
                </a:rPr>
                <a:t>name</a:t>
              </a:r>
              <a:r>
                <a:rPr lang="en-US" dirty="0" err="1" smtClean="0">
                  <a:latin typeface="Arial" pitchFamily="34" charset="0"/>
                  <a:cs typeface="Arial" pitchFamily="34" charset="0"/>
                </a:rPr>
                <a:t>,address</a:t>
              </a:r>
              <a:r>
                <a:rPr lang="en-US" dirty="0" smtClean="0">
                  <a:latin typeface="Arial" pitchFamily="34" charset="0"/>
                  <a:cs typeface="Arial" pitchFamily="34" charset="0"/>
                </a:rPr>
                <a:t>)</a:t>
              </a:r>
            </a:p>
            <a:p>
              <a:r>
                <a:rPr lang="en-US" dirty="0" smtClean="0">
                  <a:latin typeface="Arial" pitchFamily="34" charset="0"/>
                  <a:cs typeface="Arial" pitchFamily="34" charset="0"/>
                </a:rPr>
                <a:t>Studios(</a:t>
              </a:r>
              <a:r>
                <a:rPr lang="en-US" u="sng" dirty="0" err="1" smtClean="0">
                  <a:latin typeface="Arial" pitchFamily="34" charset="0"/>
                  <a:cs typeface="Arial" pitchFamily="34" charset="0"/>
                </a:rPr>
                <a:t>name</a:t>
              </a:r>
              <a:r>
                <a:rPr lang="en-US" dirty="0" err="1" smtClean="0">
                  <a:latin typeface="Arial" pitchFamily="34" charset="0"/>
                  <a:cs typeface="Arial" pitchFamily="34" charset="0"/>
                </a:rPr>
                <a:t>,address</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smtClean="0">
                  <a:latin typeface="Arial" pitchFamily="34" charset="0"/>
                  <a:cs typeface="Arial" pitchFamily="34" charset="0"/>
                </a:rPr>
                <a:t>Stars-In(</a:t>
              </a:r>
              <a:r>
                <a:rPr lang="en-US" u="sng" dirty="0" err="1" smtClean="0">
                  <a:latin typeface="Arial" pitchFamily="34" charset="0"/>
                  <a:cs typeface="Arial" pitchFamily="34" charset="0"/>
                </a:rPr>
                <a:t>movieTitle,movieYear,starName</a:t>
              </a:r>
              <a:r>
                <a:rPr lang="en-US" dirty="0" smtClean="0">
                  <a:latin typeface="Arial" pitchFamily="34" charset="0"/>
                  <a:cs typeface="Arial" pitchFamily="34" charset="0"/>
                </a:rPr>
                <a:t>)</a:t>
              </a:r>
            </a:p>
            <a:p>
              <a:r>
                <a:rPr lang="en-US" dirty="0" smtClean="0">
                  <a:latin typeface="Arial" pitchFamily="34" charset="0"/>
                  <a:cs typeface="Arial" pitchFamily="34" charset="0"/>
                </a:rPr>
                <a:t>Owns(</a:t>
              </a:r>
              <a:r>
                <a:rPr lang="en-US" u="sng" dirty="0" err="1" smtClean="0">
                  <a:latin typeface="Arial" pitchFamily="34" charset="0"/>
                  <a:cs typeface="Arial" pitchFamily="34" charset="0"/>
                </a:rPr>
                <a:t>movieTitle,movieYear,</a:t>
              </a:r>
              <a:r>
                <a:rPr lang="en-US" dirty="0" err="1" smtClean="0">
                  <a:latin typeface="Arial" pitchFamily="34" charset="0"/>
                  <a:cs typeface="Arial" pitchFamily="34" charset="0"/>
                </a:rPr>
                <a:t>studioName</a:t>
              </a:r>
              <a:r>
                <a:rPr lang="en-US" dirty="0" smtClean="0">
                  <a:latin typeface="Arial" pitchFamily="34" charset="0"/>
                  <a:cs typeface="Arial" pitchFamily="34" charset="0"/>
                </a:rPr>
                <a:t>)</a:t>
              </a:r>
              <a:endParaRPr lang="en-US"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We can use any of the three strategies outlined for E/R to convert a class and its subclasses to relations</a:t>
            </a:r>
          </a:p>
          <a:p>
            <a:pPr lvl="1"/>
            <a:r>
              <a:rPr lang="en-US" dirty="0" smtClean="0"/>
              <a:t>E/R-style: each subclass’ relation stores only its own attributes, plus key</a:t>
            </a:r>
          </a:p>
          <a:p>
            <a:pPr lvl="1"/>
            <a:r>
              <a:rPr lang="en-US" dirty="0" smtClean="0"/>
              <a:t>OO-style: relations store attributes of subclass and all super-classes</a:t>
            </a:r>
          </a:p>
          <a:p>
            <a:pPr lvl="1"/>
            <a:r>
              <a:rPr lang="en-US" dirty="0" smtClean="0"/>
              <a:t>Nulls: One relation, with NULL’s as needed</a:t>
            </a:r>
            <a:endParaRPr lang="en-US" dirty="0"/>
          </a:p>
        </p:txBody>
      </p:sp>
      <p:sp>
        <p:nvSpPr>
          <p:cNvPr id="2" name="Title 1"/>
          <p:cNvSpPr>
            <a:spLocks noGrp="1"/>
          </p:cNvSpPr>
          <p:nvPr>
            <p:ph type="title"/>
          </p:nvPr>
        </p:nvSpPr>
        <p:spPr/>
        <p:txBody>
          <a:bodyPr>
            <a:normAutofit fontScale="90000"/>
          </a:bodyPr>
          <a:lstStyle/>
          <a:p>
            <a:r>
              <a:rPr lang="en-US" dirty="0" smtClean="0"/>
              <a:t>From UML Subclasses to Relations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 relation for the aggregation or composition</a:t>
            </a:r>
          </a:p>
          <a:p>
            <a:r>
              <a:rPr lang="en-US" dirty="0" smtClean="0"/>
              <a:t>Add to the relation for the class at the non-diamond end the key attribute(s) of the class at the diamond end</a:t>
            </a:r>
          </a:p>
          <a:p>
            <a:pPr lvl="1"/>
            <a:r>
              <a:rPr lang="en-US" dirty="0" smtClean="0"/>
              <a:t>In the case of an aggregation, it is possible that these attributes can be null</a:t>
            </a:r>
            <a:endParaRPr lang="en-US" dirty="0"/>
          </a:p>
        </p:txBody>
      </p:sp>
      <p:sp>
        <p:nvSpPr>
          <p:cNvPr id="2" name="Title 1"/>
          <p:cNvSpPr>
            <a:spLocks noGrp="1"/>
          </p:cNvSpPr>
          <p:nvPr>
            <p:ph type="title"/>
          </p:nvPr>
        </p:nvSpPr>
        <p:spPr/>
        <p:txBody>
          <a:bodyPr>
            <a:normAutofit fontScale="90000"/>
          </a:bodyPr>
          <a:lstStyle/>
          <a:p>
            <a:r>
              <a:rPr lang="en-US" dirty="0" smtClean="0"/>
              <a:t>From Aggregations and Composition to Relation</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Aggregations and Composition to Relation</a:t>
            </a:r>
            <a:endParaRPr lang="en-US" dirty="0"/>
          </a:p>
        </p:txBody>
      </p:sp>
      <p:sp>
        <p:nvSpPr>
          <p:cNvPr id="4" name="TextBox 3"/>
          <p:cNvSpPr txBox="1"/>
          <p:nvPr/>
        </p:nvSpPr>
        <p:spPr>
          <a:xfrm>
            <a:off x="1981200" y="5335250"/>
            <a:ext cx="5612177" cy="1446550"/>
          </a:xfrm>
          <a:prstGeom prst="rect">
            <a:avLst/>
          </a:prstGeom>
          <a:noFill/>
        </p:spPr>
        <p:txBody>
          <a:bodyPr wrap="none" rtlCol="0">
            <a:spAutoFit/>
          </a:bodyPr>
          <a:lstStyle/>
          <a:p>
            <a:r>
              <a:rPr lang="en-US" sz="2200" dirty="0" err="1" smtClean="0">
                <a:latin typeface="Arial" pitchFamily="34" charset="0"/>
                <a:cs typeface="Arial" pitchFamily="34" charset="0"/>
              </a:rPr>
              <a:t>MovieExecs</a:t>
            </a:r>
            <a:r>
              <a:rPr lang="en-US" sz="2200" dirty="0" smtClean="0">
                <a:latin typeface="Arial" pitchFamily="34" charset="0"/>
                <a:cs typeface="Arial" pitchFamily="34" charset="0"/>
              </a:rPr>
              <a:t>(</a:t>
            </a:r>
            <a:r>
              <a:rPr lang="en-US" sz="2200" dirty="0" err="1" smtClean="0">
                <a:latin typeface="Arial" pitchFamily="34" charset="0"/>
                <a:cs typeface="Arial" pitchFamily="34" charset="0"/>
              </a:rPr>
              <a:t>cert#,name,address,netWorth</a:t>
            </a:r>
            <a:r>
              <a:rPr lang="en-US" sz="2200" dirty="0" smtClean="0">
                <a:latin typeface="Arial" pitchFamily="34" charset="0"/>
                <a:cs typeface="Arial" pitchFamily="34" charset="0"/>
              </a:rPr>
              <a:t>)</a:t>
            </a:r>
          </a:p>
          <a:p>
            <a:r>
              <a:rPr lang="en-US" sz="2200" dirty="0" smtClean="0">
                <a:latin typeface="Arial" pitchFamily="34" charset="0"/>
                <a:cs typeface="Arial" pitchFamily="34" charset="0"/>
              </a:rPr>
              <a:t>Presidents(</a:t>
            </a:r>
            <a:r>
              <a:rPr lang="en-US" sz="2200" dirty="0" err="1" smtClean="0">
                <a:latin typeface="Arial" pitchFamily="34" charset="0"/>
                <a:cs typeface="Arial" pitchFamily="34" charset="0"/>
              </a:rPr>
              <a:t>cert#,studioName</a:t>
            </a:r>
            <a:r>
              <a:rPr lang="en-US" sz="2200" dirty="0" smtClean="0">
                <a:latin typeface="Arial" pitchFamily="34" charset="0"/>
                <a:cs typeface="Arial" pitchFamily="34" charset="0"/>
              </a:rPr>
              <a:t>)</a:t>
            </a:r>
          </a:p>
          <a:p>
            <a:r>
              <a:rPr lang="en-US" sz="2200" dirty="0" smtClean="0">
                <a:latin typeface="Arial" pitchFamily="34" charset="0"/>
                <a:cs typeface="Arial" pitchFamily="34" charset="0"/>
              </a:rPr>
              <a:t>Movies(</a:t>
            </a:r>
            <a:r>
              <a:rPr lang="en-US" sz="2200" dirty="0" err="1" smtClean="0">
                <a:latin typeface="Arial" pitchFamily="34" charset="0"/>
                <a:cs typeface="Arial" pitchFamily="34" charset="0"/>
              </a:rPr>
              <a:t>title,year,length,genre,studioName</a:t>
            </a:r>
            <a:r>
              <a:rPr lang="en-US" sz="2200" dirty="0" smtClean="0">
                <a:latin typeface="Arial" pitchFamily="34" charset="0"/>
                <a:cs typeface="Arial" pitchFamily="34" charset="0"/>
              </a:rPr>
              <a:t>)</a:t>
            </a:r>
          </a:p>
          <a:p>
            <a:r>
              <a:rPr lang="en-US" sz="2200" dirty="0" smtClean="0">
                <a:latin typeface="Arial" pitchFamily="34" charset="0"/>
                <a:cs typeface="Arial" pitchFamily="34" charset="0"/>
              </a:rPr>
              <a:t>Studios(</a:t>
            </a:r>
            <a:r>
              <a:rPr lang="en-US" sz="2200" dirty="0" err="1" smtClean="0">
                <a:latin typeface="Arial" pitchFamily="34" charset="0"/>
                <a:cs typeface="Arial" pitchFamily="34" charset="0"/>
              </a:rPr>
              <a:t>name,address</a:t>
            </a:r>
            <a:r>
              <a:rPr lang="en-US" sz="2200" dirty="0" smtClean="0">
                <a:latin typeface="Arial" pitchFamily="34" charset="0"/>
                <a:cs typeface="Arial" pitchFamily="34" charset="0"/>
              </a:rPr>
              <a:t>)</a:t>
            </a:r>
            <a:endParaRPr lang="en-US" sz="2200" dirty="0">
              <a:latin typeface="Arial" pitchFamily="34" charset="0"/>
              <a:cs typeface="Arial" pitchFamily="34" charset="0"/>
            </a:endParaRP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Movies</a:t>
                      </a:r>
                      <a:endParaRPr lang="en-US" dirty="0"/>
                    </a:p>
                  </a:txBody>
                  <a:tcPr/>
                </a:tc>
              </a:tr>
              <a:tr h="370840">
                <a:tc>
                  <a:txBody>
                    <a:bodyPr/>
                    <a:lstStyle/>
                    <a:p>
                      <a:r>
                        <a:rPr lang="en-US" dirty="0" smtClean="0"/>
                        <a:t>title PK</a:t>
                      </a:r>
                      <a:endParaRPr lang="en-US" dirty="0"/>
                    </a:p>
                  </a:txBody>
                  <a:tcPr/>
                </a:tc>
              </a:tr>
              <a:tr h="370840">
                <a:tc>
                  <a:txBody>
                    <a:bodyPr/>
                    <a:lstStyle/>
                    <a:p>
                      <a:r>
                        <a:rPr lang="en-US" dirty="0" smtClean="0"/>
                        <a:t>year</a:t>
                      </a:r>
                      <a:r>
                        <a:rPr lang="en-US" baseline="0" dirty="0" smtClean="0"/>
                        <a:t> PK</a:t>
                      </a:r>
                      <a:endParaRPr lang="en-US" dirty="0"/>
                    </a:p>
                  </a:txBody>
                  <a:tcPr/>
                </a:tc>
              </a:tr>
              <a:tr h="370840">
                <a:tc>
                  <a:txBody>
                    <a:bodyPr/>
                    <a:lstStyle/>
                    <a:p>
                      <a:r>
                        <a:rPr lang="en-US" dirty="0" smtClean="0"/>
                        <a:t>length</a:t>
                      </a:r>
                      <a:endParaRPr lang="en-US" dirty="0"/>
                    </a:p>
                  </a:txBody>
                  <a:tcPr/>
                </a:tc>
              </a:tr>
              <a:tr h="370840">
                <a:tc>
                  <a:txBody>
                    <a:bodyPr/>
                    <a:lstStyle/>
                    <a:p>
                      <a:r>
                        <a:rPr lang="en-US" dirty="0" smtClean="0"/>
                        <a:t>genre</a:t>
                      </a:r>
                      <a:endParaRPr lang="en-US" dirty="0"/>
                    </a:p>
                  </a:txBody>
                  <a:tcPr/>
                </a:tc>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smtClean="0"/>
                        <a:t>Studios</a:t>
                      </a:r>
                      <a:endParaRPr lang="en-US" dirty="0"/>
                    </a:p>
                  </a:txBody>
                  <a:tcPr/>
                </a:tc>
              </a:tr>
              <a:tr h="370840">
                <a:tc>
                  <a:txBody>
                    <a:bodyPr/>
                    <a:lstStyle/>
                    <a:p>
                      <a:r>
                        <a:rPr lang="en-US" dirty="0" smtClean="0"/>
                        <a:t>name PK</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smtClean="0"/>
                        <a:t>President</a:t>
                      </a:r>
                      <a:endParaRPr lang="en-US" dirty="0"/>
                    </a:p>
                  </a:txBody>
                  <a:tcPr/>
                </a:tc>
              </a:tr>
              <a:tr h="370840">
                <a:tc>
                  <a:txBody>
                    <a:bodyPr/>
                    <a:lstStyle/>
                    <a:p>
                      <a:endParaRPr lang="en-US" dirty="0"/>
                    </a:p>
                  </a:txBody>
                  <a:tcPr/>
                </a:tc>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tblGrid>
              <a:tr h="370840">
                <a:tc>
                  <a:txBody>
                    <a:bodyPr/>
                    <a:lstStyle/>
                    <a:p>
                      <a:r>
                        <a:rPr lang="en-US" dirty="0" err="1" smtClean="0"/>
                        <a:t>MovieExecs</a:t>
                      </a:r>
                      <a:endParaRPr lang="en-US" dirty="0"/>
                    </a:p>
                  </a:txBody>
                  <a:tcPr/>
                </a:tc>
              </a:tr>
              <a:tr h="370840">
                <a:tc>
                  <a:txBody>
                    <a:bodyPr/>
                    <a:lstStyle/>
                    <a:p>
                      <a:r>
                        <a:rPr lang="en-US" dirty="0" smtClean="0"/>
                        <a:t>cert# PK</a:t>
                      </a:r>
                      <a:endParaRPr lang="en-US" dirty="0"/>
                    </a:p>
                  </a:txBody>
                  <a:tcPr/>
                </a:tc>
              </a:tr>
              <a:tr h="370840">
                <a:tc>
                  <a:txBody>
                    <a:bodyPr/>
                    <a:lstStyle/>
                    <a:p>
                      <a:r>
                        <a:rPr lang="en-US" dirty="0" smtClean="0"/>
                        <a:t>name</a:t>
                      </a:r>
                      <a:endParaRPr lang="en-US" dirty="0"/>
                    </a:p>
                  </a:txBody>
                  <a:tcPr/>
                </a:tc>
              </a:tr>
              <a:tr h="370840">
                <a:tc>
                  <a:txBody>
                    <a:bodyPr/>
                    <a:lstStyle/>
                    <a:p>
                      <a:r>
                        <a:rPr lang="en-US" dirty="0" smtClean="0"/>
                        <a:t>address</a:t>
                      </a:r>
                      <a:endParaRPr lang="en-US" dirty="0"/>
                    </a:p>
                  </a:txBody>
                  <a:tcPr/>
                </a:tc>
              </a:tr>
              <a:tr h="370840">
                <a:tc>
                  <a:txBody>
                    <a:bodyPr/>
                    <a:lstStyle/>
                    <a:p>
                      <a:r>
                        <a:rPr lang="en-US" dirty="0" err="1" smtClean="0"/>
                        <a:t>networth</a:t>
                      </a:r>
                      <a:endParaRPr lang="en-US" dirty="0"/>
                    </a:p>
                  </a:txBody>
                  <a:tcPr/>
                </a:tc>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smtClean="0">
                  <a:latin typeface="Arial" pitchFamily="34" charset="0"/>
                  <a:cs typeface="Arial" pitchFamily="34" charset="0"/>
                </a:rPr>
                <a:t>0..1</a:t>
              </a:r>
              <a:endParaRPr lang="en-US" dirty="0">
                <a:latin typeface="Arial" pitchFamily="34" charset="0"/>
                <a:cs typeface="Arial" pitchFamily="34" charset="0"/>
              </a:endParaRP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smtClean="0">
                  <a:latin typeface="Arial" pitchFamily="34" charset="0"/>
                  <a:cs typeface="Arial" pitchFamily="34" charset="0"/>
                </a:rPr>
                <a:t>0..1</a:t>
              </a:r>
              <a:endParaRPr lang="en-US" dirty="0">
                <a:latin typeface="Arial" pitchFamily="34" charset="0"/>
                <a:cs typeface="Arial" pitchFamily="34" charset="0"/>
              </a:endParaRP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smtClean="0">
                  <a:latin typeface="Arial" pitchFamily="34" charset="0"/>
                  <a:cs typeface="Arial" pitchFamily="34" charset="0"/>
                </a:rPr>
                <a:t>1..1</a:t>
              </a:r>
              <a:endParaRPr lang="en-US" dirty="0">
                <a:latin typeface="Arial" pitchFamily="34" charset="0"/>
                <a:cs typeface="Arial" pitchFamily="34" charset="0"/>
              </a:endParaRP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use the composition, which goes from the weak class to the supporting class, for a weak entity set</a:t>
            </a:r>
          </a:p>
          <a:p>
            <a:r>
              <a:rPr lang="en-US" dirty="0" smtClean="0"/>
              <a:t>Example:</a:t>
            </a:r>
            <a:endParaRPr lang="en-US" dirty="0"/>
          </a:p>
        </p:txBody>
      </p:sp>
      <p:sp>
        <p:nvSpPr>
          <p:cNvPr id="2" name="Title 1"/>
          <p:cNvSpPr>
            <a:spLocks noGrp="1"/>
          </p:cNvSpPr>
          <p:nvPr>
            <p:ph type="title"/>
          </p:nvPr>
        </p:nvSpPr>
        <p:spPr/>
        <p:txBody>
          <a:bodyPr>
            <a:normAutofit fontScale="90000"/>
          </a:bodyPr>
          <a:lstStyle/>
          <a:p>
            <a:r>
              <a:rPr lang="en-US" dirty="0" smtClean="0"/>
              <a:t>The UML Analog of Weak Entity Sets</a:t>
            </a:r>
            <a:endParaRPr lang="en-US" dirty="0"/>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tblGrid>
              <a:tr h="370840">
                <a:tc>
                  <a:txBody>
                    <a:bodyPr/>
                    <a:lstStyle/>
                    <a:p>
                      <a:r>
                        <a:rPr lang="en-US" dirty="0" smtClean="0"/>
                        <a:t>Crews</a:t>
                      </a:r>
                      <a:endParaRPr lang="en-US" dirty="0"/>
                    </a:p>
                  </a:txBody>
                  <a:tcPr/>
                </a:tc>
              </a:tr>
              <a:tr h="370840">
                <a:tc>
                  <a:txBody>
                    <a:bodyPr/>
                    <a:lstStyle/>
                    <a:p>
                      <a:r>
                        <a:rPr lang="en-US" dirty="0" smtClean="0"/>
                        <a:t>number PK</a:t>
                      </a:r>
                      <a:endParaRPr lang="en-US" dirty="0"/>
                    </a:p>
                  </a:txBody>
                  <a:tcPr/>
                </a:tc>
              </a:tr>
              <a:tr h="370840">
                <a:tc>
                  <a:txBody>
                    <a:bodyPr/>
                    <a:lstStyle/>
                    <a:p>
                      <a:r>
                        <a:rPr lang="en-US" dirty="0" err="1" smtClean="0"/>
                        <a:t>crewChief</a:t>
                      </a:r>
                      <a:endParaRPr lang="en-US" dirty="0"/>
                    </a:p>
                  </a:txBody>
                  <a:tcPr/>
                </a:tc>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tblGrid>
              <a:tr h="370840">
                <a:tc>
                  <a:txBody>
                    <a:bodyPr/>
                    <a:lstStyle/>
                    <a:p>
                      <a:r>
                        <a:rPr lang="en-US" dirty="0" smtClean="0"/>
                        <a:t>Studios</a:t>
                      </a:r>
                      <a:endParaRPr lang="en-US" dirty="0"/>
                    </a:p>
                  </a:txBody>
                  <a:tcPr/>
                </a:tc>
              </a:tr>
              <a:tr h="370840">
                <a:tc>
                  <a:txBody>
                    <a:bodyPr/>
                    <a:lstStyle/>
                    <a:p>
                      <a:r>
                        <a:rPr lang="en-US" dirty="0" smtClean="0"/>
                        <a:t>name PK</a:t>
                      </a:r>
                      <a:endParaRPr lang="en-US" dirty="0"/>
                    </a:p>
                  </a:txBody>
                  <a:tcPr/>
                </a:tc>
              </a:tr>
              <a:tr h="370840">
                <a:tc>
                  <a:txBody>
                    <a:bodyPr/>
                    <a:lstStyle/>
                    <a:p>
                      <a:r>
                        <a:rPr lang="en-US" dirty="0" smtClean="0"/>
                        <a:t>address</a:t>
                      </a:r>
                      <a:endParaRPr lang="en-US" dirty="0"/>
                    </a:p>
                  </a:txBody>
                  <a:tcPr/>
                </a:tc>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200400" y="4306669"/>
            <a:ext cx="5035802" cy="1836241"/>
            <a:chOff x="3200400" y="4306669"/>
            <a:chExt cx="5035802" cy="1836241"/>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smtClean="0">
                    <a:latin typeface="Arial" pitchFamily="34" charset="0"/>
                    <a:cs typeface="Arial" pitchFamily="34" charset="0"/>
                  </a:rPr>
                  <a:t>PK</a:t>
                </a:r>
                <a:endParaRPr lang="en-US" dirty="0">
                  <a:latin typeface="Arial" pitchFamily="34" charset="0"/>
                  <a:cs typeface="Arial" pitchFamily="34" charset="0"/>
                </a:endParaRP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smtClean="0">
                    <a:latin typeface="Arial" pitchFamily="34" charset="0"/>
                    <a:cs typeface="Arial" pitchFamily="34" charset="0"/>
                  </a:rPr>
                  <a:t>1..1</a:t>
                </a:r>
                <a:endParaRPr lang="en-US" dirty="0">
                  <a:latin typeface="Arial" pitchFamily="34" charset="0"/>
                  <a:cs typeface="Arial" pitchFamily="34" charset="0"/>
                </a:endParaRPr>
              </a:p>
            </p:txBody>
          </p:sp>
        </p:grpSp>
        <p:sp>
          <p:nvSpPr>
            <p:cNvPr id="17" name="TextBox 16"/>
            <p:cNvSpPr txBox="1"/>
            <p:nvPr/>
          </p:nvSpPr>
          <p:spPr>
            <a:xfrm>
              <a:off x="3200400" y="5373469"/>
              <a:ext cx="5035802" cy="769441"/>
            </a:xfrm>
            <a:prstGeom prst="rect">
              <a:avLst/>
            </a:prstGeom>
            <a:noFill/>
          </p:spPr>
          <p:txBody>
            <a:bodyPr wrap="none" rtlCol="0">
              <a:spAutoFit/>
            </a:bodyPr>
            <a:lstStyle/>
            <a:p>
              <a:r>
                <a:rPr lang="en-US" sz="2200" dirty="0" smtClean="0">
                  <a:latin typeface="Arial" pitchFamily="34" charset="0"/>
                  <a:cs typeface="Arial" pitchFamily="34" charset="0"/>
                </a:rPr>
                <a:t>Studios(</a:t>
              </a:r>
              <a:r>
                <a:rPr lang="en-US" sz="2200" dirty="0" err="1" smtClean="0">
                  <a:latin typeface="Arial" pitchFamily="34" charset="0"/>
                  <a:cs typeface="Arial" pitchFamily="34" charset="0"/>
                </a:rPr>
                <a:t>name,address</a:t>
              </a:r>
              <a:r>
                <a:rPr lang="en-US" sz="2200" dirty="0" smtClean="0">
                  <a:latin typeface="Arial" pitchFamily="34" charset="0"/>
                  <a:cs typeface="Arial" pitchFamily="34" charset="0"/>
                </a:rPr>
                <a:t>)</a:t>
              </a:r>
            </a:p>
            <a:p>
              <a:r>
                <a:rPr lang="en-US" sz="2200" dirty="0" smtClean="0">
                  <a:latin typeface="Arial" pitchFamily="34" charset="0"/>
                  <a:cs typeface="Arial" pitchFamily="34" charset="0"/>
                </a:rPr>
                <a:t>Crews(</a:t>
              </a:r>
              <a:r>
                <a:rPr lang="en-US" sz="2200" dirty="0" err="1" smtClean="0">
                  <a:latin typeface="Arial" pitchFamily="34" charset="0"/>
                  <a:cs typeface="Arial" pitchFamily="34" charset="0"/>
                </a:rPr>
                <a:t>number,crewChief,studioName</a:t>
              </a:r>
              <a:r>
                <a:rPr lang="en-US" sz="2200" dirty="0" smtClean="0">
                  <a:latin typeface="Arial" pitchFamily="34" charset="0"/>
                  <a:cs typeface="Arial" pitchFamily="34" charset="0"/>
                </a:rPr>
                <a:t>)</a:t>
              </a:r>
              <a:endParaRPr lang="en-US" sz="22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The aim of this </a:t>
            </a:r>
            <a:r>
              <a:rPr lang="en-US" dirty="0" smtClean="0"/>
              <a:t>assignment </a:t>
            </a:r>
            <a:r>
              <a:rPr lang="en-US" dirty="0" smtClean="0"/>
              <a:t>is to develop a database system to hold records for students and  their  training  programs.  The  system  will  be  used  for  analyzing  the  </a:t>
            </a:r>
            <a:r>
              <a:rPr lang="en-US" dirty="0" err="1" smtClean="0"/>
              <a:t>students’s</a:t>
            </a:r>
            <a:r>
              <a:rPr lang="en-US" dirty="0" smtClean="0"/>
              <a:t> performance during the training program as well as to select students of the year based on the data entered into the system.</a:t>
            </a:r>
          </a:p>
          <a:p>
            <a:r>
              <a:rPr lang="en-US" dirty="0" smtClean="0"/>
              <a:t>Our university is organized into several </a:t>
            </a:r>
            <a:r>
              <a:rPr lang="en-US" b="1" u="sng" dirty="0" smtClean="0">
                <a:solidFill>
                  <a:srgbClr val="FF0000"/>
                </a:solidFill>
              </a:rPr>
              <a:t>departments</a:t>
            </a:r>
            <a:r>
              <a:rPr lang="en-US" dirty="0" smtClean="0"/>
              <a:t> which are described by a name, department code, office number, office phone, and a particular instructor who </a:t>
            </a:r>
            <a:r>
              <a:rPr lang="en-US" b="1" i="1" u="sng" dirty="0" smtClean="0"/>
              <a:t>manages</a:t>
            </a:r>
            <a:r>
              <a:rPr lang="en-US" dirty="0" smtClean="0"/>
              <a:t> the department. We keep track of the start date when that instructor began managing the department.</a:t>
            </a:r>
          </a:p>
          <a:p>
            <a:endParaRPr lang="en-US" dirty="0" smtClean="0"/>
          </a:p>
        </p:txBody>
      </p:sp>
      <p:sp>
        <p:nvSpPr>
          <p:cNvPr id="2" name="Title 1"/>
          <p:cNvSpPr>
            <a:spLocks noGrp="1"/>
          </p:cNvSpPr>
          <p:nvPr>
            <p:ph type="title"/>
          </p:nvPr>
        </p:nvSpPr>
        <p:spPr/>
        <p:txBody>
          <a:bodyPr>
            <a:normAutofit/>
          </a:bodyPr>
          <a:lstStyle/>
          <a:p>
            <a:r>
              <a:rPr lang="en-US" dirty="0" smtClean="0"/>
              <a:t>University DB</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University recruits  more </a:t>
            </a:r>
            <a:r>
              <a:rPr lang="en-US" b="1" u="sng" dirty="0" smtClean="0">
                <a:solidFill>
                  <a:srgbClr val="FF0000"/>
                </a:solidFill>
              </a:rPr>
              <a:t>instructors</a:t>
            </a:r>
            <a:r>
              <a:rPr lang="en-US" dirty="0" smtClean="0"/>
              <a:t> and  </a:t>
            </a:r>
            <a:r>
              <a:rPr lang="en-US" b="1" i="1" u="sng" dirty="0" smtClean="0"/>
              <a:t>arranges</a:t>
            </a:r>
            <a:r>
              <a:rPr lang="en-US" dirty="0" smtClean="0"/>
              <a:t> them on each different department based  on  their  expertise. Instructors  are  known  as  the  identification  number,  name, </a:t>
            </a:r>
            <a:r>
              <a:rPr lang="en-US" dirty="0" err="1" smtClean="0"/>
              <a:t>birthdate</a:t>
            </a:r>
            <a:r>
              <a:rPr lang="en-US" dirty="0" smtClean="0"/>
              <a:t>, </a:t>
            </a:r>
            <a:r>
              <a:rPr lang="en-US" dirty="0" err="1" smtClean="0"/>
              <a:t>startdate</a:t>
            </a:r>
            <a:r>
              <a:rPr lang="en-US" dirty="0" smtClean="0"/>
              <a:t>, sex and qualifications. For each </a:t>
            </a:r>
            <a:r>
              <a:rPr lang="en-US" b="1" u="sng" dirty="0" smtClean="0">
                <a:solidFill>
                  <a:srgbClr val="FF0000"/>
                </a:solidFill>
              </a:rPr>
              <a:t>qualification</a:t>
            </a:r>
            <a:r>
              <a:rPr lang="en-US" dirty="0" smtClean="0"/>
              <a:t>, they should provide information  about  specialized  training,  training  </a:t>
            </a:r>
            <a:r>
              <a:rPr lang="en-US" dirty="0" err="1" smtClean="0"/>
              <a:t>institue</a:t>
            </a:r>
            <a:r>
              <a:rPr lang="en-US" dirty="0" smtClean="0"/>
              <a:t>  or  university  and  year  of graduation</a:t>
            </a:r>
          </a:p>
          <a:p>
            <a:r>
              <a:rPr lang="en-US" dirty="0" smtClean="0"/>
              <a:t>Scientific </a:t>
            </a:r>
            <a:r>
              <a:rPr lang="en-US" b="1" u="sng" dirty="0" smtClean="0">
                <a:solidFill>
                  <a:srgbClr val="FF0000"/>
                </a:solidFill>
              </a:rPr>
              <a:t>subjects</a:t>
            </a:r>
            <a:r>
              <a:rPr lang="en-US" dirty="0" smtClean="0"/>
              <a:t> are </a:t>
            </a:r>
            <a:r>
              <a:rPr lang="en-US" b="1" i="1" u="sng" dirty="0" smtClean="0"/>
              <a:t>distributed</a:t>
            </a:r>
            <a:r>
              <a:rPr lang="en-US" dirty="0" smtClean="0"/>
              <a:t> on each department. Information on subjects includes subject code, name, total credit, credits theory, practice credits, and </a:t>
            </a:r>
            <a:r>
              <a:rPr lang="en-US" b="1" i="1" u="sng" dirty="0" smtClean="0"/>
              <a:t>prerequisite</a:t>
            </a:r>
            <a:r>
              <a:rPr lang="en-US" dirty="0" smtClean="0"/>
              <a:t> subjects. Department assigns its courses for instructors. Each instructor can </a:t>
            </a:r>
            <a:r>
              <a:rPr lang="en-US" b="1" i="1" u="sng" dirty="0" smtClean="0"/>
              <a:t>teach</a:t>
            </a:r>
            <a:r>
              <a:rPr lang="en-US" dirty="0" smtClean="0"/>
              <a:t> multiple subjects from different departments. We also keep information about when he/she started and/or </a:t>
            </a:r>
            <a:r>
              <a:rPr lang="en-US" dirty="0" err="1" smtClean="0"/>
              <a:t>stoped</a:t>
            </a:r>
            <a:r>
              <a:rPr lang="en-US" dirty="0" smtClean="0"/>
              <a:t> teaching a particular subject.</a:t>
            </a:r>
          </a:p>
        </p:txBody>
      </p:sp>
      <p:sp>
        <p:nvSpPr>
          <p:cNvPr id="2" name="Title 1"/>
          <p:cNvSpPr>
            <a:spLocks noGrp="1"/>
          </p:cNvSpPr>
          <p:nvPr>
            <p:ph type="title"/>
          </p:nvPr>
        </p:nvSpPr>
        <p:spPr/>
        <p:txBody>
          <a:bodyPr>
            <a:normAutofit/>
          </a:bodyPr>
          <a:lstStyle/>
          <a:p>
            <a:r>
              <a:rPr lang="en-US" dirty="0" smtClean="0"/>
              <a:t>University DB</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Annual university enrollments 2000 students and </a:t>
            </a:r>
            <a:r>
              <a:rPr lang="en-US" b="1" i="1" u="sng" dirty="0" smtClean="0"/>
              <a:t>arranges</a:t>
            </a:r>
            <a:r>
              <a:rPr lang="en-US" dirty="0" smtClean="0"/>
              <a:t> them in many different </a:t>
            </a:r>
            <a:r>
              <a:rPr lang="en-US" b="1" u="sng" dirty="0" smtClean="0">
                <a:solidFill>
                  <a:srgbClr val="FF0000"/>
                </a:solidFill>
              </a:rPr>
              <a:t>classes</a:t>
            </a:r>
            <a:r>
              <a:rPr lang="en-US" dirty="0" smtClean="0"/>
              <a:t> and assigns for departments depending on the coursework program that students sign up. Information about the class is including class code, coursework program. Each class has one </a:t>
            </a:r>
            <a:r>
              <a:rPr lang="en-US" b="1" i="1" u="sng" dirty="0" smtClean="0"/>
              <a:t>academic supervisor </a:t>
            </a:r>
            <a:r>
              <a:rPr lang="en-US" dirty="0" smtClean="0"/>
              <a:t>from instructors of its managing department.</a:t>
            </a:r>
          </a:p>
          <a:p>
            <a:r>
              <a:rPr lang="en-US" dirty="0" smtClean="0"/>
              <a:t>The information on students includes student’s name, student number, social security name, current address and phone, permanent address and phone, birth date, sex. Both social security number and student number has unique values for each student.</a:t>
            </a:r>
          </a:p>
        </p:txBody>
      </p:sp>
      <p:sp>
        <p:nvSpPr>
          <p:cNvPr id="2" name="Title 1"/>
          <p:cNvSpPr>
            <a:spLocks noGrp="1"/>
          </p:cNvSpPr>
          <p:nvPr>
            <p:ph type="title"/>
          </p:nvPr>
        </p:nvSpPr>
        <p:spPr/>
        <p:txBody>
          <a:bodyPr>
            <a:normAutofit/>
          </a:bodyPr>
          <a:lstStyle/>
          <a:p>
            <a:r>
              <a:rPr lang="en-US" dirty="0" smtClean="0"/>
              <a:t>University DB</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The coursework program lasts for 4 years, with 8 semesters. The subjects are arranged for classes by </a:t>
            </a:r>
            <a:r>
              <a:rPr lang="en-US" b="1" i="1" u="sng" dirty="0" smtClean="0"/>
              <a:t>sections</a:t>
            </a:r>
            <a:r>
              <a:rPr lang="en-US" dirty="0" smtClean="0"/>
              <a:t> in each semester. Information on section includes number of semester, training year, section number. The section number distinguishes sections of the same class that are taught during the same semester/year; its values are 1, 2, 3... up to the number of sections taught during each semester for this class. Managing department assigns specific instructor for each section depending on its subject.</a:t>
            </a:r>
          </a:p>
          <a:p>
            <a:pPr>
              <a:buNone/>
            </a:pPr>
            <a:endParaRPr lang="en-US" dirty="0" smtClean="0"/>
          </a:p>
          <a:p>
            <a:r>
              <a:rPr lang="en-US" dirty="0" smtClean="0"/>
              <a:t>Student has grade report for each subject that he/she </a:t>
            </a:r>
            <a:r>
              <a:rPr lang="en-US" b="1" i="1" u="sng" dirty="0" smtClean="0"/>
              <a:t>has joined</a:t>
            </a:r>
            <a:r>
              <a:rPr lang="en-US" dirty="0" smtClean="0"/>
              <a:t>. There are two evaluation modes: grade theory and </a:t>
            </a:r>
            <a:r>
              <a:rPr lang="en-US" dirty="0" err="1" smtClean="0"/>
              <a:t>practicle</a:t>
            </a:r>
            <a:r>
              <a:rPr lang="en-US" dirty="0" smtClean="0"/>
              <a:t> grade in rating 50%-50%. One student passes the course if grade theory is greater than 4.0 and total score is greater than 5.0. Otherwise, student must take part in a retake exam for grade theory. Finally, he/she must rejoin the course in the next chances.</a:t>
            </a:r>
          </a:p>
        </p:txBody>
      </p:sp>
      <p:sp>
        <p:nvSpPr>
          <p:cNvPr id="2" name="Title 1"/>
          <p:cNvSpPr>
            <a:spLocks noGrp="1"/>
          </p:cNvSpPr>
          <p:nvPr>
            <p:ph type="title"/>
          </p:nvPr>
        </p:nvSpPr>
        <p:spPr/>
        <p:txBody>
          <a:bodyPr>
            <a:normAutofit/>
          </a:bodyPr>
          <a:lstStyle/>
          <a:p>
            <a:r>
              <a:rPr lang="en-US" dirty="0" smtClean="0"/>
              <a:t>University DB</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3921286A-088D-4D3A-A70B-926995D4180C}" type="slidenum">
              <a:rPr lang="en-US"/>
              <a:pPr/>
              <a:t>8</a:t>
            </a:fld>
            <a:endParaRPr lang="en-US"/>
          </a:p>
        </p:txBody>
      </p:sp>
      <p:pic>
        <p:nvPicPr>
          <p:cNvPr id="401412" name="Picture 4"/>
          <p:cNvPicPr>
            <a:picLocks noChangeAspect="1" noChangeArrowheads="1"/>
          </p:cNvPicPr>
          <p:nvPr/>
        </p:nvPicPr>
        <p:blipFill>
          <a:blip r:embed="rId3" cstate="print"/>
          <a:srcRect/>
          <a:stretch>
            <a:fillRect/>
          </a:stretch>
        </p:blipFill>
        <p:spPr bwMode="auto">
          <a:xfrm>
            <a:off x="1295400" y="1600200"/>
            <a:ext cx="6934200" cy="4641850"/>
          </a:xfrm>
          <a:prstGeom prst="rect">
            <a:avLst/>
          </a:prstGeom>
          <a:noFill/>
          <a:ln w="12700">
            <a:noFill/>
            <a:miter lim="800000"/>
            <a:headEnd/>
            <a:tailEnd/>
          </a:ln>
          <a:effectLst/>
        </p:spPr>
      </p:pic>
      <p:sp>
        <p:nvSpPr>
          <p:cNvPr id="401411" name="Text Box 3"/>
          <p:cNvSpPr txBox="1">
            <a:spLocks noChangeArrowheads="1"/>
          </p:cNvSpPr>
          <p:nvPr/>
        </p:nvSpPr>
        <p:spPr bwMode="auto">
          <a:xfrm>
            <a:off x="7010400" y="5818188"/>
            <a:ext cx="180975" cy="393700"/>
          </a:xfrm>
          <a:prstGeom prst="rect">
            <a:avLst/>
          </a:prstGeom>
          <a:noFill/>
          <a:ln w="12700">
            <a:noFill/>
            <a:miter lim="800000"/>
            <a:headEnd/>
            <a:tailEnd/>
          </a:ln>
          <a:effectLst/>
        </p:spPr>
        <p:txBody>
          <a:bodyPr wrap="none" lIns="90488" tIns="44450" rIns="90488" bIns="44450">
            <a:spAutoFit/>
          </a:bodyPr>
          <a:lstStyle/>
          <a:p>
            <a:pPr>
              <a:buFont typeface="Monotype Sorts" pitchFamily="2" charset="2"/>
              <a:buNone/>
            </a:pPr>
            <a:endParaRPr lang="en-US" sz="2000"/>
          </a:p>
        </p:txBody>
      </p:sp>
      <p:sp>
        <p:nvSpPr>
          <p:cNvPr id="6" name="Title 1"/>
          <p:cNvSpPr txBox="1">
            <a:spLocks/>
          </p:cNvSpPr>
          <p:nvPr/>
        </p:nvSpPr>
        <p:spPr>
          <a:xfrm>
            <a:off x="2362200" y="0"/>
            <a:ext cx="6781800" cy="1066800"/>
          </a:xfrm>
          <a:prstGeom prst="rect">
            <a:avLst/>
          </a:prstGeom>
        </p:spPr>
        <p:txBody>
          <a:bodyPr vert="horz" lIns="91440" rIns="45720" rtlCol="0" anchor="ctr">
            <a:normAutofit fontScale="92500" lnSpcReduction="10000"/>
            <a:scene3d>
              <a:camera prst="orthographicFront"/>
              <a:lightRig rig="threePt" dir="t">
                <a:rot lat="0" lon="0" rev="4800000"/>
              </a:lightRig>
            </a:scene3d>
            <a:sp3d prstMaterial="matte">
              <a:bevelT w="50800" h="10160"/>
            </a:sp3d>
          </a:bodyPr>
          <a:lstStyle/>
          <a:p>
            <a:pPr lvl="0" algn="r">
              <a:spcBef>
                <a:spcPct val="0"/>
              </a:spcBef>
            </a:pPr>
            <a:r>
              <a:rPr lang="en-US" sz="3600" b="1" dirty="0" smtClean="0">
                <a:solidFill>
                  <a:schemeClr val="bg1"/>
                </a:solidFill>
                <a:latin typeface="Arial" pitchFamily="34" charset="0"/>
                <a:ea typeface="+mj-ea"/>
                <a:cs typeface="Arial" pitchFamily="34" charset="0"/>
              </a:rPr>
              <a:t>Comparison of E-R Modeling notations</a:t>
            </a:r>
            <a:endParaRPr kumimoji="0" lang="en-US" sz="36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Entity Relationship Diagrams</a:t>
            </a:r>
            <a:endParaRPr lang="en-US" dirty="0"/>
          </a:p>
        </p:txBody>
      </p:sp>
      <p:grpSp>
        <p:nvGrpSpPr>
          <p:cNvPr id="56" name="Group 55"/>
          <p:cNvGrpSpPr/>
          <p:nvPr/>
        </p:nvGrpSpPr>
        <p:grpSpPr>
          <a:xfrm>
            <a:off x="1219200" y="1981200"/>
            <a:ext cx="6659094" cy="3668344"/>
            <a:chOff x="1600200" y="2438400"/>
            <a:chExt cx="6812177" cy="3897615"/>
          </a:xfrm>
        </p:grpSpPr>
        <p:sp>
          <p:nvSpPr>
            <p:cNvPr id="4" name="Rectangle 3"/>
            <p:cNvSpPr/>
            <p:nvPr/>
          </p:nvSpPr>
          <p:spPr>
            <a:xfrm>
              <a:off x="1981200" y="32766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Stars</a:t>
              </a:r>
              <a:endParaRPr lang="en-US" b="1" dirty="0">
                <a:solidFill>
                  <a:srgbClr val="FF0000"/>
                </a:solidFill>
                <a:latin typeface="Arial" pitchFamily="34" charset="0"/>
                <a:cs typeface="Arial" pitchFamily="34" charset="0"/>
              </a:endParaRPr>
            </a:p>
          </p:txBody>
        </p:sp>
        <p:sp>
          <p:nvSpPr>
            <p:cNvPr id="5" name="Rectangle 4"/>
            <p:cNvSpPr/>
            <p:nvPr/>
          </p:nvSpPr>
          <p:spPr>
            <a:xfrm>
              <a:off x="6248400" y="4114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Movies</a:t>
              </a:r>
              <a:endParaRPr lang="en-US" b="1" dirty="0">
                <a:solidFill>
                  <a:srgbClr val="FF0000"/>
                </a:solidFill>
                <a:latin typeface="Arial" pitchFamily="34" charset="0"/>
                <a:cs typeface="Arial" pitchFamily="34" charset="0"/>
              </a:endParaRPr>
            </a:p>
          </p:txBody>
        </p:sp>
        <p:sp>
          <p:nvSpPr>
            <p:cNvPr id="6" name="Rectangle 5"/>
            <p:cNvSpPr/>
            <p:nvPr/>
          </p:nvSpPr>
          <p:spPr>
            <a:xfrm>
              <a:off x="1981200" y="4953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Studios</a:t>
              </a:r>
              <a:endParaRPr lang="en-US" b="1" dirty="0">
                <a:solidFill>
                  <a:srgbClr val="FF0000"/>
                </a:solidFill>
                <a:latin typeface="Arial" pitchFamily="34" charset="0"/>
                <a:cs typeface="Arial" pitchFamily="34" charset="0"/>
              </a:endParaRPr>
            </a:p>
          </p:txBody>
        </p:sp>
        <p:grpSp>
          <p:nvGrpSpPr>
            <p:cNvPr id="10" name="Group 9"/>
            <p:cNvGrpSpPr/>
            <p:nvPr/>
          </p:nvGrpSpPr>
          <p:grpSpPr>
            <a:xfrm>
              <a:off x="4191000" y="3352800"/>
              <a:ext cx="1219200" cy="533400"/>
              <a:chOff x="4191000" y="3352800"/>
              <a:chExt cx="1219200" cy="533400"/>
            </a:xfrm>
          </p:grpSpPr>
          <p:sp>
            <p:nvSpPr>
              <p:cNvPr id="7"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4338215" y="3440668"/>
                <a:ext cx="1002278" cy="392415"/>
              </a:xfrm>
              <a:prstGeom prst="rect">
                <a:avLst/>
              </a:prstGeom>
              <a:noFill/>
            </p:spPr>
            <p:txBody>
              <a:bodyPr wrap="none" rtlCol="0">
                <a:spAutoFit/>
              </a:bodyPr>
              <a:lstStyle/>
              <a:p>
                <a:r>
                  <a:rPr lang="en-US" dirty="0" smtClean="0">
                    <a:latin typeface="Arial" pitchFamily="34" charset="0"/>
                    <a:cs typeface="Arial" pitchFamily="34" charset="0"/>
                  </a:rPr>
                  <a:t>Stars-in</a:t>
                </a:r>
                <a:endParaRPr lang="en-US" dirty="0">
                  <a:latin typeface="Arial" pitchFamily="34" charset="0"/>
                  <a:cs typeface="Arial" pitchFamily="34" charset="0"/>
                </a:endParaRPr>
              </a:p>
            </p:txBody>
          </p:sp>
        </p:grpSp>
        <p:grpSp>
          <p:nvGrpSpPr>
            <p:cNvPr id="14" name="Group 13"/>
            <p:cNvGrpSpPr/>
            <p:nvPr/>
          </p:nvGrpSpPr>
          <p:grpSpPr>
            <a:xfrm>
              <a:off x="4191000" y="5029200"/>
              <a:ext cx="1219200" cy="533400"/>
              <a:chOff x="4191000" y="5029200"/>
              <a:chExt cx="1219200" cy="533400"/>
            </a:xfrm>
          </p:grpSpPr>
          <p:sp>
            <p:nvSpPr>
              <p:cNvPr id="12" name="Diamond 11"/>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TextBox 12"/>
              <p:cNvSpPr txBox="1"/>
              <p:nvPr/>
            </p:nvSpPr>
            <p:spPr>
              <a:xfrm>
                <a:off x="4419600" y="5117068"/>
                <a:ext cx="792377" cy="392415"/>
              </a:xfrm>
              <a:prstGeom prst="rect">
                <a:avLst/>
              </a:prstGeom>
              <a:noFill/>
            </p:spPr>
            <p:txBody>
              <a:bodyPr wrap="none" rtlCol="0">
                <a:spAutoFit/>
              </a:bodyPr>
              <a:lstStyle/>
              <a:p>
                <a:r>
                  <a:rPr lang="en-US" dirty="0" smtClean="0">
                    <a:latin typeface="Arial" pitchFamily="34" charset="0"/>
                    <a:cs typeface="Arial" pitchFamily="34" charset="0"/>
                  </a:rPr>
                  <a:t>Owns</a:t>
                </a:r>
                <a:endParaRPr lang="en-US" dirty="0">
                  <a:latin typeface="Arial" pitchFamily="34" charset="0"/>
                  <a:cs typeface="Arial" pitchFamily="34" charset="0"/>
                </a:endParaRPr>
              </a:p>
            </p:txBody>
          </p:sp>
        </p:grpSp>
        <p:sp>
          <p:nvSpPr>
            <p:cNvPr id="15" name="Oval 14"/>
            <p:cNvSpPr/>
            <p:nvPr/>
          </p:nvSpPr>
          <p:spPr>
            <a:xfrm>
              <a:off x="1600200" y="2438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6" name="TextBox 15"/>
            <p:cNvSpPr txBox="1"/>
            <p:nvPr/>
          </p:nvSpPr>
          <p:spPr>
            <a:xfrm>
              <a:off x="1600200" y="2438400"/>
              <a:ext cx="779258" cy="392415"/>
            </a:xfrm>
            <a:prstGeom prst="rect">
              <a:avLst/>
            </a:prstGeom>
            <a:noFill/>
          </p:spPr>
          <p:txBody>
            <a:bodyPr wrap="none" rtlCol="0">
              <a:spAutoFit/>
            </a:bodyPr>
            <a:lstStyle/>
            <a:p>
              <a:r>
                <a:rPr lang="en-US" dirty="0" smtClean="0">
                  <a:latin typeface="Arial" pitchFamily="34" charset="0"/>
                  <a:cs typeface="Arial" pitchFamily="34" charset="0"/>
                </a:rPr>
                <a:t>name</a:t>
              </a:r>
              <a:endParaRPr lang="en-US" dirty="0">
                <a:latin typeface="Arial" pitchFamily="34" charset="0"/>
                <a:cs typeface="Arial" pitchFamily="34" charset="0"/>
              </a:endParaRPr>
            </a:p>
          </p:txBody>
        </p:sp>
        <p:sp>
          <p:nvSpPr>
            <p:cNvPr id="17" name="Oval 16"/>
            <p:cNvSpPr/>
            <p:nvPr/>
          </p:nvSpPr>
          <p:spPr>
            <a:xfrm>
              <a:off x="2819400" y="2438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8" name="TextBox 17"/>
            <p:cNvSpPr txBox="1"/>
            <p:nvPr/>
          </p:nvSpPr>
          <p:spPr>
            <a:xfrm>
              <a:off x="2819400" y="2438400"/>
              <a:ext cx="1028516" cy="392415"/>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sp>
          <p:nvSpPr>
            <p:cNvPr id="19" name="Oval 18"/>
            <p:cNvSpPr/>
            <p:nvPr/>
          </p:nvSpPr>
          <p:spPr>
            <a:xfrm>
              <a:off x="2133600" y="42672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2133600" y="4267201"/>
              <a:ext cx="779258" cy="392415"/>
            </a:xfrm>
            <a:prstGeom prst="rect">
              <a:avLst/>
            </a:prstGeom>
            <a:noFill/>
          </p:spPr>
          <p:txBody>
            <a:bodyPr wrap="none" rtlCol="0">
              <a:spAutoFit/>
            </a:bodyPr>
            <a:lstStyle/>
            <a:p>
              <a:r>
                <a:rPr lang="en-US" dirty="0" smtClean="0">
                  <a:latin typeface="Arial" pitchFamily="34" charset="0"/>
                  <a:cs typeface="Arial" pitchFamily="34" charset="0"/>
                </a:rPr>
                <a:t>name</a:t>
              </a:r>
              <a:endParaRPr lang="en-US" dirty="0">
                <a:latin typeface="Arial" pitchFamily="34" charset="0"/>
                <a:cs typeface="Arial" pitchFamily="34" charset="0"/>
              </a:endParaRPr>
            </a:p>
          </p:txBody>
        </p:sp>
        <p:sp>
          <p:nvSpPr>
            <p:cNvPr id="21" name="Oval 20"/>
            <p:cNvSpPr/>
            <p:nvPr/>
          </p:nvSpPr>
          <p:spPr>
            <a:xfrm>
              <a:off x="2057400" y="594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2057400" y="5943600"/>
              <a:ext cx="1028516" cy="392415"/>
            </a:xfrm>
            <a:prstGeom prst="rect">
              <a:avLst/>
            </a:prstGeom>
            <a:noFill/>
          </p:spPr>
          <p:txBody>
            <a:bodyPr wrap="none" rtlCol="0">
              <a:spAutoFit/>
            </a:bodyPr>
            <a:lstStyle/>
            <a:p>
              <a:r>
                <a:rPr lang="en-US" dirty="0" smtClean="0">
                  <a:latin typeface="Arial" pitchFamily="34" charset="0"/>
                  <a:cs typeface="Arial" pitchFamily="34" charset="0"/>
                </a:rPr>
                <a:t>address</a:t>
              </a:r>
              <a:endParaRPr lang="en-US" dirty="0">
                <a:latin typeface="Arial" pitchFamily="34" charset="0"/>
                <a:cs typeface="Arial" pitchFamily="34" charset="0"/>
              </a:endParaRPr>
            </a:p>
          </p:txBody>
        </p:sp>
        <p:sp>
          <p:nvSpPr>
            <p:cNvPr id="23" name="Oval 22"/>
            <p:cNvSpPr/>
            <p:nvPr/>
          </p:nvSpPr>
          <p:spPr>
            <a:xfrm>
              <a:off x="6418057" y="32766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6418057" y="3276600"/>
              <a:ext cx="556239" cy="392415"/>
            </a:xfrm>
            <a:prstGeom prst="rect">
              <a:avLst/>
            </a:prstGeom>
            <a:noFill/>
          </p:spPr>
          <p:txBody>
            <a:bodyPr wrap="none" rtlCol="0">
              <a:spAutoFit/>
            </a:bodyPr>
            <a:lstStyle/>
            <a:p>
              <a:r>
                <a:rPr lang="en-US" dirty="0" smtClean="0">
                  <a:latin typeface="Arial" pitchFamily="34" charset="0"/>
                  <a:cs typeface="Arial" pitchFamily="34" charset="0"/>
                </a:rPr>
                <a:t>title</a:t>
              </a:r>
              <a:endParaRPr lang="en-US" dirty="0">
                <a:latin typeface="Arial" pitchFamily="34" charset="0"/>
                <a:cs typeface="Arial" pitchFamily="34" charset="0"/>
              </a:endParaRPr>
            </a:p>
          </p:txBody>
        </p:sp>
        <p:sp>
          <p:nvSpPr>
            <p:cNvPr id="25" name="Oval 24"/>
            <p:cNvSpPr/>
            <p:nvPr/>
          </p:nvSpPr>
          <p:spPr>
            <a:xfrm>
              <a:off x="7637257" y="32766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TextBox 25"/>
            <p:cNvSpPr txBox="1"/>
            <p:nvPr/>
          </p:nvSpPr>
          <p:spPr>
            <a:xfrm>
              <a:off x="7637257" y="3276600"/>
              <a:ext cx="648070" cy="392415"/>
            </a:xfrm>
            <a:prstGeom prst="rect">
              <a:avLst/>
            </a:prstGeom>
            <a:noFill/>
          </p:spPr>
          <p:txBody>
            <a:bodyPr wrap="none" rtlCol="0">
              <a:spAutoFit/>
            </a:bodyPr>
            <a:lstStyle/>
            <a:p>
              <a:r>
                <a:rPr lang="en-US" dirty="0" smtClean="0">
                  <a:latin typeface="Arial" pitchFamily="34" charset="0"/>
                  <a:cs typeface="Arial" pitchFamily="34" charset="0"/>
                </a:rPr>
                <a:t>year</a:t>
              </a:r>
              <a:endParaRPr lang="en-US" dirty="0">
                <a:latin typeface="Arial" pitchFamily="34" charset="0"/>
                <a:cs typeface="Arial" pitchFamily="34" charset="0"/>
              </a:endParaRPr>
            </a:p>
          </p:txBody>
        </p:sp>
        <p:sp>
          <p:nvSpPr>
            <p:cNvPr id="27" name="Oval 26"/>
            <p:cNvSpPr/>
            <p:nvPr/>
          </p:nvSpPr>
          <p:spPr>
            <a:xfrm>
              <a:off x="6400800" y="5181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TextBox 27"/>
            <p:cNvSpPr txBox="1"/>
            <p:nvPr/>
          </p:nvSpPr>
          <p:spPr>
            <a:xfrm>
              <a:off x="6400800" y="5181599"/>
              <a:ext cx="831734" cy="392415"/>
            </a:xfrm>
            <a:prstGeom prst="rect">
              <a:avLst/>
            </a:prstGeom>
            <a:noFill/>
          </p:spPr>
          <p:txBody>
            <a:bodyPr wrap="none" rtlCol="0">
              <a:spAutoFit/>
            </a:bodyPr>
            <a:lstStyle/>
            <a:p>
              <a:r>
                <a:rPr lang="en-US" dirty="0" smtClean="0">
                  <a:latin typeface="Arial" pitchFamily="34" charset="0"/>
                  <a:cs typeface="Arial" pitchFamily="34" charset="0"/>
                </a:rPr>
                <a:t>length</a:t>
              </a:r>
              <a:endParaRPr lang="en-US" dirty="0">
                <a:latin typeface="Arial" pitchFamily="34" charset="0"/>
                <a:cs typeface="Arial" pitchFamily="34" charset="0"/>
              </a:endParaRPr>
            </a:p>
          </p:txBody>
        </p:sp>
        <p:sp>
          <p:nvSpPr>
            <p:cNvPr id="29" name="Oval 28"/>
            <p:cNvSpPr/>
            <p:nvPr/>
          </p:nvSpPr>
          <p:spPr>
            <a:xfrm>
              <a:off x="7620000" y="5181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0" name="TextBox 29"/>
            <p:cNvSpPr txBox="1"/>
            <p:nvPr/>
          </p:nvSpPr>
          <p:spPr>
            <a:xfrm>
              <a:off x="7620000" y="5181599"/>
              <a:ext cx="792377" cy="392415"/>
            </a:xfrm>
            <a:prstGeom prst="rect">
              <a:avLst/>
            </a:prstGeom>
            <a:noFill/>
          </p:spPr>
          <p:txBody>
            <a:bodyPr wrap="none" rtlCol="0">
              <a:spAutoFit/>
            </a:bodyPr>
            <a:lstStyle/>
            <a:p>
              <a:r>
                <a:rPr lang="en-US" dirty="0" smtClean="0">
                  <a:latin typeface="Arial" pitchFamily="34" charset="0"/>
                  <a:cs typeface="Arial" pitchFamily="34" charset="0"/>
                </a:rPr>
                <a:t>genre</a:t>
              </a:r>
              <a:endParaRPr lang="en-US" dirty="0">
                <a:latin typeface="Arial" pitchFamily="34" charset="0"/>
                <a:cs typeface="Arial" pitchFamily="34" charset="0"/>
              </a:endParaRPr>
            </a:p>
          </p:txBody>
        </p:sp>
        <p:cxnSp>
          <p:nvCxnSpPr>
            <p:cNvPr id="32" name="Straight Connector 31"/>
            <p:cNvCxnSpPr>
              <a:stCxn id="16" idx="2"/>
              <a:endCxn id="4" idx="0"/>
            </p:cNvCxnSpPr>
            <p:nvPr/>
          </p:nvCxnSpPr>
          <p:spPr>
            <a:xfrm rot="16200000" flipH="1">
              <a:off x="2029323" y="2791322"/>
              <a:ext cx="445785" cy="52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8" idx="2"/>
              <a:endCxn id="4" idx="0"/>
            </p:cNvCxnSpPr>
            <p:nvPr/>
          </p:nvCxnSpPr>
          <p:spPr>
            <a:xfrm rot="5400000">
              <a:off x="2701237" y="2644179"/>
              <a:ext cx="445785" cy="819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2"/>
              <a:endCxn id="6" idx="0"/>
            </p:cNvCxnSpPr>
            <p:nvPr/>
          </p:nvCxnSpPr>
          <p:spPr>
            <a:xfrm rot="5400000">
              <a:off x="2372223" y="4801994"/>
              <a:ext cx="293384" cy="8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2" idx="0"/>
              <a:endCxn id="6" idx="2"/>
            </p:cNvCxnSpPr>
            <p:nvPr/>
          </p:nvCxnSpPr>
          <p:spPr>
            <a:xfrm rot="16200000" flipV="1">
              <a:off x="2390730" y="5762671"/>
              <a:ext cx="304800" cy="57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4" idx="2"/>
              <a:endCxn id="5" idx="0"/>
            </p:cNvCxnSpPr>
            <p:nvPr/>
          </p:nvCxnSpPr>
          <p:spPr>
            <a:xfrm rot="16200000" flipH="1">
              <a:off x="6516096" y="3849095"/>
              <a:ext cx="445785" cy="85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 idx="0"/>
              <a:endCxn id="26" idx="1"/>
            </p:cNvCxnSpPr>
            <p:nvPr/>
          </p:nvCxnSpPr>
          <p:spPr>
            <a:xfrm rot="5400000" flipH="1" flipV="1">
              <a:off x="6888532" y="3366076"/>
              <a:ext cx="641992"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5" idx="2"/>
              <a:endCxn id="28" idx="0"/>
            </p:cNvCxnSpPr>
            <p:nvPr/>
          </p:nvCxnSpPr>
          <p:spPr>
            <a:xfrm rot="16200000" flipH="1">
              <a:off x="6608733" y="4973666"/>
              <a:ext cx="381000" cy="34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 idx="3"/>
              <a:endCxn id="30" idx="0"/>
            </p:cNvCxnSpPr>
            <p:nvPr/>
          </p:nvCxnSpPr>
          <p:spPr>
            <a:xfrm>
              <a:off x="7315200" y="4457700"/>
              <a:ext cx="700990" cy="72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 idx="3"/>
              <a:endCxn id="7" idx="1"/>
            </p:cNvCxnSpPr>
            <p:nvPr/>
          </p:nvCxnSpPr>
          <p:spPr>
            <a:xfrm>
              <a:off x="3048000" y="3619500"/>
              <a:ext cx="1143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 idx="3"/>
              <a:endCxn id="5" idx="1"/>
            </p:cNvCxnSpPr>
            <p:nvPr/>
          </p:nvCxnSpPr>
          <p:spPr>
            <a:xfrm>
              <a:off x="5410200" y="3619500"/>
              <a:ext cx="838200" cy="8382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3"/>
              <a:endCxn id="12" idx="1"/>
            </p:cNvCxnSpPr>
            <p:nvPr/>
          </p:nvCxnSpPr>
          <p:spPr>
            <a:xfrm flipV="1">
              <a:off x="3048000" y="5295900"/>
              <a:ext cx="1143000" cy="1"/>
            </a:xfrm>
            <a:prstGeom prst="line">
              <a:avLst/>
            </a:prstGeom>
            <a:ln w="25400">
              <a:solidFill>
                <a:srgbClr val="C00000"/>
              </a:solidFill>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2" idx="3"/>
              <a:endCxn id="5" idx="1"/>
            </p:cNvCxnSpPr>
            <p:nvPr/>
          </p:nvCxnSpPr>
          <p:spPr>
            <a:xfrm flipV="1">
              <a:off x="5410200" y="4457700"/>
              <a:ext cx="838200" cy="8382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481665" y="5715000"/>
            <a:ext cx="6789103" cy="369332"/>
          </a:xfrm>
          <a:prstGeom prst="rect">
            <a:avLst/>
          </a:prstGeom>
          <a:noFill/>
        </p:spPr>
        <p:txBody>
          <a:bodyPr wrap="none" rtlCol="0">
            <a:spAutoFit/>
          </a:bodyPr>
          <a:lstStyle/>
          <a:p>
            <a:pPr algn="ctr"/>
            <a:r>
              <a:rPr lang="en-US" dirty="0" smtClean="0">
                <a:latin typeface="Arial" pitchFamily="34" charset="0"/>
                <a:cs typeface="Arial" pitchFamily="34" charset="0"/>
              </a:rPr>
              <a:t>Figure 4.2: An entity relationship diagram for the movie database</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I2DB_Ch3_2010</Template>
  <TotalTime>28369</TotalTime>
  <Words>3093</Words>
  <Application>Microsoft Office PowerPoint</Application>
  <PresentationFormat>On-screen Show (4:3)</PresentationFormat>
  <Paragraphs>875</Paragraphs>
  <Slides>79</Slides>
  <Notes>75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Module</vt:lpstr>
      <vt:lpstr>Image</vt:lpstr>
      <vt:lpstr>HIGH LEVEL DATABASE MODEL</vt:lpstr>
      <vt:lpstr>Objectives</vt:lpstr>
      <vt:lpstr>Database Design Process</vt:lpstr>
      <vt:lpstr>Database Design Process</vt:lpstr>
      <vt:lpstr>Database Design Process</vt:lpstr>
      <vt:lpstr>Database Design Process</vt:lpstr>
      <vt:lpstr>4.1 The Entity Relationship Model</vt:lpstr>
      <vt:lpstr>Slide 8</vt:lpstr>
      <vt:lpstr>The Entity Relationship Diagrams</vt:lpstr>
      <vt:lpstr>Multiplicity of Binary E/R Relationships</vt:lpstr>
      <vt:lpstr>Multiplicity of Binary E/R Relationships</vt:lpstr>
      <vt:lpstr>Multi-way Relationships</vt:lpstr>
      <vt:lpstr>Roles in Relationships</vt:lpstr>
      <vt:lpstr>Roles in Relationships</vt:lpstr>
      <vt:lpstr>Attributes on Relationships</vt:lpstr>
      <vt:lpstr>Attributes on Relationships</vt:lpstr>
      <vt:lpstr>Attributes on Relationships</vt:lpstr>
      <vt:lpstr>Converting Multi-way Relationships to Binary</vt:lpstr>
      <vt:lpstr>Converting Multi-way Relationships to Binary</vt:lpstr>
      <vt:lpstr>Subclasses in E/R Model</vt:lpstr>
      <vt:lpstr>Summary 4.1</vt:lpstr>
      <vt:lpstr>DESIGN PRINCIPLES</vt:lpstr>
      <vt:lpstr>Faithfulness</vt:lpstr>
      <vt:lpstr>Faithfulness</vt:lpstr>
      <vt:lpstr>Avoiding Redundancy</vt:lpstr>
      <vt:lpstr>Avoiding Redundancy</vt:lpstr>
      <vt:lpstr>Simplicity Counts</vt:lpstr>
      <vt:lpstr>Simplicity Counts</vt:lpstr>
      <vt:lpstr>Simplicity Counts</vt:lpstr>
      <vt:lpstr>Choosing the right relationships</vt:lpstr>
      <vt:lpstr>Choosing the Right Relationships</vt:lpstr>
      <vt:lpstr>Picking the Right Kind of Element</vt:lpstr>
      <vt:lpstr>Picking the Right Kind of Element</vt:lpstr>
      <vt:lpstr>Picking the Right Kind of Element</vt:lpstr>
      <vt:lpstr>Summary 4.2</vt:lpstr>
      <vt:lpstr>CONSTRAINTS IN E/R MODEL</vt:lpstr>
      <vt:lpstr>Keys in the E/R Model</vt:lpstr>
      <vt:lpstr>Representing Keys in the E/R Model</vt:lpstr>
      <vt:lpstr>Referential Integrity</vt:lpstr>
      <vt:lpstr>Referential Integrity</vt:lpstr>
      <vt:lpstr>Degree Constraints</vt:lpstr>
      <vt:lpstr>Summary 4.3</vt:lpstr>
      <vt:lpstr>WEAK ENTITY SETS</vt:lpstr>
      <vt:lpstr>Weak Entity Sets</vt:lpstr>
      <vt:lpstr>Requirements for Weak Entity Sets</vt:lpstr>
      <vt:lpstr>Weak Entity Sets</vt:lpstr>
      <vt:lpstr>FROM E/R TO RELATIONAL</vt:lpstr>
      <vt:lpstr>From E/R Diagrams to Relational Design</vt:lpstr>
      <vt:lpstr>From Entity Sets to Relations</vt:lpstr>
      <vt:lpstr>From E/R Relationships to Relations</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vt:lpstr>
      <vt:lpstr>UML vs. E/R Model (self studying)</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lpstr>Slide 75</vt:lpstr>
      <vt:lpstr>University DB</vt:lpstr>
      <vt:lpstr>University DB</vt:lpstr>
      <vt:lpstr>University DB</vt:lpstr>
      <vt:lpstr>University DB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JESSICA</dc:creator>
  <cp:lastModifiedBy>TaiNT</cp:lastModifiedBy>
  <cp:revision>1675</cp:revision>
  <dcterms:created xsi:type="dcterms:W3CDTF">2006-08-16T00:00:00Z</dcterms:created>
  <dcterms:modified xsi:type="dcterms:W3CDTF">2015-07-12T04:51:21Z</dcterms:modified>
</cp:coreProperties>
</file>