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320" r:id="rId2"/>
    <p:sldId id="257" r:id="rId3"/>
    <p:sldId id="259" r:id="rId4"/>
    <p:sldId id="260" r:id="rId5"/>
    <p:sldId id="261" r:id="rId6"/>
    <p:sldId id="32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23" r:id="rId16"/>
    <p:sldId id="272" r:id="rId17"/>
    <p:sldId id="273" r:id="rId18"/>
    <p:sldId id="274" r:id="rId19"/>
    <p:sldId id="324" r:id="rId20"/>
    <p:sldId id="325" r:id="rId21"/>
    <p:sldId id="277" r:id="rId22"/>
    <p:sldId id="326" r:id="rId23"/>
    <p:sldId id="327" r:id="rId24"/>
    <p:sldId id="328" r:id="rId25"/>
    <p:sldId id="281" r:id="rId26"/>
    <p:sldId id="329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71786" autoAdjust="0"/>
  </p:normalViewPr>
  <p:slideViewPr>
    <p:cSldViewPr>
      <p:cViewPr varScale="1">
        <p:scale>
          <a:sx n="81" d="100"/>
          <a:sy n="81" d="100"/>
        </p:scale>
        <p:origin x="166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942A9-C9BC-4AEF-81B3-856CB6C75904}" type="datetimeFigureOut">
              <a:rPr lang="en-US" smtClean="0"/>
              <a:pPr/>
              <a:t>20-Oct-21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451BE-C75C-46E3-825F-2F0CFF7F0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endParaRPr lang="en-US" sz="1200" baseline="0" dirty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>
              <a:buFont typeface="Wingdings" pitchFamily="2" charset="2"/>
              <a:buChar char="§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451BE-C75C-46E3-825F-2F0CFF7F0E7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black">
          <a:xfrm>
            <a:off x="0" y="2775458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gray">
          <a:xfrm>
            <a:off x="2895600" y="2856904"/>
            <a:ext cx="6248400" cy="109330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3048000"/>
            <a:ext cx="5791200" cy="685800"/>
          </a:xfrm>
        </p:spPr>
        <p:txBody>
          <a:bodyPr>
            <a:noAutofit/>
          </a:bodyPr>
          <a:lstStyle>
            <a:lvl1pPr algn="ctr">
              <a:defRPr sz="4000" b="1" spc="3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845308"/>
            <a:ext cx="2895600" cy="2674271"/>
          </a:xfrm>
          <a:prstGeom prst="rect">
            <a:avLst/>
          </a:prstGeom>
          <a:noFill/>
        </p:spPr>
      </p:pic>
      <p:sp>
        <p:nvSpPr>
          <p:cNvPr id="18" name="Rectangle 52"/>
          <p:cNvSpPr>
            <a:spLocks noChangeArrowheads="1"/>
          </p:cNvSpPr>
          <p:nvPr/>
        </p:nvSpPr>
        <p:spPr bwMode="ltGray">
          <a:xfrm>
            <a:off x="2819400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" name="Picture 6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2192"/>
            <a:ext cx="2887663" cy="279082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048000" y="303074"/>
            <a:ext cx="594360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92D05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baseline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ctr"/>
            <a:r>
              <a:rPr lang="en-US" sz="3600" b="1" baseline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3600" b="1" baseline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5600" y="2338252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pc="1500" baseline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BY EXAMPLES</a:t>
            </a:r>
          </a:p>
        </p:txBody>
      </p:sp>
      <p:pic>
        <p:nvPicPr>
          <p:cNvPr id="28" name="Picture 27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00600" y="4495800"/>
            <a:ext cx="2438400" cy="100605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2895600" y="4114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Instructor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aseline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b="1" baseline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Trọng</a:t>
            </a:r>
            <a:r>
              <a:rPr lang="en-US" b="1" baseline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baseline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aseline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MS Computer Science</a:t>
            </a:r>
            <a:endParaRPr lang="en-US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082809"/>
          </a:xfrm>
        </p:spPr>
        <p:txBody>
          <a:bodyPr/>
          <a:lstStyle>
            <a:lvl1pPr algn="l">
              <a:lnSpc>
                <a:spcPct val="15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algn="l">
              <a:lnSpc>
                <a:spcPct val="15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5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5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50000"/>
              </a:lnSpc>
              <a:defRPr sz="1400"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r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369332" cy="4191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spc="3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I2DB</a:t>
            </a:r>
            <a:r>
              <a:rPr lang="en-US" sz="1200" spc="3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r>
              <a:rPr lang="en-US" sz="1200" spc="30" baseline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 Algebraic Query Language</a:t>
            </a:r>
            <a:endParaRPr lang="en-US" sz="1200" spc="30">
              <a:solidFill>
                <a:srgbClr val="C9C9C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 rot="16200000">
            <a:off x="-341899" y="5952127"/>
            <a:ext cx="1219202" cy="44014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33400" y="64770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20-Oct-21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991"/>
            <a:ext cx="8153400" cy="5006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graphicFrame>
        <p:nvGraphicFramePr>
          <p:cNvPr id="1026" name="Object 38"/>
          <p:cNvGraphicFramePr>
            <a:graphicFrameLocks noChangeAspect="1"/>
          </p:cNvGraphicFramePr>
          <p:nvPr/>
        </p:nvGraphicFramePr>
        <p:xfrm>
          <a:off x="1103313" y="-11113"/>
          <a:ext cx="1238250" cy="112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15" imgW="3646321" imgH="3931376" progId="">
                  <p:embed/>
                </p:oleObj>
              </mc:Choice>
              <mc:Fallback>
                <p:oleObj name="Image" r:id="rId15" imgW="3646321" imgH="3931376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1470"/>
                      <a:stretch>
                        <a:fillRect/>
                      </a:stretch>
                    </p:blipFill>
                    <p:spPr bwMode="auto">
                      <a:xfrm>
                        <a:off x="1103313" y="-11113"/>
                        <a:ext cx="1238250" cy="1120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6BC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0" y="-11113"/>
          <a:ext cx="1169988" cy="1123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17" imgW="2575783" imgH="2545301" progId="">
                  <p:embed/>
                </p:oleObj>
              </mc:Choice>
              <mc:Fallback>
                <p:oleObj name="Image" r:id="rId17" imgW="2575783" imgH="2545301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1113"/>
                        <a:ext cx="1169988" cy="1123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6BC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3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  <a:solidFill>
            <a:schemeClr val="tx1"/>
          </a:solidFill>
        </p:grpSpPr>
        <p:sp>
          <p:nvSpPr>
            <p:cNvPr id="18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chemeClr val="bg1"/>
          </a:solidFill>
          <a:effectLst/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ALGEBRAIC QUERY LANGUAGE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apply a selection to a bag, we apply the selection condition to each </a:t>
            </a:r>
            <a:r>
              <a:rPr lang="en-US" dirty="0" err="1"/>
              <a:t>tuple</a:t>
            </a:r>
            <a:r>
              <a:rPr lang="en-US" dirty="0"/>
              <a:t> independently</a:t>
            </a:r>
          </a:p>
          <a:p>
            <a:r>
              <a:rPr lang="en-US" b="1" dirty="0">
                <a:solidFill>
                  <a:srgbClr val="FF0000"/>
                </a:solidFill>
              </a:rPr>
              <a:t>Don’t eliminate duplications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on Bags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3657600"/>
          <a:ext cx="1234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987040" y="4572000"/>
            <a:ext cx="2971800" cy="158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1440" y="4114800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</a:t>
            </a:r>
            <a:r>
              <a:rPr lang="en-US" baseline="-25000" dirty="0">
                <a:sym typeface="Symbol"/>
              </a:rPr>
              <a:t>C=2</a:t>
            </a:r>
            <a:r>
              <a:rPr lang="en-US" dirty="0">
                <a:sym typeface="Symbol"/>
              </a:rPr>
              <a:t>(R)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04560" y="3683000"/>
          <a:ext cx="1234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</a:t>
            </a:r>
            <a:r>
              <a:rPr lang="en-US" dirty="0" err="1"/>
              <a:t>tuple</a:t>
            </a:r>
            <a:r>
              <a:rPr lang="en-US" dirty="0"/>
              <a:t> of one relation is paired with each </a:t>
            </a:r>
            <a:r>
              <a:rPr lang="en-US" dirty="0" err="1"/>
              <a:t>tuple</a:t>
            </a:r>
            <a:r>
              <a:rPr lang="en-US" dirty="0"/>
              <a:t> of the other, regardless of whether it is a duplicate or not</a:t>
            </a:r>
          </a:p>
          <a:p>
            <a:r>
              <a:rPr lang="en-US" dirty="0"/>
              <a:t>If a </a:t>
            </a:r>
            <a:r>
              <a:rPr lang="en-US" dirty="0" err="1"/>
              <a:t>tuple</a:t>
            </a:r>
            <a:r>
              <a:rPr lang="en-US" dirty="0"/>
              <a:t> r appears in relation R m-times, and </a:t>
            </a:r>
            <a:r>
              <a:rPr lang="en-US" dirty="0" err="1"/>
              <a:t>tuple</a:t>
            </a:r>
            <a:r>
              <a:rPr lang="en-US" dirty="0"/>
              <a:t> s appears in relation S n-times, then in the product </a:t>
            </a:r>
            <a:r>
              <a:rPr lang="en-US" dirty="0" err="1"/>
              <a:t>RxS</a:t>
            </a:r>
            <a:r>
              <a:rPr lang="en-US" dirty="0"/>
              <a:t>, the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will appear </a:t>
            </a:r>
            <a:r>
              <a:rPr lang="en-US" dirty="0" err="1"/>
              <a:t>mn</a:t>
            </a:r>
            <a:r>
              <a:rPr lang="en-US" dirty="0"/>
              <a:t>-times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of Bags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of Bags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4384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2438400"/>
          <a:ext cx="81978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2133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0030" y="2133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8430" y="21336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RxS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48200" y="2438400"/>
          <a:ext cx="21285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tuple</a:t>
            </a:r>
            <a:r>
              <a:rPr lang="en-US" dirty="0"/>
              <a:t> of one relation is paired with each </a:t>
            </a:r>
            <a:r>
              <a:rPr lang="en-US" dirty="0" err="1"/>
              <a:t>tuple</a:t>
            </a:r>
            <a:r>
              <a:rPr lang="en-US" dirty="0"/>
              <a:t> of the other if they satisfy the join condition whether there are duplicates or not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of Bags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of Bags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5654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2565400"/>
          <a:ext cx="81978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2133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0030" y="2133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8430" y="213360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R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baseline="-25000" dirty="0">
                <a:latin typeface="Lucida Sans Unicode" pitchFamily="34" charset="0"/>
              </a:rPr>
              <a:t>R.B&lt;S.B</a:t>
            </a:r>
            <a:r>
              <a:rPr lang="en-US" dirty="0">
                <a:latin typeface="Lucida Sans Unicode" pitchFamily="34" charset="0"/>
              </a:rPr>
              <a:t> 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34280" y="2565400"/>
          <a:ext cx="21285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EXTENDED OPERATIONS OF RELATIONAL ALGEBRA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some extended operators</a:t>
            </a:r>
          </a:p>
          <a:p>
            <a:pPr lvl="1"/>
            <a:r>
              <a:rPr lang="en-US" dirty="0"/>
              <a:t>Duplicate-elimination operator </a:t>
            </a:r>
            <a:r>
              <a:rPr lang="en-US" dirty="0">
                <a:sym typeface="Symbol"/>
              </a:rPr>
              <a:t></a:t>
            </a:r>
          </a:p>
          <a:p>
            <a:pPr lvl="1"/>
            <a:r>
              <a:rPr lang="en-US" dirty="0">
                <a:sym typeface="Symbol"/>
              </a:rPr>
              <a:t>Aggregation operators (used by the grouping operator)</a:t>
            </a:r>
          </a:p>
          <a:p>
            <a:pPr lvl="1"/>
            <a:r>
              <a:rPr lang="en-US" dirty="0">
                <a:sym typeface="Symbol"/>
              </a:rPr>
              <a:t>Grouping operators</a:t>
            </a:r>
          </a:p>
          <a:p>
            <a:pPr lvl="1"/>
            <a:r>
              <a:rPr lang="en-US" dirty="0">
                <a:sym typeface="Symbol"/>
              </a:rPr>
              <a:t>Extended projection</a:t>
            </a:r>
          </a:p>
          <a:p>
            <a:pPr lvl="1"/>
            <a:r>
              <a:rPr lang="en-US" dirty="0">
                <a:sym typeface="Symbol"/>
              </a:rPr>
              <a:t>Sorting operators</a:t>
            </a:r>
          </a:p>
          <a:p>
            <a:pPr lvl="1"/>
            <a:r>
              <a:rPr lang="en-US" dirty="0">
                <a:sym typeface="Symbol"/>
              </a:rPr>
              <a:t>Outer join operators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Extended Operators of Relational Algebra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sym typeface="Symbol"/>
              </a:rPr>
              <a:t>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(R)</a:t>
            </a:r>
            <a:r>
              <a:rPr lang="en-US" dirty="0">
                <a:sym typeface="Symbol"/>
              </a:rPr>
              <a:t> is used to convert a bag to a set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Elimination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2819400"/>
          <a:ext cx="1234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987040" y="3733800"/>
            <a:ext cx="2971800" cy="158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1440" y="3276600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(R)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04560" y="2844800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operators are used to summarize or </a:t>
            </a:r>
            <a:r>
              <a:rPr lang="en-US" i="1" dirty="0"/>
              <a:t>aggregate</a:t>
            </a:r>
            <a:r>
              <a:rPr lang="en-US" dirty="0"/>
              <a:t> the values in one column of a relation</a:t>
            </a:r>
          </a:p>
          <a:p>
            <a:r>
              <a:rPr lang="en-US" dirty="0"/>
              <a:t>The standard aggregation operators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/>
              <a:t>AVG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MAX</a:t>
            </a:r>
          </a:p>
          <a:p>
            <a:pPr lvl="1"/>
            <a:r>
              <a:rPr lang="en-US" dirty="0"/>
              <a:t>COUNT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Operators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</a:t>
            </a:r>
          </a:p>
          <a:p>
            <a:pPr lvl="1"/>
            <a:r>
              <a:rPr lang="en-US"/>
              <a:t>SUM(B)=2+4+2+2=10</a:t>
            </a:r>
          </a:p>
          <a:p>
            <a:pPr lvl="1"/>
            <a:r>
              <a:rPr lang="en-US"/>
              <a:t>AVG(A)=(1+3+1+1)/4=1.5</a:t>
            </a:r>
          </a:p>
          <a:p>
            <a:pPr lvl="1"/>
            <a:r>
              <a:rPr lang="en-US"/>
              <a:t>MIN(A)=1</a:t>
            </a:r>
          </a:p>
          <a:p>
            <a:pPr lvl="1"/>
            <a:r>
              <a:rPr lang="en-US"/>
              <a:t>MAX(B)=4</a:t>
            </a:r>
          </a:p>
          <a:p>
            <a:pPr lvl="1"/>
            <a:r>
              <a:rPr lang="en-US"/>
              <a:t>COUNT(A)=4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09360" y="1651000"/>
          <a:ext cx="1234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why must use Bags concept (multi-set)</a:t>
            </a:r>
          </a:p>
          <a:p>
            <a:r>
              <a:rPr lang="en-US" dirty="0"/>
              <a:t>Know relational operations on bags</a:t>
            </a:r>
          </a:p>
          <a:p>
            <a:r>
              <a:rPr lang="en-US" dirty="0"/>
              <a:t>Know extended operations on bags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Compute the total number of stars of each movie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First, list all stars for each movie, and store in temporary relation (there are three such relations)</a:t>
            </a:r>
          </a:p>
          <a:p>
            <a:pPr lvl="1"/>
            <a:r>
              <a:rPr lang="en-US"/>
              <a:t>Then, for each relation, use the COUNT aggregation operator to count the number of tuples</a:t>
            </a:r>
          </a:p>
          <a:p>
            <a:r>
              <a:rPr lang="en-US"/>
              <a:t>This approach is so complicated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...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997869"/>
            <a:ext cx="6705600" cy="19645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First, we group the </a:t>
            </a:r>
            <a:r>
              <a:rPr lang="en-US" dirty="0" err="1"/>
              <a:t>tuples</a:t>
            </a:r>
            <a:r>
              <a:rPr lang="en-US" dirty="0"/>
              <a:t> of Movies </a:t>
            </a:r>
          </a:p>
          <a:p>
            <a:r>
              <a:rPr lang="en-US" dirty="0"/>
              <a:t>Then, we apply the aggregation COUNT to each group independently</a:t>
            </a:r>
          </a:p>
          <a:p>
            <a:r>
              <a:rPr lang="en-US" dirty="0"/>
              <a:t>That is, we use the grouping operator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we do?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705600" cy="19645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grouping operator is denoted by </a:t>
            </a:r>
            <a:r>
              <a:rPr lang="en-US" sz="3200" b="1" dirty="0">
                <a:latin typeface="Symbol" pitchFamily="18" charset="2"/>
                <a:sym typeface="Symbol"/>
              </a:rPr>
              <a:t></a:t>
            </a:r>
            <a:r>
              <a:rPr lang="en-US" i="1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(R), where L is a list of elements:</a:t>
            </a:r>
          </a:p>
          <a:p>
            <a:pPr lvl="1"/>
            <a:r>
              <a:rPr lang="en-US" sz="2600" dirty="0">
                <a:sym typeface="Symbol"/>
              </a:rPr>
              <a:t>An attribute of the relation R to which the </a:t>
            </a:r>
            <a:r>
              <a:rPr lang="en-US" sz="2600" b="1" dirty="0">
                <a:sym typeface="Symbol"/>
              </a:rPr>
              <a:t> </a:t>
            </a:r>
            <a:r>
              <a:rPr lang="en-US" sz="2600" dirty="0">
                <a:sym typeface="Symbol"/>
              </a:rPr>
              <a:t>is applied, this attribute is one of the attributes by which R will be grouped, is called by </a:t>
            </a:r>
            <a:r>
              <a:rPr lang="en-US" sz="2600" i="1" dirty="0">
                <a:solidFill>
                  <a:srgbClr val="FF0000"/>
                </a:solidFill>
                <a:sym typeface="Symbol"/>
              </a:rPr>
              <a:t>grouping attribute</a:t>
            </a:r>
            <a:endParaRPr lang="en-US" sz="2600" dirty="0">
              <a:solidFill>
                <a:srgbClr val="FF0000"/>
              </a:solidFill>
              <a:sym typeface="Symbol"/>
            </a:endParaRPr>
          </a:p>
          <a:p>
            <a:pPr lvl="1"/>
            <a:r>
              <a:rPr lang="en-US" sz="2600" dirty="0">
                <a:sym typeface="Symbol"/>
              </a:rPr>
              <a:t>An aggregation operator applied  to an attribute of the relation, this attribute is said to be an </a:t>
            </a:r>
            <a:r>
              <a:rPr lang="en-US" sz="2600" i="1" dirty="0">
                <a:solidFill>
                  <a:srgbClr val="FF0000"/>
                </a:solidFill>
                <a:sym typeface="Symbol"/>
              </a:rPr>
              <a:t>aggregating attribute</a:t>
            </a:r>
            <a:endParaRPr lang="en-US" sz="2600" dirty="0">
              <a:solidFill>
                <a:srgbClr val="FF0000"/>
              </a:solidFill>
              <a:sym typeface="Symbol"/>
            </a:endParaRPr>
          </a:p>
          <a:p>
            <a:r>
              <a:rPr lang="en-US" dirty="0"/>
              <a:t>The result of </a:t>
            </a:r>
            <a:r>
              <a:rPr lang="en-US" sz="3200" b="1" dirty="0">
                <a:sym typeface="Symbol"/>
              </a:rPr>
              <a:t></a:t>
            </a:r>
            <a:r>
              <a:rPr lang="en-US" i="1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(R) is constructed as follow:</a:t>
            </a:r>
          </a:p>
          <a:p>
            <a:pPr lvl="1"/>
            <a:r>
              <a:rPr lang="en-US" sz="2600" dirty="0">
                <a:sym typeface="Symbol"/>
              </a:rPr>
              <a:t>Partition the </a:t>
            </a:r>
            <a:r>
              <a:rPr lang="en-US" sz="2600" dirty="0" err="1">
                <a:sym typeface="Symbol"/>
              </a:rPr>
              <a:t>tuples</a:t>
            </a:r>
            <a:r>
              <a:rPr lang="en-US" sz="2600" dirty="0">
                <a:sym typeface="Symbol"/>
              </a:rPr>
              <a:t> of R into groups on </a:t>
            </a:r>
            <a:r>
              <a:rPr lang="en-US" sz="2600" i="1" dirty="0">
                <a:sym typeface="Symbol"/>
              </a:rPr>
              <a:t>grouping attributes</a:t>
            </a:r>
            <a:r>
              <a:rPr lang="en-US" sz="2600" dirty="0">
                <a:sym typeface="Symbol"/>
              </a:rPr>
              <a:t> in list L</a:t>
            </a:r>
          </a:p>
          <a:p>
            <a:pPr lvl="1"/>
            <a:r>
              <a:rPr lang="en-US" sz="2600" dirty="0">
                <a:sym typeface="Symbol"/>
              </a:rPr>
              <a:t>For each group, produce one </a:t>
            </a:r>
            <a:r>
              <a:rPr lang="en-US" sz="2600" dirty="0" err="1">
                <a:sym typeface="Symbol"/>
              </a:rPr>
              <a:t>tuple</a:t>
            </a:r>
            <a:r>
              <a:rPr lang="en-US" sz="2600" dirty="0">
                <a:sym typeface="Symbol"/>
              </a:rPr>
              <a:t> consisting of:</a:t>
            </a:r>
          </a:p>
          <a:p>
            <a:pPr lvl="2"/>
            <a:r>
              <a:rPr lang="en-US" sz="2400" dirty="0">
                <a:sym typeface="Symbol"/>
              </a:rPr>
              <a:t>The grouping attributes’ values for that group and</a:t>
            </a:r>
          </a:p>
          <a:p>
            <a:pPr lvl="2"/>
            <a:r>
              <a:rPr lang="en-US" sz="2400" dirty="0">
                <a:sym typeface="Symbol"/>
              </a:rPr>
              <a:t>The aggregations, over all </a:t>
            </a:r>
            <a:r>
              <a:rPr lang="en-US" sz="2400" dirty="0" err="1">
                <a:sym typeface="Symbol"/>
              </a:rPr>
              <a:t>tuples</a:t>
            </a:r>
            <a:r>
              <a:rPr lang="en-US" sz="2400" dirty="0">
                <a:sym typeface="Symbol"/>
              </a:rPr>
              <a:t> of that group, for the aggregated attributes on list L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Grouping and Grouping Operator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/>
              <a:t>Example: Compute the total number of stars of each movie?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Grouping and Grouping Operator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81200"/>
            <a:ext cx="7086600" cy="2076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466695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movieTitle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movieYear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totalStars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Gone</a:t>
                      </a:r>
                      <a:r>
                        <a:rPr lang="en-US" baseline="0" dirty="0"/>
                        <a:t> With The Wine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3114" y="4057352"/>
            <a:ext cx="73710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600" b="1" dirty="0">
                <a:sym typeface="Symbol"/>
              </a:rPr>
              <a:t></a:t>
            </a:r>
            <a:r>
              <a:rPr lang="en-US" sz="2600" i="1" baseline="-25000" dirty="0">
                <a:sym typeface="Symbol"/>
              </a:rPr>
              <a:t>title-&gt;</a:t>
            </a:r>
            <a:r>
              <a:rPr lang="en-US" sz="2600" i="1" baseline="-25000" dirty="0" err="1">
                <a:sym typeface="Symbol"/>
              </a:rPr>
              <a:t>movieTitle</a:t>
            </a:r>
            <a:r>
              <a:rPr lang="en-US" sz="2600" i="1" baseline="-25000" dirty="0">
                <a:sym typeface="Symbol"/>
              </a:rPr>
              <a:t>, year-&gt;</a:t>
            </a:r>
            <a:r>
              <a:rPr lang="en-US" sz="2600" i="1" baseline="-25000" dirty="0" err="1">
                <a:sym typeface="Symbol"/>
              </a:rPr>
              <a:t>movieYear</a:t>
            </a:r>
            <a:r>
              <a:rPr lang="en-US" sz="2600" i="1" baseline="-25000" dirty="0">
                <a:sym typeface="Symbol"/>
              </a:rPr>
              <a:t>, COUNT(</a:t>
            </a:r>
            <a:r>
              <a:rPr lang="en-US" sz="2600" i="1" baseline="-25000" dirty="0" err="1">
                <a:sym typeface="Symbol"/>
              </a:rPr>
              <a:t>starName</a:t>
            </a:r>
            <a:r>
              <a:rPr lang="en-US" sz="2600" i="1" baseline="-25000" dirty="0">
                <a:sym typeface="Symbol"/>
              </a:rPr>
              <a:t>)-&gt;totalStars</a:t>
            </a:r>
            <a:r>
              <a:rPr lang="en-US" sz="2600" dirty="0">
                <a:sym typeface="Symbol"/>
              </a:rPr>
              <a:t>(Movies)</a:t>
            </a:r>
            <a:endParaRPr lang="en-US" sz="26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extended projection, denoted </a:t>
            </a:r>
            <a:r>
              <a:rPr lang="en-US" sz="3600" b="1" dirty="0">
                <a:sym typeface="Symbol"/>
              </a:rPr>
              <a:t></a:t>
            </a:r>
            <a:r>
              <a:rPr lang="en-US" i="1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(R), L list can have the following kinds of elements:</a:t>
            </a:r>
          </a:p>
          <a:p>
            <a:pPr lvl="1"/>
            <a:r>
              <a:rPr lang="en-US" dirty="0">
                <a:sym typeface="Symbol"/>
              </a:rPr>
              <a:t>A single attribute of R</a:t>
            </a:r>
          </a:p>
          <a:p>
            <a:pPr lvl="1"/>
            <a:r>
              <a:rPr lang="en-US" dirty="0">
                <a:sym typeface="Symbol"/>
              </a:rPr>
              <a:t>An expression x  y, where x, y are attributes, means that rename x attribute of R to y</a:t>
            </a:r>
          </a:p>
          <a:p>
            <a:pPr lvl="1"/>
            <a:r>
              <a:rPr lang="en-US" dirty="0">
                <a:sym typeface="Symbol"/>
              </a:rPr>
              <a:t>An expression E  z, where E is an expression involving attributes of R, constants, arithmetic operators, string operators, and z is new attribute that results from 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Extending the Projection Operator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Extending the Projection Operator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9800" y="2286000"/>
          <a:ext cx="1234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46177" y="2286000"/>
          <a:ext cx="8404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429000" y="3048000"/>
            <a:ext cx="2819400" cy="158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2590800"/>
            <a:ext cx="14164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ym typeface="Symbol"/>
              </a:rPr>
              <a:t></a:t>
            </a:r>
            <a:r>
              <a:rPr lang="en-US" sz="2200" i="1" baseline="-25000" dirty="0">
                <a:sym typeface="Symbol"/>
              </a:rPr>
              <a:t>A,B+C-&gt;X</a:t>
            </a:r>
            <a:r>
              <a:rPr lang="en-US" sz="2200" dirty="0">
                <a:sym typeface="Symbol"/>
              </a:rPr>
              <a:t>(R)</a:t>
            </a:r>
            <a:endParaRPr lang="en-US" sz="2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</a:t>
            </a:r>
            <a:r>
              <a:rPr lang="en-US" dirty="0" err="1"/>
              <a:t>tuples</a:t>
            </a:r>
            <a:r>
              <a:rPr lang="en-US" dirty="0"/>
              <a:t> of a relation by one or more of its attributes</a:t>
            </a:r>
          </a:p>
          <a:p>
            <a:r>
              <a:rPr lang="en-US" sz="3200" b="1" dirty="0">
                <a:sym typeface="Symbol"/>
              </a:rPr>
              <a:t>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(R), where R is a relation and L is a list of some of R’s attributes</a:t>
            </a:r>
          </a:p>
          <a:p>
            <a:r>
              <a:rPr lang="en-US" dirty="0">
                <a:sym typeface="Symbol"/>
              </a:rPr>
              <a:t>Example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Sorting Operator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24200" y="4318000"/>
          <a:ext cx="1234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95160" y="4318000"/>
          <a:ext cx="1234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343400" y="5080000"/>
            <a:ext cx="2590800" cy="1588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0" y="4699000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ym typeface="Symbol"/>
              </a:rPr>
              <a:t></a:t>
            </a:r>
            <a:r>
              <a:rPr lang="en-US" baseline="-25000" dirty="0">
                <a:sym typeface="Symbol"/>
              </a:rPr>
              <a:t>A</a:t>
            </a:r>
            <a:r>
              <a:rPr lang="en-US" dirty="0">
                <a:sym typeface="Symbol"/>
              </a:rPr>
              <a:t>(R)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property of the join is that it is possible for certain </a:t>
            </a:r>
            <a:r>
              <a:rPr lang="en-US" dirty="0" err="1"/>
              <a:t>tuples</a:t>
            </a:r>
            <a:r>
              <a:rPr lang="en-US" dirty="0"/>
              <a:t> that can match any </a:t>
            </a:r>
            <a:r>
              <a:rPr lang="en-US" dirty="0" err="1"/>
              <a:t>tuple</a:t>
            </a:r>
            <a:r>
              <a:rPr lang="en-US" dirty="0"/>
              <a:t> of the other relation in the common attributes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What do you consider?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3622040"/>
          <a:ext cx="1234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42360" y="3622040"/>
          <a:ext cx="1305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3581400"/>
          <a:ext cx="17110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Outer Joins, is denoted as R </a:t>
            </a:r>
            <a:r>
              <a:rPr lang="en-US" dirty="0">
                <a:latin typeface="Lucida Sans Unicode" pitchFamily="34" charset="0"/>
              </a:rPr>
              <a:t>⋈ S,</a:t>
            </a:r>
            <a:r>
              <a:rPr lang="en-US" dirty="0"/>
              <a:t> is on equated values of all attributes in common to the two relations (like R</a:t>
            </a:r>
            <a:r>
              <a:rPr lang="en-US" dirty="0">
                <a:latin typeface="Lucida Sans Unicode" pitchFamily="34" charset="0"/>
              </a:rPr>
              <a:t> ⋈ S</a:t>
            </a:r>
            <a:r>
              <a:rPr lang="en-US" dirty="0"/>
              <a:t>), and adding any dangling </a:t>
            </a:r>
            <a:r>
              <a:rPr lang="en-US" dirty="0" err="1"/>
              <a:t>tuples</a:t>
            </a:r>
            <a:r>
              <a:rPr lang="en-US" dirty="0"/>
              <a:t> from R or S</a:t>
            </a:r>
          </a:p>
          <a:p>
            <a:r>
              <a:rPr lang="en-US" dirty="0"/>
              <a:t>The added </a:t>
            </a:r>
            <a:r>
              <a:rPr lang="en-US" dirty="0" err="1"/>
              <a:t>tuples</a:t>
            </a:r>
            <a:r>
              <a:rPr lang="en-US" dirty="0"/>
              <a:t> must be padded with a special </a:t>
            </a:r>
            <a:r>
              <a:rPr lang="en-US" i="1" dirty="0"/>
              <a:t>null</a:t>
            </a:r>
            <a:r>
              <a:rPr lang="en-US" dirty="0"/>
              <a:t> symbol in all the attributes that they do not possess but that appear in the join result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Outer Joins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6829982" y="1411069"/>
            <a:ext cx="48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781800" y="2133600"/>
            <a:ext cx="94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Outer Joins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804160"/>
          <a:ext cx="1234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42360" y="2804160"/>
          <a:ext cx="1305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34442" y="2804160"/>
          <a:ext cx="17427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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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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consider relations as bags (multi-sets) rather than sets, that is</a:t>
            </a:r>
          </a:p>
          <a:p>
            <a:pPr lvl="1"/>
            <a:r>
              <a:rPr lang="en-US" dirty="0"/>
              <a:t>We allow the same </a:t>
            </a:r>
            <a:r>
              <a:rPr lang="en-US" dirty="0" err="1"/>
              <a:t>tuple</a:t>
            </a:r>
            <a:r>
              <a:rPr lang="en-US" dirty="0"/>
              <a:t> to appear more than once in a relation</a:t>
            </a:r>
          </a:p>
          <a:p>
            <a:r>
              <a:rPr lang="en-US" dirty="0"/>
              <a:t>We need to make changes to the definition of some relational operations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Operations on Bags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variants of the basic outer join</a:t>
            </a:r>
          </a:p>
          <a:p>
            <a:pPr lvl="1"/>
            <a:r>
              <a:rPr lang="en-US" dirty="0"/>
              <a:t>The left outer join R </a:t>
            </a:r>
            <a:r>
              <a:rPr lang="en-US" dirty="0">
                <a:latin typeface="Lucida Sans Unicode" pitchFamily="34" charset="0"/>
              </a:rPr>
              <a:t>⋈</a:t>
            </a:r>
            <a:r>
              <a:rPr lang="en-US" baseline="-25000" dirty="0">
                <a:latin typeface="Lucida Sans Unicode" pitchFamily="34" charset="0"/>
              </a:rPr>
              <a:t>L</a:t>
            </a:r>
            <a:r>
              <a:rPr lang="en-US" dirty="0">
                <a:latin typeface="Lucida Sans Unicode" pitchFamily="34" charset="0"/>
              </a:rPr>
              <a:t> S</a:t>
            </a:r>
            <a:endParaRPr lang="en-US" dirty="0"/>
          </a:p>
          <a:p>
            <a:pPr lvl="1"/>
            <a:r>
              <a:rPr lang="en-US" dirty="0"/>
              <a:t>The right outer join R </a:t>
            </a:r>
            <a:r>
              <a:rPr lang="en-US" dirty="0">
                <a:latin typeface="Lucida Sans Unicode" pitchFamily="34" charset="0"/>
              </a:rPr>
              <a:t>⋈</a:t>
            </a:r>
            <a:r>
              <a:rPr lang="en-US" baseline="-25000" dirty="0">
                <a:latin typeface="Lucida Sans Unicode" pitchFamily="34" charset="0"/>
              </a:rPr>
              <a:t>R</a:t>
            </a:r>
            <a:r>
              <a:rPr lang="en-US" dirty="0">
                <a:latin typeface="Lucida Sans Unicode" pitchFamily="34" charset="0"/>
              </a:rPr>
              <a:t> S</a:t>
            </a:r>
          </a:p>
          <a:p>
            <a:r>
              <a:rPr lang="en-US" dirty="0"/>
              <a:t>Left, right, full outer join are also denoted that:</a:t>
            </a:r>
          </a:p>
          <a:p>
            <a:pPr lvl="1">
              <a:buFontTx/>
              <a:buChar char="-"/>
            </a:pPr>
            <a:r>
              <a:rPr lang="en-US" dirty="0"/>
              <a:t>Left outer join (⟕)</a:t>
            </a:r>
          </a:p>
          <a:p>
            <a:pPr lvl="1">
              <a:buFontTx/>
              <a:buChar char="-"/>
            </a:pPr>
            <a:r>
              <a:rPr lang="en-US" dirty="0"/>
              <a:t>Right outer join (⟖)</a:t>
            </a:r>
          </a:p>
          <a:p>
            <a:pPr lvl="1">
              <a:buFontTx/>
              <a:buChar char="-"/>
            </a:pPr>
            <a:r>
              <a:rPr lang="en-US" dirty="0"/>
              <a:t>Full Outer join (⟗)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2145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25265" y="2754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527048"/>
            <a:ext cx="7053072" cy="45720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In this figure, the </a:t>
            </a:r>
            <a:r>
              <a:rPr lang="en-US" dirty="0" err="1"/>
              <a:t>tuple</a:t>
            </a:r>
            <a:r>
              <a:rPr lang="en-US" dirty="0"/>
              <a:t> (1,2) appears 3-times</a:t>
            </a:r>
          </a:p>
          <a:p>
            <a:pPr lvl="1"/>
            <a:r>
              <a:rPr lang="en-US" dirty="0"/>
              <a:t>As a set-valued relation, we would have to eliminate 2-occurences of the tuple (1,2)</a:t>
            </a:r>
          </a:p>
          <a:p>
            <a:pPr lvl="1"/>
            <a:r>
              <a:rPr lang="en-US" dirty="0"/>
              <a:t>As a bag-valued relation, we allow multiple occurrences of the same tuple, but like sets, the order of tuples does not matter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Operations on Bags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2286000"/>
          <a:ext cx="1371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mentioned, relations in commercial DBMS are implemented relations as bags rather than sets</a:t>
            </a:r>
          </a:p>
          <a:p>
            <a:r>
              <a:rPr lang="en-US" dirty="0"/>
              <a:t>Some relational operations are considerably more efficient if we use the bag model</a:t>
            </a:r>
          </a:p>
          <a:p>
            <a:pPr lvl="1"/>
            <a:r>
              <a:rPr lang="en-US" dirty="0"/>
              <a:t>Union</a:t>
            </a:r>
          </a:p>
          <a:p>
            <a:pPr lvl="1"/>
            <a:r>
              <a:rPr lang="en-US" dirty="0"/>
              <a:t>Projection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Bags?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17991"/>
            <a:ext cx="6553200" cy="5082809"/>
          </a:xfrm>
        </p:spPr>
        <p:txBody>
          <a:bodyPr/>
          <a:lstStyle/>
          <a:p>
            <a:r>
              <a:rPr lang="en-US"/>
              <a:t>Example</a:t>
            </a:r>
          </a:p>
          <a:p>
            <a:pPr lvl="1"/>
            <a:r>
              <a:rPr lang="en-US"/>
              <a:t>Have a look at a projection on A and B</a:t>
            </a:r>
          </a:p>
          <a:p>
            <a:pPr lvl="1"/>
            <a:r>
              <a:rPr lang="en-US"/>
              <a:t>What happens if we’d like to take the average of the A-components?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What do you consider between treating as set-valued and treating as bag-valued relation?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Bags?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39000" y="1676400"/>
          <a:ext cx="1371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R and S are bags, and </a:t>
            </a:r>
            <a:r>
              <a:rPr lang="en-US" dirty="0">
                <a:solidFill>
                  <a:srgbClr val="FF0066"/>
                </a:solidFill>
              </a:rPr>
              <a:t>t</a:t>
            </a:r>
            <a:r>
              <a:rPr lang="en-US" dirty="0"/>
              <a:t> is the </a:t>
            </a:r>
            <a:r>
              <a:rPr lang="en-US" dirty="0" err="1"/>
              <a:t>tuple</a:t>
            </a:r>
            <a:r>
              <a:rPr lang="en-US" dirty="0"/>
              <a:t> that appears n-times and m-times in R and S (n≥0, m≥0). Then we have:</a:t>
            </a:r>
          </a:p>
          <a:p>
            <a:pPr lvl="1"/>
            <a:r>
              <a:rPr lang="en-US" dirty="0"/>
              <a:t>In {R</a:t>
            </a:r>
            <a:r>
              <a:rPr lang="en-US" dirty="0">
                <a:sym typeface="Symbol"/>
              </a:rPr>
              <a:t> </a:t>
            </a:r>
            <a:r>
              <a:rPr lang="en-US" dirty="0"/>
              <a:t>S}, </a:t>
            </a:r>
            <a:r>
              <a:rPr lang="en-US" i="1" dirty="0">
                <a:solidFill>
                  <a:srgbClr val="FF0066"/>
                </a:solidFill>
              </a:rPr>
              <a:t>t</a:t>
            </a:r>
            <a:r>
              <a:rPr lang="en-US" dirty="0"/>
              <a:t> appears (n + m) times</a:t>
            </a:r>
          </a:p>
          <a:p>
            <a:pPr lvl="1"/>
            <a:r>
              <a:rPr lang="en-US" dirty="0"/>
              <a:t>In {R </a:t>
            </a:r>
            <a:r>
              <a:rPr lang="en-US" dirty="0">
                <a:sym typeface="Symbol"/>
              </a:rPr>
              <a:t> </a:t>
            </a:r>
            <a:r>
              <a:rPr lang="en-US" dirty="0">
                <a:cs typeface="Times New Roman" pitchFamily="18" charset="0"/>
              </a:rPr>
              <a:t>S}, </a:t>
            </a:r>
            <a:r>
              <a:rPr lang="en-US" i="1" dirty="0">
                <a:solidFill>
                  <a:srgbClr val="FF0066"/>
                </a:solidFill>
                <a:cs typeface="Times New Roman" pitchFamily="18" charset="0"/>
              </a:rPr>
              <a:t>t</a:t>
            </a:r>
            <a:r>
              <a:rPr lang="en-US" dirty="0">
                <a:cs typeface="Times New Roman" pitchFamily="18" charset="0"/>
              </a:rPr>
              <a:t> appears MIN(n, m) times</a:t>
            </a:r>
          </a:p>
          <a:p>
            <a:pPr lvl="1"/>
            <a:r>
              <a:rPr lang="en-US" dirty="0"/>
              <a:t>In {R \ S}, </a:t>
            </a:r>
            <a:r>
              <a:rPr lang="en-US" i="1" dirty="0">
                <a:solidFill>
                  <a:srgbClr val="FF0066"/>
                </a:solidFill>
              </a:rPr>
              <a:t>t</a:t>
            </a:r>
            <a:r>
              <a:rPr lang="en-US" dirty="0"/>
              <a:t> appears MAX(0, n - m) times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Union, Intersection, and Difference of Bags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Union, Intersection, and Difference of Bags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667000"/>
          <a:ext cx="8382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90090" y="2667000"/>
          <a:ext cx="82931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22098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2209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4430" y="2209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>
                <a:sym typeface="Symbol"/>
              </a:rPr>
              <a:t>S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42690" y="2667000"/>
          <a:ext cx="82931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44630" y="2209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>
                <a:sym typeface="Symbol"/>
              </a:rPr>
              <a:t>S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42890" y="2667000"/>
          <a:ext cx="82931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44830" y="22098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>
                <a:sym typeface="Symbol"/>
              </a:rPr>
              <a:t>\S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943090" y="2667000"/>
          <a:ext cx="82931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tuple</a:t>
            </a:r>
            <a:r>
              <a:rPr lang="en-US" dirty="0"/>
              <a:t> is processed independently during the projection</a:t>
            </a:r>
          </a:p>
          <a:p>
            <a:r>
              <a:rPr lang="en-US" b="1" dirty="0">
                <a:solidFill>
                  <a:srgbClr val="FF0000"/>
                </a:solidFill>
              </a:rPr>
              <a:t>Don’t eliminate duplications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of Bags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65960" y="3733800"/>
          <a:ext cx="1234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72200" y="3733800"/>
          <a:ext cx="838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200400" y="4648200"/>
            <a:ext cx="2971800" cy="158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4800" y="4191000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</a:t>
            </a:r>
            <a:r>
              <a:rPr lang="en-US" baseline="-25000" dirty="0">
                <a:sym typeface="Symbol"/>
              </a:rPr>
              <a:t>A,B</a:t>
            </a:r>
            <a:r>
              <a:rPr lang="en-US" dirty="0">
                <a:sym typeface="Symbol"/>
              </a:rPr>
              <a:t>(R)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I2DB_Ch4_2010</Template>
  <TotalTime>2463</TotalTime>
  <Words>1598</Words>
  <Application>Microsoft Office PowerPoint</Application>
  <PresentationFormat>On-screen Show (4:3)</PresentationFormat>
  <Paragraphs>591</Paragraphs>
  <Slides>30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 (Headings)</vt:lpstr>
      <vt:lpstr>Arial</vt:lpstr>
      <vt:lpstr>Calibri</vt:lpstr>
      <vt:lpstr>Corbel</vt:lpstr>
      <vt:lpstr>Lucida Sans Unicode</vt:lpstr>
      <vt:lpstr>Symbol</vt:lpstr>
      <vt:lpstr>Wingdings</vt:lpstr>
      <vt:lpstr>Wingdings 2</vt:lpstr>
      <vt:lpstr>Wingdings 3</vt:lpstr>
      <vt:lpstr>Module</vt:lpstr>
      <vt:lpstr>Image</vt:lpstr>
      <vt:lpstr>ALGEBRAIC QUERY LANGUAGE</vt:lpstr>
      <vt:lpstr>Objectives</vt:lpstr>
      <vt:lpstr>Relational Operations on Bags</vt:lpstr>
      <vt:lpstr>Relational Operations on Bags</vt:lpstr>
      <vt:lpstr>Why Bags?</vt:lpstr>
      <vt:lpstr>Why Bags?</vt:lpstr>
      <vt:lpstr>Union, Intersection, and Difference of Bags</vt:lpstr>
      <vt:lpstr>Union, Intersection, and Difference of Bags</vt:lpstr>
      <vt:lpstr>Projection of Bags</vt:lpstr>
      <vt:lpstr>Selection on Bags</vt:lpstr>
      <vt:lpstr>Product of Bags</vt:lpstr>
      <vt:lpstr>Product of Bags</vt:lpstr>
      <vt:lpstr>Joins of Bags</vt:lpstr>
      <vt:lpstr>Joins of Bags</vt:lpstr>
      <vt:lpstr>EXTENDED OPERATIONS OF RELATIONAL ALGEBRA</vt:lpstr>
      <vt:lpstr>Extended Operators of Relational Algebra</vt:lpstr>
      <vt:lpstr>Duplicate Elimination</vt:lpstr>
      <vt:lpstr>Aggregation Operators</vt:lpstr>
      <vt:lpstr>Aggregation Operators</vt:lpstr>
      <vt:lpstr>How do we ...</vt:lpstr>
      <vt:lpstr>So how we do?</vt:lpstr>
      <vt:lpstr>Grouping and Grouping Operator</vt:lpstr>
      <vt:lpstr>Grouping and Grouping Operator</vt:lpstr>
      <vt:lpstr>Extending the Projection Operator</vt:lpstr>
      <vt:lpstr>Extending the Projection Operator</vt:lpstr>
      <vt:lpstr>The Sorting Operator</vt:lpstr>
      <vt:lpstr>Outer joins</vt:lpstr>
      <vt:lpstr>Natural Outer Joins</vt:lpstr>
      <vt:lpstr>Natural Outer Joins</vt:lpstr>
      <vt:lpstr>Outer Joins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cp:lastModifiedBy>Việt Tiến Ngô</cp:lastModifiedBy>
  <cp:revision>524</cp:revision>
  <dcterms:created xsi:type="dcterms:W3CDTF">2006-08-16T00:00:00Z</dcterms:created>
  <dcterms:modified xsi:type="dcterms:W3CDTF">2021-10-20T14:38:04Z</dcterms:modified>
</cp:coreProperties>
</file>