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6" r:id="rId5"/>
    <p:sldId id="263" r:id="rId6"/>
    <p:sldId id="264" r:id="rId7"/>
    <p:sldId id="265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43E7-69E4-4D1C-9182-460B941239C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269C-7389-402D-B086-FACD6FF0F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43E7-69E4-4D1C-9182-460B941239C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269C-7389-402D-B086-FACD6FF0F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2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43E7-69E4-4D1C-9182-460B941239C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269C-7389-402D-B086-FACD6FF0F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1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43E7-69E4-4D1C-9182-460B941239C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269C-7389-402D-B086-FACD6FF0F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3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43E7-69E4-4D1C-9182-460B941239C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269C-7389-402D-B086-FACD6FF0F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7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43E7-69E4-4D1C-9182-460B941239C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269C-7389-402D-B086-FACD6FF0F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43E7-69E4-4D1C-9182-460B941239C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269C-7389-402D-B086-FACD6FF0F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2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43E7-69E4-4D1C-9182-460B941239C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269C-7389-402D-B086-FACD6FF0F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9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43E7-69E4-4D1C-9182-460B941239C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269C-7389-402D-B086-FACD6FF0F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6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43E7-69E4-4D1C-9182-460B941239C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269C-7389-402D-B086-FACD6FF0F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4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43E7-69E4-4D1C-9182-460B941239C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269C-7389-402D-B086-FACD6FF0F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5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43E7-69E4-4D1C-9182-460B941239C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9269C-7389-402D-B086-FACD6FF0F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1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8497" y="2258"/>
            <a:ext cx="10515600" cy="1325563"/>
          </a:xfrm>
        </p:spPr>
        <p:txBody>
          <a:bodyPr/>
          <a:lstStyle/>
          <a:p>
            <a:r>
              <a:rPr lang="en-US" dirty="0"/>
              <a:t>Chapter 5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9490" y="1212273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LiberationSerif"/>
              </a:rPr>
              <a:t>Let </a:t>
            </a:r>
            <a:r>
              <a:rPr lang="en-US" sz="2000" i="1" dirty="0">
                <a:latin typeface="STIXGeneral-Italic"/>
              </a:rPr>
              <a:t>L</a:t>
            </a:r>
            <a:r>
              <a:rPr lang="en-US" sz="1600" i="1" dirty="0">
                <a:latin typeface="STIXGeneral-Italic"/>
              </a:rPr>
              <a:t>n </a:t>
            </a:r>
            <a:r>
              <a:rPr lang="en-US" dirty="0">
                <a:latin typeface="LiberationSerif"/>
              </a:rPr>
              <a:t>denote the left-endpoint sum using </a:t>
            </a:r>
            <a:r>
              <a:rPr lang="en-US" i="1" dirty="0">
                <a:latin typeface="LiberationSerif-Italic"/>
              </a:rPr>
              <a:t>n </a:t>
            </a:r>
            <a:r>
              <a:rPr lang="en-US" dirty="0">
                <a:latin typeface="LiberationSerif"/>
              </a:rPr>
              <a:t>subintervals</a:t>
            </a:r>
          </a:p>
          <a:p>
            <a:r>
              <a:rPr lang="en-US" dirty="0">
                <a:latin typeface="LiberationSerif"/>
              </a:rPr>
              <a:t>and let </a:t>
            </a:r>
            <a:r>
              <a:rPr lang="en-US" sz="2000" i="1" dirty="0">
                <a:latin typeface="STIXGeneral-Italic"/>
              </a:rPr>
              <a:t>R</a:t>
            </a:r>
            <a:r>
              <a:rPr lang="en-US" sz="1600" i="1" dirty="0">
                <a:latin typeface="STIXGeneral-Italic"/>
              </a:rPr>
              <a:t>n </a:t>
            </a:r>
            <a:r>
              <a:rPr lang="en-US" dirty="0">
                <a:latin typeface="LiberationSerif"/>
              </a:rPr>
              <a:t>denote the corresponding right-endpoint sum.</a:t>
            </a:r>
          </a:p>
          <a:p>
            <a:r>
              <a:rPr lang="en-US" dirty="0">
                <a:latin typeface="LiberationSerif"/>
              </a:rPr>
              <a:t>In the following exercises, compute the indicated left and</a:t>
            </a:r>
          </a:p>
          <a:p>
            <a:r>
              <a:rPr lang="en-US" dirty="0">
                <a:latin typeface="LiberationSerif"/>
              </a:rPr>
              <a:t>right sums for the given functions on the indicated interval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47" y="2474157"/>
            <a:ext cx="3783135" cy="43002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630" y="797073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5.1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258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7970" y="282701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5.2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82" y="855174"/>
            <a:ext cx="5696132" cy="1679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827" y="855174"/>
            <a:ext cx="3499812" cy="503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476" y="902295"/>
            <a:ext cx="52639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In the following exercises, use the Fundamental </a:t>
            </a:r>
            <a:r>
              <a:rPr lang="en-US" dirty="0" smtClean="0">
                <a:latin typeface="LiberationSerif"/>
              </a:rPr>
              <a:t>Theorem of </a:t>
            </a:r>
            <a:r>
              <a:rPr lang="en-US" dirty="0">
                <a:latin typeface="LiberationSerif"/>
              </a:rPr>
              <a:t>Calculus, Part 1, to find each derivative.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10" y="1929411"/>
            <a:ext cx="2801202" cy="19371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95" y="3644093"/>
            <a:ext cx="3206320" cy="30440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970" y="282701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5.3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8358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71" y="1387380"/>
            <a:ext cx="4606599" cy="53695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4880" y="532452"/>
            <a:ext cx="4868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Use basic integration formulas to compute the </a:t>
            </a:r>
            <a:r>
              <a:rPr lang="en-US" dirty="0" smtClean="0">
                <a:latin typeface="LiberationSerif"/>
              </a:rPr>
              <a:t>following antiderivatives</a:t>
            </a:r>
            <a:r>
              <a:rPr lang="en-US" dirty="0">
                <a:latin typeface="LiberationSerif"/>
              </a:rPr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208" y="197321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5.4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167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05" y="1944304"/>
            <a:ext cx="4530780" cy="45378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2183" y="7439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LiberationSerif"/>
              </a:rPr>
              <a:t>In the following exercises, verify each identity using</a:t>
            </a:r>
          </a:p>
          <a:p>
            <a:r>
              <a:rPr lang="en-US" dirty="0">
                <a:latin typeface="LiberationSerif"/>
              </a:rPr>
              <a:t>differentiation. Then, using the indicated </a:t>
            </a:r>
            <a:r>
              <a:rPr lang="en-US" i="1" dirty="0">
                <a:latin typeface="LiberationSerif-Italic"/>
              </a:rPr>
              <a:t>u</a:t>
            </a:r>
            <a:r>
              <a:rPr lang="en-US" dirty="0">
                <a:latin typeface="LiberationSerif"/>
              </a:rPr>
              <a:t>-substitution,</a:t>
            </a:r>
          </a:p>
          <a:p>
            <a:r>
              <a:rPr lang="en-US" dirty="0">
                <a:latin typeface="LiberationSerif"/>
              </a:rPr>
              <a:t>identify </a:t>
            </a:r>
            <a:r>
              <a:rPr lang="en-US" i="1" dirty="0">
                <a:latin typeface="LiberationSerif-Italic"/>
              </a:rPr>
              <a:t>f </a:t>
            </a:r>
            <a:r>
              <a:rPr lang="en-US" dirty="0">
                <a:latin typeface="LiberationSerif"/>
              </a:rPr>
              <a:t>such that the integral takes the form </a:t>
            </a:r>
            <a:r>
              <a:rPr lang="en-US" sz="3600" b="0" i="0" u="none" strike="noStrike" baseline="0" dirty="0" smtClean="0">
                <a:latin typeface="STIXGeneral-Regular"/>
              </a:rPr>
              <a:t>∫ </a:t>
            </a:r>
            <a:r>
              <a:rPr lang="en-US" sz="2000" b="0" i="1" u="none" strike="noStrike" baseline="0" dirty="0" smtClean="0">
                <a:latin typeface="STIXGeneral-Italic"/>
              </a:rPr>
              <a:t>f </a:t>
            </a:r>
            <a:r>
              <a:rPr lang="en-US" sz="2000" b="0" i="0" u="none" strike="noStrike" baseline="0" dirty="0" smtClean="0">
                <a:latin typeface="STIXGeneral-Regular"/>
              </a:rPr>
              <a:t>(</a:t>
            </a:r>
            <a:r>
              <a:rPr lang="en-US" sz="2000" b="0" i="1" u="none" strike="noStrike" baseline="0" dirty="0" smtClean="0">
                <a:latin typeface="STIXGeneral-Italic"/>
              </a:rPr>
              <a:t>u</a:t>
            </a:r>
            <a:r>
              <a:rPr lang="en-US" sz="2000" b="0" i="0" u="none" strike="noStrike" baseline="0" dirty="0" smtClean="0">
                <a:latin typeface="STIXGeneral-Regular"/>
              </a:rPr>
              <a:t>)</a:t>
            </a:r>
            <a:r>
              <a:rPr lang="en-US" sz="2000" b="0" i="1" u="none" strike="noStrike" baseline="0" dirty="0" smtClean="0">
                <a:latin typeface="STIXGeneral-Italic"/>
              </a:rPr>
              <a:t>du</a:t>
            </a:r>
            <a:r>
              <a:rPr lang="en-US" sz="2000" b="0" i="0" u="none" strike="noStrike" baseline="0" dirty="0" smtClean="0">
                <a:latin typeface="STIXGeneral-Regular"/>
              </a:rPr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970" y="282701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5.5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0780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4069" y="728395"/>
            <a:ext cx="5377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In the following exercises, find the antiderivative using </a:t>
            </a:r>
            <a:r>
              <a:rPr lang="en-US" dirty="0" smtClean="0">
                <a:latin typeface="LiberationSerif"/>
              </a:rPr>
              <a:t>the indicated </a:t>
            </a:r>
            <a:r>
              <a:rPr lang="en-US" dirty="0">
                <a:latin typeface="LiberationSerif"/>
              </a:rPr>
              <a:t>substitution.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33" y="1488633"/>
            <a:ext cx="3995870" cy="4646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970" y="282701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5.6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837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8937" y="493263"/>
            <a:ext cx="5233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In the following exercises, use a change of variables </a:t>
            </a:r>
            <a:r>
              <a:rPr lang="en-US" dirty="0" smtClean="0">
                <a:latin typeface="LiberationSerif"/>
              </a:rPr>
              <a:t>to evaluate </a:t>
            </a:r>
            <a:r>
              <a:rPr lang="en-US" dirty="0">
                <a:latin typeface="LiberationSerif"/>
              </a:rPr>
              <a:t>the definite integral.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34" y="1435618"/>
            <a:ext cx="3110986" cy="39921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34" y="5521799"/>
            <a:ext cx="1957114" cy="894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781" y="114419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5.7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4021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63" y="662028"/>
            <a:ext cx="5564341" cy="3005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67" y="3511138"/>
            <a:ext cx="6021540" cy="33468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970" y="282701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5.8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324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26" y="1240405"/>
            <a:ext cx="6527802" cy="2434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26" y="3799469"/>
            <a:ext cx="7669930" cy="1127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59" y="5051403"/>
            <a:ext cx="4270314" cy="1645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126" y="485563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5.9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0126" y="3737123"/>
            <a:ext cx="1828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5.10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7918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151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LiberationSerif</vt:lpstr>
      <vt:lpstr>LiberationSerif-Italic</vt:lpstr>
      <vt:lpstr>STIXGeneral-Italic</vt:lpstr>
      <vt:lpstr>STIXGeneral-Regular</vt:lpstr>
      <vt:lpstr>Office Theme</vt:lpstr>
      <vt:lpstr>Chapter 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Tran Thanh</dc:creator>
  <cp:lastModifiedBy>Tran Thanh</cp:lastModifiedBy>
  <cp:revision>3</cp:revision>
  <dcterms:created xsi:type="dcterms:W3CDTF">2019-11-18T04:31:17Z</dcterms:created>
  <dcterms:modified xsi:type="dcterms:W3CDTF">2019-11-18T04:39:34Z</dcterms:modified>
</cp:coreProperties>
</file>