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63A1-ABD0-42E8-B9B3-0C92A85E3FE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82AB-285D-4018-8A0E-844D0DBD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0" y="2576945"/>
            <a:ext cx="5046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EXERCISES_CHAPTER_1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56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279" y="279645"/>
            <a:ext cx="622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latin typeface="LiberationSerif"/>
              </a:rPr>
              <a:t>1.1</a:t>
            </a:r>
            <a:r>
              <a:rPr lang="en-US" sz="2400" b="0" i="0" u="none" strike="noStrike" baseline="0" dirty="0" smtClean="0">
                <a:latin typeface="LiberationSerif"/>
              </a:rPr>
              <a:t> For </a:t>
            </a:r>
            <a:r>
              <a:rPr lang="en-US" sz="2400" b="0" i="0" u="none" strike="noStrike" baseline="0" dirty="0" smtClean="0">
                <a:latin typeface="LiberationSerif"/>
              </a:rPr>
              <a:t>the following exercises, find the values for each</a:t>
            </a:r>
          </a:p>
          <a:p>
            <a:r>
              <a:rPr lang="en-US" sz="2400" b="0" i="0" u="none" strike="noStrike" baseline="0" dirty="0" smtClean="0">
                <a:latin typeface="LiberationSerif"/>
              </a:rPr>
              <a:t>function, if they exist, then simplify.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7042" y="1526141"/>
            <a:ext cx="4961757" cy="37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0" u="none" strike="noStrike" baseline="0" dirty="0" smtClean="0">
                <a:latin typeface="LiberationSerif"/>
              </a:rPr>
              <a:t>a.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(0) </a:t>
            </a:r>
            <a:r>
              <a:rPr lang="pt-BR" sz="1600" b="0" i="0" u="none" strike="noStrike" baseline="0" dirty="0" smtClean="0">
                <a:latin typeface="LiberationSerif"/>
              </a:rPr>
              <a:t>b.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(1) </a:t>
            </a:r>
            <a:r>
              <a:rPr lang="pt-BR" sz="1600" b="0" i="0" u="none" strike="noStrike" baseline="0" dirty="0" smtClean="0">
                <a:latin typeface="LiberationSerif"/>
              </a:rPr>
              <a:t>c.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(3) </a:t>
            </a:r>
            <a:r>
              <a:rPr lang="pt-BR" sz="1600" b="0" i="0" u="none" strike="noStrike" baseline="0" dirty="0" smtClean="0">
                <a:latin typeface="LiberationSerif"/>
              </a:rPr>
              <a:t>d.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(−</a:t>
            </a:r>
            <a:r>
              <a:rPr lang="pt-BR" i="1" dirty="0">
                <a:latin typeface="STIXGeneral-Italic"/>
              </a:rPr>
              <a:t>x</a:t>
            </a:r>
            <a:r>
              <a:rPr lang="pt-BR" dirty="0">
                <a:latin typeface="STIXGeneral-Regular"/>
              </a:rPr>
              <a:t>) </a:t>
            </a:r>
            <a:r>
              <a:rPr lang="pt-BR" sz="1600" b="0" i="0" u="none" strike="noStrike" baseline="0" dirty="0" smtClean="0">
                <a:latin typeface="LiberationSerif"/>
              </a:rPr>
              <a:t>e.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</a:t>
            </a:r>
            <a:r>
              <a:rPr lang="pt-BR" i="1" dirty="0">
                <a:latin typeface="STIXGeneral-Italic"/>
              </a:rPr>
              <a:t>a</a:t>
            </a:r>
            <a:r>
              <a:rPr lang="pt-BR" dirty="0">
                <a:latin typeface="STIXGeneral-Regular"/>
              </a:rPr>
              <a:t>) </a:t>
            </a:r>
            <a:r>
              <a:rPr lang="pt-BR" sz="1600" b="0" i="0" u="none" strike="noStrike" baseline="0" dirty="0" smtClean="0">
                <a:latin typeface="LiberationSerif"/>
              </a:rPr>
              <a:t>f. </a:t>
            </a:r>
            <a:r>
              <a:rPr lang="pt-BR" i="1" dirty="0">
                <a:latin typeface="STIXGeneral-Italic"/>
              </a:rPr>
              <a:t>f </a:t>
            </a:r>
            <a:r>
              <a:rPr lang="pt-BR" dirty="0">
                <a:latin typeface="STIXGeneral-Regular"/>
              </a:rPr>
              <a:t>(</a:t>
            </a:r>
            <a:r>
              <a:rPr lang="pt-BR" i="1" dirty="0">
                <a:latin typeface="STIXGeneral-Italic"/>
              </a:rPr>
              <a:t>a </a:t>
            </a:r>
            <a:r>
              <a:rPr lang="pt-BR" dirty="0">
                <a:latin typeface="STIXGeneral-Regular"/>
              </a:rPr>
              <a:t>+ </a:t>
            </a:r>
            <a:r>
              <a:rPr lang="pt-BR" i="1" dirty="0">
                <a:latin typeface="STIXGeneral-Italic"/>
              </a:rPr>
              <a:t>h</a:t>
            </a:r>
            <a:r>
              <a:rPr lang="pt-BR" dirty="0">
                <a:latin typeface="STIXGeneral-Regular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2166" y="2126305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latin typeface="LiberationSerif"/>
              </a:rPr>
              <a:t>7. </a:t>
            </a:r>
            <a:r>
              <a:rPr lang="en-US" i="1" dirty="0">
                <a:latin typeface="STIXGeneral-Italic"/>
              </a:rPr>
              <a:t>f </a:t>
            </a:r>
            <a:r>
              <a:rPr lang="en-US" dirty="0">
                <a:latin typeface="STIXGeneral-Regular"/>
              </a:rPr>
              <a:t>(</a:t>
            </a:r>
            <a:r>
              <a:rPr lang="en-US" i="1" dirty="0">
                <a:latin typeface="STIXGeneral-Italic"/>
              </a:rPr>
              <a:t>x</a:t>
            </a:r>
            <a:r>
              <a:rPr lang="en-US" dirty="0">
                <a:latin typeface="STIXGeneral-Regular"/>
              </a:rPr>
              <a:t>) = 5</a:t>
            </a:r>
            <a:r>
              <a:rPr lang="en-US" i="1" dirty="0">
                <a:latin typeface="STIXGeneral-Italic"/>
              </a:rPr>
              <a:t>x </a:t>
            </a:r>
            <a:r>
              <a:rPr lang="en-US" dirty="0">
                <a:latin typeface="STIXGeneral-Regular"/>
              </a:rPr>
              <a:t>− 2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83" y="2716851"/>
            <a:ext cx="2724926" cy="40255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9345" y="325812"/>
            <a:ext cx="5527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LiberationSerif"/>
              </a:rPr>
              <a:t>1.2</a:t>
            </a:r>
            <a:r>
              <a:rPr lang="en-US" sz="2400" dirty="0" smtClean="0">
                <a:latin typeface="LiberationSerif"/>
              </a:rPr>
              <a:t> For </a:t>
            </a:r>
            <a:r>
              <a:rPr lang="en-US" sz="2400" dirty="0">
                <a:latin typeface="LiberationSerif"/>
              </a:rPr>
              <a:t>the following exercises, find the domain, range, and </a:t>
            </a:r>
            <a:r>
              <a:rPr lang="en-US" sz="2400" dirty="0" smtClean="0">
                <a:latin typeface="LiberationSerif"/>
              </a:rPr>
              <a:t>all zeros/intercepts</a:t>
            </a:r>
            <a:r>
              <a:rPr lang="en-US" sz="2400" dirty="0">
                <a:latin typeface="LiberationSerif"/>
              </a:rPr>
              <a:t>, if any, of the functions.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92" y="1479974"/>
            <a:ext cx="2846102" cy="54932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34545" y="279645"/>
            <a:ext cx="27710" cy="646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6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180" y="249282"/>
            <a:ext cx="1163782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LiberationSerif"/>
              </a:rPr>
              <a:t>1.3</a:t>
            </a:r>
            <a:r>
              <a:rPr lang="en-US" dirty="0" smtClean="0">
                <a:latin typeface="LiberationSerif"/>
              </a:rPr>
              <a:t> determine </a:t>
            </a:r>
            <a:r>
              <a:rPr lang="en-US" dirty="0">
                <a:latin typeface="LiberationSerif"/>
              </a:rPr>
              <a:t>whether each of the given graphs represents </a:t>
            </a:r>
            <a:r>
              <a:rPr lang="en-US" dirty="0" smtClean="0">
                <a:latin typeface="LiberationSerif"/>
              </a:rPr>
              <a:t>a function</a:t>
            </a:r>
            <a:r>
              <a:rPr lang="en-US" dirty="0">
                <a:latin typeface="LiberationSerif"/>
              </a:rPr>
              <a:t>. </a:t>
            </a:r>
            <a:r>
              <a:rPr lang="en-US" b="1" dirty="0">
                <a:latin typeface="LiberationSerif-Bold"/>
              </a:rPr>
              <a:t>Assume that a graph continues at both ends </a:t>
            </a:r>
            <a:r>
              <a:rPr lang="en-US" b="1" dirty="0" smtClean="0">
                <a:latin typeface="LiberationSerif-Bold"/>
              </a:rPr>
              <a:t>if it </a:t>
            </a:r>
            <a:r>
              <a:rPr lang="en-US" b="1" dirty="0">
                <a:latin typeface="LiberationSerif-Bold"/>
              </a:rPr>
              <a:t>extends beyond the given grid. </a:t>
            </a:r>
            <a:r>
              <a:rPr lang="en-US" dirty="0">
                <a:latin typeface="LiberationSerif"/>
              </a:rPr>
              <a:t>If the graph represents </a:t>
            </a:r>
            <a:r>
              <a:rPr lang="en-US" dirty="0" smtClean="0">
                <a:latin typeface="LiberationSerif"/>
              </a:rPr>
              <a:t>a function</a:t>
            </a:r>
            <a:r>
              <a:rPr lang="en-US" dirty="0">
                <a:latin typeface="LiberationSerif"/>
              </a:rPr>
              <a:t>, then determine the following for each graph:</a:t>
            </a:r>
          </a:p>
          <a:p>
            <a:r>
              <a:rPr lang="en-US" dirty="0" smtClean="0">
                <a:latin typeface="LiberationSans"/>
              </a:rPr>
              <a:t>	a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Domain and range</a:t>
            </a:r>
          </a:p>
          <a:p>
            <a:r>
              <a:rPr lang="en-US" dirty="0" smtClean="0">
                <a:latin typeface="LiberationSans"/>
              </a:rPr>
              <a:t>	b</a:t>
            </a:r>
            <a:r>
              <a:rPr lang="en-US" dirty="0">
                <a:latin typeface="LiberationSans"/>
              </a:rPr>
              <a:t>. </a:t>
            </a:r>
            <a:r>
              <a:rPr lang="en-US" sz="2000" b="0" i="1" u="none" strike="noStrike" baseline="0" dirty="0" smtClean="0">
                <a:latin typeface="STIXGeneral-Italic"/>
              </a:rPr>
              <a:t>x </a:t>
            </a:r>
            <a:r>
              <a:rPr lang="en-US" dirty="0">
                <a:latin typeface="LiberationSerif"/>
              </a:rPr>
              <a:t>-intercept, if any (estimate where necessary)</a:t>
            </a:r>
          </a:p>
          <a:p>
            <a:r>
              <a:rPr lang="en-US" dirty="0" smtClean="0">
                <a:latin typeface="LiberationSans"/>
              </a:rPr>
              <a:t>	c</a:t>
            </a:r>
            <a:r>
              <a:rPr lang="en-US" dirty="0">
                <a:latin typeface="LiberationSans"/>
              </a:rPr>
              <a:t>. </a:t>
            </a:r>
            <a:r>
              <a:rPr lang="en-US" sz="2000" b="0" i="1" u="none" strike="noStrike" baseline="0" dirty="0" smtClean="0">
                <a:latin typeface="STIXGeneral-Italic"/>
              </a:rPr>
              <a:t>y </a:t>
            </a:r>
            <a:r>
              <a:rPr lang="en-US" dirty="0">
                <a:latin typeface="LiberationSerif"/>
              </a:rPr>
              <a:t>-Intercept, if any (estimate where necessary)</a:t>
            </a:r>
          </a:p>
          <a:p>
            <a:r>
              <a:rPr lang="en-US" dirty="0" smtClean="0">
                <a:latin typeface="LiberationSans"/>
              </a:rPr>
              <a:t>	d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The intervals for which the function is increasing</a:t>
            </a:r>
          </a:p>
          <a:p>
            <a:r>
              <a:rPr lang="en-US" dirty="0" smtClean="0">
                <a:latin typeface="LiberationSans"/>
              </a:rPr>
              <a:t>	e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The intervals for which the function is decreasing</a:t>
            </a:r>
          </a:p>
          <a:p>
            <a:r>
              <a:rPr lang="en-US" dirty="0" smtClean="0">
                <a:latin typeface="LiberationSans"/>
              </a:rPr>
              <a:t>	f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The intervals for which the function is constant</a:t>
            </a:r>
          </a:p>
          <a:p>
            <a:r>
              <a:rPr lang="en-US" dirty="0" smtClean="0">
                <a:latin typeface="LiberationSans"/>
              </a:rPr>
              <a:t>	g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Symmetry about any axis and/or the origin</a:t>
            </a:r>
          </a:p>
          <a:p>
            <a:r>
              <a:rPr lang="en-US" dirty="0" smtClean="0">
                <a:latin typeface="LiberationSans"/>
              </a:rPr>
              <a:t>	h</a:t>
            </a:r>
            <a:r>
              <a:rPr lang="en-US" dirty="0">
                <a:latin typeface="LiberationSans"/>
              </a:rPr>
              <a:t>. </a:t>
            </a:r>
            <a:r>
              <a:rPr lang="en-US" dirty="0">
                <a:latin typeface="LiberationSerif"/>
              </a:rPr>
              <a:t>Whether the function is even, odd, or neither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07" y="3796301"/>
            <a:ext cx="2939656" cy="293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41" y="3686441"/>
            <a:ext cx="3081732" cy="3101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469" y="3796301"/>
            <a:ext cx="2799242" cy="2816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438" y="508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1156" y="5052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3966" y="508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95" y="345781"/>
            <a:ext cx="85066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LiberationSerif"/>
              </a:rPr>
              <a:t>1.4</a:t>
            </a:r>
            <a:r>
              <a:rPr lang="en-US" dirty="0" smtClean="0">
                <a:latin typeface="LiberationSerif"/>
              </a:rPr>
              <a:t> For </a:t>
            </a:r>
            <a:r>
              <a:rPr lang="en-US" dirty="0">
                <a:latin typeface="LiberationSerif"/>
              </a:rPr>
              <a:t>the following exercises, for each pair of functions, find</a:t>
            </a:r>
          </a:p>
          <a:p>
            <a:r>
              <a:rPr lang="en-US" dirty="0">
                <a:latin typeface="LiberationSerif"/>
              </a:rPr>
              <a:t>a. </a:t>
            </a:r>
            <a:r>
              <a:rPr lang="en-US" sz="2000" b="0" i="1" u="none" strike="noStrike" baseline="0" dirty="0" smtClean="0"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latin typeface="STIXGeneral-Regular"/>
              </a:rPr>
              <a:t>+ </a:t>
            </a:r>
            <a:r>
              <a:rPr lang="en-US" sz="2000" b="0" i="1" u="none" strike="noStrike" baseline="0" dirty="0" smtClean="0">
                <a:latin typeface="STIXGeneral-Italic"/>
              </a:rPr>
              <a:t>g </a:t>
            </a:r>
            <a:r>
              <a:rPr lang="en-US" dirty="0">
                <a:latin typeface="LiberationSerif"/>
              </a:rPr>
              <a:t>b. </a:t>
            </a:r>
            <a:r>
              <a:rPr lang="en-US" sz="2000" b="0" i="1" u="none" strike="noStrike" baseline="0" dirty="0" smtClean="0"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latin typeface="STIXGeneral-Regular"/>
              </a:rPr>
              <a:t>− </a:t>
            </a:r>
            <a:r>
              <a:rPr lang="en-US" sz="2000" b="0" i="1" u="none" strike="noStrike" baseline="0" dirty="0" smtClean="0">
                <a:latin typeface="STIXGeneral-Italic"/>
              </a:rPr>
              <a:t>g </a:t>
            </a:r>
            <a:r>
              <a:rPr lang="en-US" dirty="0">
                <a:latin typeface="LiberationSerif"/>
              </a:rPr>
              <a:t>c. </a:t>
            </a:r>
            <a:r>
              <a:rPr lang="en-US" sz="2000" b="0" i="1" u="none" strike="noStrike" baseline="0" dirty="0" smtClean="0"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latin typeface="STIXGeneral-Regular"/>
              </a:rPr>
              <a:t>· </a:t>
            </a:r>
            <a:r>
              <a:rPr lang="en-US" sz="2000" b="0" i="1" u="none" strike="noStrike" baseline="0" dirty="0" smtClean="0">
                <a:latin typeface="STIXGeneral-Italic"/>
              </a:rPr>
              <a:t>g </a:t>
            </a:r>
            <a:r>
              <a:rPr lang="en-US" dirty="0">
                <a:latin typeface="LiberationSerif"/>
              </a:rPr>
              <a:t>d. </a:t>
            </a:r>
            <a:r>
              <a:rPr lang="en-US" sz="2000" b="0" i="1" u="none" strike="noStrike" baseline="0" dirty="0" smtClean="0">
                <a:latin typeface="STIXGeneral-Italic"/>
              </a:rPr>
              <a:t>f </a:t>
            </a:r>
            <a:r>
              <a:rPr lang="en-US" sz="2000" b="0" i="0" u="none" strike="noStrike" baseline="0" dirty="0" smtClean="0">
                <a:latin typeface="STIXGeneral-Regular"/>
              </a:rPr>
              <a:t>/</a:t>
            </a:r>
            <a:r>
              <a:rPr lang="en-US" sz="2000" b="0" i="1" u="none" strike="noStrike" baseline="0" dirty="0" smtClean="0">
                <a:latin typeface="STIXGeneral-Italic"/>
              </a:rPr>
              <a:t>g</a:t>
            </a:r>
            <a:r>
              <a:rPr lang="en-US" sz="2000" b="0" i="0" u="none" strike="noStrike" baseline="0" dirty="0" smtClean="0">
                <a:latin typeface="STIXGeneral-Regular"/>
              </a:rPr>
              <a:t>. </a:t>
            </a:r>
            <a:r>
              <a:rPr lang="en-US" dirty="0">
                <a:latin typeface="LiberationSerif"/>
              </a:rPr>
              <a:t>Determine the domain</a:t>
            </a:r>
          </a:p>
          <a:p>
            <a:r>
              <a:rPr lang="en-US" dirty="0">
                <a:latin typeface="LiberationSerif"/>
              </a:rPr>
              <a:t>of each of these new functions.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1623054"/>
            <a:ext cx="4166915" cy="3613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1280" y="345781"/>
            <a:ext cx="471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LiberationSerif"/>
              </a:rPr>
              <a:t>1.5</a:t>
            </a:r>
            <a:r>
              <a:rPr lang="en-US" dirty="0" smtClean="0">
                <a:latin typeface="LiberationSerif"/>
              </a:rPr>
              <a:t> For </a:t>
            </a:r>
            <a:r>
              <a:rPr lang="en-US" dirty="0">
                <a:latin typeface="LiberationSerif"/>
              </a:rPr>
              <a:t>the following exercises, for each pair of functions, find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1280" y="109060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lphaLcPeriod"/>
            </a:pPr>
            <a:r>
              <a:rPr lang="en-US" sz="2000" b="0" i="1" u="none" strike="noStrike" baseline="0" dirty="0" smtClean="0">
                <a:latin typeface="STIXGeneral-Italic"/>
              </a:rPr>
              <a:t>(f </a:t>
            </a:r>
            <a:r>
              <a:rPr lang="en-US" sz="2000" b="0" i="0" u="none" strike="noStrike" baseline="0" dirty="0" smtClean="0">
                <a:latin typeface="STIXGeneral-Regular"/>
              </a:rPr>
              <a:t>∘</a:t>
            </a:r>
            <a:r>
              <a:rPr lang="en-US" sz="2000" b="0" i="1" u="none" strike="noStrike" baseline="0" dirty="0" smtClean="0">
                <a:latin typeface="STIXGeneral-Italic"/>
              </a:rPr>
              <a:t>g)</a:t>
            </a:r>
            <a:r>
              <a:rPr lang="en-US" sz="2000" b="0" i="0" u="none" strike="noStrike" baseline="0" dirty="0" smtClean="0">
                <a:latin typeface="STIXGeneral-Regular"/>
              </a:rPr>
              <a:t>(</a:t>
            </a:r>
            <a:r>
              <a:rPr lang="en-US" sz="2000" b="0" i="1" u="none" strike="noStrike" baseline="0" dirty="0" smtClean="0">
                <a:latin typeface="STIXGeneral-Italic"/>
              </a:rPr>
              <a:t>x</a:t>
            </a:r>
            <a:r>
              <a:rPr lang="en-US" sz="2000" b="0" i="0" u="none" strike="noStrike" baseline="0" dirty="0" smtClean="0">
                <a:latin typeface="STIXGeneral-Regular"/>
              </a:rPr>
              <a:t>) </a:t>
            </a:r>
            <a:r>
              <a:rPr lang="en-US" dirty="0">
                <a:latin typeface="LiberationSerif"/>
              </a:rPr>
              <a:t>and b. </a:t>
            </a:r>
            <a:r>
              <a:rPr lang="en-US" dirty="0" smtClean="0">
                <a:latin typeface="LiberationSerif"/>
              </a:rPr>
              <a:t>(</a:t>
            </a:r>
            <a:r>
              <a:rPr lang="en-US" sz="2000" b="0" i="1" u="none" strike="noStrike" baseline="0" dirty="0" smtClean="0">
                <a:latin typeface="STIXGeneral-Italic"/>
              </a:rPr>
              <a:t>g </a:t>
            </a:r>
            <a:r>
              <a:rPr lang="en-US" sz="2000" b="0" i="0" u="none" strike="noStrike" baseline="0" dirty="0" smtClean="0">
                <a:latin typeface="STIXGeneral-Regular"/>
              </a:rPr>
              <a:t>∘ </a:t>
            </a:r>
            <a:r>
              <a:rPr lang="en-US" sz="2000" b="0" i="1" u="none" strike="noStrike" baseline="0" dirty="0" smtClean="0">
                <a:latin typeface="STIXGeneral-Italic"/>
              </a:rPr>
              <a:t>f)</a:t>
            </a:r>
            <a:r>
              <a:rPr lang="en-US" sz="2000" b="0" i="0" u="none" strike="noStrike" baseline="0" dirty="0" smtClean="0">
                <a:latin typeface="STIXGeneral-Regular"/>
              </a:rPr>
              <a:t>(</a:t>
            </a:r>
            <a:r>
              <a:rPr lang="en-US" sz="2000" b="0" i="1" u="none" strike="noStrike" baseline="0" dirty="0" smtClean="0">
                <a:latin typeface="STIXGeneral-Italic"/>
              </a:rPr>
              <a:t>x</a:t>
            </a:r>
            <a:r>
              <a:rPr lang="en-US" sz="2000" b="0" i="0" u="none" strike="noStrike" baseline="0" dirty="0" smtClean="0">
                <a:latin typeface="STIXGeneral-Regular"/>
              </a:rPr>
              <a:t>) </a:t>
            </a:r>
            <a:r>
              <a:rPr lang="en-US" dirty="0">
                <a:latin typeface="LiberationSerif"/>
              </a:rPr>
              <a:t>Simplify the results. </a:t>
            </a:r>
            <a:endParaRPr lang="en-US" dirty="0" smtClean="0">
              <a:latin typeface="LiberationSerif"/>
            </a:endParaRPr>
          </a:p>
          <a:p>
            <a:pPr marL="342900" indent="-342900">
              <a:buAutoNum type="alphaLcPeriod"/>
            </a:pPr>
            <a:r>
              <a:rPr lang="en-US" dirty="0" smtClean="0">
                <a:latin typeface="LiberationSerif"/>
              </a:rPr>
              <a:t>Find the domain </a:t>
            </a:r>
            <a:r>
              <a:rPr lang="en-US" dirty="0">
                <a:latin typeface="LiberationSerif"/>
              </a:rPr>
              <a:t>of each of the results.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80" y="1936683"/>
            <a:ext cx="3887413" cy="414422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608618" y="345781"/>
            <a:ext cx="0" cy="620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5"/>
          <a:stretch/>
        </p:blipFill>
        <p:spPr>
          <a:xfrm>
            <a:off x="457200" y="986368"/>
            <a:ext cx="5863543" cy="257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21"/>
          <a:stretch/>
        </p:blipFill>
        <p:spPr>
          <a:xfrm>
            <a:off x="6445433" y="986368"/>
            <a:ext cx="5344784" cy="38199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854" y="10167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1.6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69021" y="986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1.7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69021" y="498764"/>
            <a:ext cx="0" cy="612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76"/>
          <a:stretch/>
        </p:blipFill>
        <p:spPr>
          <a:xfrm>
            <a:off x="637309" y="623455"/>
            <a:ext cx="6553480" cy="518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049" y="2671746"/>
            <a:ext cx="4836951" cy="31346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40" y="6684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1.8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2983" y="28456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1.9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473" y="4239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37309" y="3491345"/>
            <a:ext cx="1565564" cy="33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46764" y="3491345"/>
            <a:ext cx="1828800" cy="74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309" y="5126182"/>
            <a:ext cx="1995055" cy="58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309" y="2175164"/>
            <a:ext cx="3810000" cy="670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07"/>
          <a:stretch/>
        </p:blipFill>
        <p:spPr>
          <a:xfrm>
            <a:off x="1066800" y="420776"/>
            <a:ext cx="8141646" cy="1158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2" y="1823160"/>
            <a:ext cx="2924365" cy="1671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847"/>
          <a:stretch/>
        </p:blipFill>
        <p:spPr>
          <a:xfrm>
            <a:off x="1468582" y="3741540"/>
            <a:ext cx="6035974" cy="858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072" y="5179553"/>
            <a:ext cx="3138528" cy="1532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1072" y="4704965"/>
            <a:ext cx="1397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a. y </a:t>
            </a:r>
            <a:r>
              <a:rPr lang="en-US" dirty="0" smtClean="0">
                <a:latin typeface="MathematicalPi-Five"/>
              </a:rPr>
              <a:t> </a:t>
            </a:r>
            <a:r>
              <a:rPr lang="en-US" dirty="0">
                <a:latin typeface="MathematicalPi-Five"/>
              </a:rPr>
              <a:t>=</a:t>
            </a:r>
            <a:r>
              <a:rPr lang="en-US" i="1" dirty="0" smtClean="0">
                <a:latin typeface="Times New Roman" panose="02020603050405020304" pitchFamily="18" charset="0"/>
              </a:rPr>
              <a:t>f(- 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06419" y="4556660"/>
            <a:ext cx="1397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a. y </a:t>
            </a:r>
            <a:r>
              <a:rPr lang="en-US" dirty="0" smtClean="0">
                <a:latin typeface="MathematicalPi-Five"/>
              </a:rPr>
              <a:t> =-</a:t>
            </a:r>
            <a:r>
              <a:rPr lang="en-US" i="1" dirty="0" smtClean="0">
                <a:latin typeface="Times New Roman" panose="02020603050405020304" pitchFamily="18" charset="0"/>
              </a:rPr>
              <a:t>f( x)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5440" y="4281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084" y="39151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0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6" y="780385"/>
            <a:ext cx="6316209" cy="4321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964" y="8912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3964" y="31588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1.13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26" y="780385"/>
            <a:ext cx="5517173" cy="4502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2854" y="7803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1.14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32854" y="166255"/>
            <a:ext cx="0" cy="669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290" y="487326"/>
            <a:ext cx="7398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1.15</a:t>
            </a:r>
            <a:r>
              <a:rPr lang="en-US" dirty="0" smtClean="0">
                <a:latin typeface="Times New Roman" panose="02020603050405020304" pitchFamily="18" charset="0"/>
              </a:rPr>
              <a:t> Determine </a:t>
            </a:r>
            <a:r>
              <a:rPr lang="en-US" dirty="0">
                <a:latin typeface="Times New Roman" panose="02020603050405020304" pitchFamily="18" charset="0"/>
              </a:rPr>
              <a:t>whether is even, odd, or neither.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49" y="1037417"/>
            <a:ext cx="6717954" cy="25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LiberationSans</vt:lpstr>
      <vt:lpstr>LiberationSerif</vt:lpstr>
      <vt:lpstr>LiberationSerif-Bold</vt:lpstr>
      <vt:lpstr>MathematicalPi-Five</vt:lpstr>
      <vt:lpstr>STIXGeneral-Italic</vt:lpstr>
      <vt:lpstr>STIXGeneral-Regular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6</cp:revision>
  <dcterms:created xsi:type="dcterms:W3CDTF">2019-11-11T02:39:07Z</dcterms:created>
  <dcterms:modified xsi:type="dcterms:W3CDTF">2019-11-12T02:48:09Z</dcterms:modified>
</cp:coreProperties>
</file>