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58" r:id="rId4"/>
    <p:sldId id="261" r:id="rId5"/>
    <p:sldId id="263" r:id="rId6"/>
    <p:sldId id="264" r:id="rId7"/>
    <p:sldId id="259" r:id="rId8"/>
    <p:sldId id="266" r:id="rId9"/>
    <p:sldId id="260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3084-77A0-4291-84B2-20180911F0F8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F5BD-FFC9-4734-975B-06FC9C9F0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2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3084-77A0-4291-84B2-20180911F0F8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F5BD-FFC9-4734-975B-06FC9C9F0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5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3084-77A0-4291-84B2-20180911F0F8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F5BD-FFC9-4734-975B-06FC9C9F0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0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3084-77A0-4291-84B2-20180911F0F8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F5BD-FFC9-4734-975B-06FC9C9F0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2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3084-77A0-4291-84B2-20180911F0F8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F5BD-FFC9-4734-975B-06FC9C9F0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3084-77A0-4291-84B2-20180911F0F8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F5BD-FFC9-4734-975B-06FC9C9F0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1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3084-77A0-4291-84B2-20180911F0F8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F5BD-FFC9-4734-975B-06FC9C9F0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8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3084-77A0-4291-84B2-20180911F0F8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F5BD-FFC9-4734-975B-06FC9C9F0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95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3084-77A0-4291-84B2-20180911F0F8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F5BD-FFC9-4734-975B-06FC9C9F0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5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3084-77A0-4291-84B2-20180911F0F8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F5BD-FFC9-4734-975B-06FC9C9F0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4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3084-77A0-4291-84B2-20180911F0F8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F5BD-FFC9-4734-975B-06FC9C9F0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0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03084-77A0-4291-84B2-20180911F0F8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BF5BD-FFC9-4734-975B-06FC9C9F0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3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80128" y="232407"/>
            <a:ext cx="29520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+mj-lt"/>
              </a:rPr>
              <a:t>Chapter 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676" y="586349"/>
            <a:ext cx="3746804" cy="31462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71" y="964516"/>
            <a:ext cx="5429309" cy="22466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103" y="3841853"/>
            <a:ext cx="2715074" cy="24907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9971" y="586349"/>
            <a:ext cx="16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Exercise </a:t>
            </a:r>
            <a:r>
              <a:rPr lang="en-US" sz="2400" b="1" dirty="0" smtClean="0"/>
              <a:t>3.1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598255" y="12932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5799" y="41499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09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93075" y="84217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LiberationSerif"/>
              </a:rPr>
              <a:t>For the following exercises, find the equation of the </a:t>
            </a:r>
            <a:r>
              <a:rPr lang="en-US" dirty="0" smtClean="0">
                <a:latin typeface="LiberationSerif"/>
              </a:rPr>
              <a:t>tangent line </a:t>
            </a:r>
            <a:r>
              <a:rPr lang="en-US" dirty="0">
                <a:latin typeface="LiberationSerif"/>
              </a:rPr>
              <a:t>to the graph of the given equation at the indicated</a:t>
            </a:r>
          </a:p>
          <a:p>
            <a:r>
              <a:rPr lang="en-US" dirty="0">
                <a:latin typeface="LiberationSerif"/>
              </a:rPr>
              <a:t>point.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514" y="2398183"/>
            <a:ext cx="3367486" cy="11287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83567" y="380510"/>
            <a:ext cx="1828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Exercise </a:t>
            </a:r>
            <a:r>
              <a:rPr lang="en-US" sz="2400" b="1" dirty="0" smtClean="0"/>
              <a:t>3.11</a:t>
            </a:r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7676"/>
          <a:stretch/>
        </p:blipFill>
        <p:spPr>
          <a:xfrm>
            <a:off x="1193075" y="4250557"/>
            <a:ext cx="5192943" cy="18323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93075" y="3682289"/>
            <a:ext cx="1828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Exercise </a:t>
            </a:r>
            <a:r>
              <a:rPr lang="en-US" sz="2400" b="1" dirty="0" smtClean="0"/>
              <a:t>3.12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11049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1372" y="786378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LiberationSerif"/>
              </a:rPr>
              <a:t>For the following functions,</a:t>
            </a:r>
          </a:p>
          <a:p>
            <a:r>
              <a:rPr lang="en-US" dirty="0">
                <a:solidFill>
                  <a:srgbClr val="000000"/>
                </a:solidFill>
                <a:latin typeface="LiberationSans"/>
              </a:rPr>
              <a:t>a. </a:t>
            </a:r>
            <a:r>
              <a:rPr lang="en-US" dirty="0">
                <a:solidFill>
                  <a:srgbClr val="000000"/>
                </a:solidFill>
                <a:latin typeface="LiberationSerif"/>
              </a:rPr>
              <a:t>use </a:t>
            </a:r>
            <a:r>
              <a:rPr lang="en-US" b="1" dirty="0">
                <a:solidFill>
                  <a:srgbClr val="D8562C"/>
                </a:solidFill>
                <a:latin typeface="LiberationSans-Bold"/>
              </a:rPr>
              <a:t>Equation 3.4 </a:t>
            </a:r>
            <a:r>
              <a:rPr lang="en-US" dirty="0">
                <a:solidFill>
                  <a:srgbClr val="000000"/>
                </a:solidFill>
                <a:latin typeface="LiberationSerif"/>
              </a:rPr>
              <a:t>to find the slope of the tangent</a:t>
            </a:r>
          </a:p>
          <a:p>
            <a:r>
              <a:rPr lang="en-US" dirty="0">
                <a:solidFill>
                  <a:srgbClr val="000000"/>
                </a:solidFill>
                <a:latin typeface="LiberationSerif"/>
              </a:rPr>
              <a:t>line </a:t>
            </a:r>
            <a:r>
              <a:rPr lang="en-US" sz="2000" b="0" i="1" u="none" strike="noStrike" baseline="0" dirty="0" err="1" smtClean="0">
                <a:solidFill>
                  <a:srgbClr val="000000"/>
                </a:solidFill>
                <a:latin typeface="STIXGeneral-Italic"/>
              </a:rPr>
              <a:t>m</a:t>
            </a:r>
            <a:r>
              <a:rPr lang="en-US" sz="1600" b="0" i="0" u="none" strike="noStrike" baseline="0" dirty="0" err="1" smtClean="0">
                <a:solidFill>
                  <a:srgbClr val="000000"/>
                </a:solidFill>
                <a:latin typeface="STIXGeneral-Regular"/>
              </a:rPr>
              <a:t>tan</a:t>
            </a:r>
            <a:r>
              <a:rPr lang="en-US" sz="1600" b="0" i="0" u="none" strike="noStrike" baseline="0" dirty="0" smtClean="0">
                <a:solidFill>
                  <a:srgbClr val="000000"/>
                </a:solidFill>
                <a:latin typeface="STIXGeneral-Regular"/>
              </a:rPr>
              <a:t> 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  <a:latin typeface="STIXGeneral-Regular"/>
              </a:rPr>
              <a:t>= </a:t>
            </a:r>
            <a:r>
              <a:rPr lang="en-US" sz="2000" b="0" i="1" u="none" strike="noStrike" baseline="0" dirty="0" smtClean="0">
                <a:solidFill>
                  <a:srgbClr val="000000"/>
                </a:solidFill>
                <a:latin typeface="STIXGeneral-Italic"/>
              </a:rPr>
              <a:t>f 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  <a:latin typeface="STIXGeneral-Regular"/>
              </a:rPr>
              <a:t>′ (</a:t>
            </a:r>
            <a:r>
              <a:rPr lang="en-US" sz="2000" b="0" i="1" u="none" strike="noStrike" baseline="0" dirty="0" smtClean="0">
                <a:solidFill>
                  <a:srgbClr val="000000"/>
                </a:solidFill>
                <a:latin typeface="STIXGeneral-Italic"/>
              </a:rPr>
              <a:t>a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  <a:latin typeface="STIXGeneral-Regular"/>
              </a:rPr>
              <a:t>), </a:t>
            </a:r>
            <a:r>
              <a:rPr lang="en-US" dirty="0">
                <a:solidFill>
                  <a:srgbClr val="000000"/>
                </a:solidFill>
                <a:latin typeface="LiberationSerif"/>
              </a:rPr>
              <a:t>and</a:t>
            </a:r>
          </a:p>
          <a:p>
            <a:r>
              <a:rPr lang="en-US" dirty="0">
                <a:solidFill>
                  <a:srgbClr val="000000"/>
                </a:solidFill>
                <a:latin typeface="LiberationSans"/>
              </a:rPr>
              <a:t>b. </a:t>
            </a:r>
            <a:r>
              <a:rPr lang="en-US" dirty="0">
                <a:solidFill>
                  <a:srgbClr val="000000"/>
                </a:solidFill>
                <a:latin typeface="LiberationSerif"/>
              </a:rPr>
              <a:t>find the equation of the tangent line to </a:t>
            </a:r>
            <a:r>
              <a:rPr lang="en-US" sz="2000" b="0" i="1" u="none" strike="noStrike" baseline="0" dirty="0" smtClean="0">
                <a:solidFill>
                  <a:srgbClr val="000000"/>
                </a:solidFill>
                <a:latin typeface="STIXGeneral-Italic"/>
              </a:rPr>
              <a:t>f </a:t>
            </a:r>
            <a:r>
              <a:rPr lang="en-US" dirty="0">
                <a:solidFill>
                  <a:srgbClr val="000000"/>
                </a:solidFill>
                <a:latin typeface="LiberationSerif"/>
              </a:rPr>
              <a:t>at </a:t>
            </a:r>
            <a:r>
              <a:rPr lang="en-US" sz="2000" b="0" i="1" u="none" strike="noStrike" baseline="0" dirty="0" smtClean="0">
                <a:solidFill>
                  <a:srgbClr val="000000"/>
                </a:solidFill>
                <a:latin typeface="STIXGeneral-Italic"/>
              </a:rPr>
              <a:t>x 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  <a:latin typeface="STIXGeneral-Regular"/>
              </a:rPr>
              <a:t>= </a:t>
            </a:r>
            <a:r>
              <a:rPr lang="en-US" sz="2000" b="0" i="1" u="none" strike="noStrike" baseline="0" dirty="0" smtClean="0">
                <a:solidFill>
                  <a:srgbClr val="000000"/>
                </a:solidFill>
                <a:latin typeface="STIXGeneral-Italic"/>
              </a:rPr>
              <a:t>a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  <a:latin typeface="STIXGeneral-Regular"/>
              </a:rPr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23" y="2293366"/>
            <a:ext cx="3372408" cy="33776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554" y="2293366"/>
            <a:ext cx="3261458" cy="21886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0600" y="324713"/>
            <a:ext cx="16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Exercise </a:t>
            </a:r>
            <a:r>
              <a:rPr lang="en-US" sz="2400" b="1" dirty="0" smtClean="0"/>
              <a:t>3.2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8532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38" y="967307"/>
            <a:ext cx="5680849" cy="35999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4143" y="505642"/>
            <a:ext cx="16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Exercise </a:t>
            </a:r>
            <a:r>
              <a:rPr lang="en-US" sz="2400" b="1" dirty="0" smtClean="0"/>
              <a:t>3.3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085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22" y="3748283"/>
            <a:ext cx="5665107" cy="2650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54" y="818264"/>
            <a:ext cx="5783257" cy="22362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6879" y="192133"/>
            <a:ext cx="16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Exercise </a:t>
            </a:r>
            <a:r>
              <a:rPr lang="en-US" sz="2400" b="1" dirty="0" smtClean="0"/>
              <a:t>3.4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00434" y="3170579"/>
            <a:ext cx="16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Exercise </a:t>
            </a:r>
            <a:r>
              <a:rPr lang="en-US" sz="2400" b="1" dirty="0" smtClean="0"/>
              <a:t>3.5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80670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1370" y="589356"/>
            <a:ext cx="78202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iberationSerif"/>
              </a:rPr>
              <a:t>For the following exercises, find </a:t>
            </a:r>
            <a:r>
              <a:rPr lang="en-US" sz="2000" b="0" i="1" u="none" strike="noStrike" baseline="0" dirty="0" err="1" smtClean="0">
                <a:latin typeface="STIXGeneral-Italic"/>
              </a:rPr>
              <a:t>dy</a:t>
            </a:r>
            <a:r>
              <a:rPr lang="en-US" sz="2000" i="1" dirty="0">
                <a:latin typeface="STIXGeneral-Italic"/>
              </a:rPr>
              <a:t>/</a:t>
            </a:r>
            <a:r>
              <a:rPr lang="en-US" sz="2000" b="0" i="1" u="none" strike="noStrike" baseline="0" dirty="0" smtClean="0">
                <a:latin typeface="STIXGeneral-Italic"/>
              </a:rPr>
              <a:t>dx </a:t>
            </a:r>
            <a:r>
              <a:rPr lang="en-US" dirty="0">
                <a:latin typeface="LiberationSerif"/>
              </a:rPr>
              <a:t>for the </a:t>
            </a:r>
            <a:r>
              <a:rPr lang="en-US" dirty="0" smtClean="0">
                <a:latin typeface="LiberationSerif"/>
              </a:rPr>
              <a:t>given functions</a:t>
            </a:r>
            <a:r>
              <a:rPr lang="en-US" dirty="0">
                <a:latin typeface="LiberationSerif"/>
              </a:rPr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99" y="1131582"/>
            <a:ext cx="2481243" cy="52158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290" y="1076115"/>
            <a:ext cx="2024255" cy="9535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1290" y="2029704"/>
            <a:ext cx="2888917" cy="44951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3034" y="146699"/>
            <a:ext cx="16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Exercise </a:t>
            </a:r>
            <a:r>
              <a:rPr lang="en-US" sz="2400" b="1" dirty="0" smtClean="0"/>
              <a:t>3.5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4472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79" y="808408"/>
            <a:ext cx="5544253" cy="36460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79" y="4807131"/>
            <a:ext cx="4958957" cy="20508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7279" y="189989"/>
            <a:ext cx="16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Exercise </a:t>
            </a:r>
            <a:r>
              <a:rPr lang="en-US" sz="2400" b="1" dirty="0" smtClean="0"/>
              <a:t>3.6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73108" y="4304788"/>
            <a:ext cx="16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Exercise </a:t>
            </a:r>
            <a:r>
              <a:rPr lang="en-US" sz="2400" b="1" dirty="0" smtClean="0"/>
              <a:t>3.7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4037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08" y="1138602"/>
            <a:ext cx="5336579" cy="676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08" y="1815177"/>
            <a:ext cx="4923119" cy="49308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5708" y="569482"/>
            <a:ext cx="16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Exercise </a:t>
            </a:r>
            <a:r>
              <a:rPr lang="en-US" sz="2400" b="1" dirty="0" smtClean="0"/>
              <a:t>3.8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134" y="5552552"/>
            <a:ext cx="3285790" cy="105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7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251"/>
          <a:stretch/>
        </p:blipFill>
        <p:spPr>
          <a:xfrm>
            <a:off x="1018902" y="1111293"/>
            <a:ext cx="5118411" cy="28574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5673" y="500653"/>
            <a:ext cx="16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Exercise </a:t>
            </a:r>
            <a:r>
              <a:rPr lang="en-US" sz="2400" b="1" dirty="0" smtClean="0"/>
              <a:t>3.9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25385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7506" y="262946"/>
            <a:ext cx="1828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Exercise </a:t>
            </a:r>
            <a:r>
              <a:rPr lang="en-US" sz="2400" b="1" dirty="0" smtClean="0"/>
              <a:t>3.10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526868" y="724611"/>
            <a:ext cx="667076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iberationSerif"/>
              </a:rPr>
              <a:t>For the following exercises, use implicit differentiation to</a:t>
            </a:r>
          </a:p>
          <a:p>
            <a:r>
              <a:rPr lang="en-US" dirty="0">
                <a:latin typeface="LiberationSerif"/>
              </a:rPr>
              <a:t>find </a:t>
            </a:r>
            <a:r>
              <a:rPr lang="en-US" sz="2000" b="0" i="1" u="none" strike="noStrike" baseline="0" dirty="0" err="1" smtClean="0">
                <a:latin typeface="STIXGeneral-Italic"/>
              </a:rPr>
              <a:t>dy</a:t>
            </a:r>
            <a:r>
              <a:rPr lang="en-US" sz="2000" i="1" dirty="0">
                <a:latin typeface="STIXGeneral-Italic"/>
              </a:rPr>
              <a:t>/</a:t>
            </a:r>
            <a:r>
              <a:rPr lang="en-US" sz="2000" b="0" i="1" u="none" strike="noStrike" baseline="0" dirty="0" smtClean="0">
                <a:latin typeface="STIXGeneral-Italic"/>
              </a:rPr>
              <a:t>dx</a:t>
            </a:r>
            <a:r>
              <a:rPr lang="en-US" sz="2000" b="0" i="0" u="none" strike="noStrike" baseline="0" dirty="0" smtClean="0">
                <a:latin typeface="STIXGeneral-Regular"/>
              </a:rPr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09" y="1497624"/>
            <a:ext cx="2810560" cy="308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8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120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LiberationSans</vt:lpstr>
      <vt:lpstr>LiberationSans-Bold</vt:lpstr>
      <vt:lpstr>LiberationSerif</vt:lpstr>
      <vt:lpstr>STIXGeneral-Italic</vt:lpstr>
      <vt:lpstr>STIXGeneral-Regular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Thanh</dc:creator>
  <cp:lastModifiedBy>Tran Thanh</cp:lastModifiedBy>
  <cp:revision>6</cp:revision>
  <dcterms:created xsi:type="dcterms:W3CDTF">2019-11-13T00:12:36Z</dcterms:created>
  <dcterms:modified xsi:type="dcterms:W3CDTF">2019-11-13T00:36:10Z</dcterms:modified>
</cp:coreProperties>
</file>