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42"/>
  </p:notesMasterIdLst>
  <p:sldIdLst>
    <p:sldId id="256" r:id="rId2"/>
    <p:sldId id="257" r:id="rId3"/>
    <p:sldId id="258" r:id="rId4"/>
    <p:sldId id="494" r:id="rId5"/>
    <p:sldId id="261" r:id="rId6"/>
    <p:sldId id="260" r:id="rId7"/>
    <p:sldId id="262" r:id="rId8"/>
    <p:sldId id="495" r:id="rId9"/>
    <p:sldId id="496" r:id="rId10"/>
    <p:sldId id="499" r:id="rId11"/>
    <p:sldId id="502" r:id="rId12"/>
    <p:sldId id="500" r:id="rId13"/>
    <p:sldId id="263" r:id="rId14"/>
    <p:sldId id="265" r:id="rId15"/>
    <p:sldId id="266" r:id="rId16"/>
    <p:sldId id="497" r:id="rId17"/>
    <p:sldId id="479" r:id="rId18"/>
    <p:sldId id="267" r:id="rId19"/>
    <p:sldId id="490" r:id="rId20"/>
    <p:sldId id="501" r:id="rId21"/>
    <p:sldId id="487" r:id="rId22"/>
    <p:sldId id="488" r:id="rId23"/>
    <p:sldId id="485" r:id="rId24"/>
    <p:sldId id="498" r:id="rId25"/>
    <p:sldId id="268" r:id="rId26"/>
    <p:sldId id="481" r:id="rId27"/>
    <p:sldId id="503" r:id="rId28"/>
    <p:sldId id="482" r:id="rId29"/>
    <p:sldId id="504" r:id="rId30"/>
    <p:sldId id="264" r:id="rId31"/>
    <p:sldId id="475" r:id="rId32"/>
    <p:sldId id="483" r:id="rId33"/>
    <p:sldId id="476" r:id="rId34"/>
    <p:sldId id="493" r:id="rId35"/>
    <p:sldId id="492" r:id="rId36"/>
    <p:sldId id="489" r:id="rId37"/>
    <p:sldId id="477" r:id="rId38"/>
    <p:sldId id="480" r:id="rId39"/>
    <p:sldId id="478" r:id="rId40"/>
    <p:sldId id="484" r:id="rId41"/>
  </p:sldIdLst>
  <p:sldSz cx="12192000" cy="68580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6434"/>
          </a:xfrm>
          <a:prstGeom prst="rect">
            <a:avLst/>
          </a:prstGeom>
        </p:spPr>
        <p:txBody>
          <a:bodyPr vert="horz" lIns="92446" tIns="46223" rIns="92446" bIns="46223" rtlCol="0"/>
          <a:lstStyle>
            <a:lvl1pPr algn="r">
              <a:defRPr sz="1200"/>
            </a:lvl1pPr>
          </a:lstStyle>
          <a:p>
            <a:fld id="{59487747-A4FF-4C3A-A715-FE231F6F89FF}" type="datetimeFigureOut">
              <a:rPr lang="en-US" smtClean="0"/>
              <a:t>11/11/2019</a:t>
            </a:fld>
            <a:endParaRPr lang="en-US"/>
          </a:p>
        </p:txBody>
      </p:sp>
      <p:sp>
        <p:nvSpPr>
          <p:cNvPr id="4" name="Slide Image Placeholder 3"/>
          <p:cNvSpPr>
            <a:spLocks noGrp="1" noRot="1" noChangeAspect="1"/>
          </p:cNvSpPr>
          <p:nvPr>
            <p:ph type="sldImg" idx="2"/>
          </p:nvPr>
        </p:nvSpPr>
        <p:spPr>
          <a:xfrm>
            <a:off x="654050" y="1162050"/>
            <a:ext cx="5575300"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46" tIns="46223" rIns="92446" bIns="4622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42178153-547F-4830-B21B-BBFAE24E6756}" type="slidenum">
              <a:rPr lang="en-US" smtClean="0"/>
              <a:t>‹#›</a:t>
            </a:fld>
            <a:endParaRPr lang="en-US"/>
          </a:p>
        </p:txBody>
      </p:sp>
    </p:spTree>
    <p:extLst>
      <p:ext uri="{BB962C8B-B14F-4D97-AF65-F5344CB8AC3E}">
        <p14:creationId xmlns:p14="http://schemas.microsoft.com/office/powerpoint/2010/main" val="4083486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a:extLst>
              <a:ext uri="{FF2B5EF4-FFF2-40B4-BE49-F238E27FC236}">
                <a16:creationId xmlns:a16="http://schemas.microsoft.com/office/drawing/2014/main" id="{72FDF7A4-D9F5-47CA-92C2-4B92A0116A91}"/>
              </a:ext>
            </a:extLst>
          </p:cNvPr>
          <p:cNvSpPr>
            <a:spLocks noGrp="1" noRot="1" noChangeAspect="1" noTextEdit="1"/>
          </p:cNvSpPr>
          <p:nvPr>
            <p:ph type="sldImg"/>
          </p:nvPr>
        </p:nvSpPr>
        <p:spPr>
          <a:ln/>
        </p:spPr>
      </p:sp>
      <p:sp>
        <p:nvSpPr>
          <p:cNvPr id="66562" name="Notes Placeholder 2">
            <a:extLst>
              <a:ext uri="{FF2B5EF4-FFF2-40B4-BE49-F238E27FC236}">
                <a16:creationId xmlns:a16="http://schemas.microsoft.com/office/drawing/2014/main" id="{6674BD34-76B1-4B5F-8704-9C2CCADA5E8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f+c; f-c</a:t>
            </a:r>
          </a:p>
        </p:txBody>
      </p:sp>
      <p:sp>
        <p:nvSpPr>
          <p:cNvPr id="66563" name="Slide Number Placeholder 3">
            <a:extLst>
              <a:ext uri="{FF2B5EF4-FFF2-40B4-BE49-F238E27FC236}">
                <a16:creationId xmlns:a16="http://schemas.microsoft.com/office/drawing/2014/main" id="{45DE9E24-89EA-4A3D-B3A1-76FCE2E877C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51122" indent="-288893" eaLnBrk="0" hangingPunct="0">
              <a:defRPr sz="2400">
                <a:solidFill>
                  <a:schemeClr val="tx1"/>
                </a:solidFill>
                <a:latin typeface="Arial" panose="020B0604020202020204" pitchFamily="34" charset="0"/>
                <a:ea typeface="ＭＳ Ｐゴシック" panose="020B0600070205080204" pitchFamily="34" charset="-128"/>
              </a:defRPr>
            </a:lvl2pPr>
            <a:lvl3pPr marL="1155573" indent="-231115" eaLnBrk="0" hangingPunct="0">
              <a:defRPr sz="2400">
                <a:solidFill>
                  <a:schemeClr val="tx1"/>
                </a:solidFill>
                <a:latin typeface="Arial" panose="020B0604020202020204" pitchFamily="34" charset="0"/>
                <a:ea typeface="ＭＳ Ｐゴシック" panose="020B0600070205080204" pitchFamily="34" charset="-128"/>
              </a:defRPr>
            </a:lvl3pPr>
            <a:lvl4pPr marL="1617802" indent="-231115" eaLnBrk="0" hangingPunct="0">
              <a:defRPr sz="2400">
                <a:solidFill>
                  <a:schemeClr val="tx1"/>
                </a:solidFill>
                <a:latin typeface="Arial" panose="020B0604020202020204" pitchFamily="34" charset="0"/>
                <a:ea typeface="ＭＳ Ｐゴシック" panose="020B0600070205080204" pitchFamily="34" charset="-128"/>
              </a:defRPr>
            </a:lvl4pPr>
            <a:lvl5pPr marL="2080031" indent="-231115" eaLnBrk="0" hangingPunct="0">
              <a:defRPr sz="2400">
                <a:solidFill>
                  <a:schemeClr val="tx1"/>
                </a:solidFill>
                <a:latin typeface="Arial" panose="020B0604020202020204" pitchFamily="34" charset="0"/>
                <a:ea typeface="ＭＳ Ｐゴシック" panose="020B0600070205080204" pitchFamily="34" charset="-128"/>
              </a:defRPr>
            </a:lvl5pPr>
            <a:lvl6pPr marL="2542261" indent="-23111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004490" indent="-23111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66719" indent="-23111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28948" indent="-23111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D24AA55-75EE-4F9F-BF22-37F8C7752D16}" type="slidenum">
              <a:rPr lang="en-US" altLang="en-US" sz="1200"/>
              <a:pPr eaLnBrk="1" hangingPunct="1"/>
              <a:t>31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12192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9" name="Rectangle 7"/>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 name="Rectangle 8"/>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1" name="Rectangle 9"/>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2" name="Rectangle 10"/>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3" name="Rectangle 11"/>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4" name="Rectangle 12"/>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5" name="Rectangle 13"/>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6" name="Rectangle 14"/>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7" name="Rectangle 15"/>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grpSp>
      </p:grpSp>
      <p:sp>
        <p:nvSpPr>
          <p:cNvPr id="5139" name="Rectangle 19">
            <a:extLst>
              <a:ext uri="{FF2B5EF4-FFF2-40B4-BE49-F238E27FC236}">
                <a16:creationId xmlns:a16="http://schemas.microsoft.com/office/drawing/2014/main" id="{7454DCD2-6DEB-42D7-A061-F59ACAC31FF8}"/>
              </a:ext>
            </a:extLst>
          </p:cNvPr>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pPr lvl="0"/>
            <a:r>
              <a:rPr lang="en-US" altLang="en-US" noProof="0" smtClean="0"/>
              <a:t>Click to edit Master title style</a:t>
            </a:r>
            <a:endParaRPr lang="en-US" altLang="en-US" noProof="0"/>
          </a:p>
        </p:txBody>
      </p:sp>
      <p:sp>
        <p:nvSpPr>
          <p:cNvPr id="5140" name="Rectangle 20">
            <a:extLst>
              <a:ext uri="{FF2B5EF4-FFF2-40B4-BE49-F238E27FC236}">
                <a16:creationId xmlns:a16="http://schemas.microsoft.com/office/drawing/2014/main" id="{29CF029F-F9B3-47ED-9942-EFD87C509C81}"/>
              </a:ext>
            </a:extLst>
          </p:cNvPr>
          <p:cNvSpPr>
            <a:spLocks noGrp="1" noChangeArrowheads="1"/>
          </p:cNvSpPr>
          <p:nvPr>
            <p:ph type="subTitle" idx="1"/>
          </p:nvPr>
        </p:nvSpPr>
        <p:spPr>
          <a:xfrm>
            <a:off x="3962400" y="4267200"/>
            <a:ext cx="8026400" cy="1752600"/>
          </a:xfrm>
        </p:spPr>
        <p:txBody>
          <a:bodyPr/>
          <a:lstStyle>
            <a:lvl1pPr marL="0" indent="0">
              <a:buFont typeface="Wingdings" panose="05000000000000000000" pitchFamily="2" charset="2"/>
              <a:buNone/>
              <a:defRPr sz="3400"/>
            </a:lvl1pPr>
          </a:lstStyle>
          <a:p>
            <a:pPr lvl="0"/>
            <a:r>
              <a:rPr lang="en-US" altLang="en-US" noProof="0" smtClean="0"/>
              <a:t>Click to edit Master subtitle style</a:t>
            </a:r>
            <a:endParaRPr lang="en-US" altLang="en-US" noProof="0"/>
          </a:p>
        </p:txBody>
      </p:sp>
      <p:sp>
        <p:nvSpPr>
          <p:cNvPr id="18" name="Rectangle 16">
            <a:extLst>
              <a:ext uri="{FF2B5EF4-FFF2-40B4-BE49-F238E27FC236}">
                <a16:creationId xmlns:a16="http://schemas.microsoft.com/office/drawing/2014/main" id="{A66845CD-E0F1-4757-9069-E330BD9C69F7}"/>
              </a:ext>
            </a:extLst>
          </p:cNvPr>
          <p:cNvSpPr>
            <a:spLocks noGrp="1" noChangeArrowheads="1"/>
          </p:cNvSpPr>
          <p:nvPr>
            <p:ph type="dt" sz="half" idx="10"/>
          </p:nvPr>
        </p:nvSpPr>
        <p:spPr>
          <a:xfrm>
            <a:off x="609600" y="6248400"/>
            <a:ext cx="2844800" cy="457200"/>
          </a:xfrm>
        </p:spPr>
        <p:txBody>
          <a:bodyPr/>
          <a:lstStyle>
            <a:lvl1pPr>
              <a:defRPr/>
            </a:lvl1pPr>
          </a:lstStyle>
          <a:p>
            <a:fld id="{9184DA70-C731-4C70-880D-CCD4705E623C}" type="datetime1">
              <a:rPr lang="en-US" smtClean="0"/>
              <a:t>11/11/2019</a:t>
            </a:fld>
            <a:endParaRPr lang="en-US" dirty="0"/>
          </a:p>
        </p:txBody>
      </p:sp>
      <p:sp>
        <p:nvSpPr>
          <p:cNvPr id="19" name="Rectangle 17">
            <a:extLst>
              <a:ext uri="{FF2B5EF4-FFF2-40B4-BE49-F238E27FC236}">
                <a16:creationId xmlns:a16="http://schemas.microsoft.com/office/drawing/2014/main" id="{9415C817-94DA-4B3C-8DF5-BBB1F910E4E1}"/>
              </a:ext>
            </a:extLst>
          </p:cNvPr>
          <p:cNvSpPr>
            <a:spLocks noGrp="1" noChangeArrowheads="1"/>
          </p:cNvSpPr>
          <p:nvPr>
            <p:ph type="ftr" sz="quarter" idx="11"/>
          </p:nvPr>
        </p:nvSpPr>
        <p:spPr/>
        <p:txBody>
          <a:bodyPr/>
          <a:lstStyle>
            <a:lvl1pPr>
              <a:defRPr/>
            </a:lvl1pPr>
          </a:lstStyle>
          <a:p>
            <a:endParaRPr lang="en-US" dirty="0"/>
          </a:p>
        </p:txBody>
      </p:sp>
      <p:sp>
        <p:nvSpPr>
          <p:cNvPr id="20" name="Rectangle 18">
            <a:extLst>
              <a:ext uri="{FF2B5EF4-FFF2-40B4-BE49-F238E27FC236}">
                <a16:creationId xmlns:a16="http://schemas.microsoft.com/office/drawing/2014/main" id="{DC09802F-B1A9-42C2-825F-2917737E5818}"/>
              </a:ext>
            </a:extLst>
          </p:cNvPr>
          <p:cNvSpPr>
            <a:spLocks noGrp="1" noChangeArrowheads="1"/>
          </p:cNvSpPr>
          <p:nvPr>
            <p:ph type="sldNum" sz="quarter" idx="12"/>
          </p:nvPr>
        </p:nvSpPr>
        <p:spPr/>
        <p:txBody>
          <a:bodyPr/>
          <a:lstStyle>
            <a:lvl1pPr>
              <a:defRPr smtClean="0"/>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86256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F5C08-E191-4AC8-88A2-05772784A691}"/>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321CA806-CE0B-4479-9723-1B077DA90D53}"/>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a:extLst>
              <a:ext uri="{FF2B5EF4-FFF2-40B4-BE49-F238E27FC236}">
                <a16:creationId xmlns:a16="http://schemas.microsoft.com/office/drawing/2014/main" id="{0BCB227B-A46F-4FA3-A01D-B76E4222BBA5}"/>
              </a:ext>
            </a:extLst>
          </p:cNvPr>
          <p:cNvSpPr>
            <a:spLocks noGrp="1" noChangeArrowheads="1"/>
          </p:cNvSpPr>
          <p:nvPr>
            <p:ph type="ftr" sz="quarter" idx="10"/>
          </p:nvPr>
        </p:nvSpPr>
        <p:spPr>
          <a:ln/>
        </p:spPr>
        <p:txBody>
          <a:bodyPr/>
          <a:lstStyle>
            <a:lvl1pPr>
              <a:defRPr/>
            </a:lvl1pPr>
          </a:lstStyle>
          <a:p>
            <a:endParaRPr lang="en-US" dirty="0"/>
          </a:p>
        </p:txBody>
      </p:sp>
      <p:sp>
        <p:nvSpPr>
          <p:cNvPr id="5" name="Rectangle 3">
            <a:extLst>
              <a:ext uri="{FF2B5EF4-FFF2-40B4-BE49-F238E27FC236}">
                <a16:creationId xmlns:a16="http://schemas.microsoft.com/office/drawing/2014/main" id="{D3DF2867-6BC5-4460-81AC-59621F613D59}"/>
              </a:ext>
            </a:extLst>
          </p:cNvPr>
          <p:cNvSpPr>
            <a:spLocks noGrp="1" noChangeArrowheads="1"/>
          </p:cNvSpPr>
          <p:nvPr>
            <p:ph type="sldNum" sz="quarter" idx="11"/>
          </p:nvPr>
        </p:nvSpPr>
        <p:spPr>
          <a:ln/>
        </p:spPr>
        <p:txBody>
          <a:bodyPr/>
          <a:lstStyle>
            <a:lvl1pPr>
              <a:defRPr/>
            </a:lvl1pPr>
          </a:lstStyle>
          <a:p>
            <a:fld id="{3A98EE3D-8CD1-4C3F-BD1C-C98C9596463C}" type="slidenum">
              <a:rPr lang="en-US" smtClean="0"/>
              <a:t>‹#›</a:t>
            </a:fld>
            <a:endParaRPr lang="en-US" dirty="0"/>
          </a:p>
        </p:txBody>
      </p:sp>
      <p:sp>
        <p:nvSpPr>
          <p:cNvPr id="6" name="Rectangle 16">
            <a:extLst>
              <a:ext uri="{FF2B5EF4-FFF2-40B4-BE49-F238E27FC236}">
                <a16:creationId xmlns:a16="http://schemas.microsoft.com/office/drawing/2014/main" id="{237BFC2B-C3DB-4615-A439-6F53844CBD55}"/>
              </a:ext>
            </a:extLst>
          </p:cNvPr>
          <p:cNvSpPr>
            <a:spLocks noGrp="1" noChangeArrowheads="1"/>
          </p:cNvSpPr>
          <p:nvPr>
            <p:ph type="dt" sz="half" idx="12"/>
          </p:nvPr>
        </p:nvSpPr>
        <p:spPr>
          <a:ln/>
        </p:spPr>
        <p:txBody>
          <a:bodyPr/>
          <a:lstStyle>
            <a:lvl1pPr>
              <a:defRPr/>
            </a:lvl1pPr>
          </a:lstStyle>
          <a:p>
            <a:fld id="{B612A279-0833-481D-8C56-F67FD0AC6C50}" type="datetime1">
              <a:rPr lang="en-US" smtClean="0"/>
              <a:t>11/11/2019</a:t>
            </a:fld>
            <a:endParaRPr lang="en-US" dirty="0"/>
          </a:p>
        </p:txBody>
      </p:sp>
    </p:spTree>
    <p:extLst>
      <p:ext uri="{BB962C8B-B14F-4D97-AF65-F5344CB8AC3E}">
        <p14:creationId xmlns:p14="http://schemas.microsoft.com/office/powerpoint/2010/main" val="230743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C0543-4684-4A9C-AF77-37CA198B323E}"/>
              </a:ext>
            </a:extLst>
          </p:cNvPr>
          <p:cNvSpPr>
            <a:spLocks noGrp="1"/>
          </p:cNvSpPr>
          <p:nvPr>
            <p:ph type="title" orient="vert"/>
          </p:nvPr>
        </p:nvSpPr>
        <p:spPr>
          <a:xfrm>
            <a:off x="8839200" y="457200"/>
            <a:ext cx="2743200" cy="5410200"/>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52D5A011-BCDD-411E-8083-ADD33C2410DD}"/>
              </a:ext>
            </a:extLst>
          </p:cNvPr>
          <p:cNvSpPr>
            <a:spLocks noGrp="1"/>
          </p:cNvSpPr>
          <p:nvPr>
            <p:ph type="body" orient="vert" idx="1"/>
          </p:nvPr>
        </p:nvSpPr>
        <p:spPr>
          <a:xfrm>
            <a:off x="609600" y="457200"/>
            <a:ext cx="80264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a:extLst>
              <a:ext uri="{FF2B5EF4-FFF2-40B4-BE49-F238E27FC236}">
                <a16:creationId xmlns:a16="http://schemas.microsoft.com/office/drawing/2014/main" id="{0BCB227B-A46F-4FA3-A01D-B76E4222BBA5}"/>
              </a:ext>
            </a:extLst>
          </p:cNvPr>
          <p:cNvSpPr>
            <a:spLocks noGrp="1" noChangeArrowheads="1"/>
          </p:cNvSpPr>
          <p:nvPr>
            <p:ph type="ftr" sz="quarter" idx="10"/>
          </p:nvPr>
        </p:nvSpPr>
        <p:spPr>
          <a:ln/>
        </p:spPr>
        <p:txBody>
          <a:bodyPr/>
          <a:lstStyle>
            <a:lvl1pPr>
              <a:defRPr/>
            </a:lvl1pPr>
          </a:lstStyle>
          <a:p>
            <a:endParaRPr lang="en-US" dirty="0"/>
          </a:p>
        </p:txBody>
      </p:sp>
      <p:sp>
        <p:nvSpPr>
          <p:cNvPr id="5" name="Rectangle 3">
            <a:extLst>
              <a:ext uri="{FF2B5EF4-FFF2-40B4-BE49-F238E27FC236}">
                <a16:creationId xmlns:a16="http://schemas.microsoft.com/office/drawing/2014/main" id="{D3DF2867-6BC5-4460-81AC-59621F613D59}"/>
              </a:ext>
            </a:extLst>
          </p:cNvPr>
          <p:cNvSpPr>
            <a:spLocks noGrp="1" noChangeArrowheads="1"/>
          </p:cNvSpPr>
          <p:nvPr>
            <p:ph type="sldNum" sz="quarter" idx="11"/>
          </p:nvPr>
        </p:nvSpPr>
        <p:spPr>
          <a:ln/>
        </p:spPr>
        <p:txBody>
          <a:bodyPr/>
          <a:lstStyle>
            <a:lvl1pPr>
              <a:defRPr/>
            </a:lvl1pPr>
          </a:lstStyle>
          <a:p>
            <a:fld id="{3A98EE3D-8CD1-4C3F-BD1C-C98C9596463C}" type="slidenum">
              <a:rPr lang="en-US" smtClean="0"/>
              <a:t>‹#›</a:t>
            </a:fld>
            <a:endParaRPr lang="en-US" dirty="0"/>
          </a:p>
        </p:txBody>
      </p:sp>
      <p:sp>
        <p:nvSpPr>
          <p:cNvPr id="6" name="Rectangle 16">
            <a:extLst>
              <a:ext uri="{FF2B5EF4-FFF2-40B4-BE49-F238E27FC236}">
                <a16:creationId xmlns:a16="http://schemas.microsoft.com/office/drawing/2014/main" id="{237BFC2B-C3DB-4615-A439-6F53844CBD55}"/>
              </a:ext>
            </a:extLst>
          </p:cNvPr>
          <p:cNvSpPr>
            <a:spLocks noGrp="1" noChangeArrowheads="1"/>
          </p:cNvSpPr>
          <p:nvPr>
            <p:ph type="dt" sz="half" idx="12"/>
          </p:nvPr>
        </p:nvSpPr>
        <p:spPr>
          <a:ln/>
        </p:spPr>
        <p:txBody>
          <a:bodyPr/>
          <a:lstStyle>
            <a:lvl1pPr>
              <a:defRPr/>
            </a:lvl1pPr>
          </a:lstStyle>
          <a:p>
            <a:fld id="{6587DA83-5663-4C9C-B9AA-0B40A3DAFF81}" type="datetime1">
              <a:rPr lang="en-US" smtClean="0"/>
              <a:t>11/11/2019</a:t>
            </a:fld>
            <a:endParaRPr lang="en-US" dirty="0"/>
          </a:p>
        </p:txBody>
      </p:sp>
    </p:spTree>
    <p:extLst>
      <p:ext uri="{BB962C8B-B14F-4D97-AF65-F5344CB8AC3E}">
        <p14:creationId xmlns:p14="http://schemas.microsoft.com/office/powerpoint/2010/main" val="395503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6F6CF-6792-442B-9D71-29A6A1B9B545}"/>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2F0953B3-5CFE-409F-A878-CFF4AF0F6988}"/>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a:extLst>
              <a:ext uri="{FF2B5EF4-FFF2-40B4-BE49-F238E27FC236}">
                <a16:creationId xmlns:a16="http://schemas.microsoft.com/office/drawing/2014/main" id="{0BCB227B-A46F-4FA3-A01D-B76E4222BBA5}"/>
              </a:ext>
            </a:extLst>
          </p:cNvPr>
          <p:cNvSpPr>
            <a:spLocks noGrp="1" noChangeArrowheads="1"/>
          </p:cNvSpPr>
          <p:nvPr>
            <p:ph type="ftr" sz="quarter" idx="10"/>
          </p:nvPr>
        </p:nvSpPr>
        <p:spPr>
          <a:ln/>
        </p:spPr>
        <p:txBody>
          <a:bodyPr/>
          <a:lstStyle>
            <a:lvl1pPr>
              <a:defRPr/>
            </a:lvl1pPr>
          </a:lstStyle>
          <a:p>
            <a:endParaRPr lang="en-US" dirty="0"/>
          </a:p>
        </p:txBody>
      </p:sp>
      <p:sp>
        <p:nvSpPr>
          <p:cNvPr id="5" name="Rectangle 3">
            <a:extLst>
              <a:ext uri="{FF2B5EF4-FFF2-40B4-BE49-F238E27FC236}">
                <a16:creationId xmlns:a16="http://schemas.microsoft.com/office/drawing/2014/main" id="{D3DF2867-6BC5-4460-81AC-59621F613D59}"/>
              </a:ext>
            </a:extLst>
          </p:cNvPr>
          <p:cNvSpPr>
            <a:spLocks noGrp="1" noChangeArrowheads="1"/>
          </p:cNvSpPr>
          <p:nvPr>
            <p:ph type="sldNum" sz="quarter" idx="11"/>
          </p:nvPr>
        </p:nvSpPr>
        <p:spPr>
          <a:ln/>
        </p:spPr>
        <p:txBody>
          <a:bodyPr/>
          <a:lstStyle>
            <a:lvl1pPr>
              <a:defRPr/>
            </a:lvl1pPr>
          </a:lstStyle>
          <a:p>
            <a:fld id="{3A98EE3D-8CD1-4C3F-BD1C-C98C9596463C}" type="slidenum">
              <a:rPr lang="en-US" smtClean="0"/>
              <a:t>‹#›</a:t>
            </a:fld>
            <a:endParaRPr lang="en-US" dirty="0"/>
          </a:p>
        </p:txBody>
      </p:sp>
      <p:sp>
        <p:nvSpPr>
          <p:cNvPr id="6" name="Rectangle 16">
            <a:extLst>
              <a:ext uri="{FF2B5EF4-FFF2-40B4-BE49-F238E27FC236}">
                <a16:creationId xmlns:a16="http://schemas.microsoft.com/office/drawing/2014/main" id="{237BFC2B-C3DB-4615-A439-6F53844CBD55}"/>
              </a:ext>
            </a:extLst>
          </p:cNvPr>
          <p:cNvSpPr>
            <a:spLocks noGrp="1" noChangeArrowheads="1"/>
          </p:cNvSpPr>
          <p:nvPr>
            <p:ph type="dt" sz="half" idx="12"/>
          </p:nvPr>
        </p:nvSpPr>
        <p:spPr>
          <a:ln/>
        </p:spPr>
        <p:txBody>
          <a:bodyPr/>
          <a:lstStyle>
            <a:lvl1pPr>
              <a:defRPr/>
            </a:lvl1pPr>
          </a:lstStyle>
          <a:p>
            <a:fld id="{4BE1D723-8F53-4F53-90B0-1982A396982E}" type="datetime1">
              <a:rPr lang="en-US" smtClean="0"/>
              <a:t>11/11/2019</a:t>
            </a:fld>
            <a:endParaRPr lang="en-US" dirty="0"/>
          </a:p>
        </p:txBody>
      </p:sp>
    </p:spTree>
    <p:extLst>
      <p:ext uri="{BB962C8B-B14F-4D97-AF65-F5344CB8AC3E}">
        <p14:creationId xmlns:p14="http://schemas.microsoft.com/office/powerpoint/2010/main" val="4087514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1DD2-40DB-437D-A626-DC2086941F73}"/>
              </a:ext>
            </a:extLst>
          </p:cNvPr>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08A13D17-0661-4244-AA5B-BC2A64FA7EB5}"/>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Rectangle 2">
            <a:extLst>
              <a:ext uri="{FF2B5EF4-FFF2-40B4-BE49-F238E27FC236}">
                <a16:creationId xmlns:a16="http://schemas.microsoft.com/office/drawing/2014/main" id="{0BCB227B-A46F-4FA3-A01D-B76E4222BBA5}"/>
              </a:ext>
            </a:extLst>
          </p:cNvPr>
          <p:cNvSpPr>
            <a:spLocks noGrp="1" noChangeArrowheads="1"/>
          </p:cNvSpPr>
          <p:nvPr>
            <p:ph type="ftr" sz="quarter" idx="10"/>
          </p:nvPr>
        </p:nvSpPr>
        <p:spPr>
          <a:ln/>
        </p:spPr>
        <p:txBody>
          <a:bodyPr/>
          <a:lstStyle>
            <a:lvl1pPr>
              <a:defRPr/>
            </a:lvl1pPr>
          </a:lstStyle>
          <a:p>
            <a:endParaRPr lang="en-US" dirty="0"/>
          </a:p>
        </p:txBody>
      </p:sp>
      <p:sp>
        <p:nvSpPr>
          <p:cNvPr id="5" name="Rectangle 3">
            <a:extLst>
              <a:ext uri="{FF2B5EF4-FFF2-40B4-BE49-F238E27FC236}">
                <a16:creationId xmlns:a16="http://schemas.microsoft.com/office/drawing/2014/main" id="{D3DF2867-6BC5-4460-81AC-59621F613D59}"/>
              </a:ext>
            </a:extLst>
          </p:cNvPr>
          <p:cNvSpPr>
            <a:spLocks noGrp="1" noChangeArrowheads="1"/>
          </p:cNvSpPr>
          <p:nvPr>
            <p:ph type="sldNum" sz="quarter" idx="11"/>
          </p:nvPr>
        </p:nvSpPr>
        <p:spPr>
          <a:ln/>
        </p:spPr>
        <p:txBody>
          <a:bodyPr/>
          <a:lstStyle>
            <a:lvl1pPr>
              <a:defRPr/>
            </a:lvl1pPr>
          </a:lstStyle>
          <a:p>
            <a:fld id="{3A98EE3D-8CD1-4C3F-BD1C-C98C9596463C}" type="slidenum">
              <a:rPr lang="en-US" smtClean="0"/>
              <a:t>‹#›</a:t>
            </a:fld>
            <a:endParaRPr lang="en-US" dirty="0"/>
          </a:p>
        </p:txBody>
      </p:sp>
      <p:sp>
        <p:nvSpPr>
          <p:cNvPr id="6" name="Rectangle 16">
            <a:extLst>
              <a:ext uri="{FF2B5EF4-FFF2-40B4-BE49-F238E27FC236}">
                <a16:creationId xmlns:a16="http://schemas.microsoft.com/office/drawing/2014/main" id="{237BFC2B-C3DB-4615-A439-6F53844CBD55}"/>
              </a:ext>
            </a:extLst>
          </p:cNvPr>
          <p:cNvSpPr>
            <a:spLocks noGrp="1" noChangeArrowheads="1"/>
          </p:cNvSpPr>
          <p:nvPr>
            <p:ph type="dt" sz="half" idx="12"/>
          </p:nvPr>
        </p:nvSpPr>
        <p:spPr>
          <a:ln/>
        </p:spPr>
        <p:txBody>
          <a:bodyPr/>
          <a:lstStyle>
            <a:lvl1pPr>
              <a:defRPr/>
            </a:lvl1pPr>
          </a:lstStyle>
          <a:p>
            <a:fld id="{97669AF7-7BEB-44E4-9852-375E34362B5B}" type="datetime1">
              <a:rPr lang="en-US" smtClean="0"/>
              <a:t>11/11/2019</a:t>
            </a:fld>
            <a:endParaRPr lang="en-US" dirty="0"/>
          </a:p>
        </p:txBody>
      </p:sp>
    </p:spTree>
    <p:extLst>
      <p:ext uri="{BB962C8B-B14F-4D97-AF65-F5344CB8AC3E}">
        <p14:creationId xmlns:p14="http://schemas.microsoft.com/office/powerpoint/2010/main" val="3726745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0D6F-A1EC-4174-B2F9-99A25976563C}"/>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5B0B0FC5-583E-47C8-A4F3-FA220C17BD7C}"/>
              </a:ext>
            </a:extLst>
          </p:cNvPr>
          <p:cNvSpPr>
            <a:spLocks noGrp="1"/>
          </p:cNvSpPr>
          <p:nvPr>
            <p:ph sz="half" idx="1"/>
          </p:nvPr>
        </p:nvSpPr>
        <p:spPr>
          <a:xfrm>
            <a:off x="609600" y="1981200"/>
            <a:ext cx="5384800" cy="3886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2F5BF603-A4B5-47A8-BC02-C85DE7443E24}"/>
              </a:ext>
            </a:extLst>
          </p:cNvPr>
          <p:cNvSpPr>
            <a:spLocks noGrp="1"/>
          </p:cNvSpPr>
          <p:nvPr>
            <p:ph sz="half" idx="2"/>
          </p:nvPr>
        </p:nvSpPr>
        <p:spPr>
          <a:xfrm>
            <a:off x="6197600" y="1981200"/>
            <a:ext cx="5384800" cy="3886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a:extLst>
              <a:ext uri="{FF2B5EF4-FFF2-40B4-BE49-F238E27FC236}">
                <a16:creationId xmlns:a16="http://schemas.microsoft.com/office/drawing/2014/main" id="{0BCB227B-A46F-4FA3-A01D-B76E4222BBA5}"/>
              </a:ext>
            </a:extLst>
          </p:cNvPr>
          <p:cNvSpPr>
            <a:spLocks noGrp="1" noChangeArrowheads="1"/>
          </p:cNvSpPr>
          <p:nvPr>
            <p:ph type="ftr" sz="quarter" idx="10"/>
          </p:nvPr>
        </p:nvSpPr>
        <p:spPr>
          <a:ln/>
        </p:spPr>
        <p:txBody>
          <a:bodyPr/>
          <a:lstStyle>
            <a:lvl1pPr>
              <a:defRPr/>
            </a:lvl1pPr>
          </a:lstStyle>
          <a:p>
            <a:endParaRPr lang="en-US" dirty="0"/>
          </a:p>
        </p:txBody>
      </p:sp>
      <p:sp>
        <p:nvSpPr>
          <p:cNvPr id="6" name="Rectangle 3">
            <a:extLst>
              <a:ext uri="{FF2B5EF4-FFF2-40B4-BE49-F238E27FC236}">
                <a16:creationId xmlns:a16="http://schemas.microsoft.com/office/drawing/2014/main" id="{D3DF2867-6BC5-4460-81AC-59621F613D59}"/>
              </a:ext>
            </a:extLst>
          </p:cNvPr>
          <p:cNvSpPr>
            <a:spLocks noGrp="1" noChangeArrowheads="1"/>
          </p:cNvSpPr>
          <p:nvPr>
            <p:ph type="sldNum" sz="quarter" idx="11"/>
          </p:nvPr>
        </p:nvSpPr>
        <p:spPr>
          <a:ln/>
        </p:spPr>
        <p:txBody>
          <a:bodyPr/>
          <a:lstStyle>
            <a:lvl1pPr>
              <a:defRPr/>
            </a:lvl1pPr>
          </a:lstStyle>
          <a:p>
            <a:fld id="{3A98EE3D-8CD1-4C3F-BD1C-C98C9596463C}" type="slidenum">
              <a:rPr lang="en-US" smtClean="0"/>
              <a:t>‹#›</a:t>
            </a:fld>
            <a:endParaRPr lang="en-US" dirty="0"/>
          </a:p>
        </p:txBody>
      </p:sp>
      <p:sp>
        <p:nvSpPr>
          <p:cNvPr id="7" name="Rectangle 16">
            <a:extLst>
              <a:ext uri="{FF2B5EF4-FFF2-40B4-BE49-F238E27FC236}">
                <a16:creationId xmlns:a16="http://schemas.microsoft.com/office/drawing/2014/main" id="{237BFC2B-C3DB-4615-A439-6F53844CBD55}"/>
              </a:ext>
            </a:extLst>
          </p:cNvPr>
          <p:cNvSpPr>
            <a:spLocks noGrp="1" noChangeArrowheads="1"/>
          </p:cNvSpPr>
          <p:nvPr>
            <p:ph type="dt" sz="half" idx="12"/>
          </p:nvPr>
        </p:nvSpPr>
        <p:spPr>
          <a:ln/>
        </p:spPr>
        <p:txBody>
          <a:bodyPr/>
          <a:lstStyle>
            <a:lvl1pPr>
              <a:defRPr/>
            </a:lvl1pPr>
          </a:lstStyle>
          <a:p>
            <a:fld id="{BAAAC38D-0552-4C82-B593-E6124DFADBE2}" type="datetime1">
              <a:rPr lang="en-US" smtClean="0"/>
              <a:t>11/11/2019</a:t>
            </a:fld>
            <a:endParaRPr lang="en-US" dirty="0"/>
          </a:p>
        </p:txBody>
      </p:sp>
    </p:spTree>
    <p:extLst>
      <p:ext uri="{BB962C8B-B14F-4D97-AF65-F5344CB8AC3E}">
        <p14:creationId xmlns:p14="http://schemas.microsoft.com/office/powerpoint/2010/main" val="1207387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CC228-E067-49E3-8319-261CABD09A10}"/>
              </a:ext>
            </a:extLst>
          </p:cNvPr>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09E4B906-31FB-4459-9932-B45F3FD9ADC6}"/>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D6C34834-56F5-4781-9033-3C95C5D027FA}"/>
              </a:ext>
            </a:extLst>
          </p:cNvPr>
          <p:cNvSpPr>
            <a:spLocks noGrp="1"/>
          </p:cNvSpPr>
          <p:nvPr>
            <p:ph sz="half" idx="2"/>
          </p:nvPr>
        </p:nvSpPr>
        <p:spPr>
          <a:xfrm>
            <a:off x="840318" y="2505075"/>
            <a:ext cx="51583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11342AEA-E5EB-4417-BD44-D73922498B94}"/>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AD9682DF-76D5-4CB6-AB90-5722DEB5831A}"/>
              </a:ext>
            </a:extLst>
          </p:cNvPr>
          <p:cNvSpPr>
            <a:spLocks noGrp="1"/>
          </p:cNvSpPr>
          <p:nvPr>
            <p:ph sz="quarter" idx="4"/>
          </p:nvPr>
        </p:nvSpPr>
        <p:spPr>
          <a:xfrm>
            <a:off x="6172200" y="2505075"/>
            <a:ext cx="518371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a:extLst>
              <a:ext uri="{FF2B5EF4-FFF2-40B4-BE49-F238E27FC236}">
                <a16:creationId xmlns:a16="http://schemas.microsoft.com/office/drawing/2014/main" id="{0BCB227B-A46F-4FA3-A01D-B76E4222BBA5}"/>
              </a:ext>
            </a:extLst>
          </p:cNvPr>
          <p:cNvSpPr>
            <a:spLocks noGrp="1" noChangeArrowheads="1"/>
          </p:cNvSpPr>
          <p:nvPr>
            <p:ph type="ftr" sz="quarter" idx="10"/>
          </p:nvPr>
        </p:nvSpPr>
        <p:spPr>
          <a:ln/>
        </p:spPr>
        <p:txBody>
          <a:bodyPr/>
          <a:lstStyle>
            <a:lvl1pPr>
              <a:defRPr/>
            </a:lvl1pPr>
          </a:lstStyle>
          <a:p>
            <a:endParaRPr lang="en-US" dirty="0"/>
          </a:p>
        </p:txBody>
      </p:sp>
      <p:sp>
        <p:nvSpPr>
          <p:cNvPr id="8" name="Rectangle 3">
            <a:extLst>
              <a:ext uri="{FF2B5EF4-FFF2-40B4-BE49-F238E27FC236}">
                <a16:creationId xmlns:a16="http://schemas.microsoft.com/office/drawing/2014/main" id="{D3DF2867-6BC5-4460-81AC-59621F613D59}"/>
              </a:ext>
            </a:extLst>
          </p:cNvPr>
          <p:cNvSpPr>
            <a:spLocks noGrp="1" noChangeArrowheads="1"/>
          </p:cNvSpPr>
          <p:nvPr>
            <p:ph type="sldNum" sz="quarter" idx="11"/>
          </p:nvPr>
        </p:nvSpPr>
        <p:spPr>
          <a:ln/>
        </p:spPr>
        <p:txBody>
          <a:bodyPr/>
          <a:lstStyle>
            <a:lvl1pPr>
              <a:defRPr/>
            </a:lvl1pPr>
          </a:lstStyle>
          <a:p>
            <a:fld id="{3A98EE3D-8CD1-4C3F-BD1C-C98C9596463C}" type="slidenum">
              <a:rPr lang="en-US" smtClean="0"/>
              <a:t>‹#›</a:t>
            </a:fld>
            <a:endParaRPr lang="en-US" dirty="0"/>
          </a:p>
        </p:txBody>
      </p:sp>
      <p:sp>
        <p:nvSpPr>
          <p:cNvPr id="9" name="Rectangle 16">
            <a:extLst>
              <a:ext uri="{FF2B5EF4-FFF2-40B4-BE49-F238E27FC236}">
                <a16:creationId xmlns:a16="http://schemas.microsoft.com/office/drawing/2014/main" id="{237BFC2B-C3DB-4615-A439-6F53844CBD55}"/>
              </a:ext>
            </a:extLst>
          </p:cNvPr>
          <p:cNvSpPr>
            <a:spLocks noGrp="1" noChangeArrowheads="1"/>
          </p:cNvSpPr>
          <p:nvPr>
            <p:ph type="dt" sz="half" idx="12"/>
          </p:nvPr>
        </p:nvSpPr>
        <p:spPr>
          <a:ln/>
        </p:spPr>
        <p:txBody>
          <a:bodyPr/>
          <a:lstStyle>
            <a:lvl1pPr>
              <a:defRPr/>
            </a:lvl1pPr>
          </a:lstStyle>
          <a:p>
            <a:fld id="{D9DF0F1C-5577-4ACB-BB62-DF8F3C494C7E}" type="datetime1">
              <a:rPr lang="en-US" smtClean="0"/>
              <a:t>11/11/2019</a:t>
            </a:fld>
            <a:endParaRPr lang="en-US" dirty="0"/>
          </a:p>
        </p:txBody>
      </p:sp>
    </p:spTree>
    <p:extLst>
      <p:ext uri="{BB962C8B-B14F-4D97-AF65-F5344CB8AC3E}">
        <p14:creationId xmlns:p14="http://schemas.microsoft.com/office/powerpoint/2010/main" val="220677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467D-C99E-4F8C-910D-E042B42268B7}"/>
              </a:ext>
            </a:extLst>
          </p:cNvPr>
          <p:cNvSpPr>
            <a:spLocks noGrp="1"/>
          </p:cNvSpPr>
          <p:nvPr>
            <p:ph type="title"/>
          </p:nvPr>
        </p:nvSpPr>
        <p:spPr/>
        <p:txBody>
          <a:bodyPr/>
          <a:lstStyle/>
          <a:p>
            <a:r>
              <a:rPr lang="en-US" smtClean="0"/>
              <a:t>Click to edit Master title style</a:t>
            </a:r>
            <a:endParaRPr lang="en-US"/>
          </a:p>
        </p:txBody>
      </p:sp>
      <p:sp>
        <p:nvSpPr>
          <p:cNvPr id="3" name="Rectangle 2">
            <a:extLst>
              <a:ext uri="{FF2B5EF4-FFF2-40B4-BE49-F238E27FC236}">
                <a16:creationId xmlns:a16="http://schemas.microsoft.com/office/drawing/2014/main" id="{0BCB227B-A46F-4FA3-A01D-B76E4222BBA5}"/>
              </a:ext>
            </a:extLst>
          </p:cNvPr>
          <p:cNvSpPr>
            <a:spLocks noGrp="1" noChangeArrowheads="1"/>
          </p:cNvSpPr>
          <p:nvPr>
            <p:ph type="ftr" sz="quarter" idx="10"/>
          </p:nvPr>
        </p:nvSpPr>
        <p:spPr>
          <a:ln/>
        </p:spPr>
        <p:txBody>
          <a:bodyPr/>
          <a:lstStyle>
            <a:lvl1pPr>
              <a:defRPr/>
            </a:lvl1pPr>
          </a:lstStyle>
          <a:p>
            <a:endParaRPr lang="en-US" dirty="0"/>
          </a:p>
        </p:txBody>
      </p:sp>
      <p:sp>
        <p:nvSpPr>
          <p:cNvPr id="4" name="Rectangle 3">
            <a:extLst>
              <a:ext uri="{FF2B5EF4-FFF2-40B4-BE49-F238E27FC236}">
                <a16:creationId xmlns:a16="http://schemas.microsoft.com/office/drawing/2014/main" id="{D3DF2867-6BC5-4460-81AC-59621F613D59}"/>
              </a:ext>
            </a:extLst>
          </p:cNvPr>
          <p:cNvSpPr>
            <a:spLocks noGrp="1" noChangeArrowheads="1"/>
          </p:cNvSpPr>
          <p:nvPr>
            <p:ph type="sldNum" sz="quarter" idx="11"/>
          </p:nvPr>
        </p:nvSpPr>
        <p:spPr>
          <a:ln/>
        </p:spPr>
        <p:txBody>
          <a:bodyPr/>
          <a:lstStyle>
            <a:lvl1pPr>
              <a:defRPr/>
            </a:lvl1pPr>
          </a:lstStyle>
          <a:p>
            <a:fld id="{3A98EE3D-8CD1-4C3F-BD1C-C98C9596463C}" type="slidenum">
              <a:rPr lang="en-US" smtClean="0"/>
              <a:t>‹#›</a:t>
            </a:fld>
            <a:endParaRPr lang="en-US" dirty="0"/>
          </a:p>
        </p:txBody>
      </p:sp>
      <p:sp>
        <p:nvSpPr>
          <p:cNvPr id="5" name="Rectangle 16">
            <a:extLst>
              <a:ext uri="{FF2B5EF4-FFF2-40B4-BE49-F238E27FC236}">
                <a16:creationId xmlns:a16="http://schemas.microsoft.com/office/drawing/2014/main" id="{237BFC2B-C3DB-4615-A439-6F53844CBD55}"/>
              </a:ext>
            </a:extLst>
          </p:cNvPr>
          <p:cNvSpPr>
            <a:spLocks noGrp="1" noChangeArrowheads="1"/>
          </p:cNvSpPr>
          <p:nvPr>
            <p:ph type="dt" sz="half" idx="12"/>
          </p:nvPr>
        </p:nvSpPr>
        <p:spPr>
          <a:ln/>
        </p:spPr>
        <p:txBody>
          <a:bodyPr/>
          <a:lstStyle>
            <a:lvl1pPr>
              <a:defRPr/>
            </a:lvl1pPr>
          </a:lstStyle>
          <a:p>
            <a:fld id="{1775B394-D9F9-4F0C-B15D-605F45CB9E9F}" type="datetime1">
              <a:rPr lang="en-US" smtClean="0"/>
              <a:t>11/11/2019</a:t>
            </a:fld>
            <a:endParaRPr lang="en-US" dirty="0"/>
          </a:p>
        </p:txBody>
      </p:sp>
    </p:spTree>
    <p:extLst>
      <p:ext uri="{BB962C8B-B14F-4D97-AF65-F5344CB8AC3E}">
        <p14:creationId xmlns:p14="http://schemas.microsoft.com/office/powerpoint/2010/main" val="3350151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BCB227B-A46F-4FA3-A01D-B76E4222BBA5}"/>
              </a:ext>
            </a:extLst>
          </p:cNvPr>
          <p:cNvSpPr>
            <a:spLocks noGrp="1" noChangeArrowheads="1"/>
          </p:cNvSpPr>
          <p:nvPr>
            <p:ph type="ftr" sz="quarter" idx="10"/>
          </p:nvPr>
        </p:nvSpPr>
        <p:spPr>
          <a:ln/>
        </p:spPr>
        <p:txBody>
          <a:bodyPr/>
          <a:lstStyle>
            <a:lvl1pPr>
              <a:defRPr/>
            </a:lvl1pPr>
          </a:lstStyle>
          <a:p>
            <a:endParaRPr lang="en-US" dirty="0"/>
          </a:p>
        </p:txBody>
      </p:sp>
      <p:sp>
        <p:nvSpPr>
          <p:cNvPr id="3" name="Rectangle 3">
            <a:extLst>
              <a:ext uri="{FF2B5EF4-FFF2-40B4-BE49-F238E27FC236}">
                <a16:creationId xmlns:a16="http://schemas.microsoft.com/office/drawing/2014/main" id="{D3DF2867-6BC5-4460-81AC-59621F613D59}"/>
              </a:ext>
            </a:extLst>
          </p:cNvPr>
          <p:cNvSpPr>
            <a:spLocks noGrp="1" noChangeArrowheads="1"/>
          </p:cNvSpPr>
          <p:nvPr>
            <p:ph type="sldNum" sz="quarter" idx="11"/>
          </p:nvPr>
        </p:nvSpPr>
        <p:spPr>
          <a:ln/>
        </p:spPr>
        <p:txBody>
          <a:bodyPr/>
          <a:lstStyle>
            <a:lvl1pPr>
              <a:defRPr/>
            </a:lvl1pPr>
          </a:lstStyle>
          <a:p>
            <a:fld id="{3A98EE3D-8CD1-4C3F-BD1C-C98C9596463C}" type="slidenum">
              <a:rPr lang="en-US" smtClean="0"/>
              <a:t>‹#›</a:t>
            </a:fld>
            <a:endParaRPr lang="en-US" dirty="0"/>
          </a:p>
        </p:txBody>
      </p:sp>
      <p:sp>
        <p:nvSpPr>
          <p:cNvPr id="4" name="Rectangle 16">
            <a:extLst>
              <a:ext uri="{FF2B5EF4-FFF2-40B4-BE49-F238E27FC236}">
                <a16:creationId xmlns:a16="http://schemas.microsoft.com/office/drawing/2014/main" id="{237BFC2B-C3DB-4615-A439-6F53844CBD55}"/>
              </a:ext>
            </a:extLst>
          </p:cNvPr>
          <p:cNvSpPr>
            <a:spLocks noGrp="1" noChangeArrowheads="1"/>
          </p:cNvSpPr>
          <p:nvPr>
            <p:ph type="dt" sz="half" idx="12"/>
          </p:nvPr>
        </p:nvSpPr>
        <p:spPr>
          <a:ln/>
        </p:spPr>
        <p:txBody>
          <a:bodyPr/>
          <a:lstStyle>
            <a:lvl1pPr>
              <a:defRPr/>
            </a:lvl1pPr>
          </a:lstStyle>
          <a:p>
            <a:fld id="{39667345-2558-425A-8533-9BFDBCE15005}" type="datetime1">
              <a:rPr lang="en-US" smtClean="0"/>
              <a:t>11/11/2019</a:t>
            </a:fld>
            <a:endParaRPr lang="en-US" dirty="0"/>
          </a:p>
        </p:txBody>
      </p:sp>
    </p:spTree>
    <p:extLst>
      <p:ext uri="{BB962C8B-B14F-4D97-AF65-F5344CB8AC3E}">
        <p14:creationId xmlns:p14="http://schemas.microsoft.com/office/powerpoint/2010/main" val="91608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E6D23-C438-4A36-B91C-1964148B3893}"/>
              </a:ext>
            </a:extLst>
          </p:cNvPr>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EF8A6BD-F3BF-4D77-B02F-30AA08103867}"/>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3778C9A4-CB58-4D0D-9C37-8239074A6D2C}"/>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2">
            <a:extLst>
              <a:ext uri="{FF2B5EF4-FFF2-40B4-BE49-F238E27FC236}">
                <a16:creationId xmlns:a16="http://schemas.microsoft.com/office/drawing/2014/main" id="{0BCB227B-A46F-4FA3-A01D-B76E4222BBA5}"/>
              </a:ext>
            </a:extLst>
          </p:cNvPr>
          <p:cNvSpPr>
            <a:spLocks noGrp="1" noChangeArrowheads="1"/>
          </p:cNvSpPr>
          <p:nvPr>
            <p:ph type="ftr" sz="quarter" idx="10"/>
          </p:nvPr>
        </p:nvSpPr>
        <p:spPr>
          <a:ln/>
        </p:spPr>
        <p:txBody>
          <a:bodyPr/>
          <a:lstStyle>
            <a:lvl1pPr>
              <a:defRPr/>
            </a:lvl1pPr>
          </a:lstStyle>
          <a:p>
            <a:endParaRPr lang="en-US" dirty="0"/>
          </a:p>
        </p:txBody>
      </p:sp>
      <p:sp>
        <p:nvSpPr>
          <p:cNvPr id="6" name="Rectangle 3">
            <a:extLst>
              <a:ext uri="{FF2B5EF4-FFF2-40B4-BE49-F238E27FC236}">
                <a16:creationId xmlns:a16="http://schemas.microsoft.com/office/drawing/2014/main" id="{D3DF2867-6BC5-4460-81AC-59621F613D59}"/>
              </a:ext>
            </a:extLst>
          </p:cNvPr>
          <p:cNvSpPr>
            <a:spLocks noGrp="1" noChangeArrowheads="1"/>
          </p:cNvSpPr>
          <p:nvPr>
            <p:ph type="sldNum" sz="quarter" idx="11"/>
          </p:nvPr>
        </p:nvSpPr>
        <p:spPr>
          <a:ln/>
        </p:spPr>
        <p:txBody>
          <a:bodyPr/>
          <a:lstStyle>
            <a:lvl1pPr>
              <a:defRPr/>
            </a:lvl1pPr>
          </a:lstStyle>
          <a:p>
            <a:fld id="{3A98EE3D-8CD1-4C3F-BD1C-C98C9596463C}" type="slidenum">
              <a:rPr lang="en-US" smtClean="0"/>
              <a:pPr/>
              <a:t>‹#›</a:t>
            </a:fld>
            <a:endParaRPr lang="en-US" dirty="0"/>
          </a:p>
        </p:txBody>
      </p:sp>
      <p:sp>
        <p:nvSpPr>
          <p:cNvPr id="7" name="Rectangle 16">
            <a:extLst>
              <a:ext uri="{FF2B5EF4-FFF2-40B4-BE49-F238E27FC236}">
                <a16:creationId xmlns:a16="http://schemas.microsoft.com/office/drawing/2014/main" id="{237BFC2B-C3DB-4615-A439-6F53844CBD55}"/>
              </a:ext>
            </a:extLst>
          </p:cNvPr>
          <p:cNvSpPr>
            <a:spLocks noGrp="1" noChangeArrowheads="1"/>
          </p:cNvSpPr>
          <p:nvPr>
            <p:ph type="dt" sz="half" idx="12"/>
          </p:nvPr>
        </p:nvSpPr>
        <p:spPr>
          <a:ln/>
        </p:spPr>
        <p:txBody>
          <a:bodyPr/>
          <a:lstStyle>
            <a:lvl1pPr>
              <a:defRPr/>
            </a:lvl1pPr>
          </a:lstStyle>
          <a:p>
            <a:fld id="{92BEA474-078D-4E9B-9B14-09A87B19DC46}" type="datetime1">
              <a:rPr lang="en-US" smtClean="0"/>
              <a:t>11/11/2019</a:t>
            </a:fld>
            <a:endParaRPr lang="en-US" dirty="0"/>
          </a:p>
        </p:txBody>
      </p:sp>
    </p:spTree>
    <p:extLst>
      <p:ext uri="{BB962C8B-B14F-4D97-AF65-F5344CB8AC3E}">
        <p14:creationId xmlns:p14="http://schemas.microsoft.com/office/powerpoint/2010/main" val="1936514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D711B-5C23-4545-9FBD-5B1B7EA92C87}"/>
              </a:ext>
            </a:extLst>
          </p:cNvPr>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9B7B2371-A069-4E8A-AE09-B3911FC27B87}"/>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a:extLst>
              <a:ext uri="{FF2B5EF4-FFF2-40B4-BE49-F238E27FC236}">
                <a16:creationId xmlns:a16="http://schemas.microsoft.com/office/drawing/2014/main" id="{8510B0EA-8D65-4DA5-AC3F-CB5E7C45BEA2}"/>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2">
            <a:extLst>
              <a:ext uri="{FF2B5EF4-FFF2-40B4-BE49-F238E27FC236}">
                <a16:creationId xmlns:a16="http://schemas.microsoft.com/office/drawing/2014/main" id="{0BCB227B-A46F-4FA3-A01D-B76E4222BBA5}"/>
              </a:ext>
            </a:extLst>
          </p:cNvPr>
          <p:cNvSpPr>
            <a:spLocks noGrp="1" noChangeArrowheads="1"/>
          </p:cNvSpPr>
          <p:nvPr>
            <p:ph type="ftr" sz="quarter" idx="10"/>
          </p:nvPr>
        </p:nvSpPr>
        <p:spPr>
          <a:ln/>
        </p:spPr>
        <p:txBody>
          <a:bodyPr/>
          <a:lstStyle>
            <a:lvl1pPr>
              <a:defRPr/>
            </a:lvl1pPr>
          </a:lstStyle>
          <a:p>
            <a:pPr algn="l"/>
            <a:endParaRPr lang="en-US" dirty="0"/>
          </a:p>
        </p:txBody>
      </p:sp>
      <p:sp>
        <p:nvSpPr>
          <p:cNvPr id="6" name="Rectangle 3">
            <a:extLst>
              <a:ext uri="{FF2B5EF4-FFF2-40B4-BE49-F238E27FC236}">
                <a16:creationId xmlns:a16="http://schemas.microsoft.com/office/drawing/2014/main" id="{D3DF2867-6BC5-4460-81AC-59621F613D59}"/>
              </a:ext>
            </a:extLst>
          </p:cNvPr>
          <p:cNvSpPr>
            <a:spLocks noGrp="1" noChangeArrowheads="1"/>
          </p:cNvSpPr>
          <p:nvPr>
            <p:ph type="sldNum" sz="quarter" idx="11"/>
          </p:nvPr>
        </p:nvSpPr>
        <p:spPr>
          <a:ln/>
        </p:spPr>
        <p:txBody>
          <a:bodyPr/>
          <a:lstStyle>
            <a:lvl1pPr>
              <a:defRPr/>
            </a:lvl1pPr>
          </a:lstStyle>
          <a:p>
            <a:fld id="{3A98EE3D-8CD1-4C3F-BD1C-C98C9596463C}" type="slidenum">
              <a:rPr lang="en-US" smtClean="0"/>
              <a:t>‹#›</a:t>
            </a:fld>
            <a:endParaRPr lang="en-US" dirty="0"/>
          </a:p>
        </p:txBody>
      </p:sp>
      <p:sp>
        <p:nvSpPr>
          <p:cNvPr id="7" name="Rectangle 16">
            <a:extLst>
              <a:ext uri="{FF2B5EF4-FFF2-40B4-BE49-F238E27FC236}">
                <a16:creationId xmlns:a16="http://schemas.microsoft.com/office/drawing/2014/main" id="{237BFC2B-C3DB-4615-A439-6F53844CBD55}"/>
              </a:ext>
            </a:extLst>
          </p:cNvPr>
          <p:cNvSpPr>
            <a:spLocks noGrp="1" noChangeArrowheads="1"/>
          </p:cNvSpPr>
          <p:nvPr>
            <p:ph type="dt" sz="half" idx="12"/>
          </p:nvPr>
        </p:nvSpPr>
        <p:spPr>
          <a:ln/>
        </p:spPr>
        <p:txBody>
          <a:bodyPr/>
          <a:lstStyle>
            <a:lvl1pPr>
              <a:defRPr/>
            </a:lvl1pPr>
          </a:lstStyle>
          <a:p>
            <a:fld id="{4907D986-8816-4272-A432-0437A28A9828}" type="datetime1">
              <a:rPr lang="en-US" smtClean="0"/>
              <a:t>11/11/2019</a:t>
            </a:fld>
            <a:endParaRPr lang="en-US" dirty="0"/>
          </a:p>
        </p:txBody>
      </p:sp>
    </p:spTree>
    <p:extLst>
      <p:ext uri="{BB962C8B-B14F-4D97-AF65-F5344CB8AC3E}">
        <p14:creationId xmlns:p14="http://schemas.microsoft.com/office/powerpoint/2010/main" val="212497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BCB227B-A46F-4FA3-A01D-B76E4222BBA5}"/>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vl1pPr>
          </a:lstStyle>
          <a:p>
            <a:endParaRPr lang="en-US" dirty="0"/>
          </a:p>
        </p:txBody>
      </p:sp>
      <p:sp>
        <p:nvSpPr>
          <p:cNvPr id="4099" name="Rectangle 3">
            <a:extLst>
              <a:ext uri="{FF2B5EF4-FFF2-40B4-BE49-F238E27FC236}">
                <a16:creationId xmlns:a16="http://schemas.microsoft.com/office/drawing/2014/main" id="{D3DF2867-6BC5-4460-81AC-59621F613D59}"/>
              </a:ext>
            </a:extLst>
          </p:cNvPr>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anose="020B0A04020102020204" pitchFamily="34" charset="0"/>
              </a:defRPr>
            </a:lvl1pPr>
          </a:lstStyle>
          <a:p>
            <a:fld id="{3A98EE3D-8CD1-4C3F-BD1C-C98C9596463C}" type="slidenum">
              <a:rPr lang="en-US" smtClean="0"/>
              <a:t>‹#›</a:t>
            </a:fld>
            <a:endParaRPr lang="en-US" dirty="0"/>
          </a:p>
        </p:txBody>
      </p:sp>
      <p:grpSp>
        <p:nvGrpSpPr>
          <p:cNvPr id="1028" name="Group 4"/>
          <p:cNvGrpSpPr>
            <a:grpSpLocks/>
          </p:cNvGrpSpPr>
          <p:nvPr/>
        </p:nvGrpSpPr>
        <p:grpSpPr bwMode="auto">
          <a:xfrm>
            <a:off x="0" y="0"/>
            <a:ext cx="12192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800">
                <a:solidFill>
                  <a:schemeClr val="accent2"/>
                </a:solidFill>
              </a:endParaRPr>
            </a:p>
          </p:txBody>
        </p:sp>
      </p:grpSp>
      <p:sp>
        <p:nvSpPr>
          <p:cNvPr id="1029" name="Rectangle 14"/>
          <p:cNvSpPr>
            <a:spLocks noGrp="1" noChangeArrowheads="1"/>
          </p:cNvSpPr>
          <p:nvPr>
            <p:ph type="title"/>
          </p:nvPr>
        </p:nvSpPr>
        <p:spPr bwMode="auto">
          <a:xfrm>
            <a:off x="609600" y="457200"/>
            <a:ext cx="1097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0" name="Rectangle 15"/>
          <p:cNvSpPr>
            <a:spLocks noGrp="1" noChangeArrowheads="1"/>
          </p:cNvSpPr>
          <p:nvPr>
            <p:ph type="body" idx="1"/>
          </p:nvPr>
        </p:nvSpPr>
        <p:spPr bwMode="auto">
          <a:xfrm>
            <a:off x="609600" y="1981200"/>
            <a:ext cx="10972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12" name="Rectangle 16">
            <a:extLst>
              <a:ext uri="{FF2B5EF4-FFF2-40B4-BE49-F238E27FC236}">
                <a16:creationId xmlns:a16="http://schemas.microsoft.com/office/drawing/2014/main" id="{237BFC2B-C3DB-4615-A439-6F53844CBD55}"/>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fld id="{62D6E202-B606-4609-B914-27C9371A1F6D}" type="datetime1">
              <a:rPr lang="en-US" smtClean="0"/>
              <a:t>11/11/2019</a:t>
            </a:fld>
            <a:endParaRPr lang="en-US" dirty="0"/>
          </a:p>
        </p:txBody>
      </p:sp>
    </p:spTree>
    <p:extLst>
      <p:ext uri="{BB962C8B-B14F-4D97-AF65-F5344CB8AC3E}">
        <p14:creationId xmlns:p14="http://schemas.microsoft.com/office/powerpoint/2010/main" val="168366581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hf sldNum="0" hdr="0" ftr="0" dt="0"/>
  <p:txStyles>
    <p:titleStyle>
      <a:lvl1pPr algn="l" rtl="0" eaLnBrk="1" fontAlgn="base" hangingPunct="1">
        <a:spcBef>
          <a:spcPct val="0"/>
        </a:spcBef>
        <a:spcAft>
          <a:spcPct val="0"/>
        </a:spcAft>
        <a:defRPr sz="4400" kern="12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D68F04-E08B-4337-BED7-85870B9C3AC4}"/>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3BFB0394-ED63-433C-9CD2-18912C350899}"/>
              </a:ext>
            </a:extLst>
          </p:cNvPr>
          <p:cNvSpPr>
            <a:spLocks noGrp="1"/>
          </p:cNvSpPr>
          <p:nvPr>
            <p:ph type="ctrTitle"/>
          </p:nvPr>
        </p:nvSpPr>
        <p:spPr/>
        <p:txBody>
          <a:bodyPr>
            <a:normAutofit/>
          </a:bodyPr>
          <a:lstStyle/>
          <a:p>
            <a:pPr algn="ctr"/>
            <a:r>
              <a:rPr lang="en-US" dirty="0">
                <a:solidFill>
                  <a:schemeClr val="tx1"/>
                </a:solidFill>
              </a:rPr>
              <a:t>Functions and Graphs</a:t>
            </a:r>
          </a:p>
        </p:txBody>
      </p:sp>
    </p:spTree>
    <p:extLst>
      <p:ext uri="{BB962C8B-B14F-4D97-AF65-F5344CB8AC3E}">
        <p14:creationId xmlns:p14="http://schemas.microsoft.com/office/powerpoint/2010/main" val="3568218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73537" y="4572432"/>
            <a:ext cx="6920885" cy="1200329"/>
          </a:xfrm>
          <a:prstGeom prst="rect">
            <a:avLst/>
          </a:prstGeom>
        </p:spPr>
        <p:txBody>
          <a:bodyPr wrap="square">
            <a:spAutoFit/>
          </a:bodyPr>
          <a:lstStyle/>
          <a:p>
            <a:r>
              <a:rPr lang="en-US" sz="2400" dirty="0">
                <a:latin typeface="+mj-lt"/>
              </a:rPr>
              <a:t>The graph of a function </a:t>
            </a:r>
            <a:r>
              <a:rPr lang="en-US" sz="2400" i="1" dirty="0" smtClean="0">
                <a:latin typeface="+mj-lt"/>
              </a:rPr>
              <a:t>f</a:t>
            </a:r>
            <a:r>
              <a:rPr lang="en-US" sz="2400" dirty="0" smtClean="0">
                <a:latin typeface="+mj-lt"/>
              </a:rPr>
              <a:t> is </a:t>
            </a:r>
            <a:r>
              <a:rPr lang="en-US" sz="2400" dirty="0">
                <a:latin typeface="+mj-lt"/>
              </a:rPr>
              <a:t>shown in </a:t>
            </a:r>
            <a:r>
              <a:rPr lang="en-US" sz="2400" dirty="0" smtClean="0">
                <a:latin typeface="+mj-lt"/>
              </a:rPr>
              <a:t>the Figure.</a:t>
            </a:r>
            <a:endParaRPr lang="en-US" sz="2400" dirty="0">
              <a:latin typeface="+mj-lt"/>
            </a:endParaRPr>
          </a:p>
          <a:p>
            <a:r>
              <a:rPr lang="en-US" sz="2400" dirty="0">
                <a:latin typeface="+mj-lt"/>
              </a:rPr>
              <a:t>(a) Find the values of </a:t>
            </a:r>
            <a:r>
              <a:rPr lang="en-US" sz="2400" i="1" dirty="0" smtClean="0">
                <a:latin typeface="+mj-lt"/>
              </a:rPr>
              <a:t>f(1) </a:t>
            </a:r>
            <a:r>
              <a:rPr lang="en-US" sz="2400" dirty="0" smtClean="0">
                <a:latin typeface="+mj-lt"/>
              </a:rPr>
              <a:t>and </a:t>
            </a:r>
            <a:r>
              <a:rPr lang="en-US" sz="2400" i="1" dirty="0" smtClean="0">
                <a:latin typeface="+mj-lt"/>
              </a:rPr>
              <a:t>f(5)</a:t>
            </a:r>
            <a:r>
              <a:rPr lang="en-US" sz="2400" dirty="0" smtClean="0">
                <a:latin typeface="+mj-lt"/>
              </a:rPr>
              <a:t>.</a:t>
            </a:r>
            <a:endParaRPr lang="en-US" sz="2400" dirty="0">
              <a:latin typeface="+mj-lt"/>
            </a:endParaRPr>
          </a:p>
          <a:p>
            <a:r>
              <a:rPr lang="en-US" sz="2400" dirty="0">
                <a:latin typeface="+mj-lt"/>
              </a:rPr>
              <a:t>(b) What are the domain and range of </a:t>
            </a:r>
            <a:r>
              <a:rPr lang="en-US" sz="2400" i="1" dirty="0" smtClean="0">
                <a:latin typeface="+mj-lt"/>
              </a:rPr>
              <a:t>f</a:t>
            </a:r>
            <a:r>
              <a:rPr lang="en-US" sz="2400" dirty="0" smtClean="0">
                <a:latin typeface="+mj-lt"/>
              </a:rPr>
              <a:t> ?</a:t>
            </a:r>
            <a:endParaRPr lang="en-US" sz="2400" dirty="0">
              <a:latin typeface="+mj-lt"/>
            </a:endParaRPr>
          </a:p>
        </p:txBody>
      </p:sp>
      <p:sp>
        <p:nvSpPr>
          <p:cNvPr id="6" name="Title 1">
            <a:extLst>
              <a:ext uri="{FF2B5EF4-FFF2-40B4-BE49-F238E27FC236}">
                <a16:creationId xmlns:a16="http://schemas.microsoft.com/office/drawing/2014/main" id="{82CE894F-973F-4FD6-A60B-501834D62E8E}"/>
              </a:ext>
            </a:extLst>
          </p:cNvPr>
          <p:cNvSpPr>
            <a:spLocks noGrp="1"/>
          </p:cNvSpPr>
          <p:nvPr>
            <p:ph type="title"/>
          </p:nvPr>
        </p:nvSpPr>
        <p:spPr>
          <a:xfrm>
            <a:off x="296091" y="3372283"/>
            <a:ext cx="10972800" cy="1371600"/>
          </a:xfrm>
        </p:spPr>
        <p:txBody>
          <a:bodyPr/>
          <a:lstStyle/>
          <a:p>
            <a:r>
              <a:rPr lang="en-US" dirty="0"/>
              <a:t>Example </a:t>
            </a:r>
          </a:p>
        </p:txBody>
      </p:sp>
      <p:pic>
        <p:nvPicPr>
          <p:cNvPr id="7" name="Picture 6"/>
          <p:cNvPicPr>
            <a:picLocks noChangeAspect="1"/>
          </p:cNvPicPr>
          <p:nvPr/>
        </p:nvPicPr>
        <p:blipFill>
          <a:blip r:embed="rId2"/>
          <a:stretch>
            <a:fillRect/>
          </a:stretch>
        </p:blipFill>
        <p:spPr>
          <a:xfrm>
            <a:off x="941724" y="4389763"/>
            <a:ext cx="3133887" cy="2468237"/>
          </a:xfrm>
          <a:prstGeom prst="rect">
            <a:avLst/>
          </a:prstGeom>
        </p:spPr>
      </p:pic>
      <p:sp>
        <p:nvSpPr>
          <p:cNvPr id="8" name="Rectangle 7"/>
          <p:cNvSpPr/>
          <p:nvPr/>
        </p:nvSpPr>
        <p:spPr>
          <a:xfrm>
            <a:off x="798033" y="3100108"/>
            <a:ext cx="5406825" cy="646331"/>
          </a:xfrm>
          <a:prstGeom prst="rect">
            <a:avLst/>
          </a:prstGeom>
        </p:spPr>
        <p:txBody>
          <a:bodyPr wrap="square">
            <a:spAutoFit/>
          </a:bodyPr>
          <a:lstStyle/>
          <a:p>
            <a:r>
              <a:rPr lang="en-US" dirty="0">
                <a:latin typeface="Times New Roman" panose="02020603050405020304" pitchFamily="18" charset="0"/>
              </a:rPr>
              <a:t>the value of </a:t>
            </a:r>
            <a:r>
              <a:rPr lang="en-US" i="1" dirty="0" smtClean="0">
                <a:latin typeface="Times New Roman" panose="02020603050405020304" pitchFamily="18" charset="0"/>
              </a:rPr>
              <a:t>f(x)</a:t>
            </a:r>
            <a:r>
              <a:rPr lang="en-US" dirty="0" smtClean="0">
                <a:latin typeface="Times New Roman" panose="02020603050405020304" pitchFamily="18" charset="0"/>
              </a:rPr>
              <a:t> from </a:t>
            </a:r>
            <a:r>
              <a:rPr lang="en-US" dirty="0">
                <a:latin typeface="Times New Roman" panose="02020603050405020304" pitchFamily="18" charset="0"/>
              </a:rPr>
              <a:t>the graph as being the height of the graph above the point</a:t>
            </a:r>
            <a:endParaRPr lang="en-US" dirty="0"/>
          </a:p>
        </p:txBody>
      </p:sp>
      <p:sp>
        <p:nvSpPr>
          <p:cNvPr id="9" name="Rectangle 8"/>
          <p:cNvSpPr/>
          <p:nvPr/>
        </p:nvSpPr>
        <p:spPr>
          <a:xfrm>
            <a:off x="6096000" y="3148149"/>
            <a:ext cx="6096000" cy="646331"/>
          </a:xfrm>
          <a:prstGeom prst="rect">
            <a:avLst/>
          </a:prstGeom>
        </p:spPr>
        <p:txBody>
          <a:bodyPr>
            <a:spAutoFit/>
          </a:bodyPr>
          <a:lstStyle/>
          <a:p>
            <a:r>
              <a:rPr lang="en-US" dirty="0">
                <a:latin typeface="Times New Roman" panose="02020603050405020304" pitchFamily="18" charset="0"/>
              </a:rPr>
              <a:t>allows us to picture the domain of on the </a:t>
            </a:r>
            <a:r>
              <a:rPr lang="en-US" dirty="0" smtClean="0">
                <a:latin typeface="Times New Roman" panose="02020603050405020304" pitchFamily="18" charset="0"/>
              </a:rPr>
              <a:t>x-axis </a:t>
            </a:r>
            <a:r>
              <a:rPr lang="en-US" dirty="0">
                <a:latin typeface="Times New Roman" panose="02020603050405020304" pitchFamily="18" charset="0"/>
              </a:rPr>
              <a:t>and its</a:t>
            </a:r>
          </a:p>
          <a:p>
            <a:r>
              <a:rPr lang="en-US" dirty="0">
                <a:latin typeface="Times New Roman" panose="02020603050405020304" pitchFamily="18" charset="0"/>
              </a:rPr>
              <a:t>range on the </a:t>
            </a:r>
            <a:r>
              <a:rPr lang="en-US" dirty="0" smtClean="0">
                <a:latin typeface="Times New Roman" panose="02020603050405020304" pitchFamily="18" charset="0"/>
              </a:rPr>
              <a:t>y-axis</a:t>
            </a:r>
            <a:endParaRPr lang="en-US" dirty="0"/>
          </a:p>
        </p:txBody>
      </p:sp>
      <p:cxnSp>
        <p:nvCxnSpPr>
          <p:cNvPr id="3" name="Straight Arrow Connector 2"/>
          <p:cNvCxnSpPr/>
          <p:nvPr/>
        </p:nvCxnSpPr>
        <p:spPr bwMode="auto">
          <a:xfrm>
            <a:off x="1058091" y="5825013"/>
            <a:ext cx="2587045" cy="0"/>
          </a:xfrm>
          <a:prstGeom prst="straightConnector1">
            <a:avLst/>
          </a:prstGeom>
          <a:solidFill>
            <a:schemeClr val="accent1"/>
          </a:solidFill>
          <a:ln w="9525" cap="flat" cmpd="sng" algn="ctr">
            <a:solidFill>
              <a:schemeClr val="bg2">
                <a:lumMod val="60000"/>
                <a:lumOff val="4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p:nvPr/>
        </p:nvCxnSpPr>
        <p:spPr bwMode="auto">
          <a:xfrm flipH="1" flipV="1">
            <a:off x="1619794" y="4611189"/>
            <a:ext cx="13063" cy="2037805"/>
          </a:xfrm>
          <a:prstGeom prst="straightConnector1">
            <a:avLst/>
          </a:prstGeom>
          <a:solidFill>
            <a:schemeClr val="accent1"/>
          </a:solidFill>
          <a:ln w="9525" cap="flat" cmpd="sng" algn="ctr">
            <a:solidFill>
              <a:schemeClr val="bg2">
                <a:lumMod val="60000"/>
                <a:lumOff val="4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4" name="Picture 13"/>
          <p:cNvPicPr>
            <a:picLocks noChangeAspect="1"/>
          </p:cNvPicPr>
          <p:nvPr/>
        </p:nvPicPr>
        <p:blipFill>
          <a:blip r:embed="rId3"/>
          <a:stretch>
            <a:fillRect/>
          </a:stretch>
        </p:blipFill>
        <p:spPr>
          <a:xfrm>
            <a:off x="1619794" y="503752"/>
            <a:ext cx="7484418" cy="2638645"/>
          </a:xfrm>
          <a:prstGeom prst="rect">
            <a:avLst/>
          </a:prstGeom>
        </p:spPr>
      </p:pic>
    </p:spTree>
    <p:extLst>
      <p:ext uri="{BB962C8B-B14F-4D97-AF65-F5344CB8AC3E}">
        <p14:creationId xmlns:p14="http://schemas.microsoft.com/office/powerpoint/2010/main" val="567606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09264" y="840768"/>
            <a:ext cx="2518638" cy="369332"/>
          </a:xfrm>
          <a:prstGeom prst="rect">
            <a:avLst/>
          </a:prstGeom>
        </p:spPr>
        <p:txBody>
          <a:bodyPr wrap="none">
            <a:spAutoFit/>
          </a:bodyPr>
          <a:lstStyle/>
          <a:p>
            <a:r>
              <a:rPr lang="en-US" b="1" dirty="0">
                <a:solidFill>
                  <a:srgbClr val="233A67"/>
                </a:solidFill>
                <a:latin typeface="LiberationSans-Bold"/>
              </a:rPr>
              <a:t>Evaluating Functions</a:t>
            </a:r>
            <a:endParaRPr lang="en-US" dirty="0"/>
          </a:p>
        </p:txBody>
      </p:sp>
      <mc:AlternateContent xmlns:mc="http://schemas.openxmlformats.org/markup-compatibility/2006" xmlns:a14="http://schemas.microsoft.com/office/drawing/2010/main">
        <mc:Choice Requires="a14">
          <p:sp>
            <p:nvSpPr>
              <p:cNvPr id="8" name="Rectangle 7"/>
              <p:cNvSpPr/>
              <p:nvPr/>
            </p:nvSpPr>
            <p:spPr>
              <a:xfrm>
                <a:off x="1047896" y="1426270"/>
                <a:ext cx="4987904" cy="400110"/>
              </a:xfrm>
              <a:prstGeom prst="rect">
                <a:avLst/>
              </a:prstGeom>
            </p:spPr>
            <p:txBody>
              <a:bodyPr wrap="none">
                <a:spAutoFit/>
              </a:bodyPr>
              <a:lstStyle/>
              <a:p>
                <a:r>
                  <a:rPr lang="en-US" dirty="0" smtClean="0">
                    <a:latin typeface="LiberationSerif"/>
                  </a:rPr>
                  <a:t>For the function </a:t>
                </a:r>
                <a:r>
                  <a:rPr lang="en-US" sz="2000" i="1" dirty="0">
                    <a:latin typeface="STIXGeneral-Italic"/>
                  </a:rPr>
                  <a:t>f </a:t>
                </a:r>
                <a:r>
                  <a:rPr lang="en-US" sz="2000" dirty="0">
                    <a:latin typeface="STIXGeneral-Regular"/>
                  </a:rPr>
                  <a:t>(</a:t>
                </a:r>
                <a:r>
                  <a:rPr lang="en-US" sz="2000" i="1" dirty="0">
                    <a:latin typeface="STIXGeneral-Italic"/>
                  </a:rPr>
                  <a:t>x</a:t>
                </a:r>
                <a:r>
                  <a:rPr lang="en-US" sz="2000" dirty="0">
                    <a:latin typeface="STIXGeneral-Regular"/>
                  </a:rPr>
                  <a:t>) = </a:t>
                </a:r>
                <a:r>
                  <a:rPr lang="en-US" sz="2000" dirty="0" smtClean="0">
                    <a:latin typeface="STIXGeneral-Regular"/>
                  </a:rPr>
                  <a:t>3</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oMath>
                </a14:m>
                <a:r>
                  <a:rPr lang="en-US" sz="1600" dirty="0" smtClean="0">
                    <a:latin typeface="STIXGeneral-Regular"/>
                  </a:rPr>
                  <a:t> </a:t>
                </a:r>
                <a:r>
                  <a:rPr lang="en-US" sz="2000" dirty="0">
                    <a:latin typeface="STIXGeneral-Regular"/>
                  </a:rPr>
                  <a:t>+ 2</a:t>
                </a:r>
                <a:r>
                  <a:rPr lang="en-US" sz="2000" i="1" dirty="0">
                    <a:latin typeface="STIXGeneral-Italic"/>
                  </a:rPr>
                  <a:t>x </a:t>
                </a:r>
                <a:r>
                  <a:rPr lang="en-US" sz="2000" dirty="0">
                    <a:latin typeface="STIXGeneral-Regular"/>
                  </a:rPr>
                  <a:t>− 1, </a:t>
                </a:r>
                <a:r>
                  <a:rPr lang="en-US" dirty="0">
                    <a:latin typeface="LiberationSerif"/>
                  </a:rPr>
                  <a:t>evaluate</a:t>
                </a:r>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1047896" y="1426270"/>
                <a:ext cx="4987904" cy="400110"/>
              </a:xfrm>
              <a:prstGeom prst="rect">
                <a:avLst/>
              </a:prstGeom>
              <a:blipFill>
                <a:blip r:embed="rId2"/>
                <a:stretch>
                  <a:fillRect l="-1100" t="-7576" r="-122" b="-27273"/>
                </a:stretch>
              </a:blipFill>
            </p:spPr>
            <p:txBody>
              <a:bodyPr/>
              <a:lstStyle/>
              <a:p>
                <a:r>
                  <a:rPr lang="en-US">
                    <a:noFill/>
                  </a:rPr>
                  <a:t> </a:t>
                </a:r>
              </a:p>
            </p:txBody>
          </p:sp>
        </mc:Fallback>
      </mc:AlternateContent>
      <p:pic>
        <p:nvPicPr>
          <p:cNvPr id="9" name="Picture 8"/>
          <p:cNvPicPr>
            <a:picLocks noChangeAspect="1"/>
          </p:cNvPicPr>
          <p:nvPr/>
        </p:nvPicPr>
        <p:blipFill>
          <a:blip r:embed="rId3"/>
          <a:stretch>
            <a:fillRect/>
          </a:stretch>
        </p:blipFill>
        <p:spPr>
          <a:xfrm>
            <a:off x="1939496" y="1971539"/>
            <a:ext cx="1588406" cy="1360634"/>
          </a:xfrm>
          <a:prstGeom prst="rect">
            <a:avLst/>
          </a:prstGeom>
        </p:spPr>
      </p:pic>
      <p:sp>
        <p:nvSpPr>
          <p:cNvPr id="10" name="Rectangle 9"/>
          <p:cNvSpPr/>
          <p:nvPr/>
        </p:nvSpPr>
        <p:spPr>
          <a:xfrm>
            <a:off x="1009264" y="4012612"/>
            <a:ext cx="7622600" cy="369332"/>
          </a:xfrm>
          <a:prstGeom prst="rect">
            <a:avLst/>
          </a:prstGeom>
        </p:spPr>
        <p:txBody>
          <a:bodyPr wrap="none">
            <a:spAutoFit/>
          </a:bodyPr>
          <a:lstStyle/>
          <a:p>
            <a:r>
              <a:rPr lang="en-US" dirty="0"/>
              <a:t>For each of the following functions, determine the </a:t>
            </a:r>
            <a:r>
              <a:rPr lang="en-US" dirty="0" err="1"/>
              <a:t>i</a:t>
            </a:r>
            <a:r>
              <a:rPr lang="en-US" dirty="0"/>
              <a:t>. domain and ii. range.</a:t>
            </a:r>
          </a:p>
        </p:txBody>
      </p:sp>
      <p:sp>
        <p:nvSpPr>
          <p:cNvPr id="11" name="Rectangle 10"/>
          <p:cNvSpPr/>
          <p:nvPr/>
        </p:nvSpPr>
        <p:spPr>
          <a:xfrm>
            <a:off x="790958" y="3580998"/>
            <a:ext cx="3172663" cy="369332"/>
          </a:xfrm>
          <a:prstGeom prst="rect">
            <a:avLst/>
          </a:prstGeom>
        </p:spPr>
        <p:txBody>
          <a:bodyPr wrap="none">
            <a:spAutoFit/>
          </a:bodyPr>
          <a:lstStyle/>
          <a:p>
            <a:r>
              <a:rPr lang="en-US" b="1" dirty="0">
                <a:solidFill>
                  <a:srgbClr val="233A67"/>
                </a:solidFill>
                <a:latin typeface="LiberationSans-Bold"/>
              </a:rPr>
              <a:t>Finding Domain and Range</a:t>
            </a:r>
            <a:endParaRPr lang="en-US" dirty="0"/>
          </a:p>
        </p:txBody>
      </p:sp>
      <p:pic>
        <p:nvPicPr>
          <p:cNvPr id="12" name="Picture 11"/>
          <p:cNvPicPr>
            <a:picLocks noChangeAspect="1"/>
          </p:cNvPicPr>
          <p:nvPr/>
        </p:nvPicPr>
        <p:blipFill>
          <a:blip r:embed="rId4"/>
          <a:stretch>
            <a:fillRect/>
          </a:stretch>
        </p:blipFill>
        <p:spPr>
          <a:xfrm>
            <a:off x="1632558" y="4630769"/>
            <a:ext cx="2655995" cy="1365082"/>
          </a:xfrm>
          <a:prstGeom prst="rect">
            <a:avLst/>
          </a:prstGeom>
        </p:spPr>
      </p:pic>
    </p:spTree>
    <p:extLst>
      <p:ext uri="{BB962C8B-B14F-4D97-AF65-F5344CB8AC3E}">
        <p14:creationId xmlns:p14="http://schemas.microsoft.com/office/powerpoint/2010/main" val="6699073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smtClean="0"/>
                  <a:t>Sketch </a:t>
                </a:r>
                <a:r>
                  <a:rPr lang="en-US" sz="2400" dirty="0"/>
                  <a:t>the graph and find the domain and range of each </a:t>
                </a:r>
                <a:r>
                  <a:rPr lang="en-US" sz="2400" dirty="0" smtClean="0"/>
                  <a:t>function.</a:t>
                </a:r>
              </a:p>
              <a:p>
                <a:pPr marL="0" indent="0">
                  <a:buNone/>
                </a:pPr>
                <a:r>
                  <a:rPr lang="en-US" sz="2400" b="0" dirty="0" smtClean="0"/>
                  <a:t>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e>
                    </m:d>
                    <m:r>
                      <a:rPr lang="en-US" sz="2400" b="0" i="1" smtClean="0">
                        <a:latin typeface="Cambria Math" panose="02040503050406030204" pitchFamily="18" charset="0"/>
                      </a:rPr>
                      <m:t>  </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=2</m:t>
                    </m:r>
                    <m:r>
                      <a:rPr lang="en-US" sz="2400" b="0" i="1" smtClean="0">
                        <a:latin typeface="Cambria Math" panose="02040503050406030204" pitchFamily="18" charset="0"/>
                      </a:rPr>
                      <m:t>𝑥</m:t>
                    </m:r>
                    <m:r>
                      <a:rPr lang="en-US" sz="2400" b="0" i="1" smtClean="0">
                        <a:latin typeface="Cambria Math" panose="02040503050406030204" pitchFamily="18" charset="0"/>
                      </a:rPr>
                      <m:t>−1</m:t>
                    </m:r>
                  </m:oMath>
                </a14:m>
                <a:r>
                  <a:rPr lang="en-US" sz="2400" dirty="0" smtClean="0"/>
                  <a:t>                     </a:t>
                </a:r>
                <a14:m>
                  <m:oMath xmlns:m="http://schemas.openxmlformats.org/officeDocument/2006/math">
                    <m:d>
                      <m:dPr>
                        <m:ctrlPr>
                          <a:rPr lang="en-US" sz="2400" b="0" i="1" dirty="0" smtClean="0">
                            <a:latin typeface="Cambria Math" panose="02040503050406030204" pitchFamily="18" charset="0"/>
                          </a:rPr>
                        </m:ctrlPr>
                      </m:dPr>
                      <m:e>
                        <m:r>
                          <m:rPr>
                            <m:sty m:val="p"/>
                          </m:rPr>
                          <a:rPr lang="en-US" sz="2400" b="0" i="0" dirty="0" smtClean="0">
                            <a:latin typeface="Cambria Math" panose="02040503050406030204" pitchFamily="18" charset="0"/>
                          </a:rPr>
                          <m:t>b</m:t>
                        </m:r>
                      </m:e>
                    </m:d>
                    <m:r>
                      <a:rPr lang="en-US" sz="2400" b="0" i="0" dirty="0" smtClean="0">
                        <a:latin typeface="Cambria Math" panose="02040503050406030204" pitchFamily="18" charset="0"/>
                      </a:rPr>
                      <m:t>    </m:t>
                    </m:r>
                    <m:r>
                      <a:rPr lang="en-US" sz="2400" b="0" i="1" dirty="0" smtClean="0">
                        <a:latin typeface="Cambria Math" panose="02040503050406030204" pitchFamily="18" charset="0"/>
                      </a:rPr>
                      <m:t>𝑓</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𝑥</m:t>
                        </m:r>
                      </m:e>
                    </m:d>
                    <m:r>
                      <a:rPr lang="en-US" sz="2400" b="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𝑥</m:t>
                        </m:r>
                      </m:e>
                      <m:sup>
                        <m:r>
                          <a:rPr lang="en-US" sz="2400" b="0" i="1" dirty="0" smtClean="0">
                            <a:latin typeface="Cambria Math" panose="02040503050406030204" pitchFamily="18" charset="0"/>
                          </a:rPr>
                          <m:t>2</m:t>
                        </m:r>
                      </m:sup>
                    </m:sSup>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33" t="-1097"/>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039614" y="3313733"/>
            <a:ext cx="3086862" cy="2420861"/>
          </a:xfrm>
          <a:prstGeom prst="rect">
            <a:avLst/>
          </a:prstGeom>
        </p:spPr>
      </p:pic>
      <p:pic>
        <p:nvPicPr>
          <p:cNvPr id="5" name="Picture 4"/>
          <p:cNvPicPr>
            <a:picLocks noChangeAspect="1"/>
          </p:cNvPicPr>
          <p:nvPr/>
        </p:nvPicPr>
        <p:blipFill>
          <a:blip r:embed="rId4"/>
          <a:stretch>
            <a:fillRect/>
          </a:stretch>
        </p:blipFill>
        <p:spPr>
          <a:xfrm>
            <a:off x="6096000" y="3313733"/>
            <a:ext cx="3100251" cy="2236733"/>
          </a:xfrm>
          <a:prstGeom prst="rect">
            <a:avLst/>
          </a:prstGeom>
        </p:spPr>
      </p:pic>
    </p:spTree>
    <p:extLst>
      <p:ext uri="{BB962C8B-B14F-4D97-AF65-F5344CB8AC3E}">
        <p14:creationId xmlns:p14="http://schemas.microsoft.com/office/powerpoint/2010/main" val="295809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B8E0-C66B-4455-BEFD-3F85B16733D4}"/>
              </a:ext>
            </a:extLst>
          </p:cNvPr>
          <p:cNvSpPr>
            <a:spLocks noGrp="1"/>
          </p:cNvSpPr>
          <p:nvPr>
            <p:ph type="title"/>
          </p:nvPr>
        </p:nvSpPr>
        <p:spPr/>
        <p:txBody>
          <a:bodyPr/>
          <a:lstStyle/>
          <a:p>
            <a:r>
              <a:rPr lang="en-US" dirty="0"/>
              <a:t>Zeros of a function</a:t>
            </a:r>
          </a:p>
        </p:txBody>
      </p:sp>
      <p:sp>
        <p:nvSpPr>
          <p:cNvPr id="3" name="Content Placeholder 2">
            <a:extLst>
              <a:ext uri="{FF2B5EF4-FFF2-40B4-BE49-F238E27FC236}">
                <a16:creationId xmlns:a16="http://schemas.microsoft.com/office/drawing/2014/main" id="{8924CA9B-CDC2-4556-A28B-1FE27E250256}"/>
              </a:ext>
            </a:extLst>
          </p:cNvPr>
          <p:cNvSpPr>
            <a:spLocks noGrp="1"/>
          </p:cNvSpPr>
          <p:nvPr>
            <p:ph idx="1"/>
          </p:nvPr>
        </p:nvSpPr>
        <p:spPr/>
        <p:txBody>
          <a:bodyPr/>
          <a:lstStyle/>
          <a:p>
            <a:pPr marL="0" indent="0">
              <a:buNone/>
            </a:pPr>
            <a:endParaRPr lang="en-US" sz="2400" b="1" i="1" dirty="0" smtClean="0">
              <a:solidFill>
                <a:schemeClr val="accent1">
                  <a:lumMod val="50000"/>
                </a:schemeClr>
              </a:solidFill>
            </a:endParaRPr>
          </a:p>
          <a:p>
            <a:pPr marL="0" indent="0">
              <a:buNone/>
            </a:pPr>
            <a:endParaRPr lang="en-US" sz="2400" b="1" i="1" dirty="0">
              <a:solidFill>
                <a:schemeClr val="accent1">
                  <a:lumMod val="50000"/>
                </a:schemeClr>
              </a:solidFill>
            </a:endParaRPr>
          </a:p>
          <a:p>
            <a:pPr marL="0" indent="0">
              <a:buNone/>
            </a:pPr>
            <a:r>
              <a:rPr lang="en-US" sz="2400" b="1" i="1" dirty="0" smtClean="0">
                <a:solidFill>
                  <a:schemeClr val="accent1">
                    <a:lumMod val="50000"/>
                  </a:schemeClr>
                </a:solidFill>
              </a:rPr>
              <a:t>Ex</a:t>
            </a:r>
            <a:r>
              <a:rPr lang="en-US" sz="2400" b="1" i="1" dirty="0">
                <a:solidFill>
                  <a:schemeClr val="accent1">
                    <a:lumMod val="50000"/>
                  </a:schemeClr>
                </a:solidFill>
              </a:rPr>
              <a:t>. </a:t>
            </a:r>
            <a:r>
              <a:rPr lang="en-US" sz="2400" dirty="0"/>
              <a:t>Find all zeros of f(x) = x</a:t>
            </a:r>
            <a:r>
              <a:rPr lang="en-US" sz="2400" baseline="30000" dirty="0"/>
              <a:t>3</a:t>
            </a:r>
            <a:r>
              <a:rPr lang="en-US" sz="2400" dirty="0"/>
              <a:t> - 3x</a:t>
            </a:r>
            <a:r>
              <a:rPr lang="en-US" sz="2400" baseline="30000" dirty="0"/>
              <a:t>2</a:t>
            </a:r>
            <a:r>
              <a:rPr lang="en-US" sz="2400" dirty="0"/>
              <a:t> + 2x.</a:t>
            </a:r>
          </a:p>
          <a:p>
            <a:r>
              <a:rPr lang="en-US" sz="2400" dirty="0"/>
              <a:t>x</a:t>
            </a:r>
            <a:r>
              <a:rPr lang="en-US" sz="2400" baseline="30000" dirty="0"/>
              <a:t>3</a:t>
            </a:r>
            <a:r>
              <a:rPr lang="en-US" sz="2400" dirty="0"/>
              <a:t> - 3x</a:t>
            </a:r>
            <a:r>
              <a:rPr lang="en-US" sz="2400" baseline="30000" dirty="0"/>
              <a:t>2</a:t>
            </a:r>
            <a:r>
              <a:rPr lang="en-US" sz="2400" dirty="0"/>
              <a:t> + 2x = 0 </a:t>
            </a:r>
            <a:r>
              <a:rPr lang="en-US" sz="2400" dirty="0">
                <a:sym typeface="Symbol" panose="05050102010706020507" pitchFamily="18" charset="2"/>
              </a:rPr>
              <a:t> x = 0, x = 1, x = 2.</a:t>
            </a:r>
          </a:p>
          <a:p>
            <a:r>
              <a:rPr lang="en-US" sz="2400" dirty="0">
                <a:sym typeface="Wingdings" panose="05000000000000000000" pitchFamily="2" charset="2"/>
              </a:rPr>
              <a:t> </a:t>
            </a:r>
            <a:r>
              <a:rPr lang="en-US" sz="2400" dirty="0">
                <a:sym typeface="Symbol" panose="05050102010706020507" pitchFamily="18" charset="2"/>
              </a:rPr>
              <a:t>Zeros of f are: 0, 1, 2</a:t>
            </a:r>
            <a:endParaRPr lang="en-US" sz="2400" dirty="0"/>
          </a:p>
          <a:p>
            <a:endParaRPr lang="en-US" sz="2400" dirty="0"/>
          </a:p>
        </p:txBody>
      </p:sp>
      <p:sp>
        <p:nvSpPr>
          <p:cNvPr id="4" name="Rectangle 3"/>
          <p:cNvSpPr/>
          <p:nvPr/>
        </p:nvSpPr>
        <p:spPr>
          <a:xfrm>
            <a:off x="1907466" y="1850571"/>
            <a:ext cx="6844648" cy="461665"/>
          </a:xfrm>
          <a:prstGeom prst="rect">
            <a:avLst/>
          </a:prstGeom>
          <a:solidFill>
            <a:schemeClr val="accent1"/>
          </a:solidFill>
        </p:spPr>
        <p:txBody>
          <a:bodyPr wrap="square">
            <a:spAutoFit/>
          </a:bodyPr>
          <a:lstStyle/>
          <a:p>
            <a:r>
              <a:rPr lang="en-US" sz="2400" dirty="0"/>
              <a:t>If f(a) = 0, then a is called </a:t>
            </a:r>
            <a:r>
              <a:rPr lang="en-US" sz="2400" dirty="0">
                <a:solidFill>
                  <a:srgbClr val="FF0000"/>
                </a:solidFill>
              </a:rPr>
              <a:t>a zero </a:t>
            </a:r>
            <a:r>
              <a:rPr lang="en-US" sz="2400" dirty="0"/>
              <a:t>of f.</a:t>
            </a:r>
          </a:p>
        </p:txBody>
      </p:sp>
      <p:sp>
        <p:nvSpPr>
          <p:cNvPr id="5" name="Rectangle 4"/>
          <p:cNvSpPr/>
          <p:nvPr/>
        </p:nvSpPr>
        <p:spPr>
          <a:xfrm>
            <a:off x="624194" y="4303318"/>
            <a:ext cx="5694188" cy="369332"/>
          </a:xfrm>
          <a:prstGeom prst="rect">
            <a:avLst/>
          </a:prstGeom>
        </p:spPr>
        <p:txBody>
          <a:bodyPr wrap="none">
            <a:spAutoFit/>
          </a:bodyPr>
          <a:lstStyle/>
          <a:p>
            <a:r>
              <a:rPr lang="en-US" b="1" dirty="0" smtClean="0">
                <a:solidFill>
                  <a:srgbClr val="233A67"/>
                </a:solidFill>
                <a:latin typeface="LiberationSans-Bold"/>
              </a:rPr>
              <a:t>Ex 2. Finding </a:t>
            </a:r>
            <a:r>
              <a:rPr lang="en-US" b="1" dirty="0">
                <a:solidFill>
                  <a:srgbClr val="233A67"/>
                </a:solidFill>
                <a:latin typeface="LiberationSans-Bold"/>
              </a:rPr>
              <a:t>Zeros and </a:t>
            </a:r>
            <a:r>
              <a:rPr lang="en-US" sz="1400" b="1" i="1" dirty="0">
                <a:solidFill>
                  <a:srgbClr val="233A67"/>
                </a:solidFill>
                <a:latin typeface="STIXGeneral-BoldItalic"/>
              </a:rPr>
              <a:t>y </a:t>
            </a:r>
            <a:r>
              <a:rPr lang="en-US" b="1" dirty="0">
                <a:solidFill>
                  <a:srgbClr val="233A67"/>
                </a:solidFill>
                <a:latin typeface="LiberationSans-Bold"/>
              </a:rPr>
              <a:t>-Intercepts of a Function</a:t>
            </a:r>
            <a:endParaRPr lang="en-US" dirty="0"/>
          </a:p>
        </p:txBody>
      </p:sp>
      <p:pic>
        <p:nvPicPr>
          <p:cNvPr id="6" name="Picture 5"/>
          <p:cNvPicPr>
            <a:picLocks noChangeAspect="1"/>
          </p:cNvPicPr>
          <p:nvPr/>
        </p:nvPicPr>
        <p:blipFill>
          <a:blip r:embed="rId2"/>
          <a:stretch>
            <a:fillRect/>
          </a:stretch>
        </p:blipFill>
        <p:spPr>
          <a:xfrm>
            <a:off x="2496537" y="4672650"/>
            <a:ext cx="4298723" cy="1998964"/>
          </a:xfrm>
          <a:prstGeom prst="rect">
            <a:avLst/>
          </a:prstGeom>
        </p:spPr>
      </p:pic>
    </p:spTree>
    <p:extLst>
      <p:ext uri="{BB962C8B-B14F-4D97-AF65-F5344CB8AC3E}">
        <p14:creationId xmlns:p14="http://schemas.microsoft.com/office/powerpoint/2010/main" val="27023529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55B29-2E84-47A2-BD47-2E4F4A66CD59}"/>
              </a:ext>
            </a:extLst>
          </p:cNvPr>
          <p:cNvSpPr>
            <a:spLocks noGrp="1"/>
          </p:cNvSpPr>
          <p:nvPr>
            <p:ph type="title"/>
          </p:nvPr>
        </p:nvSpPr>
        <p:spPr/>
        <p:txBody>
          <a:bodyPr/>
          <a:lstStyle/>
          <a:p>
            <a:r>
              <a:rPr lang="en-US" dirty="0"/>
              <a:t>Symmetry of even functions </a:t>
            </a:r>
          </a:p>
        </p:txBody>
      </p:sp>
      <p:sp>
        <p:nvSpPr>
          <p:cNvPr id="3" name="Content Placeholder 2">
            <a:extLst>
              <a:ext uri="{FF2B5EF4-FFF2-40B4-BE49-F238E27FC236}">
                <a16:creationId xmlns:a16="http://schemas.microsoft.com/office/drawing/2014/main" id="{B024E2EF-0891-40EC-8977-F3D06A02BE94}"/>
              </a:ext>
            </a:extLst>
          </p:cNvPr>
          <p:cNvSpPr>
            <a:spLocks noGrp="1"/>
          </p:cNvSpPr>
          <p:nvPr>
            <p:ph idx="1"/>
          </p:nvPr>
        </p:nvSpPr>
        <p:spPr>
          <a:xfrm>
            <a:off x="609600" y="1981200"/>
            <a:ext cx="4811486" cy="1650274"/>
          </a:xfrm>
          <a:solidFill>
            <a:schemeClr val="accent5"/>
          </a:solidFill>
        </p:spPr>
        <p:txBody>
          <a:bodyPr/>
          <a:lstStyle/>
          <a:p>
            <a:pPr>
              <a:buFont typeface="Arial" panose="020B0604020202020204" pitchFamily="34" charset="0"/>
              <a:buChar char="•"/>
            </a:pPr>
            <a:r>
              <a:rPr lang="en-US" sz="2400" dirty="0"/>
              <a:t> If </a:t>
            </a:r>
            <a:r>
              <a:rPr lang="en-US" sz="2400" dirty="0">
                <a:solidFill>
                  <a:srgbClr val="FF0000"/>
                </a:solidFill>
              </a:rPr>
              <a:t>f(-x) = f(x) </a:t>
            </a:r>
            <a:r>
              <a:rPr lang="en-US" sz="2400" dirty="0"/>
              <a:t>for all x </a:t>
            </a:r>
            <a:r>
              <a:rPr lang="en-US" sz="2400" dirty="0">
                <a:sym typeface="Wingdings" panose="05000000000000000000" pitchFamily="2" charset="2"/>
              </a:rPr>
              <a:t>in domain</a:t>
            </a:r>
          </a:p>
          <a:p>
            <a:pPr marL="0" indent="0">
              <a:buNone/>
            </a:pPr>
            <a:r>
              <a:rPr lang="en-US" sz="2400" dirty="0">
                <a:sym typeface="Wingdings" panose="05000000000000000000" pitchFamily="2" charset="2"/>
              </a:rPr>
              <a:t> f is an </a:t>
            </a:r>
            <a:r>
              <a:rPr lang="en-US" sz="2400" i="1" dirty="0">
                <a:solidFill>
                  <a:srgbClr val="FF0000"/>
                </a:solidFill>
                <a:sym typeface="Wingdings" panose="05000000000000000000" pitchFamily="2" charset="2"/>
              </a:rPr>
              <a:t>e</a:t>
            </a:r>
            <a:r>
              <a:rPr lang="en-US" sz="2400" i="1" dirty="0">
                <a:solidFill>
                  <a:srgbClr val="FF0000"/>
                </a:solidFill>
              </a:rPr>
              <a:t>ven function </a:t>
            </a:r>
          </a:p>
          <a:p>
            <a:pPr marL="0" indent="0">
              <a:buNone/>
            </a:pPr>
            <a:r>
              <a:rPr lang="en-US" sz="2400" dirty="0">
                <a:sym typeface="Wingdings" panose="05000000000000000000" pitchFamily="2" charset="2"/>
              </a:rPr>
              <a:t> symmetry about the y-axis.</a:t>
            </a:r>
          </a:p>
          <a:p>
            <a:pPr marL="0" indent="0">
              <a:buNone/>
            </a:pPr>
            <a:endParaRPr lang="en-US" sz="2400" dirty="0"/>
          </a:p>
        </p:txBody>
      </p:sp>
      <p:pic>
        <p:nvPicPr>
          <p:cNvPr id="4" name="Picture 12" descr="010123">
            <a:extLst>
              <a:ext uri="{FF2B5EF4-FFF2-40B4-BE49-F238E27FC236}">
                <a16:creationId xmlns:a16="http://schemas.microsoft.com/office/drawing/2014/main" id="{4B96EBEC-1B2A-4E85-99C0-B61D96059C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79508"/>
            <a:ext cx="2146767" cy="18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98614BEB-5EB4-45D3-83FA-340D5367504D}"/>
              </a:ext>
            </a:extLst>
          </p:cNvPr>
          <p:cNvSpPr txBox="1"/>
          <p:nvPr/>
        </p:nvSpPr>
        <p:spPr>
          <a:xfrm>
            <a:off x="5752168" y="4210109"/>
            <a:ext cx="2834430" cy="369332"/>
          </a:xfrm>
          <a:prstGeom prst="rect">
            <a:avLst/>
          </a:prstGeom>
          <a:solidFill>
            <a:schemeClr val="bg1"/>
          </a:solidFill>
          <a:ln>
            <a:solidFill>
              <a:srgbClr val="FFC000"/>
            </a:solidFill>
          </a:ln>
        </p:spPr>
        <p:txBody>
          <a:bodyPr wrap="none" rtlCol="0">
            <a:spAutoFit/>
          </a:bodyPr>
          <a:lstStyle/>
          <a:p>
            <a:r>
              <a:rPr lang="en-US" dirty="0"/>
              <a:t>Symmetry about y-axis</a:t>
            </a:r>
          </a:p>
        </p:txBody>
      </p:sp>
    </p:spTree>
    <p:extLst>
      <p:ext uri="{BB962C8B-B14F-4D97-AF65-F5344CB8AC3E}">
        <p14:creationId xmlns:p14="http://schemas.microsoft.com/office/powerpoint/2010/main" val="72613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55F72-D7AE-4DA9-92C1-95C65D622C3D}"/>
              </a:ext>
            </a:extLst>
          </p:cNvPr>
          <p:cNvSpPr>
            <a:spLocks noGrp="1"/>
          </p:cNvSpPr>
          <p:nvPr>
            <p:ph type="title"/>
          </p:nvPr>
        </p:nvSpPr>
        <p:spPr/>
        <p:txBody>
          <a:bodyPr/>
          <a:lstStyle/>
          <a:p>
            <a:r>
              <a:rPr lang="en-US" dirty="0"/>
              <a:t>Symmetry of odd functions </a:t>
            </a:r>
          </a:p>
        </p:txBody>
      </p:sp>
      <p:sp>
        <p:nvSpPr>
          <p:cNvPr id="3" name="Content Placeholder 2">
            <a:extLst>
              <a:ext uri="{FF2B5EF4-FFF2-40B4-BE49-F238E27FC236}">
                <a16:creationId xmlns:a16="http://schemas.microsoft.com/office/drawing/2014/main" id="{848BBCA2-9425-4B5C-991D-A5B9B9D2EDBA}"/>
              </a:ext>
            </a:extLst>
          </p:cNvPr>
          <p:cNvSpPr>
            <a:spLocks noGrp="1"/>
          </p:cNvSpPr>
          <p:nvPr>
            <p:ph idx="1"/>
          </p:nvPr>
        </p:nvSpPr>
        <p:spPr>
          <a:xfrm>
            <a:off x="609600" y="1981200"/>
            <a:ext cx="5111931" cy="1780903"/>
          </a:xfrm>
          <a:solidFill>
            <a:schemeClr val="accent5"/>
          </a:solidFill>
        </p:spPr>
        <p:txBody>
          <a:bodyPr/>
          <a:lstStyle/>
          <a:p>
            <a:pPr>
              <a:buFont typeface="Arial" panose="020B0604020202020204" pitchFamily="34" charset="0"/>
              <a:buChar char="•"/>
            </a:pPr>
            <a:r>
              <a:rPr lang="en-US" sz="2400" dirty="0"/>
              <a:t> If </a:t>
            </a:r>
            <a:r>
              <a:rPr lang="en-US" sz="2400" dirty="0">
                <a:solidFill>
                  <a:srgbClr val="FF0000"/>
                </a:solidFill>
              </a:rPr>
              <a:t>f(-x) = -f(x) </a:t>
            </a:r>
            <a:r>
              <a:rPr lang="en-US" sz="2400" dirty="0"/>
              <a:t>for all x in domain </a:t>
            </a:r>
          </a:p>
          <a:p>
            <a:pPr marL="0" indent="0">
              <a:buNone/>
            </a:pPr>
            <a:r>
              <a:rPr lang="en-US" sz="2400" dirty="0">
                <a:sym typeface="Wingdings" panose="05000000000000000000" pitchFamily="2" charset="2"/>
              </a:rPr>
              <a:t> f is an </a:t>
            </a:r>
            <a:r>
              <a:rPr lang="en-US" sz="2400" i="1" dirty="0">
                <a:solidFill>
                  <a:srgbClr val="FF0000"/>
                </a:solidFill>
                <a:sym typeface="Wingdings" panose="05000000000000000000" pitchFamily="2" charset="2"/>
              </a:rPr>
              <a:t>odd</a:t>
            </a:r>
            <a:r>
              <a:rPr lang="en-US" sz="2400" i="1" dirty="0">
                <a:solidFill>
                  <a:srgbClr val="FF0000"/>
                </a:solidFill>
              </a:rPr>
              <a:t> function </a:t>
            </a:r>
          </a:p>
          <a:p>
            <a:pPr marL="0" indent="0">
              <a:buNone/>
            </a:pPr>
            <a:r>
              <a:rPr lang="en-US" sz="2400" dirty="0">
                <a:sym typeface="Wingdings" panose="05000000000000000000" pitchFamily="2" charset="2"/>
              </a:rPr>
              <a:t> symmetry about the origin</a:t>
            </a:r>
            <a:r>
              <a:rPr lang="en-US" sz="2400" dirty="0"/>
              <a:t> </a:t>
            </a:r>
          </a:p>
          <a:p>
            <a:endParaRPr lang="en-US" sz="2400" dirty="0"/>
          </a:p>
        </p:txBody>
      </p:sp>
      <p:grpSp>
        <p:nvGrpSpPr>
          <p:cNvPr id="4" name="Group 13">
            <a:extLst>
              <a:ext uri="{FF2B5EF4-FFF2-40B4-BE49-F238E27FC236}">
                <a16:creationId xmlns:a16="http://schemas.microsoft.com/office/drawing/2014/main" id="{DE97D8AF-F2B3-4D1D-B6CA-C6FBC6DA50E7}"/>
              </a:ext>
            </a:extLst>
          </p:cNvPr>
          <p:cNvGrpSpPr>
            <a:grpSpLocks/>
          </p:cNvGrpSpPr>
          <p:nvPr/>
        </p:nvGrpSpPr>
        <p:grpSpPr bwMode="auto">
          <a:xfrm>
            <a:off x="6190371" y="2108201"/>
            <a:ext cx="2933700" cy="2782888"/>
            <a:chOff x="2021" y="562"/>
            <a:chExt cx="1848" cy="1753"/>
          </a:xfrm>
        </p:grpSpPr>
        <p:pic>
          <p:nvPicPr>
            <p:cNvPr id="5" name="Picture 14">
              <a:extLst>
                <a:ext uri="{FF2B5EF4-FFF2-40B4-BE49-F238E27FC236}">
                  <a16:creationId xmlns:a16="http://schemas.microsoft.com/office/drawing/2014/main" id="{E6B1B3C6-4D99-435A-BE84-62C87EA0D7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 y="562"/>
              <a:ext cx="1848" cy="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5">
              <a:extLst>
                <a:ext uri="{FF2B5EF4-FFF2-40B4-BE49-F238E27FC236}">
                  <a16:creationId xmlns:a16="http://schemas.microsoft.com/office/drawing/2014/main" id="{261A937E-2C1F-49D4-9163-E7BFF3F64549}"/>
                </a:ext>
              </a:extLst>
            </p:cNvPr>
            <p:cNvSpPr txBox="1">
              <a:spLocks noChangeArrowheads="1"/>
            </p:cNvSpPr>
            <p:nvPr/>
          </p:nvSpPr>
          <p:spPr bwMode="auto">
            <a:xfrm>
              <a:off x="3199" y="844"/>
              <a:ext cx="5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i="1">
                  <a:latin typeface="Times New Roman" panose="02020603050405020304" pitchFamily="18" charset="0"/>
                </a:rPr>
                <a:t>y = x</a:t>
              </a:r>
              <a:r>
                <a:rPr lang="en-US" altLang="en-US" sz="2000" i="1" baseline="30000">
                  <a:latin typeface="Times New Roman" panose="02020603050405020304" pitchFamily="18" charset="0"/>
                </a:rPr>
                <a:t>3</a:t>
              </a:r>
            </a:p>
          </p:txBody>
        </p:sp>
      </p:grpSp>
      <p:sp>
        <p:nvSpPr>
          <p:cNvPr id="7" name="TextBox 6">
            <a:extLst>
              <a:ext uri="{FF2B5EF4-FFF2-40B4-BE49-F238E27FC236}">
                <a16:creationId xmlns:a16="http://schemas.microsoft.com/office/drawing/2014/main" id="{06BBF7CC-8570-42AE-82E5-07599CF77163}"/>
              </a:ext>
            </a:extLst>
          </p:cNvPr>
          <p:cNvSpPr txBox="1"/>
          <p:nvPr/>
        </p:nvSpPr>
        <p:spPr>
          <a:xfrm>
            <a:off x="6306865" y="4912741"/>
            <a:ext cx="3265638" cy="369332"/>
          </a:xfrm>
          <a:prstGeom prst="rect">
            <a:avLst/>
          </a:prstGeom>
          <a:solidFill>
            <a:schemeClr val="bg1"/>
          </a:solidFill>
          <a:ln>
            <a:solidFill>
              <a:srgbClr val="FFC000"/>
            </a:solidFill>
          </a:ln>
        </p:spPr>
        <p:txBody>
          <a:bodyPr wrap="none" rtlCol="0">
            <a:spAutoFit/>
          </a:bodyPr>
          <a:lstStyle/>
          <a:p>
            <a:r>
              <a:rPr lang="en-US" dirty="0"/>
              <a:t>Symmetry about the origin</a:t>
            </a:r>
          </a:p>
        </p:txBody>
      </p:sp>
    </p:spTree>
    <p:extLst>
      <p:ext uri="{BB962C8B-B14F-4D97-AF65-F5344CB8AC3E}">
        <p14:creationId xmlns:p14="http://schemas.microsoft.com/office/powerpoint/2010/main" val="333916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97474" y="2031353"/>
            <a:ext cx="6472652" cy="3772776"/>
          </a:xfrm>
          <a:prstGeom prst="rect">
            <a:avLst/>
          </a:prstGeom>
        </p:spPr>
      </p:pic>
      <p:sp>
        <p:nvSpPr>
          <p:cNvPr id="3" name="Title 1">
            <a:extLst>
              <a:ext uri="{FF2B5EF4-FFF2-40B4-BE49-F238E27FC236}">
                <a16:creationId xmlns:a16="http://schemas.microsoft.com/office/drawing/2014/main" id="{D7255F72-D7AE-4DA9-92C1-95C65D622C3D}"/>
              </a:ext>
            </a:extLst>
          </p:cNvPr>
          <p:cNvSpPr>
            <a:spLocks noGrp="1"/>
          </p:cNvSpPr>
          <p:nvPr>
            <p:ph type="title"/>
          </p:nvPr>
        </p:nvSpPr>
        <p:spPr>
          <a:xfrm>
            <a:off x="609600" y="457200"/>
            <a:ext cx="10972800" cy="1371600"/>
          </a:xfrm>
        </p:spPr>
        <p:txBody>
          <a:bodyPr/>
          <a:lstStyle/>
          <a:p>
            <a:r>
              <a:rPr lang="en-US" dirty="0"/>
              <a:t>Symmetry of odd functions </a:t>
            </a:r>
          </a:p>
        </p:txBody>
      </p:sp>
    </p:spTree>
    <p:extLst>
      <p:ext uri="{BB962C8B-B14F-4D97-AF65-F5344CB8AC3E}">
        <p14:creationId xmlns:p14="http://schemas.microsoft.com/office/powerpoint/2010/main" val="17586090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E894F-973F-4FD6-A60B-501834D62E8E}"/>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FE2C9F34-56C2-4B41-B285-FCBB8813002A}"/>
              </a:ext>
            </a:extLst>
          </p:cNvPr>
          <p:cNvSpPr>
            <a:spLocks noGrp="1"/>
          </p:cNvSpPr>
          <p:nvPr>
            <p:ph idx="1"/>
          </p:nvPr>
        </p:nvSpPr>
        <p:spPr>
          <a:xfrm>
            <a:off x="609600" y="1828800"/>
            <a:ext cx="10972800" cy="3886200"/>
          </a:xfrm>
        </p:spPr>
        <p:txBody>
          <a:bodyPr/>
          <a:lstStyle/>
          <a:p>
            <a:r>
              <a:rPr lang="en-US" altLang="en-US" sz="2400" dirty="0"/>
              <a:t>Let f be an </a:t>
            </a:r>
            <a:r>
              <a:rPr lang="en-US" altLang="en-US" sz="2400" b="1" i="1" dirty="0">
                <a:solidFill>
                  <a:srgbClr val="C00000"/>
                </a:solidFill>
              </a:rPr>
              <a:t>odd function</a:t>
            </a:r>
            <a:r>
              <a:rPr lang="en-US" altLang="en-US" sz="2400" dirty="0"/>
              <a:t>. If the point (-3, 5) is on the graph of f, then which of the following points is/are also on the graph of f?</a:t>
            </a:r>
          </a:p>
          <a:p>
            <a:endParaRPr lang="en-US" altLang="en-US" sz="2400" dirty="0"/>
          </a:p>
          <a:p>
            <a:r>
              <a:rPr lang="en-US" altLang="en-US" sz="2400" dirty="0"/>
              <a:t>a.(3, 5)	b.(-3, -5)	c.(3, -5)		d. None of these</a:t>
            </a:r>
          </a:p>
          <a:p>
            <a:endParaRPr lang="en-US" sz="2400" dirty="0"/>
          </a:p>
        </p:txBody>
      </p:sp>
      <p:sp>
        <p:nvSpPr>
          <p:cNvPr id="4" name="TextBox 3">
            <a:extLst>
              <a:ext uri="{FF2B5EF4-FFF2-40B4-BE49-F238E27FC236}">
                <a16:creationId xmlns:a16="http://schemas.microsoft.com/office/drawing/2014/main" id="{1D7CB781-1BE9-449B-A859-A0414EBC3D06}"/>
              </a:ext>
            </a:extLst>
          </p:cNvPr>
          <p:cNvSpPr txBox="1"/>
          <p:nvPr/>
        </p:nvSpPr>
        <p:spPr>
          <a:xfrm>
            <a:off x="5438395" y="3202218"/>
            <a:ext cx="429602" cy="523220"/>
          </a:xfrm>
          <a:prstGeom prst="rect">
            <a:avLst/>
          </a:prstGeom>
          <a:noFill/>
        </p:spPr>
        <p:txBody>
          <a:bodyPr wrap="square" rtlCol="0">
            <a:spAutoFit/>
          </a:bodyPr>
          <a:lstStyle/>
          <a:p>
            <a:r>
              <a:rPr lang="en-US" sz="2800" dirty="0">
                <a:solidFill>
                  <a:srgbClr val="0070C0"/>
                </a:solidFill>
                <a:sym typeface="Wingdings" panose="05000000000000000000" pitchFamily="2" charset="2"/>
              </a:rPr>
              <a:t></a:t>
            </a:r>
            <a:endParaRPr lang="en-US" sz="2800" dirty="0">
              <a:solidFill>
                <a:srgbClr val="0070C0"/>
              </a:solidFill>
            </a:endParaRPr>
          </a:p>
        </p:txBody>
      </p:sp>
      <p:sp>
        <p:nvSpPr>
          <p:cNvPr id="5" name="Rectangle 4"/>
          <p:cNvSpPr/>
          <p:nvPr/>
        </p:nvSpPr>
        <p:spPr>
          <a:xfrm>
            <a:off x="651563" y="3924300"/>
            <a:ext cx="2903359" cy="369332"/>
          </a:xfrm>
          <a:prstGeom prst="rect">
            <a:avLst/>
          </a:prstGeom>
        </p:spPr>
        <p:txBody>
          <a:bodyPr wrap="none">
            <a:spAutoFit/>
          </a:bodyPr>
          <a:lstStyle/>
          <a:p>
            <a:r>
              <a:rPr lang="en-US" b="1" dirty="0">
                <a:solidFill>
                  <a:srgbClr val="233A67"/>
                </a:solidFill>
                <a:latin typeface="LiberationSans-Bold"/>
              </a:rPr>
              <a:t>Even and Odd Functions</a:t>
            </a:r>
            <a:endParaRPr lang="en-US" dirty="0"/>
          </a:p>
        </p:txBody>
      </p:sp>
      <p:sp>
        <p:nvSpPr>
          <p:cNvPr id="6" name="Rectangle 5"/>
          <p:cNvSpPr/>
          <p:nvPr/>
        </p:nvSpPr>
        <p:spPr>
          <a:xfrm>
            <a:off x="840376" y="4316492"/>
            <a:ext cx="8146869" cy="369332"/>
          </a:xfrm>
          <a:prstGeom prst="rect">
            <a:avLst/>
          </a:prstGeom>
        </p:spPr>
        <p:txBody>
          <a:bodyPr wrap="square">
            <a:spAutoFit/>
          </a:bodyPr>
          <a:lstStyle/>
          <a:p>
            <a:r>
              <a:rPr lang="en-US" dirty="0">
                <a:latin typeface="LiberationSerif"/>
              </a:rPr>
              <a:t>Determine whether each of the following functions is even, odd, or neither.</a:t>
            </a:r>
            <a:endParaRPr lang="en-US" dirty="0"/>
          </a:p>
        </p:txBody>
      </p:sp>
      <p:pic>
        <p:nvPicPr>
          <p:cNvPr id="7" name="Picture 6"/>
          <p:cNvPicPr>
            <a:picLocks noChangeAspect="1"/>
          </p:cNvPicPr>
          <p:nvPr/>
        </p:nvPicPr>
        <p:blipFill>
          <a:blip r:embed="rId2"/>
          <a:stretch>
            <a:fillRect/>
          </a:stretch>
        </p:blipFill>
        <p:spPr>
          <a:xfrm>
            <a:off x="947840" y="4824878"/>
            <a:ext cx="3692383" cy="452000"/>
          </a:xfrm>
          <a:prstGeom prst="rect">
            <a:avLst/>
          </a:prstGeom>
        </p:spPr>
      </p:pic>
      <p:pic>
        <p:nvPicPr>
          <p:cNvPr id="8" name="Picture 7"/>
          <p:cNvPicPr>
            <a:picLocks noChangeAspect="1"/>
          </p:cNvPicPr>
          <p:nvPr/>
        </p:nvPicPr>
        <p:blipFill>
          <a:blip r:embed="rId3"/>
          <a:stretch>
            <a:fillRect/>
          </a:stretch>
        </p:blipFill>
        <p:spPr>
          <a:xfrm>
            <a:off x="840376" y="5276878"/>
            <a:ext cx="3384021" cy="1504446"/>
          </a:xfrm>
          <a:prstGeom prst="rect">
            <a:avLst/>
          </a:prstGeom>
        </p:spPr>
      </p:pic>
    </p:spTree>
    <p:extLst>
      <p:ext uri="{BB962C8B-B14F-4D97-AF65-F5344CB8AC3E}">
        <p14:creationId xmlns:p14="http://schemas.microsoft.com/office/powerpoint/2010/main" val="389503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C10DF-9A4B-452E-8B14-5A839F657F15}"/>
              </a:ext>
            </a:extLst>
          </p:cNvPr>
          <p:cNvSpPr>
            <a:spLocks noGrp="1"/>
          </p:cNvSpPr>
          <p:nvPr>
            <p:ph type="title"/>
          </p:nvPr>
        </p:nvSpPr>
        <p:spPr/>
        <p:txBody>
          <a:bodyPr/>
          <a:lstStyle/>
          <a:p>
            <a:r>
              <a:rPr lang="en-US" dirty="0"/>
              <a:t>Odd or even or neither?</a:t>
            </a:r>
          </a:p>
        </p:txBody>
      </p:sp>
      <p:sp>
        <p:nvSpPr>
          <p:cNvPr id="3" name="Content Placeholder 2">
            <a:extLst>
              <a:ext uri="{FF2B5EF4-FFF2-40B4-BE49-F238E27FC236}">
                <a16:creationId xmlns:a16="http://schemas.microsoft.com/office/drawing/2014/main" id="{2FB58C24-092D-4F33-ACF9-176A452E5500}"/>
              </a:ext>
            </a:extLst>
          </p:cNvPr>
          <p:cNvSpPr>
            <a:spLocks noGrp="1"/>
          </p:cNvSpPr>
          <p:nvPr>
            <p:ph idx="1"/>
          </p:nvPr>
        </p:nvSpPr>
        <p:spPr/>
        <p:txBody>
          <a:bodyPr/>
          <a:lstStyle/>
          <a:p>
            <a:r>
              <a:rPr lang="en-US" sz="2400" dirty="0"/>
              <a:t>1/ f(x) = x</a:t>
            </a:r>
            <a:r>
              <a:rPr lang="en-US" sz="2400" baseline="30000" dirty="0"/>
              <a:t>2</a:t>
            </a:r>
            <a:r>
              <a:rPr lang="en-US" sz="2400" dirty="0"/>
              <a:t> - 3</a:t>
            </a:r>
          </a:p>
          <a:p>
            <a:r>
              <a:rPr lang="en-US" sz="2400" dirty="0"/>
              <a:t>2/ g(x) = x</a:t>
            </a:r>
            <a:r>
              <a:rPr lang="en-US" sz="2400" baseline="30000" dirty="0"/>
              <a:t>3</a:t>
            </a:r>
            <a:r>
              <a:rPr lang="en-US" sz="2400" dirty="0"/>
              <a:t> + 4x </a:t>
            </a:r>
          </a:p>
          <a:p>
            <a:r>
              <a:rPr lang="en-US" sz="2400" dirty="0"/>
              <a:t>3/ h(x) = 3x/(x</a:t>
            </a:r>
            <a:r>
              <a:rPr lang="en-US" sz="2400" baseline="30000" dirty="0"/>
              <a:t>2</a:t>
            </a:r>
            <a:r>
              <a:rPr lang="en-US" sz="2400" dirty="0"/>
              <a:t> + 4)</a:t>
            </a:r>
          </a:p>
          <a:p>
            <a:r>
              <a:rPr lang="en-US" sz="2400" dirty="0"/>
              <a:t>4/ k(x) = x</a:t>
            </a:r>
            <a:r>
              <a:rPr lang="en-US" sz="2400" baseline="30000" dirty="0"/>
              <a:t>4</a:t>
            </a:r>
            <a:r>
              <a:rPr lang="en-US" sz="2400" dirty="0"/>
              <a:t> - x  </a:t>
            </a:r>
          </a:p>
        </p:txBody>
      </p:sp>
    </p:spTree>
    <p:extLst>
      <p:ext uri="{BB962C8B-B14F-4D97-AF65-F5344CB8AC3E}">
        <p14:creationId xmlns:p14="http://schemas.microsoft.com/office/powerpoint/2010/main" val="31505635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99C8F-FF48-4B54-BD0B-57D711758AB2}"/>
              </a:ext>
            </a:extLst>
          </p:cNvPr>
          <p:cNvSpPr>
            <a:spLocks noGrp="1"/>
          </p:cNvSpPr>
          <p:nvPr>
            <p:ph type="title"/>
          </p:nvPr>
        </p:nvSpPr>
        <p:spPr/>
        <p:txBody>
          <a:bodyPr/>
          <a:lstStyle/>
          <a:p>
            <a:pPr algn="ctr"/>
            <a:r>
              <a:rPr lang="en-US" dirty="0"/>
              <a:t>Common mathematical models </a:t>
            </a:r>
          </a:p>
        </p:txBody>
      </p:sp>
      <p:sp>
        <p:nvSpPr>
          <p:cNvPr id="3" name="Content Placeholder 2">
            <a:extLst>
              <a:ext uri="{FF2B5EF4-FFF2-40B4-BE49-F238E27FC236}">
                <a16:creationId xmlns:a16="http://schemas.microsoft.com/office/drawing/2014/main" id="{E6FD2AA1-E74B-4871-932F-B162F3641C97}"/>
              </a:ext>
            </a:extLst>
          </p:cNvPr>
          <p:cNvSpPr>
            <a:spLocks noGrp="1"/>
          </p:cNvSpPr>
          <p:nvPr>
            <p:ph idx="1"/>
          </p:nvPr>
        </p:nvSpPr>
        <p:spPr/>
        <p:txBody>
          <a:bodyPr/>
          <a:lstStyle/>
          <a:p>
            <a:r>
              <a:rPr lang="en-US" sz="2400" dirty="0"/>
              <a:t>Linear models	 			Polynomials		</a:t>
            </a:r>
          </a:p>
          <a:p>
            <a:r>
              <a:rPr lang="en-US" sz="2400" dirty="0"/>
              <a:t>Power Functions 			</a:t>
            </a:r>
            <a:r>
              <a:rPr lang="en-US" sz="2400" dirty="0" smtClean="0"/>
              <a:t>           Rational </a:t>
            </a:r>
            <a:r>
              <a:rPr lang="en-US" sz="2400" dirty="0"/>
              <a:t>Functions </a:t>
            </a:r>
          </a:p>
          <a:p>
            <a:r>
              <a:rPr lang="en-US" sz="2400" dirty="0"/>
              <a:t>Trigonometric Functions 		Exponential Functions </a:t>
            </a:r>
          </a:p>
          <a:p>
            <a:r>
              <a:rPr lang="en-US" sz="2400" dirty="0"/>
              <a:t>Logarithmic Functions  	</a:t>
            </a:r>
          </a:p>
          <a:p>
            <a:endParaRPr lang="en-US" sz="2400" dirty="0"/>
          </a:p>
        </p:txBody>
      </p:sp>
      <p:pic>
        <p:nvPicPr>
          <p:cNvPr id="4" name="Picture 3">
            <a:extLst>
              <a:ext uri="{FF2B5EF4-FFF2-40B4-BE49-F238E27FC236}">
                <a16:creationId xmlns:a16="http://schemas.microsoft.com/office/drawing/2014/main" id="{9CB2D89E-F60D-4719-A919-A63285654E21}"/>
              </a:ext>
            </a:extLst>
          </p:cNvPr>
          <p:cNvPicPr>
            <a:picLocks noChangeAspect="1"/>
          </p:cNvPicPr>
          <p:nvPr/>
        </p:nvPicPr>
        <p:blipFill>
          <a:blip r:embed="rId2"/>
          <a:stretch>
            <a:fillRect/>
          </a:stretch>
        </p:blipFill>
        <p:spPr>
          <a:xfrm>
            <a:off x="609600" y="4212857"/>
            <a:ext cx="10058400" cy="1313718"/>
          </a:xfrm>
          <a:prstGeom prst="rect">
            <a:avLst/>
          </a:prstGeom>
        </p:spPr>
      </p:pic>
    </p:spTree>
    <p:extLst>
      <p:ext uri="{BB962C8B-B14F-4D97-AF65-F5344CB8AC3E}">
        <p14:creationId xmlns:p14="http://schemas.microsoft.com/office/powerpoint/2010/main" val="1617322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3A41-DEFE-463D-8CB6-BC48A976C65D}"/>
              </a:ext>
            </a:extLst>
          </p:cNvPr>
          <p:cNvSpPr>
            <a:spLocks noGrp="1"/>
          </p:cNvSpPr>
          <p:nvPr>
            <p:ph type="title"/>
          </p:nvPr>
        </p:nvSpPr>
        <p:spPr/>
        <p:txBody>
          <a:bodyPr/>
          <a:lstStyle/>
          <a:p>
            <a:r>
              <a:rPr lang="en-US" dirty="0"/>
              <a:t>Why study this chapter? </a:t>
            </a:r>
          </a:p>
        </p:txBody>
      </p:sp>
      <p:sp>
        <p:nvSpPr>
          <p:cNvPr id="3" name="Content Placeholder 2">
            <a:extLst>
              <a:ext uri="{FF2B5EF4-FFF2-40B4-BE49-F238E27FC236}">
                <a16:creationId xmlns:a16="http://schemas.microsoft.com/office/drawing/2014/main" id="{76744A23-5B00-4CA0-9072-A910A2AC0F86}"/>
              </a:ext>
            </a:extLst>
          </p:cNvPr>
          <p:cNvSpPr>
            <a:spLocks noGrp="1"/>
          </p:cNvSpPr>
          <p:nvPr>
            <p:ph idx="1"/>
          </p:nvPr>
        </p:nvSpPr>
        <p:spPr>
          <a:xfrm>
            <a:off x="274320" y="2110162"/>
            <a:ext cx="8695306" cy="3760891"/>
          </a:xfrm>
        </p:spPr>
        <p:txBody>
          <a:bodyPr>
            <a:noAutofit/>
          </a:bodyPr>
          <a:lstStyle/>
          <a:p>
            <a:pPr algn="just">
              <a:buFont typeface="Wingdings" panose="05000000000000000000" pitchFamily="2" charset="2"/>
              <a:buChar char="§"/>
            </a:pPr>
            <a:r>
              <a:rPr lang="en-US" sz="2400" dirty="0" smtClean="0"/>
              <a:t>Calculus </a:t>
            </a:r>
            <a:r>
              <a:rPr lang="en-US" sz="2400" dirty="0"/>
              <a:t>is the mathematics that describes </a:t>
            </a:r>
            <a:r>
              <a:rPr lang="en-US" sz="2400" i="1" dirty="0">
                <a:solidFill>
                  <a:srgbClr val="C00000"/>
                </a:solidFill>
              </a:rPr>
              <a:t>changes</a:t>
            </a:r>
            <a:r>
              <a:rPr lang="en-US" sz="2400" dirty="0"/>
              <a:t> in functions.  </a:t>
            </a:r>
          </a:p>
          <a:p>
            <a:pPr algn="just">
              <a:buFont typeface="Wingdings" panose="05000000000000000000" pitchFamily="2" charset="2"/>
              <a:buChar char="§"/>
            </a:pPr>
            <a:r>
              <a:rPr lang="en-US" sz="2400" dirty="0" smtClean="0"/>
              <a:t>The </a:t>
            </a:r>
            <a:r>
              <a:rPr lang="en-US" sz="2400" dirty="0"/>
              <a:t>fundamental objects that we deal with in calculus are functions.</a:t>
            </a:r>
          </a:p>
          <a:p>
            <a:pPr>
              <a:buFont typeface="Wingdings" panose="05000000000000000000" pitchFamily="2" charset="2"/>
              <a:buChar char="§"/>
            </a:pPr>
            <a:r>
              <a:rPr lang="en-US" sz="2400" dirty="0"/>
              <a:t> Functions are used as mathematical models of real-world phenomena. </a:t>
            </a:r>
          </a:p>
        </p:txBody>
      </p:sp>
      <p:pic>
        <p:nvPicPr>
          <p:cNvPr id="4" name="Picture 3">
            <a:extLst>
              <a:ext uri="{FF2B5EF4-FFF2-40B4-BE49-F238E27FC236}">
                <a16:creationId xmlns:a16="http://schemas.microsoft.com/office/drawing/2014/main" id="{F7EED2C0-77D4-47AF-8C08-75154A5D303D}"/>
              </a:ext>
            </a:extLst>
          </p:cNvPr>
          <p:cNvPicPr>
            <a:picLocks noChangeAspect="1"/>
          </p:cNvPicPr>
          <p:nvPr/>
        </p:nvPicPr>
        <p:blipFill>
          <a:blip r:embed="rId2"/>
          <a:stretch>
            <a:fillRect/>
          </a:stretch>
        </p:blipFill>
        <p:spPr>
          <a:xfrm>
            <a:off x="9217820" y="1090749"/>
            <a:ext cx="2364580" cy="5259298"/>
          </a:xfrm>
          <a:prstGeom prst="rect">
            <a:avLst/>
          </a:prstGeom>
        </p:spPr>
      </p:pic>
      <p:sp>
        <p:nvSpPr>
          <p:cNvPr id="6" name="Rectangle 5"/>
          <p:cNvSpPr/>
          <p:nvPr/>
        </p:nvSpPr>
        <p:spPr>
          <a:xfrm>
            <a:off x="3439886" y="4393725"/>
            <a:ext cx="6096000" cy="1477328"/>
          </a:xfrm>
          <a:prstGeom prst="rect">
            <a:avLst/>
          </a:prstGeom>
          <a:solidFill>
            <a:schemeClr val="accent1"/>
          </a:solidFill>
        </p:spPr>
        <p:txBody>
          <a:bodyPr>
            <a:spAutoFit/>
          </a:bodyPr>
          <a:lstStyle/>
          <a:p>
            <a:pPr algn="just">
              <a:buFont typeface="Wingdings" panose="05000000000000000000" pitchFamily="2" charset="2"/>
              <a:buChar char="§"/>
            </a:pPr>
            <a:r>
              <a:rPr lang="en-US" dirty="0"/>
              <a:t> </a:t>
            </a:r>
            <a:r>
              <a:rPr lang="en-US" i="1" dirty="0"/>
              <a:t>For example, a ball falls faster and faster as time passes. Galileo discovered that the distance fallen is proportional to the square of the time it has been falling. Calculus then enables us to calculate the speed of the ball at any time.</a:t>
            </a:r>
          </a:p>
        </p:txBody>
      </p:sp>
    </p:spTree>
    <p:extLst>
      <p:ext uri="{BB962C8B-B14F-4D97-AF65-F5344CB8AC3E}">
        <p14:creationId xmlns:p14="http://schemas.microsoft.com/office/powerpoint/2010/main" val="22036330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646" y="457200"/>
            <a:ext cx="10236926" cy="1371600"/>
          </a:xfrm>
        </p:spPr>
        <p:txBody>
          <a:bodyPr/>
          <a:lstStyle/>
          <a:p>
            <a:r>
              <a:rPr lang="en-US" dirty="0"/>
              <a:t>Choose a reasonable model</a:t>
            </a:r>
          </a:p>
        </p:txBody>
      </p:sp>
      <p:pic>
        <p:nvPicPr>
          <p:cNvPr id="5" name="Picture 4"/>
          <p:cNvPicPr>
            <a:picLocks noChangeAspect="1"/>
          </p:cNvPicPr>
          <p:nvPr/>
        </p:nvPicPr>
        <p:blipFill>
          <a:blip r:embed="rId2"/>
          <a:stretch>
            <a:fillRect/>
          </a:stretch>
        </p:blipFill>
        <p:spPr>
          <a:xfrm>
            <a:off x="322216" y="2721464"/>
            <a:ext cx="2737457" cy="3852631"/>
          </a:xfrm>
          <a:prstGeom prst="rect">
            <a:avLst/>
          </a:prstGeom>
        </p:spPr>
      </p:pic>
      <p:pic>
        <p:nvPicPr>
          <p:cNvPr id="6" name="Picture 5"/>
          <p:cNvPicPr>
            <a:picLocks noChangeAspect="1"/>
          </p:cNvPicPr>
          <p:nvPr/>
        </p:nvPicPr>
        <p:blipFill>
          <a:blip r:embed="rId3"/>
          <a:stretch>
            <a:fillRect/>
          </a:stretch>
        </p:blipFill>
        <p:spPr>
          <a:xfrm>
            <a:off x="3285634" y="3242363"/>
            <a:ext cx="8771441" cy="2702251"/>
          </a:xfrm>
          <a:prstGeom prst="rect">
            <a:avLst/>
          </a:prstGeom>
        </p:spPr>
      </p:pic>
      <p:pic>
        <p:nvPicPr>
          <p:cNvPr id="7" name="Picture 6"/>
          <p:cNvPicPr>
            <a:picLocks noChangeAspect="1"/>
          </p:cNvPicPr>
          <p:nvPr/>
        </p:nvPicPr>
        <p:blipFill>
          <a:blip r:embed="rId4"/>
          <a:stretch>
            <a:fillRect/>
          </a:stretch>
        </p:blipFill>
        <p:spPr>
          <a:xfrm>
            <a:off x="5400214" y="2022963"/>
            <a:ext cx="6071540" cy="698501"/>
          </a:xfrm>
          <a:prstGeom prst="rect">
            <a:avLst/>
          </a:prstGeom>
        </p:spPr>
      </p:pic>
      <p:sp>
        <p:nvSpPr>
          <p:cNvPr id="8" name="Rectangle 7"/>
          <p:cNvSpPr/>
          <p:nvPr/>
        </p:nvSpPr>
        <p:spPr>
          <a:xfrm>
            <a:off x="322216" y="1499811"/>
            <a:ext cx="3113314" cy="923330"/>
          </a:xfrm>
          <a:prstGeom prst="rect">
            <a:avLst/>
          </a:prstGeom>
        </p:spPr>
        <p:txBody>
          <a:bodyPr wrap="square">
            <a:spAutoFit/>
          </a:bodyPr>
          <a:lstStyle/>
          <a:p>
            <a:r>
              <a:rPr lang="en-US" dirty="0" smtClean="0">
                <a:latin typeface="Times New Roman" panose="02020603050405020304" pitchFamily="18" charset="0"/>
              </a:rPr>
              <a:t>P(t) is </a:t>
            </a:r>
            <a:r>
              <a:rPr lang="en-US" dirty="0">
                <a:latin typeface="Times New Roman" panose="02020603050405020304" pitchFamily="18" charset="0"/>
              </a:rPr>
              <a:t>the human population of</a:t>
            </a:r>
          </a:p>
          <a:p>
            <a:r>
              <a:rPr lang="en-US" dirty="0">
                <a:latin typeface="Times New Roman" panose="02020603050405020304" pitchFamily="18" charset="0"/>
              </a:rPr>
              <a:t>the world at time </a:t>
            </a:r>
            <a:r>
              <a:rPr lang="en-US" i="1" dirty="0" smtClean="0">
                <a:latin typeface="Times New Roman" panose="02020603050405020304" pitchFamily="18" charset="0"/>
              </a:rPr>
              <a:t>t</a:t>
            </a:r>
          </a:p>
          <a:p>
            <a:endParaRPr lang="en-US" dirty="0"/>
          </a:p>
        </p:txBody>
      </p:sp>
      <p:sp>
        <p:nvSpPr>
          <p:cNvPr id="9" name="Rectangle 8"/>
          <p:cNvSpPr/>
          <p:nvPr/>
        </p:nvSpPr>
        <p:spPr>
          <a:xfrm>
            <a:off x="669170" y="2127123"/>
            <a:ext cx="3219151" cy="369332"/>
          </a:xfrm>
          <a:prstGeom prst="rect">
            <a:avLst/>
          </a:prstGeom>
        </p:spPr>
        <p:txBody>
          <a:bodyPr wrap="none">
            <a:spAutoFit/>
          </a:bodyPr>
          <a:lstStyle/>
          <a:p>
            <a:r>
              <a:rPr lang="en-US" dirty="0">
                <a:latin typeface="Times New Roman" panose="02020603050405020304" pitchFamily="18" charset="0"/>
              </a:rPr>
              <a:t>t</a:t>
            </a:r>
            <a:r>
              <a:rPr lang="en-US" dirty="0" smtClean="0">
                <a:latin typeface="Times New Roman" panose="02020603050405020304" pitchFamily="18" charset="0"/>
              </a:rPr>
              <a:t>=0 corresponds </a:t>
            </a:r>
            <a:r>
              <a:rPr lang="en-US" dirty="0">
                <a:latin typeface="Times New Roman" panose="02020603050405020304" pitchFamily="18" charset="0"/>
              </a:rPr>
              <a:t>to the year 1900</a:t>
            </a:r>
            <a:endParaRPr lang="en-US" dirty="0"/>
          </a:p>
        </p:txBody>
      </p:sp>
    </p:spTree>
    <p:extLst>
      <p:ext uri="{BB962C8B-B14F-4D97-AF65-F5344CB8AC3E}">
        <p14:creationId xmlns:p14="http://schemas.microsoft.com/office/powerpoint/2010/main" val="36014983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E9713-6EFC-4ABA-837A-20D16C0ACF55}"/>
              </a:ext>
            </a:extLst>
          </p:cNvPr>
          <p:cNvSpPr>
            <a:spLocks noGrp="1"/>
          </p:cNvSpPr>
          <p:nvPr>
            <p:ph type="title"/>
          </p:nvPr>
        </p:nvSpPr>
        <p:spPr/>
        <p:txBody>
          <a:bodyPr/>
          <a:lstStyle/>
          <a:p>
            <a:r>
              <a:rPr lang="en-US" dirty="0"/>
              <a:t>Choose a reasonable model</a:t>
            </a:r>
          </a:p>
        </p:txBody>
      </p:sp>
      <p:pic>
        <p:nvPicPr>
          <p:cNvPr id="4" name="Picture 3">
            <a:extLst>
              <a:ext uri="{FF2B5EF4-FFF2-40B4-BE49-F238E27FC236}">
                <a16:creationId xmlns:a16="http://schemas.microsoft.com/office/drawing/2014/main" id="{4F1B20E8-A8CE-4C34-94C6-D5CBEE32BB52}"/>
              </a:ext>
            </a:extLst>
          </p:cNvPr>
          <p:cNvPicPr>
            <a:picLocks noChangeAspect="1"/>
          </p:cNvPicPr>
          <p:nvPr/>
        </p:nvPicPr>
        <p:blipFill>
          <a:blip r:embed="rId2"/>
          <a:stretch>
            <a:fillRect/>
          </a:stretch>
        </p:blipFill>
        <p:spPr>
          <a:xfrm>
            <a:off x="2653886" y="2801811"/>
            <a:ext cx="5638135" cy="2919034"/>
          </a:xfrm>
          <a:prstGeom prst="rect">
            <a:avLst/>
          </a:prstGeom>
        </p:spPr>
      </p:pic>
      <p:sp>
        <p:nvSpPr>
          <p:cNvPr id="5" name="TextBox 4">
            <a:extLst>
              <a:ext uri="{FF2B5EF4-FFF2-40B4-BE49-F238E27FC236}">
                <a16:creationId xmlns:a16="http://schemas.microsoft.com/office/drawing/2014/main" id="{890364E7-7C18-4989-8E05-EA6B89AC2EB6}"/>
              </a:ext>
            </a:extLst>
          </p:cNvPr>
          <p:cNvSpPr txBox="1"/>
          <p:nvPr/>
        </p:nvSpPr>
        <p:spPr>
          <a:xfrm>
            <a:off x="1216971" y="1760305"/>
            <a:ext cx="8240233" cy="830997"/>
          </a:xfrm>
          <a:prstGeom prst="rect">
            <a:avLst/>
          </a:prstGeom>
          <a:noFill/>
        </p:spPr>
        <p:txBody>
          <a:bodyPr wrap="square" rtlCol="0">
            <a:spAutoFit/>
          </a:bodyPr>
          <a:lstStyle/>
          <a:p>
            <a:r>
              <a:rPr lang="en-US" sz="2400" dirty="0"/>
              <a:t>For each scatter plot, decide what type of function you might choose as a model for the data.</a:t>
            </a:r>
          </a:p>
        </p:txBody>
      </p:sp>
      <p:sp>
        <p:nvSpPr>
          <p:cNvPr id="8" name="Freeform 7"/>
          <p:cNvSpPr/>
          <p:nvPr/>
        </p:nvSpPr>
        <p:spPr bwMode="auto">
          <a:xfrm>
            <a:off x="3135086" y="3954181"/>
            <a:ext cx="1948529" cy="744924"/>
          </a:xfrm>
          <a:custGeom>
            <a:avLst/>
            <a:gdLst>
              <a:gd name="connsiteX0" fmla="*/ 0 w 1948529"/>
              <a:gd name="connsiteY0" fmla="*/ 342 h 744924"/>
              <a:gd name="connsiteX1" fmla="*/ 470262 w 1948529"/>
              <a:gd name="connsiteY1" fmla="*/ 744924 h 744924"/>
              <a:gd name="connsiteX2" fmla="*/ 770708 w 1948529"/>
              <a:gd name="connsiteY2" fmla="*/ 342 h 744924"/>
              <a:gd name="connsiteX3" fmla="*/ 1214845 w 1948529"/>
              <a:gd name="connsiteY3" fmla="*/ 640422 h 744924"/>
              <a:gd name="connsiteX4" fmla="*/ 1580605 w 1948529"/>
              <a:gd name="connsiteY4" fmla="*/ 26467 h 744924"/>
              <a:gd name="connsiteX5" fmla="*/ 1907177 w 1948529"/>
              <a:gd name="connsiteY5" fmla="*/ 431416 h 744924"/>
              <a:gd name="connsiteX6" fmla="*/ 1933302 w 1948529"/>
              <a:gd name="connsiteY6" fmla="*/ 522856 h 744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8529" h="744924">
                <a:moveTo>
                  <a:pt x="0" y="342"/>
                </a:moveTo>
                <a:cubicBezTo>
                  <a:pt x="170905" y="372633"/>
                  <a:pt x="341811" y="744924"/>
                  <a:pt x="470262" y="744924"/>
                </a:cubicBezTo>
                <a:cubicBezTo>
                  <a:pt x="598713" y="744924"/>
                  <a:pt x="646611" y="17759"/>
                  <a:pt x="770708" y="342"/>
                </a:cubicBezTo>
                <a:cubicBezTo>
                  <a:pt x="894805" y="-17075"/>
                  <a:pt x="1079862" y="636068"/>
                  <a:pt x="1214845" y="640422"/>
                </a:cubicBezTo>
                <a:cubicBezTo>
                  <a:pt x="1349828" y="644776"/>
                  <a:pt x="1465216" y="61301"/>
                  <a:pt x="1580605" y="26467"/>
                </a:cubicBezTo>
                <a:cubicBezTo>
                  <a:pt x="1695994" y="-8367"/>
                  <a:pt x="1848394" y="348685"/>
                  <a:pt x="1907177" y="431416"/>
                </a:cubicBezTo>
                <a:cubicBezTo>
                  <a:pt x="1965960" y="514148"/>
                  <a:pt x="1949631" y="518502"/>
                  <a:pt x="1933302" y="522856"/>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cxnSp>
        <p:nvCxnSpPr>
          <p:cNvPr id="10" name="Straight Connector 9"/>
          <p:cNvCxnSpPr/>
          <p:nvPr/>
        </p:nvCxnSpPr>
        <p:spPr bwMode="auto">
          <a:xfrm>
            <a:off x="6191794" y="3827417"/>
            <a:ext cx="1881052" cy="131934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01934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B611E-2740-4789-8773-3AA96B4CC6CE}"/>
              </a:ext>
            </a:extLst>
          </p:cNvPr>
          <p:cNvSpPr>
            <a:spLocks noGrp="1"/>
          </p:cNvSpPr>
          <p:nvPr>
            <p:ph type="title"/>
          </p:nvPr>
        </p:nvSpPr>
        <p:spPr/>
        <p:txBody>
          <a:bodyPr/>
          <a:lstStyle/>
          <a:p>
            <a:r>
              <a:rPr lang="en-US" dirty="0"/>
              <a:t>Choose a reasonable model</a:t>
            </a:r>
          </a:p>
        </p:txBody>
      </p:sp>
      <p:pic>
        <p:nvPicPr>
          <p:cNvPr id="4" name="Picture 3">
            <a:extLst>
              <a:ext uri="{FF2B5EF4-FFF2-40B4-BE49-F238E27FC236}">
                <a16:creationId xmlns:a16="http://schemas.microsoft.com/office/drawing/2014/main" id="{83F8450D-A334-48E3-AC85-85F1665D44D8}"/>
              </a:ext>
            </a:extLst>
          </p:cNvPr>
          <p:cNvPicPr>
            <a:picLocks noChangeAspect="1"/>
          </p:cNvPicPr>
          <p:nvPr/>
        </p:nvPicPr>
        <p:blipFill>
          <a:blip r:embed="rId2"/>
          <a:stretch>
            <a:fillRect/>
          </a:stretch>
        </p:blipFill>
        <p:spPr>
          <a:xfrm>
            <a:off x="1190845" y="2638471"/>
            <a:ext cx="6858000" cy="3114675"/>
          </a:xfrm>
          <a:prstGeom prst="rect">
            <a:avLst/>
          </a:prstGeom>
        </p:spPr>
      </p:pic>
      <p:sp>
        <p:nvSpPr>
          <p:cNvPr id="5" name="TextBox 4">
            <a:extLst>
              <a:ext uri="{FF2B5EF4-FFF2-40B4-BE49-F238E27FC236}">
                <a16:creationId xmlns:a16="http://schemas.microsoft.com/office/drawing/2014/main" id="{9D50ED60-1153-4136-93F8-FD7740B72029}"/>
              </a:ext>
            </a:extLst>
          </p:cNvPr>
          <p:cNvSpPr txBox="1"/>
          <p:nvPr/>
        </p:nvSpPr>
        <p:spPr>
          <a:xfrm>
            <a:off x="1190845" y="1992140"/>
            <a:ext cx="8240233" cy="646331"/>
          </a:xfrm>
          <a:prstGeom prst="rect">
            <a:avLst/>
          </a:prstGeom>
          <a:noFill/>
        </p:spPr>
        <p:txBody>
          <a:bodyPr wrap="square" rtlCol="0">
            <a:spAutoFit/>
          </a:bodyPr>
          <a:lstStyle/>
          <a:p>
            <a:r>
              <a:rPr lang="en-US" dirty="0"/>
              <a:t>For each scatter plot, decide what type of function you might choose as a model for the data.</a:t>
            </a:r>
          </a:p>
        </p:txBody>
      </p:sp>
      <p:sp>
        <p:nvSpPr>
          <p:cNvPr id="7" name="Freeform 6"/>
          <p:cNvSpPr/>
          <p:nvPr/>
        </p:nvSpPr>
        <p:spPr bwMode="auto">
          <a:xfrm>
            <a:off x="5891349" y="3043646"/>
            <a:ext cx="2022727" cy="2123008"/>
          </a:xfrm>
          <a:custGeom>
            <a:avLst/>
            <a:gdLst>
              <a:gd name="connsiteX0" fmla="*/ 0 w 2022727"/>
              <a:gd name="connsiteY0" fmla="*/ 0 h 2123008"/>
              <a:gd name="connsiteX1" fmla="*/ 404948 w 2022727"/>
              <a:gd name="connsiteY1" fmla="*/ 1449977 h 2123008"/>
              <a:gd name="connsiteX2" fmla="*/ 1854925 w 2022727"/>
              <a:gd name="connsiteY2" fmla="*/ 2063931 h 2123008"/>
              <a:gd name="connsiteX3" fmla="*/ 1933302 w 2022727"/>
              <a:gd name="connsiteY3" fmla="*/ 2063931 h 2123008"/>
            </a:gdLst>
            <a:ahLst/>
            <a:cxnLst>
              <a:cxn ang="0">
                <a:pos x="connsiteX0" y="connsiteY0"/>
              </a:cxn>
              <a:cxn ang="0">
                <a:pos x="connsiteX1" y="connsiteY1"/>
              </a:cxn>
              <a:cxn ang="0">
                <a:pos x="connsiteX2" y="connsiteY2"/>
              </a:cxn>
              <a:cxn ang="0">
                <a:pos x="connsiteX3" y="connsiteY3"/>
              </a:cxn>
            </a:cxnLst>
            <a:rect l="l" t="t" r="r" b="b"/>
            <a:pathLst>
              <a:path w="2022727" h="2123008">
                <a:moveTo>
                  <a:pt x="0" y="0"/>
                </a:moveTo>
                <a:cubicBezTo>
                  <a:pt x="47897" y="552994"/>
                  <a:pt x="95794" y="1105988"/>
                  <a:pt x="404948" y="1449977"/>
                </a:cubicBezTo>
                <a:cubicBezTo>
                  <a:pt x="714102" y="1793966"/>
                  <a:pt x="1600199" y="1961605"/>
                  <a:pt x="1854925" y="2063931"/>
                </a:cubicBezTo>
                <a:cubicBezTo>
                  <a:pt x="2109651" y="2166257"/>
                  <a:pt x="2021476" y="2115094"/>
                  <a:pt x="1933302" y="2063931"/>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8" name="Freeform 7"/>
          <p:cNvSpPr/>
          <p:nvPr/>
        </p:nvSpPr>
        <p:spPr bwMode="auto">
          <a:xfrm>
            <a:off x="2050869" y="2956124"/>
            <a:ext cx="1358521" cy="1550562"/>
          </a:xfrm>
          <a:custGeom>
            <a:avLst/>
            <a:gdLst>
              <a:gd name="connsiteX0" fmla="*/ 0 w 1358521"/>
              <a:gd name="connsiteY0" fmla="*/ 1550562 h 1550562"/>
              <a:gd name="connsiteX1" fmla="*/ 809897 w 1358521"/>
              <a:gd name="connsiteY1" fmla="*/ 1001922 h 1550562"/>
              <a:gd name="connsiteX2" fmla="*/ 1306285 w 1358521"/>
              <a:gd name="connsiteY2" fmla="*/ 100585 h 1550562"/>
              <a:gd name="connsiteX3" fmla="*/ 1319348 w 1358521"/>
              <a:gd name="connsiteY3" fmla="*/ 61396 h 1550562"/>
            </a:gdLst>
            <a:ahLst/>
            <a:cxnLst>
              <a:cxn ang="0">
                <a:pos x="connsiteX0" y="connsiteY0"/>
              </a:cxn>
              <a:cxn ang="0">
                <a:pos x="connsiteX1" y="connsiteY1"/>
              </a:cxn>
              <a:cxn ang="0">
                <a:pos x="connsiteX2" y="connsiteY2"/>
              </a:cxn>
              <a:cxn ang="0">
                <a:pos x="connsiteX3" y="connsiteY3"/>
              </a:cxn>
            </a:cxnLst>
            <a:rect l="l" t="t" r="r" b="b"/>
            <a:pathLst>
              <a:path w="1358521" h="1550562">
                <a:moveTo>
                  <a:pt x="0" y="1550562"/>
                </a:moveTo>
                <a:cubicBezTo>
                  <a:pt x="296091" y="1397073"/>
                  <a:pt x="592183" y="1243585"/>
                  <a:pt x="809897" y="1001922"/>
                </a:cubicBezTo>
                <a:cubicBezTo>
                  <a:pt x="1027611" y="760259"/>
                  <a:pt x="1221377" y="257339"/>
                  <a:pt x="1306285" y="100585"/>
                </a:cubicBezTo>
                <a:cubicBezTo>
                  <a:pt x="1391194" y="-56169"/>
                  <a:pt x="1355271" y="2613"/>
                  <a:pt x="1319348" y="61396"/>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57039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ADA-AB42-4A21-BDC0-4043AF50667A}"/>
              </a:ext>
            </a:extLst>
          </p:cNvPr>
          <p:cNvSpPr>
            <a:spLocks noGrp="1"/>
          </p:cNvSpPr>
          <p:nvPr>
            <p:ph type="title"/>
          </p:nvPr>
        </p:nvSpPr>
        <p:spPr/>
        <p:txBody>
          <a:bodyPr/>
          <a:lstStyle/>
          <a:p>
            <a:r>
              <a:rPr lang="en-US" dirty="0"/>
              <a:t>Combinations of Functions</a:t>
            </a:r>
          </a:p>
        </p:txBody>
      </p:sp>
      <p:sp>
        <p:nvSpPr>
          <p:cNvPr id="3" name="Content Placeholder 2">
            <a:extLst>
              <a:ext uri="{FF2B5EF4-FFF2-40B4-BE49-F238E27FC236}">
                <a16:creationId xmlns:a16="http://schemas.microsoft.com/office/drawing/2014/main" id="{073EAA0C-E0D2-4E84-A938-44E902E721CE}"/>
              </a:ext>
            </a:extLst>
          </p:cNvPr>
          <p:cNvSpPr>
            <a:spLocks noGrp="1"/>
          </p:cNvSpPr>
          <p:nvPr>
            <p:ph idx="1"/>
          </p:nvPr>
        </p:nvSpPr>
        <p:spPr>
          <a:xfrm>
            <a:off x="609600" y="1828800"/>
            <a:ext cx="10972800" cy="3886200"/>
          </a:xfrm>
        </p:spPr>
        <p:txBody>
          <a:bodyPr/>
          <a:lstStyle/>
          <a:p>
            <a:r>
              <a:rPr lang="en-US" sz="2400" dirty="0"/>
              <a:t>f + g</a:t>
            </a:r>
          </a:p>
          <a:p>
            <a:r>
              <a:rPr lang="en-US" sz="2400" dirty="0"/>
              <a:t>f </a:t>
            </a:r>
            <a:r>
              <a:rPr lang="en-US" sz="2400" dirty="0" smtClean="0"/>
              <a:t>– g</a:t>
            </a:r>
          </a:p>
          <a:p>
            <a:r>
              <a:rPr lang="en-US" sz="2400" dirty="0" err="1" smtClean="0"/>
              <a:t>f.g</a:t>
            </a:r>
            <a:endParaRPr lang="en-US" sz="2400" dirty="0"/>
          </a:p>
          <a:p>
            <a:r>
              <a:rPr lang="en-US" sz="2400" dirty="0"/>
              <a:t>f/g (g </a:t>
            </a:r>
            <a:r>
              <a:rPr lang="en-US" sz="2400" dirty="0">
                <a:sym typeface="Symbol" panose="05050102010706020507" pitchFamily="18" charset="2"/>
              </a:rPr>
              <a:t></a:t>
            </a:r>
            <a:r>
              <a:rPr lang="en-US" sz="2400" dirty="0"/>
              <a:t> 0)</a:t>
            </a:r>
          </a:p>
          <a:p>
            <a:pPr algn="ctr"/>
            <a:endParaRPr lang="en-US" sz="2400" dirty="0"/>
          </a:p>
          <a:p>
            <a:pPr algn="ctr"/>
            <a:endParaRPr lang="en-US" sz="2400" dirty="0"/>
          </a:p>
        </p:txBody>
      </p:sp>
    </p:spTree>
    <p:extLst>
      <p:ext uri="{BB962C8B-B14F-4D97-AF65-F5344CB8AC3E}">
        <p14:creationId xmlns:p14="http://schemas.microsoft.com/office/powerpoint/2010/main" val="23370765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290033" y="2795452"/>
            <a:ext cx="2563510" cy="3186488"/>
          </a:xfrm>
          <a:prstGeom prst="rect">
            <a:avLst/>
          </a:prstGeom>
        </p:spPr>
      </p:pic>
      <mc:AlternateContent xmlns:mc="http://schemas.openxmlformats.org/markup-compatibility/2006" xmlns:a14="http://schemas.microsoft.com/office/drawing/2010/main">
        <mc:Choice Requires="a14">
          <p:sp>
            <p:nvSpPr>
              <p:cNvPr id="8" name="Rectangle 7"/>
              <p:cNvSpPr/>
              <p:nvPr/>
            </p:nvSpPr>
            <p:spPr>
              <a:xfrm>
                <a:off x="1101635" y="1712091"/>
                <a:ext cx="9531531" cy="839332"/>
              </a:xfrm>
              <a:prstGeom prst="rect">
                <a:avLst/>
              </a:prstGeom>
            </p:spPr>
            <p:txBody>
              <a:bodyPr wrap="square">
                <a:spAutoFit/>
              </a:bodyPr>
              <a:lstStyle/>
              <a:p>
                <a:r>
                  <a:rPr lang="en-US" sz="2400" dirty="0" smtClean="0">
                    <a:latin typeface="+mj-lt"/>
                  </a:rPr>
                  <a:t>Given the functions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=2</m:t>
                    </m:r>
                    <m:r>
                      <a:rPr lang="en-US" sz="2400" b="0" i="1" smtClean="0">
                        <a:latin typeface="Cambria Math" panose="02040503050406030204" pitchFamily="18" charset="0"/>
                      </a:rPr>
                      <m:t>𝑥</m:t>
                    </m:r>
                    <m:r>
                      <a:rPr lang="en-US" sz="2400" b="0" i="1" smtClean="0">
                        <a:latin typeface="Cambria Math" panose="02040503050406030204" pitchFamily="18" charset="0"/>
                      </a:rPr>
                      <m:t>−3 </m:t>
                    </m:r>
                  </m:oMath>
                </a14:m>
                <a:r>
                  <a:rPr lang="en-US" sz="2400" dirty="0" smtClean="0">
                    <a:latin typeface="+mj-lt"/>
                  </a:rPr>
                  <a:t>and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r>
                          <a:rPr lang="en-US" sz="2400" i="1" smtClean="0">
                            <a:latin typeface="Cambria Math" panose="02040503050406030204" pitchFamily="18" charset="0"/>
                          </a:rPr>
                          <m:t>𝑥</m:t>
                        </m:r>
                      </m:e>
                      <m:sup>
                        <m:r>
                          <a:rPr lang="en-US" sz="2400" i="1" smtClean="0">
                            <a:latin typeface="Cambria Math" panose="02040503050406030204" pitchFamily="18" charset="0"/>
                          </a:rPr>
                          <m:t>2</m:t>
                        </m:r>
                      </m:sup>
                    </m:sSup>
                    <m:r>
                      <a:rPr lang="en-US" sz="2400" b="0" i="1" smtClean="0">
                        <a:latin typeface="Cambria Math" panose="02040503050406030204" pitchFamily="18" charset="0"/>
                      </a:rPr>
                      <m:t>−1</m:t>
                    </m:r>
                  </m:oMath>
                </a14:m>
                <a:r>
                  <a:rPr lang="en-US" sz="2400" dirty="0" smtClean="0">
                    <a:latin typeface="+mj-lt"/>
                  </a:rPr>
                  <a:t>, </a:t>
                </a:r>
                <a:r>
                  <a:rPr lang="en-US" sz="2400" dirty="0">
                    <a:latin typeface="+mj-lt"/>
                  </a:rPr>
                  <a:t>find each of the following functions and state </a:t>
                </a:r>
                <a:r>
                  <a:rPr lang="en-US" sz="2400" dirty="0" smtClean="0">
                    <a:latin typeface="+mj-lt"/>
                  </a:rPr>
                  <a:t>its domain</a:t>
                </a:r>
                <a:r>
                  <a:rPr lang="en-US" sz="2400" dirty="0">
                    <a:latin typeface="+mj-lt"/>
                  </a:rPr>
                  <a:t>.</a:t>
                </a:r>
              </a:p>
            </p:txBody>
          </p:sp>
        </mc:Choice>
        <mc:Fallback xmlns="">
          <p:sp>
            <p:nvSpPr>
              <p:cNvPr id="8" name="Rectangle 7"/>
              <p:cNvSpPr>
                <a:spLocks noRot="1" noChangeAspect="1" noMove="1" noResize="1" noEditPoints="1" noAdjustHandles="1" noChangeArrowheads="1" noChangeShapeType="1" noTextEdit="1"/>
              </p:cNvSpPr>
              <p:nvPr/>
            </p:nvSpPr>
            <p:spPr>
              <a:xfrm>
                <a:off x="1101635" y="1712091"/>
                <a:ext cx="9531531" cy="839332"/>
              </a:xfrm>
              <a:prstGeom prst="rect">
                <a:avLst/>
              </a:prstGeom>
              <a:blipFill>
                <a:blip r:embed="rId3"/>
                <a:stretch>
                  <a:fillRect l="-1024" t="-4348" r="-1727" b="-15942"/>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82CE894F-973F-4FD6-A60B-501834D62E8E}"/>
              </a:ext>
            </a:extLst>
          </p:cNvPr>
          <p:cNvSpPr>
            <a:spLocks noGrp="1"/>
          </p:cNvSpPr>
          <p:nvPr>
            <p:ph type="title"/>
          </p:nvPr>
        </p:nvSpPr>
        <p:spPr>
          <a:xfrm>
            <a:off x="609600" y="457200"/>
            <a:ext cx="10972800" cy="1371600"/>
          </a:xfrm>
        </p:spPr>
        <p:txBody>
          <a:bodyPr/>
          <a:lstStyle/>
          <a:p>
            <a:r>
              <a:rPr lang="en-US" dirty="0"/>
              <a:t>Example </a:t>
            </a:r>
          </a:p>
        </p:txBody>
      </p:sp>
    </p:spTree>
    <p:extLst>
      <p:ext uri="{BB962C8B-B14F-4D97-AF65-F5344CB8AC3E}">
        <p14:creationId xmlns:p14="http://schemas.microsoft.com/office/powerpoint/2010/main" val="190055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B132-CCCE-4F8B-B79B-999F648B4EF2}"/>
              </a:ext>
            </a:extLst>
          </p:cNvPr>
          <p:cNvSpPr>
            <a:spLocks noGrp="1"/>
          </p:cNvSpPr>
          <p:nvPr>
            <p:ph type="title"/>
          </p:nvPr>
        </p:nvSpPr>
        <p:spPr>
          <a:xfrm>
            <a:off x="914857" y="61404"/>
            <a:ext cx="10058400" cy="1450757"/>
          </a:xfrm>
        </p:spPr>
        <p:txBody>
          <a:bodyPr/>
          <a:lstStyle/>
          <a:p>
            <a:r>
              <a:rPr lang="en-US" dirty="0"/>
              <a:t>Composite function </a:t>
            </a:r>
            <a:r>
              <a:rPr lang="en-US" dirty="0" err="1">
                <a:solidFill>
                  <a:srgbClr val="C00000"/>
                </a:solidFill>
              </a:rPr>
              <a:t>g</a:t>
            </a:r>
            <a:r>
              <a:rPr lang="en-US" dirty="0" err="1">
                <a:solidFill>
                  <a:srgbClr val="C00000"/>
                </a:solidFill>
                <a:sym typeface="Euclid Extra" panose="02050502000505020303" pitchFamily="18" charset="2"/>
              </a:rPr>
              <a:t>f</a:t>
            </a:r>
            <a:r>
              <a:rPr lang="en-US" dirty="0"/>
              <a:t> </a:t>
            </a:r>
          </a:p>
        </p:txBody>
      </p:sp>
      <p:sp>
        <p:nvSpPr>
          <p:cNvPr id="5" name="TextBox 4">
            <a:extLst>
              <a:ext uri="{FF2B5EF4-FFF2-40B4-BE49-F238E27FC236}">
                <a16:creationId xmlns:a16="http://schemas.microsoft.com/office/drawing/2014/main" id="{0DFD38B8-E81E-4A35-AA69-3BA265F3952B}"/>
              </a:ext>
            </a:extLst>
          </p:cNvPr>
          <p:cNvSpPr txBox="1"/>
          <p:nvPr/>
        </p:nvSpPr>
        <p:spPr>
          <a:xfrm>
            <a:off x="1273180" y="2796359"/>
            <a:ext cx="1096775" cy="954107"/>
          </a:xfrm>
          <a:prstGeom prst="rect">
            <a:avLst/>
          </a:prstGeom>
          <a:noFill/>
          <a:ln>
            <a:noFill/>
          </a:ln>
        </p:spPr>
        <p:txBody>
          <a:bodyPr wrap="none" rtlCol="0">
            <a:spAutoFit/>
          </a:bodyPr>
          <a:lstStyle/>
          <a:p>
            <a:pPr algn="ctr"/>
            <a:r>
              <a:rPr lang="en-US" sz="2800" dirty="0"/>
              <a:t>Input</a:t>
            </a:r>
          </a:p>
          <a:p>
            <a:pPr algn="ctr"/>
            <a:r>
              <a:rPr lang="en-US" sz="2800" dirty="0"/>
              <a:t>x</a:t>
            </a:r>
          </a:p>
        </p:txBody>
      </p:sp>
      <p:cxnSp>
        <p:nvCxnSpPr>
          <p:cNvPr id="7" name="Straight Arrow Connector 6">
            <a:extLst>
              <a:ext uri="{FF2B5EF4-FFF2-40B4-BE49-F238E27FC236}">
                <a16:creationId xmlns:a16="http://schemas.microsoft.com/office/drawing/2014/main" id="{50F9102A-5539-4F13-A814-424B5733ADBF}"/>
              </a:ext>
            </a:extLst>
          </p:cNvPr>
          <p:cNvCxnSpPr>
            <a:cxnSpLocks/>
          </p:cNvCxnSpPr>
          <p:nvPr/>
        </p:nvCxnSpPr>
        <p:spPr>
          <a:xfrm>
            <a:off x="2349795" y="3338316"/>
            <a:ext cx="831969"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47DCDF3-0277-46E7-9C95-4ACC111562D1}"/>
              </a:ext>
            </a:extLst>
          </p:cNvPr>
          <p:cNvSpPr txBox="1"/>
          <p:nvPr/>
        </p:nvSpPr>
        <p:spPr>
          <a:xfrm>
            <a:off x="3181764" y="2812310"/>
            <a:ext cx="1718740" cy="954107"/>
          </a:xfrm>
          <a:prstGeom prst="rect">
            <a:avLst/>
          </a:prstGeom>
          <a:solidFill>
            <a:schemeClr val="accent3">
              <a:lumMod val="40000"/>
              <a:lumOff val="60000"/>
            </a:schemeClr>
          </a:solidFill>
          <a:ln>
            <a:solidFill>
              <a:srgbClr val="FFC000"/>
            </a:solidFill>
          </a:ln>
        </p:spPr>
        <p:txBody>
          <a:bodyPr wrap="none" rtlCol="0">
            <a:spAutoFit/>
          </a:bodyPr>
          <a:lstStyle/>
          <a:p>
            <a:pPr algn="ctr"/>
            <a:r>
              <a:rPr lang="en-US" sz="2800" dirty="0"/>
              <a:t>Function</a:t>
            </a:r>
          </a:p>
          <a:p>
            <a:pPr algn="ctr"/>
            <a:r>
              <a:rPr lang="en-US" sz="2800" dirty="0">
                <a:solidFill>
                  <a:srgbClr val="C00000"/>
                </a:solidFill>
              </a:rPr>
              <a:t>f</a:t>
            </a:r>
          </a:p>
        </p:txBody>
      </p:sp>
      <p:cxnSp>
        <p:nvCxnSpPr>
          <p:cNvPr id="9" name="Straight Arrow Connector 8">
            <a:extLst>
              <a:ext uri="{FF2B5EF4-FFF2-40B4-BE49-F238E27FC236}">
                <a16:creationId xmlns:a16="http://schemas.microsoft.com/office/drawing/2014/main" id="{E69E13A6-7AA5-4E3D-ABAF-CEF8D6B1F46B}"/>
              </a:ext>
            </a:extLst>
          </p:cNvPr>
          <p:cNvCxnSpPr>
            <a:cxnSpLocks/>
          </p:cNvCxnSpPr>
          <p:nvPr/>
        </p:nvCxnSpPr>
        <p:spPr>
          <a:xfrm>
            <a:off x="4900504" y="3324201"/>
            <a:ext cx="811809"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19FE0F4-AC82-4B7E-94CC-D126DE6B4A77}"/>
              </a:ext>
            </a:extLst>
          </p:cNvPr>
          <p:cNvCxnSpPr>
            <a:cxnSpLocks/>
          </p:cNvCxnSpPr>
          <p:nvPr/>
        </p:nvCxnSpPr>
        <p:spPr>
          <a:xfrm>
            <a:off x="7353996" y="3348313"/>
            <a:ext cx="811809"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56ED89E-3378-4018-9B43-14194E3EF026}"/>
              </a:ext>
            </a:extLst>
          </p:cNvPr>
          <p:cNvSpPr txBox="1"/>
          <p:nvPr/>
        </p:nvSpPr>
        <p:spPr>
          <a:xfrm>
            <a:off x="8165805" y="2796360"/>
            <a:ext cx="1420582" cy="954107"/>
          </a:xfrm>
          <a:prstGeom prst="rect">
            <a:avLst/>
          </a:prstGeom>
          <a:noFill/>
          <a:ln>
            <a:noFill/>
          </a:ln>
        </p:spPr>
        <p:txBody>
          <a:bodyPr wrap="none" rtlCol="0">
            <a:spAutoFit/>
          </a:bodyPr>
          <a:lstStyle/>
          <a:p>
            <a:pPr algn="ctr"/>
            <a:r>
              <a:rPr lang="en-US" sz="2800" dirty="0"/>
              <a:t>Output</a:t>
            </a:r>
          </a:p>
          <a:p>
            <a:pPr algn="ctr"/>
            <a:r>
              <a:rPr lang="en-US" sz="2800" dirty="0"/>
              <a:t>y</a:t>
            </a:r>
          </a:p>
        </p:txBody>
      </p:sp>
      <p:sp>
        <p:nvSpPr>
          <p:cNvPr id="10" name="TextBox 9">
            <a:extLst>
              <a:ext uri="{FF2B5EF4-FFF2-40B4-BE49-F238E27FC236}">
                <a16:creationId xmlns:a16="http://schemas.microsoft.com/office/drawing/2014/main" id="{5217CC3E-213C-480E-8CD2-BDAC988D94E0}"/>
              </a:ext>
            </a:extLst>
          </p:cNvPr>
          <p:cNvSpPr txBox="1"/>
          <p:nvPr/>
        </p:nvSpPr>
        <p:spPr>
          <a:xfrm>
            <a:off x="5712313" y="2796358"/>
            <a:ext cx="1718740" cy="954107"/>
          </a:xfrm>
          <a:prstGeom prst="rect">
            <a:avLst/>
          </a:prstGeom>
          <a:solidFill>
            <a:schemeClr val="accent3">
              <a:lumMod val="40000"/>
              <a:lumOff val="60000"/>
            </a:schemeClr>
          </a:solidFill>
          <a:ln>
            <a:solidFill>
              <a:srgbClr val="FFC000"/>
            </a:solidFill>
          </a:ln>
        </p:spPr>
        <p:txBody>
          <a:bodyPr wrap="none" rtlCol="0">
            <a:spAutoFit/>
          </a:bodyPr>
          <a:lstStyle/>
          <a:p>
            <a:pPr algn="ctr"/>
            <a:r>
              <a:rPr lang="en-US" sz="2800" dirty="0"/>
              <a:t>Function</a:t>
            </a:r>
          </a:p>
          <a:p>
            <a:pPr algn="ctr"/>
            <a:r>
              <a:rPr lang="en-US" sz="2800" dirty="0">
                <a:solidFill>
                  <a:srgbClr val="C00000"/>
                </a:solidFill>
              </a:rPr>
              <a:t>g</a:t>
            </a:r>
          </a:p>
        </p:txBody>
      </p:sp>
      <p:sp>
        <p:nvSpPr>
          <p:cNvPr id="18" name="Left Brace 17">
            <a:extLst>
              <a:ext uri="{FF2B5EF4-FFF2-40B4-BE49-F238E27FC236}">
                <a16:creationId xmlns:a16="http://schemas.microsoft.com/office/drawing/2014/main" id="{F912D14C-5796-47D6-936E-3A50E8BCE16E}"/>
              </a:ext>
            </a:extLst>
          </p:cNvPr>
          <p:cNvSpPr/>
          <p:nvPr/>
        </p:nvSpPr>
        <p:spPr>
          <a:xfrm rot="16200000">
            <a:off x="5206488" y="1847641"/>
            <a:ext cx="220003" cy="4229130"/>
          </a:xfrm>
          <a:prstGeom prst="leftBrace">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E6766413-51E9-46B7-89D6-F1511C430999}"/>
              </a:ext>
            </a:extLst>
          </p:cNvPr>
          <p:cNvSpPr txBox="1"/>
          <p:nvPr/>
        </p:nvSpPr>
        <p:spPr>
          <a:xfrm>
            <a:off x="4630955" y="4067062"/>
            <a:ext cx="1550424" cy="369332"/>
          </a:xfrm>
          <a:prstGeom prst="rect">
            <a:avLst/>
          </a:prstGeom>
          <a:noFill/>
        </p:spPr>
        <p:txBody>
          <a:bodyPr wrap="none" rtlCol="0">
            <a:spAutoFit/>
          </a:bodyPr>
          <a:lstStyle/>
          <a:p>
            <a:r>
              <a:rPr lang="en-US" dirty="0"/>
              <a:t>function</a:t>
            </a:r>
            <a:r>
              <a:rPr lang="en-US" dirty="0">
                <a:solidFill>
                  <a:srgbClr val="C00000"/>
                </a:solidFill>
              </a:rPr>
              <a:t> </a:t>
            </a:r>
            <a:r>
              <a:rPr lang="en-US" dirty="0" err="1">
                <a:solidFill>
                  <a:srgbClr val="C00000"/>
                </a:solidFill>
              </a:rPr>
              <a:t>g</a:t>
            </a:r>
            <a:r>
              <a:rPr lang="en-US" dirty="0" err="1">
                <a:solidFill>
                  <a:srgbClr val="C00000"/>
                </a:solidFill>
                <a:sym typeface="Euclid Extra" panose="02050502000505020303" pitchFamily="18" charset="2"/>
              </a:rPr>
              <a:t>f</a:t>
            </a:r>
            <a:endParaRPr lang="en-US" dirty="0">
              <a:solidFill>
                <a:srgbClr val="C00000"/>
              </a:solidFill>
            </a:endParaRPr>
          </a:p>
        </p:txBody>
      </p:sp>
      <p:grpSp>
        <p:nvGrpSpPr>
          <p:cNvPr id="31" name="Group 30">
            <a:extLst>
              <a:ext uri="{FF2B5EF4-FFF2-40B4-BE49-F238E27FC236}">
                <a16:creationId xmlns:a16="http://schemas.microsoft.com/office/drawing/2014/main" id="{3D1B707E-F6FF-439B-9367-74078F1076EE}"/>
              </a:ext>
            </a:extLst>
          </p:cNvPr>
          <p:cNvGrpSpPr/>
          <p:nvPr/>
        </p:nvGrpSpPr>
        <p:grpSpPr>
          <a:xfrm>
            <a:off x="1097280" y="4461130"/>
            <a:ext cx="9121408" cy="786254"/>
            <a:chOff x="1063292" y="4409353"/>
            <a:chExt cx="9121408" cy="786254"/>
          </a:xfrm>
        </p:grpSpPr>
        <p:sp>
          <p:nvSpPr>
            <p:cNvPr id="20" name="TextBox 19">
              <a:extLst>
                <a:ext uri="{FF2B5EF4-FFF2-40B4-BE49-F238E27FC236}">
                  <a16:creationId xmlns:a16="http://schemas.microsoft.com/office/drawing/2014/main" id="{8D66119A-1BFC-4BF8-B450-B625A322C743}"/>
                </a:ext>
              </a:extLst>
            </p:cNvPr>
            <p:cNvSpPr txBox="1"/>
            <p:nvPr/>
          </p:nvSpPr>
          <p:spPr>
            <a:xfrm>
              <a:off x="1063292" y="4610832"/>
              <a:ext cx="9121408" cy="584775"/>
            </a:xfrm>
            <a:prstGeom prst="rect">
              <a:avLst/>
            </a:prstGeom>
            <a:noFill/>
          </p:spPr>
          <p:txBody>
            <a:bodyPr wrap="none" rtlCol="0">
              <a:spAutoFit/>
            </a:bodyPr>
            <a:lstStyle/>
            <a:p>
              <a:r>
                <a:rPr lang="en-US" sz="3200" i="1" dirty="0">
                  <a:solidFill>
                    <a:srgbClr val="C00000"/>
                  </a:solidFill>
                </a:rPr>
                <a:t>Ex. </a:t>
              </a:r>
              <a:r>
                <a:rPr lang="en-US" sz="3200" dirty="0"/>
                <a:t>x 			3 - x 			</a:t>
              </a:r>
              <a:r>
                <a:rPr lang="en-US" sz="3200" dirty="0" smtClean="0"/>
                <a:t>          (</a:t>
              </a:r>
              <a:r>
                <a:rPr lang="en-US" sz="3200" dirty="0"/>
                <a:t>3 - x)</a:t>
              </a:r>
              <a:r>
                <a:rPr lang="en-US" sz="3200" baseline="30000" dirty="0"/>
                <a:t>2</a:t>
              </a:r>
              <a:r>
                <a:rPr lang="en-US" sz="3200" dirty="0"/>
                <a:t> </a:t>
              </a:r>
            </a:p>
          </p:txBody>
        </p:sp>
        <p:cxnSp>
          <p:nvCxnSpPr>
            <p:cNvPr id="22" name="Straight Arrow Connector 21">
              <a:extLst>
                <a:ext uri="{FF2B5EF4-FFF2-40B4-BE49-F238E27FC236}">
                  <a16:creationId xmlns:a16="http://schemas.microsoft.com/office/drawing/2014/main" id="{0741EE80-40FD-435D-AC96-2FBAF9D4CF9F}"/>
                </a:ext>
              </a:extLst>
            </p:cNvPr>
            <p:cNvCxnSpPr>
              <a:cxnSpLocks/>
            </p:cNvCxnSpPr>
            <p:nvPr/>
          </p:nvCxnSpPr>
          <p:spPr>
            <a:xfrm>
              <a:off x="2200940" y="4954760"/>
              <a:ext cx="2430015"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F285B70-97DE-4C29-9860-867E5FA87A35}"/>
                </a:ext>
              </a:extLst>
            </p:cNvPr>
            <p:cNvCxnSpPr>
              <a:cxnSpLocks/>
            </p:cNvCxnSpPr>
            <p:nvPr/>
          </p:nvCxnSpPr>
          <p:spPr>
            <a:xfrm>
              <a:off x="5910069" y="5004344"/>
              <a:ext cx="2445489"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560F22C-AC2A-4693-9DBF-17CB88E3FC26}"/>
                </a:ext>
              </a:extLst>
            </p:cNvPr>
            <p:cNvSpPr txBox="1"/>
            <p:nvPr/>
          </p:nvSpPr>
          <p:spPr>
            <a:xfrm>
              <a:off x="3114261" y="4464598"/>
              <a:ext cx="301686" cy="523220"/>
            </a:xfrm>
            <a:prstGeom prst="rect">
              <a:avLst/>
            </a:prstGeom>
            <a:noFill/>
          </p:spPr>
          <p:txBody>
            <a:bodyPr wrap="none" rtlCol="0">
              <a:spAutoFit/>
            </a:bodyPr>
            <a:lstStyle/>
            <a:p>
              <a:r>
                <a:rPr lang="en-US" sz="2800" dirty="0">
                  <a:solidFill>
                    <a:srgbClr val="C00000"/>
                  </a:solidFill>
                </a:rPr>
                <a:t>f</a:t>
              </a:r>
            </a:p>
          </p:txBody>
        </p:sp>
        <p:sp>
          <p:nvSpPr>
            <p:cNvPr id="29" name="TextBox 28">
              <a:extLst>
                <a:ext uri="{FF2B5EF4-FFF2-40B4-BE49-F238E27FC236}">
                  <a16:creationId xmlns:a16="http://schemas.microsoft.com/office/drawing/2014/main" id="{91A3576C-F9A6-4558-ADF6-920CFCB8A5E5}"/>
                </a:ext>
              </a:extLst>
            </p:cNvPr>
            <p:cNvSpPr txBox="1"/>
            <p:nvPr/>
          </p:nvSpPr>
          <p:spPr>
            <a:xfrm>
              <a:off x="6845055" y="4409353"/>
              <a:ext cx="429926" cy="523220"/>
            </a:xfrm>
            <a:prstGeom prst="rect">
              <a:avLst/>
            </a:prstGeom>
            <a:noFill/>
          </p:spPr>
          <p:txBody>
            <a:bodyPr wrap="none" rtlCol="0">
              <a:spAutoFit/>
            </a:bodyPr>
            <a:lstStyle/>
            <a:p>
              <a:r>
                <a:rPr lang="en-US" sz="2800" dirty="0">
                  <a:solidFill>
                    <a:srgbClr val="C00000"/>
                  </a:solidFill>
                </a:rPr>
                <a:t>g</a:t>
              </a:r>
            </a:p>
          </p:txBody>
        </p:sp>
      </p:grpSp>
      <p:sp>
        <p:nvSpPr>
          <p:cNvPr id="30" name="TextBox 29">
            <a:extLst>
              <a:ext uri="{FF2B5EF4-FFF2-40B4-BE49-F238E27FC236}">
                <a16:creationId xmlns:a16="http://schemas.microsoft.com/office/drawing/2014/main" id="{B75FEB7A-4D74-4DF0-AA1C-663EF5602614}"/>
              </a:ext>
            </a:extLst>
          </p:cNvPr>
          <p:cNvSpPr txBox="1"/>
          <p:nvPr/>
        </p:nvSpPr>
        <p:spPr>
          <a:xfrm>
            <a:off x="6032811" y="5084104"/>
            <a:ext cx="2356735" cy="769441"/>
          </a:xfrm>
          <a:prstGeom prst="rect">
            <a:avLst/>
          </a:prstGeom>
          <a:noFill/>
        </p:spPr>
        <p:txBody>
          <a:bodyPr wrap="none" rtlCol="0">
            <a:spAutoFit/>
          </a:bodyPr>
          <a:lstStyle/>
          <a:p>
            <a:r>
              <a:rPr lang="en-US" sz="4400" dirty="0">
                <a:solidFill>
                  <a:srgbClr val="FF0000"/>
                </a:solidFill>
                <a:sym typeface="Webdings" panose="05030102010509060703" pitchFamily="18" charset="2"/>
              </a:rPr>
              <a:t>g(x) =</a:t>
            </a:r>
            <a:endParaRPr lang="en-US" sz="4400" dirty="0">
              <a:solidFill>
                <a:srgbClr val="FF0000"/>
              </a:solidFill>
            </a:endParaRPr>
          </a:p>
        </p:txBody>
      </p:sp>
      <p:pic>
        <p:nvPicPr>
          <p:cNvPr id="3" name="Picture 2"/>
          <p:cNvPicPr>
            <a:picLocks noChangeAspect="1"/>
          </p:cNvPicPr>
          <p:nvPr/>
        </p:nvPicPr>
        <p:blipFill>
          <a:blip r:embed="rId2"/>
          <a:stretch>
            <a:fillRect/>
          </a:stretch>
        </p:blipFill>
        <p:spPr>
          <a:xfrm>
            <a:off x="3503675" y="1341910"/>
            <a:ext cx="3663126" cy="995837"/>
          </a:xfrm>
          <a:prstGeom prst="rect">
            <a:avLst/>
          </a:prstGeom>
        </p:spPr>
      </p:pic>
    </p:spTree>
    <p:extLst>
      <p:ext uri="{BB962C8B-B14F-4D97-AF65-F5344CB8AC3E}">
        <p14:creationId xmlns:p14="http://schemas.microsoft.com/office/powerpoint/2010/main" val="54761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8C6F-B5D0-4F39-A2C1-8C20E4B54677}"/>
              </a:ext>
            </a:extLst>
          </p:cNvPr>
          <p:cNvSpPr>
            <a:spLocks noGrp="1"/>
          </p:cNvSpPr>
          <p:nvPr>
            <p:ph type="title"/>
          </p:nvPr>
        </p:nvSpPr>
        <p:spPr/>
        <p:txBody>
          <a:bodyPr/>
          <a:lstStyle/>
          <a:p>
            <a:r>
              <a:rPr lang="en-US" dirty="0"/>
              <a:t>Composite functions – example </a:t>
            </a:r>
          </a:p>
        </p:txBody>
      </p:sp>
      <p:sp>
        <p:nvSpPr>
          <p:cNvPr id="3" name="Content Placeholder 2">
            <a:extLst>
              <a:ext uri="{FF2B5EF4-FFF2-40B4-BE49-F238E27FC236}">
                <a16:creationId xmlns:a16="http://schemas.microsoft.com/office/drawing/2014/main" id="{59F3F6F4-FD03-48B4-BAE4-F556E1E32736}"/>
              </a:ext>
            </a:extLst>
          </p:cNvPr>
          <p:cNvSpPr>
            <a:spLocks noGrp="1"/>
          </p:cNvSpPr>
          <p:nvPr>
            <p:ph idx="1"/>
          </p:nvPr>
        </p:nvSpPr>
        <p:spPr>
          <a:xfrm>
            <a:off x="609600" y="1981200"/>
            <a:ext cx="7763691" cy="605246"/>
          </a:xfrm>
        </p:spPr>
        <p:txBody>
          <a:bodyPr/>
          <a:lstStyle/>
          <a:p>
            <a:r>
              <a:rPr lang="en-US" sz="2400" dirty="0" smtClean="0"/>
              <a:t>Given f(x</a:t>
            </a:r>
            <a:r>
              <a:rPr lang="en-US" sz="2400" dirty="0"/>
              <a:t>) = x + </a:t>
            </a:r>
            <a:r>
              <a:rPr lang="en-US" sz="2400" dirty="0" smtClean="0"/>
              <a:t>5  and </a:t>
            </a:r>
            <a:r>
              <a:rPr lang="en-US" sz="2400" dirty="0"/>
              <a:t>g(x) = x</a:t>
            </a:r>
            <a:r>
              <a:rPr lang="en-US" sz="2400" baseline="30000" dirty="0"/>
              <a:t>2</a:t>
            </a:r>
            <a:r>
              <a:rPr lang="en-US" sz="2400" dirty="0"/>
              <a:t>, find </a:t>
            </a:r>
            <a:r>
              <a:rPr lang="en-US" sz="2400" dirty="0" err="1">
                <a:solidFill>
                  <a:srgbClr val="C00000"/>
                </a:solidFill>
              </a:rPr>
              <a:t>g</a:t>
            </a:r>
            <a:r>
              <a:rPr lang="en-US" sz="2400" dirty="0" err="1">
                <a:solidFill>
                  <a:srgbClr val="C00000"/>
                </a:solidFill>
                <a:sym typeface="Euclid Extra" panose="02050502000505020303" pitchFamily="18" charset="2"/>
              </a:rPr>
              <a:t>f</a:t>
            </a:r>
            <a:r>
              <a:rPr lang="en-US" sz="2400" dirty="0">
                <a:solidFill>
                  <a:srgbClr val="C00000"/>
                </a:solidFill>
                <a:sym typeface="Euclid Extra" panose="02050502000505020303" pitchFamily="18" charset="2"/>
              </a:rPr>
              <a:t> </a:t>
            </a:r>
            <a:r>
              <a:rPr lang="en-US" sz="2400" dirty="0">
                <a:solidFill>
                  <a:schemeClr val="tx1"/>
                </a:solidFill>
                <a:sym typeface="Euclid Extra" panose="02050502000505020303" pitchFamily="18" charset="2"/>
              </a:rPr>
              <a:t>and</a:t>
            </a:r>
            <a:r>
              <a:rPr lang="en-US" sz="2400" dirty="0">
                <a:solidFill>
                  <a:srgbClr val="C00000"/>
                </a:solidFill>
                <a:sym typeface="Euclid Extra" panose="02050502000505020303" pitchFamily="18" charset="2"/>
              </a:rPr>
              <a:t> </a:t>
            </a:r>
            <a:r>
              <a:rPr lang="en-US" sz="2400" dirty="0" err="1">
                <a:solidFill>
                  <a:srgbClr val="C00000"/>
                </a:solidFill>
              </a:rPr>
              <a:t>f</a:t>
            </a:r>
            <a:r>
              <a:rPr lang="en-US" sz="2400" dirty="0" err="1">
                <a:solidFill>
                  <a:srgbClr val="C00000"/>
                </a:solidFill>
                <a:sym typeface="Euclid Extra" panose="02050502000505020303" pitchFamily="18" charset="2"/>
              </a:rPr>
              <a:t>g</a:t>
            </a:r>
            <a:r>
              <a:rPr lang="en-US" sz="2400" dirty="0" smtClean="0">
                <a:solidFill>
                  <a:schemeClr val="tx1"/>
                </a:solidFill>
                <a:sym typeface="Euclid Extra" panose="02050502000505020303" pitchFamily="18" charset="2"/>
              </a:rPr>
              <a:t>.</a:t>
            </a:r>
            <a:endParaRPr lang="en-US" sz="2400" dirty="0">
              <a:solidFill>
                <a:schemeClr val="tx1"/>
              </a:solidFill>
              <a:sym typeface="Euclid Extra" panose="02050502000505020303" pitchFamily="18" charset="2"/>
            </a:endParaRPr>
          </a:p>
        </p:txBody>
      </p:sp>
      <p:pic>
        <p:nvPicPr>
          <p:cNvPr id="4" name="Picture 3"/>
          <p:cNvPicPr>
            <a:picLocks noChangeAspect="1"/>
          </p:cNvPicPr>
          <p:nvPr/>
        </p:nvPicPr>
        <p:blipFill>
          <a:blip r:embed="rId2"/>
          <a:stretch>
            <a:fillRect/>
          </a:stretch>
        </p:blipFill>
        <p:spPr>
          <a:xfrm>
            <a:off x="1254587" y="3070710"/>
            <a:ext cx="7309738" cy="1560711"/>
          </a:xfrm>
          <a:prstGeom prst="rect">
            <a:avLst/>
          </a:prstGeom>
        </p:spPr>
      </p:pic>
    </p:spTree>
    <p:extLst>
      <p:ext uri="{BB962C8B-B14F-4D97-AF65-F5344CB8AC3E}">
        <p14:creationId xmlns:p14="http://schemas.microsoft.com/office/powerpoint/2010/main" val="206191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9824" y="932208"/>
            <a:ext cx="5519460" cy="369332"/>
          </a:xfrm>
          <a:prstGeom prst="rect">
            <a:avLst/>
          </a:prstGeom>
        </p:spPr>
        <p:txBody>
          <a:bodyPr wrap="none">
            <a:spAutoFit/>
          </a:bodyPr>
          <a:lstStyle/>
          <a:p>
            <a:r>
              <a:rPr lang="en-US" b="1" dirty="0">
                <a:solidFill>
                  <a:srgbClr val="233A67"/>
                </a:solidFill>
                <a:latin typeface="LiberationSans-Bold"/>
              </a:rPr>
              <a:t>Compositions of Functions Defined by Formulas</a:t>
            </a:r>
            <a:endParaRPr lang="en-US" dirty="0"/>
          </a:p>
        </p:txBody>
      </p:sp>
      <p:pic>
        <p:nvPicPr>
          <p:cNvPr id="5" name="Picture 4"/>
          <p:cNvPicPr>
            <a:picLocks noChangeAspect="1"/>
          </p:cNvPicPr>
          <p:nvPr/>
        </p:nvPicPr>
        <p:blipFill>
          <a:blip r:embed="rId2"/>
          <a:stretch>
            <a:fillRect/>
          </a:stretch>
        </p:blipFill>
        <p:spPr>
          <a:xfrm>
            <a:off x="1811652" y="1724908"/>
            <a:ext cx="6095963" cy="2729526"/>
          </a:xfrm>
          <a:prstGeom prst="rect">
            <a:avLst/>
          </a:prstGeom>
        </p:spPr>
      </p:pic>
    </p:spTree>
    <p:extLst>
      <p:ext uri="{BB962C8B-B14F-4D97-AF65-F5344CB8AC3E}">
        <p14:creationId xmlns:p14="http://schemas.microsoft.com/office/powerpoint/2010/main" val="42661221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03A70-6FEF-4831-9218-D73CC8E46880}"/>
              </a:ext>
            </a:extLst>
          </p:cNvPr>
          <p:cNvSpPr>
            <a:spLocks noGrp="1"/>
          </p:cNvSpPr>
          <p:nvPr>
            <p:ph type="title"/>
          </p:nvPr>
        </p:nvSpPr>
        <p:spPr>
          <a:xfrm>
            <a:off x="622663" y="326571"/>
            <a:ext cx="10972800" cy="1371600"/>
          </a:xfrm>
        </p:spPr>
        <p:txBody>
          <a:bodyPr/>
          <a:lstStyle/>
          <a:p>
            <a:r>
              <a:rPr lang="en-US" dirty="0"/>
              <a:t>Composite functions – example</a:t>
            </a:r>
          </a:p>
        </p:txBody>
      </p:sp>
      <p:pic>
        <p:nvPicPr>
          <p:cNvPr id="4" name="Picture 3">
            <a:extLst>
              <a:ext uri="{FF2B5EF4-FFF2-40B4-BE49-F238E27FC236}">
                <a16:creationId xmlns:a16="http://schemas.microsoft.com/office/drawing/2014/main" id="{0EBC2715-1A6A-47AE-AA5F-051DF6A6FA87}"/>
              </a:ext>
            </a:extLst>
          </p:cNvPr>
          <p:cNvPicPr>
            <a:picLocks noChangeAspect="1"/>
          </p:cNvPicPr>
          <p:nvPr/>
        </p:nvPicPr>
        <p:blipFill>
          <a:blip r:embed="rId2"/>
          <a:stretch>
            <a:fillRect/>
          </a:stretch>
        </p:blipFill>
        <p:spPr>
          <a:xfrm>
            <a:off x="1182342" y="2222648"/>
            <a:ext cx="6675120" cy="3040624"/>
          </a:xfrm>
          <a:prstGeom prst="rect">
            <a:avLst/>
          </a:prstGeom>
        </p:spPr>
      </p:pic>
      <p:grpSp>
        <p:nvGrpSpPr>
          <p:cNvPr id="17" name="Group 16">
            <a:extLst>
              <a:ext uri="{FF2B5EF4-FFF2-40B4-BE49-F238E27FC236}">
                <a16:creationId xmlns:a16="http://schemas.microsoft.com/office/drawing/2014/main" id="{BB54B1F1-6546-4655-AC95-273426E2F65C}"/>
              </a:ext>
            </a:extLst>
          </p:cNvPr>
          <p:cNvGrpSpPr/>
          <p:nvPr/>
        </p:nvGrpSpPr>
        <p:grpSpPr>
          <a:xfrm>
            <a:off x="7432158" y="3540632"/>
            <a:ext cx="3806456" cy="1938992"/>
            <a:chOff x="7432158" y="3540632"/>
            <a:chExt cx="3806456" cy="1938992"/>
          </a:xfrm>
        </p:grpSpPr>
        <p:sp>
          <p:nvSpPr>
            <p:cNvPr id="5" name="TextBox 4">
              <a:extLst>
                <a:ext uri="{FF2B5EF4-FFF2-40B4-BE49-F238E27FC236}">
                  <a16:creationId xmlns:a16="http://schemas.microsoft.com/office/drawing/2014/main" id="{88C81087-1964-4CD3-8AC8-1C3EEE15CCE3}"/>
                </a:ext>
              </a:extLst>
            </p:cNvPr>
            <p:cNvSpPr txBox="1"/>
            <p:nvPr/>
          </p:nvSpPr>
          <p:spPr>
            <a:xfrm>
              <a:off x="7432158" y="3540632"/>
              <a:ext cx="3806456" cy="1938992"/>
            </a:xfrm>
            <a:prstGeom prst="rect">
              <a:avLst/>
            </a:prstGeom>
            <a:noFill/>
            <a:ln>
              <a:solidFill>
                <a:srgbClr val="FFC000"/>
              </a:solidFill>
            </a:ln>
          </p:spPr>
          <p:txBody>
            <a:bodyPr wrap="square" rtlCol="0">
              <a:spAutoFit/>
            </a:bodyPr>
            <a:lstStyle/>
            <a:p>
              <a:pPr marL="342900" indent="-342900">
                <a:buAutoNum type="alphaLcParenBoth"/>
              </a:pPr>
              <a:r>
                <a:rPr lang="en-US" sz="2400" dirty="0"/>
                <a:t> 	</a:t>
              </a:r>
              <a:r>
                <a:rPr lang="en-US" sz="2400" dirty="0">
                  <a:solidFill>
                    <a:srgbClr val="C00000"/>
                  </a:solidFill>
                </a:rPr>
                <a:t>f</a:t>
              </a:r>
              <a:r>
                <a:rPr lang="en-US" sz="2400" dirty="0"/>
                <a:t>(</a:t>
              </a:r>
              <a:r>
                <a:rPr lang="en-US" sz="2400" dirty="0">
                  <a:solidFill>
                    <a:schemeClr val="accent1">
                      <a:lumMod val="50000"/>
                    </a:schemeClr>
                  </a:solidFill>
                </a:rPr>
                <a:t>g(1)</a:t>
              </a:r>
              <a:r>
                <a:rPr lang="en-US" sz="2400" dirty="0"/>
                <a:t>) = </a:t>
              </a:r>
              <a:r>
                <a:rPr lang="en-US" sz="2400" dirty="0">
                  <a:solidFill>
                    <a:srgbClr val="C00000"/>
                  </a:solidFill>
                </a:rPr>
                <a:t>f</a:t>
              </a:r>
              <a:r>
                <a:rPr lang="en-US" sz="2400" dirty="0"/>
                <a:t>(</a:t>
              </a:r>
              <a:r>
                <a:rPr lang="en-US" sz="2400" dirty="0">
                  <a:solidFill>
                    <a:schemeClr val="accent1">
                      <a:lumMod val="50000"/>
                    </a:schemeClr>
                  </a:solidFill>
                </a:rPr>
                <a:t>6</a:t>
              </a:r>
              <a:r>
                <a:rPr lang="en-US" sz="2400" dirty="0"/>
                <a:t>) = 5 </a:t>
              </a:r>
            </a:p>
            <a:p>
              <a:r>
                <a:rPr lang="en-US" sz="2400" dirty="0"/>
                <a:t>	     </a:t>
              </a:r>
            </a:p>
            <a:p>
              <a:r>
                <a:rPr lang="en-US" sz="2400" dirty="0"/>
                <a:t>	     1 </a:t>
              </a:r>
              <a:r>
                <a:rPr lang="en-US" sz="2400" dirty="0">
                  <a:sym typeface="Euclid Symbol" panose="05050102010706020507" pitchFamily="18" charset="2"/>
                </a:rPr>
                <a:t> 6  5</a:t>
              </a:r>
            </a:p>
            <a:p>
              <a:endParaRPr lang="en-US" sz="2400" dirty="0">
                <a:sym typeface="Euclid Symbol" panose="05050102010706020507" pitchFamily="18" charset="2"/>
              </a:endParaRPr>
            </a:p>
            <a:p>
              <a:r>
                <a:rPr lang="en-US" sz="2400" dirty="0">
                  <a:sym typeface="Euclid Symbol" panose="05050102010706020507" pitchFamily="18" charset="2"/>
                </a:rPr>
                <a:t>(e)     (</a:t>
              </a:r>
              <a:r>
                <a:rPr lang="en-US" sz="2400" dirty="0" err="1">
                  <a:sym typeface="Euclid Symbol" panose="05050102010706020507" pitchFamily="18" charset="2"/>
                </a:rPr>
                <a:t>g</a:t>
              </a:r>
              <a:r>
                <a:rPr lang="en-US" sz="2400" dirty="0" err="1">
                  <a:sym typeface="Euclid Extra" panose="02050502000505020303" pitchFamily="18" charset="2"/>
                </a:rPr>
                <a:t></a:t>
              </a:r>
              <a:r>
                <a:rPr lang="en-US" sz="2400" dirty="0" err="1">
                  <a:sym typeface="Euclid Symbol" panose="05050102010706020507" pitchFamily="18" charset="2"/>
                </a:rPr>
                <a:t>f</a:t>
              </a:r>
              <a:r>
                <a:rPr lang="en-US" sz="2400" dirty="0">
                  <a:sym typeface="Euclid Symbol" panose="05050102010706020507" pitchFamily="18" charset="2"/>
                </a:rPr>
                <a:t>)(3) = g(f(3))</a:t>
              </a:r>
              <a:endParaRPr lang="en-US" sz="2400" dirty="0"/>
            </a:p>
          </p:txBody>
        </p:sp>
        <p:sp>
          <p:nvSpPr>
            <p:cNvPr id="7" name="TextBox 6">
              <a:extLst>
                <a:ext uri="{FF2B5EF4-FFF2-40B4-BE49-F238E27FC236}">
                  <a16:creationId xmlns:a16="http://schemas.microsoft.com/office/drawing/2014/main" id="{27E9EB4D-C59D-44B4-B2A2-63820BED167F}"/>
                </a:ext>
              </a:extLst>
            </p:cNvPr>
            <p:cNvSpPr txBox="1"/>
            <p:nvPr/>
          </p:nvSpPr>
          <p:spPr>
            <a:xfrm>
              <a:off x="9303500" y="4156174"/>
              <a:ext cx="341760" cy="369332"/>
            </a:xfrm>
            <a:prstGeom prst="rect">
              <a:avLst/>
            </a:prstGeom>
            <a:noFill/>
            <a:ln>
              <a:noFill/>
            </a:ln>
          </p:spPr>
          <p:txBody>
            <a:bodyPr wrap="none" rtlCol="0">
              <a:spAutoFit/>
            </a:bodyPr>
            <a:lstStyle/>
            <a:p>
              <a:r>
                <a:rPr lang="en-US" dirty="0">
                  <a:solidFill>
                    <a:schemeClr val="accent1">
                      <a:lumMod val="50000"/>
                    </a:schemeClr>
                  </a:solidFill>
                </a:rPr>
                <a:t>g</a:t>
              </a:r>
            </a:p>
          </p:txBody>
        </p:sp>
        <p:sp>
          <p:nvSpPr>
            <p:cNvPr id="8" name="TextBox 7">
              <a:extLst>
                <a:ext uri="{FF2B5EF4-FFF2-40B4-BE49-F238E27FC236}">
                  <a16:creationId xmlns:a16="http://schemas.microsoft.com/office/drawing/2014/main" id="{58E24782-F5BB-4FB3-B9A0-4CD9783A23BC}"/>
                </a:ext>
              </a:extLst>
            </p:cNvPr>
            <p:cNvSpPr txBox="1"/>
            <p:nvPr/>
          </p:nvSpPr>
          <p:spPr>
            <a:xfrm>
              <a:off x="10349037" y="4188073"/>
              <a:ext cx="260008" cy="369332"/>
            </a:xfrm>
            <a:prstGeom prst="rect">
              <a:avLst/>
            </a:prstGeom>
            <a:noFill/>
            <a:ln>
              <a:noFill/>
            </a:ln>
          </p:spPr>
          <p:txBody>
            <a:bodyPr wrap="none" rtlCol="0">
              <a:spAutoFit/>
            </a:bodyPr>
            <a:lstStyle/>
            <a:p>
              <a:r>
                <a:rPr lang="en-US" dirty="0">
                  <a:solidFill>
                    <a:srgbClr val="C00000"/>
                  </a:solidFill>
                </a:rPr>
                <a:t>f</a:t>
              </a:r>
            </a:p>
          </p:txBody>
        </p:sp>
      </p:grpSp>
      <p:sp>
        <p:nvSpPr>
          <p:cNvPr id="3" name="Rectangle 2"/>
          <p:cNvSpPr/>
          <p:nvPr/>
        </p:nvSpPr>
        <p:spPr>
          <a:xfrm>
            <a:off x="349375" y="1437015"/>
            <a:ext cx="5066323" cy="369332"/>
          </a:xfrm>
          <a:prstGeom prst="rect">
            <a:avLst/>
          </a:prstGeom>
        </p:spPr>
        <p:txBody>
          <a:bodyPr wrap="none">
            <a:spAutoFit/>
          </a:bodyPr>
          <a:lstStyle/>
          <a:p>
            <a:r>
              <a:rPr lang="en-US" b="1" dirty="0">
                <a:solidFill>
                  <a:srgbClr val="233A67"/>
                </a:solidFill>
                <a:latin typeface="LiberationSans-Bold"/>
              </a:rPr>
              <a:t>Composition of Functions Defined by Tables</a:t>
            </a:r>
            <a:endParaRPr lang="en-US" dirty="0"/>
          </a:p>
        </p:txBody>
      </p:sp>
    </p:spTree>
    <p:extLst>
      <p:ext uri="{BB962C8B-B14F-4D97-AF65-F5344CB8AC3E}">
        <p14:creationId xmlns:p14="http://schemas.microsoft.com/office/powerpoint/2010/main" val="34644278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59448" y="664460"/>
            <a:ext cx="8344694" cy="2470626"/>
          </a:xfrm>
          <a:prstGeom prst="rect">
            <a:avLst/>
          </a:prstGeom>
        </p:spPr>
      </p:pic>
      <p:pic>
        <p:nvPicPr>
          <p:cNvPr id="5" name="Picture 4"/>
          <p:cNvPicPr>
            <a:picLocks noChangeAspect="1"/>
          </p:cNvPicPr>
          <p:nvPr/>
        </p:nvPicPr>
        <p:blipFill>
          <a:blip r:embed="rId3"/>
          <a:stretch>
            <a:fillRect/>
          </a:stretch>
        </p:blipFill>
        <p:spPr>
          <a:xfrm>
            <a:off x="2108708" y="3135086"/>
            <a:ext cx="4056961" cy="1734344"/>
          </a:xfrm>
          <a:prstGeom prst="rect">
            <a:avLst/>
          </a:prstGeom>
        </p:spPr>
      </p:pic>
      <p:pic>
        <p:nvPicPr>
          <p:cNvPr id="6" name="Picture 5"/>
          <p:cNvPicPr>
            <a:picLocks noChangeAspect="1"/>
          </p:cNvPicPr>
          <p:nvPr/>
        </p:nvPicPr>
        <p:blipFill>
          <a:blip r:embed="rId4"/>
          <a:stretch>
            <a:fillRect/>
          </a:stretch>
        </p:blipFill>
        <p:spPr>
          <a:xfrm>
            <a:off x="6370090" y="3135086"/>
            <a:ext cx="5712577" cy="2508068"/>
          </a:xfrm>
          <a:prstGeom prst="rect">
            <a:avLst/>
          </a:prstGeom>
        </p:spPr>
      </p:pic>
    </p:spTree>
    <p:extLst>
      <p:ext uri="{BB962C8B-B14F-4D97-AF65-F5344CB8AC3E}">
        <p14:creationId xmlns:p14="http://schemas.microsoft.com/office/powerpoint/2010/main" val="3751464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73BA-4758-4099-AB6D-AFC9FCE7EE6C}"/>
              </a:ext>
            </a:extLst>
          </p:cNvPr>
          <p:cNvSpPr>
            <a:spLocks noGrp="1"/>
          </p:cNvSpPr>
          <p:nvPr>
            <p:ph type="title"/>
          </p:nvPr>
        </p:nvSpPr>
        <p:spPr/>
        <p:txBody>
          <a:bodyPr/>
          <a:lstStyle/>
          <a:p>
            <a:r>
              <a:rPr lang="en-US" dirty="0"/>
              <a:t>Learning objectives </a:t>
            </a:r>
          </a:p>
        </p:txBody>
      </p:sp>
      <p:sp>
        <p:nvSpPr>
          <p:cNvPr id="3" name="Content Placeholder 2">
            <a:extLst>
              <a:ext uri="{FF2B5EF4-FFF2-40B4-BE49-F238E27FC236}">
                <a16:creationId xmlns:a16="http://schemas.microsoft.com/office/drawing/2014/main" id="{B02D8F4A-FF14-4145-AE8D-429B7B4D6177}"/>
              </a:ext>
            </a:extLst>
          </p:cNvPr>
          <p:cNvSpPr>
            <a:spLocks noGrp="1"/>
          </p:cNvSpPr>
          <p:nvPr>
            <p:ph idx="1"/>
          </p:nvPr>
        </p:nvSpPr>
        <p:spPr/>
        <p:txBody>
          <a:bodyPr/>
          <a:lstStyle/>
          <a:p>
            <a:pPr>
              <a:buFont typeface="Wingdings" panose="05000000000000000000" pitchFamily="2" charset="2"/>
              <a:buChar char="q"/>
            </a:pPr>
            <a:r>
              <a:rPr lang="en-US" dirty="0"/>
              <a:t> Determine the domain, range, and zeros of a function. </a:t>
            </a:r>
          </a:p>
          <a:p>
            <a:pPr>
              <a:buFont typeface="Wingdings" panose="05000000000000000000" pitchFamily="2" charset="2"/>
              <a:buChar char="q"/>
            </a:pPr>
            <a:r>
              <a:rPr lang="en-US" dirty="0"/>
              <a:t> Analyze the symmetry of the graph of a function.</a:t>
            </a:r>
          </a:p>
          <a:p>
            <a:pPr>
              <a:buFont typeface="Wingdings" panose="05000000000000000000" pitchFamily="2" charset="2"/>
              <a:buChar char="q"/>
            </a:pPr>
            <a:r>
              <a:rPr lang="en-US" dirty="0"/>
              <a:t> Create new functions from old functions. </a:t>
            </a:r>
          </a:p>
        </p:txBody>
      </p:sp>
    </p:spTree>
    <p:extLst>
      <p:ext uri="{BB962C8B-B14F-4D97-AF65-F5344CB8AC3E}">
        <p14:creationId xmlns:p14="http://schemas.microsoft.com/office/powerpoint/2010/main" val="20899721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F9EC-9722-4372-ABC2-164D57B9C199}"/>
              </a:ext>
            </a:extLst>
          </p:cNvPr>
          <p:cNvSpPr>
            <a:spLocks noGrp="1"/>
          </p:cNvSpPr>
          <p:nvPr>
            <p:ph type="title"/>
          </p:nvPr>
        </p:nvSpPr>
        <p:spPr/>
        <p:txBody>
          <a:bodyPr/>
          <a:lstStyle/>
          <a:p>
            <a:r>
              <a:rPr lang="en-US" dirty="0"/>
              <a:t>New functions from old functions</a:t>
            </a:r>
          </a:p>
        </p:txBody>
      </p:sp>
      <p:sp>
        <p:nvSpPr>
          <p:cNvPr id="3" name="Content Placeholder 2">
            <a:extLst>
              <a:ext uri="{FF2B5EF4-FFF2-40B4-BE49-F238E27FC236}">
                <a16:creationId xmlns:a16="http://schemas.microsoft.com/office/drawing/2014/main" id="{7979FAA2-E25A-4DE5-AB56-5CD19B8693BC}"/>
              </a:ext>
            </a:extLst>
          </p:cNvPr>
          <p:cNvSpPr>
            <a:spLocks noGrp="1"/>
          </p:cNvSpPr>
          <p:nvPr>
            <p:ph idx="1"/>
          </p:nvPr>
        </p:nvSpPr>
        <p:spPr/>
        <p:txBody>
          <a:bodyPr/>
          <a:lstStyle/>
          <a:p>
            <a:r>
              <a:rPr lang="en-US" sz="2400" dirty="0"/>
              <a:t>Shifting </a:t>
            </a:r>
          </a:p>
          <a:p>
            <a:r>
              <a:rPr lang="en-US" sz="2400" dirty="0"/>
              <a:t>Reflections </a:t>
            </a:r>
          </a:p>
        </p:txBody>
      </p:sp>
    </p:spTree>
    <p:extLst>
      <p:ext uri="{BB962C8B-B14F-4D97-AF65-F5344CB8AC3E}">
        <p14:creationId xmlns:p14="http://schemas.microsoft.com/office/powerpoint/2010/main" val="2140671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4" name="Picture 5" descr="010301">
            <a:extLst>
              <a:ext uri="{FF2B5EF4-FFF2-40B4-BE49-F238E27FC236}">
                <a16:creationId xmlns:a16="http://schemas.microsoft.com/office/drawing/2014/main" id="{1ED28B12-174B-444B-AD93-9072DE124D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957796"/>
            <a:ext cx="4855683"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a16="http://schemas.microsoft.com/office/drawing/2014/main" id="{40B2D404-46F9-4546-B966-CEB6A55CD5F8}"/>
              </a:ext>
            </a:extLst>
          </p:cNvPr>
          <p:cNvSpPr>
            <a:spLocks noGrp="1"/>
          </p:cNvSpPr>
          <p:nvPr>
            <p:ph type="title"/>
          </p:nvPr>
        </p:nvSpPr>
        <p:spPr/>
        <p:txBody>
          <a:bodyPr/>
          <a:lstStyle/>
          <a:p>
            <a:r>
              <a:rPr lang="en-US" dirty="0"/>
              <a:t>Shifting</a:t>
            </a:r>
          </a:p>
        </p:txBody>
      </p:sp>
      <p:sp>
        <p:nvSpPr>
          <p:cNvPr id="66561" name="Rectangle 2">
            <a:extLst>
              <a:ext uri="{FF2B5EF4-FFF2-40B4-BE49-F238E27FC236}">
                <a16:creationId xmlns:a16="http://schemas.microsoft.com/office/drawing/2014/main" id="{BE755316-DCD0-44E7-B020-AB438CDFF755}"/>
              </a:ext>
            </a:extLst>
          </p:cNvPr>
          <p:cNvSpPr>
            <a:spLocks noGrp="1" noChangeArrowheads="1"/>
          </p:cNvSpPr>
          <p:nvPr>
            <p:ph idx="1"/>
          </p:nvPr>
        </p:nvSpPr>
        <p:spPr bwMode="auto">
          <a:xfrm>
            <a:off x="335077" y="1957796"/>
            <a:ext cx="4981505" cy="3175907"/>
          </a:xfrm>
          <a:solidFill>
            <a:schemeClr val="accent5"/>
          </a:solidFill>
          <a:extLst/>
        </p:spPr>
        <p:txBody>
          <a:bodyPr vert="horz" wrap="square" lIns="91440" tIns="45720" rIns="91440" bIns="45720" numCol="1" rtlCol="0" anchor="t" anchorCtr="0" compatLnSpc="1">
            <a:prstTxWarp prst="textNoShape">
              <a:avLst/>
            </a:prstTxWarp>
            <a:normAutofit/>
          </a:bodyPr>
          <a:lstStyle/>
          <a:p>
            <a:pPr marL="61913" indent="-61913">
              <a:lnSpc>
                <a:spcPct val="125000"/>
              </a:lnSpc>
              <a:spcBef>
                <a:spcPct val="40000"/>
              </a:spcBef>
              <a:tabLst>
                <a:tab pos="1143000" algn="l"/>
              </a:tabLst>
            </a:pPr>
            <a:r>
              <a:rPr lang="en-US" altLang="en-US" sz="2400" dirty="0">
                <a:ea typeface="ＭＳ Ｐゴシック" panose="020B0600070205080204" pitchFamily="34" charset="-128"/>
              </a:rPr>
              <a:t> (Suppose </a:t>
            </a:r>
            <a:r>
              <a:rPr lang="en-US" altLang="en-US" sz="2400" i="1" dirty="0">
                <a:ea typeface="ＭＳ Ｐゴシック" panose="020B0600070205080204" pitchFamily="34" charset="-128"/>
              </a:rPr>
              <a:t>c</a:t>
            </a:r>
            <a:r>
              <a:rPr lang="en-US" altLang="en-US" sz="2400" dirty="0">
                <a:ea typeface="ＭＳ Ｐゴシック" panose="020B0600070205080204" pitchFamily="34" charset="-128"/>
              </a:rPr>
              <a:t> &gt; 0) </a:t>
            </a:r>
          </a:p>
          <a:p>
            <a:pPr marL="338138" lvl="1" indent="-161925">
              <a:lnSpc>
                <a:spcPct val="125000"/>
              </a:lnSpc>
              <a:spcBef>
                <a:spcPct val="40000"/>
              </a:spcBef>
              <a:tabLst>
                <a:tab pos="1143000" algn="l"/>
              </a:tabLst>
            </a:pPr>
            <a:r>
              <a:rPr lang="en-US" altLang="en-US" sz="2400" dirty="0">
                <a:solidFill>
                  <a:schemeClr val="accent2"/>
                </a:solidFill>
                <a:ea typeface="ＭＳ Ｐゴシック" panose="020B0600070205080204" pitchFamily="34" charset="-128"/>
              </a:rPr>
              <a:t> </a:t>
            </a:r>
            <a:r>
              <a:rPr lang="en-US" altLang="en-US" sz="2400" i="1" dirty="0">
                <a:solidFill>
                  <a:srgbClr val="C00000"/>
                </a:solidFill>
                <a:ea typeface="ＭＳ Ｐゴシック" panose="020B0600070205080204" pitchFamily="34" charset="-128"/>
              </a:rPr>
              <a:t>f(x) </a:t>
            </a:r>
            <a:r>
              <a:rPr lang="en-US" altLang="en-US" sz="2400" i="1" dirty="0">
                <a:solidFill>
                  <a:srgbClr val="CC0066"/>
                </a:solidFill>
                <a:ea typeface="ＭＳ Ｐゴシック" panose="020B0600070205080204" pitchFamily="34" charset="-128"/>
                <a:sym typeface="Symbol" panose="05050102010706020507" pitchFamily="18" charset="2"/>
              </a:rPr>
              <a:t></a:t>
            </a:r>
            <a:r>
              <a:rPr lang="en-US" altLang="en-US" sz="2400" i="1" dirty="0">
                <a:solidFill>
                  <a:srgbClr val="C00000"/>
                </a:solidFill>
                <a:ea typeface="ＭＳ Ｐゴシック" panose="020B0600070205080204" pitchFamily="34" charset="-128"/>
                <a:sym typeface="Wingdings" panose="05000000000000000000" pitchFamily="2" charset="2"/>
              </a:rPr>
              <a:t> f(x) + c</a:t>
            </a:r>
            <a:r>
              <a:rPr lang="en-US" altLang="en-US" sz="2400" dirty="0">
                <a:solidFill>
                  <a:srgbClr val="C00000"/>
                </a:solidFill>
                <a:ea typeface="ＭＳ Ｐゴシック" panose="020B0600070205080204" pitchFamily="34" charset="-128"/>
                <a:sym typeface="Wingdings" panose="05000000000000000000" pitchFamily="2" charset="2"/>
              </a:rPr>
              <a:t>:</a:t>
            </a:r>
            <a:r>
              <a:rPr lang="en-US" altLang="en-US" sz="2400" dirty="0">
                <a:solidFill>
                  <a:schemeClr val="accent2"/>
                </a:solidFill>
                <a:ea typeface="ＭＳ Ｐゴシック" panose="020B0600070205080204" pitchFamily="34" charset="-128"/>
                <a:sym typeface="Wingdings" panose="05000000000000000000" pitchFamily="2" charset="2"/>
              </a:rPr>
              <a:t> </a:t>
            </a:r>
            <a:r>
              <a:rPr lang="en-US" altLang="en-US" sz="2400" dirty="0">
                <a:solidFill>
                  <a:srgbClr val="0070C0"/>
                </a:solidFill>
                <a:ea typeface="ＭＳ Ｐゴシック" panose="020B0600070205080204" pitchFamily="34" charset="-128"/>
              </a:rPr>
              <a:t>shift</a:t>
            </a:r>
            <a:r>
              <a:rPr lang="en-US" altLang="en-US" sz="2400" dirty="0">
                <a:ea typeface="ＭＳ Ｐゴシック" panose="020B0600070205080204" pitchFamily="34" charset="-128"/>
              </a:rPr>
              <a:t> the graph of </a:t>
            </a:r>
          </a:p>
          <a:p>
            <a:pPr marL="176213" lvl="1" indent="0">
              <a:lnSpc>
                <a:spcPct val="125000"/>
              </a:lnSpc>
              <a:spcBef>
                <a:spcPct val="40000"/>
              </a:spcBef>
              <a:buNone/>
              <a:tabLst>
                <a:tab pos="1143000" algn="l"/>
              </a:tabLst>
            </a:pPr>
            <a:r>
              <a:rPr lang="en-US" altLang="en-US" sz="2400" i="1" dirty="0">
                <a:ea typeface="ＭＳ Ｐゴシック" panose="020B0600070205080204" pitchFamily="34" charset="-128"/>
              </a:rPr>
              <a:t>y =</a:t>
            </a:r>
            <a:r>
              <a:rPr lang="en-US" altLang="en-US" sz="2400" dirty="0">
                <a:ea typeface="ＭＳ Ｐゴシック" panose="020B0600070205080204" pitchFamily="34" charset="-128"/>
              </a:rPr>
              <a:t> </a:t>
            </a:r>
            <a:r>
              <a:rPr lang="en-US" altLang="en-US" sz="2400" i="1" dirty="0">
                <a:ea typeface="ＭＳ Ｐゴシック" panose="020B0600070205080204" pitchFamily="34" charset="-128"/>
              </a:rPr>
              <a:t>f</a:t>
            </a:r>
            <a:r>
              <a:rPr lang="en-US" altLang="en-US" sz="2400" dirty="0">
                <a:ea typeface="ＭＳ Ｐゴシック" panose="020B0600070205080204" pitchFamily="34" charset="-128"/>
              </a:rPr>
              <a:t>(</a:t>
            </a:r>
            <a:r>
              <a:rPr lang="en-US" altLang="en-US" sz="2400" i="1" dirty="0">
                <a:ea typeface="ＭＳ Ｐゴシック" panose="020B0600070205080204" pitchFamily="34" charset="-128"/>
              </a:rPr>
              <a:t>x</a:t>
            </a:r>
            <a:r>
              <a:rPr lang="en-US" altLang="en-US" sz="2400" dirty="0">
                <a:ea typeface="ＭＳ Ｐゴシック" panose="020B0600070205080204" pitchFamily="34" charset="-128"/>
              </a:rPr>
              <a:t>) </a:t>
            </a:r>
            <a:r>
              <a:rPr lang="en-US" altLang="en-US" sz="2400" dirty="0">
                <a:solidFill>
                  <a:srgbClr val="C00000"/>
                </a:solidFill>
                <a:ea typeface="ＭＳ Ｐゴシック" panose="020B0600070205080204" pitchFamily="34" charset="-128"/>
                <a:sym typeface="Wingdings" panose="05000000000000000000" pitchFamily="2" charset="2"/>
              </a:rPr>
              <a:t>c units </a:t>
            </a:r>
            <a:r>
              <a:rPr lang="en-US" altLang="en-US" sz="2400" dirty="0" smtClean="0">
                <a:solidFill>
                  <a:srgbClr val="C00000"/>
                </a:solidFill>
                <a:ea typeface="ＭＳ Ｐゴシック" panose="020B0600070205080204" pitchFamily="34" charset="-128"/>
                <a:sym typeface="Wingdings" panose="05000000000000000000" pitchFamily="2" charset="2"/>
              </a:rPr>
              <a:t>to </a:t>
            </a:r>
            <a:r>
              <a:rPr lang="en-US" altLang="en-US" sz="2400" dirty="0" smtClean="0">
                <a:solidFill>
                  <a:srgbClr val="C00000"/>
                </a:solidFill>
                <a:ea typeface="ＭＳ Ｐゴシック" panose="020B0600070205080204" pitchFamily="34" charset="-128"/>
                <a:sym typeface="Wingdings" panose="05000000000000000000" pitchFamily="2" charset="2"/>
              </a:rPr>
              <a:t>upward</a:t>
            </a:r>
            <a:r>
              <a:rPr lang="en-US" altLang="en-US" sz="2400" dirty="0">
                <a:solidFill>
                  <a:srgbClr val="C00000"/>
                </a:solidFill>
                <a:ea typeface="ＭＳ Ｐゴシック" panose="020B0600070205080204" pitchFamily="34" charset="-128"/>
                <a:sym typeface="Wingdings" panose="05000000000000000000" pitchFamily="2" charset="2"/>
              </a:rPr>
              <a:t>.</a:t>
            </a:r>
            <a:endParaRPr lang="en-US" altLang="en-US" sz="2400" dirty="0">
              <a:ea typeface="ＭＳ Ｐゴシック" panose="020B0600070205080204" pitchFamily="34" charset="-128"/>
            </a:endParaRPr>
          </a:p>
          <a:p>
            <a:pPr marL="338138" lvl="1" indent="-161925">
              <a:lnSpc>
                <a:spcPct val="125000"/>
              </a:lnSpc>
              <a:spcBef>
                <a:spcPct val="40000"/>
              </a:spcBef>
              <a:tabLst>
                <a:tab pos="1143000" algn="l"/>
              </a:tabLst>
            </a:pPr>
            <a:r>
              <a:rPr lang="en-US" altLang="en-US" sz="2400" dirty="0">
                <a:ea typeface="ＭＳ Ｐゴシック" panose="020B0600070205080204" pitchFamily="34" charset="-128"/>
              </a:rPr>
              <a:t> </a:t>
            </a:r>
            <a:r>
              <a:rPr lang="en-US" altLang="en-US" sz="2400" i="1" dirty="0">
                <a:solidFill>
                  <a:srgbClr val="CC0066"/>
                </a:solidFill>
                <a:ea typeface="ＭＳ Ｐゴシック" panose="020B0600070205080204" pitchFamily="34" charset="-128"/>
              </a:rPr>
              <a:t>f</a:t>
            </a:r>
            <a:r>
              <a:rPr lang="en-US" altLang="en-US" sz="2400" dirty="0">
                <a:solidFill>
                  <a:srgbClr val="CC0066"/>
                </a:solidFill>
                <a:ea typeface="ＭＳ Ｐゴシック" panose="020B0600070205080204" pitchFamily="34" charset="-128"/>
              </a:rPr>
              <a:t>(</a:t>
            </a:r>
            <a:r>
              <a:rPr lang="en-US" altLang="en-US" sz="2400" i="1" dirty="0">
                <a:solidFill>
                  <a:srgbClr val="CC0066"/>
                </a:solidFill>
                <a:ea typeface="ＭＳ Ｐゴシック" panose="020B0600070205080204" pitchFamily="34" charset="-128"/>
              </a:rPr>
              <a:t>x</a:t>
            </a:r>
            <a:r>
              <a:rPr lang="en-US" altLang="en-US" sz="2400" dirty="0">
                <a:solidFill>
                  <a:srgbClr val="CC0066"/>
                </a:solidFill>
                <a:ea typeface="ＭＳ Ｐゴシック" panose="020B0600070205080204" pitchFamily="34" charset="-128"/>
              </a:rPr>
              <a:t>) </a:t>
            </a:r>
            <a:r>
              <a:rPr lang="en-US" altLang="en-US" sz="2400" dirty="0">
                <a:solidFill>
                  <a:srgbClr val="CC0066"/>
                </a:solidFill>
                <a:ea typeface="ＭＳ Ｐゴシック" panose="020B0600070205080204" pitchFamily="34" charset="-128"/>
                <a:sym typeface="Symbol" panose="05050102010706020507" pitchFamily="18" charset="2"/>
              </a:rPr>
              <a:t> </a:t>
            </a:r>
            <a:r>
              <a:rPr lang="en-US" altLang="en-US" sz="2400" i="1" dirty="0">
                <a:solidFill>
                  <a:srgbClr val="CC0066"/>
                </a:solidFill>
                <a:ea typeface="ＭＳ Ｐゴシック" panose="020B0600070205080204" pitchFamily="34" charset="-128"/>
              </a:rPr>
              <a:t>f</a:t>
            </a:r>
            <a:r>
              <a:rPr lang="en-US" altLang="en-US" sz="2400" dirty="0">
                <a:solidFill>
                  <a:srgbClr val="CC0066"/>
                </a:solidFill>
                <a:ea typeface="ＭＳ Ｐゴシック" panose="020B0600070205080204" pitchFamily="34" charset="-128"/>
              </a:rPr>
              <a:t>(</a:t>
            </a:r>
            <a:r>
              <a:rPr lang="en-US" altLang="en-US" sz="2400" i="1" dirty="0">
                <a:solidFill>
                  <a:srgbClr val="CC0066"/>
                </a:solidFill>
                <a:ea typeface="ＭＳ Ｐゴシック" panose="020B0600070205080204" pitchFamily="34" charset="-128"/>
              </a:rPr>
              <a:t>x - c</a:t>
            </a:r>
            <a:r>
              <a:rPr lang="en-US" altLang="en-US" sz="2400" dirty="0">
                <a:solidFill>
                  <a:srgbClr val="CC0066"/>
                </a:solidFill>
                <a:ea typeface="ＭＳ Ｐゴシック" panose="020B0600070205080204" pitchFamily="34" charset="-128"/>
              </a:rPr>
              <a:t>): </a:t>
            </a:r>
            <a:r>
              <a:rPr lang="en-US" altLang="en-US" sz="2400" dirty="0">
                <a:solidFill>
                  <a:srgbClr val="0070C0"/>
                </a:solidFill>
                <a:ea typeface="ＭＳ Ｐゴシック" panose="020B0600070205080204" pitchFamily="34" charset="-128"/>
              </a:rPr>
              <a:t>shift</a:t>
            </a:r>
            <a:r>
              <a:rPr lang="en-US" altLang="en-US" sz="2400" dirty="0">
                <a:ea typeface="ＭＳ Ｐゴシック" panose="020B0600070205080204" pitchFamily="34" charset="-128"/>
              </a:rPr>
              <a:t> the graph of </a:t>
            </a:r>
          </a:p>
          <a:p>
            <a:pPr marL="176213" lvl="1" indent="0">
              <a:lnSpc>
                <a:spcPct val="125000"/>
              </a:lnSpc>
              <a:spcBef>
                <a:spcPct val="40000"/>
              </a:spcBef>
              <a:buNone/>
              <a:tabLst>
                <a:tab pos="1143000" algn="l"/>
              </a:tabLst>
            </a:pPr>
            <a:r>
              <a:rPr lang="en-US" altLang="en-US" sz="2400" i="1" dirty="0">
                <a:ea typeface="ＭＳ Ｐゴシック" panose="020B0600070205080204" pitchFamily="34" charset="-128"/>
              </a:rPr>
              <a:t>y =</a:t>
            </a:r>
            <a:r>
              <a:rPr lang="en-US" altLang="en-US" sz="2400" dirty="0">
                <a:ea typeface="ＭＳ Ｐゴシック" panose="020B0600070205080204" pitchFamily="34" charset="-128"/>
              </a:rPr>
              <a:t> </a:t>
            </a:r>
            <a:r>
              <a:rPr lang="en-US" altLang="en-US" sz="2400" i="1" dirty="0">
                <a:ea typeface="ＭＳ Ｐゴシック" panose="020B0600070205080204" pitchFamily="34" charset="-128"/>
              </a:rPr>
              <a:t>f</a:t>
            </a:r>
            <a:r>
              <a:rPr lang="en-US" altLang="en-US" sz="2400" dirty="0">
                <a:ea typeface="ＭＳ Ｐゴシック" panose="020B0600070205080204" pitchFamily="34" charset="-128"/>
              </a:rPr>
              <a:t>(</a:t>
            </a:r>
            <a:r>
              <a:rPr lang="en-US" altLang="en-US" sz="2400" i="1" dirty="0">
                <a:ea typeface="ＭＳ Ｐゴシック" panose="020B0600070205080204" pitchFamily="34" charset="-128"/>
              </a:rPr>
              <a:t>x</a:t>
            </a:r>
            <a:r>
              <a:rPr lang="en-US" altLang="en-US" sz="2400" dirty="0">
                <a:ea typeface="ＭＳ Ｐゴシック" panose="020B0600070205080204" pitchFamily="34" charset="-128"/>
              </a:rPr>
              <a:t>) </a:t>
            </a:r>
            <a:r>
              <a:rPr lang="en-US" altLang="en-US" sz="2400" i="1" dirty="0">
                <a:solidFill>
                  <a:srgbClr val="FF0000"/>
                </a:solidFill>
                <a:ea typeface="ＭＳ Ｐゴシック" panose="020B0600070205080204" pitchFamily="34" charset="-128"/>
              </a:rPr>
              <a:t>c </a:t>
            </a:r>
            <a:r>
              <a:rPr lang="en-US" altLang="en-US" sz="2400" dirty="0">
                <a:solidFill>
                  <a:srgbClr val="FF0000"/>
                </a:solidFill>
                <a:ea typeface="ＭＳ Ｐゴシック" panose="020B0600070205080204" pitchFamily="34" charset="-128"/>
              </a:rPr>
              <a:t>units</a:t>
            </a:r>
            <a:r>
              <a:rPr lang="en-US" altLang="en-US" sz="2400" dirty="0">
                <a:ea typeface="ＭＳ Ｐゴシック" panose="020B0600070205080204" pitchFamily="34" charset="-128"/>
              </a:rPr>
              <a:t> to the </a:t>
            </a:r>
            <a:r>
              <a:rPr lang="en-US" altLang="en-US" sz="2400" dirty="0">
                <a:solidFill>
                  <a:srgbClr val="CC0066"/>
                </a:solidFill>
                <a:ea typeface="ＭＳ Ｐゴシック" panose="020B0600070205080204" pitchFamily="34" charset="-128"/>
              </a:rPr>
              <a:t>right</a:t>
            </a:r>
            <a:r>
              <a:rPr lang="en-US" altLang="en-US" sz="2400" dirty="0">
                <a:ea typeface="ＭＳ Ｐゴシック" panose="020B0600070205080204" pitchFamily="34" charset="-128"/>
              </a:rPr>
              <a:t>. </a:t>
            </a:r>
            <a:endParaRPr lang="en-US" altLang="en-US" sz="2400" i="1" dirty="0">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1">
                                            <p:bg/>
                                          </p:spTgt>
                                        </p:tgtEl>
                                        <p:attrNameLst>
                                          <p:attrName>style.visibility</p:attrName>
                                        </p:attrNameLst>
                                      </p:cBhvr>
                                      <p:to>
                                        <p:strVal val="visible"/>
                                      </p:to>
                                    </p:set>
                                    <p:animEffect transition="in" filter="blinds(horizontal)">
                                      <p:cBhvr>
                                        <p:cTn id="7" dur="500"/>
                                        <p:tgtEl>
                                          <p:spTgt spid="66561">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561">
                                            <p:txEl>
                                              <p:pRg st="0" end="0"/>
                                            </p:txEl>
                                          </p:spTgt>
                                        </p:tgtEl>
                                        <p:attrNameLst>
                                          <p:attrName>style.visibility</p:attrName>
                                        </p:attrNameLst>
                                      </p:cBhvr>
                                      <p:to>
                                        <p:strVal val="visible"/>
                                      </p:to>
                                    </p:set>
                                    <p:animEffect transition="in" filter="blinds(horizontal)">
                                      <p:cBhvr>
                                        <p:cTn id="12" dur="500"/>
                                        <p:tgtEl>
                                          <p:spTgt spid="66561">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6561">
                                            <p:txEl>
                                              <p:pRg st="1" end="1"/>
                                            </p:txEl>
                                          </p:spTgt>
                                        </p:tgtEl>
                                        <p:attrNameLst>
                                          <p:attrName>style.visibility</p:attrName>
                                        </p:attrNameLst>
                                      </p:cBhvr>
                                      <p:to>
                                        <p:strVal val="visible"/>
                                      </p:to>
                                    </p:set>
                                    <p:animEffect transition="in" filter="blinds(horizontal)">
                                      <p:cBhvr>
                                        <p:cTn id="15" dur="500"/>
                                        <p:tgtEl>
                                          <p:spTgt spid="66561">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6561">
                                            <p:txEl>
                                              <p:pRg st="2" end="2"/>
                                            </p:txEl>
                                          </p:spTgt>
                                        </p:tgtEl>
                                        <p:attrNameLst>
                                          <p:attrName>style.visibility</p:attrName>
                                        </p:attrNameLst>
                                      </p:cBhvr>
                                      <p:to>
                                        <p:strVal val="visible"/>
                                      </p:to>
                                    </p:set>
                                    <p:animEffect transition="in" filter="blinds(horizontal)">
                                      <p:cBhvr>
                                        <p:cTn id="18" dur="500"/>
                                        <p:tgtEl>
                                          <p:spTgt spid="66561">
                                            <p:txEl>
                                              <p:pRg st="2" end="2"/>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6561">
                                            <p:txEl>
                                              <p:pRg st="3" end="3"/>
                                            </p:txEl>
                                          </p:spTgt>
                                        </p:tgtEl>
                                        <p:attrNameLst>
                                          <p:attrName>style.visibility</p:attrName>
                                        </p:attrNameLst>
                                      </p:cBhvr>
                                      <p:to>
                                        <p:strVal val="visible"/>
                                      </p:to>
                                    </p:set>
                                    <p:animEffect transition="in" filter="blinds(horizontal)">
                                      <p:cBhvr>
                                        <p:cTn id="21" dur="500"/>
                                        <p:tgtEl>
                                          <p:spTgt spid="66561">
                                            <p:txEl>
                                              <p:pRg st="3" end="3"/>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6561">
                                            <p:txEl>
                                              <p:pRg st="4" end="4"/>
                                            </p:txEl>
                                          </p:spTgt>
                                        </p:tgtEl>
                                        <p:attrNameLst>
                                          <p:attrName>style.visibility</p:attrName>
                                        </p:attrNameLst>
                                      </p:cBhvr>
                                      <p:to>
                                        <p:strVal val="visible"/>
                                      </p:to>
                                    </p:set>
                                    <p:animEffect transition="in" filter="blinds(horizontal)">
                                      <p:cBhvr>
                                        <p:cTn id="24" dur="500"/>
                                        <p:tgtEl>
                                          <p:spTgt spid="66561">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66564"/>
                                        </p:tgtEl>
                                        <p:attrNameLst>
                                          <p:attrName>style.visibility</p:attrName>
                                        </p:attrNameLst>
                                      </p:cBhvr>
                                      <p:to>
                                        <p:strVal val="visible"/>
                                      </p:to>
                                    </p:set>
                                    <p:animEffect transition="in" filter="blinds(horizontal)">
                                      <p:cBhvr>
                                        <p:cTn id="27" dur="500"/>
                                        <p:tgtEl>
                                          <p:spTgt spid="66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1"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A3D8-DFD8-4CEF-87BF-6C6B3ADF159E}"/>
              </a:ext>
            </a:extLst>
          </p:cNvPr>
          <p:cNvSpPr>
            <a:spLocks noGrp="1"/>
          </p:cNvSpPr>
          <p:nvPr>
            <p:ph type="title"/>
          </p:nvPr>
        </p:nvSpPr>
        <p:spPr/>
        <p:txBody>
          <a:bodyPr/>
          <a:lstStyle/>
          <a:p>
            <a:r>
              <a:rPr lang="en-US" dirty="0"/>
              <a:t>Shifting – example </a:t>
            </a:r>
          </a:p>
        </p:txBody>
      </p:sp>
      <p:pic>
        <p:nvPicPr>
          <p:cNvPr id="4" name="Picture 3">
            <a:extLst>
              <a:ext uri="{FF2B5EF4-FFF2-40B4-BE49-F238E27FC236}">
                <a16:creationId xmlns:a16="http://schemas.microsoft.com/office/drawing/2014/main" id="{38DB8C4D-9EEF-459F-AB30-800DF090B2F3}"/>
              </a:ext>
            </a:extLst>
          </p:cNvPr>
          <p:cNvPicPr>
            <a:picLocks noChangeAspect="1"/>
          </p:cNvPicPr>
          <p:nvPr/>
        </p:nvPicPr>
        <p:blipFill>
          <a:blip r:embed="rId2"/>
          <a:stretch>
            <a:fillRect/>
          </a:stretch>
        </p:blipFill>
        <p:spPr>
          <a:xfrm>
            <a:off x="130629" y="1828800"/>
            <a:ext cx="7122834" cy="3400427"/>
          </a:xfrm>
          <a:prstGeom prst="rect">
            <a:avLst/>
          </a:prstGeom>
        </p:spPr>
      </p:pic>
      <p:sp>
        <p:nvSpPr>
          <p:cNvPr id="5" name="TextBox 4">
            <a:extLst>
              <a:ext uri="{FF2B5EF4-FFF2-40B4-BE49-F238E27FC236}">
                <a16:creationId xmlns:a16="http://schemas.microsoft.com/office/drawing/2014/main" id="{D0FC27EE-6EA6-4175-9B73-7097560ABCD6}"/>
              </a:ext>
            </a:extLst>
          </p:cNvPr>
          <p:cNvSpPr txBox="1"/>
          <p:nvPr/>
        </p:nvSpPr>
        <p:spPr>
          <a:xfrm>
            <a:off x="8103395" y="2489138"/>
            <a:ext cx="3241285" cy="830997"/>
          </a:xfrm>
          <a:prstGeom prst="rect">
            <a:avLst/>
          </a:prstGeom>
          <a:noFill/>
          <a:ln>
            <a:solidFill>
              <a:schemeClr val="bg1"/>
            </a:solidFill>
          </a:ln>
        </p:spPr>
        <p:txBody>
          <a:bodyPr wrap="square" rtlCol="0">
            <a:spAutoFit/>
          </a:bodyPr>
          <a:lstStyle/>
          <a:p>
            <a:r>
              <a:rPr lang="en-US" altLang="en-US" sz="2400" i="1" dirty="0">
                <a:solidFill>
                  <a:srgbClr val="CC0066"/>
                </a:solidFill>
                <a:ea typeface="ＭＳ Ｐゴシック" panose="020B0600070205080204" pitchFamily="34" charset="-128"/>
              </a:rPr>
              <a:t>Step 1. f</a:t>
            </a:r>
            <a:r>
              <a:rPr lang="en-US" altLang="en-US" sz="2400" dirty="0">
                <a:solidFill>
                  <a:srgbClr val="CC0066"/>
                </a:solidFill>
                <a:ea typeface="ＭＳ Ｐゴシック" panose="020B0600070205080204" pitchFamily="34" charset="-128"/>
              </a:rPr>
              <a:t>(</a:t>
            </a:r>
            <a:r>
              <a:rPr lang="en-US" altLang="en-US" sz="2400" i="1" dirty="0">
                <a:solidFill>
                  <a:srgbClr val="CC0066"/>
                </a:solidFill>
                <a:ea typeface="ＭＳ Ｐゴシック" panose="020B0600070205080204" pitchFamily="34" charset="-128"/>
              </a:rPr>
              <a:t>x</a:t>
            </a:r>
            <a:r>
              <a:rPr lang="en-US" altLang="en-US" sz="2400" dirty="0">
                <a:solidFill>
                  <a:srgbClr val="CC0066"/>
                </a:solidFill>
                <a:ea typeface="ＭＳ Ｐゴシック" panose="020B0600070205080204" pitchFamily="34" charset="-128"/>
              </a:rPr>
              <a:t>) </a:t>
            </a:r>
            <a:r>
              <a:rPr lang="en-US" altLang="en-US" sz="2400" dirty="0">
                <a:solidFill>
                  <a:srgbClr val="CC0066"/>
                </a:solidFill>
                <a:ea typeface="ＭＳ Ｐゴシック" panose="020B0600070205080204" pitchFamily="34" charset="-128"/>
                <a:sym typeface="Symbol" panose="05050102010706020507" pitchFamily="18" charset="2"/>
              </a:rPr>
              <a:t> </a:t>
            </a:r>
            <a:r>
              <a:rPr lang="en-US" altLang="en-US" sz="2400" i="1" dirty="0">
                <a:solidFill>
                  <a:srgbClr val="CC0066"/>
                </a:solidFill>
                <a:ea typeface="ＭＳ Ｐゴシック" panose="020B0600070205080204" pitchFamily="34" charset="-128"/>
              </a:rPr>
              <a:t>f</a:t>
            </a:r>
            <a:r>
              <a:rPr lang="en-US" altLang="en-US" sz="2400" dirty="0">
                <a:solidFill>
                  <a:srgbClr val="CC0066"/>
                </a:solidFill>
                <a:ea typeface="ＭＳ Ｐゴシック" panose="020B0600070205080204" pitchFamily="34" charset="-128"/>
              </a:rPr>
              <a:t>(</a:t>
            </a:r>
            <a:r>
              <a:rPr lang="en-US" altLang="en-US" sz="2400" i="1" dirty="0">
                <a:solidFill>
                  <a:srgbClr val="CC0066"/>
                </a:solidFill>
                <a:ea typeface="ＭＳ Ｐゴシック" panose="020B0600070205080204" pitchFamily="34" charset="-128"/>
              </a:rPr>
              <a:t>x + 3</a:t>
            </a:r>
            <a:r>
              <a:rPr lang="en-US" altLang="en-US" sz="2400" dirty="0">
                <a:solidFill>
                  <a:srgbClr val="CC0066"/>
                </a:solidFill>
                <a:ea typeface="ＭＳ Ｐゴシック" panose="020B0600070205080204" pitchFamily="34" charset="-128"/>
              </a:rPr>
              <a:t>)</a:t>
            </a:r>
          </a:p>
          <a:p>
            <a:endParaRPr lang="en-US" sz="2400" dirty="0">
              <a:solidFill>
                <a:srgbClr val="CC0066"/>
              </a:solidFill>
              <a:ea typeface="ＭＳ Ｐゴシック" panose="020B0600070205080204" pitchFamily="34" charset="-128"/>
            </a:endParaRPr>
          </a:p>
        </p:txBody>
      </p:sp>
      <p:sp>
        <p:nvSpPr>
          <p:cNvPr id="3" name="Rectangle 2"/>
          <p:cNvSpPr/>
          <p:nvPr/>
        </p:nvSpPr>
        <p:spPr>
          <a:xfrm>
            <a:off x="8103395" y="3355625"/>
            <a:ext cx="3828292" cy="461665"/>
          </a:xfrm>
          <a:prstGeom prst="rect">
            <a:avLst/>
          </a:prstGeom>
        </p:spPr>
        <p:txBody>
          <a:bodyPr wrap="none">
            <a:spAutoFit/>
          </a:bodyPr>
          <a:lstStyle/>
          <a:p>
            <a:r>
              <a:rPr lang="en-US" sz="2400" dirty="0">
                <a:solidFill>
                  <a:srgbClr val="CC0066"/>
                </a:solidFill>
                <a:ea typeface="ＭＳ Ｐゴシック" panose="020B0600070205080204" pitchFamily="34" charset="-128"/>
              </a:rPr>
              <a:t>Step 2. </a:t>
            </a:r>
            <a:r>
              <a:rPr lang="en-US" altLang="en-US" sz="2400" i="1" dirty="0">
                <a:solidFill>
                  <a:srgbClr val="CC0066"/>
                </a:solidFill>
                <a:ea typeface="ＭＳ Ｐゴシック" panose="020B0600070205080204" pitchFamily="34" charset="-128"/>
              </a:rPr>
              <a:t>f</a:t>
            </a:r>
            <a:r>
              <a:rPr lang="en-US" altLang="en-US" sz="2400" dirty="0">
                <a:solidFill>
                  <a:srgbClr val="CC0066"/>
                </a:solidFill>
                <a:ea typeface="ＭＳ Ｐゴシック" panose="020B0600070205080204" pitchFamily="34" charset="-128"/>
              </a:rPr>
              <a:t>(</a:t>
            </a:r>
            <a:r>
              <a:rPr lang="en-US" altLang="en-US" sz="2400" i="1" dirty="0">
                <a:solidFill>
                  <a:srgbClr val="CC0066"/>
                </a:solidFill>
                <a:ea typeface="ＭＳ Ｐゴシック" panose="020B0600070205080204" pitchFamily="34" charset="-128"/>
              </a:rPr>
              <a:t>x+3</a:t>
            </a:r>
            <a:r>
              <a:rPr lang="en-US" altLang="en-US" sz="2400" dirty="0">
                <a:solidFill>
                  <a:srgbClr val="CC0066"/>
                </a:solidFill>
                <a:ea typeface="ＭＳ Ｐゴシック" panose="020B0600070205080204" pitchFamily="34" charset="-128"/>
              </a:rPr>
              <a:t>) </a:t>
            </a:r>
            <a:r>
              <a:rPr lang="en-US" altLang="en-US" sz="2400" dirty="0">
                <a:solidFill>
                  <a:srgbClr val="CC0066"/>
                </a:solidFill>
                <a:ea typeface="ＭＳ Ｐゴシック" panose="020B0600070205080204" pitchFamily="34" charset="-128"/>
                <a:sym typeface="Symbol" panose="05050102010706020507" pitchFamily="18" charset="2"/>
              </a:rPr>
              <a:t> </a:t>
            </a:r>
            <a:r>
              <a:rPr lang="en-US" altLang="en-US" sz="2400" i="1" dirty="0">
                <a:solidFill>
                  <a:srgbClr val="CC0066"/>
                </a:solidFill>
                <a:ea typeface="ＭＳ Ｐゴシック" panose="020B0600070205080204" pitchFamily="34" charset="-128"/>
              </a:rPr>
              <a:t>f</a:t>
            </a:r>
            <a:r>
              <a:rPr lang="en-US" altLang="en-US" sz="2400" dirty="0">
                <a:solidFill>
                  <a:srgbClr val="CC0066"/>
                </a:solidFill>
                <a:ea typeface="ＭＳ Ｐゴシック" panose="020B0600070205080204" pitchFamily="34" charset="-128"/>
              </a:rPr>
              <a:t>(</a:t>
            </a:r>
            <a:r>
              <a:rPr lang="en-US" altLang="en-US" sz="2400" i="1" dirty="0">
                <a:solidFill>
                  <a:srgbClr val="CC0066"/>
                </a:solidFill>
                <a:ea typeface="ＭＳ Ｐゴシック" panose="020B0600070205080204" pitchFamily="34" charset="-128"/>
              </a:rPr>
              <a:t>x+3</a:t>
            </a:r>
            <a:r>
              <a:rPr lang="en-US" altLang="en-US" sz="2400" dirty="0">
                <a:solidFill>
                  <a:srgbClr val="CC0066"/>
                </a:solidFill>
                <a:ea typeface="ＭＳ Ｐゴシック" panose="020B0600070205080204" pitchFamily="34" charset="-128"/>
              </a:rPr>
              <a:t>) + 1</a:t>
            </a:r>
          </a:p>
        </p:txBody>
      </p:sp>
    </p:spTree>
    <p:extLst>
      <p:ext uri="{BB962C8B-B14F-4D97-AF65-F5344CB8AC3E}">
        <p14:creationId xmlns:p14="http://schemas.microsoft.com/office/powerpoint/2010/main" val="166322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5A5A-B415-4DC1-AEBE-35967BA88604}"/>
              </a:ext>
            </a:extLst>
          </p:cNvPr>
          <p:cNvSpPr>
            <a:spLocks noGrp="1"/>
          </p:cNvSpPr>
          <p:nvPr>
            <p:ph type="title"/>
          </p:nvPr>
        </p:nvSpPr>
        <p:spPr/>
        <p:txBody>
          <a:bodyPr/>
          <a:lstStyle/>
          <a:p>
            <a:r>
              <a:rPr lang="en-US" dirty="0"/>
              <a:t>Reflections </a:t>
            </a:r>
          </a:p>
        </p:txBody>
      </p:sp>
      <p:pic>
        <p:nvPicPr>
          <p:cNvPr id="4" name="Picture 3">
            <a:extLst>
              <a:ext uri="{FF2B5EF4-FFF2-40B4-BE49-F238E27FC236}">
                <a16:creationId xmlns:a16="http://schemas.microsoft.com/office/drawing/2014/main" id="{0A027F6A-6FB0-445F-82B2-39D26B9728A9}"/>
              </a:ext>
            </a:extLst>
          </p:cNvPr>
          <p:cNvPicPr>
            <a:picLocks noChangeAspect="1"/>
          </p:cNvPicPr>
          <p:nvPr/>
        </p:nvPicPr>
        <p:blipFill>
          <a:blip r:embed="rId2"/>
          <a:stretch>
            <a:fillRect/>
          </a:stretch>
        </p:blipFill>
        <p:spPr>
          <a:xfrm>
            <a:off x="452846" y="1652769"/>
            <a:ext cx="4771855" cy="4289072"/>
          </a:xfrm>
          <a:prstGeom prst="rect">
            <a:avLst/>
          </a:prstGeom>
        </p:spPr>
      </p:pic>
      <p:sp>
        <p:nvSpPr>
          <p:cNvPr id="5" name="TextBox 4">
            <a:extLst>
              <a:ext uri="{FF2B5EF4-FFF2-40B4-BE49-F238E27FC236}">
                <a16:creationId xmlns:a16="http://schemas.microsoft.com/office/drawing/2014/main" id="{9F917450-3767-47A6-A4F6-AC0F193D70B4}"/>
              </a:ext>
            </a:extLst>
          </p:cNvPr>
          <p:cNvSpPr txBox="1"/>
          <p:nvPr/>
        </p:nvSpPr>
        <p:spPr>
          <a:xfrm>
            <a:off x="5346762" y="2609760"/>
            <a:ext cx="6008810" cy="1938992"/>
          </a:xfrm>
          <a:prstGeom prst="rect">
            <a:avLst/>
          </a:prstGeom>
          <a:solidFill>
            <a:schemeClr val="accent5"/>
          </a:solidFill>
        </p:spPr>
        <p:txBody>
          <a:bodyPr wrap="square" rtlCol="0">
            <a:spAutoFit/>
          </a:bodyPr>
          <a:lstStyle/>
          <a:p>
            <a:pPr marL="342900" indent="-342900">
              <a:buAutoNum type="alphaLcParenBoth"/>
            </a:pPr>
            <a:r>
              <a:rPr lang="en-US" sz="2400" dirty="0"/>
              <a:t> </a:t>
            </a:r>
            <a:r>
              <a:rPr lang="en-US" sz="2400" dirty="0">
                <a:solidFill>
                  <a:srgbClr val="C00000"/>
                </a:solidFill>
              </a:rPr>
              <a:t>f(x) </a:t>
            </a:r>
            <a:r>
              <a:rPr lang="en-US" altLang="en-US" sz="2400" dirty="0">
                <a:solidFill>
                  <a:srgbClr val="C00000"/>
                </a:solidFill>
                <a:ea typeface="ＭＳ Ｐゴシック" panose="020B0600070205080204" pitchFamily="34" charset="-128"/>
                <a:sym typeface="Symbol" panose="05050102010706020507" pitchFamily="18" charset="2"/>
              </a:rPr>
              <a:t> </a:t>
            </a:r>
            <a:r>
              <a:rPr lang="en-US" sz="2400" dirty="0">
                <a:solidFill>
                  <a:srgbClr val="C00000"/>
                </a:solidFill>
              </a:rPr>
              <a:t>−f(x): </a:t>
            </a:r>
            <a:r>
              <a:rPr lang="en-US" sz="2400" dirty="0">
                <a:solidFill>
                  <a:srgbClr val="0070C0"/>
                </a:solidFill>
              </a:rPr>
              <a:t>reflect</a:t>
            </a:r>
            <a:r>
              <a:rPr lang="en-US" sz="2400" dirty="0"/>
              <a:t> the graph of y= f(x)</a:t>
            </a:r>
            <a:r>
              <a:rPr lang="en-US" sz="2400" dirty="0">
                <a:solidFill>
                  <a:srgbClr val="C00000"/>
                </a:solidFill>
              </a:rPr>
              <a:t> </a:t>
            </a:r>
            <a:r>
              <a:rPr lang="en-US" sz="2400" dirty="0"/>
              <a:t>about the </a:t>
            </a:r>
            <a:r>
              <a:rPr lang="en-US" sz="2400" dirty="0">
                <a:solidFill>
                  <a:srgbClr val="C00000"/>
                </a:solidFill>
              </a:rPr>
              <a:t>x-axis</a:t>
            </a:r>
            <a:r>
              <a:rPr lang="en-US" sz="2400" dirty="0"/>
              <a:t>. </a:t>
            </a:r>
          </a:p>
          <a:p>
            <a:endParaRPr lang="en-US" sz="2400" dirty="0"/>
          </a:p>
          <a:p>
            <a:r>
              <a:rPr lang="en-US" sz="2400" dirty="0"/>
              <a:t>(b) </a:t>
            </a:r>
            <a:r>
              <a:rPr lang="en-US" sz="2400" dirty="0">
                <a:solidFill>
                  <a:srgbClr val="C00000"/>
                </a:solidFill>
              </a:rPr>
              <a:t>f(x) </a:t>
            </a:r>
            <a:r>
              <a:rPr lang="en-US" altLang="en-US" sz="2400" dirty="0">
                <a:solidFill>
                  <a:srgbClr val="C00000"/>
                </a:solidFill>
                <a:ea typeface="ＭＳ Ｐゴシック" panose="020B0600070205080204" pitchFamily="34" charset="-128"/>
                <a:sym typeface="Symbol" panose="05050102010706020507" pitchFamily="18" charset="2"/>
              </a:rPr>
              <a:t> </a:t>
            </a:r>
            <a:r>
              <a:rPr lang="en-US" sz="2400" dirty="0">
                <a:solidFill>
                  <a:srgbClr val="C00000"/>
                </a:solidFill>
              </a:rPr>
              <a:t>f(−x): </a:t>
            </a:r>
            <a:r>
              <a:rPr lang="en-US" sz="2400" dirty="0">
                <a:solidFill>
                  <a:srgbClr val="0070C0"/>
                </a:solidFill>
              </a:rPr>
              <a:t>reflect</a:t>
            </a:r>
            <a:r>
              <a:rPr lang="en-US" sz="2400" dirty="0"/>
              <a:t> the graph of y= f(x)</a:t>
            </a:r>
            <a:r>
              <a:rPr lang="en-US" sz="2400" dirty="0">
                <a:solidFill>
                  <a:srgbClr val="C00000"/>
                </a:solidFill>
              </a:rPr>
              <a:t> </a:t>
            </a:r>
            <a:r>
              <a:rPr lang="en-US" sz="2400" dirty="0"/>
              <a:t>about the </a:t>
            </a:r>
            <a:r>
              <a:rPr lang="en-US" sz="2400" dirty="0">
                <a:solidFill>
                  <a:srgbClr val="C00000"/>
                </a:solidFill>
              </a:rPr>
              <a:t>y-axis</a:t>
            </a:r>
            <a:r>
              <a:rPr lang="en-US" sz="2400" dirty="0"/>
              <a:t>.</a:t>
            </a:r>
          </a:p>
        </p:txBody>
      </p:sp>
      <p:sp>
        <p:nvSpPr>
          <p:cNvPr id="6" name="TextBox 5">
            <a:extLst>
              <a:ext uri="{FF2B5EF4-FFF2-40B4-BE49-F238E27FC236}">
                <a16:creationId xmlns:a16="http://schemas.microsoft.com/office/drawing/2014/main" id="{FADFB08D-7541-4C78-9119-90E15A8AE393}"/>
              </a:ext>
            </a:extLst>
          </p:cNvPr>
          <p:cNvSpPr txBox="1"/>
          <p:nvPr/>
        </p:nvSpPr>
        <p:spPr>
          <a:xfrm>
            <a:off x="951159" y="6126507"/>
            <a:ext cx="1374094" cy="369332"/>
          </a:xfrm>
          <a:prstGeom prst="rect">
            <a:avLst/>
          </a:prstGeom>
          <a:noFill/>
          <a:ln>
            <a:solidFill>
              <a:srgbClr val="FFC000"/>
            </a:solidFill>
          </a:ln>
        </p:spPr>
        <p:txBody>
          <a:bodyPr wrap="none" rtlCol="0">
            <a:spAutoFit/>
          </a:bodyPr>
          <a:lstStyle/>
          <a:p>
            <a:r>
              <a:rPr lang="en-US" dirty="0"/>
              <a:t>f(x) </a:t>
            </a:r>
            <a:r>
              <a:rPr lang="en-US" dirty="0">
                <a:sym typeface="Wingdings" panose="05000000000000000000" pitchFamily="2" charset="2"/>
              </a:rPr>
              <a:t> -f(x)</a:t>
            </a:r>
            <a:endParaRPr lang="en-US" dirty="0"/>
          </a:p>
        </p:txBody>
      </p:sp>
      <p:sp>
        <p:nvSpPr>
          <p:cNvPr id="7" name="TextBox 6">
            <a:extLst>
              <a:ext uri="{FF2B5EF4-FFF2-40B4-BE49-F238E27FC236}">
                <a16:creationId xmlns:a16="http://schemas.microsoft.com/office/drawing/2014/main" id="{09CD80E3-0CF7-4AFE-986B-F5AA637DCA56}"/>
              </a:ext>
            </a:extLst>
          </p:cNvPr>
          <p:cNvSpPr txBox="1"/>
          <p:nvPr/>
        </p:nvSpPr>
        <p:spPr>
          <a:xfrm>
            <a:off x="3413563" y="6102194"/>
            <a:ext cx="1374094" cy="369332"/>
          </a:xfrm>
          <a:prstGeom prst="rect">
            <a:avLst/>
          </a:prstGeom>
          <a:noFill/>
          <a:ln>
            <a:solidFill>
              <a:srgbClr val="FFC000"/>
            </a:solidFill>
          </a:ln>
        </p:spPr>
        <p:txBody>
          <a:bodyPr wrap="none" rtlCol="0">
            <a:spAutoFit/>
          </a:bodyPr>
          <a:lstStyle/>
          <a:p>
            <a:r>
              <a:rPr lang="en-US" dirty="0"/>
              <a:t>f(x) </a:t>
            </a:r>
            <a:r>
              <a:rPr lang="en-US" dirty="0">
                <a:sym typeface="Wingdings" panose="05000000000000000000" pitchFamily="2" charset="2"/>
              </a:rPr>
              <a:t> f(-x)</a:t>
            </a:r>
            <a:endParaRPr lang="en-US" dirty="0"/>
          </a:p>
        </p:txBody>
      </p:sp>
    </p:spTree>
    <p:extLst>
      <p:ext uri="{BB962C8B-B14F-4D97-AF65-F5344CB8AC3E}">
        <p14:creationId xmlns:p14="http://schemas.microsoft.com/office/powerpoint/2010/main" val="17755926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156754" y="2416629"/>
            <a:ext cx="11913326" cy="2468880"/>
          </a:xfrm>
          <a:prstGeom prst="rect">
            <a:avLst/>
          </a:prstGeom>
          <a:solidFill>
            <a:schemeClr val="accent5"/>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7852AB57-4FE6-4223-ACAB-60A10EBFB080}"/>
              </a:ext>
            </a:extLst>
          </p:cNvPr>
          <p:cNvSpPr>
            <a:spLocks noGrp="1"/>
          </p:cNvSpPr>
          <p:nvPr>
            <p:ph type="title"/>
          </p:nvPr>
        </p:nvSpPr>
        <p:spPr>
          <a:xfrm>
            <a:off x="544286" y="792078"/>
            <a:ext cx="10972800" cy="1371600"/>
          </a:xfrm>
        </p:spPr>
        <p:txBody>
          <a:bodyPr/>
          <a:lstStyle/>
          <a:p>
            <a:r>
              <a:rPr lang="en-US" dirty="0">
                <a:solidFill>
                  <a:srgbClr val="C00000"/>
                </a:solidFill>
              </a:rPr>
              <a:t>f(x) </a:t>
            </a:r>
            <a:r>
              <a:rPr lang="en-US" dirty="0">
                <a:solidFill>
                  <a:srgbClr val="C00000"/>
                </a:solidFill>
                <a:sym typeface="Symbol" panose="05050102010706020507" pitchFamily="18" charset="2"/>
              </a:rPr>
              <a:t> |f(x)| rule</a:t>
            </a:r>
            <a:endParaRPr lang="en-US" dirty="0"/>
          </a:p>
        </p:txBody>
      </p:sp>
      <p:pic>
        <p:nvPicPr>
          <p:cNvPr id="4" name="Content Placeholder 3">
            <a:extLst>
              <a:ext uri="{FF2B5EF4-FFF2-40B4-BE49-F238E27FC236}">
                <a16:creationId xmlns:a16="http://schemas.microsoft.com/office/drawing/2014/main" id="{620BC3D5-58CF-4DAE-A9F9-84E43B8274BE}"/>
              </a:ext>
            </a:extLst>
          </p:cNvPr>
          <p:cNvPicPr>
            <a:picLocks noGrp="1" noChangeAspect="1"/>
          </p:cNvPicPr>
          <p:nvPr>
            <p:ph idx="1"/>
          </p:nvPr>
        </p:nvPicPr>
        <p:blipFill>
          <a:blip r:embed="rId2"/>
          <a:stretch>
            <a:fillRect/>
          </a:stretch>
        </p:blipFill>
        <p:spPr>
          <a:xfrm>
            <a:off x="352699" y="3078585"/>
            <a:ext cx="4644301" cy="1081393"/>
          </a:xfrm>
          <a:prstGeom prst="rect">
            <a:avLst/>
          </a:prstGeom>
        </p:spPr>
      </p:pic>
      <p:sp>
        <p:nvSpPr>
          <p:cNvPr id="5" name="TextBox 4">
            <a:extLst>
              <a:ext uri="{FF2B5EF4-FFF2-40B4-BE49-F238E27FC236}">
                <a16:creationId xmlns:a16="http://schemas.microsoft.com/office/drawing/2014/main" id="{3B87DB36-F29C-41F0-827E-EDE1C0EF8A63}"/>
              </a:ext>
            </a:extLst>
          </p:cNvPr>
          <p:cNvSpPr txBox="1"/>
          <p:nvPr/>
        </p:nvSpPr>
        <p:spPr>
          <a:xfrm>
            <a:off x="5741581" y="3078585"/>
            <a:ext cx="6158681" cy="830997"/>
          </a:xfrm>
          <a:prstGeom prst="rect">
            <a:avLst/>
          </a:prstGeom>
          <a:noFill/>
        </p:spPr>
        <p:txBody>
          <a:bodyPr wrap="square" rtlCol="0">
            <a:spAutoFit/>
          </a:bodyPr>
          <a:lstStyle/>
          <a:p>
            <a:r>
              <a:rPr lang="en-US" sz="2400" i="1" dirty="0">
                <a:solidFill>
                  <a:srgbClr val="C00000"/>
                </a:solidFill>
              </a:rPr>
              <a:t>Keep</a:t>
            </a:r>
            <a:r>
              <a:rPr lang="en-US" sz="2400" dirty="0"/>
              <a:t> the part of the graph when it lies above x-axis. </a:t>
            </a:r>
          </a:p>
        </p:txBody>
      </p:sp>
      <p:sp>
        <p:nvSpPr>
          <p:cNvPr id="6" name="TextBox 5">
            <a:extLst>
              <a:ext uri="{FF2B5EF4-FFF2-40B4-BE49-F238E27FC236}">
                <a16:creationId xmlns:a16="http://schemas.microsoft.com/office/drawing/2014/main" id="{FD1F0C67-DD45-43BB-85BA-ECF05D13C19D}"/>
              </a:ext>
            </a:extLst>
          </p:cNvPr>
          <p:cNvSpPr txBox="1"/>
          <p:nvPr/>
        </p:nvSpPr>
        <p:spPr>
          <a:xfrm>
            <a:off x="5741582" y="3896280"/>
            <a:ext cx="6450418" cy="461665"/>
          </a:xfrm>
          <a:prstGeom prst="rect">
            <a:avLst/>
          </a:prstGeom>
          <a:noFill/>
        </p:spPr>
        <p:txBody>
          <a:bodyPr wrap="square" rtlCol="0">
            <a:spAutoFit/>
          </a:bodyPr>
          <a:lstStyle/>
          <a:p>
            <a:r>
              <a:rPr lang="en-US" sz="2400" i="1" dirty="0">
                <a:solidFill>
                  <a:srgbClr val="C00000"/>
                </a:solidFill>
              </a:rPr>
              <a:t>Reflect</a:t>
            </a:r>
            <a:r>
              <a:rPr lang="en-US" sz="2400" dirty="0"/>
              <a:t> the part below x-axis about the x-axis. </a:t>
            </a:r>
          </a:p>
        </p:txBody>
      </p:sp>
      <p:cxnSp>
        <p:nvCxnSpPr>
          <p:cNvPr id="7" name="Straight Arrow Connector 6"/>
          <p:cNvCxnSpPr/>
          <p:nvPr/>
        </p:nvCxnSpPr>
        <p:spPr bwMode="auto">
          <a:xfrm flipV="1">
            <a:off x="4885509" y="3258325"/>
            <a:ext cx="856072" cy="3351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a:endCxn id="6" idx="1"/>
          </p:cNvCxnSpPr>
          <p:nvPr/>
        </p:nvCxnSpPr>
        <p:spPr bwMode="auto">
          <a:xfrm>
            <a:off x="4885509" y="3896280"/>
            <a:ext cx="856073" cy="23083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482309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CF9E-78D5-4765-ADD2-B11FEB5AB02A}"/>
              </a:ext>
            </a:extLst>
          </p:cNvPr>
          <p:cNvSpPr>
            <a:spLocks noGrp="1"/>
          </p:cNvSpPr>
          <p:nvPr>
            <p:ph type="title"/>
          </p:nvPr>
        </p:nvSpPr>
        <p:spPr/>
        <p:txBody>
          <a:bodyPr/>
          <a:lstStyle/>
          <a:p>
            <a:r>
              <a:rPr lang="en-US" dirty="0">
                <a:solidFill>
                  <a:srgbClr val="C00000"/>
                </a:solidFill>
              </a:rPr>
              <a:t>f(x) </a:t>
            </a:r>
            <a:r>
              <a:rPr lang="en-US" dirty="0">
                <a:solidFill>
                  <a:srgbClr val="C00000"/>
                </a:solidFill>
                <a:sym typeface="Symbol" panose="05050102010706020507" pitchFamily="18" charset="2"/>
              </a:rPr>
              <a:t> |f(x)|</a:t>
            </a:r>
            <a:endParaRPr lang="en-US" dirty="0">
              <a:solidFill>
                <a:srgbClr val="C00000"/>
              </a:solidFill>
            </a:endParaRPr>
          </a:p>
        </p:txBody>
      </p:sp>
      <p:sp>
        <p:nvSpPr>
          <p:cNvPr id="3" name="Content Placeholder 2">
            <a:extLst>
              <a:ext uri="{FF2B5EF4-FFF2-40B4-BE49-F238E27FC236}">
                <a16:creationId xmlns:a16="http://schemas.microsoft.com/office/drawing/2014/main" id="{A5053ABD-DC69-4276-8D25-A4FE3A84E28C}"/>
              </a:ext>
            </a:extLst>
          </p:cNvPr>
          <p:cNvSpPr>
            <a:spLocks noGrp="1"/>
          </p:cNvSpPr>
          <p:nvPr>
            <p:ph idx="1"/>
          </p:nvPr>
        </p:nvSpPr>
        <p:spPr>
          <a:xfrm>
            <a:off x="284779" y="2072171"/>
            <a:ext cx="4289706" cy="1022467"/>
          </a:xfrm>
        </p:spPr>
        <p:txBody>
          <a:bodyPr/>
          <a:lstStyle/>
          <a:p>
            <a:r>
              <a:rPr lang="en-US" sz="2800" b="1" i="1" u="sng" dirty="0">
                <a:solidFill>
                  <a:srgbClr val="C00000"/>
                </a:solidFill>
              </a:rPr>
              <a:t>Ex.</a:t>
            </a:r>
            <a:r>
              <a:rPr lang="en-US" sz="2800" b="1" i="1" dirty="0"/>
              <a:t> </a:t>
            </a:r>
            <a:r>
              <a:rPr lang="en-US" sz="2800" dirty="0"/>
              <a:t>Sketch the graph of the function y = </a:t>
            </a:r>
            <a:r>
              <a:rPr lang="en-US" sz="2800" dirty="0">
                <a:sym typeface="Symbol" panose="05050102010706020507" pitchFamily="18" charset="2"/>
              </a:rPr>
              <a:t>x</a:t>
            </a:r>
            <a:r>
              <a:rPr lang="en-US" sz="2800" baseline="30000" dirty="0">
                <a:sym typeface="Symbol" panose="05050102010706020507" pitchFamily="18" charset="2"/>
              </a:rPr>
              <a:t>2</a:t>
            </a:r>
            <a:r>
              <a:rPr lang="en-US" sz="2800" dirty="0">
                <a:sym typeface="Symbol" panose="05050102010706020507" pitchFamily="18" charset="2"/>
              </a:rPr>
              <a:t> - 1. </a:t>
            </a:r>
          </a:p>
          <a:p>
            <a:pPr marL="0" indent="0">
              <a:buNone/>
            </a:pPr>
            <a:r>
              <a:rPr lang="en-US" sz="2800" dirty="0" smtClean="0">
                <a:sym typeface="Symbol" panose="05050102010706020507" pitchFamily="18" charset="2"/>
              </a:rPr>
              <a:t>  </a:t>
            </a:r>
            <a:endParaRPr lang="en-US" sz="2800" dirty="0"/>
          </a:p>
        </p:txBody>
      </p:sp>
      <p:grpSp>
        <p:nvGrpSpPr>
          <p:cNvPr id="9" name="Group 8">
            <a:extLst>
              <a:ext uri="{FF2B5EF4-FFF2-40B4-BE49-F238E27FC236}">
                <a16:creationId xmlns:a16="http://schemas.microsoft.com/office/drawing/2014/main" id="{C01F9A8D-8D44-493C-A6A6-1F24E7869D13}"/>
              </a:ext>
            </a:extLst>
          </p:cNvPr>
          <p:cNvGrpSpPr/>
          <p:nvPr/>
        </p:nvGrpSpPr>
        <p:grpSpPr>
          <a:xfrm>
            <a:off x="5321595" y="882961"/>
            <a:ext cx="3370521" cy="2450480"/>
            <a:chOff x="5321595" y="882961"/>
            <a:chExt cx="3370521" cy="2450480"/>
          </a:xfrm>
        </p:grpSpPr>
        <p:pic>
          <p:nvPicPr>
            <p:cNvPr id="5" name="Picture 4">
              <a:extLst>
                <a:ext uri="{FF2B5EF4-FFF2-40B4-BE49-F238E27FC236}">
                  <a16:creationId xmlns:a16="http://schemas.microsoft.com/office/drawing/2014/main" id="{916A1D07-78BD-4560-B333-3A16DF17341F}"/>
                </a:ext>
              </a:extLst>
            </p:cNvPr>
            <p:cNvPicPr>
              <a:picLocks noChangeAspect="1"/>
            </p:cNvPicPr>
            <p:nvPr/>
          </p:nvPicPr>
          <p:blipFill>
            <a:blip r:embed="rId2"/>
            <a:stretch>
              <a:fillRect/>
            </a:stretch>
          </p:blipFill>
          <p:spPr>
            <a:xfrm>
              <a:off x="5321595" y="882961"/>
              <a:ext cx="3370521" cy="2450480"/>
            </a:xfrm>
            <a:prstGeom prst="rect">
              <a:avLst/>
            </a:prstGeom>
          </p:spPr>
        </p:pic>
        <p:sp>
          <p:nvSpPr>
            <p:cNvPr id="6" name="Rectangle 5">
              <a:extLst>
                <a:ext uri="{FF2B5EF4-FFF2-40B4-BE49-F238E27FC236}">
                  <a16:creationId xmlns:a16="http://schemas.microsoft.com/office/drawing/2014/main" id="{13601109-D497-4D29-AB41-0FBE795E7041}"/>
                </a:ext>
              </a:extLst>
            </p:cNvPr>
            <p:cNvSpPr/>
            <p:nvPr/>
          </p:nvSpPr>
          <p:spPr>
            <a:xfrm>
              <a:off x="6496493" y="3083442"/>
              <a:ext cx="297712" cy="2499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974A2A0E-9A97-4D60-80CA-AC1A18D09436}"/>
              </a:ext>
            </a:extLst>
          </p:cNvPr>
          <p:cNvGrpSpPr/>
          <p:nvPr/>
        </p:nvGrpSpPr>
        <p:grpSpPr>
          <a:xfrm>
            <a:off x="8754324" y="1336551"/>
            <a:ext cx="2339148" cy="4830873"/>
            <a:chOff x="8754324" y="1336551"/>
            <a:chExt cx="2339148" cy="4830873"/>
          </a:xfrm>
        </p:grpSpPr>
        <p:grpSp>
          <p:nvGrpSpPr>
            <p:cNvPr id="8" name="Group 7">
              <a:extLst>
                <a:ext uri="{FF2B5EF4-FFF2-40B4-BE49-F238E27FC236}">
                  <a16:creationId xmlns:a16="http://schemas.microsoft.com/office/drawing/2014/main" id="{71BE080D-DD64-44E8-9A78-9589D6A6C491}"/>
                </a:ext>
              </a:extLst>
            </p:cNvPr>
            <p:cNvGrpSpPr/>
            <p:nvPr/>
          </p:nvGrpSpPr>
          <p:grpSpPr>
            <a:xfrm>
              <a:off x="8754324" y="1336551"/>
              <a:ext cx="2339148" cy="4830873"/>
              <a:chOff x="8754324" y="1336551"/>
              <a:chExt cx="2339148" cy="4830873"/>
            </a:xfrm>
          </p:grpSpPr>
          <p:pic>
            <p:nvPicPr>
              <p:cNvPr id="4" name="Picture 3">
                <a:extLst>
                  <a:ext uri="{FF2B5EF4-FFF2-40B4-BE49-F238E27FC236}">
                    <a16:creationId xmlns:a16="http://schemas.microsoft.com/office/drawing/2014/main" id="{142C07F8-1389-4EF4-9CCA-62763AE5996F}"/>
                  </a:ext>
                </a:extLst>
              </p:cNvPr>
              <p:cNvPicPr>
                <a:picLocks noChangeAspect="1"/>
              </p:cNvPicPr>
              <p:nvPr/>
            </p:nvPicPr>
            <p:blipFill>
              <a:blip r:embed="rId3"/>
              <a:stretch>
                <a:fillRect/>
              </a:stretch>
            </p:blipFill>
            <p:spPr>
              <a:xfrm>
                <a:off x="8754324" y="1336551"/>
                <a:ext cx="2339148" cy="4830873"/>
              </a:xfrm>
              <a:prstGeom prst="rect">
                <a:avLst/>
              </a:prstGeom>
            </p:spPr>
          </p:pic>
          <p:sp>
            <p:nvSpPr>
              <p:cNvPr id="7" name="Rectangle 6">
                <a:extLst>
                  <a:ext uri="{FF2B5EF4-FFF2-40B4-BE49-F238E27FC236}">
                    <a16:creationId xmlns:a16="http://schemas.microsoft.com/office/drawing/2014/main" id="{06468680-284C-46C1-8E8F-15EBB75C7F54}"/>
                  </a:ext>
                </a:extLst>
              </p:cNvPr>
              <p:cNvSpPr/>
              <p:nvPr/>
            </p:nvSpPr>
            <p:spPr>
              <a:xfrm>
                <a:off x="9338930" y="3429000"/>
                <a:ext cx="297712" cy="2499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447EBEDB-1D93-43FA-9EB4-6BD549035AA4}"/>
                </a:ext>
              </a:extLst>
            </p:cNvPr>
            <p:cNvSpPr/>
            <p:nvPr/>
          </p:nvSpPr>
          <p:spPr>
            <a:xfrm>
              <a:off x="9360196" y="5837193"/>
              <a:ext cx="297712" cy="2499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Arrow Connector 12">
            <a:extLst>
              <a:ext uri="{FF2B5EF4-FFF2-40B4-BE49-F238E27FC236}">
                <a16:creationId xmlns:a16="http://schemas.microsoft.com/office/drawing/2014/main" id="{F3C8849B-8959-46E6-888F-CEECE0E36C30}"/>
              </a:ext>
            </a:extLst>
          </p:cNvPr>
          <p:cNvCxnSpPr/>
          <p:nvPr/>
        </p:nvCxnSpPr>
        <p:spPr>
          <a:xfrm flipV="1">
            <a:off x="4327543" y="2806996"/>
            <a:ext cx="2168950" cy="747003"/>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966AD5E-7E80-439F-9030-718F534E97B1}"/>
              </a:ext>
            </a:extLst>
          </p:cNvPr>
          <p:cNvCxnSpPr/>
          <p:nvPr/>
        </p:nvCxnSpPr>
        <p:spPr>
          <a:xfrm flipV="1">
            <a:off x="4867855" y="3083443"/>
            <a:ext cx="4573857" cy="104828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91BDBDA-B5CB-4A1A-83AC-99E4946DAC34}"/>
              </a:ext>
            </a:extLst>
          </p:cNvPr>
          <p:cNvCxnSpPr/>
          <p:nvPr/>
        </p:nvCxnSpPr>
        <p:spPr>
          <a:xfrm>
            <a:off x="6096000" y="4816480"/>
            <a:ext cx="2886913" cy="9285"/>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479764" y="4018189"/>
            <a:ext cx="6096000" cy="461665"/>
          </a:xfrm>
          <a:prstGeom prst="rect">
            <a:avLst/>
          </a:prstGeom>
        </p:spPr>
        <p:txBody>
          <a:bodyPr>
            <a:spAutoFit/>
          </a:bodyPr>
          <a:lstStyle/>
          <a:p>
            <a:pPr>
              <a:buFont typeface="Arial" panose="020B0604020202020204" pitchFamily="34" charset="0"/>
              <a:buChar char="•"/>
            </a:pPr>
            <a:r>
              <a:rPr lang="en-US" sz="2400" dirty="0">
                <a:sym typeface="Symbol" panose="05050102010706020507" pitchFamily="18" charset="2"/>
              </a:rPr>
              <a:t>Step 2. Shift 1 unit down</a:t>
            </a:r>
            <a:r>
              <a:rPr lang="en-US" sz="2400" dirty="0" smtClean="0">
                <a:sym typeface="Symbol" panose="05050102010706020507" pitchFamily="18" charset="2"/>
              </a:rPr>
              <a:t>.</a:t>
            </a:r>
            <a:endParaRPr lang="en-US" sz="2400" dirty="0">
              <a:sym typeface="Symbol" panose="05050102010706020507" pitchFamily="18" charset="2"/>
            </a:endParaRPr>
          </a:p>
        </p:txBody>
      </p:sp>
      <p:sp>
        <p:nvSpPr>
          <p:cNvPr id="14" name="Rectangle 13"/>
          <p:cNvSpPr/>
          <p:nvPr/>
        </p:nvSpPr>
        <p:spPr>
          <a:xfrm>
            <a:off x="1479764" y="3444114"/>
            <a:ext cx="3148619" cy="461665"/>
          </a:xfrm>
          <a:prstGeom prst="rect">
            <a:avLst/>
          </a:prstGeom>
        </p:spPr>
        <p:txBody>
          <a:bodyPr wrap="none">
            <a:spAutoFit/>
          </a:bodyPr>
          <a:lstStyle/>
          <a:p>
            <a:pPr>
              <a:buFont typeface="Arial" panose="020B0604020202020204" pitchFamily="34" charset="0"/>
              <a:buChar char="•"/>
            </a:pPr>
            <a:r>
              <a:rPr lang="en-US" sz="2400" dirty="0">
                <a:sym typeface="Symbol" panose="05050102010706020507" pitchFamily="18" charset="2"/>
              </a:rPr>
              <a:t>Step 1. Graph y = x</a:t>
            </a:r>
            <a:r>
              <a:rPr lang="en-US" sz="2400" baseline="30000" dirty="0">
                <a:sym typeface="Symbol" panose="05050102010706020507" pitchFamily="18" charset="2"/>
              </a:rPr>
              <a:t>2</a:t>
            </a:r>
            <a:r>
              <a:rPr lang="en-US" sz="2400" dirty="0">
                <a:sym typeface="Symbol" panose="05050102010706020507" pitchFamily="18" charset="2"/>
              </a:rPr>
              <a:t>.</a:t>
            </a:r>
          </a:p>
        </p:txBody>
      </p:sp>
      <p:sp>
        <p:nvSpPr>
          <p:cNvPr id="16" name="Rectangle 15"/>
          <p:cNvSpPr/>
          <p:nvPr/>
        </p:nvSpPr>
        <p:spPr>
          <a:xfrm>
            <a:off x="1479764" y="4552331"/>
            <a:ext cx="4442883" cy="461665"/>
          </a:xfrm>
          <a:prstGeom prst="rect">
            <a:avLst/>
          </a:prstGeom>
        </p:spPr>
        <p:txBody>
          <a:bodyPr wrap="none">
            <a:spAutoFit/>
          </a:bodyPr>
          <a:lstStyle/>
          <a:p>
            <a:pPr>
              <a:buFont typeface="Arial" panose="020B0604020202020204" pitchFamily="34" charset="0"/>
              <a:buChar char="•"/>
            </a:pPr>
            <a:r>
              <a:rPr lang="en-US" sz="2400" dirty="0">
                <a:sym typeface="Symbol" panose="05050102010706020507" pitchFamily="18" charset="2"/>
              </a:rPr>
              <a:t> Step 3. Apply </a:t>
            </a:r>
            <a:r>
              <a:rPr lang="en-US" sz="2400" dirty="0">
                <a:solidFill>
                  <a:srgbClr val="C00000"/>
                </a:solidFill>
                <a:sym typeface="Symbol" panose="05050102010706020507" pitchFamily="18" charset="2"/>
              </a:rPr>
              <a:t>f(x)  f(x)</a:t>
            </a:r>
            <a:r>
              <a:rPr lang="en-US" sz="2400" dirty="0">
                <a:sym typeface="Symbol" panose="05050102010706020507" pitchFamily="18" charset="2"/>
              </a:rPr>
              <a:t> rule.</a:t>
            </a:r>
            <a:endParaRPr lang="en-US" sz="2400" dirty="0"/>
          </a:p>
        </p:txBody>
      </p:sp>
    </p:spTree>
    <p:extLst>
      <p:ext uri="{BB962C8B-B14F-4D97-AF65-F5344CB8AC3E}">
        <p14:creationId xmlns:p14="http://schemas.microsoft.com/office/powerpoint/2010/main" val="402674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297B-6F6C-4F9E-A02C-D067E8183B9D}"/>
              </a:ext>
            </a:extLst>
          </p:cNvPr>
          <p:cNvSpPr>
            <a:spLocks noGrp="1"/>
          </p:cNvSpPr>
          <p:nvPr>
            <p:ph type="title"/>
          </p:nvPr>
        </p:nvSpPr>
        <p:spPr/>
        <p:txBody>
          <a:bodyPr/>
          <a:lstStyle/>
          <a:p>
            <a:r>
              <a:rPr lang="en-US" dirty="0"/>
              <a:t>Transformations - Quiz </a:t>
            </a:r>
          </a:p>
        </p:txBody>
      </p:sp>
      <p:pic>
        <p:nvPicPr>
          <p:cNvPr id="4" name="Picture 3">
            <a:extLst>
              <a:ext uri="{FF2B5EF4-FFF2-40B4-BE49-F238E27FC236}">
                <a16:creationId xmlns:a16="http://schemas.microsoft.com/office/drawing/2014/main" id="{34AA73F9-B6F1-48E8-ACF4-5A486B059C5F}"/>
              </a:ext>
            </a:extLst>
          </p:cNvPr>
          <p:cNvPicPr>
            <a:picLocks noChangeAspect="1"/>
          </p:cNvPicPr>
          <p:nvPr/>
        </p:nvPicPr>
        <p:blipFill>
          <a:blip r:embed="rId2"/>
          <a:stretch>
            <a:fillRect/>
          </a:stretch>
        </p:blipFill>
        <p:spPr>
          <a:xfrm>
            <a:off x="1155942" y="2094835"/>
            <a:ext cx="9880116" cy="3253342"/>
          </a:xfrm>
          <a:prstGeom prst="rect">
            <a:avLst/>
          </a:prstGeom>
        </p:spPr>
      </p:pic>
      <p:sp>
        <p:nvSpPr>
          <p:cNvPr id="5" name="Rectangle 4">
            <a:extLst>
              <a:ext uri="{FF2B5EF4-FFF2-40B4-BE49-F238E27FC236}">
                <a16:creationId xmlns:a16="http://schemas.microsoft.com/office/drawing/2014/main" id="{D05C5041-4822-4ACF-A137-924C242F07FE}"/>
              </a:ext>
            </a:extLst>
          </p:cNvPr>
          <p:cNvSpPr/>
          <p:nvPr/>
        </p:nvSpPr>
        <p:spPr>
          <a:xfrm>
            <a:off x="3987209" y="4837814"/>
            <a:ext cx="1970567" cy="7123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D6E3198-7911-4472-B553-9324937E03DC}"/>
              </a:ext>
            </a:extLst>
          </p:cNvPr>
          <p:cNvSpPr/>
          <p:nvPr/>
        </p:nvSpPr>
        <p:spPr>
          <a:xfrm>
            <a:off x="6627627" y="4837813"/>
            <a:ext cx="1970567" cy="7123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FBD6D59-FE9D-48ED-95DB-D55E289309DE}"/>
              </a:ext>
            </a:extLst>
          </p:cNvPr>
          <p:cNvSpPr/>
          <p:nvPr/>
        </p:nvSpPr>
        <p:spPr>
          <a:xfrm>
            <a:off x="8831842" y="4865679"/>
            <a:ext cx="1970567" cy="7123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411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D26D-8460-41F4-8929-DAF2944BA87F}"/>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39320EC8-D4D4-4A99-9FFD-02BB41696002}"/>
              </a:ext>
            </a:extLst>
          </p:cNvPr>
          <p:cNvSpPr>
            <a:spLocks noGrp="1"/>
          </p:cNvSpPr>
          <p:nvPr>
            <p:ph idx="1"/>
          </p:nvPr>
        </p:nvSpPr>
        <p:spPr/>
        <p:txBody>
          <a:bodyPr/>
          <a:lstStyle/>
          <a:p>
            <a:pPr marL="0" indent="0">
              <a:buNone/>
            </a:pPr>
            <a:r>
              <a:rPr lang="en-US" sz="2400" dirty="0"/>
              <a:t>1/ Suppose the graph of y = f(x) is given. How can we obtain the graph of </a:t>
            </a:r>
            <a:endParaRPr lang="en-US" sz="2400" dirty="0" smtClean="0"/>
          </a:p>
          <a:p>
            <a:pPr marL="0" indent="0">
              <a:buNone/>
            </a:pPr>
            <a:r>
              <a:rPr lang="en-US" sz="2400" dirty="0"/>
              <a:t>	</a:t>
            </a:r>
            <a:r>
              <a:rPr lang="en-US" sz="2400" dirty="0" smtClean="0"/>
              <a:t>y </a:t>
            </a:r>
            <a:r>
              <a:rPr lang="en-US" sz="2400" dirty="0"/>
              <a:t>= f(x + 3) + 2?</a:t>
            </a:r>
          </a:p>
          <a:p>
            <a:pPr marL="0" indent="0">
              <a:buNone/>
            </a:pPr>
            <a:r>
              <a:rPr lang="en-US" sz="2400" dirty="0"/>
              <a:t>2/ Describe how the function f(x)= −(x+1)</a:t>
            </a:r>
            <a:r>
              <a:rPr lang="en-US" sz="2400" baseline="30000" dirty="0"/>
              <a:t>2 </a:t>
            </a:r>
            <a:r>
              <a:rPr lang="en-US" sz="2400" dirty="0"/>
              <a:t>− 4 can be graphed using the graph of y= x</a:t>
            </a:r>
            <a:r>
              <a:rPr lang="en-US" sz="2400" baseline="30000" dirty="0"/>
              <a:t>2</a:t>
            </a:r>
            <a:r>
              <a:rPr lang="en-US" sz="2400" dirty="0"/>
              <a:t> and a sequence of transformations.</a:t>
            </a:r>
          </a:p>
          <a:p>
            <a:endParaRPr lang="en-US" sz="2400" dirty="0"/>
          </a:p>
        </p:txBody>
      </p:sp>
    </p:spTree>
    <p:extLst>
      <p:ext uri="{BB962C8B-B14F-4D97-AF65-F5344CB8AC3E}">
        <p14:creationId xmlns:p14="http://schemas.microsoft.com/office/powerpoint/2010/main" val="25490984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1978-BBC3-4E0D-A83E-C802E0CF9646}"/>
              </a:ext>
            </a:extLst>
          </p:cNvPr>
          <p:cNvSpPr>
            <a:spLocks noGrp="1"/>
          </p:cNvSpPr>
          <p:nvPr>
            <p:ph type="title"/>
          </p:nvPr>
        </p:nvSpPr>
        <p:spPr/>
        <p:txBody>
          <a:bodyPr/>
          <a:lstStyle/>
          <a:p>
            <a:r>
              <a:rPr lang="en-US" dirty="0"/>
              <a:t>True-False Quiz </a:t>
            </a:r>
          </a:p>
        </p:txBody>
      </p:sp>
      <p:sp>
        <p:nvSpPr>
          <p:cNvPr id="3" name="Content Placeholder 2">
            <a:extLst>
              <a:ext uri="{FF2B5EF4-FFF2-40B4-BE49-F238E27FC236}">
                <a16:creationId xmlns:a16="http://schemas.microsoft.com/office/drawing/2014/main" id="{7B2EE70F-2851-4F80-B4EA-9E894A971EC5}"/>
              </a:ext>
            </a:extLst>
          </p:cNvPr>
          <p:cNvSpPr>
            <a:spLocks noGrp="1"/>
          </p:cNvSpPr>
          <p:nvPr>
            <p:ph idx="1"/>
          </p:nvPr>
        </p:nvSpPr>
        <p:spPr/>
        <p:txBody>
          <a:bodyPr/>
          <a:lstStyle/>
          <a:p>
            <a:pPr marL="514350" indent="-514350">
              <a:buFont typeface="+mj-lt"/>
              <a:buAutoNum type="arabicParenR"/>
            </a:pPr>
            <a:r>
              <a:rPr lang="en-US" sz="2400" dirty="0"/>
              <a:t>If is a function, then f(a + b) = f(a) + f(b).</a:t>
            </a:r>
          </a:p>
          <a:p>
            <a:pPr marL="514350" indent="-514350">
              <a:buFont typeface="+mj-lt"/>
              <a:buAutoNum type="arabicParenR"/>
            </a:pPr>
            <a:r>
              <a:rPr lang="en-US" sz="2400" dirty="0"/>
              <a:t>If is a function, then f(3x) = 3f(x).</a:t>
            </a:r>
          </a:p>
          <a:p>
            <a:pPr marL="514350" indent="-514350">
              <a:buFont typeface="+mj-lt"/>
              <a:buAutoNum type="arabicParenR"/>
            </a:pPr>
            <a:r>
              <a:rPr lang="en-US" sz="2400" dirty="0"/>
              <a:t>Shift the graph of f to the right 3 units to obtain the graph of f(x + 3).</a:t>
            </a:r>
          </a:p>
          <a:p>
            <a:pPr marL="514350" indent="-514350">
              <a:buFont typeface="+mj-lt"/>
              <a:buAutoNum type="arabicParenR"/>
            </a:pPr>
            <a:r>
              <a:rPr lang="en-US" sz="2400" dirty="0"/>
              <a:t>If f is odd, then f(x) + f(-x) = 0.</a:t>
            </a:r>
          </a:p>
          <a:p>
            <a:pPr marL="514350" indent="-514350">
              <a:buFont typeface="+mj-lt"/>
              <a:buAutoNum type="arabicParenR"/>
            </a:pPr>
            <a:r>
              <a:rPr lang="en-US" sz="2400" dirty="0" err="1">
                <a:sym typeface="Euclid Extra" panose="02050502000505020303" pitchFamily="18" charset="2"/>
              </a:rPr>
              <a:t>fg</a:t>
            </a:r>
            <a:r>
              <a:rPr lang="en-US" sz="2400" dirty="0">
                <a:sym typeface="Euclid Extra" panose="02050502000505020303" pitchFamily="18" charset="2"/>
              </a:rPr>
              <a:t> = </a:t>
            </a:r>
            <a:r>
              <a:rPr lang="en-US" sz="2400" dirty="0" err="1">
                <a:sym typeface="Euclid Extra" panose="02050502000505020303" pitchFamily="18" charset="2"/>
              </a:rPr>
              <a:t>gf</a:t>
            </a:r>
            <a:r>
              <a:rPr lang="en-US" sz="2400" dirty="0">
                <a:sym typeface="Euclid Extra" panose="02050502000505020303" pitchFamily="18" charset="2"/>
              </a:rPr>
              <a:t>, assuming f and g are functions.</a:t>
            </a:r>
            <a:endParaRPr lang="en-US" sz="2400" dirty="0"/>
          </a:p>
          <a:p>
            <a:pPr marL="514350" indent="-514350">
              <a:buFont typeface="+mj-lt"/>
              <a:buAutoNum type="arabicParenR"/>
            </a:pPr>
            <a:endParaRPr lang="en-US" sz="2400" dirty="0"/>
          </a:p>
        </p:txBody>
      </p:sp>
    </p:spTree>
    <p:extLst>
      <p:ext uri="{BB962C8B-B14F-4D97-AF65-F5344CB8AC3E}">
        <p14:creationId xmlns:p14="http://schemas.microsoft.com/office/powerpoint/2010/main" val="22207781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677C8-912A-4A44-A0B8-AE89C1B61D51}"/>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E87A495A-8E72-4EAD-979B-F6A7E8C33F65}"/>
              </a:ext>
            </a:extLst>
          </p:cNvPr>
          <p:cNvSpPr>
            <a:spLocks noGrp="1"/>
          </p:cNvSpPr>
          <p:nvPr>
            <p:ph idx="1"/>
          </p:nvPr>
        </p:nvSpPr>
        <p:spPr>
          <a:xfrm>
            <a:off x="609600" y="1981200"/>
            <a:ext cx="10546080" cy="3204754"/>
          </a:xfrm>
          <a:solidFill>
            <a:schemeClr val="accent5"/>
          </a:solidFill>
        </p:spPr>
        <p:txBody>
          <a:bodyPr>
            <a:normAutofit/>
          </a:bodyPr>
          <a:lstStyle/>
          <a:p>
            <a:pPr>
              <a:buFont typeface="Wingdings" panose="05000000000000000000" pitchFamily="2" charset="2"/>
              <a:buChar char="§"/>
            </a:pPr>
            <a:r>
              <a:rPr lang="en-US" sz="2400" dirty="0"/>
              <a:t> </a:t>
            </a:r>
            <a:r>
              <a:rPr lang="en-US" sz="2400" b="1" dirty="0"/>
              <a:t>Function</a:t>
            </a:r>
            <a:r>
              <a:rPr lang="en-US" sz="2400" dirty="0"/>
              <a:t>: a set of inputs, a set of outputs, and a rule for mapping each input to exactly one output.</a:t>
            </a:r>
          </a:p>
          <a:p>
            <a:pPr>
              <a:buFont typeface="Wingdings" panose="05000000000000000000" pitchFamily="2" charset="2"/>
              <a:buChar char="§"/>
            </a:pPr>
            <a:r>
              <a:rPr lang="en-US" sz="2400" dirty="0"/>
              <a:t> </a:t>
            </a:r>
            <a:r>
              <a:rPr lang="en-US" sz="2400" b="1" dirty="0"/>
              <a:t>Zeros of f</a:t>
            </a:r>
            <a:r>
              <a:rPr lang="en-US" sz="2400" dirty="0"/>
              <a:t>: solutions of the equation </a:t>
            </a:r>
            <a:r>
              <a:rPr lang="en-US" sz="2400" dirty="0">
                <a:solidFill>
                  <a:srgbClr val="FF0000"/>
                </a:solidFill>
              </a:rPr>
              <a:t>f(x) = 0</a:t>
            </a:r>
            <a:r>
              <a:rPr lang="en-US" sz="2400" dirty="0"/>
              <a:t>. </a:t>
            </a:r>
          </a:p>
          <a:p>
            <a:pPr>
              <a:buFont typeface="Wingdings" panose="05000000000000000000" pitchFamily="2" charset="2"/>
              <a:buChar char="§"/>
            </a:pPr>
            <a:r>
              <a:rPr lang="en-US" sz="2400" dirty="0"/>
              <a:t> </a:t>
            </a:r>
            <a:r>
              <a:rPr lang="en-US" sz="2400" b="1" dirty="0"/>
              <a:t>Odd function</a:t>
            </a:r>
            <a:r>
              <a:rPr lang="en-US" sz="2400" dirty="0"/>
              <a:t>: </a:t>
            </a:r>
            <a:r>
              <a:rPr lang="en-US" sz="2400" dirty="0">
                <a:solidFill>
                  <a:srgbClr val="FF0000"/>
                </a:solidFill>
              </a:rPr>
              <a:t>f(−x)= −f(x)</a:t>
            </a:r>
            <a:r>
              <a:rPr lang="en-US" sz="2400" dirty="0"/>
              <a:t> for all x in the domain of f.  </a:t>
            </a:r>
          </a:p>
          <a:p>
            <a:pPr>
              <a:buFont typeface="Wingdings" panose="05000000000000000000" pitchFamily="2" charset="2"/>
              <a:buChar char="§"/>
            </a:pPr>
            <a:r>
              <a:rPr lang="en-US" sz="2400" dirty="0"/>
              <a:t> </a:t>
            </a:r>
            <a:r>
              <a:rPr lang="en-US" sz="2400" b="1" dirty="0"/>
              <a:t>Even function</a:t>
            </a:r>
            <a:r>
              <a:rPr lang="en-US" sz="2400" dirty="0"/>
              <a:t>: </a:t>
            </a:r>
            <a:r>
              <a:rPr lang="en-US" sz="2400" dirty="0">
                <a:solidFill>
                  <a:srgbClr val="FF0000"/>
                </a:solidFill>
              </a:rPr>
              <a:t>f(−x)= f(x)</a:t>
            </a:r>
            <a:r>
              <a:rPr lang="en-US" sz="2400" dirty="0"/>
              <a:t> for all x in the domain of f.</a:t>
            </a:r>
          </a:p>
          <a:p>
            <a:pPr>
              <a:buFont typeface="Wingdings" panose="05000000000000000000" pitchFamily="2" charset="2"/>
              <a:buChar char="§"/>
            </a:pPr>
            <a:r>
              <a:rPr lang="en-US" sz="2400" dirty="0"/>
              <a:t> </a:t>
            </a:r>
            <a:r>
              <a:rPr lang="en-US" sz="2400" b="1" dirty="0"/>
              <a:t>Transformations of functions</a:t>
            </a:r>
            <a:r>
              <a:rPr lang="en-US" sz="2400" dirty="0"/>
              <a:t>: shifting, reflections.  </a:t>
            </a:r>
          </a:p>
          <a:p>
            <a:pPr>
              <a:buFont typeface="Wingdings" panose="05000000000000000000" pitchFamily="2" charset="2"/>
              <a:buChar char="§"/>
            </a:pPr>
            <a:r>
              <a:rPr lang="en-US" sz="2400" dirty="0"/>
              <a:t> </a:t>
            </a:r>
            <a:r>
              <a:rPr lang="en-US" sz="2400" b="1" dirty="0"/>
              <a:t>Composition of functions</a:t>
            </a:r>
            <a:r>
              <a:rPr lang="en-US" sz="2400" dirty="0"/>
              <a:t>: </a:t>
            </a:r>
            <a:r>
              <a:rPr lang="en-US" sz="2400" dirty="0">
                <a:solidFill>
                  <a:srgbClr val="FF0000"/>
                </a:solidFill>
              </a:rPr>
              <a:t>(</a:t>
            </a:r>
            <a:r>
              <a:rPr lang="en-US" sz="2400" dirty="0" err="1">
                <a:solidFill>
                  <a:srgbClr val="FF0000"/>
                </a:solidFill>
              </a:rPr>
              <a:t>g</a:t>
            </a:r>
            <a:r>
              <a:rPr lang="en-US" sz="2400" dirty="0" err="1">
                <a:solidFill>
                  <a:srgbClr val="FF0000"/>
                </a:solidFill>
                <a:sym typeface="Euclid Extra" panose="02050502000505020303" pitchFamily="18" charset="2"/>
              </a:rPr>
              <a:t></a:t>
            </a:r>
            <a:r>
              <a:rPr lang="en-US" sz="2400" dirty="0" err="1">
                <a:solidFill>
                  <a:srgbClr val="FF0000"/>
                </a:solidFill>
              </a:rPr>
              <a:t>f</a:t>
            </a:r>
            <a:r>
              <a:rPr lang="en-US" sz="2400" dirty="0">
                <a:solidFill>
                  <a:srgbClr val="FF0000"/>
                </a:solidFill>
              </a:rPr>
              <a:t>)(x):= g(f(x)). </a:t>
            </a:r>
          </a:p>
          <a:p>
            <a:pPr>
              <a:buFont typeface="Wingdings" panose="05000000000000000000" pitchFamily="2" charset="2"/>
              <a:buChar char="§"/>
            </a:pPr>
            <a:endParaRPr lang="en-US" sz="2400" dirty="0"/>
          </a:p>
        </p:txBody>
      </p:sp>
    </p:spTree>
    <p:extLst>
      <p:ext uri="{BB962C8B-B14F-4D97-AF65-F5344CB8AC3E}">
        <p14:creationId xmlns:p14="http://schemas.microsoft.com/office/powerpoint/2010/main" val="15051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E50B082C-B608-47B7-9A51-C262A65131DB}"/>
              </a:ext>
            </a:extLst>
          </p:cNvPr>
          <p:cNvPicPr>
            <a:picLocks noChangeAspect="1"/>
          </p:cNvPicPr>
          <p:nvPr/>
        </p:nvPicPr>
        <p:blipFill>
          <a:blip r:embed="rId2"/>
          <a:stretch>
            <a:fillRect/>
          </a:stretch>
        </p:blipFill>
        <p:spPr>
          <a:xfrm>
            <a:off x="2190272" y="4075311"/>
            <a:ext cx="3559342" cy="1300651"/>
          </a:xfrm>
          <a:prstGeom prst="rect">
            <a:avLst/>
          </a:prstGeom>
        </p:spPr>
      </p:pic>
      <p:sp>
        <p:nvSpPr>
          <p:cNvPr id="9" name="TextBox 8">
            <a:extLst>
              <a:ext uri="{FF2B5EF4-FFF2-40B4-BE49-F238E27FC236}">
                <a16:creationId xmlns:a16="http://schemas.microsoft.com/office/drawing/2014/main" id="{E34C4A72-2E31-4894-A5BA-FC13053A887A}"/>
              </a:ext>
            </a:extLst>
          </p:cNvPr>
          <p:cNvSpPr txBox="1"/>
          <p:nvPr/>
        </p:nvSpPr>
        <p:spPr>
          <a:xfrm>
            <a:off x="4285772" y="2256740"/>
            <a:ext cx="1098378" cy="1323439"/>
          </a:xfrm>
          <a:prstGeom prst="rect">
            <a:avLst/>
          </a:prstGeom>
          <a:noFill/>
        </p:spPr>
        <p:txBody>
          <a:bodyPr wrap="none" rtlCol="0">
            <a:spAutoFit/>
          </a:bodyPr>
          <a:lstStyle/>
          <a:p>
            <a:r>
              <a:rPr lang="en-US" sz="8000" dirty="0">
                <a:sym typeface="Wingdings" panose="05000000000000000000" pitchFamily="2" charset="2"/>
              </a:rPr>
              <a:t></a:t>
            </a:r>
            <a:endParaRPr lang="en-US" sz="8000" dirty="0"/>
          </a:p>
        </p:txBody>
      </p:sp>
      <p:sp>
        <p:nvSpPr>
          <p:cNvPr id="2" name="Title 1">
            <a:extLst>
              <a:ext uri="{FF2B5EF4-FFF2-40B4-BE49-F238E27FC236}">
                <a16:creationId xmlns:a16="http://schemas.microsoft.com/office/drawing/2014/main" id="{9F0A2985-CC4A-4503-95C8-3DA2AF4C5216}"/>
              </a:ext>
            </a:extLst>
          </p:cNvPr>
          <p:cNvSpPr>
            <a:spLocks noGrp="1"/>
          </p:cNvSpPr>
          <p:nvPr>
            <p:ph type="title"/>
          </p:nvPr>
        </p:nvSpPr>
        <p:spPr>
          <a:xfrm>
            <a:off x="1506583" y="9351"/>
            <a:ext cx="10058400" cy="1450757"/>
          </a:xfrm>
        </p:spPr>
        <p:txBody>
          <a:bodyPr/>
          <a:lstStyle/>
          <a:p>
            <a:r>
              <a:rPr lang="en-US" dirty="0"/>
              <a:t>  functions (= special rules)</a:t>
            </a:r>
          </a:p>
        </p:txBody>
      </p:sp>
      <p:sp>
        <p:nvSpPr>
          <p:cNvPr id="72" name="Footer Placeholder 71">
            <a:extLst>
              <a:ext uri="{FF2B5EF4-FFF2-40B4-BE49-F238E27FC236}">
                <a16:creationId xmlns:a16="http://schemas.microsoft.com/office/drawing/2014/main" id="{425DE80F-A5B6-4AF0-BEB4-E2498FD2EACA}"/>
              </a:ext>
            </a:extLst>
          </p:cNvPr>
          <p:cNvSpPr>
            <a:spLocks noGrp="1"/>
          </p:cNvSpPr>
          <p:nvPr>
            <p:ph type="ftr" sz="quarter" idx="10"/>
          </p:nvPr>
        </p:nvSpPr>
        <p:spPr/>
        <p:txBody>
          <a:bodyPr/>
          <a:lstStyle/>
          <a:p>
            <a:endParaRPr lang="en-US" dirty="0"/>
          </a:p>
        </p:txBody>
      </p:sp>
      <p:sp>
        <p:nvSpPr>
          <p:cNvPr id="73" name="Slide Number Placeholder 72">
            <a:extLst>
              <a:ext uri="{FF2B5EF4-FFF2-40B4-BE49-F238E27FC236}">
                <a16:creationId xmlns:a16="http://schemas.microsoft.com/office/drawing/2014/main" id="{C844E1B2-6CE6-4AD4-A1B1-34FA1C5EEE21}"/>
              </a:ext>
            </a:extLst>
          </p:cNvPr>
          <p:cNvSpPr>
            <a:spLocks noGrp="1"/>
          </p:cNvSpPr>
          <p:nvPr>
            <p:ph type="sldNum" sz="quarter" idx="11"/>
          </p:nvPr>
        </p:nvSpPr>
        <p:spPr/>
        <p:txBody>
          <a:bodyPr/>
          <a:lstStyle/>
          <a:p>
            <a:endParaRPr lang="en-US" dirty="0"/>
          </a:p>
        </p:txBody>
      </p:sp>
      <p:pic>
        <p:nvPicPr>
          <p:cNvPr id="4" name="Picture 3">
            <a:extLst>
              <a:ext uri="{FF2B5EF4-FFF2-40B4-BE49-F238E27FC236}">
                <a16:creationId xmlns:a16="http://schemas.microsoft.com/office/drawing/2014/main" id="{CC175D80-142E-44CB-A264-53072DD8F547}"/>
              </a:ext>
            </a:extLst>
          </p:cNvPr>
          <p:cNvPicPr>
            <a:picLocks noChangeAspect="1"/>
          </p:cNvPicPr>
          <p:nvPr/>
        </p:nvPicPr>
        <p:blipFill>
          <a:blip r:embed="rId3"/>
          <a:stretch>
            <a:fillRect/>
          </a:stretch>
        </p:blipFill>
        <p:spPr>
          <a:xfrm>
            <a:off x="905327" y="464273"/>
            <a:ext cx="858522" cy="562810"/>
          </a:xfrm>
          <a:prstGeom prst="rect">
            <a:avLst/>
          </a:prstGeom>
        </p:spPr>
      </p:pic>
      <p:pic>
        <p:nvPicPr>
          <p:cNvPr id="5" name="Picture 4">
            <a:extLst>
              <a:ext uri="{FF2B5EF4-FFF2-40B4-BE49-F238E27FC236}">
                <a16:creationId xmlns:a16="http://schemas.microsoft.com/office/drawing/2014/main" id="{BF5D73D6-33D1-48BD-A4F2-0BF7628E97C9}"/>
              </a:ext>
            </a:extLst>
          </p:cNvPr>
          <p:cNvPicPr>
            <a:picLocks noChangeAspect="1"/>
          </p:cNvPicPr>
          <p:nvPr/>
        </p:nvPicPr>
        <p:blipFill>
          <a:blip r:embed="rId4"/>
          <a:stretch>
            <a:fillRect/>
          </a:stretch>
        </p:blipFill>
        <p:spPr>
          <a:xfrm>
            <a:off x="3334370" y="2358257"/>
            <a:ext cx="970442" cy="1067066"/>
          </a:xfrm>
          <a:prstGeom prst="rect">
            <a:avLst/>
          </a:prstGeom>
        </p:spPr>
      </p:pic>
      <p:sp>
        <p:nvSpPr>
          <p:cNvPr id="7" name="Oval 6">
            <a:extLst>
              <a:ext uri="{FF2B5EF4-FFF2-40B4-BE49-F238E27FC236}">
                <a16:creationId xmlns:a16="http://schemas.microsoft.com/office/drawing/2014/main" id="{E60BA4D1-13A6-4D6F-81E3-13E2AC804F9E}"/>
              </a:ext>
            </a:extLst>
          </p:cNvPr>
          <p:cNvSpPr/>
          <p:nvPr/>
        </p:nvSpPr>
        <p:spPr>
          <a:xfrm>
            <a:off x="3116137" y="2217420"/>
            <a:ext cx="1371600" cy="13716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3E4F44F-C7EE-433E-90C1-5E10F53E1A85}"/>
              </a:ext>
            </a:extLst>
          </p:cNvPr>
          <p:cNvSpPr txBox="1"/>
          <p:nvPr/>
        </p:nvSpPr>
        <p:spPr>
          <a:xfrm>
            <a:off x="2224562" y="2230070"/>
            <a:ext cx="1098378" cy="1323439"/>
          </a:xfrm>
          <a:prstGeom prst="rect">
            <a:avLst/>
          </a:prstGeom>
          <a:noFill/>
        </p:spPr>
        <p:txBody>
          <a:bodyPr wrap="none" rtlCol="0">
            <a:spAutoFit/>
          </a:bodyPr>
          <a:lstStyle/>
          <a:p>
            <a:r>
              <a:rPr lang="en-US" sz="8000" dirty="0">
                <a:sym typeface="Wingdings" panose="05000000000000000000" pitchFamily="2" charset="2"/>
              </a:rPr>
              <a:t></a:t>
            </a:r>
            <a:endParaRPr lang="en-US" sz="8000" dirty="0"/>
          </a:p>
        </p:txBody>
      </p:sp>
      <p:sp>
        <p:nvSpPr>
          <p:cNvPr id="10" name="TextBox 9">
            <a:extLst>
              <a:ext uri="{FF2B5EF4-FFF2-40B4-BE49-F238E27FC236}">
                <a16:creationId xmlns:a16="http://schemas.microsoft.com/office/drawing/2014/main" id="{71330126-9CFF-4092-B0A0-C678055AC685}"/>
              </a:ext>
            </a:extLst>
          </p:cNvPr>
          <p:cNvSpPr txBox="1"/>
          <p:nvPr/>
        </p:nvSpPr>
        <p:spPr>
          <a:xfrm>
            <a:off x="1633058" y="2415407"/>
            <a:ext cx="774571" cy="830997"/>
          </a:xfrm>
          <a:prstGeom prst="rect">
            <a:avLst/>
          </a:prstGeom>
          <a:noFill/>
        </p:spPr>
        <p:txBody>
          <a:bodyPr wrap="none" rtlCol="0">
            <a:spAutoFit/>
          </a:bodyPr>
          <a:lstStyle/>
          <a:p>
            <a:pPr algn="ctr"/>
            <a:r>
              <a:rPr lang="en-US" sz="2400" dirty="0">
                <a:solidFill>
                  <a:srgbClr val="C00000"/>
                </a:solidFill>
              </a:rPr>
              <a:t>Input</a:t>
            </a:r>
          </a:p>
          <a:p>
            <a:pPr algn="ctr"/>
            <a:r>
              <a:rPr lang="en-US" sz="2400" dirty="0">
                <a:solidFill>
                  <a:srgbClr val="C00000"/>
                </a:solidFill>
              </a:rPr>
              <a:t>x</a:t>
            </a:r>
          </a:p>
        </p:txBody>
      </p:sp>
      <p:sp>
        <p:nvSpPr>
          <p:cNvPr id="11" name="TextBox 10">
            <a:extLst>
              <a:ext uri="{FF2B5EF4-FFF2-40B4-BE49-F238E27FC236}">
                <a16:creationId xmlns:a16="http://schemas.microsoft.com/office/drawing/2014/main" id="{EED49483-20A2-4841-9A81-04203ECAF835}"/>
              </a:ext>
            </a:extLst>
          </p:cNvPr>
          <p:cNvSpPr txBox="1"/>
          <p:nvPr/>
        </p:nvSpPr>
        <p:spPr>
          <a:xfrm>
            <a:off x="5138188" y="2415407"/>
            <a:ext cx="1027846" cy="830997"/>
          </a:xfrm>
          <a:prstGeom prst="rect">
            <a:avLst/>
          </a:prstGeom>
          <a:noFill/>
        </p:spPr>
        <p:txBody>
          <a:bodyPr wrap="none" rtlCol="0">
            <a:spAutoFit/>
          </a:bodyPr>
          <a:lstStyle/>
          <a:p>
            <a:pPr algn="ctr"/>
            <a:r>
              <a:rPr lang="en-US" sz="2400" dirty="0">
                <a:solidFill>
                  <a:srgbClr val="C00000"/>
                </a:solidFill>
              </a:rPr>
              <a:t>Output</a:t>
            </a:r>
          </a:p>
          <a:p>
            <a:pPr algn="ctr"/>
            <a:r>
              <a:rPr lang="en-US" sz="2400" dirty="0">
                <a:solidFill>
                  <a:srgbClr val="C00000"/>
                </a:solidFill>
              </a:rPr>
              <a:t>y</a:t>
            </a:r>
          </a:p>
        </p:txBody>
      </p:sp>
      <p:sp>
        <p:nvSpPr>
          <p:cNvPr id="18" name="TextBox 17">
            <a:extLst>
              <a:ext uri="{FF2B5EF4-FFF2-40B4-BE49-F238E27FC236}">
                <a16:creationId xmlns:a16="http://schemas.microsoft.com/office/drawing/2014/main" id="{D163C907-385D-4B00-BE2B-43540AE81DA6}"/>
              </a:ext>
            </a:extLst>
          </p:cNvPr>
          <p:cNvSpPr txBox="1"/>
          <p:nvPr/>
        </p:nvSpPr>
        <p:spPr>
          <a:xfrm>
            <a:off x="7708337" y="5004383"/>
            <a:ext cx="2060179" cy="707886"/>
          </a:xfrm>
          <a:prstGeom prst="rect">
            <a:avLst/>
          </a:prstGeom>
          <a:solidFill>
            <a:schemeClr val="bg1">
              <a:lumMod val="95000"/>
            </a:schemeClr>
          </a:solidFill>
        </p:spPr>
        <p:txBody>
          <a:bodyPr wrap="none" rtlCol="0">
            <a:spAutoFit/>
          </a:bodyPr>
          <a:lstStyle/>
          <a:p>
            <a:r>
              <a:rPr lang="en-US" sz="2000" dirty="0">
                <a:solidFill>
                  <a:srgbClr val="C00000"/>
                </a:solidFill>
                <a:latin typeface="Consolas" panose="020B0609020204030204" pitchFamily="49" charset="0"/>
              </a:rPr>
              <a:t>f(x) = x</a:t>
            </a:r>
            <a:r>
              <a:rPr lang="en-US" sz="2000" baseline="30000" dirty="0">
                <a:solidFill>
                  <a:srgbClr val="C00000"/>
                </a:solidFill>
                <a:latin typeface="Consolas" panose="020B0609020204030204" pitchFamily="49" charset="0"/>
              </a:rPr>
              <a:t>2</a:t>
            </a:r>
            <a:r>
              <a:rPr lang="en-US" sz="2000" dirty="0">
                <a:solidFill>
                  <a:srgbClr val="C00000"/>
                </a:solidFill>
                <a:latin typeface="Consolas" panose="020B0609020204030204" pitchFamily="49" charset="0"/>
              </a:rPr>
              <a:t> + 1</a:t>
            </a:r>
          </a:p>
          <a:p>
            <a:r>
              <a:rPr lang="en-US" sz="2000" dirty="0">
                <a:solidFill>
                  <a:srgbClr val="C00000"/>
                </a:solidFill>
                <a:latin typeface="Consolas" panose="020B0609020204030204" pitchFamily="49" charset="0"/>
              </a:rPr>
              <a:t>x </a:t>
            </a:r>
            <a:r>
              <a:rPr lang="en-US" sz="2000" dirty="0">
                <a:solidFill>
                  <a:srgbClr val="C00000"/>
                </a:solidFill>
                <a:latin typeface="Consolas" panose="020B0609020204030204" pitchFamily="49" charset="0"/>
                <a:sym typeface="Symbol" panose="05050102010706020507" pitchFamily="18" charset="2"/>
              </a:rPr>
              <a:t> {2, 3, 4}</a:t>
            </a:r>
            <a:endParaRPr lang="en-US" sz="2000" dirty="0">
              <a:solidFill>
                <a:srgbClr val="C00000"/>
              </a:solidFill>
              <a:latin typeface="Consolas" panose="020B0609020204030204" pitchFamily="49" charset="0"/>
            </a:endParaRPr>
          </a:p>
        </p:txBody>
      </p:sp>
      <p:grpSp>
        <p:nvGrpSpPr>
          <p:cNvPr id="58" name="Group 57">
            <a:extLst>
              <a:ext uri="{FF2B5EF4-FFF2-40B4-BE49-F238E27FC236}">
                <a16:creationId xmlns:a16="http://schemas.microsoft.com/office/drawing/2014/main" id="{767E8E1A-60BD-4E73-988F-6894EFCB3E35}"/>
              </a:ext>
            </a:extLst>
          </p:cNvPr>
          <p:cNvGrpSpPr/>
          <p:nvPr/>
        </p:nvGrpSpPr>
        <p:grpSpPr>
          <a:xfrm>
            <a:off x="4126230" y="3142139"/>
            <a:ext cx="3692236" cy="1281272"/>
            <a:chOff x="4126230" y="3142139"/>
            <a:chExt cx="3692236" cy="1281272"/>
          </a:xfrm>
        </p:grpSpPr>
        <p:sp>
          <p:nvSpPr>
            <p:cNvPr id="26" name="TextBox 25">
              <a:extLst>
                <a:ext uri="{FF2B5EF4-FFF2-40B4-BE49-F238E27FC236}">
                  <a16:creationId xmlns:a16="http://schemas.microsoft.com/office/drawing/2014/main" id="{D239B2B0-4E05-4773-8DD7-9C718065D053}"/>
                </a:ext>
              </a:extLst>
            </p:cNvPr>
            <p:cNvSpPr txBox="1"/>
            <p:nvPr/>
          </p:nvSpPr>
          <p:spPr>
            <a:xfrm>
              <a:off x="7492736" y="3142139"/>
              <a:ext cx="325730" cy="461665"/>
            </a:xfrm>
            <a:prstGeom prst="rect">
              <a:avLst/>
            </a:prstGeom>
            <a:noFill/>
          </p:spPr>
          <p:txBody>
            <a:bodyPr wrap="none" rtlCol="0">
              <a:spAutoFit/>
            </a:bodyPr>
            <a:lstStyle/>
            <a:p>
              <a:r>
                <a:rPr lang="en-US" sz="2400" dirty="0">
                  <a:solidFill>
                    <a:srgbClr val="002060"/>
                  </a:solidFill>
                  <a:sym typeface="Symbol" panose="05050102010706020507" pitchFamily="18" charset="2"/>
                </a:rPr>
                <a:t></a:t>
              </a:r>
              <a:endParaRPr lang="en-US" sz="2400" dirty="0">
                <a:solidFill>
                  <a:srgbClr val="002060"/>
                </a:solidFill>
              </a:endParaRPr>
            </a:p>
          </p:txBody>
        </p:sp>
        <p:grpSp>
          <p:nvGrpSpPr>
            <p:cNvPr id="31" name="Group 30">
              <a:extLst>
                <a:ext uri="{FF2B5EF4-FFF2-40B4-BE49-F238E27FC236}">
                  <a16:creationId xmlns:a16="http://schemas.microsoft.com/office/drawing/2014/main" id="{EC36CFE4-48D4-44B2-9474-A1A41518E168}"/>
                </a:ext>
              </a:extLst>
            </p:cNvPr>
            <p:cNvGrpSpPr/>
            <p:nvPr/>
          </p:nvGrpSpPr>
          <p:grpSpPr>
            <a:xfrm>
              <a:off x="4126230" y="3387513"/>
              <a:ext cx="3524394" cy="1035898"/>
              <a:chOff x="4126230" y="3444663"/>
              <a:chExt cx="3524394" cy="1035898"/>
            </a:xfrm>
          </p:grpSpPr>
          <p:cxnSp>
            <p:nvCxnSpPr>
              <p:cNvPr id="28" name="Straight Connector 27">
                <a:extLst>
                  <a:ext uri="{FF2B5EF4-FFF2-40B4-BE49-F238E27FC236}">
                    <a16:creationId xmlns:a16="http://schemas.microsoft.com/office/drawing/2014/main" id="{6EFD0625-ACAF-44D4-80F3-FE7B9C0D4955}"/>
                  </a:ext>
                </a:extLst>
              </p:cNvPr>
              <p:cNvCxnSpPr>
                <a:cxnSpLocks/>
              </p:cNvCxnSpPr>
              <p:nvPr/>
            </p:nvCxnSpPr>
            <p:spPr>
              <a:xfrm flipV="1">
                <a:off x="4126230" y="3444663"/>
                <a:ext cx="967517" cy="1035898"/>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A80D412-4587-418F-B192-A6B80EE85CDA}"/>
                  </a:ext>
                </a:extLst>
              </p:cNvPr>
              <p:cNvCxnSpPr>
                <a:cxnSpLocks/>
              </p:cNvCxnSpPr>
              <p:nvPr/>
            </p:nvCxnSpPr>
            <p:spPr>
              <a:xfrm flipV="1">
                <a:off x="5089460" y="3450791"/>
                <a:ext cx="2561164" cy="1"/>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grpSp>
        <p:nvGrpSpPr>
          <p:cNvPr id="59" name="Group 58">
            <a:extLst>
              <a:ext uri="{FF2B5EF4-FFF2-40B4-BE49-F238E27FC236}">
                <a16:creationId xmlns:a16="http://schemas.microsoft.com/office/drawing/2014/main" id="{7BAE9A49-741B-438B-B9B9-6772DA851960}"/>
              </a:ext>
            </a:extLst>
          </p:cNvPr>
          <p:cNvGrpSpPr/>
          <p:nvPr/>
        </p:nvGrpSpPr>
        <p:grpSpPr>
          <a:xfrm>
            <a:off x="4086309" y="4848156"/>
            <a:ext cx="3727180" cy="726815"/>
            <a:chOff x="4086309" y="4848156"/>
            <a:chExt cx="3727180" cy="726815"/>
          </a:xfrm>
        </p:grpSpPr>
        <p:grpSp>
          <p:nvGrpSpPr>
            <p:cNvPr id="39" name="Group 38">
              <a:extLst>
                <a:ext uri="{FF2B5EF4-FFF2-40B4-BE49-F238E27FC236}">
                  <a16:creationId xmlns:a16="http://schemas.microsoft.com/office/drawing/2014/main" id="{63923ABD-ACBC-4A48-B04B-4366F7945BD1}"/>
                </a:ext>
              </a:extLst>
            </p:cNvPr>
            <p:cNvGrpSpPr/>
            <p:nvPr/>
          </p:nvGrpSpPr>
          <p:grpSpPr>
            <a:xfrm>
              <a:off x="4086309" y="4848156"/>
              <a:ext cx="3502606" cy="498643"/>
              <a:chOff x="4086309" y="4905306"/>
              <a:chExt cx="3502606" cy="498643"/>
            </a:xfrm>
          </p:grpSpPr>
          <p:cxnSp>
            <p:nvCxnSpPr>
              <p:cNvPr id="33" name="Straight Connector 32">
                <a:extLst>
                  <a:ext uri="{FF2B5EF4-FFF2-40B4-BE49-F238E27FC236}">
                    <a16:creationId xmlns:a16="http://schemas.microsoft.com/office/drawing/2014/main" id="{5877862C-4756-4028-846D-2E12263CD5DE}"/>
                  </a:ext>
                </a:extLst>
              </p:cNvPr>
              <p:cNvCxnSpPr>
                <a:cxnSpLocks/>
              </p:cNvCxnSpPr>
              <p:nvPr/>
            </p:nvCxnSpPr>
            <p:spPr>
              <a:xfrm>
                <a:off x="4086309" y="4905306"/>
                <a:ext cx="525839" cy="49745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521ECF2-83F7-426F-AD4F-8BFD025B07B4}"/>
                  </a:ext>
                </a:extLst>
              </p:cNvPr>
              <p:cNvCxnSpPr>
                <a:cxnSpLocks/>
              </p:cNvCxnSpPr>
              <p:nvPr/>
            </p:nvCxnSpPr>
            <p:spPr>
              <a:xfrm flipV="1">
                <a:off x="4601515" y="5402759"/>
                <a:ext cx="2987400" cy="119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7" name="TextBox 46">
              <a:extLst>
                <a:ext uri="{FF2B5EF4-FFF2-40B4-BE49-F238E27FC236}">
                  <a16:creationId xmlns:a16="http://schemas.microsoft.com/office/drawing/2014/main" id="{CD946A81-7B01-448E-9621-B8D5F181DC7B}"/>
                </a:ext>
              </a:extLst>
            </p:cNvPr>
            <p:cNvSpPr txBox="1"/>
            <p:nvPr/>
          </p:nvSpPr>
          <p:spPr>
            <a:xfrm>
              <a:off x="7487759" y="5113306"/>
              <a:ext cx="325730" cy="461665"/>
            </a:xfrm>
            <a:prstGeom prst="rect">
              <a:avLst/>
            </a:prstGeom>
            <a:noFill/>
          </p:spPr>
          <p:txBody>
            <a:bodyPr wrap="none" rtlCol="0">
              <a:spAutoFit/>
            </a:bodyPr>
            <a:lstStyle/>
            <a:p>
              <a:r>
                <a:rPr lang="en-US" sz="2400" dirty="0">
                  <a:solidFill>
                    <a:srgbClr val="C00000"/>
                  </a:solidFill>
                  <a:sym typeface="Symbol" panose="05050102010706020507" pitchFamily="18" charset="2"/>
                </a:rPr>
                <a:t></a:t>
              </a:r>
              <a:endParaRPr lang="en-US" sz="2400" dirty="0">
                <a:solidFill>
                  <a:srgbClr val="C00000"/>
                </a:solidFill>
              </a:endParaRPr>
            </a:p>
          </p:txBody>
        </p:sp>
      </p:grpSp>
      <p:graphicFrame>
        <p:nvGraphicFramePr>
          <p:cNvPr id="48" name="Table 47">
            <a:extLst>
              <a:ext uri="{FF2B5EF4-FFF2-40B4-BE49-F238E27FC236}">
                <a16:creationId xmlns:a16="http://schemas.microsoft.com/office/drawing/2014/main" id="{567BE9A2-2D6B-485D-B53F-850295D076EF}"/>
              </a:ext>
            </a:extLst>
          </p:cNvPr>
          <p:cNvGraphicFramePr>
            <a:graphicFrameLocks noGrp="1"/>
          </p:cNvGraphicFramePr>
          <p:nvPr/>
        </p:nvGraphicFramePr>
        <p:xfrm>
          <a:off x="7718970" y="2263725"/>
          <a:ext cx="2054310" cy="1483360"/>
        </p:xfrm>
        <a:graphic>
          <a:graphicData uri="http://schemas.openxmlformats.org/drawingml/2006/table">
            <a:tbl>
              <a:tblPr firstRow="1" bandRow="1">
                <a:tableStyleId>{D7AC3CCA-C797-4891-BE02-D94E43425B78}</a:tableStyleId>
              </a:tblPr>
              <a:tblGrid>
                <a:gridCol w="1027155">
                  <a:extLst>
                    <a:ext uri="{9D8B030D-6E8A-4147-A177-3AD203B41FA5}">
                      <a16:colId xmlns:a16="http://schemas.microsoft.com/office/drawing/2014/main" val="2038512334"/>
                    </a:ext>
                  </a:extLst>
                </a:gridCol>
                <a:gridCol w="1027155">
                  <a:extLst>
                    <a:ext uri="{9D8B030D-6E8A-4147-A177-3AD203B41FA5}">
                      <a16:colId xmlns:a16="http://schemas.microsoft.com/office/drawing/2014/main" val="1487391925"/>
                    </a:ext>
                  </a:extLst>
                </a:gridCol>
              </a:tblGrid>
              <a:tr h="370840">
                <a:tc>
                  <a:txBody>
                    <a:bodyPr/>
                    <a:lstStyle/>
                    <a:p>
                      <a:pPr algn="ctr"/>
                      <a:r>
                        <a:rPr lang="en-US" dirty="0"/>
                        <a:t>Input</a:t>
                      </a:r>
                    </a:p>
                  </a:txBody>
                  <a:tcPr/>
                </a:tc>
                <a:tc>
                  <a:txBody>
                    <a:bodyPr/>
                    <a:lstStyle/>
                    <a:p>
                      <a:pPr algn="ctr"/>
                      <a:r>
                        <a:rPr lang="en-US" dirty="0"/>
                        <a:t>Output</a:t>
                      </a:r>
                    </a:p>
                  </a:txBody>
                  <a:tcPr/>
                </a:tc>
                <a:extLst>
                  <a:ext uri="{0D108BD9-81ED-4DB2-BD59-A6C34878D82A}">
                    <a16:rowId xmlns:a16="http://schemas.microsoft.com/office/drawing/2014/main" val="588582950"/>
                  </a:ext>
                </a:extLst>
              </a:tr>
              <a:tr h="370840">
                <a:tc>
                  <a:txBody>
                    <a:bodyPr/>
                    <a:lstStyle/>
                    <a:p>
                      <a:pPr algn="ctr"/>
                      <a:r>
                        <a:rPr lang="en-US" dirty="0"/>
                        <a:t>2</a:t>
                      </a:r>
                    </a:p>
                  </a:txBody>
                  <a:tcPr/>
                </a:tc>
                <a:tc>
                  <a:txBody>
                    <a:bodyPr/>
                    <a:lstStyle/>
                    <a:p>
                      <a:pPr algn="ctr"/>
                      <a:r>
                        <a:rPr lang="en-US" dirty="0"/>
                        <a:t>5</a:t>
                      </a:r>
                    </a:p>
                  </a:txBody>
                  <a:tcPr/>
                </a:tc>
                <a:extLst>
                  <a:ext uri="{0D108BD9-81ED-4DB2-BD59-A6C34878D82A}">
                    <a16:rowId xmlns:a16="http://schemas.microsoft.com/office/drawing/2014/main" val="3977545326"/>
                  </a:ext>
                </a:extLst>
              </a:tr>
              <a:tr h="370840">
                <a:tc>
                  <a:txBody>
                    <a:bodyPr/>
                    <a:lstStyle/>
                    <a:p>
                      <a:pPr algn="ctr"/>
                      <a:r>
                        <a:rPr lang="en-US" dirty="0"/>
                        <a:t>3</a:t>
                      </a:r>
                    </a:p>
                  </a:txBody>
                  <a:tcPr/>
                </a:tc>
                <a:tc>
                  <a:txBody>
                    <a:bodyPr/>
                    <a:lstStyle/>
                    <a:p>
                      <a:pPr algn="ctr"/>
                      <a:r>
                        <a:rPr lang="en-US" dirty="0"/>
                        <a:t>10</a:t>
                      </a:r>
                    </a:p>
                  </a:txBody>
                  <a:tcPr/>
                </a:tc>
                <a:extLst>
                  <a:ext uri="{0D108BD9-81ED-4DB2-BD59-A6C34878D82A}">
                    <a16:rowId xmlns:a16="http://schemas.microsoft.com/office/drawing/2014/main" val="2358426521"/>
                  </a:ext>
                </a:extLst>
              </a:tr>
              <a:tr h="370840">
                <a:tc>
                  <a:txBody>
                    <a:bodyPr/>
                    <a:lstStyle/>
                    <a:p>
                      <a:pPr algn="ctr"/>
                      <a:r>
                        <a:rPr lang="en-US" dirty="0"/>
                        <a:t>4</a:t>
                      </a:r>
                    </a:p>
                  </a:txBody>
                  <a:tcPr/>
                </a:tc>
                <a:tc>
                  <a:txBody>
                    <a:bodyPr/>
                    <a:lstStyle/>
                    <a:p>
                      <a:pPr algn="ctr"/>
                      <a:r>
                        <a:rPr lang="en-US" dirty="0"/>
                        <a:t>17</a:t>
                      </a:r>
                    </a:p>
                  </a:txBody>
                  <a:tcPr/>
                </a:tc>
                <a:extLst>
                  <a:ext uri="{0D108BD9-81ED-4DB2-BD59-A6C34878D82A}">
                    <a16:rowId xmlns:a16="http://schemas.microsoft.com/office/drawing/2014/main" val="638605570"/>
                  </a:ext>
                </a:extLst>
              </a:tr>
            </a:tbl>
          </a:graphicData>
        </a:graphic>
      </p:graphicFrame>
      <p:sp>
        <p:nvSpPr>
          <p:cNvPr id="61" name="TextBox 60">
            <a:extLst>
              <a:ext uri="{FF2B5EF4-FFF2-40B4-BE49-F238E27FC236}">
                <a16:creationId xmlns:a16="http://schemas.microsoft.com/office/drawing/2014/main" id="{BD0114EE-8EAD-4FDB-A33E-97E5E1B618A7}"/>
              </a:ext>
            </a:extLst>
          </p:cNvPr>
          <p:cNvSpPr txBox="1"/>
          <p:nvPr/>
        </p:nvSpPr>
        <p:spPr>
          <a:xfrm>
            <a:off x="6948224" y="3838312"/>
            <a:ext cx="4557658" cy="400110"/>
          </a:xfrm>
          <a:prstGeom prst="rect">
            <a:avLst/>
          </a:prstGeom>
          <a:solidFill>
            <a:schemeClr val="bg1">
              <a:lumMod val="95000"/>
            </a:schemeClr>
          </a:solidFill>
        </p:spPr>
        <p:txBody>
          <a:bodyPr wrap="none" rtlCol="0">
            <a:spAutoFit/>
          </a:bodyPr>
          <a:lstStyle/>
          <a:p>
            <a:r>
              <a:rPr lang="en-US" sz="2000" dirty="0">
                <a:latin typeface="Consolas" panose="020B0609020204030204" pitchFamily="49" charset="0"/>
              </a:rPr>
              <a:t>f = {(2, 5), (3, 10), (4, 17)} </a:t>
            </a:r>
          </a:p>
        </p:txBody>
      </p:sp>
      <p:grpSp>
        <p:nvGrpSpPr>
          <p:cNvPr id="69" name="Group 68">
            <a:extLst>
              <a:ext uri="{FF2B5EF4-FFF2-40B4-BE49-F238E27FC236}">
                <a16:creationId xmlns:a16="http://schemas.microsoft.com/office/drawing/2014/main" id="{FD58061C-4642-46BD-AF50-FCD1E3131A2D}"/>
              </a:ext>
            </a:extLst>
          </p:cNvPr>
          <p:cNvGrpSpPr/>
          <p:nvPr/>
        </p:nvGrpSpPr>
        <p:grpSpPr>
          <a:xfrm>
            <a:off x="4126230" y="3794155"/>
            <a:ext cx="2941715" cy="676800"/>
            <a:chOff x="4126230" y="3794155"/>
            <a:chExt cx="2941715" cy="676800"/>
          </a:xfrm>
        </p:grpSpPr>
        <p:cxnSp>
          <p:nvCxnSpPr>
            <p:cNvPr id="65" name="Straight Connector 64">
              <a:extLst>
                <a:ext uri="{FF2B5EF4-FFF2-40B4-BE49-F238E27FC236}">
                  <a16:creationId xmlns:a16="http://schemas.microsoft.com/office/drawing/2014/main" id="{436B8123-8987-428F-B646-BF2095CE496E}"/>
                </a:ext>
              </a:extLst>
            </p:cNvPr>
            <p:cNvCxnSpPr>
              <a:cxnSpLocks/>
            </p:cNvCxnSpPr>
            <p:nvPr/>
          </p:nvCxnSpPr>
          <p:spPr>
            <a:xfrm flipV="1">
              <a:off x="4126230" y="4032201"/>
              <a:ext cx="1440180" cy="4387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3AAF870-D01A-43AF-BCA1-12045FED7FE3}"/>
                </a:ext>
              </a:extLst>
            </p:cNvPr>
            <p:cNvCxnSpPr>
              <a:cxnSpLocks/>
            </p:cNvCxnSpPr>
            <p:nvPr/>
          </p:nvCxnSpPr>
          <p:spPr>
            <a:xfrm flipV="1">
              <a:off x="5550775" y="4032966"/>
              <a:ext cx="1307225"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99CD3582-2A6D-4D0A-92AB-CEDEE4D0D266}"/>
                </a:ext>
              </a:extLst>
            </p:cNvPr>
            <p:cNvSpPr txBox="1"/>
            <p:nvPr/>
          </p:nvSpPr>
          <p:spPr>
            <a:xfrm>
              <a:off x="6742215" y="3794155"/>
              <a:ext cx="325730" cy="461665"/>
            </a:xfrm>
            <a:prstGeom prst="rect">
              <a:avLst/>
            </a:prstGeom>
            <a:noFill/>
          </p:spPr>
          <p:txBody>
            <a:bodyPr wrap="none" rtlCol="0">
              <a:spAutoFit/>
            </a:bodyPr>
            <a:lstStyle/>
            <a:p>
              <a:r>
                <a:rPr lang="en-US" sz="2400" dirty="0">
                  <a:sym typeface="Symbol" panose="05050102010706020507" pitchFamily="18" charset="2"/>
                </a:rPr>
                <a:t></a:t>
              </a:r>
              <a:endParaRPr lang="en-US" sz="2400" dirty="0"/>
            </a:p>
          </p:txBody>
        </p:sp>
      </p:grpSp>
      <p:sp>
        <p:nvSpPr>
          <p:cNvPr id="3" name="Rectangle 2"/>
          <p:cNvSpPr/>
          <p:nvPr/>
        </p:nvSpPr>
        <p:spPr>
          <a:xfrm>
            <a:off x="1162593" y="1213078"/>
            <a:ext cx="9174042" cy="830997"/>
          </a:xfrm>
          <a:prstGeom prst="rect">
            <a:avLst/>
          </a:prstGeom>
          <a:solidFill>
            <a:schemeClr val="accent5"/>
          </a:solidFill>
        </p:spPr>
        <p:txBody>
          <a:bodyPr wrap="square">
            <a:spAutoFit/>
          </a:bodyPr>
          <a:lstStyle/>
          <a:p>
            <a:r>
              <a:rPr lang="en-US" sz="2400" b="1" dirty="0">
                <a:latin typeface="LiberationSerif-Bold"/>
              </a:rPr>
              <a:t>function </a:t>
            </a:r>
            <a:r>
              <a:rPr lang="en-US" sz="2400" i="1" dirty="0">
                <a:latin typeface="STIXGeneral-Italic"/>
              </a:rPr>
              <a:t>f </a:t>
            </a:r>
            <a:r>
              <a:rPr lang="en-US" sz="2400" dirty="0">
                <a:latin typeface="LiberationSerif"/>
              </a:rPr>
              <a:t>consists of a set of inputs, a set of outputs, and a rule for assigning each input to exactly one output</a:t>
            </a:r>
            <a:endParaRPr lang="en-US" sz="2400" dirty="0"/>
          </a:p>
        </p:txBody>
      </p:sp>
      <p:sp>
        <p:nvSpPr>
          <p:cNvPr id="6" name="TextBox 5"/>
          <p:cNvSpPr txBox="1"/>
          <p:nvPr/>
        </p:nvSpPr>
        <p:spPr>
          <a:xfrm>
            <a:off x="635256" y="3484922"/>
            <a:ext cx="1464787" cy="369332"/>
          </a:xfrm>
          <a:prstGeom prst="rect">
            <a:avLst/>
          </a:prstGeom>
          <a:noFill/>
        </p:spPr>
        <p:txBody>
          <a:bodyPr wrap="square" rtlCol="0">
            <a:spAutoFit/>
          </a:bodyPr>
          <a:lstStyle/>
          <a:p>
            <a:r>
              <a:rPr lang="en-US" b="1" dirty="0" smtClean="0"/>
              <a:t>Example</a:t>
            </a:r>
            <a:endParaRPr lang="en-US" b="1" dirty="0"/>
          </a:p>
        </p:txBody>
      </p:sp>
      <p:sp>
        <p:nvSpPr>
          <p:cNvPr id="13" name="Rectangle 12"/>
          <p:cNvSpPr/>
          <p:nvPr/>
        </p:nvSpPr>
        <p:spPr>
          <a:xfrm>
            <a:off x="3588812" y="3662537"/>
            <a:ext cx="607859" cy="369332"/>
          </a:xfrm>
          <a:prstGeom prst="rect">
            <a:avLst/>
          </a:prstGeom>
        </p:spPr>
        <p:txBody>
          <a:bodyPr wrap="none">
            <a:spAutoFit/>
          </a:bodyPr>
          <a:lstStyle/>
          <a:p>
            <a:r>
              <a:rPr lang="en-US" b="1" dirty="0">
                <a:solidFill>
                  <a:srgbClr val="FF0000"/>
                </a:solidFill>
                <a:latin typeface="LiberationSerif"/>
              </a:rPr>
              <a:t>rule</a:t>
            </a:r>
            <a:endParaRPr lang="en-US" b="1" dirty="0">
              <a:solidFill>
                <a:srgbClr val="FF0000"/>
              </a:solidFill>
            </a:endParaRPr>
          </a:p>
        </p:txBody>
      </p:sp>
    </p:spTree>
    <p:extLst>
      <p:ext uri="{BB962C8B-B14F-4D97-AF65-F5344CB8AC3E}">
        <p14:creationId xmlns:p14="http://schemas.microsoft.com/office/powerpoint/2010/main" val="214993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ipe(left)">
                                      <p:cBhvr>
                                        <p:cTn id="12" dur="500"/>
                                        <p:tgtEl>
                                          <p:spTgt spid="58"/>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left)">
                                      <p:cBhvr>
                                        <p:cTn id="21" dur="500"/>
                                        <p:tgtEl>
                                          <p:spTgt spid="59"/>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wipe(left)">
                                      <p:cBhvr>
                                        <p:cTn id="30" dur="500"/>
                                        <p:tgtEl>
                                          <p:spTgt spid="69"/>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wipe(left)">
                                      <p:cBhvr>
                                        <p:cTn id="3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529442-DD9B-4383-B337-DE8267B0B6A8}"/>
              </a:ext>
            </a:extLst>
          </p:cNvPr>
          <p:cNvSpPr>
            <a:spLocks noGrp="1"/>
          </p:cNvSpPr>
          <p:nvPr>
            <p:ph idx="1"/>
          </p:nvPr>
        </p:nvSpPr>
        <p:spPr/>
        <p:txBody>
          <a:bodyPr>
            <a:normAutofit/>
          </a:bodyPr>
          <a:lstStyle/>
          <a:p>
            <a:pPr algn="ctr"/>
            <a:r>
              <a:rPr lang="en-US" sz="8800" b="1" dirty="0">
                <a:solidFill>
                  <a:srgbClr val="FF0000"/>
                </a:solidFill>
              </a:rPr>
              <a:t>THANKS</a:t>
            </a:r>
          </a:p>
        </p:txBody>
      </p:sp>
    </p:spTree>
    <p:extLst>
      <p:ext uri="{BB962C8B-B14F-4D97-AF65-F5344CB8AC3E}">
        <p14:creationId xmlns:p14="http://schemas.microsoft.com/office/powerpoint/2010/main" val="549875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2C5FE-4BEE-4CE2-9A6A-E080584D2C92}"/>
              </a:ext>
            </a:extLst>
          </p:cNvPr>
          <p:cNvSpPr>
            <a:spLocks noGrp="1"/>
          </p:cNvSpPr>
          <p:nvPr>
            <p:ph type="title"/>
          </p:nvPr>
        </p:nvSpPr>
        <p:spPr>
          <a:xfrm>
            <a:off x="1214846" y="77984"/>
            <a:ext cx="10058400" cy="1450757"/>
          </a:xfrm>
        </p:spPr>
        <p:txBody>
          <a:bodyPr/>
          <a:lstStyle/>
          <a:p>
            <a:r>
              <a:rPr lang="en-US" dirty="0"/>
              <a:t>Functions – example  </a:t>
            </a:r>
          </a:p>
        </p:txBody>
      </p:sp>
      <p:sp>
        <p:nvSpPr>
          <p:cNvPr id="3" name="Content Placeholder 2">
            <a:extLst>
              <a:ext uri="{FF2B5EF4-FFF2-40B4-BE49-F238E27FC236}">
                <a16:creationId xmlns:a16="http://schemas.microsoft.com/office/drawing/2014/main" id="{040601CC-40CD-47CF-8B73-40148826D75A}"/>
              </a:ext>
            </a:extLst>
          </p:cNvPr>
          <p:cNvSpPr>
            <a:spLocks noGrp="1"/>
          </p:cNvSpPr>
          <p:nvPr>
            <p:ph idx="1"/>
          </p:nvPr>
        </p:nvSpPr>
        <p:spPr/>
        <p:txBody>
          <a:bodyPr/>
          <a:lstStyle/>
          <a:p>
            <a:pPr algn="ctr"/>
            <a:r>
              <a:rPr lang="en-US" sz="4400" dirty="0"/>
              <a:t>f(x) = x</a:t>
            </a:r>
            <a:r>
              <a:rPr lang="en-US" sz="4400" baseline="30000" dirty="0"/>
              <a:t>2</a:t>
            </a:r>
          </a:p>
          <a:p>
            <a:endParaRPr lang="en-US" dirty="0"/>
          </a:p>
        </p:txBody>
      </p:sp>
      <p:sp>
        <p:nvSpPr>
          <p:cNvPr id="5" name="TextBox 4">
            <a:extLst>
              <a:ext uri="{FF2B5EF4-FFF2-40B4-BE49-F238E27FC236}">
                <a16:creationId xmlns:a16="http://schemas.microsoft.com/office/drawing/2014/main" id="{86D5CBAB-686B-473D-8860-A9881CFE0A73}"/>
              </a:ext>
            </a:extLst>
          </p:cNvPr>
          <p:cNvSpPr txBox="1"/>
          <p:nvPr/>
        </p:nvSpPr>
        <p:spPr>
          <a:xfrm>
            <a:off x="8980586" y="3708920"/>
            <a:ext cx="1595309" cy="584775"/>
          </a:xfrm>
          <a:prstGeom prst="rect">
            <a:avLst/>
          </a:prstGeom>
          <a:solidFill>
            <a:srgbClr val="FFFF99"/>
          </a:solidFill>
          <a:ln>
            <a:solidFill>
              <a:srgbClr val="0070C0"/>
            </a:solidFill>
          </a:ln>
        </p:spPr>
        <p:txBody>
          <a:bodyPr wrap="none" rtlCol="0">
            <a:spAutoFit/>
          </a:bodyPr>
          <a:lstStyle/>
          <a:p>
            <a:r>
              <a:rPr lang="en-US" sz="3200" dirty="0">
                <a:latin typeface="Ancuu" pitchFamily="2" charset="0"/>
              </a:rPr>
              <a:t>Output</a:t>
            </a:r>
          </a:p>
        </p:txBody>
      </p:sp>
      <p:sp>
        <p:nvSpPr>
          <p:cNvPr id="8" name="TextBox 7">
            <a:extLst>
              <a:ext uri="{FF2B5EF4-FFF2-40B4-BE49-F238E27FC236}">
                <a16:creationId xmlns:a16="http://schemas.microsoft.com/office/drawing/2014/main" id="{CF3DA4F9-C0A6-4607-8A6C-5798CE7D2CB8}"/>
              </a:ext>
            </a:extLst>
          </p:cNvPr>
          <p:cNvSpPr txBox="1"/>
          <p:nvPr/>
        </p:nvSpPr>
        <p:spPr>
          <a:xfrm>
            <a:off x="1975664" y="3708920"/>
            <a:ext cx="1225015" cy="584775"/>
          </a:xfrm>
          <a:prstGeom prst="rect">
            <a:avLst/>
          </a:prstGeom>
          <a:solidFill>
            <a:srgbClr val="FFFF99"/>
          </a:solidFill>
          <a:ln>
            <a:solidFill>
              <a:srgbClr val="0070C0"/>
            </a:solidFill>
          </a:ln>
        </p:spPr>
        <p:txBody>
          <a:bodyPr wrap="none" rtlCol="0">
            <a:spAutoFit/>
          </a:bodyPr>
          <a:lstStyle/>
          <a:p>
            <a:r>
              <a:rPr lang="en-US" sz="3200" dirty="0">
                <a:latin typeface="Ancuu" pitchFamily="2" charset="0"/>
              </a:rPr>
              <a:t>Input</a:t>
            </a:r>
          </a:p>
        </p:txBody>
      </p:sp>
      <p:sp>
        <p:nvSpPr>
          <p:cNvPr id="12" name="TextBox 11">
            <a:extLst>
              <a:ext uri="{FF2B5EF4-FFF2-40B4-BE49-F238E27FC236}">
                <a16:creationId xmlns:a16="http://schemas.microsoft.com/office/drawing/2014/main" id="{10DCF9FD-8490-42F4-87BD-2619C2689660}"/>
              </a:ext>
            </a:extLst>
          </p:cNvPr>
          <p:cNvSpPr txBox="1"/>
          <p:nvPr/>
        </p:nvSpPr>
        <p:spPr>
          <a:xfrm>
            <a:off x="4266208" y="3462206"/>
            <a:ext cx="3648849" cy="1077218"/>
          </a:xfrm>
          <a:prstGeom prst="rect">
            <a:avLst/>
          </a:prstGeom>
          <a:solidFill>
            <a:schemeClr val="accent1">
              <a:lumMod val="40000"/>
              <a:lumOff val="60000"/>
            </a:schemeClr>
          </a:solidFill>
          <a:ln>
            <a:solidFill>
              <a:srgbClr val="FFC000"/>
            </a:solidFill>
          </a:ln>
        </p:spPr>
        <p:txBody>
          <a:bodyPr wrap="square" rtlCol="0">
            <a:spAutoFit/>
          </a:bodyPr>
          <a:lstStyle/>
          <a:p>
            <a:r>
              <a:rPr lang="en-US" sz="3200" dirty="0">
                <a:latin typeface="Ancuu" pitchFamily="2" charset="0"/>
              </a:rPr>
              <a:t>Rule: output is square of input </a:t>
            </a:r>
          </a:p>
        </p:txBody>
      </p:sp>
      <p:cxnSp>
        <p:nvCxnSpPr>
          <p:cNvPr id="34" name="Straight Arrow Connector 33">
            <a:extLst>
              <a:ext uri="{FF2B5EF4-FFF2-40B4-BE49-F238E27FC236}">
                <a16:creationId xmlns:a16="http://schemas.microsoft.com/office/drawing/2014/main" id="{BAEE0A39-7549-466E-9EAD-C3AF2A35950D}"/>
              </a:ext>
            </a:extLst>
          </p:cNvPr>
          <p:cNvCxnSpPr>
            <a:stCxn id="8" idx="3"/>
            <a:endCxn id="12" idx="1"/>
          </p:cNvCxnSpPr>
          <p:nvPr/>
        </p:nvCxnSpPr>
        <p:spPr>
          <a:xfrm flipV="1">
            <a:off x="3200679" y="4000815"/>
            <a:ext cx="1065529" cy="493"/>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BB4A4D6-D38E-4E8E-8B54-089E4D02B554}"/>
              </a:ext>
            </a:extLst>
          </p:cNvPr>
          <p:cNvCxnSpPr/>
          <p:nvPr/>
        </p:nvCxnSpPr>
        <p:spPr>
          <a:xfrm flipV="1">
            <a:off x="7915057" y="4000815"/>
            <a:ext cx="1065529" cy="493"/>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15B8C87-8270-452C-840B-6DCEE0049CB9}"/>
              </a:ext>
            </a:extLst>
          </p:cNvPr>
          <p:cNvCxnSpPr/>
          <p:nvPr/>
        </p:nvCxnSpPr>
        <p:spPr>
          <a:xfrm flipV="1">
            <a:off x="2913321" y="2753833"/>
            <a:ext cx="2743200" cy="955087"/>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FCA8612-E4F4-4CED-BDD3-6F9A5AAF21B1}"/>
              </a:ext>
            </a:extLst>
          </p:cNvPr>
          <p:cNvCxnSpPr>
            <a:stCxn id="5" idx="0"/>
          </p:cNvCxnSpPr>
          <p:nvPr/>
        </p:nvCxnSpPr>
        <p:spPr>
          <a:xfrm flipH="1" flipV="1">
            <a:off x="7076222" y="2671147"/>
            <a:ext cx="2702019" cy="1037773"/>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464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4B756-CFF9-46C7-8E1C-F5EB6F7B4126}"/>
              </a:ext>
            </a:extLst>
          </p:cNvPr>
          <p:cNvSpPr>
            <a:spLocks noGrp="1"/>
          </p:cNvSpPr>
          <p:nvPr>
            <p:ph type="title"/>
          </p:nvPr>
        </p:nvSpPr>
        <p:spPr/>
        <p:txBody>
          <a:bodyPr/>
          <a:lstStyle/>
          <a:p>
            <a:r>
              <a:rPr lang="en-US" dirty="0"/>
              <a:t>Functions – example </a:t>
            </a:r>
          </a:p>
        </p:txBody>
      </p:sp>
      <p:sp>
        <p:nvSpPr>
          <p:cNvPr id="5" name="TextBox 4">
            <a:extLst>
              <a:ext uri="{FF2B5EF4-FFF2-40B4-BE49-F238E27FC236}">
                <a16:creationId xmlns:a16="http://schemas.microsoft.com/office/drawing/2014/main" id="{A20DFEAF-8BDC-440A-BEEB-BB4C25754E65}"/>
              </a:ext>
            </a:extLst>
          </p:cNvPr>
          <p:cNvSpPr txBox="1"/>
          <p:nvPr/>
        </p:nvSpPr>
        <p:spPr>
          <a:xfrm>
            <a:off x="5846933" y="2317416"/>
            <a:ext cx="3071675" cy="3108543"/>
          </a:xfrm>
          <a:prstGeom prst="rect">
            <a:avLst/>
          </a:prstGeom>
          <a:solidFill>
            <a:srgbClr val="FFFF99"/>
          </a:solidFill>
          <a:ln>
            <a:solidFill>
              <a:srgbClr val="0070C0"/>
            </a:solidFill>
          </a:ln>
        </p:spPr>
        <p:txBody>
          <a:bodyPr wrap="none" rtlCol="0">
            <a:spAutoFit/>
          </a:bodyPr>
          <a:lstStyle/>
          <a:p>
            <a:pPr marL="285750" indent="-285750">
              <a:buFont typeface="Arial" panose="020B0604020202020204" pitchFamily="34" charset="0"/>
              <a:buChar char="•"/>
            </a:pPr>
            <a:r>
              <a:rPr lang="en-US" sz="2800" dirty="0">
                <a:solidFill>
                  <a:schemeClr val="accent1">
                    <a:lumMod val="50000"/>
                  </a:schemeClr>
                </a:solidFill>
                <a:latin typeface="Ancuu" pitchFamily="2" charset="0"/>
              </a:rPr>
              <a:t>Input: 1, 2, 3, 4</a:t>
            </a:r>
          </a:p>
          <a:p>
            <a:pPr marL="285750" indent="-285750">
              <a:buFont typeface="Arial" panose="020B0604020202020204" pitchFamily="34" charset="0"/>
              <a:buChar char="•"/>
            </a:pPr>
            <a:r>
              <a:rPr lang="en-US" sz="2800" dirty="0">
                <a:solidFill>
                  <a:schemeClr val="accent1">
                    <a:lumMod val="50000"/>
                  </a:schemeClr>
                </a:solidFill>
                <a:latin typeface="Ancuu" pitchFamily="2" charset="0"/>
              </a:rPr>
              <a:t>Output: 2, 4, 6</a:t>
            </a:r>
          </a:p>
          <a:p>
            <a:pPr marL="285750" indent="-285750">
              <a:buFont typeface="Arial" panose="020B0604020202020204" pitchFamily="34" charset="0"/>
              <a:buChar char="•"/>
            </a:pPr>
            <a:r>
              <a:rPr lang="en-US" sz="2800" dirty="0">
                <a:solidFill>
                  <a:schemeClr val="accent1">
                    <a:lumMod val="50000"/>
                  </a:schemeClr>
                </a:solidFill>
                <a:latin typeface="Ancuu" pitchFamily="2" charset="0"/>
              </a:rPr>
              <a:t>Rule: </a:t>
            </a:r>
          </a:p>
          <a:p>
            <a:r>
              <a:rPr lang="en-US" sz="2800" dirty="0">
                <a:solidFill>
                  <a:schemeClr val="accent1">
                    <a:lumMod val="50000"/>
                  </a:schemeClr>
                </a:solidFill>
                <a:latin typeface="Ancuu" pitchFamily="2" charset="0"/>
              </a:rPr>
              <a:t>   *  1 maps to 6</a:t>
            </a:r>
          </a:p>
          <a:p>
            <a:r>
              <a:rPr lang="en-US" sz="2800" dirty="0">
                <a:solidFill>
                  <a:schemeClr val="accent1">
                    <a:lumMod val="50000"/>
                  </a:schemeClr>
                </a:solidFill>
                <a:latin typeface="Ancuu" pitchFamily="2" charset="0"/>
              </a:rPr>
              <a:t>   *  2 maps to 4</a:t>
            </a:r>
          </a:p>
          <a:p>
            <a:r>
              <a:rPr lang="en-US" sz="2800" dirty="0">
                <a:solidFill>
                  <a:schemeClr val="accent1">
                    <a:lumMod val="50000"/>
                  </a:schemeClr>
                </a:solidFill>
                <a:latin typeface="Ancuu" pitchFamily="2" charset="0"/>
              </a:rPr>
              <a:t>   *  3 maps to 2</a:t>
            </a:r>
          </a:p>
          <a:p>
            <a:r>
              <a:rPr lang="en-US" sz="2800" dirty="0">
                <a:solidFill>
                  <a:schemeClr val="accent1">
                    <a:lumMod val="50000"/>
                  </a:schemeClr>
                </a:solidFill>
                <a:latin typeface="Ancuu" pitchFamily="2" charset="0"/>
              </a:rPr>
              <a:t>   *  4 maps to 2</a:t>
            </a:r>
          </a:p>
        </p:txBody>
      </p:sp>
      <p:pic>
        <p:nvPicPr>
          <p:cNvPr id="6" name="Picture 5">
            <a:extLst>
              <a:ext uri="{FF2B5EF4-FFF2-40B4-BE49-F238E27FC236}">
                <a16:creationId xmlns:a16="http://schemas.microsoft.com/office/drawing/2014/main" id="{529F77CE-0A4F-41E4-BCD5-7C5571DCF64D}"/>
              </a:ext>
            </a:extLst>
          </p:cNvPr>
          <p:cNvPicPr>
            <a:picLocks noChangeAspect="1"/>
          </p:cNvPicPr>
          <p:nvPr/>
        </p:nvPicPr>
        <p:blipFill>
          <a:blip r:embed="rId2"/>
          <a:stretch>
            <a:fillRect/>
          </a:stretch>
        </p:blipFill>
        <p:spPr>
          <a:xfrm>
            <a:off x="1906905" y="2561671"/>
            <a:ext cx="3552825" cy="2181225"/>
          </a:xfrm>
          <a:prstGeom prst="rect">
            <a:avLst/>
          </a:prstGeom>
        </p:spPr>
      </p:pic>
    </p:spTree>
    <p:extLst>
      <p:ext uri="{BB962C8B-B14F-4D97-AF65-F5344CB8AC3E}">
        <p14:creationId xmlns:p14="http://schemas.microsoft.com/office/powerpoint/2010/main" val="2074653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D2CEB-2384-47ED-B539-229AC59B00A9}"/>
              </a:ext>
            </a:extLst>
          </p:cNvPr>
          <p:cNvSpPr>
            <a:spLocks noGrp="1"/>
          </p:cNvSpPr>
          <p:nvPr>
            <p:ph type="title"/>
          </p:nvPr>
        </p:nvSpPr>
        <p:spPr>
          <a:xfrm>
            <a:off x="1045029" y="56833"/>
            <a:ext cx="10058400" cy="1450757"/>
          </a:xfrm>
        </p:spPr>
        <p:txBody>
          <a:bodyPr/>
          <a:lstStyle/>
          <a:p>
            <a:r>
              <a:rPr lang="en-US" dirty="0"/>
              <a:t>Domain and range </a:t>
            </a:r>
          </a:p>
        </p:txBody>
      </p:sp>
      <p:pic>
        <p:nvPicPr>
          <p:cNvPr id="4" name="Picture 3">
            <a:extLst>
              <a:ext uri="{FF2B5EF4-FFF2-40B4-BE49-F238E27FC236}">
                <a16:creationId xmlns:a16="http://schemas.microsoft.com/office/drawing/2014/main" id="{C924CF6D-9352-433A-AA4B-19EFBBEAC567}"/>
              </a:ext>
            </a:extLst>
          </p:cNvPr>
          <p:cNvPicPr>
            <a:picLocks noChangeAspect="1"/>
          </p:cNvPicPr>
          <p:nvPr/>
        </p:nvPicPr>
        <p:blipFill>
          <a:blip r:embed="rId2"/>
          <a:stretch>
            <a:fillRect/>
          </a:stretch>
        </p:blipFill>
        <p:spPr>
          <a:xfrm>
            <a:off x="2782390" y="2338401"/>
            <a:ext cx="4719723" cy="2612422"/>
          </a:xfrm>
          <a:prstGeom prst="rect">
            <a:avLst/>
          </a:prstGeom>
        </p:spPr>
      </p:pic>
      <p:sp>
        <p:nvSpPr>
          <p:cNvPr id="5" name="Rectangle 4"/>
          <p:cNvSpPr/>
          <p:nvPr/>
        </p:nvSpPr>
        <p:spPr>
          <a:xfrm>
            <a:off x="822961" y="1373207"/>
            <a:ext cx="9548948" cy="830997"/>
          </a:xfrm>
          <a:prstGeom prst="rect">
            <a:avLst/>
          </a:prstGeom>
          <a:solidFill>
            <a:schemeClr val="accent5"/>
          </a:solidFill>
        </p:spPr>
        <p:txBody>
          <a:bodyPr wrap="square">
            <a:spAutoFit/>
          </a:bodyPr>
          <a:lstStyle/>
          <a:p>
            <a:r>
              <a:rPr lang="en-US" sz="2400" dirty="0" smtClean="0">
                <a:latin typeface="LiberationSerif"/>
              </a:rPr>
              <a:t>The set </a:t>
            </a:r>
            <a:r>
              <a:rPr lang="en-US" sz="2400" dirty="0">
                <a:latin typeface="LiberationSerif"/>
              </a:rPr>
              <a:t>of inputs is called the </a:t>
            </a:r>
            <a:r>
              <a:rPr lang="en-US" sz="2400" b="1" dirty="0">
                <a:latin typeface="LiberationSerif-Bold"/>
              </a:rPr>
              <a:t>domain </a:t>
            </a:r>
            <a:r>
              <a:rPr lang="en-US" sz="2400" dirty="0">
                <a:latin typeface="LiberationSerif"/>
              </a:rPr>
              <a:t>of the function. The set of outputs is called the </a:t>
            </a:r>
            <a:r>
              <a:rPr lang="en-US" sz="2400" b="1" dirty="0">
                <a:latin typeface="LiberationSerif-Bold"/>
              </a:rPr>
              <a:t>range </a:t>
            </a:r>
            <a:r>
              <a:rPr lang="en-US" sz="2400" dirty="0">
                <a:latin typeface="LiberationSerif"/>
              </a:rPr>
              <a:t>of the function.</a:t>
            </a:r>
            <a:endParaRPr lang="en-US" sz="2400" dirty="0"/>
          </a:p>
        </p:txBody>
      </p:sp>
      <p:sp>
        <p:nvSpPr>
          <p:cNvPr id="6" name="Rectangle 5"/>
          <p:cNvSpPr/>
          <p:nvPr/>
        </p:nvSpPr>
        <p:spPr>
          <a:xfrm>
            <a:off x="822961" y="5284262"/>
            <a:ext cx="10315303" cy="1200329"/>
          </a:xfrm>
          <a:prstGeom prst="rect">
            <a:avLst/>
          </a:prstGeom>
          <a:solidFill>
            <a:schemeClr val="accent5"/>
          </a:solidFill>
        </p:spPr>
        <p:txBody>
          <a:bodyPr wrap="square">
            <a:spAutoFit/>
          </a:bodyPr>
          <a:lstStyle/>
          <a:p>
            <a:r>
              <a:rPr lang="en-US" sz="2400" dirty="0">
                <a:latin typeface="LiberationSerif"/>
              </a:rPr>
              <a:t>A </a:t>
            </a:r>
            <a:r>
              <a:rPr lang="en-US" sz="2400" b="1" dirty="0">
                <a:latin typeface="LiberationSerif"/>
              </a:rPr>
              <a:t>function maps </a:t>
            </a:r>
            <a:r>
              <a:rPr lang="en-US" sz="2400" dirty="0">
                <a:latin typeface="LiberationSerif"/>
              </a:rPr>
              <a:t>every element in the domain </a:t>
            </a:r>
            <a:r>
              <a:rPr lang="en-US" sz="2400" dirty="0" smtClean="0">
                <a:latin typeface="LiberationSerif"/>
              </a:rPr>
              <a:t>to exactly </a:t>
            </a:r>
            <a:r>
              <a:rPr lang="en-US" sz="2400" dirty="0">
                <a:latin typeface="LiberationSerif"/>
              </a:rPr>
              <a:t>one element in the range. Although each input can </a:t>
            </a:r>
            <a:r>
              <a:rPr lang="en-US" sz="2400" dirty="0" smtClean="0">
                <a:latin typeface="LiberationSerif"/>
              </a:rPr>
              <a:t>be sent </a:t>
            </a:r>
            <a:r>
              <a:rPr lang="en-US" sz="2400" dirty="0">
                <a:latin typeface="LiberationSerif"/>
              </a:rPr>
              <a:t>to only one output, two different inputs can be sent to </a:t>
            </a:r>
            <a:r>
              <a:rPr lang="en-US" sz="2400" dirty="0" smtClean="0">
                <a:latin typeface="LiberationSerif"/>
              </a:rPr>
              <a:t>the same </a:t>
            </a:r>
            <a:r>
              <a:rPr lang="en-US" sz="2400" dirty="0">
                <a:latin typeface="LiberationSerif"/>
              </a:rPr>
              <a:t>output.</a:t>
            </a:r>
            <a:endParaRPr lang="en-US" sz="2400" dirty="0"/>
          </a:p>
        </p:txBody>
      </p:sp>
    </p:spTree>
    <p:extLst>
      <p:ext uri="{BB962C8B-B14F-4D97-AF65-F5344CB8AC3E}">
        <p14:creationId xmlns:p14="http://schemas.microsoft.com/office/powerpoint/2010/main" val="41587103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944843" y="2590491"/>
            <a:ext cx="6221031" cy="830997"/>
          </a:xfrm>
          <a:prstGeom prst="rect">
            <a:avLst/>
          </a:prstGeom>
        </p:spPr>
        <p:txBody>
          <a:bodyPr wrap="square">
            <a:spAutoFit/>
          </a:bodyPr>
          <a:lstStyle/>
          <a:p>
            <a:r>
              <a:rPr lang="en-US" sz="2400" dirty="0">
                <a:latin typeface="LiberationSerif"/>
              </a:rPr>
              <a:t>In this case, a graph of a function </a:t>
            </a:r>
            <a:r>
              <a:rPr lang="en-US" sz="2400" i="1" dirty="0">
                <a:latin typeface="STIXGeneral-Italic"/>
              </a:rPr>
              <a:t>f </a:t>
            </a:r>
            <a:r>
              <a:rPr lang="en-US" sz="2400" dirty="0">
                <a:latin typeface="LiberationSerif"/>
              </a:rPr>
              <a:t>has a </a:t>
            </a:r>
            <a:r>
              <a:rPr lang="en-US" sz="2400" dirty="0" smtClean="0">
                <a:latin typeface="LiberationSerif"/>
              </a:rPr>
              <a:t>domain of </a:t>
            </a:r>
            <a:r>
              <a:rPr lang="en-US" sz="2400" dirty="0">
                <a:latin typeface="STIXGeneral-Regular"/>
              </a:rPr>
              <a:t>{1, 2, 3} </a:t>
            </a:r>
            <a:r>
              <a:rPr lang="en-US" sz="2400" dirty="0">
                <a:latin typeface="LiberationSerif"/>
              </a:rPr>
              <a:t>and a range of </a:t>
            </a:r>
            <a:r>
              <a:rPr lang="en-US" sz="2400" dirty="0">
                <a:latin typeface="STIXGeneral-Regular"/>
              </a:rPr>
              <a:t>{1, 2}. </a:t>
            </a:r>
            <a:endParaRPr lang="en-US" sz="2400" dirty="0" smtClean="0">
              <a:latin typeface="STIXGeneral-Regular"/>
            </a:endParaRPr>
          </a:p>
        </p:txBody>
      </p:sp>
      <p:pic>
        <p:nvPicPr>
          <p:cNvPr id="7" name="Picture 6"/>
          <p:cNvPicPr>
            <a:picLocks noChangeAspect="1"/>
          </p:cNvPicPr>
          <p:nvPr/>
        </p:nvPicPr>
        <p:blipFill>
          <a:blip r:embed="rId2"/>
          <a:stretch>
            <a:fillRect/>
          </a:stretch>
        </p:blipFill>
        <p:spPr>
          <a:xfrm>
            <a:off x="997131" y="2458551"/>
            <a:ext cx="4053736" cy="2995034"/>
          </a:xfrm>
          <a:prstGeom prst="rect">
            <a:avLst/>
          </a:prstGeom>
        </p:spPr>
      </p:pic>
      <p:sp>
        <p:nvSpPr>
          <p:cNvPr id="2" name="Rectangle 1"/>
          <p:cNvSpPr/>
          <p:nvPr/>
        </p:nvSpPr>
        <p:spPr>
          <a:xfrm>
            <a:off x="5944843" y="3816945"/>
            <a:ext cx="5407971" cy="830997"/>
          </a:xfrm>
          <a:prstGeom prst="rect">
            <a:avLst/>
          </a:prstGeom>
        </p:spPr>
        <p:txBody>
          <a:bodyPr wrap="square">
            <a:spAutoFit/>
          </a:bodyPr>
          <a:lstStyle/>
          <a:p>
            <a:r>
              <a:rPr lang="en-US" sz="2400" dirty="0">
                <a:latin typeface="LiberationSerif"/>
              </a:rPr>
              <a:t>The independent variable is </a:t>
            </a:r>
            <a:r>
              <a:rPr lang="en-US" sz="2400" i="1" dirty="0">
                <a:latin typeface="STIXGeneral-Italic"/>
              </a:rPr>
              <a:t>x </a:t>
            </a:r>
            <a:r>
              <a:rPr lang="en-US" sz="2400" dirty="0">
                <a:latin typeface="LiberationSerif"/>
              </a:rPr>
              <a:t>and the dependent variable is </a:t>
            </a:r>
            <a:r>
              <a:rPr lang="en-US" sz="2400" i="1" dirty="0">
                <a:latin typeface="STIXGeneral-Italic"/>
              </a:rPr>
              <a:t>y</a:t>
            </a:r>
            <a:r>
              <a:rPr lang="en-US" sz="2400" dirty="0">
                <a:latin typeface="STIXGeneral-Regular"/>
              </a:rPr>
              <a:t>.</a:t>
            </a:r>
            <a:endParaRPr lang="en-US" sz="2400" dirty="0"/>
          </a:p>
        </p:txBody>
      </p:sp>
      <p:sp>
        <p:nvSpPr>
          <p:cNvPr id="8" name="Rectangle 7"/>
          <p:cNvSpPr/>
          <p:nvPr/>
        </p:nvSpPr>
        <p:spPr>
          <a:xfrm>
            <a:off x="997131" y="392564"/>
            <a:ext cx="2579436" cy="830997"/>
          </a:xfrm>
          <a:prstGeom prst="rect">
            <a:avLst/>
          </a:prstGeom>
        </p:spPr>
        <p:txBody>
          <a:bodyPr wrap="square">
            <a:spAutoFit/>
          </a:bodyPr>
          <a:lstStyle/>
          <a:p>
            <a:r>
              <a:rPr lang="en-US" sz="4800" b="1" dirty="0">
                <a:latin typeface="LiberationSerif-Bold"/>
              </a:rPr>
              <a:t>G</a:t>
            </a:r>
            <a:r>
              <a:rPr lang="en-US" sz="4800" b="1" dirty="0" smtClean="0">
                <a:latin typeface="LiberationSerif-Bold"/>
              </a:rPr>
              <a:t>raphs</a:t>
            </a:r>
            <a:endParaRPr lang="en-US" sz="4800" dirty="0"/>
          </a:p>
        </p:txBody>
      </p:sp>
      <p:sp>
        <p:nvSpPr>
          <p:cNvPr id="9" name="Rectangle 8"/>
          <p:cNvSpPr/>
          <p:nvPr/>
        </p:nvSpPr>
        <p:spPr>
          <a:xfrm>
            <a:off x="592181" y="1262914"/>
            <a:ext cx="10602687" cy="830997"/>
          </a:xfrm>
          <a:prstGeom prst="rect">
            <a:avLst/>
          </a:prstGeom>
          <a:solidFill>
            <a:schemeClr val="accent1"/>
          </a:solidFill>
        </p:spPr>
        <p:txBody>
          <a:bodyPr wrap="square">
            <a:spAutoFit/>
          </a:bodyPr>
          <a:lstStyle/>
          <a:p>
            <a:pPr algn="just"/>
            <a:r>
              <a:rPr lang="en-US" sz="2400" dirty="0">
                <a:latin typeface="+mj-lt"/>
              </a:rPr>
              <a:t>We can also visualize a function by plotting points (</a:t>
            </a:r>
            <a:r>
              <a:rPr lang="en-US" sz="2400" i="1" dirty="0">
                <a:latin typeface="+mj-lt"/>
              </a:rPr>
              <a:t>x</a:t>
            </a:r>
            <a:r>
              <a:rPr lang="en-US" sz="2400" dirty="0">
                <a:latin typeface="+mj-lt"/>
              </a:rPr>
              <a:t>, </a:t>
            </a:r>
            <a:r>
              <a:rPr lang="en-US" sz="2400" i="1" dirty="0">
                <a:latin typeface="+mj-lt"/>
              </a:rPr>
              <a:t>y</a:t>
            </a:r>
            <a:r>
              <a:rPr lang="en-US" sz="2400" dirty="0">
                <a:latin typeface="+mj-lt"/>
              </a:rPr>
              <a:t>) in </a:t>
            </a:r>
            <a:r>
              <a:rPr lang="en-US" sz="2400" dirty="0" smtClean="0">
                <a:latin typeface="+mj-lt"/>
              </a:rPr>
              <a:t>the coordinate </a:t>
            </a:r>
            <a:r>
              <a:rPr lang="en-US" sz="2400" dirty="0">
                <a:latin typeface="+mj-lt"/>
              </a:rPr>
              <a:t>plane where </a:t>
            </a:r>
            <a:r>
              <a:rPr lang="en-US" sz="2400" i="1" dirty="0">
                <a:latin typeface="+mj-lt"/>
              </a:rPr>
              <a:t>y </a:t>
            </a:r>
            <a:r>
              <a:rPr lang="en-US" sz="2400" dirty="0">
                <a:latin typeface="+mj-lt"/>
              </a:rPr>
              <a:t>= </a:t>
            </a:r>
            <a:r>
              <a:rPr lang="en-US" sz="2400" i="1" dirty="0">
                <a:latin typeface="+mj-lt"/>
              </a:rPr>
              <a:t>f </a:t>
            </a:r>
            <a:r>
              <a:rPr lang="en-US" sz="2400" dirty="0">
                <a:latin typeface="+mj-lt"/>
              </a:rPr>
              <a:t>(</a:t>
            </a:r>
            <a:r>
              <a:rPr lang="en-US" sz="2400" i="1" dirty="0">
                <a:latin typeface="+mj-lt"/>
              </a:rPr>
              <a:t>x</a:t>
            </a:r>
            <a:r>
              <a:rPr lang="en-US" sz="2400" dirty="0" smtClean="0">
                <a:latin typeface="+mj-lt"/>
              </a:rPr>
              <a:t>). </a:t>
            </a:r>
            <a:r>
              <a:rPr lang="en-US" sz="2400" dirty="0">
                <a:latin typeface="+mj-lt"/>
              </a:rPr>
              <a:t>The </a:t>
            </a:r>
            <a:r>
              <a:rPr lang="en-US" sz="2400" b="1" dirty="0">
                <a:latin typeface="+mj-lt"/>
              </a:rPr>
              <a:t>graph of a </a:t>
            </a:r>
            <a:r>
              <a:rPr lang="en-US" sz="2400" b="1" dirty="0" smtClean="0">
                <a:latin typeface="+mj-lt"/>
              </a:rPr>
              <a:t>function </a:t>
            </a:r>
            <a:r>
              <a:rPr lang="en-US" sz="2400" dirty="0" smtClean="0">
                <a:latin typeface="+mj-lt"/>
              </a:rPr>
              <a:t>is </a:t>
            </a:r>
            <a:r>
              <a:rPr lang="en-US" sz="2400" dirty="0">
                <a:latin typeface="+mj-lt"/>
              </a:rPr>
              <a:t>the set of all these points</a:t>
            </a:r>
          </a:p>
        </p:txBody>
      </p:sp>
    </p:spTree>
    <p:extLst>
      <p:ext uri="{BB962C8B-B14F-4D97-AF65-F5344CB8AC3E}">
        <p14:creationId xmlns:p14="http://schemas.microsoft.com/office/powerpoint/2010/main" val="336450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542744" y="3304903"/>
            <a:ext cx="2937445" cy="2909116"/>
          </a:xfrm>
          <a:prstGeom prst="rect">
            <a:avLst/>
          </a:prstGeom>
        </p:spPr>
      </p:pic>
      <p:sp>
        <p:nvSpPr>
          <p:cNvPr id="7" name="Rectangle 6"/>
          <p:cNvSpPr/>
          <p:nvPr/>
        </p:nvSpPr>
        <p:spPr>
          <a:xfrm>
            <a:off x="5225143" y="1235833"/>
            <a:ext cx="4731303" cy="1015663"/>
          </a:xfrm>
          <a:prstGeom prst="rect">
            <a:avLst/>
          </a:prstGeom>
        </p:spPr>
        <p:txBody>
          <a:bodyPr wrap="square">
            <a:spAutoFit/>
          </a:bodyPr>
          <a:lstStyle/>
          <a:p>
            <a:r>
              <a:rPr lang="en-US" dirty="0" smtClean="0"/>
              <a:t>The graph </a:t>
            </a:r>
            <a:r>
              <a:rPr lang="en-US" dirty="0"/>
              <a:t>of the function </a:t>
            </a:r>
            <a:r>
              <a:rPr lang="en-US" sz="2000" i="1" dirty="0"/>
              <a:t>f </a:t>
            </a:r>
            <a:r>
              <a:rPr lang="en-US" sz="2000" i="1" dirty="0" smtClean="0"/>
              <a:t>(x)=3-x </a:t>
            </a:r>
            <a:r>
              <a:rPr lang="en-US" dirty="0" smtClean="0"/>
              <a:t>with domain </a:t>
            </a:r>
            <a:r>
              <a:rPr lang="en-US" sz="2000" dirty="0"/>
              <a:t>{1, 2, 3</a:t>
            </a:r>
            <a:r>
              <a:rPr lang="en-US" sz="2000" dirty="0" smtClean="0"/>
              <a:t>}. </a:t>
            </a:r>
            <a:r>
              <a:rPr lang="en-US" dirty="0"/>
              <a:t>The </a:t>
            </a:r>
            <a:r>
              <a:rPr lang="en-US" dirty="0" smtClean="0"/>
              <a:t>graph consists of </a:t>
            </a:r>
            <a:r>
              <a:rPr lang="en-US" dirty="0"/>
              <a:t>the points </a:t>
            </a:r>
            <a:r>
              <a:rPr lang="en-US" sz="2000" dirty="0"/>
              <a:t>(</a:t>
            </a:r>
            <a:r>
              <a:rPr lang="en-US" sz="2000" i="1" dirty="0"/>
              <a:t>x</a:t>
            </a:r>
            <a:r>
              <a:rPr lang="en-US" sz="2000" dirty="0"/>
              <a:t>, </a:t>
            </a:r>
            <a:r>
              <a:rPr lang="en-US" sz="2000" i="1" dirty="0"/>
              <a:t>f </a:t>
            </a:r>
            <a:r>
              <a:rPr lang="en-US" sz="2000" dirty="0"/>
              <a:t>(</a:t>
            </a:r>
            <a:r>
              <a:rPr lang="en-US" sz="2000" i="1" dirty="0"/>
              <a:t>x</a:t>
            </a:r>
            <a:r>
              <a:rPr lang="en-US" sz="2000" dirty="0"/>
              <a:t>)) </a:t>
            </a:r>
            <a:r>
              <a:rPr lang="en-US" dirty="0"/>
              <a:t>for all </a:t>
            </a:r>
            <a:r>
              <a:rPr lang="en-US" sz="2000" i="1" dirty="0"/>
              <a:t>x </a:t>
            </a:r>
            <a:r>
              <a:rPr lang="en-US" dirty="0"/>
              <a:t>in the domain</a:t>
            </a:r>
          </a:p>
        </p:txBody>
      </p:sp>
      <p:cxnSp>
        <p:nvCxnSpPr>
          <p:cNvPr id="9" name="Straight Connector 8"/>
          <p:cNvCxnSpPr/>
          <p:nvPr/>
        </p:nvCxnSpPr>
        <p:spPr>
          <a:xfrm>
            <a:off x="1472519" y="3740830"/>
            <a:ext cx="2818921" cy="2777535"/>
          </a:xfrm>
          <a:prstGeom prst="line">
            <a:avLst/>
          </a:prstGeom>
          <a:ln w="57150">
            <a:solidFill>
              <a:schemeClr val="accent1">
                <a:lumMod val="75000"/>
              </a:schemeClr>
            </a:solidFill>
          </a:ln>
        </p:spPr>
        <p:style>
          <a:lnRef idx="3">
            <a:schemeClr val="dk1"/>
          </a:lnRef>
          <a:fillRef idx="0">
            <a:schemeClr val="dk1"/>
          </a:fillRef>
          <a:effectRef idx="2">
            <a:schemeClr val="dk1"/>
          </a:effectRef>
          <a:fontRef idx="minor">
            <a:schemeClr val="tx1"/>
          </a:fontRef>
        </p:style>
      </p:cxnSp>
      <p:sp>
        <p:nvSpPr>
          <p:cNvPr id="12" name="Rectangle 11"/>
          <p:cNvSpPr/>
          <p:nvPr/>
        </p:nvSpPr>
        <p:spPr>
          <a:xfrm>
            <a:off x="5225143" y="3910102"/>
            <a:ext cx="4273734" cy="984885"/>
          </a:xfrm>
          <a:prstGeom prst="rect">
            <a:avLst/>
          </a:prstGeom>
          <a:solidFill>
            <a:schemeClr val="bg1"/>
          </a:solidFill>
          <a:ln>
            <a:solidFill>
              <a:schemeClr val="bg1"/>
            </a:solidFill>
          </a:ln>
        </p:spPr>
        <p:txBody>
          <a:bodyPr wrap="square">
            <a:spAutoFit/>
          </a:bodyPr>
          <a:lstStyle/>
          <a:p>
            <a:r>
              <a:rPr lang="en-US" dirty="0">
                <a:latin typeface="LiberationSerif"/>
              </a:rPr>
              <a:t>The </a:t>
            </a:r>
            <a:r>
              <a:rPr lang="en-US" dirty="0" smtClean="0">
                <a:latin typeface="LiberationSerif"/>
              </a:rPr>
              <a:t>graph of </a:t>
            </a:r>
            <a:r>
              <a:rPr lang="en-US" i="1" dirty="0"/>
              <a:t>f </a:t>
            </a:r>
            <a:r>
              <a:rPr lang="en-US" dirty="0"/>
              <a:t>(</a:t>
            </a:r>
            <a:r>
              <a:rPr lang="en-US" i="1" dirty="0"/>
              <a:t>x</a:t>
            </a:r>
            <a:r>
              <a:rPr lang="en-US" dirty="0"/>
              <a:t>) = 3 − </a:t>
            </a:r>
            <a:r>
              <a:rPr lang="en-US" i="1" dirty="0"/>
              <a:t>x </a:t>
            </a:r>
            <a:r>
              <a:rPr lang="en-US" dirty="0"/>
              <a:t>with domain </a:t>
            </a:r>
            <a:r>
              <a:rPr lang="en-US" dirty="0" smtClean="0"/>
              <a:t> </a:t>
            </a:r>
            <a:r>
              <a:rPr lang="en-US" b="1" dirty="0" smtClean="0"/>
              <a:t>R</a:t>
            </a:r>
            <a:r>
              <a:rPr lang="en-US" dirty="0" smtClean="0"/>
              <a:t> </a:t>
            </a:r>
            <a:r>
              <a:rPr lang="en-US" dirty="0" smtClean="0">
                <a:latin typeface="LiberationSerif"/>
              </a:rPr>
              <a:t>consists </a:t>
            </a:r>
            <a:r>
              <a:rPr lang="en-US" dirty="0">
                <a:latin typeface="LiberationSerif"/>
              </a:rPr>
              <a:t>of the points </a:t>
            </a:r>
            <a:r>
              <a:rPr lang="en-US" sz="2000" dirty="0">
                <a:latin typeface="STIXGeneral-Regular"/>
              </a:rPr>
              <a:t>(</a:t>
            </a:r>
            <a:r>
              <a:rPr lang="en-US" sz="2000" i="1" dirty="0">
                <a:latin typeface="STIXGeneral-Italic"/>
              </a:rPr>
              <a:t>x</a:t>
            </a:r>
            <a:r>
              <a:rPr lang="en-US" sz="2000" dirty="0">
                <a:latin typeface="STIXGeneral-Regular"/>
              </a:rPr>
              <a:t>, </a:t>
            </a:r>
            <a:r>
              <a:rPr lang="en-US" sz="2000" i="1" dirty="0">
                <a:latin typeface="STIXGeneral-Italic"/>
              </a:rPr>
              <a:t>f </a:t>
            </a:r>
            <a:r>
              <a:rPr lang="en-US" sz="2000" dirty="0">
                <a:latin typeface="STIXGeneral-Regular"/>
              </a:rPr>
              <a:t>(</a:t>
            </a:r>
            <a:r>
              <a:rPr lang="en-US" sz="2000" i="1" dirty="0">
                <a:latin typeface="STIXGeneral-Italic"/>
              </a:rPr>
              <a:t>x</a:t>
            </a:r>
            <a:r>
              <a:rPr lang="en-US" sz="2000" dirty="0">
                <a:latin typeface="STIXGeneral-Regular"/>
              </a:rPr>
              <a:t>)) </a:t>
            </a:r>
            <a:r>
              <a:rPr lang="en-US" dirty="0">
                <a:latin typeface="LiberationSerif"/>
              </a:rPr>
              <a:t>for all </a:t>
            </a:r>
            <a:r>
              <a:rPr lang="en-US" sz="2000" i="1" dirty="0">
                <a:latin typeface="STIXGeneral-Italic"/>
              </a:rPr>
              <a:t>x </a:t>
            </a:r>
            <a:r>
              <a:rPr lang="en-US" dirty="0">
                <a:latin typeface="LiberationSerif"/>
              </a:rPr>
              <a:t>in the </a:t>
            </a:r>
            <a:r>
              <a:rPr lang="en-US" dirty="0" smtClean="0">
                <a:latin typeface="LiberationSerif"/>
              </a:rPr>
              <a:t>domain </a:t>
            </a:r>
            <a:r>
              <a:rPr lang="en-US" b="1" dirty="0" smtClean="0">
                <a:latin typeface="LiberationSerif"/>
              </a:rPr>
              <a:t>R</a:t>
            </a:r>
            <a:endParaRPr lang="en-US" b="1" dirty="0"/>
          </a:p>
        </p:txBody>
      </p:sp>
      <p:cxnSp>
        <p:nvCxnSpPr>
          <p:cNvPr id="14" name="Straight Arrow Connector 13"/>
          <p:cNvCxnSpPr/>
          <p:nvPr/>
        </p:nvCxnSpPr>
        <p:spPr bwMode="auto">
          <a:xfrm flipV="1">
            <a:off x="2743201" y="4176730"/>
            <a:ext cx="2286476" cy="84872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 name="Picture 1"/>
          <p:cNvPicPr>
            <a:picLocks noChangeAspect="1"/>
          </p:cNvPicPr>
          <p:nvPr/>
        </p:nvPicPr>
        <p:blipFill>
          <a:blip r:embed="rId2"/>
          <a:stretch>
            <a:fillRect/>
          </a:stretch>
        </p:blipFill>
        <p:spPr>
          <a:xfrm>
            <a:off x="1731491" y="532085"/>
            <a:ext cx="2559949" cy="2535260"/>
          </a:xfrm>
          <a:prstGeom prst="rect">
            <a:avLst/>
          </a:prstGeom>
        </p:spPr>
      </p:pic>
    </p:spTree>
    <p:extLst>
      <p:ext uri="{BB962C8B-B14F-4D97-AF65-F5344CB8AC3E}">
        <p14:creationId xmlns:p14="http://schemas.microsoft.com/office/powerpoint/2010/main" val="94893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heme/theme1.xml><?xml version="1.0" encoding="utf-8"?>
<a:theme xmlns:a="http://schemas.openxmlformats.org/drawingml/2006/main" name="Theme1">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C2FE2126-3B9A-47CA-8C63-92FBDC6C35D1}" vid="{2898285D-DE33-40E0-8579-F511568931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1732</TotalTime>
  <Words>1452</Words>
  <Application>Microsoft Office PowerPoint</Application>
  <PresentationFormat>Widescreen</PresentationFormat>
  <Paragraphs>196</Paragraphs>
  <Slides>40</Slides>
  <Notes>1</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40</vt:i4>
      </vt:variant>
    </vt:vector>
  </HeadingPairs>
  <TitlesOfParts>
    <vt:vector size="60" baseType="lpstr">
      <vt:lpstr>ＭＳ Ｐゴシック</vt:lpstr>
      <vt:lpstr>Ancuu</vt:lpstr>
      <vt:lpstr>Arial</vt:lpstr>
      <vt:lpstr>Arial Black</vt:lpstr>
      <vt:lpstr>Calibri</vt:lpstr>
      <vt:lpstr>Cambria Math</vt:lpstr>
      <vt:lpstr>Consolas</vt:lpstr>
      <vt:lpstr>Euclid Extra</vt:lpstr>
      <vt:lpstr>Euclid Symbol</vt:lpstr>
      <vt:lpstr>LiberationSans-Bold</vt:lpstr>
      <vt:lpstr>LiberationSerif</vt:lpstr>
      <vt:lpstr>LiberationSerif-Bold</vt:lpstr>
      <vt:lpstr>STIXGeneral-BoldItalic</vt:lpstr>
      <vt:lpstr>STIXGeneral-Italic</vt:lpstr>
      <vt:lpstr>STIXGeneral-Regular</vt:lpstr>
      <vt:lpstr>Symbol</vt:lpstr>
      <vt:lpstr>Times New Roman</vt:lpstr>
      <vt:lpstr>Webdings</vt:lpstr>
      <vt:lpstr>Wingdings</vt:lpstr>
      <vt:lpstr>Theme1</vt:lpstr>
      <vt:lpstr>Functions and Graphs</vt:lpstr>
      <vt:lpstr>Why study this chapter? </vt:lpstr>
      <vt:lpstr>Learning objectives </vt:lpstr>
      <vt:lpstr>  functions (= special rules)</vt:lpstr>
      <vt:lpstr>Functions – example  </vt:lpstr>
      <vt:lpstr>Functions – example </vt:lpstr>
      <vt:lpstr>Domain and range </vt:lpstr>
      <vt:lpstr>PowerPoint Presentation</vt:lpstr>
      <vt:lpstr>PowerPoint Presentation</vt:lpstr>
      <vt:lpstr>Example </vt:lpstr>
      <vt:lpstr>PowerPoint Presentation</vt:lpstr>
      <vt:lpstr>Examples</vt:lpstr>
      <vt:lpstr>Zeros of a function</vt:lpstr>
      <vt:lpstr>Symmetry of even functions </vt:lpstr>
      <vt:lpstr>Symmetry of odd functions </vt:lpstr>
      <vt:lpstr>Symmetry of odd functions </vt:lpstr>
      <vt:lpstr>Example </vt:lpstr>
      <vt:lpstr>Odd or even or neither?</vt:lpstr>
      <vt:lpstr>Common mathematical models </vt:lpstr>
      <vt:lpstr>Choose a reasonable model</vt:lpstr>
      <vt:lpstr>Choose a reasonable model</vt:lpstr>
      <vt:lpstr>Choose a reasonable model</vt:lpstr>
      <vt:lpstr>Combinations of Functions</vt:lpstr>
      <vt:lpstr>Example </vt:lpstr>
      <vt:lpstr>Composite function gf </vt:lpstr>
      <vt:lpstr>Composite functions – example </vt:lpstr>
      <vt:lpstr>PowerPoint Presentation</vt:lpstr>
      <vt:lpstr>Composite functions – example</vt:lpstr>
      <vt:lpstr>PowerPoint Presentation</vt:lpstr>
      <vt:lpstr>New functions from old functions</vt:lpstr>
      <vt:lpstr>Shifting</vt:lpstr>
      <vt:lpstr>Shifting – example </vt:lpstr>
      <vt:lpstr>Reflections </vt:lpstr>
      <vt:lpstr>f(x)  |f(x)| rule</vt:lpstr>
      <vt:lpstr>f(x)  |f(x)|</vt:lpstr>
      <vt:lpstr>Transformations - Quiz </vt:lpstr>
      <vt:lpstr>Exercise</vt:lpstr>
      <vt:lpstr>True-False Quiz </vt:lpstr>
      <vt:lpstr>Summary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and Graphs</dc:title>
  <dc:creator>Lenovo</dc:creator>
  <cp:lastModifiedBy>Tran Thanh</cp:lastModifiedBy>
  <cp:revision>77</cp:revision>
  <dcterms:created xsi:type="dcterms:W3CDTF">2019-08-23T08:51:11Z</dcterms:created>
  <dcterms:modified xsi:type="dcterms:W3CDTF">2019-11-11T07:17:14Z</dcterms:modified>
</cp:coreProperties>
</file>