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319" r:id="rId3"/>
    <p:sldId id="257" r:id="rId4"/>
    <p:sldId id="265" r:id="rId5"/>
    <p:sldId id="274" r:id="rId6"/>
    <p:sldId id="266" r:id="rId7"/>
    <p:sldId id="267" r:id="rId8"/>
    <p:sldId id="278" r:id="rId9"/>
    <p:sldId id="279" r:id="rId10"/>
    <p:sldId id="298" r:id="rId11"/>
    <p:sldId id="321" r:id="rId12"/>
    <p:sldId id="320" r:id="rId13"/>
    <p:sldId id="269" r:id="rId14"/>
    <p:sldId id="317" r:id="rId15"/>
    <p:sldId id="318" r:id="rId16"/>
    <p:sldId id="270" r:id="rId17"/>
    <p:sldId id="280" r:id="rId18"/>
    <p:sldId id="281" r:id="rId19"/>
    <p:sldId id="282" r:id="rId20"/>
    <p:sldId id="271" r:id="rId21"/>
    <p:sldId id="300" r:id="rId22"/>
    <p:sldId id="306" r:id="rId23"/>
    <p:sldId id="305" r:id="rId24"/>
    <p:sldId id="307" r:id="rId25"/>
    <p:sldId id="303" r:id="rId26"/>
    <p:sldId id="304" r:id="rId27"/>
    <p:sldId id="272" r:id="rId28"/>
    <p:sldId id="273" r:id="rId29"/>
    <p:sldId id="285" r:id="rId30"/>
    <p:sldId id="289" r:id="rId31"/>
    <p:sldId id="294" r:id="rId32"/>
    <p:sldId id="286" r:id="rId33"/>
    <p:sldId id="293" r:id="rId34"/>
    <p:sldId id="287" r:id="rId35"/>
    <p:sldId id="323" r:id="rId36"/>
    <p:sldId id="311" r:id="rId37"/>
    <p:sldId id="312" r:id="rId38"/>
    <p:sldId id="313" r:id="rId39"/>
    <p:sldId id="314" r:id="rId40"/>
    <p:sldId id="315" r:id="rId41"/>
    <p:sldId id="292" r:id="rId42"/>
    <p:sldId id="288" r:id="rId43"/>
    <p:sldId id="324" r:id="rId44"/>
    <p:sldId id="325" r:id="rId45"/>
    <p:sldId id="308" r:id="rId46"/>
    <p:sldId id="309" r:id="rId47"/>
    <p:sldId id="310" r:id="rId48"/>
    <p:sldId id="291" r:id="rId49"/>
    <p:sldId id="322" r:id="rId50"/>
    <p:sldId id="29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D86DB-0B4C-42DB-A247-80658427892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0CE12-793D-46EA-A663-F47B0F68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2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8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7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2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2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3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36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3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5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43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92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9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31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9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6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6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47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4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3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0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302B445-2956-4CC4-A73B-EAAFAC1F7A5D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1986BBD-DDF8-410C-898B-90A7B778ED91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803E535-8D68-4A10-B7F2-A0539A2544DA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99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CBE44D7-4847-4076-A06A-F8D26634DF23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6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757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9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AFE5647-76CC-4EBB-99BB-B20E4B1EA47F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4200A97-87EB-4339-81D4-C41ADAA8D13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B6DF8A4-CE00-409F-A807-BDA57ABBE14E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83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7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20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Maple to illustrate.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0CE12-793D-46EA-A663-F47B0F684E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1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>
            <a:extLst>
              <a:ext uri="{FF2B5EF4-FFF2-40B4-BE49-F238E27FC236}">
                <a16:creationId xmlns:a16="http://schemas.microsoft.com/office/drawing/2014/main" id="{7454DCD2-6DEB-42D7-A061-F59ACAC31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29CF029F-F9B3-47ED-9942-EFD87C509C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66845CD-E0F1-4757-9069-E330BD9C6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415C817-94DA-4B3C-8DF5-BBB1F910E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C09802F-B1A9-42C2-825F-2917737E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C08-E191-4AC8-88A2-057727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CA806-CE0B-4479-9723-1B077DA9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C0543-4684-4A9C-AF77-37CA198B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A011-BCDD-411E-8083-ADD33C24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F6CF-6792-442B-9D71-29A6A1B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3B3-5CFE-409F-A878-CFF4AF0F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8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DD2-40DB-437D-A626-DC208694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3D17-0661-4244-AA5B-BC2A64FA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0D6F-A1EC-4174-B2F9-99A259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0FC5-583E-47C8-A4F3-FA220C17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F603-A4B5-47A8-BC02-C85DE744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C228-E067-49E3-8319-261CABD0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B906-31FB-4459-9932-B45F3FD9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4834-56F5-4781-9033-3C95C5D0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2AEA-E5EB-4417-BD44-D7392249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82DF-76D5-4CB6-AB90-5722DEB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7D-C99E-4F8C-910D-E042B422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6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6D23-C438-4A36-B91C-1964148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6BD-F3BF-4D77-B02F-30AA0810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C9A4-CB58-4D0D-9C37-8239074A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1B-5C23-4545-9FBD-5B1B7EA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B2371-A069-4E8A-AE09-B3911FC2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B0EA-8D65-4DA5-AC3F-CB5E7C45B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CB227B-A46F-4FA3-A01D-B76E4222BB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DF2867-6BC5-4460-81AC-59621F613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fld id="{3296024E-4C08-4173-B702-8F206CF64FDF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237BFC2B-C3DB-4615-A439-6F53844CBD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322CCCEB-59AA-487B-B048-D6F64E01C4A1}" type="datetimeFigureOut">
              <a:rPr lang="en-US" smtClean="0"/>
              <a:t>9/17/2019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7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952500"/>
            <a:ext cx="6019800" cy="1752600"/>
          </a:xfrm>
        </p:spPr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89" y="4258046"/>
            <a:ext cx="3897821" cy="25999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" y="4724400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LiberationSerif"/>
              </a:rPr>
              <a:t>The Hennessey Venom GT can go from 0 to 200 mph in 14.51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symbols and many ways to read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1818718"/>
                  </p:ext>
                </p:extLst>
              </p:nvPr>
            </p:nvGraphicFramePr>
            <p:xfrm>
              <a:off x="457200" y="1981200"/>
              <a:ext cx="8229599" cy="29499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243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Read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f’(x)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/>
                            <a:t>f prime x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derivative of f with respect to 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y’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y prime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the derivative of y with respect to x (</a:t>
                          </a:r>
                          <a:r>
                            <a:rPr lang="en-US" dirty="0" err="1"/>
                            <a:t>dee</a:t>
                          </a:r>
                          <a:r>
                            <a:rPr lang="en-US" dirty="0"/>
                            <a:t> why </a:t>
                          </a:r>
                          <a:r>
                            <a:rPr lang="en-US" dirty="0" err="1"/>
                            <a:t>dee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ecks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eff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dee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ecks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derivative of f with respect to 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 </a:t>
                          </a:r>
                          <a:r>
                            <a:rPr lang="en-US" dirty="0" err="1"/>
                            <a:t>df</a:t>
                          </a:r>
                          <a:r>
                            <a:rPr lang="en-US" dirty="0"/>
                            <a:t> of f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derivative of f of 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1818718"/>
                  </p:ext>
                </p:extLst>
              </p:nvPr>
            </p:nvGraphicFramePr>
            <p:xfrm>
              <a:off x="457200" y="1752600"/>
              <a:ext cx="8229599" cy="2977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1905000"/>
                    <a:gridCol w="472439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Symbol </a:t>
                          </a:r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Read 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f’(x)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f prime x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derivative of f with respect to x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y’</a:t>
                          </a:r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 smtClean="0"/>
                            <a:t>y prime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12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85149" r="-413308" b="-20297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the derivative of y with respect to x (</a:t>
                          </a:r>
                          <a:r>
                            <a:rPr lang="en-US" dirty="0" err="1" smtClean="0"/>
                            <a:t>dee</a:t>
                          </a:r>
                          <a:r>
                            <a:rPr lang="en-US" dirty="0" smtClean="0"/>
                            <a:t> why </a:t>
                          </a:r>
                          <a:r>
                            <a:rPr lang="en-US" dirty="0" err="1" smtClean="0"/>
                            <a:t>dee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ecks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74286" r="-413308" b="-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dee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eff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dee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ecks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derivative of f with respect to x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12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93000" r="-413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 </a:t>
                          </a:r>
                          <a:r>
                            <a:rPr lang="en-US" dirty="0" err="1" smtClean="0"/>
                            <a:t>df</a:t>
                          </a:r>
                          <a:r>
                            <a:rPr lang="en-US" dirty="0" smtClean="0"/>
                            <a:t> of f of 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derivative of f of x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5050714"/>
                <a:ext cx="3031599" cy="115121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>
                    <a:sym typeface="Symbol"/>
                  </a:rPr>
                  <a:t>dx not means d times x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000" dirty="0"/>
                  <a:t> not means </a:t>
                </a:r>
                <a:r>
                  <a:rPr lang="en-US" sz="2000" dirty="0" err="1"/>
                  <a:t>dy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/>
                  </a:rPr>
                  <a:t> dx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050714"/>
                <a:ext cx="3031599" cy="1151213"/>
              </a:xfrm>
              <a:prstGeom prst="rect">
                <a:avLst/>
              </a:prstGeom>
              <a:blipFill rotWithShape="1">
                <a:blip r:embed="rId4"/>
                <a:stretch>
                  <a:fillRect l="-2004" t="-2105" r="-802" b="-210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f’(a) exists </a:t>
            </a:r>
            <a:r>
              <a:rPr lang="en-US" sz="2000" dirty="0">
                <a:sym typeface="Wingdings" pitchFamily="2" charset="2"/>
              </a:rPr>
              <a:t> f is differentiable at a</a:t>
            </a:r>
          </a:p>
          <a:p>
            <a:r>
              <a:rPr lang="en-US" sz="2000" dirty="0">
                <a:sym typeface="Wingdings" pitchFamily="2" charset="2"/>
              </a:rPr>
              <a:t>Differentiable at a  continuous at a (ALWAYS TRUE)</a:t>
            </a:r>
          </a:p>
          <a:p>
            <a:r>
              <a:rPr lang="en-US" sz="2000" dirty="0">
                <a:sym typeface="Wingdings" pitchFamily="2" charset="2"/>
              </a:rPr>
              <a:t>Continuous at a  differentiable ? (NOT ALWAYS TRUE)</a:t>
            </a:r>
          </a:p>
          <a:p>
            <a:r>
              <a:rPr lang="en-US" sz="2000" dirty="0">
                <a:sym typeface="Wingdings" pitchFamily="2" charset="2"/>
              </a:rPr>
              <a:t>FOR EXAMPLE. </a:t>
            </a:r>
          </a:p>
          <a:p>
            <a:pPr marL="114300" indent="0">
              <a:buNone/>
            </a:pPr>
            <a:r>
              <a:rPr lang="en-US" sz="2000" dirty="0">
                <a:sym typeface="Wingdings" pitchFamily="2" charset="2"/>
              </a:rPr>
              <a:t>y = |</a:t>
            </a:r>
            <a:r>
              <a:rPr lang="en-US" sz="2000" dirty="0" err="1">
                <a:sym typeface="Wingdings" pitchFamily="2" charset="2"/>
              </a:rPr>
              <a:t>x|is</a:t>
            </a:r>
            <a:r>
              <a:rPr lang="en-US" sz="2000" dirty="0">
                <a:sym typeface="Wingdings" pitchFamily="2" charset="2"/>
              </a:rPr>
              <a:t> continuous at x = 0 but not differentiable at x = 0.</a:t>
            </a:r>
            <a:endParaRPr lang="en-US" sz="20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33800"/>
            <a:ext cx="266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5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Derivative = (instantaneous) rate of change (= rate)</a:t>
            </a:r>
          </a:p>
          <a:p>
            <a:r>
              <a:rPr lang="en-US" sz="2400" dirty="0"/>
              <a:t>Slope of tangent line at a =  f’(a)</a:t>
            </a:r>
          </a:p>
          <a:p>
            <a:r>
              <a:rPr lang="en-US" sz="2400" dirty="0"/>
              <a:t>Velocity of particle at t = v(t) = s’(t), where s(t) is the position function.</a:t>
            </a:r>
          </a:p>
          <a:p>
            <a:r>
              <a:rPr lang="en-US" sz="2400" dirty="0"/>
              <a:t>Acceleration of particle at t = a(t) = v’(t)</a:t>
            </a:r>
          </a:p>
          <a:p>
            <a:r>
              <a:rPr lang="en-US" sz="2400" dirty="0"/>
              <a:t>Differentiable at x = a </a:t>
            </a:r>
            <a:r>
              <a:rPr lang="en-US" sz="2400" dirty="0">
                <a:sym typeface="Wingdings" pitchFamily="2" charset="2"/>
              </a:rPr>
              <a:t> continuous at x = 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36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derivative 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114300" indent="0">
                  <a:buNone/>
                </a:pPr>
                <a:r>
                  <a:rPr lang="en-US" b="1" u="sng" dirty="0">
                    <a:solidFill>
                      <a:srgbClr val="0070C0"/>
                    </a:solidFill>
                  </a:rPr>
                  <a:t>Example 1.</a:t>
                </a:r>
                <a:r>
                  <a:rPr lang="en-US" dirty="0"/>
                  <a:t> </a:t>
                </a:r>
              </a:p>
              <a:p>
                <a:pPr marL="114300" indent="0">
                  <a:buNone/>
                </a:pPr>
                <a:r>
                  <a:rPr lang="en-US" dirty="0"/>
                  <a:t>Find y’(2) if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(2)=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marL="11430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4+4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i="1" baseline="3000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/>
                </a:endParaRPr>
              </a:p>
              <a:p>
                <a:pPr marL="11430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(4+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2891"/>
              </p:ext>
            </p:extLst>
          </p:nvPr>
        </p:nvGraphicFramePr>
        <p:xfrm>
          <a:off x="5562600" y="1448453"/>
          <a:ext cx="3276600" cy="76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1803240" imgH="419040" progId="Equation.DSMT4">
                  <p:embed/>
                </p:oleObj>
              </mc:Choice>
              <mc:Fallback>
                <p:oleObj name="Equation" r:id="rId5" imgW="180324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48453"/>
                        <a:ext cx="3276600" cy="76134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831770" y="4637314"/>
            <a:ext cx="1926091" cy="152402"/>
            <a:chOff x="3733800" y="4190998"/>
            <a:chExt cx="1926091" cy="152402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733800" y="4191000"/>
              <a:ext cx="304800" cy="152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355091" y="4190998"/>
              <a:ext cx="304800" cy="152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495800" y="4572000"/>
            <a:ext cx="751114" cy="642258"/>
            <a:chOff x="4495800" y="4103912"/>
            <a:chExt cx="751114" cy="64225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495800" y="4114800"/>
              <a:ext cx="152400" cy="23948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94514" y="4103912"/>
              <a:ext cx="152400" cy="23948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57056" y="4506686"/>
              <a:ext cx="152400" cy="23948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855028" y="5772481"/>
            <a:ext cx="815064" cy="603492"/>
            <a:chOff x="5203370" y="5334000"/>
            <a:chExt cx="815064" cy="60349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5203370" y="5334000"/>
              <a:ext cx="478970" cy="2394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06142" y="5352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0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895601" y="2514600"/>
            <a:ext cx="3276600" cy="914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1"/>
            <a:endCxn id="18" idx="0"/>
          </p:cNvCxnSpPr>
          <p:nvPr/>
        </p:nvCxnSpPr>
        <p:spPr>
          <a:xfrm flipH="1">
            <a:off x="4533901" y="1829126"/>
            <a:ext cx="1028699" cy="685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derivative 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14300" indent="0">
                  <a:buNone/>
                </a:pPr>
                <a:r>
                  <a:rPr lang="en-US" b="1" u="sng" dirty="0">
                    <a:solidFill>
                      <a:srgbClr val="0070C0"/>
                    </a:solidFill>
                  </a:rPr>
                  <a:t>Example 2.</a:t>
                </a:r>
                <a:r>
                  <a:rPr lang="en-US" dirty="0"/>
                  <a:t> Find f’(0) if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(0)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𝑥𝑠𝑖𝑛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= 0</a:t>
                </a:r>
              </a:p>
              <a:p>
                <a:pPr marL="114300" indent="0">
                  <a:buNone/>
                </a:pPr>
                <a:r>
                  <a:rPr lang="en-US" dirty="0"/>
                  <a:t>So, f’(0) = 0.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35" b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762125"/>
            <a:ext cx="28860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514600" y="4800600"/>
            <a:ext cx="6078396" cy="1752600"/>
            <a:chOff x="2514600" y="4800600"/>
            <a:chExt cx="6078396" cy="1752600"/>
          </a:xfrm>
        </p:grpSpPr>
        <p:sp>
          <p:nvSpPr>
            <p:cNvPr id="4" name="TextBox 3"/>
            <p:cNvSpPr txBox="1"/>
            <p:nvPr/>
          </p:nvSpPr>
          <p:spPr>
            <a:xfrm>
              <a:off x="5029200" y="4901625"/>
              <a:ext cx="35637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ym typeface="Symbol"/>
                </a:rPr>
                <a:t>For x &gt; 0 (similarly for x &lt; 0)</a:t>
              </a:r>
            </a:p>
            <a:p>
              <a:r>
                <a:rPr lang="en-US" sz="3200" dirty="0">
                  <a:sym typeface="Symbol"/>
                </a:rPr>
                <a:t>-x  </a:t>
              </a:r>
              <a:r>
                <a:rPr lang="en-US" sz="3200" b="1" dirty="0" err="1"/>
                <a:t>xsin</a:t>
              </a:r>
              <a:r>
                <a:rPr lang="en-US" sz="3200" b="1" dirty="0"/>
                <a:t>(1/x)</a:t>
              </a:r>
              <a:r>
                <a:rPr lang="en-US" sz="3200" dirty="0"/>
                <a:t> </a:t>
              </a:r>
              <a:r>
                <a:rPr lang="en-US" sz="3200" dirty="0">
                  <a:sym typeface="Symbol"/>
                </a:rPr>
                <a:t> x</a:t>
              </a:r>
              <a:r>
                <a:rPr lang="en-US" sz="3200" dirty="0"/>
                <a:t>  </a:t>
              </a:r>
            </a:p>
          </p:txBody>
        </p:sp>
        <p:cxnSp>
          <p:nvCxnSpPr>
            <p:cNvPr id="6" name="Straight Arrow Connector 5"/>
            <p:cNvCxnSpPr>
              <a:endCxn id="10" idx="1"/>
            </p:cNvCxnSpPr>
            <p:nvPr/>
          </p:nvCxnSpPr>
          <p:spPr>
            <a:xfrm>
              <a:off x="5410200" y="5562600"/>
              <a:ext cx="1228326" cy="69821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10" idx="3"/>
            </p:cNvCxnSpPr>
            <p:nvPr/>
          </p:nvCxnSpPr>
          <p:spPr>
            <a:xfrm flipH="1">
              <a:off x="7050818" y="5562600"/>
              <a:ext cx="1026382" cy="698213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638526" y="5968425"/>
              <a:ext cx="4122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15" name="Straight Arrow Connector 14"/>
            <p:cNvCxnSpPr>
              <a:stCxn id="4" idx="2"/>
              <a:endCxn id="10" idx="0"/>
            </p:cNvCxnSpPr>
            <p:nvPr/>
          </p:nvCxnSpPr>
          <p:spPr>
            <a:xfrm>
              <a:off x="6811098" y="5671066"/>
              <a:ext cx="33574" cy="2973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953000" y="4800600"/>
              <a:ext cx="3639996" cy="1752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2514600" y="5194012"/>
              <a:ext cx="2438400" cy="482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6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f(x) = 3x. Find f’(2) using definition of derivative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825749"/>
              </p:ext>
            </p:extLst>
          </p:nvPr>
        </p:nvGraphicFramePr>
        <p:xfrm>
          <a:off x="5562600" y="1295400"/>
          <a:ext cx="3276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4" imgW="1803400" imgH="419100" progId="Equation.DSMT4">
                  <p:embed/>
                </p:oleObj>
              </mc:Choice>
              <mc:Fallback>
                <p:oleObj name="Equation" r:id="rId4" imgW="18034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295400"/>
                        <a:ext cx="3276600" cy="7620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3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– CHECK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57800" y="2286000"/>
            <a:ext cx="3090446" cy="3972934"/>
            <a:chOff x="5257800" y="2286000"/>
            <a:chExt cx="3090446" cy="3972934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168488"/>
              <a:ext cx="3090446" cy="3090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867400" y="2286000"/>
              <a:ext cx="1632178" cy="523220"/>
            </a:xfrm>
            <a:prstGeom prst="rect">
              <a:avLst/>
            </a:prstGeom>
            <a:solidFill>
              <a:srgbClr val="FFFF66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(cx)’ = c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19200" y="2513855"/>
            <a:ext cx="2286000" cy="3048745"/>
            <a:chOff x="1219200" y="2513855"/>
            <a:chExt cx="2286000" cy="3048745"/>
          </a:xfrm>
        </p:grpSpPr>
        <p:grpSp>
          <p:nvGrpSpPr>
            <p:cNvPr id="7" name="Group 6"/>
            <p:cNvGrpSpPr/>
            <p:nvPr/>
          </p:nvGrpSpPr>
          <p:grpSpPr>
            <a:xfrm>
              <a:off x="1219200" y="3472934"/>
              <a:ext cx="2286000" cy="2089666"/>
              <a:chOff x="6579101" y="1676400"/>
              <a:chExt cx="1879099" cy="1828800"/>
            </a:xfrm>
          </p:grpSpPr>
          <p:pic>
            <p:nvPicPr>
              <p:cNvPr id="1536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9400" y="1676400"/>
                <a:ext cx="1828800" cy="1828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6579101" y="1676400"/>
                <a:ext cx="736099" cy="338554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f(x)=3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621971" y="2513855"/>
              <a:ext cx="1603324" cy="584775"/>
            </a:xfrm>
            <a:prstGeom prst="rect">
              <a:avLst/>
            </a:prstGeom>
            <a:solidFill>
              <a:srgbClr val="FFFF66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(c)’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2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f(x) = x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f’(a)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sz="2400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lim>
                      </m:limLow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  <m:r>
                            <a:rPr lang="en-US" sz="2400" i="1">
                              <a:latin typeface="Cambria Math"/>
                            </a:rPr>
                            <m:t>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114300" indent="0"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x+a</a:t>
                </a:r>
                <a:r>
                  <a:rPr lang="en-US" sz="2400" dirty="0"/>
                  <a:t>) = 2a</a:t>
                </a:r>
              </a:p>
              <a:p>
                <a:r>
                  <a:rPr lang="en-US" sz="2400" dirty="0"/>
                  <a:t>So, f’(x) = 2x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895600" y="3827813"/>
            <a:ext cx="4724401" cy="2971800"/>
            <a:chOff x="304800" y="3733800"/>
            <a:chExt cx="4724401" cy="2971800"/>
          </a:xfrm>
        </p:grpSpPr>
        <p:sp>
          <p:nvSpPr>
            <p:cNvPr id="4" name="TextBox 3"/>
            <p:cNvSpPr txBox="1"/>
            <p:nvPr/>
          </p:nvSpPr>
          <p:spPr>
            <a:xfrm>
              <a:off x="304800" y="4810780"/>
              <a:ext cx="1672253" cy="523220"/>
            </a:xfrm>
            <a:prstGeom prst="rect">
              <a:avLst/>
            </a:prstGeom>
            <a:solidFill>
              <a:srgbClr val="FFFF66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(x</a:t>
              </a:r>
              <a:r>
                <a:rPr lang="en-US" sz="2800" baseline="30000" dirty="0"/>
                <a:t>2</a:t>
              </a:r>
              <a:r>
                <a:rPr lang="en-US" sz="2800" dirty="0"/>
                <a:t>)’ = 2x</a:t>
              </a:r>
            </a:p>
          </p:txBody>
        </p:sp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1" y="3733800"/>
              <a:ext cx="2971800" cy="297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4267200" y="2906486"/>
            <a:ext cx="707572" cy="685800"/>
            <a:chOff x="6553200" y="2286000"/>
            <a:chExt cx="707572" cy="685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553200" y="2286000"/>
              <a:ext cx="304800" cy="304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55972" y="2667000"/>
              <a:ext cx="304800" cy="3048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30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(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n</a:t>
                </a:r>
                <a:r>
                  <a:rPr lang="en-US" dirty="0"/>
                  <a:t>)’ = nx</a:t>
                </a:r>
                <a:r>
                  <a:rPr lang="en-US" baseline="30000" dirty="0"/>
                  <a:t>n-1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)’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 err="1"/>
                  <a:t>sinx</a:t>
                </a:r>
                <a:r>
                  <a:rPr lang="en-US" dirty="0"/>
                  <a:t>)’ = </a:t>
                </a:r>
                <a:r>
                  <a:rPr lang="en-US" dirty="0" err="1"/>
                  <a:t>cosx</a:t>
                </a:r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 err="1"/>
                  <a:t>cosx</a:t>
                </a:r>
                <a:r>
                  <a:rPr lang="en-US" dirty="0"/>
                  <a:t>)’ = -</a:t>
                </a:r>
                <a:r>
                  <a:rPr lang="en-US" dirty="0" err="1"/>
                  <a:t>sinx</a:t>
                </a:r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 err="1"/>
                  <a:t>lnx</a:t>
                </a:r>
                <a:r>
                  <a:rPr lang="en-US" dirty="0"/>
                  <a:t>)’ = 1/x</a:t>
                </a:r>
              </a:p>
              <a:p>
                <a:r>
                  <a:rPr lang="en-US" dirty="0"/>
                  <a:t>(e</a:t>
                </a:r>
                <a:r>
                  <a:rPr lang="en-US" baseline="30000" dirty="0"/>
                  <a:t>x</a:t>
                </a:r>
                <a:r>
                  <a:rPr lang="en-US" dirty="0"/>
                  <a:t>)’ = e</a:t>
                </a:r>
                <a:r>
                  <a:rPr lang="en-US" baseline="30000" dirty="0"/>
                  <a:t>x</a:t>
                </a:r>
              </a:p>
              <a:p>
                <a:r>
                  <a:rPr lang="en-US" dirty="0"/>
                  <a:t>FOR MORE FUNCTIONS: USE SOME RULES (NEXT)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00400" y="3116759"/>
            <a:ext cx="5420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TRY TO REMEMBER! </a:t>
            </a:r>
          </a:p>
        </p:txBody>
      </p:sp>
    </p:spTree>
    <p:extLst>
      <p:ext uri="{BB962C8B-B14F-4D97-AF65-F5344CB8AC3E}">
        <p14:creationId xmlns:p14="http://schemas.microsoft.com/office/powerpoint/2010/main" val="24310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38400"/>
                <a:ext cx="8229600" cy="4373563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Ex1. </a:t>
                </a:r>
                <a:r>
                  <a:rPr lang="en-US" sz="2000" dirty="0"/>
                  <a:t>(x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+ </a:t>
                </a:r>
                <a:r>
                  <a:rPr lang="en-US" sz="2000" dirty="0" err="1"/>
                  <a:t>sinx</a:t>
                </a:r>
                <a:r>
                  <a:rPr lang="en-US" sz="2000" dirty="0"/>
                  <a:t>)’ = (x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)’ + (</a:t>
                </a:r>
                <a:r>
                  <a:rPr lang="en-US" sz="2000" dirty="0" err="1"/>
                  <a:t>sinx</a:t>
                </a:r>
                <a:r>
                  <a:rPr lang="en-US" sz="2000" dirty="0"/>
                  <a:t>)’ = 2x + </a:t>
                </a:r>
                <a:r>
                  <a:rPr lang="en-US" sz="2000" dirty="0" err="1"/>
                  <a:t>cosx</a:t>
                </a:r>
                <a:endParaRPr lang="en-US" sz="2000" dirty="0"/>
              </a:p>
              <a:p>
                <a:pPr marL="114300" indent="0">
                  <a:buNone/>
                </a:pPr>
                <a:endParaRPr lang="en-US" sz="2000" dirty="0"/>
              </a:p>
              <a:p>
                <a:pPr marL="114300" indent="0">
                  <a:buNone/>
                </a:pPr>
                <a:endParaRPr lang="en-US" sz="2000" dirty="0"/>
              </a:p>
              <a:p>
                <a:pPr marL="11430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Ex2. </a:t>
                </a:r>
                <a:r>
                  <a:rPr lang="en-US" sz="2000" dirty="0"/>
                  <a:t>(x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e</a:t>
                </a:r>
                <a:r>
                  <a:rPr lang="en-US" sz="2000" baseline="30000" dirty="0"/>
                  <a:t>x</a:t>
                </a:r>
                <a:r>
                  <a:rPr lang="en-US" sz="2000" dirty="0"/>
                  <a:t>) = (x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)’e</a:t>
                </a:r>
                <a:r>
                  <a:rPr lang="en-US" sz="2000" baseline="30000" dirty="0"/>
                  <a:t>x</a:t>
                </a:r>
                <a:r>
                  <a:rPr lang="en-US" sz="2000" dirty="0"/>
                  <a:t> + (x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)(e</a:t>
                </a:r>
                <a:r>
                  <a:rPr lang="en-US" sz="2000" baseline="30000" dirty="0"/>
                  <a:t>x</a:t>
                </a:r>
                <a:r>
                  <a:rPr lang="en-US" sz="2000" dirty="0"/>
                  <a:t>)’ = 2xe</a:t>
                </a:r>
                <a:r>
                  <a:rPr lang="en-US" sz="2000" baseline="30000" dirty="0"/>
                  <a:t>x</a:t>
                </a:r>
                <a:r>
                  <a:rPr lang="en-US" sz="2000" dirty="0"/>
                  <a:t> + x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e</a:t>
                </a:r>
                <a:r>
                  <a:rPr lang="en-US" sz="2000" baseline="30000" dirty="0"/>
                  <a:t>x</a:t>
                </a:r>
              </a:p>
              <a:p>
                <a:pPr marL="114300" indent="0">
                  <a:buNone/>
                </a:pPr>
                <a:endParaRPr lang="en-US" sz="2000" dirty="0"/>
              </a:p>
              <a:p>
                <a:pPr marL="11430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Ex3.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𝑠𝑖𝑛𝑥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𝑐𝑜𝑠𝑥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𝑠𝑖𝑛𝑥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𝑐𝑜𝑠𝑥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𝑠𝑖𝑛𝑥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𝑐𝑜𝑠𝑥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)′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𝑐𝑜𝑠𝑥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𝑐𝑜𝑠𝑥</m:t>
                          </m:r>
                          <m:r>
                            <a:rPr lang="en-US" sz="2000" i="1">
                              <a:latin typeface="Cambria Math"/>
                            </a:rPr>
                            <m:t>.</m:t>
                          </m:r>
                          <m:r>
                            <a:rPr lang="en-US" sz="2000" i="1">
                              <a:latin typeface="Cambria Math"/>
                            </a:rPr>
                            <m:t>𝑐𝑜𝑠𝑥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𝑠𝑖𝑛𝑥</m:t>
                          </m:r>
                          <m:r>
                            <a:rPr lang="en-US" sz="2000" i="1">
                              <a:latin typeface="Cambria Math"/>
                            </a:rPr>
                            <m:t>.</m:t>
                          </m:r>
                          <m:r>
                            <a:rPr lang="en-US" sz="2000" i="1">
                              <a:latin typeface="Cambria Math"/>
                            </a:rPr>
                            <m:t>𝑠𝑖𝑛𝑥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𝑐𝑜𝑠𝑥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114300" indent="0">
                  <a:buNone/>
                </a:pP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𝑐𝑜𝑠𝑥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𝑠𝑒𝑐𝑥</m:t>
                        </m:r>
                      </m:e>
                    </m:d>
                    <m:r>
                      <a:rPr lang="en-US" sz="2000" b="0" i="1" baseline="30000" smtClean="0">
                        <a:latin typeface="Cambria Math"/>
                      </a:rPr>
                      <m:t>2</m:t>
                    </m:r>
                  </m:oMath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38400"/>
                <a:ext cx="8229600" cy="4373563"/>
              </a:xfrm>
              <a:blipFill rotWithShape="1">
                <a:blip r:embed="rId3"/>
                <a:stretch>
                  <a:fillRect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14400" y="1686580"/>
            <a:ext cx="278954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(f + g)’ = f’ + g’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2971800"/>
            <a:ext cx="282641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f.g</a:t>
            </a:r>
            <a:r>
              <a:rPr lang="en-US" sz="2800" dirty="0"/>
              <a:t>)’ = </a:t>
            </a:r>
            <a:r>
              <a:rPr lang="en-US" sz="2800" dirty="0" err="1"/>
              <a:t>f’g</a:t>
            </a:r>
            <a:r>
              <a:rPr lang="en-US" sz="2800" dirty="0"/>
              <a:t> + </a:t>
            </a:r>
            <a:r>
              <a:rPr lang="en-US" sz="2800" dirty="0" err="1"/>
              <a:t>g’f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76800" y="4953000"/>
                <a:ext cx="3018199" cy="11154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53000"/>
                <a:ext cx="3018199" cy="11154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8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derivatives?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4164"/>
            <a:ext cx="8229600" cy="3886200"/>
          </a:xfrm>
        </p:spPr>
        <p:txBody>
          <a:bodyPr>
            <a:noAutofit/>
          </a:bodyPr>
          <a:lstStyle/>
          <a:p>
            <a:r>
              <a:rPr lang="en-US" sz="2000" dirty="0"/>
              <a:t>How one quantity changes in relation to another quantity? </a:t>
            </a:r>
          </a:p>
          <a:p>
            <a:r>
              <a:rPr lang="en-US" sz="2000" dirty="0"/>
              <a:t>Derivative = Rates of change: occur in all the sciences.</a:t>
            </a:r>
          </a:p>
          <a:p>
            <a:r>
              <a:rPr lang="en-US" sz="2000" dirty="0"/>
              <a:t>Velocity, density, current, power, and temperature gradient in physics; </a:t>
            </a:r>
          </a:p>
          <a:p>
            <a:r>
              <a:rPr lang="en-US" sz="2000" dirty="0"/>
              <a:t>rate of reaction in chemistry; </a:t>
            </a:r>
          </a:p>
          <a:p>
            <a:r>
              <a:rPr lang="en-US" sz="2000" dirty="0"/>
              <a:t>rate of growth and blood velocity in biology; </a:t>
            </a:r>
          </a:p>
          <a:p>
            <a:r>
              <a:rPr lang="en-US" sz="2000" dirty="0"/>
              <a:t>marginal cost and marginal proﬁt in economics; </a:t>
            </a:r>
          </a:p>
          <a:p>
            <a:r>
              <a:rPr lang="en-US" sz="2000" dirty="0"/>
              <a:t>rate of heat ﬂow in geology; </a:t>
            </a:r>
          </a:p>
          <a:p>
            <a:r>
              <a:rPr lang="en-US" sz="2000" dirty="0"/>
              <a:t>rate of improvement of performance in psychology; </a:t>
            </a:r>
          </a:p>
          <a:p>
            <a:r>
              <a:rPr lang="en-US" sz="2000" dirty="0"/>
              <a:t>rate of spread of a rumor in sociology (analyzing innovations or fads or fashions)</a:t>
            </a:r>
          </a:p>
          <a:p>
            <a:pPr marL="114300" indent="0">
              <a:buNone/>
            </a:pPr>
            <a:r>
              <a:rPr lang="en-US" sz="2000" dirty="0"/>
              <a:t>— these are all special cases of a single mathematical concept, the derivative. </a:t>
            </a:r>
          </a:p>
          <a:p>
            <a:pPr marL="114300" indent="0">
              <a:buNone/>
            </a:pPr>
            <a:r>
              <a:rPr lang="en-US" sz="2000" dirty="0">
                <a:sym typeface="Wingdings" pitchFamily="2" charset="2"/>
              </a:rPr>
              <a:t> The power of mathematics lies in its abstractness.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00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761" y="1583870"/>
            <a:ext cx="8229600" cy="3886200"/>
          </a:xfrm>
        </p:spPr>
        <p:txBody>
          <a:bodyPr/>
          <a:lstStyle/>
          <a:p>
            <a:r>
              <a:rPr lang="en-US" i="1" dirty="0">
                <a:latin typeface="Cambria Math"/>
              </a:rPr>
              <a:t>Example . </a:t>
            </a:r>
          </a:p>
          <a:p>
            <a:pPr marL="114300" indent="0">
              <a:buNone/>
            </a:pPr>
            <a:r>
              <a:rPr lang="en-US" sz="5400" i="1" dirty="0">
                <a:latin typeface="Cambria Math"/>
              </a:rPr>
              <a:t>[sin(x</a:t>
            </a:r>
            <a:r>
              <a:rPr lang="en-US" sz="5400" i="1" baseline="30000" dirty="0">
                <a:latin typeface="Cambria Math"/>
              </a:rPr>
              <a:t>2</a:t>
            </a:r>
            <a:r>
              <a:rPr lang="en-US" sz="5400" i="1" dirty="0">
                <a:latin typeface="Cambria Math"/>
              </a:rPr>
              <a:t>)]’= </a:t>
            </a:r>
            <a:r>
              <a:rPr lang="en-US" sz="5400" i="1" dirty="0" err="1">
                <a:latin typeface="Cambria Math"/>
              </a:rPr>
              <a:t>cos</a:t>
            </a:r>
            <a:r>
              <a:rPr lang="en-US" sz="5400" i="1" dirty="0">
                <a:latin typeface="Cambria Math"/>
              </a:rPr>
              <a:t>(x</a:t>
            </a:r>
            <a:r>
              <a:rPr lang="en-US" sz="5400" i="1" baseline="30000" dirty="0">
                <a:latin typeface="Cambria Math"/>
              </a:rPr>
              <a:t>2</a:t>
            </a:r>
            <a:r>
              <a:rPr lang="en-US" sz="5400" i="1" dirty="0">
                <a:latin typeface="Cambria Math"/>
              </a:rPr>
              <a:t>).2x</a:t>
            </a:r>
          </a:p>
          <a:p>
            <a:pPr marL="114300" indent="0">
              <a:buNone/>
            </a:pPr>
            <a:endParaRPr lang="en-US" i="1" dirty="0">
              <a:latin typeface="Cambria Math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13144" y="3200400"/>
            <a:ext cx="606256" cy="663247"/>
            <a:chOff x="2931602" y="3265713"/>
            <a:chExt cx="606256" cy="663247"/>
          </a:xfrm>
        </p:grpSpPr>
        <p:sp>
          <p:nvSpPr>
            <p:cNvPr id="4" name="Left Brace 3"/>
            <p:cNvSpPr/>
            <p:nvPr/>
          </p:nvSpPr>
          <p:spPr>
            <a:xfrm rot="16200000">
              <a:off x="3018690" y="3189513"/>
              <a:ext cx="381000" cy="53340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31602" y="3559628"/>
              <a:ext cx="606256" cy="369332"/>
            </a:xfrm>
            <a:prstGeom prst="rect">
              <a:avLst/>
            </a:prstGeom>
            <a:solidFill>
              <a:srgbClr val="FFFF6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u(x)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0600" y="3200400"/>
            <a:ext cx="838200" cy="674915"/>
            <a:chOff x="1730830" y="3287485"/>
            <a:chExt cx="838200" cy="67491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1959430" y="3058885"/>
              <a:ext cx="381000" cy="83820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8314" y="3593068"/>
              <a:ext cx="256802" cy="369332"/>
            </a:xfrm>
            <a:prstGeom prst="rect">
              <a:avLst/>
            </a:prstGeom>
            <a:solidFill>
              <a:srgbClr val="FFFF66"/>
            </a:solidFill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95800" y="3145972"/>
            <a:ext cx="838200" cy="674915"/>
            <a:chOff x="1730830" y="3287485"/>
            <a:chExt cx="838200" cy="674915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1959430" y="3058885"/>
              <a:ext cx="381000" cy="83820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18314" y="3593068"/>
              <a:ext cx="338554" cy="369332"/>
            </a:xfrm>
            <a:prstGeom prst="rect">
              <a:avLst/>
            </a:prstGeom>
            <a:solidFill>
              <a:srgbClr val="FFFF66"/>
            </a:solidFill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f’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29228" y="3124200"/>
            <a:ext cx="606256" cy="663247"/>
            <a:chOff x="2931602" y="3265713"/>
            <a:chExt cx="606256" cy="663247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3018690" y="3189513"/>
              <a:ext cx="381000" cy="53340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31602" y="3559628"/>
              <a:ext cx="606256" cy="369332"/>
            </a:xfrm>
            <a:prstGeom prst="rect">
              <a:avLst/>
            </a:prstGeom>
            <a:solidFill>
              <a:srgbClr val="FFFF6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u(x)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1345" y="3145969"/>
            <a:ext cx="817933" cy="663247"/>
            <a:chOff x="2931602" y="3265713"/>
            <a:chExt cx="544288" cy="663247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3018690" y="3189513"/>
              <a:ext cx="381000" cy="533400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1602" y="3559628"/>
              <a:ext cx="457831" cy="369332"/>
            </a:xfrm>
            <a:prstGeom prst="rect">
              <a:avLst/>
            </a:prstGeom>
            <a:solidFill>
              <a:srgbClr val="FFFF6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u’(x)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4400" y="4343400"/>
                <a:ext cx="2425729" cy="1074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/>
                          </a:rPr>
                          <m:t>𝑑𝑓</m:t>
                        </m:r>
                      </m:num>
                      <m:den>
                        <m:r>
                          <a:rPr lang="en-US" sz="44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4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/>
                          </a:rPr>
                          <m:t>𝑑𝑓</m:t>
                        </m:r>
                      </m:num>
                      <m:den>
                        <m:r>
                          <a:rPr lang="en-US" sz="4400" b="0" i="1" smtClean="0">
                            <a:latin typeface="Cambria Math"/>
                          </a:rPr>
                          <m:t>𝑑𝑢</m:t>
                        </m:r>
                      </m:den>
                    </m:f>
                    <m:r>
                      <a:rPr lang="en-US" sz="4400" b="0" i="1" smtClean="0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/>
                          </a:rPr>
                          <m:t>𝑑𝑢</m:t>
                        </m:r>
                      </m:num>
                      <m:den>
                        <m:r>
                          <a:rPr lang="en-US" sz="44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3400"/>
                <a:ext cx="2425729" cy="1074140"/>
              </a:xfrm>
              <a:prstGeom prst="rect">
                <a:avLst/>
              </a:prstGeom>
              <a:blipFill rotWithShape="1">
                <a:blip r:embed="rId3"/>
                <a:stretch>
                  <a:fillRect b="-10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57600" y="4343400"/>
                <a:ext cx="4700518" cy="711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.</m:t>
                      </m:r>
                      <m:r>
                        <a:rPr lang="en-US" sz="3200" b="0" i="1" smtClean="0">
                          <a:latin typeface="Cambria Math"/>
                        </a:rPr>
                        <m:t>𝑢</m:t>
                      </m:r>
                      <m:r>
                        <a:rPr lang="en-US" sz="3200" b="0" i="1" smtClean="0">
                          <a:latin typeface="Cambria Math"/>
                        </a:rPr>
                        <m:t>′(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343400"/>
                <a:ext cx="4700518" cy="7110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57600" y="5156372"/>
                <a:ext cx="48592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200" i="1" smtClean="0">
                                  <a:latin typeface="Cambria Math"/>
                                  <a:sym typeface="Euclid Extra"/>
                                </a:rPr>
                                <m:t></m:t>
                              </m:r>
                              <m:r>
                                <a:rPr lang="en-US" sz="3200" b="0" i="1" smtClean="0">
                                  <a:latin typeface="Cambria Math"/>
                                  <a:sym typeface="Euclid Extra"/>
                                </a:rPr>
                                <m:t>𝑢</m:t>
                              </m:r>
                              <m:r>
                                <a:rPr lang="en-US" sz="3200" b="0" i="1" smtClean="0">
                                  <a:latin typeface="Cambria Math"/>
                                  <a:sym typeface="Euclid Extra"/>
                                </a:rPr>
                                <m:t>)(</m:t>
                              </m:r>
                              <m:r>
                                <a:rPr lang="en-US" sz="3200" b="0" i="1" smtClean="0">
                                  <a:latin typeface="Cambria Math"/>
                                  <a:sym typeface="Euclid Extra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/>
                                  <a:sym typeface="Euclid Extra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.</m:t>
                      </m:r>
                      <m:r>
                        <a:rPr lang="en-US" sz="3200" b="0" i="1" smtClean="0">
                          <a:latin typeface="Cambria Math"/>
                        </a:rPr>
                        <m:t>𝑢</m:t>
                      </m:r>
                      <m:r>
                        <a:rPr lang="en-US" sz="3200" b="0" i="1" smtClean="0">
                          <a:latin typeface="Cambria Math"/>
                        </a:rPr>
                        <m:t>′(</m:t>
                      </m:r>
                      <m:r>
                        <a:rPr lang="en-US" sz="3200" b="0" i="1" smtClean="0">
                          <a:latin typeface="Cambria Math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156372"/>
                <a:ext cx="485927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6663604" y="402772"/>
            <a:ext cx="2175596" cy="1195472"/>
            <a:chOff x="6663604" y="402772"/>
            <a:chExt cx="2175596" cy="1195472"/>
          </a:xfrm>
        </p:grpSpPr>
        <p:sp>
          <p:nvSpPr>
            <p:cNvPr id="22" name="TextBox 21"/>
            <p:cNvSpPr txBox="1"/>
            <p:nvPr/>
          </p:nvSpPr>
          <p:spPr>
            <a:xfrm>
              <a:off x="6663604" y="674914"/>
              <a:ext cx="21755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1" dirty="0"/>
                <a:t>f(u(x))</a:t>
              </a:r>
            </a:p>
          </p:txBody>
        </p:sp>
        <p:sp>
          <p:nvSpPr>
            <p:cNvPr id="23" name="Circular Arrow 22"/>
            <p:cNvSpPr/>
            <p:nvPr/>
          </p:nvSpPr>
          <p:spPr>
            <a:xfrm>
              <a:off x="6739804" y="402772"/>
              <a:ext cx="762000" cy="97840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ircular Arrow 23"/>
            <p:cNvSpPr/>
            <p:nvPr/>
          </p:nvSpPr>
          <p:spPr>
            <a:xfrm>
              <a:off x="7447376" y="413656"/>
              <a:ext cx="762000" cy="978408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6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(from chain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(u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)’ = nu</a:t>
                </a:r>
                <a:r>
                  <a:rPr lang="en-US" sz="2400" baseline="30000" dirty="0"/>
                  <a:t>n-1</a:t>
                </a:r>
                <a:r>
                  <a:rPr lang="en-US" sz="2400" dirty="0"/>
                  <a:t>.u’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.u’</a:t>
                </a:r>
              </a:p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</m:rad>
                  </m:oMath>
                </a14:m>
                <a:r>
                  <a:rPr lang="en-US" sz="2400" dirty="0"/>
                  <a:t>)’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𝑢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sinu</a:t>
                </a:r>
                <a:r>
                  <a:rPr lang="en-US" sz="2400" dirty="0"/>
                  <a:t>)’ = u’.</a:t>
                </a:r>
                <a:r>
                  <a:rPr lang="en-US" sz="2400" dirty="0" err="1"/>
                  <a:t>cosu</a:t>
                </a:r>
                <a:endParaRPr lang="en-US" sz="2400" dirty="0"/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cosu</a:t>
                </a:r>
                <a:r>
                  <a:rPr lang="en-US" sz="2400" dirty="0"/>
                  <a:t>)’ = -</a:t>
                </a:r>
                <a:r>
                  <a:rPr lang="en-US" sz="2400" dirty="0" err="1"/>
                  <a:t>u’sinu</a:t>
                </a:r>
                <a:endParaRPr lang="en-US" sz="2400" dirty="0"/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lnu</a:t>
                </a:r>
                <a:r>
                  <a:rPr lang="en-US" sz="2400" dirty="0"/>
                  <a:t>)’ = u’/u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a</a:t>
                </a:r>
                <a:r>
                  <a:rPr lang="en-US" sz="2400" dirty="0" err="1"/>
                  <a:t>u</a:t>
                </a:r>
                <a:r>
                  <a:rPr lang="en-US" sz="2400" dirty="0"/>
                  <a:t>)’ = (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a</a:t>
                </a:r>
                <a:r>
                  <a:rPr lang="en-US" sz="2400" dirty="0" err="1"/>
                  <a:t>e.lnu</a:t>
                </a:r>
                <a:r>
                  <a:rPr lang="en-US" sz="2400" dirty="0"/>
                  <a:t>)’ = 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a</a:t>
                </a:r>
                <a:r>
                  <a:rPr lang="en-US" sz="2400" dirty="0" err="1"/>
                  <a:t>e</a:t>
                </a:r>
                <a:r>
                  <a:rPr lang="en-US" sz="2400" dirty="0"/>
                  <a:t>.(</a:t>
                </a:r>
                <a:r>
                  <a:rPr lang="en-US" sz="2400" dirty="0" err="1"/>
                  <a:t>lnu</a:t>
                </a:r>
                <a:r>
                  <a:rPr lang="en-US" sz="2400" dirty="0"/>
                  <a:t>)’ = (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a</a:t>
                </a:r>
                <a:r>
                  <a:rPr lang="en-US" sz="2400" dirty="0" err="1"/>
                  <a:t>e</a:t>
                </a:r>
                <a:r>
                  <a:rPr lang="en-US" sz="2400" dirty="0"/>
                  <a:t>).u’/u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e</a:t>
                </a:r>
                <a:r>
                  <a:rPr lang="en-US" sz="2400" baseline="30000" dirty="0" err="1"/>
                  <a:t>u</a:t>
                </a:r>
                <a:r>
                  <a:rPr lang="en-US" sz="2400" dirty="0"/>
                  <a:t>)’ = </a:t>
                </a:r>
                <a:r>
                  <a:rPr lang="en-US" sz="2400" dirty="0" err="1"/>
                  <a:t>u’e</a:t>
                </a:r>
                <a:r>
                  <a:rPr lang="en-US" sz="2400" baseline="30000" dirty="0" err="1"/>
                  <a:t>u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097" b="-6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29000" y="2905780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TRY TO REMEMBER AND USE!</a:t>
            </a:r>
          </a:p>
        </p:txBody>
      </p:sp>
    </p:spTree>
    <p:extLst>
      <p:ext uri="{BB962C8B-B14F-4D97-AF65-F5344CB8AC3E}">
        <p14:creationId xmlns:p14="http://schemas.microsoft.com/office/powerpoint/2010/main" val="2431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chain rule-examples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u="sng" dirty="0">
                    <a:solidFill>
                      <a:srgbClr val="FF0000"/>
                    </a:solidFill>
                  </a:rPr>
                  <a:t>Ex1</a:t>
                </a:r>
                <a:r>
                  <a:rPr lang="en-US" sz="2400" dirty="0"/>
                  <a:t>. [(x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+ 3)</a:t>
                </a:r>
                <a:r>
                  <a:rPr lang="en-US" sz="2400" baseline="30000" dirty="0"/>
                  <a:t>5</a:t>
                </a:r>
                <a:r>
                  <a:rPr lang="en-US" sz="2400" dirty="0"/>
                  <a:t>]’ = 5(x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+ 3)</a:t>
                </a:r>
                <a:r>
                  <a:rPr lang="en-US" sz="2400" baseline="30000" dirty="0"/>
                  <a:t>4</a:t>
                </a:r>
                <a:r>
                  <a:rPr lang="en-US" sz="2400" dirty="0"/>
                  <a:t>.2x</a:t>
                </a:r>
              </a:p>
              <a:p>
                <a:pPr marL="114300" indent="0">
                  <a:buNone/>
                </a:pPr>
                <a:r>
                  <a:rPr lang="en-US" sz="2400" b="1" u="sng" dirty="0"/>
                  <a:t>Explain.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u(x) = 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+ 3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f(u) = u</a:t>
                </a:r>
                <a:r>
                  <a:rPr lang="en-US" sz="2400" baseline="30000" dirty="0"/>
                  <a:t>5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sz="2400" dirty="0">
                    <a:sym typeface="Wingdings" pitchFamily="2" charset="2"/>
                  </a:rPr>
                  <a:t>f(u(x)) = f(x</a:t>
                </a:r>
                <a:r>
                  <a:rPr lang="en-US" sz="2400" baseline="30000" dirty="0">
                    <a:sym typeface="Wingdings" pitchFamily="2" charset="2"/>
                  </a:rPr>
                  <a:t>2</a:t>
                </a:r>
                <a:r>
                  <a:rPr lang="en-US" sz="2400" dirty="0">
                    <a:sym typeface="Wingdings" pitchFamily="2" charset="2"/>
                  </a:rPr>
                  <a:t>+3) = </a:t>
                </a:r>
                <a:r>
                  <a:rPr lang="en-US" sz="2400" dirty="0"/>
                  <a:t>(x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+ 3)</a:t>
                </a:r>
                <a:r>
                  <a:rPr lang="en-US" sz="2400" baseline="30000" dirty="0"/>
                  <a:t>5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sz="2400" dirty="0"/>
                  <a:t>[</a:t>
                </a:r>
                <a:r>
                  <a:rPr lang="en-US" sz="2400" dirty="0">
                    <a:sym typeface="Wingdings" pitchFamily="2" charset="2"/>
                  </a:rPr>
                  <a:t>f(u(x))]’ = f’(u).u’(x)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sym typeface="Wingdings" pitchFamily="2" charset="2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(u</a:t>
                </a:r>
                <a:r>
                  <a:rPr lang="en-US" sz="2400" baseline="30000" dirty="0">
                    <a:sym typeface="Wingdings" pitchFamily="2" charset="2"/>
                  </a:rPr>
                  <a:t>5</a:t>
                </a:r>
                <a:r>
                  <a:rPr lang="en-US" sz="2400" dirty="0">
                    <a:sym typeface="Wingdings" pitchFamily="2" charset="2"/>
                  </a:rPr>
                  <a:t>).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(x</a:t>
                </a:r>
                <a:r>
                  <a:rPr lang="en-US" sz="2400" baseline="30000" dirty="0">
                    <a:sym typeface="Wingdings" pitchFamily="2" charset="2"/>
                  </a:rPr>
                  <a:t>2</a:t>
                </a:r>
                <a:r>
                  <a:rPr lang="en-US" sz="2400" dirty="0">
                    <a:sym typeface="Wingdings" pitchFamily="2" charset="2"/>
                  </a:rPr>
                  <a:t>+3)</a:t>
                </a:r>
              </a:p>
              <a:p>
                <a:pPr marL="114300" indent="0">
                  <a:buNone/>
                </a:pPr>
                <a:r>
                  <a:rPr lang="en-US" sz="2400" dirty="0">
                    <a:sym typeface="Wingdings" pitchFamily="2" charset="2"/>
                  </a:rPr>
                  <a:t>= 5u</a:t>
                </a:r>
                <a:r>
                  <a:rPr lang="en-US" sz="2400" baseline="30000" dirty="0">
                    <a:sym typeface="Wingdings" pitchFamily="2" charset="2"/>
                  </a:rPr>
                  <a:t>4</a:t>
                </a:r>
                <a:r>
                  <a:rPr lang="en-US" sz="2400" dirty="0">
                    <a:sym typeface="Wingdings" pitchFamily="2" charset="2"/>
                  </a:rPr>
                  <a:t>.2x = </a:t>
                </a:r>
                <a:r>
                  <a:rPr lang="en-US" sz="2400" dirty="0"/>
                  <a:t>5(x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+ 3)</a:t>
                </a:r>
                <a:r>
                  <a:rPr lang="en-US" sz="2400" baseline="30000" dirty="0"/>
                  <a:t>4</a:t>
                </a:r>
                <a:r>
                  <a:rPr lang="en-US" sz="2400" dirty="0"/>
                  <a:t>.2x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587404" y="3124200"/>
            <a:ext cx="2175596" cy="1195472"/>
            <a:chOff x="6663604" y="402772"/>
            <a:chExt cx="2175596" cy="1195472"/>
          </a:xfrm>
          <a:solidFill>
            <a:srgbClr val="FFFF66"/>
          </a:solidFill>
        </p:grpSpPr>
        <p:sp>
          <p:nvSpPr>
            <p:cNvPr id="5" name="TextBox 4"/>
            <p:cNvSpPr txBox="1"/>
            <p:nvPr/>
          </p:nvSpPr>
          <p:spPr>
            <a:xfrm>
              <a:off x="6663604" y="674914"/>
              <a:ext cx="2175596" cy="9233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5400" i="1" dirty="0"/>
                <a:t>f(u(x))</a:t>
              </a:r>
            </a:p>
          </p:txBody>
        </p:sp>
        <p:sp>
          <p:nvSpPr>
            <p:cNvPr id="6" name="Circular Arrow 5"/>
            <p:cNvSpPr/>
            <p:nvPr/>
          </p:nvSpPr>
          <p:spPr>
            <a:xfrm>
              <a:off x="6739804" y="402772"/>
              <a:ext cx="762000" cy="978408"/>
            </a:xfrm>
            <a:prstGeom prst="circular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>
              <a:off x="7447376" y="413656"/>
              <a:ext cx="762000" cy="978408"/>
            </a:xfrm>
            <a:prstGeom prst="circular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44163" y="1676400"/>
            <a:ext cx="3284874" cy="646331"/>
          </a:xfrm>
          <a:prstGeom prst="rect">
            <a:avLst/>
          </a:prstGeom>
          <a:solidFill>
            <a:srgbClr val="FFFF66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(u</a:t>
            </a:r>
            <a:r>
              <a:rPr lang="en-US" sz="3600" baseline="30000" dirty="0"/>
              <a:t>n</a:t>
            </a:r>
            <a:r>
              <a:rPr lang="en-US" sz="3600" dirty="0"/>
              <a:t>)’ = nu</a:t>
            </a:r>
            <a:r>
              <a:rPr lang="en-US" sz="3600" baseline="30000" dirty="0"/>
              <a:t>n-1</a:t>
            </a:r>
            <a:r>
              <a:rPr lang="en-US" sz="3600" dirty="0"/>
              <a:t>.u’</a:t>
            </a:r>
          </a:p>
        </p:txBody>
      </p:sp>
    </p:spTree>
    <p:extLst>
      <p:ext uri="{BB962C8B-B14F-4D97-AF65-F5344CB8AC3E}">
        <p14:creationId xmlns:p14="http://schemas.microsoft.com/office/powerpoint/2010/main" val="270550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chain rule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Solution.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3200" dirty="0"/>
              <a:t>F(x) = f(g(x))  // F = </a:t>
            </a:r>
            <a:r>
              <a:rPr lang="en-US" sz="3200" dirty="0" err="1"/>
              <a:t>f</a:t>
            </a:r>
            <a:r>
              <a:rPr lang="en-US" sz="3200" dirty="0" err="1">
                <a:latin typeface="Euclid"/>
                <a:sym typeface="Euclid Extra"/>
              </a:rPr>
              <a:t>g</a:t>
            </a:r>
            <a:endParaRPr lang="en-US" sz="32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F’(x) = f’(g(x)).g’(x) </a:t>
            </a:r>
          </a:p>
          <a:p>
            <a:pPr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 F’(5) = f’(g(5)).g’(5)</a:t>
            </a:r>
          </a:p>
          <a:p>
            <a:pPr marL="114300" indent="0">
              <a:buNone/>
            </a:pPr>
            <a:r>
              <a:rPr lang="en-US" dirty="0">
                <a:sym typeface="Wingdings" pitchFamily="2" charset="2"/>
              </a:rPr>
              <a:t>= f’(-2).6 </a:t>
            </a:r>
          </a:p>
          <a:p>
            <a:pPr marL="114300" indent="0">
              <a:buNone/>
            </a:pPr>
            <a:r>
              <a:rPr lang="en-US" dirty="0">
                <a:sym typeface="Wingdings" pitchFamily="2" charset="2"/>
              </a:rPr>
              <a:t>= 4.6 = 24</a:t>
            </a: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è"/>
            </a:pP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00809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818568" y="3080658"/>
            <a:ext cx="815774" cy="762000"/>
            <a:chOff x="1818568" y="3080658"/>
            <a:chExt cx="815774" cy="762000"/>
          </a:xfrm>
        </p:grpSpPr>
        <p:sp>
          <p:nvSpPr>
            <p:cNvPr id="5" name="Circular Arrow 4"/>
            <p:cNvSpPr/>
            <p:nvPr/>
          </p:nvSpPr>
          <p:spPr>
            <a:xfrm>
              <a:off x="1818568" y="3080658"/>
              <a:ext cx="413004" cy="762000"/>
            </a:xfrm>
            <a:prstGeom prst="circular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>
              <a:off x="2221338" y="3080658"/>
              <a:ext cx="413004" cy="762000"/>
            </a:xfrm>
            <a:prstGeom prst="circular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36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chain rule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40314"/>
            <a:ext cx="8229600" cy="4373563"/>
          </a:xfrm>
        </p:spPr>
        <p:txBody>
          <a:bodyPr>
            <a:normAutofit lnSpcReduction="10000"/>
          </a:bodyPr>
          <a:lstStyle/>
          <a:p>
            <a:endParaRPr lang="en-US" sz="2600" dirty="0"/>
          </a:p>
          <a:p>
            <a:endParaRPr lang="en-US" dirty="0"/>
          </a:p>
          <a:p>
            <a:endParaRPr lang="en-US" dirty="0"/>
          </a:p>
          <a:p>
            <a:pPr marL="571500" indent="-457200">
              <a:buAutoNum type="alphaLcParenR"/>
            </a:pPr>
            <a:r>
              <a:rPr lang="en-US" sz="2600" dirty="0"/>
              <a:t>h’(x) = f’(g(x)).g’(x) </a:t>
            </a:r>
          </a:p>
          <a:p>
            <a:pPr>
              <a:buFont typeface="Wingdings" pitchFamily="2" charset="2"/>
              <a:buChar char="è"/>
            </a:pPr>
            <a:r>
              <a:rPr lang="en-US" sz="2600" dirty="0">
                <a:sym typeface="Wingdings" pitchFamily="2" charset="2"/>
              </a:rPr>
              <a:t>h’(1) = </a:t>
            </a:r>
            <a:r>
              <a:rPr lang="en-US" sz="2600" dirty="0"/>
              <a:t>f’(g(1)).g’(1)</a:t>
            </a:r>
          </a:p>
          <a:p>
            <a:pPr>
              <a:buFont typeface="Wingdings" pitchFamily="2" charset="2"/>
              <a:buChar char="è"/>
            </a:pPr>
            <a:r>
              <a:rPr lang="en-US" sz="2600" dirty="0"/>
              <a:t>h’(1) = f’(2).6 = 5.6 = 30</a:t>
            </a:r>
          </a:p>
          <a:p>
            <a:pPr marL="114300" indent="0">
              <a:buNone/>
            </a:pPr>
            <a:r>
              <a:rPr lang="en-US" sz="2600" dirty="0"/>
              <a:t>b) </a:t>
            </a:r>
            <a:r>
              <a:rPr lang="en-US" sz="2600" b="1" dirty="0">
                <a:solidFill>
                  <a:srgbClr val="0070C0"/>
                </a:solidFill>
              </a:rPr>
              <a:t>DO YOURSELF</a:t>
            </a:r>
          </a:p>
          <a:p>
            <a:pPr marL="114300" indent="0">
              <a:buNone/>
            </a:pPr>
            <a:r>
              <a:rPr lang="en-US" sz="2600" dirty="0"/>
              <a:t>H’(x) = g’(f(x)).f’(x) </a:t>
            </a:r>
          </a:p>
          <a:p>
            <a:pPr marL="114300" indent="0">
              <a:buNone/>
            </a:pPr>
            <a:r>
              <a:rPr lang="en-US" sz="2600" dirty="0">
                <a:sym typeface="Wingdings" pitchFamily="2" charset="2"/>
              </a:rPr>
              <a:t> H’(1) = g’(f(1)).f’(1) = g’(3).4 = 9.4 = 36</a:t>
            </a:r>
            <a:endParaRPr lang="en-US" sz="26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0"/>
            <a:ext cx="4876800" cy="300309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4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chain rule-examples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Given the table below. </a:t>
            </a:r>
          </a:p>
          <a:p>
            <a:pPr marL="114300" indent="0">
              <a:buNone/>
            </a:pPr>
            <a:r>
              <a:rPr lang="en-US" dirty="0"/>
              <a:t>Let h(x) = f(f(x)) and g(x) = f(x</a:t>
            </a:r>
            <a:r>
              <a:rPr lang="en-US" baseline="30000" dirty="0"/>
              <a:t>2</a:t>
            </a:r>
            <a:r>
              <a:rPr lang="en-US" dirty="0"/>
              <a:t>). Find h’(2) and g’(2).</a:t>
            </a:r>
          </a:p>
          <a:p>
            <a:pPr marL="114300" indent="0">
              <a:buNone/>
            </a:pPr>
            <a:r>
              <a:rPr lang="en-US" dirty="0"/>
              <a:t>Solution.</a:t>
            </a:r>
          </a:p>
          <a:p>
            <a:r>
              <a:rPr lang="en-US" dirty="0"/>
              <a:t>h’(x) = f’(f(x)).f’(x) </a:t>
            </a:r>
          </a:p>
          <a:p>
            <a:pPr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h’(2) = f’(f(2)).f’(2)</a:t>
            </a:r>
          </a:p>
          <a:p>
            <a:pPr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h’(2) = f’(1).f’(2) = 20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DO YOURSELF: g’(2)=?</a:t>
            </a:r>
          </a:p>
          <a:p>
            <a:r>
              <a:rPr lang="en-US" dirty="0">
                <a:sym typeface="Wingdings" pitchFamily="2" charset="2"/>
              </a:rPr>
              <a:t>g’(x) = f’(x</a:t>
            </a:r>
            <a:r>
              <a:rPr lang="en-US" baseline="30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).(x</a:t>
            </a:r>
            <a:r>
              <a:rPr lang="en-US" baseline="30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)’</a:t>
            </a:r>
          </a:p>
          <a:p>
            <a:pPr marL="114300" indent="0">
              <a:buNone/>
            </a:pPr>
            <a:r>
              <a:rPr lang="en-US" dirty="0">
                <a:sym typeface="Wingdings" pitchFamily="2" charset="2"/>
              </a:rPr>
              <a:t>= f’(x</a:t>
            </a:r>
            <a:r>
              <a:rPr lang="en-US" baseline="30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).(2x)</a:t>
            </a:r>
          </a:p>
          <a:p>
            <a:pPr marL="114300" indent="0">
              <a:buNone/>
            </a:pPr>
            <a:r>
              <a:rPr lang="en-US" dirty="0">
                <a:sym typeface="Wingdings" pitchFamily="2" charset="2"/>
              </a:rPr>
              <a:t> g’(2) = f’(2</a:t>
            </a:r>
            <a:r>
              <a:rPr lang="en-US" baseline="30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).(2.2) = f’(4).4 = 2.4 = 8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4227"/>
              </p:ext>
            </p:extLst>
          </p:nvPr>
        </p:nvGraphicFramePr>
        <p:xfrm>
          <a:off x="4572000" y="2819400"/>
          <a:ext cx="3733800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f’(x)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14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[f(g(x))]’ = f’(x).g’(x)</a:t>
            </a:r>
          </a:p>
          <a:p>
            <a:endParaRPr lang="en-US" sz="2400" dirty="0"/>
          </a:p>
          <a:p>
            <a:r>
              <a:rPr lang="en-US" sz="2400" dirty="0"/>
              <a:t>[f(g(x))]’ = f’(g(x))</a:t>
            </a:r>
          </a:p>
          <a:p>
            <a:endParaRPr lang="en-US" sz="2400" dirty="0"/>
          </a:p>
          <a:p>
            <a:r>
              <a:rPr lang="en-US" sz="2400" dirty="0"/>
              <a:t>[f(g(x))]’ = f’(g(x)).g’(x)</a:t>
            </a:r>
          </a:p>
        </p:txBody>
      </p:sp>
    </p:spTree>
    <p:extLst>
      <p:ext uri="{BB962C8B-B14F-4D97-AF65-F5344CB8AC3E}">
        <p14:creationId xmlns:p14="http://schemas.microsoft.com/office/powerpoint/2010/main" val="34051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y = y(x) defined by </a:t>
                </a:r>
              </a:p>
              <a:p>
                <a:pPr marL="114300" indent="0">
                  <a:buNone/>
                </a:pPr>
                <a:r>
                  <a:rPr lang="en-US" dirty="0"/>
                  <a:t>	x + </a:t>
                </a:r>
                <a:r>
                  <a:rPr lang="en-US" dirty="0" err="1"/>
                  <a:t>cosy</a:t>
                </a:r>
                <a:r>
                  <a:rPr lang="en-US" dirty="0"/>
                  <a:t> + y = 0</a:t>
                </a:r>
              </a:p>
              <a:p>
                <a:pPr marL="114300" indent="0">
                  <a:buNone/>
                </a:pPr>
                <a:r>
                  <a:rPr lang="en-US" dirty="0"/>
                  <a:t>How to find y’(x)? </a:t>
                </a:r>
              </a:p>
              <a:p>
                <a:pPr marL="114300" indent="0">
                  <a:buNone/>
                </a:pPr>
                <a:r>
                  <a:rPr lang="en-US" dirty="0"/>
                  <a:t>Solution.</a:t>
                </a:r>
              </a:p>
              <a:p>
                <a:pPr marL="114300" indent="0">
                  <a:buNone/>
                </a:pPr>
                <a:r>
                  <a:rPr lang="en-US" dirty="0"/>
                  <a:t>x + </a:t>
                </a:r>
                <a:r>
                  <a:rPr lang="en-US" dirty="0" err="1"/>
                  <a:t>cosy</a:t>
                </a:r>
                <a:r>
                  <a:rPr lang="en-US" dirty="0"/>
                  <a:t> + y = 0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dirty="0"/>
                  <a:t>(x + </a:t>
                </a:r>
                <a:r>
                  <a:rPr lang="en-US" dirty="0" err="1"/>
                  <a:t>cosy</a:t>
                </a:r>
                <a:r>
                  <a:rPr lang="en-US" dirty="0"/>
                  <a:t> + y)’ = 0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dirty="0"/>
                  <a:t>(x)’ + (</a:t>
                </a:r>
                <a:r>
                  <a:rPr lang="en-US" dirty="0" err="1"/>
                  <a:t>cosy</a:t>
                </a:r>
                <a:r>
                  <a:rPr lang="en-US" dirty="0"/>
                  <a:t>)’ + y’(x) = 0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dirty="0">
                    <a:sym typeface="Wingdings" pitchFamily="2" charset="2"/>
                  </a:rPr>
                  <a:t>1 –sin(y(x)).y’(x) + y’(x) = 0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dirty="0">
                    <a:sym typeface="Wingdings" pitchFamily="2" charset="2"/>
                  </a:rPr>
                  <a:t>1 + [-sin(y) + 1].y’(x) = 0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dirty="0">
                    <a:sym typeface="Wingdings" pitchFamily="2" charset="2"/>
                  </a:rPr>
                  <a:t>y’(x)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(1 −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sym typeface="Wingdings" pitchFamily="2" charset="2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sym typeface="Wingdings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𝑠𝑖𝑛𝑦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 −1)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itchFamily="2" charset="2"/>
                  <a:buChar char="è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76800" y="4819471"/>
            <a:ext cx="4038600" cy="1200329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find y’(x) at the point (x=-1, y = 0)?</a:t>
            </a:r>
          </a:p>
          <a:p>
            <a:endParaRPr lang="en-US" dirty="0"/>
          </a:p>
          <a:p>
            <a:r>
              <a:rPr lang="en-US" dirty="0"/>
              <a:t>y’(x=-1 and y = 0) = 1/(-1) = 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2831" y="1828800"/>
            <a:ext cx="4296369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DO YOURSELF:</a:t>
            </a:r>
          </a:p>
          <a:p>
            <a:r>
              <a:rPr lang="en-US" sz="2400" dirty="0"/>
              <a:t>Given </a:t>
            </a:r>
          </a:p>
          <a:p>
            <a:r>
              <a:rPr lang="en-US" sz="2400" dirty="0"/>
              <a:t>a) y</a:t>
            </a:r>
            <a:r>
              <a:rPr lang="en-US" sz="2400" baseline="30000" dirty="0"/>
              <a:t>2</a:t>
            </a:r>
            <a:r>
              <a:rPr lang="en-US" sz="2400" dirty="0"/>
              <a:t> + x</a:t>
            </a:r>
            <a:r>
              <a:rPr lang="en-US" sz="2400" baseline="30000" dirty="0"/>
              <a:t>3</a:t>
            </a:r>
            <a:r>
              <a:rPr lang="en-US" sz="2400" dirty="0"/>
              <a:t> – 3x + y – 7 = 0</a:t>
            </a:r>
          </a:p>
          <a:p>
            <a:r>
              <a:rPr lang="en-US" sz="2400" dirty="0"/>
              <a:t>b) x</a:t>
            </a:r>
            <a:r>
              <a:rPr lang="en-US" sz="2400" baseline="30000" dirty="0"/>
              <a:t>2</a:t>
            </a:r>
            <a:r>
              <a:rPr lang="en-US" sz="2400" dirty="0"/>
              <a:t> + 2xt + t – t</a:t>
            </a:r>
            <a:r>
              <a:rPr lang="en-US" sz="2400" baseline="30000" dirty="0"/>
              <a:t>3</a:t>
            </a:r>
            <a:r>
              <a:rPr lang="en-US" sz="2400" dirty="0"/>
              <a:t> – 4 = 0</a:t>
            </a:r>
          </a:p>
          <a:p>
            <a:r>
              <a:rPr lang="en-US" sz="2400" dirty="0"/>
              <a:t>Find y’(x)?</a:t>
            </a:r>
          </a:p>
          <a:p>
            <a:r>
              <a:rPr lang="en-US" sz="2400" dirty="0"/>
              <a:t>Find x’(t)? x’(t = 0 and x &gt; 0)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2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Tangent line, normal line and Linear approximation</a:t>
            </a:r>
          </a:p>
          <a:p>
            <a:r>
              <a:rPr lang="en-US" sz="2400" dirty="0"/>
              <a:t>Rate of change: Velocity, acceleration </a:t>
            </a:r>
          </a:p>
          <a:p>
            <a:r>
              <a:rPr lang="en-US" sz="2400" dirty="0"/>
              <a:t>Related rates</a:t>
            </a:r>
          </a:p>
          <a:p>
            <a:r>
              <a:rPr lang="en-US" sz="2400" dirty="0"/>
              <a:t>Approximation by differentials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6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tangent line to the curve and linear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the curve y = f(x)</a:t>
            </a:r>
          </a:p>
          <a:p>
            <a:r>
              <a:rPr lang="en-US" sz="2400" b="1" u="sng" dirty="0">
                <a:solidFill>
                  <a:srgbClr val="0070C0"/>
                </a:solidFill>
              </a:rPr>
              <a:t>Tangent line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at the point (a, f(a))</a:t>
            </a:r>
          </a:p>
          <a:p>
            <a:pPr marL="114300" indent="0">
              <a:buNone/>
            </a:pPr>
            <a:r>
              <a:rPr lang="en-US" sz="2400" dirty="0"/>
              <a:t>y = f’(a)(x – a) + f(a)   		// slope = f’(a)</a:t>
            </a:r>
          </a:p>
          <a:p>
            <a:r>
              <a:rPr lang="en-US" sz="2400" b="1" u="sng" dirty="0">
                <a:solidFill>
                  <a:srgbClr val="0070C0"/>
                </a:solidFill>
              </a:rPr>
              <a:t>Approximation</a:t>
            </a:r>
            <a:r>
              <a:rPr lang="en-US" sz="2400" dirty="0"/>
              <a:t> problems.</a:t>
            </a:r>
          </a:p>
          <a:p>
            <a:pPr marL="114300" indent="0">
              <a:buNone/>
            </a:pPr>
            <a:r>
              <a:rPr lang="en-US" sz="2400" dirty="0"/>
              <a:t>f(x): difficult to calculate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approximate this value by y = f’(a)(x – a) + f(a) = L(x) </a:t>
            </a:r>
            <a:r>
              <a:rPr lang="en-US" sz="2400" dirty="0">
                <a:solidFill>
                  <a:srgbClr val="0070C0"/>
                </a:solidFill>
              </a:rPr>
              <a:t>// x is near x</a:t>
            </a:r>
            <a:r>
              <a:rPr lang="en-US" sz="2400" baseline="-25000" dirty="0">
                <a:solidFill>
                  <a:srgbClr val="0070C0"/>
                </a:solidFill>
              </a:rPr>
              <a:t>0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4419600"/>
            <a:ext cx="2619763" cy="2209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04800" y="4749225"/>
            <a:ext cx="5388013" cy="58477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f(x)  L(x) when x is near a 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152577" y="5410200"/>
            <a:ext cx="3257623" cy="92333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Linear approximation</a:t>
            </a:r>
          </a:p>
          <a:p>
            <a:r>
              <a:rPr lang="en-US" dirty="0"/>
              <a:t>Tangent line approximation</a:t>
            </a:r>
          </a:p>
          <a:p>
            <a:r>
              <a:rPr lang="en-US" dirty="0"/>
              <a:t>Linearization of f at a.</a:t>
            </a:r>
          </a:p>
        </p:txBody>
      </p:sp>
    </p:spTree>
    <p:extLst>
      <p:ext uri="{BB962C8B-B14F-4D97-AF65-F5344CB8AC3E}">
        <p14:creationId xmlns:p14="http://schemas.microsoft.com/office/powerpoint/2010/main" val="134691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real world problems to new concept-derivatives.</a:t>
            </a:r>
          </a:p>
          <a:p>
            <a:r>
              <a:rPr lang="en-US" sz="2400" dirty="0"/>
              <a:t>Need to calculate derivatives </a:t>
            </a:r>
            <a:r>
              <a:rPr lang="en-US" sz="2400" dirty="0">
                <a:sym typeface="Wingdings" pitchFamily="2" charset="2"/>
              </a:rPr>
              <a:t> Need formulas to compute easily derivatives of functions.</a:t>
            </a:r>
          </a:p>
          <a:p>
            <a:r>
              <a:rPr lang="en-US" sz="2400" dirty="0">
                <a:sym typeface="Wingdings" pitchFamily="2" charset="2"/>
              </a:rPr>
              <a:t>More problems can be solved using the concept of </a:t>
            </a:r>
            <a:r>
              <a:rPr lang="en-US" sz="2400" dirty="0"/>
              <a:t>derivative.</a:t>
            </a:r>
          </a:p>
          <a:p>
            <a:r>
              <a:rPr lang="en-US" sz="2400" dirty="0"/>
              <a:t>A Single Idea, Many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35985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Linearization.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4572000" cy="437356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Find the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linearization</a:t>
                </a:r>
                <a:r>
                  <a:rPr lang="en-US" sz="1800" dirty="0"/>
                  <a:t> of the function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𝐟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at a = 1 </a:t>
                </a:r>
              </a:p>
              <a:p>
                <a:pPr marL="114300" indent="0">
                  <a:buNone/>
                </a:pPr>
                <a:r>
                  <a:rPr lang="en-US" sz="1800" dirty="0"/>
                  <a:t>and use it to approximate the numbers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𝟗𝟖</m:t>
                        </m:r>
                      </m:e>
                    </m:rad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𝟎𝟓</m:t>
                        </m:r>
                      </m:e>
                    </m:rad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114300" indent="0">
                  <a:buNone/>
                </a:pPr>
                <a:r>
                  <a:rPr lang="en-US" sz="1800" dirty="0"/>
                  <a:t>Solution.</a:t>
                </a:r>
              </a:p>
              <a:p>
                <a:pPr marL="11430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Tangent line</a:t>
                </a:r>
                <a:r>
                  <a:rPr lang="en-US" sz="1800" dirty="0"/>
                  <a:t> at a = 1:</a:t>
                </a:r>
              </a:p>
              <a:p>
                <a:pPr marL="11430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4572000" cy="4373563"/>
              </a:xfrm>
              <a:blipFill rotWithShape="1">
                <a:blip r:embed="rId4"/>
                <a:stretch>
                  <a:fillRect t="-697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093" y="4191000"/>
            <a:ext cx="5051136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 descr="03100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40" y="2133601"/>
            <a:ext cx="3795560" cy="21335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25880"/>
              </p:ext>
            </p:extLst>
          </p:nvPr>
        </p:nvGraphicFramePr>
        <p:xfrm>
          <a:off x="609600" y="3962400"/>
          <a:ext cx="3108325" cy="171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7" imgW="1536480" imgH="850680" progId="Equation.DSMT4">
                  <p:embed/>
                </p:oleObj>
              </mc:Choice>
              <mc:Fallback>
                <p:oleObj name="Equation" r:id="rId7" imgW="1536480" imgH="850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3108325" cy="1718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4953000"/>
            <a:ext cx="4495800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104184" y="4760111"/>
            <a:ext cx="425762" cy="1172603"/>
            <a:chOff x="7104184" y="4760111"/>
            <a:chExt cx="425762" cy="1172603"/>
          </a:xfrm>
        </p:grpSpPr>
        <p:sp>
          <p:nvSpPr>
            <p:cNvPr id="7" name="TextBox 6"/>
            <p:cNvSpPr txBox="1"/>
            <p:nvPr/>
          </p:nvSpPr>
          <p:spPr>
            <a:xfrm>
              <a:off x="7104184" y="4760111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19256" y="5347939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41860" y="4909456"/>
            <a:ext cx="1893467" cy="89255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571500" indent="-571500">
              <a:buFont typeface="Symbol" pitchFamily="18" charset="2"/>
              <a:buChar char="»"/>
            </a:pPr>
            <a:r>
              <a:rPr lang="en-US" sz="3600" dirty="0">
                <a:sym typeface="Symbol"/>
              </a:rPr>
              <a:t>f(x) </a:t>
            </a:r>
          </a:p>
          <a:p>
            <a:r>
              <a:rPr lang="en-US" sz="1600" dirty="0">
                <a:sym typeface="Symbol"/>
              </a:rPr>
              <a:t>when x is near a 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4876800"/>
            <a:ext cx="3525727" cy="914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Find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linearization</a:t>
                </a:r>
                <a:r>
                  <a:rPr lang="en-US" sz="2400" dirty="0"/>
                  <a:t> of the function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70C0"/>
                        </a:solidFill>
                        <a:latin typeface="Cambria Math"/>
                      </a:rPr>
                      <m:t>𝐟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US" sz="24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400" b="1" i="1" baseline="3000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400" b="1" i="1" baseline="3000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at a = -1 and use it to approximate the value of f(-0.99).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03261" y="3631911"/>
            <a:ext cx="5697394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f(x) </a:t>
            </a:r>
            <a:r>
              <a:rPr lang="en-US" sz="3200" dirty="0">
                <a:sym typeface="Symbol"/>
              </a:rPr>
              <a:t> </a:t>
            </a:r>
            <a:r>
              <a:rPr lang="en-US" sz="3200" dirty="0"/>
              <a:t>f’(a)(x – a) + f(a) = L(x)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3555712"/>
            <a:ext cx="1125394" cy="73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velocity, 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Velocity (the rate of change of displacement with respect to time): </a:t>
            </a:r>
          </a:p>
          <a:p>
            <a:pPr marL="114300" indent="0" algn="ctr">
              <a:buNone/>
            </a:pPr>
            <a:r>
              <a:rPr lang="en-US" sz="2000" dirty="0"/>
              <a:t>v(t) = s’(t)</a:t>
            </a:r>
          </a:p>
          <a:p>
            <a:r>
              <a:rPr lang="en-US" sz="2000" dirty="0"/>
              <a:t>The instantaneous rate of change of velocity with respect to time is acceleration: </a:t>
            </a:r>
          </a:p>
          <a:p>
            <a:pPr marL="114300" indent="0" algn="ctr">
              <a:buNone/>
            </a:pPr>
            <a:r>
              <a:rPr lang="en-US" sz="2000" dirty="0"/>
              <a:t>a(t) = v’(t) = s’’(t)</a:t>
            </a:r>
          </a:p>
          <a:p>
            <a:pPr marL="114300" indent="0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>Ex.</a:t>
            </a:r>
            <a:r>
              <a:rPr lang="en-US" sz="2000" dirty="0"/>
              <a:t> The position of a particle is given by the equation </a:t>
            </a:r>
          </a:p>
          <a:p>
            <a:pPr marL="114300" indent="0">
              <a:buNone/>
            </a:pPr>
            <a:r>
              <a:rPr lang="en-US" sz="2000" dirty="0"/>
              <a:t>s(t) = t</a:t>
            </a:r>
            <a:r>
              <a:rPr lang="en-US" sz="2000" baseline="30000" dirty="0"/>
              <a:t>3</a:t>
            </a:r>
            <a:r>
              <a:rPr lang="en-US" sz="2000" dirty="0"/>
              <a:t> – 6t</a:t>
            </a:r>
            <a:r>
              <a:rPr lang="en-US" sz="2000" baseline="30000" dirty="0"/>
              <a:t>2</a:t>
            </a:r>
            <a:r>
              <a:rPr lang="en-US" sz="2000" dirty="0"/>
              <a:t> + 9t, where t is measured in seconds and s in meters.</a:t>
            </a:r>
          </a:p>
          <a:p>
            <a:pPr marL="571500" indent="-457200">
              <a:buFont typeface="+mj-lt"/>
              <a:buAutoNum type="alphaLcParenR"/>
            </a:pPr>
            <a:r>
              <a:rPr lang="en-US" sz="2000" dirty="0"/>
              <a:t>What is the velocity at the time t and after 2s?</a:t>
            </a:r>
          </a:p>
          <a:p>
            <a:pPr marL="571500" indent="-457200">
              <a:buFont typeface="+mj-lt"/>
              <a:buAutoNum type="alphaLcParenR"/>
            </a:pPr>
            <a:r>
              <a:rPr lang="en-US" sz="2000" dirty="0"/>
              <a:t>Find the acceleration at time and after 4s. </a:t>
            </a:r>
          </a:p>
          <a:p>
            <a:pPr marL="114300" indent="0">
              <a:buNone/>
            </a:pPr>
            <a:r>
              <a:rPr lang="en-US" sz="2000" b="1" u="sng" dirty="0">
                <a:solidFill>
                  <a:srgbClr val="0070C0"/>
                </a:solidFill>
              </a:rPr>
              <a:t>Solution. </a:t>
            </a:r>
          </a:p>
          <a:p>
            <a:pPr marL="114300" indent="0">
              <a:buNone/>
            </a:pPr>
            <a:r>
              <a:rPr lang="en-US" sz="2000" dirty="0"/>
              <a:t>Velocity = v(t) = s’(t) = 3t</a:t>
            </a:r>
            <a:r>
              <a:rPr lang="en-US" sz="2000" baseline="30000" dirty="0"/>
              <a:t>2</a:t>
            </a:r>
            <a:r>
              <a:rPr lang="en-US" sz="2000" dirty="0"/>
              <a:t> – 12t + 9 </a:t>
            </a:r>
            <a:r>
              <a:rPr lang="en-US" sz="2000" dirty="0">
                <a:sym typeface="Wingdings" pitchFamily="2" charset="2"/>
              </a:rPr>
              <a:t> v(2) = -3 m/s</a:t>
            </a:r>
          </a:p>
          <a:p>
            <a:pPr marL="114300" indent="0">
              <a:buNone/>
            </a:pPr>
            <a:r>
              <a:rPr lang="en-US" sz="2000" dirty="0">
                <a:sym typeface="Wingdings" pitchFamily="2" charset="2"/>
              </a:rPr>
              <a:t>Acceleration = a(t) = v’(t) = 6t – 12  a(4) = 12 m/s</a:t>
            </a:r>
            <a:r>
              <a:rPr lang="en-US" sz="2000" baseline="30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3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(position function)’ = velocity</a:t>
            </a:r>
          </a:p>
          <a:p>
            <a:r>
              <a:rPr lang="en-US" sz="2400" dirty="0"/>
              <a:t>(velocity)’ = acceleration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DO YOURSELF:</a:t>
            </a:r>
          </a:p>
          <a:p>
            <a:pPr marL="114300" indent="0">
              <a:buNone/>
            </a:pPr>
            <a:r>
              <a:rPr lang="en-US" sz="2400" dirty="0"/>
              <a:t>A particle moves with position function </a:t>
            </a:r>
          </a:p>
          <a:p>
            <a:pPr marL="114300" indent="0">
              <a:buNone/>
            </a:pPr>
            <a:r>
              <a:rPr lang="en-US" sz="2400" dirty="0"/>
              <a:t>s(t) = t</a:t>
            </a:r>
            <a:r>
              <a:rPr lang="en-US" sz="2400" baseline="30000" dirty="0"/>
              <a:t>4</a:t>
            </a:r>
            <a:r>
              <a:rPr lang="en-US" sz="2400" dirty="0"/>
              <a:t> – 3t</a:t>
            </a:r>
            <a:r>
              <a:rPr lang="en-US" sz="2400" baseline="30000" dirty="0"/>
              <a:t>3</a:t>
            </a:r>
            <a:r>
              <a:rPr lang="en-US" sz="2400" dirty="0"/>
              <a:t> -20t</a:t>
            </a:r>
            <a:r>
              <a:rPr lang="en-US" sz="2400" baseline="30000" dirty="0"/>
              <a:t>2</a:t>
            </a:r>
            <a:r>
              <a:rPr lang="en-US" sz="2400" dirty="0"/>
              <a:t> + 20t,  (t </a:t>
            </a:r>
            <a:r>
              <a:rPr lang="en-US" sz="2400" dirty="0">
                <a:sym typeface="Symbol"/>
              </a:rPr>
              <a:t> 0)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(a) At what time does the particle have a velocity of 20 m/s?</a:t>
            </a:r>
          </a:p>
          <a:p>
            <a:pPr marL="114300" indent="0">
              <a:buNone/>
            </a:pPr>
            <a:r>
              <a:rPr lang="en-US" sz="2400" dirty="0"/>
              <a:t>(b) At what time is the acceleration 0?</a:t>
            </a:r>
          </a:p>
        </p:txBody>
      </p:sp>
    </p:spTree>
    <p:extLst>
      <p:ext uri="{BB962C8B-B14F-4D97-AF65-F5344CB8AC3E}">
        <p14:creationId xmlns:p14="http://schemas.microsoft.com/office/powerpoint/2010/main" val="14085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rate problems.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Idea is to compute the rate of change of one quantity in terms of the rate of change of another quantity (which may be more easily measured).</a:t>
            </a:r>
          </a:p>
          <a:p>
            <a:r>
              <a:rPr lang="en-US" sz="2400" dirty="0"/>
              <a:t>For example, If we are pumping air into a  balloon volume it is much easier to measure directly the rate of increase of the volume than the rate of increase of the radius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1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1951074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spherical balloon is being filled with air at the constant rate of 2 cm3 /sec . How fast is the radius increasing when the radius is 3 cm?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89531"/>
            <a:ext cx="6113658" cy="202066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381000" y="369056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Related rate problems.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rate problems. example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776413"/>
            <a:ext cx="8572500" cy="386238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ladder 10 </a:t>
            </a:r>
            <a:r>
              <a:rPr lang="en-US" altLang="en-US" sz="2400" dirty="0" err="1"/>
              <a:t>ft</a:t>
            </a:r>
            <a:r>
              <a:rPr lang="en-US" altLang="en-US" sz="2400" dirty="0"/>
              <a:t> long rests against a vertical wall. If the bottom of the ladder slides away  from the wall at a rate of 1 </a:t>
            </a:r>
            <a:r>
              <a:rPr lang="en-US" altLang="en-US" sz="2400" dirty="0" err="1"/>
              <a:t>ft</a:t>
            </a:r>
            <a:r>
              <a:rPr lang="en-US" altLang="en-US" sz="2400" dirty="0"/>
              <a:t>/s, how fast is the top of the ladder sliding down the wall when the bottom of the ladder is 6 </a:t>
            </a:r>
            <a:r>
              <a:rPr lang="en-US" altLang="en-US" sz="2400" dirty="0" err="1"/>
              <a:t>ft</a:t>
            </a:r>
            <a:r>
              <a:rPr lang="en-US" altLang="en-US" sz="2400" dirty="0"/>
              <a:t> from the wall?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64" y="3505200"/>
            <a:ext cx="3121336" cy="34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612900"/>
            <a:ext cx="8359775" cy="5549900"/>
          </a:xfrm>
        </p:spPr>
        <p:txBody>
          <a:bodyPr/>
          <a:lstStyle/>
          <a:p>
            <a:pPr marL="0" indent="3175" eaLnBrk="1" hangingPunct="1"/>
            <a:r>
              <a:rPr lang="en-US" altLang="en-US" sz="2400" dirty="0"/>
              <a:t>We first draw a diagram and label it </a:t>
            </a:r>
            <a:br>
              <a:rPr lang="en-US" altLang="en-US" sz="2400" dirty="0"/>
            </a:br>
            <a:r>
              <a:rPr lang="en-US" altLang="en-US" sz="2400" dirty="0"/>
              <a:t>as in the figure.</a:t>
            </a:r>
          </a:p>
          <a:p>
            <a:pPr marL="741363" lvl="1" indent="-233363" eaLnBrk="1" hangingPunct="1"/>
            <a:r>
              <a:rPr lang="en-US" altLang="en-US" i="1" dirty="0"/>
              <a:t>x</a:t>
            </a:r>
            <a:r>
              <a:rPr lang="en-US" altLang="en-US" sz="2000" i="1" dirty="0"/>
              <a:t>: </a:t>
            </a:r>
            <a:r>
              <a:rPr lang="en-US" altLang="en-US" sz="2000" dirty="0"/>
              <a:t>distance from the bottom of the ladder to the wall </a:t>
            </a:r>
          </a:p>
          <a:p>
            <a:pPr marL="741363" lvl="1" indent="-233363" eaLnBrk="1" hangingPunct="1"/>
            <a:r>
              <a:rPr lang="en-US" altLang="en-US" i="1" dirty="0"/>
              <a:t>y</a:t>
            </a:r>
            <a:r>
              <a:rPr lang="en-US" altLang="en-US" dirty="0"/>
              <a:t>: </a:t>
            </a:r>
            <a:r>
              <a:rPr lang="en-US" altLang="en-US" sz="2000" dirty="0"/>
              <a:t>distance from the top of the ladder to the ground.</a:t>
            </a:r>
          </a:p>
          <a:p>
            <a:pPr marL="741363" lvl="1" indent="-233363" eaLnBrk="1" hangingPunct="1"/>
            <a:r>
              <a:rPr lang="en-US" altLang="en-US" sz="2000" dirty="0"/>
              <a:t>Functions of time t: x(t), y(t) </a:t>
            </a:r>
          </a:p>
        </p:txBody>
      </p:sp>
      <p:pic>
        <p:nvPicPr>
          <p:cNvPr id="48133" name="Picture 6" descr="0309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57600"/>
            <a:ext cx="3030538" cy="293798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631825" y="1612900"/>
            <a:ext cx="8359775" cy="5549900"/>
          </a:xfrm>
        </p:spPr>
        <p:txBody>
          <a:bodyPr/>
          <a:lstStyle/>
          <a:p>
            <a:pPr eaLnBrk="1" hangingPunct="1"/>
            <a:r>
              <a:rPr lang="en-US" altLang="en-US" sz="2400" i="1" dirty="0"/>
              <a:t>dx</a:t>
            </a:r>
            <a:r>
              <a:rPr lang="en-US" altLang="en-US" sz="2400" dirty="0"/>
              <a:t>/</a:t>
            </a:r>
            <a:r>
              <a:rPr lang="en-US" altLang="en-US" sz="2400" i="1" dirty="0" err="1"/>
              <a:t>dt</a:t>
            </a:r>
            <a:r>
              <a:rPr lang="en-US" altLang="en-US" sz="2400" i="1" dirty="0"/>
              <a:t> </a:t>
            </a:r>
            <a:r>
              <a:rPr lang="en-US" altLang="en-US" sz="2400" dirty="0"/>
              <a:t>= 1 </a:t>
            </a:r>
            <a:r>
              <a:rPr lang="en-US" altLang="en-US" sz="2400" dirty="0" err="1"/>
              <a:t>ft</a:t>
            </a:r>
            <a:r>
              <a:rPr lang="en-US" altLang="en-US" sz="2400" dirty="0"/>
              <a:t>/s </a:t>
            </a:r>
            <a:br>
              <a:rPr lang="en-US" altLang="en-US" sz="2400" dirty="0"/>
            </a:br>
            <a:r>
              <a:rPr lang="en-US" altLang="en-US" sz="2400" dirty="0"/>
              <a:t>Find </a:t>
            </a:r>
            <a:r>
              <a:rPr lang="en-US" altLang="en-US" sz="2400" i="1" dirty="0" err="1"/>
              <a:t>dy</a:t>
            </a:r>
            <a:r>
              <a:rPr lang="en-US" altLang="en-US" sz="2400" dirty="0"/>
              <a:t>/</a:t>
            </a:r>
            <a:r>
              <a:rPr lang="en-US" altLang="en-US" sz="2400" i="1" dirty="0" err="1"/>
              <a:t>dt</a:t>
            </a:r>
            <a:r>
              <a:rPr lang="en-US" altLang="en-US" sz="2400" i="1" dirty="0"/>
              <a:t> </a:t>
            </a:r>
            <a:r>
              <a:rPr lang="en-US" altLang="en-US" sz="2400" dirty="0"/>
              <a:t>when </a:t>
            </a:r>
            <a:r>
              <a:rPr lang="en-US" altLang="en-US" sz="2400" i="1" dirty="0"/>
              <a:t>x</a:t>
            </a:r>
            <a:r>
              <a:rPr lang="en-US" altLang="en-US" sz="2400" dirty="0"/>
              <a:t> = 6 ft.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5105400" y="3014663"/>
            <a:ext cx="3819525" cy="36957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49157" name="Picture 6" descr="0309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3113088"/>
            <a:ext cx="3540125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1525588"/>
            <a:ext cx="8572500" cy="5865812"/>
          </a:xfrm>
        </p:spPr>
        <p:txBody>
          <a:bodyPr/>
          <a:lstStyle/>
          <a:p>
            <a:pPr marL="114300" indent="0" eaLnBrk="1" hangingPunct="1">
              <a:buNone/>
            </a:pPr>
            <a:r>
              <a:rPr lang="en-US" altLang="en-US" sz="2400" dirty="0"/>
              <a:t>by the Pythagorean Theorem: </a:t>
            </a:r>
          </a:p>
          <a:p>
            <a:pPr marL="114300" indent="0" eaLnBrk="1" hangingPunct="1">
              <a:buNone/>
            </a:pPr>
            <a:r>
              <a:rPr lang="en-US" altLang="en-US" sz="2400" i="1" dirty="0"/>
              <a:t>x</a:t>
            </a:r>
            <a:r>
              <a:rPr lang="en-US" altLang="en-US" sz="2400" i="1" baseline="30000" dirty="0"/>
              <a:t>2 </a:t>
            </a:r>
            <a:r>
              <a:rPr lang="en-US" altLang="en-US" sz="2400" i="1" dirty="0"/>
              <a:t>+ y</a:t>
            </a:r>
            <a:r>
              <a:rPr lang="en-US" altLang="en-US" sz="2400" i="1" baseline="30000" dirty="0"/>
              <a:t>2</a:t>
            </a:r>
            <a:r>
              <a:rPr lang="en-US" altLang="en-US" sz="2400" baseline="30000" dirty="0"/>
              <a:t> </a:t>
            </a:r>
            <a:r>
              <a:rPr lang="en-US" altLang="en-US" sz="2400" dirty="0"/>
              <a:t>= 100</a:t>
            </a:r>
          </a:p>
          <a:p>
            <a:pPr marL="114300" indent="0" eaLnBrk="1" hangingPunct="1">
              <a:buNone/>
            </a:pPr>
            <a:r>
              <a:rPr lang="en-US" altLang="en-US" sz="2400" dirty="0"/>
              <a:t>[x(t)]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[y(t)]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= 100</a:t>
            </a:r>
          </a:p>
        </p:txBody>
      </p:sp>
      <p:pic>
        <p:nvPicPr>
          <p:cNvPr id="50180" name="Picture 5" descr="0309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3113088"/>
            <a:ext cx="3540125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5105400" y="3014663"/>
            <a:ext cx="3819525" cy="36957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9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problems to new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Tangent line problem</a:t>
            </a:r>
          </a:p>
          <a:p>
            <a:r>
              <a:rPr lang="en-US" dirty="0"/>
              <a:t>Instantaneous velocity problem</a:t>
            </a:r>
          </a:p>
          <a:p>
            <a:r>
              <a:rPr lang="en-US" dirty="0"/>
              <a:t>Instantaneous rate of change</a:t>
            </a:r>
          </a:p>
        </p:txBody>
      </p:sp>
    </p:spTree>
    <p:extLst>
      <p:ext uri="{BB962C8B-B14F-4D97-AF65-F5344CB8AC3E}">
        <p14:creationId xmlns:p14="http://schemas.microsoft.com/office/powerpoint/2010/main" val="17179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1601788"/>
            <a:ext cx="8572500" cy="5865812"/>
          </a:xfrm>
        </p:spPr>
        <p:txBody>
          <a:bodyPr/>
          <a:lstStyle/>
          <a:p>
            <a:pPr marL="0" indent="3175" eaLnBrk="1" hangingPunct="1"/>
            <a:r>
              <a:rPr lang="en-US" altLang="en-US" sz="2400" dirty="0"/>
              <a:t>Differentiating each side with respect to </a:t>
            </a:r>
            <a:r>
              <a:rPr lang="en-US" altLang="en-US" sz="2400" i="1" dirty="0"/>
              <a:t>t</a:t>
            </a:r>
            <a:r>
              <a:rPr lang="en-US" altLang="en-US" sz="2400" dirty="0"/>
              <a:t> :</a:t>
            </a:r>
          </a:p>
          <a:p>
            <a:pPr marL="0" indent="3175" eaLnBrk="1" hangingPunct="1"/>
            <a:endParaRPr lang="en-US" altLang="en-US" sz="2400" dirty="0"/>
          </a:p>
          <a:p>
            <a:pPr marL="798513" lvl="1" indent="-231775" eaLnBrk="1" hangingPunct="1"/>
            <a:endParaRPr lang="en-US" altLang="en-US" sz="2400" dirty="0"/>
          </a:p>
          <a:p>
            <a:pPr marL="798513" lvl="1" indent="-231775" eaLnBrk="1" hangingPunct="1"/>
            <a:r>
              <a:rPr lang="en-US" altLang="en-US" sz="2400" dirty="0"/>
              <a:t>We obtain:</a:t>
            </a:r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87239"/>
              </p:ext>
            </p:extLst>
          </p:nvPr>
        </p:nvGraphicFramePr>
        <p:xfrm>
          <a:off x="3273425" y="2582112"/>
          <a:ext cx="3140075" cy="110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4" imgW="1117115" imgH="393529" progId="Equation.DSMT4">
                  <p:embed/>
                </p:oleObj>
              </mc:Choice>
              <mc:Fallback>
                <p:oleObj name="Equation" r:id="rId4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2582112"/>
                        <a:ext cx="3140075" cy="1107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595823"/>
              </p:ext>
            </p:extLst>
          </p:nvPr>
        </p:nvGraphicFramePr>
        <p:xfrm>
          <a:off x="3619500" y="3754148"/>
          <a:ext cx="19050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6" imgW="774364" imgH="418918" progId="Equation.DSMT4">
                  <p:embed/>
                </p:oleObj>
              </mc:Choice>
              <mc:Fallback>
                <p:oleObj name="Equation" r:id="rId6" imgW="774364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754148"/>
                        <a:ext cx="19050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183992"/>
              </p:ext>
            </p:extLst>
          </p:nvPr>
        </p:nvGraphicFramePr>
        <p:xfrm>
          <a:off x="3619500" y="4938424"/>
          <a:ext cx="38655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8" imgW="1536480" imgH="393480" progId="Equation.DSMT4">
                  <p:embed/>
                </p:oleObj>
              </mc:Choice>
              <mc:Fallback>
                <p:oleObj name="Equation" r:id="rId8" imgW="15364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938424"/>
                        <a:ext cx="38655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2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en-US" sz="2400" dirty="0"/>
              <a:t>The top of a ladder slides down a vertical wall at a rate of 0.15 m/s. At the moment when the bottom of the ladder is 3 m from the wall, it slides away from the wall at a rate of 0.2 m/s. How long is the ladder?</a:t>
            </a:r>
          </a:p>
          <a:p>
            <a:pPr marL="571500" indent="-457200">
              <a:buAutoNum type="arabicPeriod"/>
            </a:pPr>
            <a:r>
              <a:rPr lang="en-US" sz="2400" dirty="0"/>
              <a:t>Two sides of a triangle are 4 m and 5 m in length and the angle between them is increasing at a rate of 0.06 rad/s. Find the rate at which the area of the triangle is increasing when the angle between the sides of ﬁxed length is </a:t>
            </a:r>
            <a:r>
              <a:rPr lang="en-US" sz="2400" dirty="0">
                <a:sym typeface="Symbol"/>
              </a:rPr>
              <a:t>/3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6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Approximation by differentials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4" y="2209800"/>
            <a:ext cx="8229600" cy="914400"/>
          </a:xfrm>
        </p:spPr>
        <p:txBody>
          <a:bodyPr/>
          <a:lstStyle/>
          <a:p>
            <a:r>
              <a:rPr lang="en-US" sz="2400" dirty="0"/>
              <a:t>Differential: // vi </a:t>
            </a:r>
            <a:r>
              <a:rPr lang="en-US" sz="2400" dirty="0" err="1"/>
              <a:t>phân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                                   </a:t>
            </a:r>
            <a:r>
              <a:rPr lang="en-US" sz="2400" dirty="0" err="1" smtClean="0">
                <a:solidFill>
                  <a:srgbClr val="FF0000"/>
                </a:solidFill>
              </a:rPr>
              <a:t>dy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f’(</a:t>
            </a:r>
            <a:r>
              <a:rPr lang="en-US" sz="2400" dirty="0" smtClean="0">
                <a:solidFill>
                  <a:srgbClr val="FF0000"/>
                </a:solidFill>
              </a:rPr>
              <a:t>x)dx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8" y="3352800"/>
            <a:ext cx="866777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by differentials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209800"/>
                <a:ext cx="8915400" cy="3886200"/>
              </a:xfrm>
            </p:spPr>
            <p:txBody>
              <a:bodyPr/>
              <a:lstStyle/>
              <a:p>
                <a:r>
                  <a:rPr lang="en-US" sz="2400" dirty="0" smtClean="0"/>
                  <a:t>Differential: // vi </a:t>
                </a:r>
                <a:r>
                  <a:rPr lang="en-US" sz="2400" dirty="0" err="1"/>
                  <a:t>phân</a:t>
                </a:r>
                <a:endParaRPr lang="en-US" sz="2400" dirty="0"/>
              </a:p>
              <a:p>
                <a:pPr marL="114300" indent="0">
                  <a:buNone/>
                </a:pPr>
                <a:r>
                  <a:rPr lang="en-US" sz="2400" dirty="0" smtClean="0"/>
                  <a:t>   </a:t>
                </a:r>
                <a:r>
                  <a:rPr lang="en-US" sz="2400" dirty="0" err="1" smtClean="0"/>
                  <a:t>dy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f’(</a:t>
                </a:r>
                <a:r>
                  <a:rPr lang="en-US" sz="2400" dirty="0" smtClean="0"/>
                  <a:t>x)dx</a:t>
                </a:r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endParaRPr lang="en-US" sz="2400" dirty="0" smtClean="0">
                  <a:latin typeface="Euclid"/>
                  <a:sym typeface="Euclid Extra"/>
                </a:endParaRPr>
              </a:p>
              <a:p>
                <a:pPr marL="114300" indent="0">
                  <a:buNone/>
                </a:pPr>
                <a:r>
                  <a:rPr lang="en-US" sz="2400" dirty="0" smtClean="0">
                    <a:latin typeface="Euclid"/>
                    <a:sym typeface="Euclid Extra"/>
                  </a:rPr>
                  <a:t></a:t>
                </a:r>
                <a:r>
                  <a:rPr lang="en-US" sz="2400" dirty="0">
                    <a:latin typeface="Euclid"/>
                    <a:sym typeface="Euclid Extra"/>
                  </a:rPr>
                  <a:t>x : change in x</a:t>
                </a:r>
              </a:p>
              <a:p>
                <a:pPr marL="114300" indent="0">
                  <a:buNone/>
                </a:pPr>
                <a:r>
                  <a:rPr lang="en-US" sz="2400" dirty="0">
                    <a:latin typeface="Euclid"/>
                    <a:sym typeface="Euclid Extra"/>
                  </a:rPr>
                  <a:t>y = f(x + x) – f(x) //change in f at x</a:t>
                </a:r>
              </a:p>
              <a:p>
                <a:pPr marL="114300" indent="0">
                  <a:buNone/>
                </a:pPr>
                <a:r>
                  <a:rPr lang="en-US" sz="2400" dirty="0" err="1">
                    <a:latin typeface="Euclid"/>
                    <a:sym typeface="Euclid Extra"/>
                  </a:rPr>
                  <a:t>dy</a:t>
                </a:r>
                <a:r>
                  <a:rPr lang="en-US" sz="2400" dirty="0">
                    <a:latin typeface="Euclid"/>
                    <a:sym typeface="Euclid Extra"/>
                  </a:rPr>
                  <a:t> </a:t>
                </a:r>
                <a:r>
                  <a:rPr lang="en-US" sz="2400" dirty="0">
                    <a:latin typeface="Euclid"/>
                    <a:sym typeface="Symbol"/>
                  </a:rPr>
                  <a:t> </a:t>
                </a:r>
                <a:r>
                  <a:rPr lang="en-US" sz="2400" dirty="0">
                    <a:latin typeface="Euclid"/>
                    <a:sym typeface="Euclid Extra"/>
                  </a:rPr>
                  <a:t>y  // if x is small, we have a good approximation</a:t>
                </a:r>
              </a:p>
              <a:p>
                <a:pPr marL="114300" indent="0">
                  <a:buNone/>
                </a:pPr>
                <a:r>
                  <a:rPr lang="en-US" sz="2400" b="1" dirty="0">
                    <a:latin typeface="Euclid"/>
                    <a:sym typeface="Euclid Extra"/>
                  </a:rPr>
                  <a:t>For example</a:t>
                </a:r>
                <a:r>
                  <a:rPr lang="en-US" sz="2400" dirty="0">
                    <a:latin typeface="Euclid"/>
                    <a:sym typeface="Euclid Extra"/>
                  </a:rPr>
                  <a:t>, Compare the values of and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Euclid Extra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Euclid Extra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Euclid Extra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Euclid Extra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Euclid Extra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Euclid Extra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Euclid Extra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Euclid Extra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Euclid Extra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Euclid Extra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Euclid Extra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Euclid Extra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Euclid Extra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Euclid Extra"/>
                      </a:rPr>
                      <m:t>+1 </m:t>
                    </m:r>
                  </m:oMath>
                </a14:m>
                <a:r>
                  <a:rPr lang="en-US" sz="2400" dirty="0">
                    <a:latin typeface="Euclid"/>
                    <a:sym typeface="Euclid Extra"/>
                  </a:rPr>
                  <a:t>and x changes (a) from 2 to 2.05 and (b) from 2 to 2.01.</a:t>
                </a:r>
              </a:p>
              <a:p>
                <a:pPr marL="1143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209800"/>
                <a:ext cx="8915400" cy="3886200"/>
              </a:xfrm>
              <a:blipFill>
                <a:blip r:embed="rId2"/>
                <a:stretch>
                  <a:fillRect l="-479" t="-1099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63" y="1524000"/>
            <a:ext cx="5734037" cy="27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90800"/>
            <a:ext cx="904669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585788" y="1754188"/>
            <a:ext cx="8572500" cy="58658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The radius of a sphere was measured and found to be 21 cm with a possible error in measurement of at most 0.05 cm.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What is the maximum error in using this value of the radius to compute the volume of the sphere?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77850" y="384175"/>
            <a:ext cx="803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endParaRPr lang="en-US" altLang="en-US" sz="2400" b="1">
              <a:solidFill>
                <a:srgbClr val="E45C00"/>
              </a:solidFill>
              <a:latin typeface="Arial" pitchFamily="34" charset="0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606425" y="384175"/>
            <a:ext cx="3355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  <a:latin typeface="Arial" pitchFamily="34" charset="0"/>
              </a:rPr>
              <a:t>DIFFERENTIALS</a:t>
            </a:r>
          </a:p>
        </p:txBody>
      </p:sp>
    </p:spTree>
    <p:extLst>
      <p:ext uri="{BB962C8B-B14F-4D97-AF65-F5344CB8AC3E}">
        <p14:creationId xmlns:p14="http://schemas.microsoft.com/office/powerpoint/2010/main" val="26316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557213" y="1754188"/>
            <a:ext cx="8572500" cy="5865812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en-US" sz="2400" dirty="0"/>
              <a:t>If the radius of the sphere is </a:t>
            </a:r>
            <a:r>
              <a:rPr lang="en-US" altLang="en-US" sz="2400" i="1" dirty="0"/>
              <a:t>r</a:t>
            </a:r>
            <a:r>
              <a:rPr lang="en-US" altLang="en-US" sz="2400" dirty="0"/>
              <a:t>, then </a:t>
            </a:r>
            <a:br>
              <a:rPr lang="en-US" altLang="en-US" sz="2400" dirty="0"/>
            </a:br>
            <a:r>
              <a:rPr lang="en-US" altLang="en-US" sz="2400" dirty="0"/>
              <a:t>its volume is </a:t>
            </a:r>
            <a:r>
              <a:rPr lang="en-US" altLang="en-US" sz="2400" i="1" dirty="0"/>
              <a:t>V</a:t>
            </a:r>
            <a:r>
              <a:rPr lang="en-US" altLang="en-US" sz="2400" dirty="0"/>
              <a:t> = 4/3</a:t>
            </a:r>
            <a:r>
              <a:rPr lang="el-GR" altLang="en-US" sz="2400" i="1" dirty="0">
                <a:cs typeface="Arial" pitchFamily="34" charset="0"/>
              </a:rPr>
              <a:t>π</a:t>
            </a:r>
            <a:r>
              <a:rPr lang="en-US" altLang="en-US" sz="2400" i="1" dirty="0">
                <a:cs typeface="Arial" pitchFamily="34" charset="0"/>
              </a:rPr>
              <a:t>r</a:t>
            </a:r>
            <a:r>
              <a:rPr lang="en-US" altLang="en-US" sz="2400" baseline="30000" dirty="0">
                <a:cs typeface="Arial" pitchFamily="34" charset="0"/>
              </a:rPr>
              <a:t>3</a:t>
            </a:r>
            <a:r>
              <a:rPr lang="en-US" altLang="en-US" sz="2400" dirty="0"/>
              <a:t>. </a:t>
            </a:r>
          </a:p>
          <a:p>
            <a:pPr eaLnBrk="1" hangingPunct="1">
              <a:lnSpc>
                <a:spcPct val="135000"/>
              </a:lnSpc>
            </a:pPr>
            <a:endParaRPr lang="en-US" altLang="en-US" sz="2400" dirty="0"/>
          </a:p>
          <a:p>
            <a:pPr lvl="1" eaLnBrk="1" hangingPunct="1">
              <a:lnSpc>
                <a:spcPct val="135000"/>
              </a:lnSpc>
            </a:pPr>
            <a:r>
              <a:rPr lang="en-US" altLang="en-US" sz="2000" dirty="0"/>
              <a:t>If the error in the measured value of </a:t>
            </a:r>
            <a:r>
              <a:rPr lang="en-US" altLang="en-US" sz="2000" i="1" dirty="0"/>
              <a:t>r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is denoted by </a:t>
            </a:r>
            <a:r>
              <a:rPr lang="en-US" altLang="en-US" sz="2000" i="1" dirty="0" err="1"/>
              <a:t>dr</a:t>
            </a:r>
            <a:r>
              <a:rPr lang="en-US" altLang="en-US" sz="2000" dirty="0"/>
              <a:t> = </a:t>
            </a:r>
            <a:r>
              <a:rPr lang="en-US" altLang="en-US" sz="2000" dirty="0">
                <a:cs typeface="Arial" pitchFamily="34" charset="0"/>
              </a:rPr>
              <a:t>∆</a:t>
            </a:r>
            <a:r>
              <a:rPr lang="en-US" altLang="en-US" sz="2000" i="1" dirty="0">
                <a:cs typeface="Arial" pitchFamily="34" charset="0"/>
              </a:rPr>
              <a:t>r</a:t>
            </a:r>
            <a:r>
              <a:rPr lang="en-US" altLang="en-US" sz="2000" dirty="0"/>
              <a:t>, then the corresponding </a:t>
            </a:r>
            <a:br>
              <a:rPr lang="en-US" altLang="en-US" sz="2000" dirty="0"/>
            </a:br>
            <a:r>
              <a:rPr lang="en-US" altLang="en-US" sz="2000" dirty="0"/>
              <a:t>error in the calculated value of </a:t>
            </a:r>
            <a:r>
              <a:rPr lang="en-US" altLang="en-US" sz="2000" i="1" dirty="0"/>
              <a:t>V</a:t>
            </a:r>
            <a:r>
              <a:rPr lang="en-US" altLang="en-US" sz="2000" dirty="0"/>
              <a:t> is </a:t>
            </a:r>
            <a:r>
              <a:rPr lang="en-US" altLang="en-US" sz="2000" dirty="0">
                <a:cs typeface="Arial" pitchFamily="34" charset="0"/>
              </a:rPr>
              <a:t>∆</a:t>
            </a:r>
            <a:r>
              <a:rPr lang="en-US" altLang="en-US" sz="2000" i="1" dirty="0">
                <a:cs typeface="Arial" pitchFamily="34" charset="0"/>
              </a:rPr>
              <a:t>V</a:t>
            </a:r>
            <a:r>
              <a:rPr lang="en-US" altLang="en-US" sz="2000" dirty="0"/>
              <a:t>. </a:t>
            </a:r>
            <a:endParaRPr lang="en-US" altLang="en-US" sz="2000" i="1" baseline="30000" dirty="0">
              <a:cs typeface="Arial" pitchFamily="34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77850" y="384175"/>
            <a:ext cx="803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endParaRPr lang="en-US" altLang="en-US" sz="2400" b="1">
              <a:solidFill>
                <a:srgbClr val="E45C00"/>
              </a:solidFill>
              <a:latin typeface="Arial" pitchFamily="34" charset="0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06425" y="384175"/>
            <a:ext cx="3355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  <a:latin typeface="Arial" pitchFamily="34" charset="0"/>
              </a:rPr>
              <a:t>DIFFERENTIALS</a:t>
            </a:r>
          </a:p>
        </p:txBody>
      </p:sp>
    </p:spTree>
    <p:extLst>
      <p:ext uri="{BB962C8B-B14F-4D97-AF65-F5344CB8AC3E}">
        <p14:creationId xmlns:p14="http://schemas.microsoft.com/office/powerpoint/2010/main" val="18791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596900" y="1754188"/>
            <a:ext cx="8572500" cy="586581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 sz="2400" dirty="0"/>
              <a:t>This can be approximated by the differential</a:t>
            </a:r>
          </a:p>
          <a:p>
            <a:pPr algn="ctr" eaLnBrk="1" hangingPunct="1">
              <a:lnSpc>
                <a:spcPct val="125000"/>
              </a:lnSpc>
            </a:pPr>
            <a:r>
              <a:rPr lang="en-US" altLang="en-US" sz="2400" i="1" dirty="0" err="1"/>
              <a:t>dV</a:t>
            </a:r>
            <a:r>
              <a:rPr lang="en-US" altLang="en-US" sz="2400" i="1" dirty="0"/>
              <a:t> </a:t>
            </a:r>
            <a:r>
              <a:rPr lang="en-US" altLang="en-US" sz="2400" dirty="0"/>
              <a:t>= 4</a:t>
            </a:r>
            <a:r>
              <a:rPr lang="el-GR" altLang="en-US" sz="2400" i="1" dirty="0">
                <a:cs typeface="Arial" pitchFamily="34" charset="0"/>
              </a:rPr>
              <a:t>π</a:t>
            </a:r>
            <a:r>
              <a:rPr lang="en-US" altLang="en-US" sz="2400" i="1" dirty="0">
                <a:cs typeface="Arial" pitchFamily="34" charset="0"/>
              </a:rPr>
              <a:t>r</a:t>
            </a:r>
            <a:r>
              <a:rPr lang="en-US" altLang="en-US" sz="2400" baseline="30000" dirty="0">
                <a:cs typeface="Arial" pitchFamily="34" charset="0"/>
              </a:rPr>
              <a:t>2</a:t>
            </a:r>
            <a:r>
              <a:rPr lang="en-US" altLang="en-US" sz="2400" i="1" dirty="0">
                <a:cs typeface="Arial" pitchFamily="34" charset="0"/>
              </a:rPr>
              <a:t>dr</a:t>
            </a:r>
          </a:p>
          <a:p>
            <a:pPr algn="ctr" eaLnBrk="1" hangingPunct="1">
              <a:lnSpc>
                <a:spcPct val="125000"/>
              </a:lnSpc>
            </a:pPr>
            <a:endParaRPr lang="en-US" altLang="en-US" sz="2400" i="1" baseline="30000" dirty="0">
              <a:cs typeface="Arial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en-US" sz="2400" dirty="0"/>
              <a:t>When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= 21 and </a:t>
            </a:r>
            <a:r>
              <a:rPr lang="en-US" altLang="en-US" sz="2400" i="1" dirty="0" err="1"/>
              <a:t>dr</a:t>
            </a:r>
            <a:r>
              <a:rPr lang="en-US" altLang="en-US" sz="2400" dirty="0"/>
              <a:t> = 0.05, this becomes: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i="1" dirty="0"/>
              <a:t>		</a:t>
            </a:r>
            <a:r>
              <a:rPr lang="en-US" altLang="en-US" sz="2400" i="1" dirty="0" err="1"/>
              <a:t>dV</a:t>
            </a:r>
            <a:r>
              <a:rPr lang="en-US" altLang="en-US" sz="2400" i="1" dirty="0"/>
              <a:t> </a:t>
            </a:r>
            <a:r>
              <a:rPr lang="en-US" altLang="en-US" sz="2400" dirty="0"/>
              <a:t>= 4</a:t>
            </a:r>
            <a:r>
              <a:rPr lang="el-GR" altLang="en-US" sz="2400" i="1" dirty="0">
                <a:cs typeface="Arial" pitchFamily="34" charset="0"/>
              </a:rPr>
              <a:t>π</a:t>
            </a:r>
            <a:r>
              <a:rPr lang="en-US" altLang="en-US" sz="2400" dirty="0">
                <a:cs typeface="Arial" pitchFamily="34" charset="0"/>
              </a:rPr>
              <a:t>(21)</a:t>
            </a:r>
            <a:r>
              <a:rPr lang="en-US" altLang="en-US" sz="2400" baseline="30000" dirty="0">
                <a:cs typeface="Arial" pitchFamily="34" charset="0"/>
              </a:rPr>
              <a:t>2 </a:t>
            </a:r>
            <a:r>
              <a:rPr lang="en-US" altLang="en-US" sz="2400" dirty="0">
                <a:cs typeface="Arial" pitchFamily="34" charset="0"/>
              </a:rPr>
              <a:t>0.05 ≈ 277</a:t>
            </a:r>
          </a:p>
          <a:p>
            <a:pPr eaLnBrk="1" hangingPunct="1">
              <a:lnSpc>
                <a:spcPct val="125000"/>
              </a:lnSpc>
            </a:pPr>
            <a:endParaRPr lang="en-US" altLang="en-US" sz="2400" dirty="0">
              <a:cs typeface="Arial" pitchFamily="34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en-US" sz="2400" dirty="0"/>
              <a:t>The maximum error in the calculated volume </a:t>
            </a:r>
            <a:br>
              <a:rPr lang="en-US" altLang="en-US" sz="2400" dirty="0"/>
            </a:br>
            <a:r>
              <a:rPr lang="en-US" altLang="en-US" sz="2400" dirty="0"/>
              <a:t>is about 277 cm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.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577850" y="384175"/>
            <a:ext cx="803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endParaRPr lang="en-US" altLang="en-US" sz="2400" b="1">
              <a:solidFill>
                <a:srgbClr val="E45C00"/>
              </a:solidFill>
              <a:latin typeface="Arial" pitchFamily="34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06425" y="384175"/>
            <a:ext cx="3355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  <a:latin typeface="Arial" pitchFamily="34" charset="0"/>
              </a:rPr>
              <a:t>DIFFERENTIALS</a:t>
            </a:r>
          </a:p>
        </p:txBody>
      </p:sp>
    </p:spTree>
    <p:extLst>
      <p:ext uri="{BB962C8B-B14F-4D97-AF65-F5344CB8AC3E}">
        <p14:creationId xmlns:p14="http://schemas.microsoft.com/office/powerpoint/2010/main" val="12631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differentials to estimate the amount of paint needed to apply a coat of paint 0.05 cm thick to a hemispherical dome with diameter 50 m.</a:t>
            </a:r>
          </a:p>
        </p:txBody>
      </p:sp>
    </p:spTree>
    <p:extLst>
      <p:ext uri="{BB962C8B-B14F-4D97-AF65-F5344CB8AC3E}">
        <p14:creationId xmlns:p14="http://schemas.microsoft.com/office/powerpoint/2010/main" val="27522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9A67-C721-4399-9FD2-7F17E577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CE40-9EBA-4B61-A5C9-3DD1ED39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Derivatives and slope of tangent lines </a:t>
            </a:r>
          </a:p>
          <a:p>
            <a:r>
              <a:rPr lang="en-US" sz="2400" dirty="0"/>
              <a:t>Definition of derivative </a:t>
            </a:r>
          </a:p>
          <a:p>
            <a:r>
              <a:rPr lang="en-US" sz="2400" dirty="0"/>
              <a:t>Symbols </a:t>
            </a:r>
          </a:p>
          <a:p>
            <a:r>
              <a:rPr lang="en-US" sz="2400" dirty="0"/>
              <a:t>Rules for computing derivatives </a:t>
            </a:r>
          </a:p>
          <a:p>
            <a:r>
              <a:rPr lang="en-US" sz="2400" dirty="0"/>
              <a:t>The chain rule  </a:t>
            </a:r>
          </a:p>
        </p:txBody>
      </p:sp>
    </p:spTree>
    <p:extLst>
      <p:ext uri="{BB962C8B-B14F-4D97-AF65-F5344CB8AC3E}">
        <p14:creationId xmlns:p14="http://schemas.microsoft.com/office/powerpoint/2010/main" val="10935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0409"/>
            <a:ext cx="8229600" cy="4373563"/>
          </a:xfrm>
        </p:spPr>
        <p:txBody>
          <a:bodyPr/>
          <a:lstStyle/>
          <a:p>
            <a:r>
              <a:rPr lang="en-US" sz="2400" dirty="0"/>
              <a:t>Before calculus			With calculus</a:t>
            </a:r>
          </a:p>
          <a:p>
            <a:r>
              <a:rPr lang="en-US" sz="2400" dirty="0"/>
              <a:t>Average velocity		instantaneous velocity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657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5448" y="5845314"/>
            <a:ext cx="4714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How to compute?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2766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Usain Bolt in 2009:</a:t>
            </a:r>
          </a:p>
          <a:p>
            <a:r>
              <a:rPr lang="en-US" sz="2400" dirty="0"/>
              <a:t>100-meter per 9.58-second </a:t>
            </a:r>
          </a:p>
          <a:p>
            <a:r>
              <a:rPr lang="en-US" sz="2400" dirty="0"/>
              <a:t>Average speed: 10.44 m/s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8927" y="5437180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speed: 12.27 </a:t>
            </a:r>
            <a:r>
              <a:rPr lang="en-US" dirty="0" err="1"/>
              <a:t>metres</a:t>
            </a:r>
            <a:r>
              <a:rPr lang="en-US" dirty="0"/>
              <a:t> per second</a:t>
            </a:r>
          </a:p>
        </p:txBody>
      </p:sp>
    </p:spTree>
    <p:extLst>
      <p:ext uri="{BB962C8B-B14F-4D97-AF65-F5344CB8AC3E}">
        <p14:creationId xmlns:p14="http://schemas.microsoft.com/office/powerpoint/2010/main" val="15337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741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581400"/>
            <a:ext cx="9620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17" y="3581400"/>
            <a:ext cx="9620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derivative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95400" y="4419600"/>
            <a:ext cx="6324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4267200"/>
            <a:ext cx="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4005944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Starting point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95400" y="4419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45970" y="4419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14798" y="4419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97580" y="4879777"/>
            <a:ext cx="1848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7580" y="5475516"/>
            <a:ext cx="28172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95600" y="438694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80342" y="439782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a+h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36061" y="5279572"/>
            <a:ext cx="864339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a+h</a:t>
            </a:r>
            <a:r>
              <a:rPr lang="en-US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6986" y="4680858"/>
            <a:ext cx="583814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f(a)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738730"/>
              </p:ext>
            </p:extLst>
          </p:nvPr>
        </p:nvGraphicFramePr>
        <p:xfrm>
          <a:off x="1684338" y="1828800"/>
          <a:ext cx="32686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6" imgW="1447560" imgH="419040" progId="Equation.DSMT4">
                  <p:embed/>
                </p:oleObj>
              </mc:Choice>
              <mc:Fallback>
                <p:oleObj name="Equation" r:id="rId6" imgW="144756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1828800"/>
                        <a:ext cx="326866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85800" y="3048000"/>
            <a:ext cx="4958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find </a:t>
            </a:r>
            <a:r>
              <a:rPr lang="en-US" sz="2000" b="1" dirty="0">
                <a:solidFill>
                  <a:srgbClr val="0070C0"/>
                </a:solidFill>
              </a:rPr>
              <a:t>instantaneous velocity</a:t>
            </a:r>
            <a:r>
              <a:rPr lang="en-US" dirty="0"/>
              <a:t> at a?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293010"/>
              </p:ext>
            </p:extLst>
          </p:nvPr>
        </p:nvGraphicFramePr>
        <p:xfrm>
          <a:off x="1626330" y="1698172"/>
          <a:ext cx="953584" cy="104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8" imgW="253800" imgH="279360" progId="Equation.DSMT4">
                  <p:embed/>
                </p:oleObj>
              </mc:Choice>
              <mc:Fallback>
                <p:oleObj name="Equation" r:id="rId8" imgW="253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26330" y="1698172"/>
                        <a:ext cx="953584" cy="104894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37575" y="6026324"/>
                <a:ext cx="4211025" cy="526876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Rate of change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𝑑𝑖𝑠𝑝𝑙𝑎𝑐𝑒𝑚𝑒𝑛𝑡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𝑡𝑖𝑚𝑒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575" y="6026324"/>
                <a:ext cx="4211025" cy="526876"/>
              </a:xfrm>
              <a:prstGeom prst="rect">
                <a:avLst/>
              </a:prstGeom>
              <a:blipFill rotWithShape="1">
                <a:blip r:embed="rId10"/>
                <a:stretch>
                  <a:fillRect l="-1302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6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838200"/>
            <a:ext cx="8001000" cy="11430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09600" y="838200"/>
            <a:ext cx="80010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200" y="914400"/>
          <a:ext cx="28956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4" imgW="1282680" imgH="419040" progId="Equation.DSMT4">
                  <p:embed/>
                </p:oleObj>
              </mc:Choice>
              <mc:Fallback>
                <p:oleObj name="Equation" r:id="rId4" imgW="1282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14400"/>
                        <a:ext cx="28956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70325" y="1182688"/>
            <a:ext cx="3685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is called the </a:t>
            </a:r>
            <a:r>
              <a:rPr lang="en-US" b="1" dirty="0">
                <a:solidFill>
                  <a:srgbClr val="0070C0"/>
                </a:solidFill>
              </a:rPr>
              <a:t>derivative</a:t>
            </a:r>
            <a:r>
              <a:rPr lang="en-US" dirty="0"/>
              <a:t> of f at a.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638800" y="19050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6800" y="3016250"/>
            <a:ext cx="6629400" cy="1905000"/>
            <a:chOff x="1066800" y="3016250"/>
            <a:chExt cx="6629400" cy="1905000"/>
          </a:xfrm>
        </p:grpSpPr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1066800" y="3016250"/>
              <a:ext cx="6629400" cy="19050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732951"/>
                </p:ext>
              </p:extLst>
            </p:nvPr>
          </p:nvGraphicFramePr>
          <p:xfrm>
            <a:off x="1595437" y="3060700"/>
            <a:ext cx="4043363" cy="94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" name="Equation" r:id="rId6" imgW="1790640" imgH="419040" progId="Equation.DSMT4">
                    <p:embed/>
                  </p:oleObj>
                </mc:Choice>
                <mc:Fallback>
                  <p:oleObj name="Equation" r:id="rId6" imgW="17906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437" y="3060700"/>
                          <a:ext cx="4043363" cy="946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1508125" y="4006850"/>
              <a:ext cx="5710218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Read: “The derivative of </a:t>
              </a:r>
              <a:r>
                <a:rPr lang="en-US" sz="3200" i="1" dirty="0">
                  <a:latin typeface="Times New Roman" pitchFamily="18" charset="0"/>
                </a:rPr>
                <a:t>f</a:t>
              </a:r>
              <a:r>
                <a:rPr lang="en-US" dirty="0"/>
                <a:t>  with respect to </a:t>
              </a:r>
              <a:r>
                <a:rPr lang="en-US" sz="3200" i="1" dirty="0">
                  <a:latin typeface="Times New Roman" pitchFamily="18" charset="0"/>
                </a:rPr>
                <a:t>x</a:t>
              </a:r>
              <a:r>
                <a:rPr lang="en-US" dirty="0"/>
                <a:t> is …”</a:t>
              </a:r>
            </a:p>
            <a:p>
              <a:r>
                <a:rPr lang="en-US" dirty="0"/>
                <a:t>f’(x): “f prime x”</a:t>
              </a: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619893"/>
              </p:ext>
            </p:extLst>
          </p:nvPr>
        </p:nvGraphicFramePr>
        <p:xfrm>
          <a:off x="1600200" y="5149850"/>
          <a:ext cx="35829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8" imgW="1587240" imgH="419040" progId="Equation.DSMT4">
                  <p:embed/>
                </p:oleObj>
              </mc:Choice>
              <mc:Fallback>
                <p:oleObj name="Equation" r:id="rId8" imgW="158724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49850"/>
                        <a:ext cx="3582988" cy="946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27965"/>
              </p:ext>
            </p:extLst>
          </p:nvPr>
        </p:nvGraphicFramePr>
        <p:xfrm>
          <a:off x="1566862" y="2047422"/>
          <a:ext cx="40719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10" imgW="1803240" imgH="419040" progId="Equation.DSMT4">
                  <p:embed/>
                </p:oleObj>
              </mc:Choice>
              <mc:Fallback>
                <p:oleObj name="Equation" r:id="rId10" imgW="180324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2" y="2047422"/>
                        <a:ext cx="4071938" cy="946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4662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of a line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4" y="1093470"/>
            <a:ext cx="2813685" cy="264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645" y="3909060"/>
            <a:ext cx="2840355" cy="272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6144986" y="4016828"/>
            <a:ext cx="22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14456" y="3984170"/>
            <a:ext cx="76200" cy="2002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34942" y="6008914"/>
            <a:ext cx="76200" cy="489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25321" y="451212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f’(x)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5213" y="1447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" y="1900535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slope</a:t>
            </a:r>
            <a:r>
              <a:rPr lang="en-US" sz="2400" dirty="0"/>
              <a:t> of the line y =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x + b 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14400" y="2855051"/>
            <a:ext cx="1600200" cy="11480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13114" y="3584393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111828" y="3160939"/>
            <a:ext cx="0" cy="4343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/>
          <p:cNvSpPr/>
          <p:nvPr/>
        </p:nvSpPr>
        <p:spPr>
          <a:xfrm>
            <a:off x="2177144" y="3160939"/>
            <a:ext cx="304800" cy="42345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01271" y="3182405"/>
            <a:ext cx="1180131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f(x) – f(a)</a:t>
            </a:r>
          </a:p>
        </p:txBody>
      </p:sp>
      <p:sp>
        <p:nvSpPr>
          <p:cNvPr id="45" name="Left Brace 44"/>
          <p:cNvSpPr/>
          <p:nvPr/>
        </p:nvSpPr>
        <p:spPr>
          <a:xfrm rot="16200000">
            <a:off x="1670958" y="3502753"/>
            <a:ext cx="304800" cy="598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45773" y="3944405"/>
            <a:ext cx="529312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x-a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81000" y="4881460"/>
                <a:ext cx="4592860" cy="78194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 = 3x + 2</a:t>
                </a:r>
              </a:p>
              <a:p>
                <a:r>
                  <a:rPr lang="en-US" dirty="0"/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+2−(3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+2)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81460"/>
                <a:ext cx="4592860" cy="781945"/>
              </a:xfrm>
              <a:prstGeom prst="rect">
                <a:avLst/>
              </a:prstGeom>
              <a:blipFill rotWithShape="1">
                <a:blip r:embed="rId5"/>
                <a:stretch>
                  <a:fillRect l="-1195" t="-390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0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Slope of a curve - Tangent 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How to find the slope of a curve y = f(x) (not a line)?</a:t>
            </a:r>
          </a:p>
          <a:p>
            <a:pPr marL="114300" indent="0">
              <a:buNone/>
            </a:pPr>
            <a:r>
              <a:rPr lang="en-US" sz="2400" dirty="0"/>
              <a:t>f’(a) = slope of tangent line to the curve at x = a</a:t>
            </a:r>
          </a:p>
          <a:p>
            <a:pPr marL="114300" indent="0">
              <a:buNone/>
            </a:pPr>
            <a:r>
              <a:rPr lang="en-US" sz="2400" dirty="0"/>
              <a:t>Slope of the curve = slope of the tangent line at x = a.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62400" y="3352800"/>
            <a:ext cx="4762500" cy="2857500"/>
            <a:chOff x="3962400" y="3352800"/>
            <a:chExt cx="4762500" cy="28575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352800"/>
              <a:ext cx="47625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6215742" y="4713514"/>
              <a:ext cx="0" cy="24765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10400" y="3962400"/>
              <a:ext cx="0" cy="998764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74228" y="488768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9770" y="492034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3915507"/>
                <a:ext cx="3937232" cy="1596014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slope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slope = f’(a)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15507"/>
                <a:ext cx="3937232" cy="1596014"/>
              </a:xfrm>
              <a:prstGeom prst="rect">
                <a:avLst/>
              </a:prstGeom>
              <a:blipFill>
                <a:blip r:embed="rId4"/>
                <a:stretch>
                  <a:fillRect l="-3096" b="-1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18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2FE2126-3B9A-47CA-8C63-92FBDC6C35D1}" vid="{2898285D-DE33-40E0-8579-F511568931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4456</TotalTime>
  <Words>2160</Words>
  <Application>Microsoft Office PowerPoint</Application>
  <PresentationFormat>On-screen Show (4:3)</PresentationFormat>
  <Paragraphs>421</Paragraphs>
  <Slides>50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Arial Black</vt:lpstr>
      <vt:lpstr>Calibri</vt:lpstr>
      <vt:lpstr>Cambria Math</vt:lpstr>
      <vt:lpstr>Euclid</vt:lpstr>
      <vt:lpstr>Euclid Extra</vt:lpstr>
      <vt:lpstr>LiberationSerif</vt:lpstr>
      <vt:lpstr>Symbol</vt:lpstr>
      <vt:lpstr>Times New Roman</vt:lpstr>
      <vt:lpstr>Wingdings</vt:lpstr>
      <vt:lpstr>Theme1</vt:lpstr>
      <vt:lpstr>Equation</vt:lpstr>
      <vt:lpstr>MathType 6.0 Equation</vt:lpstr>
      <vt:lpstr>DERIVATIVES</vt:lpstr>
      <vt:lpstr>Why study derivatives?</vt:lpstr>
      <vt:lpstr>OUR GOAL:</vt:lpstr>
      <vt:lpstr>From problems to new concept</vt:lpstr>
      <vt:lpstr>Velocity problem</vt:lpstr>
      <vt:lpstr>Definition of derivative</vt:lpstr>
      <vt:lpstr>PowerPoint Presentation</vt:lpstr>
      <vt:lpstr>Slope of a line</vt:lpstr>
      <vt:lpstr>Slope of a curve - Tangent line </vt:lpstr>
      <vt:lpstr>Many symbols and many ways to read </vt:lpstr>
      <vt:lpstr>differentiable</vt:lpstr>
      <vt:lpstr>Review</vt:lpstr>
      <vt:lpstr>Calculate derivative by definition</vt:lpstr>
      <vt:lpstr>Calculate derivative by definition</vt:lpstr>
      <vt:lpstr>DO YOURSELF</vt:lpstr>
      <vt:lpstr>Formulas – CHECK YOURSELF</vt:lpstr>
      <vt:lpstr>Formulas</vt:lpstr>
      <vt:lpstr>formulas</vt:lpstr>
      <vt:lpstr>RULES</vt:lpstr>
      <vt:lpstr>The chain rule</vt:lpstr>
      <vt:lpstr>Formulas (from chain rule)</vt:lpstr>
      <vt:lpstr>The chain rule-examples</vt:lpstr>
      <vt:lpstr>The chain rule - examples</vt:lpstr>
      <vt:lpstr>The chain rule - examples</vt:lpstr>
      <vt:lpstr>The chain rule-examples</vt:lpstr>
      <vt:lpstr>True or false?</vt:lpstr>
      <vt:lpstr>Implicit function</vt:lpstr>
      <vt:lpstr>applications</vt:lpstr>
      <vt:lpstr>tangent line to the curve and linear approximation</vt:lpstr>
      <vt:lpstr>Linearization. example </vt:lpstr>
      <vt:lpstr>Do yourself</vt:lpstr>
      <vt:lpstr>Find velocity, acceleration</vt:lpstr>
      <vt:lpstr>Do yourself</vt:lpstr>
      <vt:lpstr>Related rate problems. INTRODUCTION</vt:lpstr>
      <vt:lpstr>PowerPoint Presentation</vt:lpstr>
      <vt:lpstr>Related rate problems. example </vt:lpstr>
      <vt:lpstr>example </vt:lpstr>
      <vt:lpstr>example </vt:lpstr>
      <vt:lpstr>example </vt:lpstr>
      <vt:lpstr>example </vt:lpstr>
      <vt:lpstr>Do yourself</vt:lpstr>
      <vt:lpstr>Approximation by differentials</vt:lpstr>
      <vt:lpstr>Approximation by differentials</vt:lpstr>
      <vt:lpstr>PowerPoint Presentation</vt:lpstr>
      <vt:lpstr>PowerPoint Presentation</vt:lpstr>
      <vt:lpstr>PowerPoint Presentation</vt:lpstr>
      <vt:lpstr>PowerPoint Presentation</vt:lpstr>
      <vt:lpstr>Do yourself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</dc:title>
  <dc:creator>Lenovo</dc:creator>
  <cp:lastModifiedBy>Tran Thanh</cp:lastModifiedBy>
  <cp:revision>87</cp:revision>
  <dcterms:created xsi:type="dcterms:W3CDTF">2017-05-13T14:42:07Z</dcterms:created>
  <dcterms:modified xsi:type="dcterms:W3CDTF">2019-09-17T08:27:11Z</dcterms:modified>
</cp:coreProperties>
</file>