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98" r:id="rId6"/>
    <p:sldId id="288" r:id="rId7"/>
    <p:sldId id="289" r:id="rId8"/>
    <p:sldId id="290" r:id="rId9"/>
    <p:sldId id="291" r:id="rId10"/>
    <p:sldId id="294" r:id="rId11"/>
    <p:sldId id="295" r:id="rId12"/>
    <p:sldId id="304" r:id="rId13"/>
    <p:sldId id="303" r:id="rId14"/>
    <p:sldId id="297" r:id="rId15"/>
    <p:sldId id="302" r:id="rId16"/>
    <p:sldId id="266" r:id="rId17"/>
    <p:sldId id="268" r:id="rId18"/>
    <p:sldId id="306" r:id="rId19"/>
    <p:sldId id="308" r:id="rId20"/>
    <p:sldId id="307" r:id="rId21"/>
    <p:sldId id="270" r:id="rId22"/>
    <p:sldId id="305" r:id="rId23"/>
    <p:sldId id="309" r:id="rId24"/>
    <p:sldId id="277" r:id="rId25"/>
    <p:sldId id="283" r:id="rId26"/>
    <p:sldId id="280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B9100-3113-4892-91F9-E59214FED60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E4888-48CB-432D-B1E4-260E930C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3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E4888-48CB-432D-B1E4-260E930C80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41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9" name="Rectangle 19">
            <a:extLst>
              <a:ext uri="{FF2B5EF4-FFF2-40B4-BE49-F238E27FC236}">
                <a16:creationId xmlns:a16="http://schemas.microsoft.com/office/drawing/2014/main" id="{7454DCD2-6DEB-42D7-A061-F59ACAC31F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/>
          </a:p>
        </p:txBody>
      </p:sp>
      <p:sp>
        <p:nvSpPr>
          <p:cNvPr id="5140" name="Rectangle 20">
            <a:extLst>
              <a:ext uri="{FF2B5EF4-FFF2-40B4-BE49-F238E27FC236}">
                <a16:creationId xmlns:a16="http://schemas.microsoft.com/office/drawing/2014/main" id="{29CF029F-F9B3-47ED-9942-EFD87C509C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66845CD-E0F1-4757-9069-E330BD9C69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01647F6-5243-480F-9144-B8DAB572608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9415C817-94DA-4B3C-8DF5-BBB1F910E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DC09802F-B1A9-42C2-825F-2917737E58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49567F3-C61D-4CAE-BD72-4FAA0DF0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6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5C08-E191-4AC8-88A2-05772784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CA806-CE0B-4479-9723-1B077DA90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567F3-C61D-4CAE-BD72-4FAA0DF04B0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1647F6-5243-480F-9144-B8DAB572608E}" type="datetimeFigureOut">
              <a:rPr lang="en-US" smtClean="0"/>
              <a:t>11/13/2019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C0543-4684-4A9C-AF77-37CA198B3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5A011-BCDD-411E-8083-ADD33C24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567F3-C61D-4CAE-BD72-4FAA0DF04B0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1647F6-5243-480F-9144-B8DAB572608E}" type="datetimeFigureOut">
              <a:rPr lang="en-US" smtClean="0"/>
              <a:t>11/13/2019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4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F6CF-6792-442B-9D71-29A6A1B9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53B3-5CFE-409F-A878-CFF4AF0F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567F3-C61D-4CAE-BD72-4FAA0DF04B0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1647F6-5243-480F-9144-B8DAB572608E}" type="datetimeFigureOut">
              <a:rPr lang="en-US" smtClean="0"/>
              <a:t>11/13/2019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5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1DD2-40DB-437D-A626-DC208694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13D17-0661-4244-AA5B-BC2A64FA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567F3-C61D-4CAE-BD72-4FAA0DF04B0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1647F6-5243-480F-9144-B8DAB572608E}" type="datetimeFigureOut">
              <a:rPr lang="en-US" smtClean="0"/>
              <a:t>11/13/2019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1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0D6F-A1EC-4174-B2F9-99A25976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0FC5-583E-47C8-A4F3-FA220C17B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BF603-A4B5-47A8-BC02-C85DE744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567F3-C61D-4CAE-BD72-4FAA0DF04B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1647F6-5243-480F-9144-B8DAB572608E}" type="datetimeFigureOut">
              <a:rPr lang="en-US" smtClean="0"/>
              <a:t>11/13/2019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5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C228-E067-49E3-8319-261CABD0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4B906-31FB-4459-9932-B45F3FD9A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34834-56F5-4781-9033-3C95C5D02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2AEA-E5EB-4417-BD44-D73922498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682DF-76D5-4CB6-AB90-5722DEB58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567F3-C61D-4CAE-BD72-4FAA0DF04B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1647F6-5243-480F-9144-B8DAB572608E}" type="datetimeFigureOut">
              <a:rPr lang="en-US" smtClean="0"/>
              <a:t>11/13/2019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467D-C99E-4F8C-910D-E042B422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567F3-C61D-4CAE-BD72-4FAA0DF04B0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1647F6-5243-480F-9144-B8DAB572608E}" type="datetimeFigureOut">
              <a:rPr lang="en-US" smtClean="0"/>
              <a:t>11/13/2019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5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567F3-C61D-4CAE-BD72-4FAA0DF04B0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1647F6-5243-480F-9144-B8DAB572608E}" type="datetimeFigureOut">
              <a:rPr lang="en-US" smtClean="0"/>
              <a:t>11/13/2019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3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6D23-C438-4A36-B91C-1964148B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A6BD-F3BF-4D77-B02F-30AA0810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8C9A4-CB58-4D0D-9C37-8239074A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567F3-C61D-4CAE-BD72-4FAA0DF04B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1647F6-5243-480F-9144-B8DAB572608E}" type="datetimeFigureOut">
              <a:rPr lang="en-US" smtClean="0"/>
              <a:t>11/13/2019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711B-5C23-4545-9FBD-5B1B7EA9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B2371-A069-4E8A-AE09-B3911FC27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0B0EA-8D65-4DA5-AC3F-CB5E7C45B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567F3-C61D-4CAE-BD72-4FAA0DF04B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1647F6-5243-480F-9144-B8DAB572608E}" type="datetimeFigureOut">
              <a:rPr lang="en-US" smtClean="0"/>
              <a:t>11/13/2019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9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fld id="{749567F3-C61D-4CAE-BD72-4FAA0DF04B02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901647F6-5243-480F-9144-B8DAB572608E}" type="datetimeFigureOut">
              <a:rPr lang="en-US" smtClean="0"/>
              <a:t>11/13/2019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5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2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9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1905000"/>
            <a:ext cx="6019800" cy="2209800"/>
          </a:xfrm>
        </p:spPr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APPLICATIONS OF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30072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6200" y="1516320"/>
            <a:ext cx="8818418" cy="23111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32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Second Derivative Test for Local extreme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556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The Second Derivative Test. </a:t>
            </a:r>
          </a:p>
          <a:p>
            <a:pPr marL="0" indent="0">
              <a:buNone/>
            </a:pPr>
            <a:r>
              <a:rPr lang="en-US" sz="2400" dirty="0"/>
              <a:t>Suppose f is continuous near 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2638218"/>
            <a:ext cx="8818418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(a) If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f’(c) = 0 </a:t>
            </a:r>
            <a:r>
              <a:rPr lang="en-US" sz="2400" dirty="0">
                <a:latin typeface="+mj-lt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f’’(c) &gt; 0</a:t>
            </a:r>
            <a:r>
              <a:rPr lang="en-US" sz="2400" dirty="0">
                <a:latin typeface="+mj-lt"/>
              </a:rPr>
              <a:t>, then f has a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local minimum </a:t>
            </a:r>
            <a:r>
              <a:rPr lang="en-US" sz="2400" dirty="0">
                <a:latin typeface="+mj-lt"/>
              </a:rPr>
              <a:t>at 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1" y="3263830"/>
            <a:ext cx="8818418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(b) If 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f’(c) = 0 </a:t>
            </a:r>
            <a:r>
              <a:rPr lang="en-US" sz="2400" dirty="0">
                <a:latin typeface="+mj-lt"/>
              </a:rPr>
              <a:t>and 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f’’(c) &lt; 0</a:t>
            </a:r>
            <a:r>
              <a:rPr lang="en-US" sz="2400" dirty="0">
                <a:latin typeface="+mj-lt"/>
              </a:rPr>
              <a:t>, then has a 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local maximum </a:t>
            </a:r>
            <a:r>
              <a:rPr lang="en-US" sz="2400" dirty="0">
                <a:latin typeface="+mj-lt"/>
              </a:rPr>
              <a:t>at c.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45" y="3827486"/>
            <a:ext cx="2355950" cy="279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935601"/>
            <a:ext cx="2133600" cy="261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1493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Second Derivative Test.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143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Discuss the curve y = x</a:t>
            </a:r>
            <a:r>
              <a:rPr lang="en-US" sz="2400" baseline="30000" dirty="0"/>
              <a:t>4</a:t>
            </a:r>
            <a:r>
              <a:rPr lang="en-US" sz="2400" dirty="0"/>
              <a:t> - 4x</a:t>
            </a:r>
            <a:r>
              <a:rPr lang="en-US" sz="2400" baseline="30000" dirty="0"/>
              <a:t>3</a:t>
            </a:r>
            <a:r>
              <a:rPr lang="en-US" sz="2400" dirty="0"/>
              <a:t> with respect to </a:t>
            </a:r>
            <a:r>
              <a:rPr lang="en-US" sz="2400" b="1" dirty="0">
                <a:solidFill>
                  <a:srgbClr val="FF0000"/>
                </a:solidFill>
              </a:rPr>
              <a:t>concavity</a:t>
            </a:r>
            <a:r>
              <a:rPr lang="en-US" sz="2400" dirty="0"/>
              <a:t>, points of inflection, and local maxima and minima. </a:t>
            </a:r>
          </a:p>
          <a:p>
            <a:endParaRPr lang="en-US" sz="2400" dirty="0"/>
          </a:p>
          <a:p>
            <a:r>
              <a:rPr lang="en-US" sz="2400" dirty="0"/>
              <a:t>f(x) = x</a:t>
            </a:r>
            <a:r>
              <a:rPr lang="en-US" sz="2400" baseline="30000" dirty="0"/>
              <a:t>4</a:t>
            </a:r>
            <a:r>
              <a:rPr lang="en-US" sz="2400" dirty="0"/>
              <a:t> - 4x</a:t>
            </a:r>
            <a:r>
              <a:rPr lang="en-US" sz="2400" baseline="30000" dirty="0"/>
              <a:t>3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 f’(x) = 4x</a:t>
            </a:r>
            <a:r>
              <a:rPr lang="en-US" sz="2400" baseline="30000" dirty="0">
                <a:sym typeface="Wingdings" pitchFamily="2" charset="2"/>
              </a:rPr>
              <a:t>3</a:t>
            </a:r>
            <a:r>
              <a:rPr lang="en-US" sz="2400" dirty="0">
                <a:sym typeface="Wingdings" pitchFamily="2" charset="2"/>
              </a:rPr>
              <a:t> – 12x</a:t>
            </a:r>
            <a:r>
              <a:rPr lang="en-US" sz="2400" baseline="30000" dirty="0">
                <a:sym typeface="Wingdings" pitchFamily="2" charset="2"/>
              </a:rPr>
              <a:t>2  </a:t>
            </a:r>
            <a:r>
              <a:rPr lang="en-US" sz="2400" dirty="0">
                <a:sym typeface="Wingdings" pitchFamily="2" charset="2"/>
              </a:rPr>
              <a:t> f’’(x) = 12x</a:t>
            </a:r>
            <a:r>
              <a:rPr lang="en-US" sz="2400" baseline="30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– 24x</a:t>
            </a:r>
          </a:p>
          <a:p>
            <a:pPr lvl="2"/>
            <a:r>
              <a:rPr lang="en-US" dirty="0"/>
              <a:t>f’(x) = 0 </a:t>
            </a:r>
            <a:r>
              <a:rPr lang="en-US" dirty="0">
                <a:sym typeface="Symbol"/>
              </a:rPr>
              <a:t> 4x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(x – 3) = 0  x = 0, x = 3</a:t>
            </a:r>
            <a:r>
              <a:rPr lang="en-US" dirty="0" smtClean="0">
                <a:sym typeface="Symbol"/>
              </a:rPr>
              <a:t>.</a:t>
            </a:r>
            <a:endParaRPr lang="en-US" dirty="0"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764" y="3657600"/>
            <a:ext cx="8382000" cy="830997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f’(0) = 0, f’’(0) = 0: 2</a:t>
            </a:r>
            <a:r>
              <a:rPr lang="en-US" sz="2400" baseline="30000" dirty="0">
                <a:latin typeface="+mj-lt"/>
              </a:rPr>
              <a:t>nd</a:t>
            </a:r>
            <a:r>
              <a:rPr lang="en-US" sz="2400" dirty="0">
                <a:latin typeface="+mj-lt"/>
              </a:rPr>
              <a:t> Derivative Test gives no information</a:t>
            </a:r>
          </a:p>
          <a:p>
            <a:r>
              <a:rPr lang="en-US" sz="2400" dirty="0">
                <a:latin typeface="+mj-lt"/>
              </a:rPr>
              <a:t>f’(3) = 0, f’’(3) &gt; 0: f(3) is </a:t>
            </a:r>
            <a:r>
              <a:rPr lang="en-US" sz="2400" dirty="0" err="1">
                <a:latin typeface="+mj-lt"/>
              </a:rPr>
              <a:t>loc</a:t>
            </a:r>
            <a:r>
              <a:rPr lang="en-US" sz="2400" dirty="0">
                <a:latin typeface="+mj-lt"/>
              </a:rPr>
              <a:t> min  </a:t>
            </a:r>
          </a:p>
        </p:txBody>
      </p:sp>
    </p:spTree>
    <p:extLst>
      <p:ext uri="{BB962C8B-B14F-4D97-AF65-F5344CB8AC3E}">
        <p14:creationId xmlns:p14="http://schemas.microsoft.com/office/powerpoint/2010/main" val="44772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07496"/>
              </p:ext>
            </p:extLst>
          </p:nvPr>
        </p:nvGraphicFramePr>
        <p:xfrm>
          <a:off x="609600" y="3810000"/>
          <a:ext cx="7848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Interval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-</a:t>
                      </a:r>
                      <a:r>
                        <a:rPr lang="en-US" sz="1800" b="0" dirty="0">
                          <a:latin typeface="+mj-lt"/>
                          <a:sym typeface="Symbol"/>
                        </a:rPr>
                        <a:t>            0                   2               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f’’(x) = 12x(x</a:t>
                      </a:r>
                      <a:r>
                        <a:rPr lang="en-US" sz="1800" baseline="0" dirty="0">
                          <a:latin typeface="+mj-lt"/>
                        </a:rPr>
                        <a:t> – 2) 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            </a:t>
                      </a:r>
                      <a:r>
                        <a:rPr lang="en-US" sz="1800" dirty="0" smtClean="0">
                          <a:latin typeface="+mj-lt"/>
                        </a:rPr>
                        <a:t>           +     </a:t>
                      </a:r>
                      <a:r>
                        <a:rPr lang="en-US" sz="1800" dirty="0">
                          <a:latin typeface="+mj-lt"/>
                        </a:rPr>
                        <a:t>0        -          0        +      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Concavity of f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     concave up      concave down     concave up                  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461337"/>
            <a:ext cx="4495800" cy="707886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f’’ changes sign at x = 0, x = 2</a:t>
            </a:r>
          </a:p>
          <a:p>
            <a:r>
              <a:rPr lang="en-US" sz="2000" dirty="0">
                <a:latin typeface="+mj-lt"/>
                <a:sym typeface="Wingdings" pitchFamily="2" charset="2"/>
              </a:rPr>
              <a:t> </a:t>
            </a:r>
            <a:r>
              <a:rPr lang="en-US" sz="2000" dirty="0">
                <a:latin typeface="+mj-lt"/>
              </a:rPr>
              <a:t>Inflection points: (0, f(0)), (2, f(2))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23399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dirty="0">
                <a:sym typeface="Symbol"/>
              </a:rPr>
              <a:t>f’’(x) = 0  12x(x – 2) = 0  x = 0, x =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3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91886" y="1493837"/>
            <a:ext cx="8294914" cy="1173163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4" y="404019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What Does f’’ Say About f?</a:t>
            </a:r>
            <a:br>
              <a:rPr lang="en-US" sz="3200" b="1" dirty="0"/>
            </a:br>
            <a:r>
              <a:rPr lang="en-US" sz="3200" b="1" dirty="0">
                <a:solidFill>
                  <a:srgbClr val="FF0000"/>
                </a:solidFill>
              </a:rPr>
              <a:t>Inflection points.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Definition. </a:t>
            </a:r>
            <a:r>
              <a:rPr lang="en-US" sz="2400" dirty="0"/>
              <a:t>A point where the graph of a function has a  tangent line and where the </a:t>
            </a:r>
            <a:r>
              <a:rPr lang="en-US" sz="2400" i="1" dirty="0">
                <a:solidFill>
                  <a:srgbClr val="FF0000"/>
                </a:solidFill>
              </a:rPr>
              <a:t>concavity changes </a:t>
            </a:r>
            <a:r>
              <a:rPr lang="en-US" sz="2400" dirty="0"/>
              <a:t>is a </a:t>
            </a:r>
            <a:r>
              <a:rPr lang="en-US" sz="2400" b="1" dirty="0">
                <a:solidFill>
                  <a:srgbClr val="0070C0"/>
                </a:solidFill>
              </a:rPr>
              <a:t>point of  inflection</a:t>
            </a:r>
            <a:r>
              <a:rPr lang="en-US" sz="2400" dirty="0"/>
              <a:t> (or </a:t>
            </a:r>
            <a:r>
              <a:rPr lang="en-US" sz="2400" dirty="0">
                <a:solidFill>
                  <a:srgbClr val="0070C0"/>
                </a:solidFill>
              </a:rPr>
              <a:t>inflection point</a:t>
            </a:r>
            <a:r>
              <a:rPr lang="en-US" sz="2400" dirty="0"/>
              <a:t>).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Note:</a:t>
            </a:r>
            <a:r>
              <a:rPr lang="en-US" sz="2400" dirty="0"/>
              <a:t> At a point of inflection (c, f(c)), either f’’(c) = 0 or f’’(c) fails to exist.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1886" y="3505200"/>
            <a:ext cx="3028950" cy="2964597"/>
            <a:chOff x="391886" y="3505200"/>
            <a:chExt cx="3028950" cy="2964597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86" y="3505200"/>
              <a:ext cx="3028950" cy="2066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09600" y="5638800"/>
              <a:ext cx="2438400" cy="830997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f(x) = 3 + </a:t>
              </a:r>
              <a:r>
                <a:rPr lang="en-US" sz="1600" dirty="0" err="1">
                  <a:latin typeface="+mj-lt"/>
                </a:rPr>
                <a:t>sinx</a:t>
              </a:r>
              <a:r>
                <a:rPr lang="en-US" sz="1600" dirty="0">
                  <a:latin typeface="+mj-lt"/>
                </a:rPr>
                <a:t>, f’’(</a:t>
              </a:r>
              <a:r>
                <a:rPr lang="en-US" sz="1600" dirty="0">
                  <a:latin typeface="+mj-lt"/>
                  <a:sym typeface="Symbol"/>
                </a:rPr>
                <a:t></a:t>
              </a:r>
              <a:r>
                <a:rPr lang="en-US" sz="1600" dirty="0">
                  <a:latin typeface="+mj-lt"/>
                </a:rPr>
                <a:t>) = 0, </a:t>
              </a:r>
            </a:p>
            <a:p>
              <a:r>
                <a:rPr lang="en-US" sz="1600" dirty="0">
                  <a:latin typeface="+mj-lt"/>
                </a:rPr>
                <a:t>(</a:t>
              </a:r>
              <a:r>
                <a:rPr lang="en-US" sz="1600" dirty="0">
                  <a:latin typeface="+mj-lt"/>
                  <a:sym typeface="Symbol"/>
                </a:rPr>
                <a:t>, 3</a:t>
              </a:r>
              <a:r>
                <a:rPr lang="en-US" sz="1600" dirty="0">
                  <a:latin typeface="+mj-lt"/>
                </a:rPr>
                <a:t>) is an inflection point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20835" y="3352800"/>
            <a:ext cx="2664279" cy="3116997"/>
            <a:chOff x="3420835" y="3352800"/>
            <a:chExt cx="2664279" cy="3116997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835" y="3352800"/>
              <a:ext cx="2600325" cy="2209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429000" y="5638800"/>
              <a:ext cx="2656114" cy="830997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f(x) = x</a:t>
              </a:r>
              <a:r>
                <a:rPr lang="en-US" sz="1600" baseline="30000" dirty="0">
                  <a:latin typeface="+mj-lt"/>
                </a:rPr>
                <a:t>5/3</a:t>
              </a:r>
              <a:r>
                <a:rPr lang="en-US" sz="1600" dirty="0">
                  <a:latin typeface="+mj-lt"/>
                </a:rPr>
                <a:t>, f’’(</a:t>
              </a:r>
              <a:r>
                <a:rPr lang="en-US" sz="1600" dirty="0">
                  <a:latin typeface="+mj-lt"/>
                  <a:sym typeface="Symbol"/>
                </a:rPr>
                <a:t>0</a:t>
              </a:r>
              <a:r>
                <a:rPr lang="en-US" sz="1600" dirty="0">
                  <a:latin typeface="+mj-lt"/>
                </a:rPr>
                <a:t>) fails to exist,  </a:t>
              </a:r>
            </a:p>
            <a:p>
              <a:r>
                <a:rPr lang="en-US" sz="1600" dirty="0">
                  <a:latin typeface="+mj-lt"/>
                </a:rPr>
                <a:t>(</a:t>
              </a:r>
              <a:r>
                <a:rPr lang="en-US" sz="1600" dirty="0">
                  <a:latin typeface="+mj-lt"/>
                  <a:sym typeface="Symbol"/>
                </a:rPr>
                <a:t>0, 0</a:t>
              </a:r>
              <a:r>
                <a:rPr lang="en-US" sz="1600" dirty="0">
                  <a:latin typeface="+mj-lt"/>
                </a:rPr>
                <a:t>) is an inflection point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37514" y="3619500"/>
            <a:ext cx="2677886" cy="2621697"/>
            <a:chOff x="6237514" y="3619500"/>
            <a:chExt cx="2677886" cy="2621697"/>
          </a:xfrm>
        </p:grpSpPr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514" y="3619500"/>
              <a:ext cx="2438400" cy="1790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335486" y="5410200"/>
              <a:ext cx="2579914" cy="830997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f(x) = x</a:t>
              </a:r>
              <a:r>
                <a:rPr lang="en-US" sz="1600" baseline="30000" dirty="0">
                  <a:latin typeface="+mj-lt"/>
                </a:rPr>
                <a:t>1/3</a:t>
              </a:r>
              <a:r>
                <a:rPr lang="en-US" sz="1600" dirty="0">
                  <a:latin typeface="+mj-lt"/>
                </a:rPr>
                <a:t>, f’’(</a:t>
              </a:r>
              <a:r>
                <a:rPr lang="en-US" sz="1600" dirty="0">
                  <a:latin typeface="+mj-lt"/>
                  <a:sym typeface="Symbol"/>
                </a:rPr>
                <a:t>0</a:t>
              </a:r>
              <a:r>
                <a:rPr lang="en-US" sz="1600" dirty="0">
                  <a:latin typeface="+mj-lt"/>
                </a:rPr>
                <a:t>) and f’(0) fail to exist,  </a:t>
              </a:r>
            </a:p>
            <a:p>
              <a:r>
                <a:rPr lang="en-US" sz="1600" dirty="0">
                  <a:latin typeface="+mj-lt"/>
                </a:rPr>
                <a:t>(</a:t>
              </a:r>
              <a:r>
                <a:rPr lang="en-US" sz="1600" dirty="0">
                  <a:latin typeface="+mj-lt"/>
                  <a:sym typeface="Symbol"/>
                </a:rPr>
                <a:t>0, 0</a:t>
              </a:r>
              <a:r>
                <a:rPr lang="en-US" sz="1600" dirty="0">
                  <a:latin typeface="+mj-lt"/>
                </a:rPr>
                <a:t>) is an inflection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952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abs min/max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Always exist? No</a:t>
            </a:r>
          </a:p>
          <a:p>
            <a:r>
              <a:rPr lang="en-US" sz="2800" dirty="0"/>
              <a:t>How to find?</a:t>
            </a:r>
          </a:p>
        </p:txBody>
      </p:sp>
    </p:spTree>
    <p:extLst>
      <p:ext uri="{BB962C8B-B14F-4D97-AF65-F5344CB8AC3E}">
        <p14:creationId xmlns:p14="http://schemas.microsoft.com/office/powerpoint/2010/main" val="7306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60" y="157451"/>
            <a:ext cx="8229600" cy="1371600"/>
          </a:xfrm>
        </p:spPr>
        <p:txBody>
          <a:bodyPr/>
          <a:lstStyle/>
          <a:p>
            <a:r>
              <a:rPr lang="en-US" dirty="0"/>
              <a:t>How to find abs max and min?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20956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few values </a:t>
            </a:r>
            <a:r>
              <a:rPr lang="en-US" sz="2400" dirty="0"/>
              <a:t>need to be considered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4229100" cy="3314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485466" y="4132499"/>
            <a:ext cx="2102520" cy="651186"/>
            <a:chOff x="3485466" y="4132499"/>
            <a:chExt cx="2102520" cy="651186"/>
          </a:xfrm>
        </p:grpSpPr>
        <p:sp>
          <p:nvSpPr>
            <p:cNvPr id="6" name="TextBox 5"/>
            <p:cNvSpPr txBox="1"/>
            <p:nvPr/>
          </p:nvSpPr>
          <p:spPr>
            <a:xfrm>
              <a:off x="3485466" y="4137354"/>
              <a:ext cx="4587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Wide Latin"/>
                  <a:sym typeface="Wingdings 2"/>
                </a:rPr>
                <a:t> 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Wide Latin"/>
                  <a:sym typeface="Wingdings 2"/>
                </a:rPr>
                <a:t>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60380" y="4132499"/>
              <a:ext cx="4587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Wide Latin"/>
                  <a:sym typeface="Wingdings 2"/>
                </a:rPr>
                <a:t> 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Wide Latin"/>
                  <a:sym typeface="Wingdings 2"/>
                </a:rPr>
                <a:t>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29206" y="4132499"/>
              <a:ext cx="4587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Wide Latin"/>
                  <a:sym typeface="Wingdings 2"/>
                </a:rPr>
                <a:t> </a:t>
              </a:r>
              <a:endParaRPr lang="en-US" dirty="0">
                <a:solidFill>
                  <a:srgbClr val="0070C0"/>
                </a:solidFill>
              </a:endParaRPr>
            </a:p>
            <a:p>
              <a:r>
                <a:rPr lang="en-US" dirty="0">
                  <a:solidFill>
                    <a:srgbClr val="0070C0"/>
                  </a:solidFill>
                  <a:latin typeface="Wide Latin"/>
                  <a:sym typeface="Wingdings 2"/>
                </a:rPr>
                <a:t>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71808" y="4121613"/>
            <a:ext cx="3330572" cy="661288"/>
            <a:chOff x="3071808" y="4121613"/>
            <a:chExt cx="3330572" cy="661288"/>
          </a:xfrm>
        </p:grpSpPr>
        <p:sp>
          <p:nvSpPr>
            <p:cNvPr id="5" name="TextBox 4"/>
            <p:cNvSpPr txBox="1"/>
            <p:nvPr/>
          </p:nvSpPr>
          <p:spPr>
            <a:xfrm>
              <a:off x="3071808" y="4121613"/>
              <a:ext cx="4587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Wide Latin"/>
                  <a:sym typeface="Wingdings 2"/>
                </a:rPr>
                <a:t> </a:t>
              </a:r>
            </a:p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Wide Latin"/>
                  <a:sym typeface="Wingdings 2"/>
                </a:rPr>
                <a:t>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3600" y="4136570"/>
              <a:ext cx="4587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Wide Latin"/>
                  <a:sym typeface="Wingdings 2"/>
                </a:rPr>
                <a:t> </a:t>
              </a:r>
            </a:p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Wide Latin"/>
                  <a:sym typeface="Wingdings 2"/>
                </a:rPr>
                <a:t>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981200" y="5461337"/>
            <a:ext cx="2198038" cy="4001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 2" pitchFamily="18" charset="2"/>
              <a:buChar char="u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+mj-lt"/>
                <a:sym typeface="Wingdings 2"/>
              </a:rPr>
              <a:t>&amp; : endpoints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0834" y="5486400"/>
            <a:ext cx="2954655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+mj-lt"/>
                <a:sym typeface="Wingdings 2"/>
              </a:rPr>
              <a:t>,  &amp; : critical numbers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235882" y="3015342"/>
            <a:ext cx="0" cy="15240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096431" y="2383972"/>
            <a:ext cx="0" cy="217714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646714" y="3864428"/>
            <a:ext cx="0" cy="66751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321628" y="2645228"/>
            <a:ext cx="0" cy="18928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290458" y="3995928"/>
            <a:ext cx="0" cy="57607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1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152400"/>
            <a:ext cx="8229600" cy="1371600"/>
          </a:xfrm>
        </p:spPr>
        <p:txBody>
          <a:bodyPr/>
          <a:lstStyle/>
          <a:p>
            <a:r>
              <a:rPr lang="en-US" dirty="0"/>
              <a:t>The Closed Interval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3886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Example 1.</a:t>
            </a:r>
            <a:r>
              <a:rPr lang="en-US" dirty="0"/>
              <a:t> Find  the abs max and min values of f(x) = x</a:t>
            </a:r>
            <a:r>
              <a:rPr lang="en-US" baseline="30000" dirty="0"/>
              <a:t>2</a:t>
            </a:r>
            <a:r>
              <a:rPr lang="en-US" dirty="0"/>
              <a:t> on [-2, 1].</a:t>
            </a:r>
          </a:p>
          <a:p>
            <a:r>
              <a:rPr lang="en-US" dirty="0"/>
              <a:t>critical number: f’(x) = 2x = 0 </a:t>
            </a:r>
            <a:r>
              <a:rPr lang="en-US" dirty="0">
                <a:sym typeface="Symbol"/>
              </a:rPr>
              <a:t> x = 0 only</a:t>
            </a:r>
          </a:p>
          <a:p>
            <a:r>
              <a:rPr lang="en-US" dirty="0"/>
              <a:t>check the values: </a:t>
            </a:r>
          </a:p>
          <a:p>
            <a:pPr lvl="2"/>
            <a:r>
              <a:rPr lang="en-US" dirty="0"/>
              <a:t>Critical point value: f(0) = 0 (abs min)</a:t>
            </a:r>
          </a:p>
          <a:p>
            <a:pPr lvl="2"/>
            <a:r>
              <a:rPr lang="en-US" dirty="0"/>
              <a:t>Endpoint values: f(-2) = 4 (abs max), f(1) =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524000"/>
            <a:ext cx="8991600" cy="1938992"/>
          </a:xfrm>
          <a:prstGeom prst="rect">
            <a:avLst/>
          </a:prstGeom>
          <a:solidFill>
            <a:schemeClr val="accent5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How to find  the abs extreme values of a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continuous function f on [a, b]</a:t>
            </a:r>
            <a:r>
              <a:rPr lang="en-US" sz="2400" dirty="0">
                <a:latin typeface="+mj-lt"/>
              </a:rPr>
              <a:t>?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Step 1</a:t>
            </a:r>
            <a:r>
              <a:rPr lang="en-US" sz="2400" dirty="0">
                <a:latin typeface="+mj-lt"/>
              </a:rPr>
              <a:t>.  Evaluate f at all </a:t>
            </a:r>
            <a:r>
              <a:rPr lang="en-US" sz="2400" b="1" dirty="0">
                <a:latin typeface="+mj-lt"/>
              </a:rPr>
              <a:t>critical points </a:t>
            </a:r>
            <a:r>
              <a:rPr lang="en-US" sz="2400" dirty="0">
                <a:latin typeface="+mj-lt"/>
              </a:rPr>
              <a:t>and </a:t>
            </a:r>
            <a:r>
              <a:rPr lang="en-US" sz="2400" b="1" dirty="0">
                <a:latin typeface="+mj-lt"/>
              </a:rPr>
              <a:t>endpoints. </a:t>
            </a:r>
          </a:p>
          <a:p>
            <a:r>
              <a:rPr lang="en-US" sz="2400" dirty="0" smtClean="0">
                <a:latin typeface="+mj-lt"/>
              </a:rPr>
              <a:t>Step 2</a:t>
            </a:r>
            <a:r>
              <a:rPr lang="en-US" sz="2400" dirty="0">
                <a:latin typeface="+mj-lt"/>
              </a:rPr>
              <a:t>. Take the </a:t>
            </a:r>
            <a:r>
              <a:rPr lang="en-US" sz="2400" b="1" dirty="0">
                <a:latin typeface="+mj-lt"/>
              </a:rPr>
              <a:t>largest</a:t>
            </a:r>
            <a:r>
              <a:rPr lang="en-US" sz="2400" dirty="0">
                <a:latin typeface="+mj-lt"/>
              </a:rPr>
              <a:t> and </a:t>
            </a:r>
            <a:r>
              <a:rPr lang="en-US" sz="2400" b="1" dirty="0">
                <a:latin typeface="+mj-lt"/>
              </a:rPr>
              <a:t>smallest </a:t>
            </a:r>
            <a:r>
              <a:rPr lang="en-US" sz="2400" dirty="0">
                <a:latin typeface="+mj-lt"/>
              </a:rPr>
              <a:t>of  these values</a:t>
            </a:r>
          </a:p>
        </p:txBody>
      </p:sp>
    </p:spTree>
    <p:extLst>
      <p:ext uri="{BB962C8B-B14F-4D97-AF65-F5344CB8AC3E}">
        <p14:creationId xmlns:p14="http://schemas.microsoft.com/office/powerpoint/2010/main" val="408250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1143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Example 2. </a:t>
            </a:r>
            <a:r>
              <a:rPr lang="en-US" sz="2400" dirty="0"/>
              <a:t>Find the absolute maximum and minimum values of g(t) = 32t – t</a:t>
            </a:r>
            <a:r>
              <a:rPr lang="en-US" sz="2400" baseline="30000" dirty="0"/>
              <a:t>4</a:t>
            </a:r>
            <a:r>
              <a:rPr lang="en-US" sz="2400" dirty="0"/>
              <a:t> on [-1, 1].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241964"/>
            <a:ext cx="6705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Critical number: g’(t) = 32 – 4t</a:t>
            </a:r>
            <a:r>
              <a:rPr lang="en-US" sz="2400" baseline="30000" dirty="0"/>
              <a:t>3</a:t>
            </a:r>
            <a:r>
              <a:rPr lang="en-US" sz="2400" dirty="0"/>
              <a:t> = 0 </a:t>
            </a:r>
            <a:r>
              <a:rPr lang="en-US" sz="2400" dirty="0">
                <a:sym typeface="Symbol"/>
              </a:rPr>
              <a:t> t = 2 &gt; 1, not in [-1, 1]</a:t>
            </a:r>
          </a:p>
          <a:p>
            <a:r>
              <a:rPr lang="en-US" sz="2400" dirty="0">
                <a:sym typeface="Symbol"/>
              </a:rPr>
              <a:t>The  function's abs max and min values therefore occur at the endpoints:</a:t>
            </a:r>
          </a:p>
          <a:p>
            <a:pPr lvl="2"/>
            <a:r>
              <a:rPr lang="en-US" dirty="0">
                <a:sym typeface="Symbol"/>
              </a:rPr>
              <a:t>g(-1) = -33 (abs min)</a:t>
            </a:r>
          </a:p>
          <a:p>
            <a:pPr lvl="2"/>
            <a:r>
              <a:rPr lang="en-US" dirty="0">
                <a:sym typeface="Symbol"/>
              </a:rPr>
              <a:t>g(1) = 31 (abs max)</a:t>
            </a:r>
          </a:p>
        </p:txBody>
      </p:sp>
    </p:spTree>
    <p:extLst>
      <p:ext uri="{BB962C8B-B14F-4D97-AF65-F5344CB8AC3E}">
        <p14:creationId xmlns:p14="http://schemas.microsoft.com/office/powerpoint/2010/main" val="325457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Rolle’s</a:t>
            </a:r>
            <a:r>
              <a:rPr lang="en-US" b="1" dirty="0"/>
              <a:t> Theorem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" y="1828800"/>
            <a:ext cx="8666588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63291"/>
            <a:ext cx="714835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33A67"/>
                </a:solidFill>
                <a:latin typeface="LiberationSans-Bold"/>
              </a:rPr>
              <a:t>Using Rolle’s Theorem</a:t>
            </a:r>
            <a:br>
              <a:rPr lang="en-US" b="1" dirty="0">
                <a:solidFill>
                  <a:srgbClr val="233A67"/>
                </a:solidFill>
                <a:latin typeface="LiberationSans-Bold"/>
              </a:rPr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LiberationSerif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LiberationSerif"/>
              </a:rPr>
              <a:t>each of the following functions, verify that the function satisfies the criteria stated in Rolle’s theorem and find</a:t>
            </a:r>
          </a:p>
          <a:p>
            <a:r>
              <a:rPr lang="en-US" sz="2400" dirty="0">
                <a:solidFill>
                  <a:srgbClr val="000000"/>
                </a:solidFill>
                <a:latin typeface="LiberationSerif"/>
              </a:rPr>
              <a:t>all values </a:t>
            </a:r>
            <a:r>
              <a:rPr lang="en-US" sz="2400" i="1" dirty="0">
                <a:solidFill>
                  <a:srgbClr val="000000"/>
                </a:solidFill>
                <a:latin typeface="STIXGeneral-Italic"/>
              </a:rPr>
              <a:t>c </a:t>
            </a:r>
            <a:r>
              <a:rPr lang="en-US" sz="2400" dirty="0">
                <a:solidFill>
                  <a:srgbClr val="000000"/>
                </a:solidFill>
                <a:latin typeface="LiberationSerif"/>
              </a:rPr>
              <a:t>in the given interval where </a:t>
            </a:r>
            <a:r>
              <a:rPr lang="en-US" sz="2400" i="1" dirty="0">
                <a:solidFill>
                  <a:srgbClr val="000000"/>
                </a:solidFill>
                <a:latin typeface="STIXGeneral-Italic"/>
              </a:rPr>
              <a:t>f </a:t>
            </a:r>
            <a:r>
              <a:rPr lang="en-US" sz="2400" dirty="0">
                <a:solidFill>
                  <a:srgbClr val="000000"/>
                </a:solidFill>
                <a:latin typeface="STIXGeneral-Regular"/>
              </a:rPr>
              <a:t>′(</a:t>
            </a:r>
            <a:r>
              <a:rPr lang="en-US" sz="2400" i="1" dirty="0">
                <a:solidFill>
                  <a:srgbClr val="000000"/>
                </a:solidFill>
                <a:latin typeface="STIXGeneral-Italic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STIXGeneral-Regular"/>
              </a:rPr>
              <a:t>) = 0.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24329"/>
            <a:ext cx="4618386" cy="1295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57200" y="4901178"/>
                <a:ext cx="82296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LiberationSerif"/>
                  </a:rPr>
                  <a:t>Verify that the function </a:t>
                </a:r>
                <a:r>
                  <a:rPr lang="en-US" sz="2400" i="1" dirty="0">
                    <a:latin typeface="STIXGeneral-Italic"/>
                  </a:rPr>
                  <a:t>f </a:t>
                </a:r>
                <a:r>
                  <a:rPr lang="en-US" sz="2400" dirty="0">
                    <a:latin typeface="STIXGeneral-Regular"/>
                  </a:rPr>
                  <a:t>(</a:t>
                </a:r>
                <a:r>
                  <a:rPr lang="en-US" sz="2400" i="1" dirty="0">
                    <a:latin typeface="STIXGeneral-Italic"/>
                  </a:rPr>
                  <a:t>x</a:t>
                </a:r>
                <a:r>
                  <a:rPr lang="en-US" sz="2400" dirty="0">
                    <a:latin typeface="STIXGeneral-Regular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STIXGeneral-Regular"/>
                  </a:rPr>
                  <a:t> </a:t>
                </a:r>
                <a:r>
                  <a:rPr lang="en-US" sz="2400" dirty="0">
                    <a:latin typeface="STIXGeneral-Regular"/>
                  </a:rPr>
                  <a:t>− 8</a:t>
                </a:r>
                <a:r>
                  <a:rPr lang="en-US" sz="2400" i="1" dirty="0">
                    <a:latin typeface="STIXGeneral-Italic"/>
                  </a:rPr>
                  <a:t>x </a:t>
                </a:r>
                <a:r>
                  <a:rPr lang="en-US" sz="2400" dirty="0">
                    <a:latin typeface="STIXGeneral-Regular"/>
                  </a:rPr>
                  <a:t>+ 6 </a:t>
                </a:r>
                <a:r>
                  <a:rPr lang="en-US" sz="2400" dirty="0">
                    <a:latin typeface="LiberationSerif"/>
                  </a:rPr>
                  <a:t>defined over the interval </a:t>
                </a:r>
                <a:r>
                  <a:rPr lang="en-US" sz="2400" dirty="0">
                    <a:latin typeface="STIXGeneral-Regular"/>
                  </a:rPr>
                  <a:t>[1, 3] </a:t>
                </a:r>
                <a:r>
                  <a:rPr lang="en-US" sz="2400" dirty="0">
                    <a:latin typeface="LiberationSerif"/>
                  </a:rPr>
                  <a:t>satisfies the conditions </a:t>
                </a:r>
                <a:r>
                  <a:rPr lang="en-US" sz="2400" dirty="0" smtClean="0">
                    <a:latin typeface="LiberationSerif"/>
                  </a:rPr>
                  <a:t>of Rolle’s </a:t>
                </a:r>
                <a:r>
                  <a:rPr lang="en-US" sz="2400" dirty="0">
                    <a:latin typeface="LiberationSerif"/>
                  </a:rPr>
                  <a:t>theorem. Find all points </a:t>
                </a:r>
                <a:r>
                  <a:rPr lang="en-US" sz="2400" i="1" dirty="0">
                    <a:latin typeface="STIXGeneral-Italic"/>
                  </a:rPr>
                  <a:t>c </a:t>
                </a:r>
                <a:r>
                  <a:rPr lang="en-US" sz="2400" dirty="0">
                    <a:latin typeface="LiberationSerif"/>
                  </a:rPr>
                  <a:t>guaranteed by Rolle’s theorem.</a:t>
                </a:r>
                <a:endParaRPr lang="en-US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01178"/>
                <a:ext cx="8229600" cy="1200329"/>
              </a:xfrm>
              <a:prstGeom prst="rect">
                <a:avLst/>
              </a:prstGeom>
              <a:blipFill>
                <a:blip r:embed="rId3"/>
                <a:stretch>
                  <a:fillRect l="-1111" t="-3553" r="-519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09600" y="43434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058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4178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Maximum and Minimum Values</a:t>
            </a:r>
          </a:p>
          <a:p>
            <a:r>
              <a:rPr lang="en-US" dirty="0"/>
              <a:t>The Mean Value Theorem</a:t>
            </a:r>
          </a:p>
          <a:p>
            <a:r>
              <a:rPr lang="en-US" dirty="0"/>
              <a:t>f’ and f’’ say about f</a:t>
            </a:r>
          </a:p>
          <a:p>
            <a:r>
              <a:rPr lang="en-US" dirty="0"/>
              <a:t>Optimization Problems: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Designing a poster. 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Designing a can.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Distance between two ships.  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Airplane landing path. 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Sensitivity to medicine.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Quickest route.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In Construction: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etc.</a:t>
            </a:r>
            <a:endParaRPr lang="en-US" dirty="0"/>
          </a:p>
          <a:p>
            <a:r>
              <a:rPr lang="en-US" dirty="0"/>
              <a:t>Newton’s Method </a:t>
            </a:r>
          </a:p>
          <a:p>
            <a:r>
              <a:rPr lang="en-US" dirty="0"/>
              <a:t>Anti-derivatives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5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2286000"/>
                <a:ext cx="83058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</a:rPr>
                  <a:t>Prove that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−1=0 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</a:rPr>
                  <a:t>has </a:t>
                </a:r>
                <a:r>
                  <a:rPr lang="en-US" sz="2400" dirty="0">
                    <a:latin typeface="Times New Roman" panose="02020603050405020304" pitchFamily="18" charset="0"/>
                  </a:rPr>
                  <a:t>exactly one real 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root.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86000"/>
                <a:ext cx="8305800" cy="461665"/>
              </a:xfrm>
              <a:prstGeom prst="rect">
                <a:avLst/>
              </a:prstGeom>
              <a:blipFill>
                <a:blip r:embed="rId2"/>
                <a:stretch>
                  <a:fillRect l="-110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04865"/>
            <a:ext cx="7550959" cy="472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8873" y="3962400"/>
            <a:ext cx="75578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</a:rPr>
              <a:t>So </a:t>
            </a:r>
            <a:r>
              <a:rPr lang="en-US" sz="2400" dirty="0">
                <a:latin typeface="Times New Roman" panose="02020603050405020304" pitchFamily="18" charset="0"/>
              </a:rPr>
              <a:t>the Intermediate Value Theorem states that there is </a:t>
            </a:r>
            <a:r>
              <a:rPr lang="en-US" sz="2400" dirty="0" smtClean="0">
                <a:latin typeface="Times New Roman" panose="02020603050405020304" pitchFamily="18" charset="0"/>
              </a:rPr>
              <a:t>a number </a:t>
            </a:r>
            <a:r>
              <a:rPr lang="en-US" sz="2400" dirty="0">
                <a:latin typeface="Times New Roman" panose="02020603050405020304" pitchFamily="18" charset="0"/>
              </a:rPr>
              <a:t>between 0 and 1 such </a:t>
            </a:r>
            <a:r>
              <a:rPr lang="en-US" sz="2400" dirty="0" smtClean="0">
                <a:latin typeface="Times New Roman" panose="02020603050405020304" pitchFamily="18" charset="0"/>
              </a:rPr>
              <a:t>that f(c)=0 </a:t>
            </a:r>
            <a:r>
              <a:rPr lang="en-US" sz="2400" dirty="0">
                <a:latin typeface="Times New Roman" panose="02020603050405020304" pitchFamily="18" charset="0"/>
              </a:rPr>
              <a:t>. Thus the given equation has a root.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212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92232" y="1472473"/>
            <a:ext cx="8459932" cy="2108927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 value theorem (MVT)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2564" y="1472473"/>
                <a:ext cx="8229600" cy="3886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(MVT). Suppose:</a:t>
                </a:r>
              </a:p>
              <a:p>
                <a:pPr marL="857250" lvl="1" indent="-457200">
                  <a:buAutoNum type="arabicPeriod"/>
                </a:pPr>
                <a:r>
                  <a:rPr lang="en-US" sz="2400" dirty="0"/>
                  <a:t>f is continuous on [a, b]</a:t>
                </a:r>
              </a:p>
              <a:p>
                <a:pPr marL="857250" lvl="1" indent="-457200">
                  <a:buAutoNum type="arabicPeriod"/>
                </a:pPr>
                <a:r>
                  <a:rPr lang="en-US" sz="2400" dirty="0"/>
                  <a:t>f is differentiable on (a, b). </a:t>
                </a:r>
              </a:p>
              <a:p>
                <a:pPr marL="0" indent="0">
                  <a:buNone/>
                </a:pPr>
                <a:r>
                  <a:rPr lang="en-US" sz="2400" dirty="0"/>
                  <a:t>Then  </a:t>
                </a:r>
                <a:r>
                  <a:rPr lang="en-US" sz="2400" b="1" dirty="0">
                    <a:solidFill>
                      <a:srgbClr val="0070C0"/>
                    </a:solidFill>
                    <a:sym typeface="Symbol"/>
                  </a:rPr>
                  <a:t>c </a:t>
                </a:r>
                <a:r>
                  <a:rPr lang="en-US" sz="2400" b="1" dirty="0">
                    <a:solidFill>
                      <a:srgbClr val="0070C0"/>
                    </a:solidFill>
                    <a:latin typeface="Euclid"/>
                    <a:sym typeface="Euclid Math Two"/>
                  </a:rPr>
                  <a:t></a:t>
                </a:r>
                <a:r>
                  <a:rPr lang="en-US" sz="2400" b="1" dirty="0">
                    <a:solidFill>
                      <a:srgbClr val="0070C0"/>
                    </a:solidFill>
                    <a:sym typeface="Symbol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(a, b) </a:t>
                </a:r>
                <a:r>
                  <a:rPr lang="en-US" sz="2400" dirty="0"/>
                  <a:t>such that</a:t>
                </a:r>
                <a:r>
                  <a:rPr lang="en-US" sz="2400" dirty="0">
                    <a:solidFill>
                      <a:srgbClr val="0070C0"/>
                    </a:solidFill>
                  </a:rPr>
                  <a:t>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564" y="1472473"/>
                <a:ext cx="8229600" cy="3886200"/>
              </a:xfrm>
              <a:blipFill>
                <a:blip r:embed="rId2"/>
                <a:stretch>
                  <a:fillRect l="-1111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873" y="3929923"/>
            <a:ext cx="41338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2232" y="3922996"/>
            <a:ext cx="3505200" cy="707886"/>
          </a:xfrm>
          <a:prstGeom prst="rect">
            <a:avLst/>
          </a:prstGeom>
          <a:solidFill>
            <a:srgbClr val="FFFF99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1. f’(x) = 0 for each x in (a, b) </a:t>
            </a:r>
            <a:r>
              <a:rPr lang="en-US" sz="2000" dirty="0">
                <a:latin typeface="+mj-lt"/>
                <a:sym typeface="Symbol"/>
              </a:rPr>
              <a:t> f(x) = </a:t>
            </a:r>
            <a:r>
              <a:rPr lang="en-US" sz="2000" b="1" dirty="0">
                <a:solidFill>
                  <a:srgbClr val="FF0000"/>
                </a:solidFill>
                <a:latin typeface="+mj-lt"/>
                <a:sym typeface="Symbol"/>
              </a:rPr>
              <a:t>???</a:t>
            </a:r>
            <a:r>
              <a:rPr lang="en-US" sz="2000" dirty="0">
                <a:latin typeface="+mj-lt"/>
                <a:sym typeface="Symbol"/>
              </a:rPr>
              <a:t> </a:t>
            </a:r>
            <a:endParaRPr lang="en-US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231" y="4971320"/>
            <a:ext cx="3915641" cy="707886"/>
          </a:xfrm>
          <a:prstGeom prst="rect">
            <a:avLst/>
          </a:prstGeom>
          <a:solidFill>
            <a:srgbClr val="FFFF99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2. 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f’(x) = g’(x)</a:t>
            </a:r>
            <a:r>
              <a:rPr lang="en-US" sz="2000" dirty="0">
                <a:latin typeface="+mj-lt"/>
              </a:rPr>
              <a:t> for each x in (a, b) </a:t>
            </a:r>
          </a:p>
          <a:p>
            <a:r>
              <a:rPr lang="en-US" sz="2000" dirty="0">
                <a:latin typeface="+mj-lt"/>
                <a:sym typeface="Symbol"/>
              </a:rPr>
              <a:t>  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/>
              </a:rPr>
              <a:t>f(x) = g(x) </a:t>
            </a:r>
            <a:r>
              <a:rPr lang="en-US" sz="2000" dirty="0">
                <a:latin typeface="+mj-lt"/>
                <a:sym typeface="Symbol"/>
              </a:rPr>
              <a:t>on (a, b) </a:t>
            </a:r>
            <a:r>
              <a:rPr lang="en-US" sz="2000" b="1" dirty="0">
                <a:solidFill>
                  <a:srgbClr val="FF0000"/>
                </a:solidFill>
                <a:latin typeface="+mj-lt"/>
                <a:sym typeface="Symbol"/>
              </a:rPr>
              <a:t>???</a:t>
            </a:r>
            <a:endParaRPr lang="en-US" sz="20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09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33" y="1835727"/>
            <a:ext cx="8791934" cy="8899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200400"/>
            <a:ext cx="4759392" cy="11917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7982" y="2722995"/>
            <a:ext cx="59228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There exists </a:t>
            </a:r>
            <a:r>
              <a:rPr lang="en-US" sz="2000" dirty="0" smtClean="0">
                <a:latin typeface="Times New Roman" panose="02020603050405020304" pitchFamily="18" charset="0"/>
              </a:rPr>
              <a:t>a number </a:t>
            </a:r>
            <a:r>
              <a:rPr lang="en-US" sz="2000" dirty="0">
                <a:latin typeface="Times New Roman" panose="02020603050405020304" pitchFamily="18" charset="0"/>
              </a:rPr>
              <a:t>such that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3" y="4548276"/>
            <a:ext cx="8534229" cy="3532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2216" y="5057646"/>
            <a:ext cx="3961861" cy="4230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4994" y="5480712"/>
            <a:ext cx="4396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largest possible value for </a:t>
            </a:r>
            <a:r>
              <a:rPr lang="en-US" dirty="0" smtClean="0">
                <a:latin typeface="Times New Roman" panose="02020603050405020304" pitchFamily="18" charset="0"/>
              </a:rPr>
              <a:t>f(2) is </a:t>
            </a:r>
            <a:r>
              <a:rPr lang="en-US" dirty="0">
                <a:latin typeface="Times New Roman" panose="02020603050405020304" pitchFamily="18" charset="0"/>
              </a:rPr>
              <a:t>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4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14400"/>
            <a:ext cx="579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33A67"/>
                </a:solidFill>
                <a:latin typeface="LiberationSans-Bold"/>
              </a:rPr>
              <a:t>Mean Value Theorem and Velocity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81000" y="1600200"/>
                <a:ext cx="8451273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 smtClean="0">
                    <a:solidFill>
                      <a:srgbClr val="000000"/>
                    </a:solidFill>
                    <a:latin typeface="LiberationSerif"/>
                  </a:rPr>
                  <a:t>If a rock is dropped from a height of 100 </a:t>
                </a:r>
                <a:r>
                  <a:rPr lang="en-US" sz="2400" dirty="0" err="1">
                    <a:solidFill>
                      <a:srgbClr val="000000"/>
                    </a:solidFill>
                    <a:latin typeface="LiberationSerif"/>
                  </a:rPr>
                  <a:t>ft</a:t>
                </a:r>
                <a:r>
                  <a:rPr lang="en-US" sz="2400" dirty="0">
                    <a:solidFill>
                      <a:srgbClr val="000000"/>
                    </a:solidFill>
                    <a:latin typeface="LiberationSerif"/>
                  </a:rPr>
                  <a:t>, its position </a:t>
                </a:r>
                <a:r>
                  <a:rPr lang="en-US" sz="2400" i="1" dirty="0">
                    <a:solidFill>
                      <a:srgbClr val="000000"/>
                    </a:solidFill>
                    <a:latin typeface="STIXGeneral-Italic"/>
                  </a:rPr>
                  <a:t>t </a:t>
                </a:r>
                <a:r>
                  <a:rPr lang="en-US" sz="2400" dirty="0">
                    <a:solidFill>
                      <a:srgbClr val="000000"/>
                    </a:solidFill>
                    <a:latin typeface="LiberationSerif"/>
                  </a:rPr>
                  <a:t>seconds after it is dropped until it hits the ground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LiberationSerif"/>
                  </a:rPr>
                  <a:t>is given </a:t>
                </a:r>
                <a:r>
                  <a:rPr lang="en-US" sz="2400" dirty="0">
                    <a:solidFill>
                      <a:srgbClr val="000000"/>
                    </a:solidFill>
                    <a:latin typeface="LiberationSerif"/>
                  </a:rPr>
                  <a:t>by the function </a:t>
                </a:r>
                <a:r>
                  <a:rPr lang="en-US" sz="2400" i="1" dirty="0">
                    <a:solidFill>
                      <a:srgbClr val="000000"/>
                    </a:solidFill>
                    <a:latin typeface="STIXGeneral-Italic"/>
                  </a:rPr>
                  <a:t>s</a:t>
                </a:r>
                <a:r>
                  <a:rPr lang="en-US" sz="2400" dirty="0">
                    <a:solidFill>
                      <a:srgbClr val="000000"/>
                    </a:solidFill>
                    <a:latin typeface="STIXGeneral-Regular"/>
                  </a:rPr>
                  <a:t>(</a:t>
                </a:r>
                <a:r>
                  <a:rPr lang="en-US" sz="2400" i="1" dirty="0">
                    <a:solidFill>
                      <a:srgbClr val="000000"/>
                    </a:solidFill>
                    <a:latin typeface="STIXGeneral-Italic"/>
                  </a:rPr>
                  <a:t>t</a:t>
                </a:r>
                <a:r>
                  <a:rPr lang="en-US" sz="2400" dirty="0">
                    <a:solidFill>
                      <a:srgbClr val="000000"/>
                    </a:solidFill>
                    <a:latin typeface="STIXGeneral-Regular"/>
                  </a:rPr>
                  <a:t>) = −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STIXGeneral-Regular"/>
                  </a:rPr>
                  <a:t>16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STIXGeneral-Regular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STIXGeneral-Regular"/>
                  </a:rPr>
                  <a:t>+ 100.</a:t>
                </a:r>
              </a:p>
              <a:p>
                <a:pPr marL="342900" indent="-342900" algn="just">
                  <a:buFont typeface="+mj-lt"/>
                  <a:buAutoNum type="alphaLcPeriod"/>
                </a:pPr>
                <a:r>
                  <a:rPr lang="en-US" sz="2400" dirty="0" smtClean="0">
                    <a:solidFill>
                      <a:srgbClr val="000000"/>
                    </a:solidFill>
                    <a:latin typeface="LiberationSerif"/>
                  </a:rPr>
                  <a:t>Determine </a:t>
                </a:r>
                <a:r>
                  <a:rPr lang="en-US" sz="2400" dirty="0">
                    <a:solidFill>
                      <a:srgbClr val="000000"/>
                    </a:solidFill>
                    <a:latin typeface="LiberationSerif"/>
                  </a:rPr>
                  <a:t>how long it takes before the rock hits the ground.</a:t>
                </a:r>
              </a:p>
              <a:p>
                <a:pPr marL="342900" indent="-342900" algn="just">
                  <a:buFont typeface="+mj-lt"/>
                  <a:buAutoNum type="alphaLcPeriod"/>
                </a:pPr>
                <a:r>
                  <a:rPr lang="en-US" sz="2400" dirty="0" smtClean="0">
                    <a:solidFill>
                      <a:srgbClr val="000000"/>
                    </a:solidFill>
                    <a:latin typeface="LiberationSerif"/>
                  </a:rPr>
                  <a:t>Find </a:t>
                </a:r>
                <a:r>
                  <a:rPr lang="en-US" sz="2400" dirty="0">
                    <a:solidFill>
                      <a:srgbClr val="000000"/>
                    </a:solidFill>
                    <a:latin typeface="LiberationSerif"/>
                  </a:rPr>
                  <a:t>the average velocity </a:t>
                </a:r>
                <a:r>
                  <a:rPr lang="en-US" sz="2400" i="1" dirty="0" err="1">
                    <a:solidFill>
                      <a:srgbClr val="000000"/>
                    </a:solidFill>
                    <a:latin typeface="STIXGeneral-Italic"/>
                  </a:rPr>
                  <a:t>v</a:t>
                </a:r>
                <a:r>
                  <a:rPr lang="en-US" sz="2400" dirty="0" err="1">
                    <a:solidFill>
                      <a:srgbClr val="000000"/>
                    </a:solidFill>
                    <a:latin typeface="STIXGeneral-Regular"/>
                  </a:rPr>
                  <a:t>avg</a:t>
                </a:r>
                <a:r>
                  <a:rPr lang="en-US" sz="2400" dirty="0">
                    <a:solidFill>
                      <a:srgbClr val="000000"/>
                    </a:solidFill>
                    <a:latin typeface="STIXGeneral-Regular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LiberationSerif"/>
                  </a:rPr>
                  <a:t>of the rock for when the rock is released and the rock hits the ground.</a:t>
                </a:r>
              </a:p>
              <a:p>
                <a:pPr marL="342900" indent="-342900" algn="just">
                  <a:buFont typeface="+mj-lt"/>
                  <a:buAutoNum type="alphaLcPeriod"/>
                </a:pPr>
                <a:r>
                  <a:rPr lang="en-US" sz="2400" dirty="0" smtClean="0">
                    <a:solidFill>
                      <a:srgbClr val="000000"/>
                    </a:solidFill>
                    <a:latin typeface="LiberationSerif"/>
                  </a:rPr>
                  <a:t>Find </a:t>
                </a:r>
                <a:r>
                  <a:rPr lang="en-US" sz="2400" dirty="0">
                    <a:solidFill>
                      <a:srgbClr val="000000"/>
                    </a:solidFill>
                    <a:latin typeface="LiberationSerif"/>
                  </a:rPr>
                  <a:t>the time </a:t>
                </a:r>
                <a:r>
                  <a:rPr lang="en-US" sz="2400" i="1" dirty="0">
                    <a:solidFill>
                      <a:srgbClr val="000000"/>
                    </a:solidFill>
                    <a:latin typeface="STIXGeneral-Italic"/>
                  </a:rPr>
                  <a:t>t </a:t>
                </a:r>
                <a:r>
                  <a:rPr lang="en-US" sz="2400" dirty="0">
                    <a:solidFill>
                      <a:srgbClr val="000000"/>
                    </a:solidFill>
                    <a:latin typeface="LiberationSerif"/>
                  </a:rPr>
                  <a:t>guaranteed by the Mean Value Theorem when the instantaneous velocity of the rock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LiberationSerif"/>
                  </a:rPr>
                  <a:t>is </a:t>
                </a:r>
                <a:r>
                  <a:rPr lang="en-US" sz="2400" i="1" dirty="0" err="1" smtClean="0">
                    <a:solidFill>
                      <a:srgbClr val="000000"/>
                    </a:solidFill>
                    <a:latin typeface="STIXGeneral-Italic"/>
                  </a:rPr>
                  <a:t>v</a:t>
                </a:r>
                <a:r>
                  <a:rPr lang="en-US" sz="2400" dirty="0" err="1" smtClean="0">
                    <a:solidFill>
                      <a:srgbClr val="000000"/>
                    </a:solidFill>
                    <a:latin typeface="STIXGeneral-Regular"/>
                  </a:rPr>
                  <a:t>avg</a:t>
                </a:r>
                <a:r>
                  <a:rPr lang="en-US" sz="2400" dirty="0">
                    <a:solidFill>
                      <a:srgbClr val="000000"/>
                    </a:solidFill>
                    <a:latin typeface="STIXGeneral-Regular"/>
                  </a:rPr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0200"/>
                <a:ext cx="8451273" cy="3416320"/>
              </a:xfrm>
              <a:prstGeom prst="rect">
                <a:avLst/>
              </a:prstGeom>
              <a:blipFill>
                <a:blip r:embed="rId2"/>
                <a:stretch>
                  <a:fillRect l="-1154" t="-1250" r="-1082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7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Applications in many areas of life:</a:t>
            </a:r>
          </a:p>
          <a:p>
            <a:pPr lvl="2"/>
            <a:r>
              <a:rPr lang="en-US" dirty="0"/>
              <a:t>A businessperson wants to minimize costs and maximize profits. </a:t>
            </a:r>
          </a:p>
          <a:p>
            <a:pPr lvl="2"/>
            <a:r>
              <a:rPr lang="en-US" dirty="0"/>
              <a:t>A traveler wants to minimize transportation time. </a:t>
            </a:r>
          </a:p>
          <a:p>
            <a:pPr lvl="2"/>
            <a:r>
              <a:rPr lang="en-US" dirty="0"/>
              <a:t>Problems as maximizing areas, volumes, and profits and minimizing distances, times, and costs.</a:t>
            </a:r>
          </a:p>
          <a:p>
            <a:r>
              <a:rPr lang="en-US" dirty="0"/>
              <a:t>Steps in Solving Optimization Problems </a:t>
            </a:r>
          </a:p>
          <a:p>
            <a:pPr lvl="2"/>
            <a:r>
              <a:rPr lang="en-US" dirty="0"/>
              <a:t>Read  the problem. </a:t>
            </a:r>
          </a:p>
          <a:p>
            <a:pPr lvl="2"/>
            <a:r>
              <a:rPr lang="en-US" dirty="0"/>
              <a:t>Draw a Diagram.</a:t>
            </a:r>
          </a:p>
          <a:p>
            <a:pPr lvl="2"/>
            <a:r>
              <a:rPr lang="en-US" dirty="0"/>
              <a:t>Introduce variables. </a:t>
            </a:r>
          </a:p>
          <a:p>
            <a:pPr lvl="2"/>
            <a:r>
              <a:rPr lang="en-US" dirty="0"/>
              <a:t>Write an equation  for the unknown quantity.</a:t>
            </a:r>
          </a:p>
          <a:p>
            <a:pPr lvl="2"/>
            <a:r>
              <a:rPr lang="en-US" dirty="0"/>
              <a:t>Express the unknown as a function of  a single variable.</a:t>
            </a:r>
          </a:p>
          <a:p>
            <a:pPr lvl="2"/>
            <a:r>
              <a:rPr lang="en-US" dirty="0"/>
              <a:t>Find the abs max or abs min values of the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your 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400" dirty="0"/>
              <a:t>Find the point on the line y = 2x + 3 that is closest to the origin.</a:t>
            </a:r>
          </a:p>
          <a:p>
            <a:pPr marL="457200" indent="-457200">
              <a:buAutoNum type="arabicPeriod"/>
            </a:pPr>
            <a:r>
              <a:rPr lang="en-US" sz="2400" dirty="0"/>
              <a:t>Find two positive numbers whose product is 100 and whose sum is a minimum.</a:t>
            </a:r>
          </a:p>
          <a:p>
            <a:pPr marL="457200" indent="-457200">
              <a:buAutoNum type="arabicPeriod"/>
            </a:pPr>
            <a:r>
              <a:rPr lang="en-US" sz="2400" dirty="0"/>
              <a:t>A box with a square base and open top must have a volume of 32,000 cm . Find the dimensions of the box that minimize the amount of material used.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14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27" y="381000"/>
            <a:ext cx="84582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Newton’s Method (Newton - </a:t>
            </a:r>
            <a:r>
              <a:rPr lang="en-US" sz="3200" dirty="0" err="1"/>
              <a:t>Raphson</a:t>
            </a:r>
            <a:r>
              <a:rPr lang="en-US" sz="3200" dirty="0"/>
              <a:t> method).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sz="2400" dirty="0"/>
              <a:t>No formula to find the root of an equation f(x) = 0 (e.g., </a:t>
            </a:r>
            <a:r>
              <a:rPr lang="en-US" sz="2400" dirty="0" err="1"/>
              <a:t>cosx</a:t>
            </a:r>
            <a:r>
              <a:rPr lang="en-US" sz="2400" dirty="0"/>
              <a:t> – x = 0). 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 approximate it.</a:t>
            </a:r>
            <a:endParaRPr lang="en-US" sz="2400" dirty="0"/>
          </a:p>
          <a:p>
            <a:r>
              <a:rPr lang="en-US" sz="2400" dirty="0"/>
              <a:t>Newton’s Method: A technique to approximate.</a:t>
            </a:r>
          </a:p>
          <a:p>
            <a:r>
              <a:rPr lang="en-US" sz="2400" dirty="0"/>
              <a:t>Well  suited for computers or calculators.</a:t>
            </a:r>
          </a:p>
          <a:p>
            <a:r>
              <a:rPr lang="en-US" sz="2400" dirty="0"/>
              <a:t>HOW TO APPROXIMATE?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62000" y="4800600"/>
            <a:ext cx="7396127" cy="1077218"/>
            <a:chOff x="762000" y="4790182"/>
            <a:chExt cx="7396127" cy="1077218"/>
          </a:xfrm>
        </p:grpSpPr>
        <p:sp>
          <p:nvSpPr>
            <p:cNvPr id="4" name="TextBox 3"/>
            <p:cNvSpPr txBox="1"/>
            <p:nvPr/>
          </p:nvSpPr>
          <p:spPr>
            <a:xfrm>
              <a:off x="762000" y="4790182"/>
              <a:ext cx="7396127" cy="1077218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  <a:r>
                <a:rPr lang="en-US" sz="3200" baseline="-25000" dirty="0"/>
                <a:t>1</a:t>
              </a:r>
              <a:r>
                <a:rPr lang="en-US" sz="3200" dirty="0"/>
                <a:t> </a:t>
              </a:r>
              <a:r>
                <a:rPr lang="en-US" sz="3200" dirty="0">
                  <a:sym typeface="Symbol"/>
                </a:rPr>
                <a:t> x</a:t>
              </a:r>
              <a:r>
                <a:rPr lang="en-US" sz="3200" baseline="-25000" dirty="0">
                  <a:sym typeface="Symbol"/>
                </a:rPr>
                <a:t>2</a:t>
              </a:r>
              <a:r>
                <a:rPr lang="en-US" sz="3200" dirty="0">
                  <a:sym typeface="Symbol"/>
                </a:rPr>
                <a:t> </a:t>
              </a:r>
              <a:r>
                <a:rPr lang="en-US" sz="3200" dirty="0"/>
                <a:t> </a:t>
              </a:r>
              <a:r>
                <a:rPr lang="en-US" sz="3200" dirty="0">
                  <a:sym typeface="Symbol"/>
                </a:rPr>
                <a:t> x</a:t>
              </a:r>
              <a:r>
                <a:rPr lang="en-US" sz="3200" baseline="-25000" dirty="0">
                  <a:sym typeface="Symbol"/>
                </a:rPr>
                <a:t>3</a:t>
              </a:r>
              <a:r>
                <a:rPr lang="en-US" sz="3200" dirty="0">
                  <a:sym typeface="Symbol"/>
                </a:rPr>
                <a:t> </a:t>
              </a:r>
              <a:r>
                <a:rPr lang="en-US" sz="3200" dirty="0"/>
                <a:t> </a:t>
              </a:r>
              <a:r>
                <a:rPr lang="en-US" sz="3200" dirty="0">
                  <a:sym typeface="Symbol"/>
                </a:rPr>
                <a:t> x</a:t>
              </a:r>
              <a:r>
                <a:rPr lang="en-US" sz="3200" baseline="-25000" dirty="0">
                  <a:sym typeface="Symbol"/>
                </a:rPr>
                <a:t>4</a:t>
              </a:r>
              <a:r>
                <a:rPr lang="en-US" sz="3200" dirty="0">
                  <a:sym typeface="Symbol"/>
                </a:rPr>
                <a:t> </a:t>
              </a:r>
              <a:r>
                <a:rPr lang="en-US" sz="3200" dirty="0"/>
                <a:t> </a:t>
              </a:r>
              <a:r>
                <a:rPr lang="en-US" sz="3200" dirty="0">
                  <a:sym typeface="Symbol"/>
                </a:rPr>
                <a:t> … </a:t>
              </a:r>
            </a:p>
            <a:p>
              <a:r>
                <a:rPr lang="en-US" sz="3200" dirty="0">
                  <a:sym typeface="Symbol"/>
                </a:rPr>
                <a:t> </a:t>
              </a:r>
              <a:r>
                <a:rPr lang="en-US" sz="3200" dirty="0" err="1">
                  <a:sym typeface="Symbol"/>
                </a:rPr>
                <a:t>x</a:t>
              </a:r>
              <a:r>
                <a:rPr lang="en-US" sz="3200" baseline="-25000" dirty="0" err="1">
                  <a:sym typeface="Symbol"/>
                </a:rPr>
                <a:t>n</a:t>
              </a:r>
              <a:r>
                <a:rPr lang="en-US" sz="3200" dirty="0">
                  <a:sym typeface="Symbol"/>
                </a:rPr>
                <a:t>  x</a:t>
              </a:r>
              <a:r>
                <a:rPr lang="en-US" sz="3200" baseline="-25000" dirty="0">
                  <a:sym typeface="Symbol"/>
                </a:rPr>
                <a:t>n+1</a:t>
              </a:r>
              <a:r>
                <a:rPr lang="en-US" sz="3200" dirty="0">
                  <a:sym typeface="Symbol"/>
                </a:rPr>
                <a:t>  		</a:t>
              </a:r>
              <a:r>
                <a:rPr lang="en-US" sz="3200" b="1" dirty="0">
                  <a:solidFill>
                    <a:srgbClr val="0070C0"/>
                  </a:solidFill>
                  <a:sym typeface="Symbol"/>
                </a:rPr>
                <a:t>root</a:t>
              </a:r>
              <a:r>
                <a:rPr lang="en-US" sz="3200" dirty="0">
                  <a:sym typeface="Symbol"/>
                </a:rPr>
                <a:t> of an equation</a:t>
              </a:r>
              <a:endParaRPr lang="en-US" sz="32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048000" y="5562600"/>
              <a:ext cx="1219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67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580" y="-44773"/>
            <a:ext cx="8229600" cy="1371600"/>
          </a:xfrm>
        </p:spPr>
        <p:txBody>
          <a:bodyPr/>
          <a:lstStyle/>
          <a:p>
            <a:r>
              <a:rPr lang="en-US" sz="3200" dirty="0"/>
              <a:t>Newton’s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Need to approximate the root of the equation f(x) = 0.</a:t>
            </a:r>
          </a:p>
          <a:p>
            <a:pPr marL="0" indent="0">
              <a:buNone/>
            </a:pPr>
            <a:r>
              <a:rPr lang="en-US" sz="2000" dirty="0"/>
              <a:t>Start by choosing an x</a:t>
            </a:r>
            <a:r>
              <a:rPr lang="en-US" sz="2000" baseline="-25000" dirty="0"/>
              <a:t>1</a:t>
            </a:r>
            <a:r>
              <a:rPr lang="en-US" sz="2000" dirty="0"/>
              <a:t> near root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33600"/>
            <a:ext cx="3838575" cy="4279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1519"/>
            <a:ext cx="3962400" cy="30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62600" y="5727591"/>
            <a:ext cx="1752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77144" y="40821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sym typeface="Wingdings 2"/>
              </a:rPr>
              <a:t>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7372" y="40821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sym typeface="Wingdings 2"/>
              </a:rPr>
              <a:t>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628" y="40821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sym typeface="Wingdings 2"/>
              </a:rPr>
              <a:t>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5858" y="418089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/>
              </a:rPr>
              <a:t>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18114" y="3962400"/>
            <a:ext cx="476936" cy="489076"/>
            <a:chOff x="3418114" y="3962400"/>
            <a:chExt cx="476936" cy="489076"/>
          </a:xfrm>
        </p:grpSpPr>
        <p:sp>
          <p:nvSpPr>
            <p:cNvPr id="8" name="TextBox 7"/>
            <p:cNvSpPr txBox="1"/>
            <p:nvPr/>
          </p:nvSpPr>
          <p:spPr>
            <a:xfrm>
              <a:off x="3418114" y="40821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sym typeface="Wingdings 2"/>
                </a:rPr>
                <a:t>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5200" y="39624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sym typeface="Wingdings 2"/>
                </a:rPr>
                <a:t>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26972" y="23948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/>
              </a:rPr>
              <a:t>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35930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/>
              </a:rPr>
              <a:t>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970783" y="2035628"/>
            <a:ext cx="751114" cy="2590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333597" y="3265712"/>
            <a:ext cx="985528" cy="1295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81200" y="3897084"/>
            <a:ext cx="845161" cy="5987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2724" y="5446693"/>
            <a:ext cx="1170513" cy="954107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x</a:t>
            </a:r>
            <a:r>
              <a:rPr lang="en-US" sz="2800" baseline="-25000" dirty="0">
                <a:latin typeface="+mj-lt"/>
              </a:rPr>
              <a:t>4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>
                <a:latin typeface="+mj-lt"/>
                <a:sym typeface="Symbol"/>
              </a:rPr>
              <a:t> r</a:t>
            </a:r>
          </a:p>
          <a:p>
            <a:r>
              <a:rPr lang="en-US" sz="2800" dirty="0" err="1">
                <a:latin typeface="+mj-lt"/>
                <a:sym typeface="Symbol"/>
              </a:rPr>
              <a:t>x</a:t>
            </a:r>
            <a:r>
              <a:rPr lang="en-US" sz="2800" baseline="-25000" dirty="0" err="1">
                <a:latin typeface="+mj-lt"/>
                <a:sym typeface="Symbol"/>
              </a:rPr>
              <a:t>n</a:t>
            </a:r>
            <a:r>
              <a:rPr lang="en-US" sz="2800" dirty="0">
                <a:latin typeface="+mj-lt"/>
                <a:sym typeface="Symbol"/>
              </a:rPr>
              <a:t>  r</a:t>
            </a:r>
            <a:endParaRPr lang="en-US" sz="2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87044" y="4778122"/>
            <a:ext cx="2010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Fourth Third  Second  First</a:t>
            </a:r>
          </a:p>
          <a:p>
            <a:pPr algn="ctr"/>
            <a:r>
              <a:rPr lang="en-US" sz="1200" dirty="0">
                <a:latin typeface="+mj-lt"/>
              </a:rPr>
              <a:t>APPROXIMATIONS</a:t>
            </a:r>
          </a:p>
        </p:txBody>
      </p:sp>
    </p:spTree>
    <p:extLst>
      <p:ext uri="{BB962C8B-B14F-4D97-AF65-F5344CB8AC3E}">
        <p14:creationId xmlns:p14="http://schemas.microsoft.com/office/powerpoint/2010/main" val="408116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10" grpId="0"/>
      <p:bldP spid="6" grpId="0"/>
      <p:bldP spid="13" grpId="0"/>
      <p:bldP spid="14" grpId="0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039" y="160564"/>
            <a:ext cx="8229600" cy="13716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Newton’s Method.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27709" y="1074809"/>
                <a:ext cx="9601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Use Newton’s method to find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/>
                          </a:rPr>
                          <m:t>6</m:t>
                        </m:r>
                      </m:deg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/>
                  <a:t> correct to eight decimal places. 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 </a:t>
                </a:r>
                <a:r>
                  <a:rPr lang="en-US" sz="2400" dirty="0"/>
                  <a:t>Approximate the root of the equation x</a:t>
                </a:r>
                <a:r>
                  <a:rPr lang="en-US" sz="2400" baseline="30000" dirty="0"/>
                  <a:t>6</a:t>
                </a:r>
                <a:r>
                  <a:rPr lang="en-US" sz="2400" dirty="0"/>
                  <a:t> = 2.</a:t>
                </a:r>
              </a:p>
              <a:p>
                <a:pPr marL="0" indent="0">
                  <a:buNone/>
                </a:pPr>
                <a:r>
                  <a:rPr lang="en-US" sz="2400" dirty="0"/>
                  <a:t>f(x) = x</a:t>
                </a:r>
                <a:r>
                  <a:rPr lang="en-US" sz="2400" baseline="30000" dirty="0"/>
                  <a:t>6</a:t>
                </a:r>
                <a:r>
                  <a:rPr lang="en-US" sz="2400" dirty="0"/>
                  <a:t> – 2 = 0, f’(x) = 6x</a:t>
                </a:r>
                <a:r>
                  <a:rPr lang="en-US" sz="2400" baseline="30000" dirty="0"/>
                  <a:t>5</a:t>
                </a:r>
              </a:p>
              <a:p>
                <a:pPr lvl="2"/>
                <a:r>
                  <a:rPr lang="en-US" dirty="0"/>
                  <a:t>Choose x</a:t>
                </a:r>
                <a:r>
                  <a:rPr lang="en-US" baseline="-25000" dirty="0"/>
                  <a:t>1</a:t>
                </a:r>
                <a:r>
                  <a:rPr lang="en-US" dirty="0"/>
                  <a:t> = 1. (just guess, 1 near r)</a:t>
                </a:r>
              </a:p>
              <a:p>
                <a:pPr lvl="2"/>
                <a:r>
                  <a:rPr lang="en-US" dirty="0"/>
                  <a:t>Use the formula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7709" y="1074809"/>
                <a:ext cx="9601200" cy="4525963"/>
              </a:xfrm>
              <a:blipFill>
                <a:blip r:embed="rId3"/>
                <a:stretch>
                  <a:fillRect l="-952" t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0"/>
            <a:ext cx="1990725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33" y="4797627"/>
            <a:ext cx="2028825" cy="809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5955447"/>
            <a:ext cx="1676400" cy="72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0" y="4025384"/>
            <a:ext cx="873957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Ikaros" pitchFamily="50" charset="0"/>
              </a:rPr>
              <a:t>x</a:t>
            </a:r>
            <a:r>
              <a:rPr lang="en-US" baseline="-25000" dirty="0">
                <a:latin typeface="Ikaros" pitchFamily="50" charset="0"/>
              </a:rPr>
              <a:t>1</a:t>
            </a:r>
            <a:r>
              <a:rPr lang="en-US" dirty="0">
                <a:latin typeface="Ikaros" pitchFamily="50" charset="0"/>
              </a:rPr>
              <a:t> </a:t>
            </a:r>
            <a:r>
              <a:rPr lang="en-US" dirty="0">
                <a:latin typeface="Ikaros" pitchFamily="50" charset="0"/>
                <a:sym typeface="Symbol"/>
              </a:rPr>
              <a:t> x</a:t>
            </a:r>
            <a:r>
              <a:rPr lang="en-US" baseline="-25000" dirty="0">
                <a:latin typeface="Ikaros" pitchFamily="50" charset="0"/>
                <a:sym typeface="Symbol"/>
              </a:rPr>
              <a:t>2</a:t>
            </a:r>
            <a:endParaRPr lang="en-US" dirty="0">
              <a:latin typeface="Ikaros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7600" y="4876800"/>
            <a:ext cx="917239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Ikaros" pitchFamily="50" charset="0"/>
              </a:rPr>
              <a:t>x</a:t>
            </a:r>
            <a:r>
              <a:rPr lang="en-US" baseline="-25000" dirty="0">
                <a:latin typeface="Ikaros" pitchFamily="50" charset="0"/>
              </a:rPr>
              <a:t>2</a:t>
            </a:r>
            <a:r>
              <a:rPr lang="en-US" dirty="0">
                <a:latin typeface="Ikaros" pitchFamily="50" charset="0"/>
              </a:rPr>
              <a:t> </a:t>
            </a:r>
            <a:r>
              <a:rPr lang="en-US" dirty="0">
                <a:latin typeface="Ikaros" pitchFamily="50" charset="0"/>
                <a:sym typeface="Symbol"/>
              </a:rPr>
              <a:t> x</a:t>
            </a:r>
            <a:r>
              <a:rPr lang="en-US" baseline="-25000" dirty="0">
                <a:latin typeface="Ikaros" pitchFamily="50" charset="0"/>
                <a:sym typeface="Symbol"/>
              </a:rPr>
              <a:t>3</a:t>
            </a:r>
            <a:endParaRPr lang="en-US" baseline="-25000" dirty="0">
              <a:latin typeface="Ikaros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6019800"/>
            <a:ext cx="801823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Ikaros" pitchFamily="50" charset="0"/>
              </a:rPr>
              <a:t>x</a:t>
            </a:r>
            <a:r>
              <a:rPr lang="en-US" baseline="-25000" dirty="0" err="1">
                <a:latin typeface="Ikaros" pitchFamily="50" charset="0"/>
              </a:rPr>
              <a:t>n</a:t>
            </a:r>
            <a:r>
              <a:rPr lang="en-US" dirty="0">
                <a:latin typeface="Ikaros" pitchFamily="50" charset="0"/>
              </a:rPr>
              <a:t> </a:t>
            </a:r>
            <a:r>
              <a:rPr lang="en-US" dirty="0">
                <a:latin typeface="Ikaros" pitchFamily="50" charset="0"/>
                <a:sym typeface="Symbol"/>
              </a:rPr>
              <a:t> r</a:t>
            </a:r>
            <a:endParaRPr lang="en-US" baseline="-25000" dirty="0">
              <a:latin typeface="Ikaros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41738" y="4114800"/>
                <a:ext cx="4124847" cy="533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x</a:t>
                </a:r>
                <a:r>
                  <a:rPr lang="en-US" baseline="-25000" dirty="0"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 =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′(1)</m:t>
                        </m:r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> =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en-US" dirty="0">
                    <a:latin typeface="+mj-lt"/>
                    <a:sym typeface="Symbol"/>
                  </a:rPr>
                  <a:t> </a:t>
                </a:r>
                <a:r>
                  <a:rPr lang="en-US" dirty="0">
                    <a:latin typeface="+mj-lt"/>
                  </a:rPr>
                  <a:t>1.16666667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738" y="4114800"/>
                <a:ext cx="4124847" cy="533544"/>
              </a:xfrm>
              <a:prstGeom prst="rect">
                <a:avLst/>
              </a:prstGeom>
              <a:blipFill>
                <a:blip r:embed="rId7"/>
                <a:stretch>
                  <a:fillRect l="-1182" r="-443"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377544" y="4964668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x</a:t>
            </a:r>
            <a:r>
              <a:rPr lang="en-US" sz="2000" baseline="-25000" dirty="0">
                <a:latin typeface="+mj-lt"/>
              </a:rPr>
              <a:t>3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latin typeface="+mj-lt"/>
                <a:sym typeface="Symbol"/>
              </a:rPr>
              <a:t></a:t>
            </a:r>
            <a:r>
              <a:rPr lang="en-US" sz="2000" dirty="0">
                <a:latin typeface="+mj-lt"/>
              </a:rPr>
              <a:t> 1.12644368  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448300"/>
            <a:ext cx="2781300" cy="127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172200" y="5486400"/>
            <a:ext cx="2895600" cy="1164772"/>
            <a:chOff x="6172200" y="5486400"/>
            <a:chExt cx="2895600" cy="1164772"/>
          </a:xfrm>
        </p:grpSpPr>
        <p:sp>
          <p:nvSpPr>
            <p:cNvPr id="7" name="Rectangle 6"/>
            <p:cNvSpPr/>
            <p:nvPr/>
          </p:nvSpPr>
          <p:spPr>
            <a:xfrm>
              <a:off x="6172200" y="5895006"/>
              <a:ext cx="990600" cy="756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endCxn id="7" idx="3"/>
            </p:cNvCxnSpPr>
            <p:nvPr/>
          </p:nvCxnSpPr>
          <p:spPr>
            <a:xfrm flipH="1">
              <a:off x="7162800" y="5895006"/>
              <a:ext cx="381000" cy="3780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467600" y="5486400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Ikaros" pitchFamily="50" charset="0"/>
                </a:rPr>
                <a:t>x</a:t>
              </a:r>
              <a:r>
                <a:rPr lang="en-US" sz="1600" baseline="-25000" dirty="0">
                  <a:latin typeface="Ikaros" pitchFamily="50" charset="0"/>
                </a:rPr>
                <a:t>5</a:t>
              </a:r>
              <a:r>
                <a:rPr lang="en-US" sz="1600" dirty="0">
                  <a:latin typeface="Ikaros" pitchFamily="50" charset="0"/>
                </a:rPr>
                <a:t> and x</a:t>
              </a:r>
              <a:r>
                <a:rPr lang="en-US" sz="1600" baseline="-25000" dirty="0">
                  <a:latin typeface="Ikaros" pitchFamily="50" charset="0"/>
                </a:rPr>
                <a:t>6</a:t>
              </a:r>
              <a:r>
                <a:rPr lang="en-US" sz="1600" dirty="0">
                  <a:latin typeface="Ikaros" pitchFamily="50" charset="0"/>
                </a:rPr>
                <a:t> agree eight decimal places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4953000" y="3940628"/>
            <a:ext cx="4114800" cy="289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177721"/>
              </p:ext>
            </p:extLst>
          </p:nvPr>
        </p:nvGraphicFramePr>
        <p:xfrm>
          <a:off x="3604162" y="2852675"/>
          <a:ext cx="221477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9" imgW="1130040" imgH="469800" progId="Equation.DSMT4">
                  <p:embed/>
                </p:oleObj>
              </mc:Choice>
              <mc:Fallback>
                <p:oleObj name="Equation" r:id="rId9" imgW="11300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04162" y="2852675"/>
                        <a:ext cx="2214777" cy="92075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472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  <p:bldP spid="11" grpId="0" animBg="1"/>
      <p:bldP spid="6" grpId="0"/>
      <p:bldP spid="13" grpId="0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81000" y="2438400"/>
            <a:ext cx="8077200" cy="16002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81000" y="914400"/>
            <a:ext cx="8077200" cy="1524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73" y="0"/>
            <a:ext cx="8229600" cy="1371600"/>
          </a:xfrm>
        </p:spPr>
        <p:txBody>
          <a:bodyPr/>
          <a:lstStyle/>
          <a:p>
            <a:r>
              <a:rPr lang="en-US" sz="3200" dirty="0"/>
              <a:t>Anti-derivatives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Definition.</a:t>
            </a:r>
            <a:r>
              <a:rPr lang="en-US" sz="2200" b="1" dirty="0"/>
              <a:t> </a:t>
            </a:r>
            <a:r>
              <a:rPr lang="en-US" sz="2200" dirty="0"/>
              <a:t>A function </a:t>
            </a:r>
            <a:r>
              <a:rPr lang="en-US" sz="2200" b="1" dirty="0">
                <a:solidFill>
                  <a:srgbClr val="FF0000"/>
                </a:solidFill>
              </a:rPr>
              <a:t>F</a:t>
            </a:r>
            <a:r>
              <a:rPr lang="en-US" sz="2200" dirty="0"/>
              <a:t> is called an </a:t>
            </a:r>
            <a:r>
              <a:rPr lang="en-US" sz="2200" b="1" dirty="0">
                <a:solidFill>
                  <a:srgbClr val="FF0000"/>
                </a:solidFill>
              </a:rPr>
              <a:t>anti-derivative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rgbClr val="FF0000"/>
                </a:solidFill>
              </a:rPr>
              <a:t>f</a:t>
            </a:r>
            <a:r>
              <a:rPr lang="en-US" sz="2200" dirty="0"/>
              <a:t> on an interval I if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rgbClr val="0070C0"/>
                </a:solidFill>
              </a:rPr>
              <a:t>F’(x) = f(x)</a:t>
            </a:r>
          </a:p>
          <a:p>
            <a:pPr marL="0" indent="0">
              <a:buNone/>
            </a:pPr>
            <a:r>
              <a:rPr lang="en-US" sz="2200" dirty="0"/>
              <a:t>for all x in I.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Theorem. </a:t>
            </a:r>
            <a:r>
              <a:rPr lang="en-US" sz="2200" dirty="0"/>
              <a:t>If F is an anti-derivative of f on an interval I, then </a:t>
            </a:r>
            <a:r>
              <a:rPr lang="en-US" sz="2200" dirty="0">
                <a:solidFill>
                  <a:srgbClr val="0070C0"/>
                </a:solidFill>
              </a:rPr>
              <a:t>the most general anti-derivative </a:t>
            </a:r>
            <a:r>
              <a:rPr lang="en-US" sz="2200" dirty="0"/>
              <a:t>of f on I is </a:t>
            </a:r>
          </a:p>
          <a:p>
            <a:pPr marL="0" indent="0" algn="ctr">
              <a:buNone/>
            </a:pPr>
            <a:r>
              <a:rPr lang="en-US" sz="2200" dirty="0"/>
              <a:t>F(x) + C</a:t>
            </a:r>
          </a:p>
          <a:p>
            <a:pPr marL="0" indent="0">
              <a:buNone/>
            </a:pPr>
            <a:r>
              <a:rPr lang="en-US" sz="2200" dirty="0"/>
              <a:t>where C is an arbitrary constant.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Examples.</a:t>
            </a:r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92074"/>
              </p:ext>
            </p:extLst>
          </p:nvPr>
        </p:nvGraphicFramePr>
        <p:xfrm>
          <a:off x="685800" y="4648200"/>
          <a:ext cx="7543801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9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F(x) 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f(x)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Relationship F’(x) = f(x)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F(x) = x</a:t>
                      </a:r>
                      <a:r>
                        <a:rPr lang="en-US" sz="2000" baseline="30000" dirty="0">
                          <a:latin typeface="+mj-lt"/>
                        </a:rPr>
                        <a:t>2</a:t>
                      </a:r>
                      <a:r>
                        <a:rPr lang="en-US" sz="2000" dirty="0">
                          <a:latin typeface="+mj-lt"/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f(x) = 2x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(x</a:t>
                      </a:r>
                      <a:r>
                        <a:rPr lang="en-US" sz="2000" baseline="30000" dirty="0">
                          <a:latin typeface="+mj-lt"/>
                        </a:rPr>
                        <a:t>2</a:t>
                      </a:r>
                      <a:r>
                        <a:rPr lang="en-US" sz="2000" dirty="0">
                          <a:latin typeface="+mj-lt"/>
                        </a:rPr>
                        <a:t>)’ = 2x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F(x) = </a:t>
                      </a:r>
                      <a:r>
                        <a:rPr lang="en-US" sz="2000" dirty="0" err="1">
                          <a:latin typeface="+mj-lt"/>
                        </a:rPr>
                        <a:t>sinx</a:t>
                      </a:r>
                      <a:endParaRPr lang="en-US" sz="20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f(x) = </a:t>
                      </a:r>
                      <a:r>
                        <a:rPr lang="en-US" sz="2000" dirty="0" err="1">
                          <a:latin typeface="+mj-lt"/>
                        </a:rPr>
                        <a:t>cosx</a:t>
                      </a:r>
                      <a:endParaRPr lang="en-US" sz="20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(</a:t>
                      </a:r>
                      <a:r>
                        <a:rPr lang="en-US" sz="2000" dirty="0" err="1">
                          <a:latin typeface="+mj-lt"/>
                        </a:rPr>
                        <a:t>sinx</a:t>
                      </a:r>
                      <a:r>
                        <a:rPr lang="en-US" sz="2000" dirty="0">
                          <a:latin typeface="+mj-lt"/>
                        </a:rPr>
                        <a:t>)’ = </a:t>
                      </a:r>
                      <a:r>
                        <a:rPr lang="en-US" sz="2000" dirty="0" err="1">
                          <a:latin typeface="+mj-lt"/>
                        </a:rPr>
                        <a:t>cosx</a:t>
                      </a:r>
                      <a:endParaRPr lang="en-US" sz="20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F(x) = x</a:t>
                      </a:r>
                      <a:r>
                        <a:rPr lang="en-US" sz="2000" baseline="30000" dirty="0">
                          <a:latin typeface="+mj-lt"/>
                        </a:rPr>
                        <a:t>2</a:t>
                      </a:r>
                      <a:r>
                        <a:rPr lang="en-US" sz="2000" dirty="0">
                          <a:latin typeface="+mj-lt"/>
                        </a:rPr>
                        <a:t> + 2018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f(x) = 2x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(x</a:t>
                      </a:r>
                      <a:r>
                        <a:rPr lang="en-US" sz="2000" baseline="30000" dirty="0">
                          <a:latin typeface="+mj-lt"/>
                        </a:rPr>
                        <a:t>2</a:t>
                      </a:r>
                      <a:r>
                        <a:rPr lang="en-US" sz="2000" dirty="0">
                          <a:latin typeface="+mj-lt"/>
                        </a:rPr>
                        <a:t> + 2018)’ = 2x</a:t>
                      </a:r>
                      <a:endParaRPr lang="en-US" sz="2000" baseline="300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2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26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Maximum and Minimum Values (f)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200" y="1369252"/>
            <a:ext cx="8757799" cy="3886200"/>
          </a:xfrm>
        </p:spPr>
        <p:txBody>
          <a:bodyPr>
            <a:normAutofit/>
          </a:bodyPr>
          <a:lstStyle/>
          <a:p>
            <a:r>
              <a:rPr lang="en-US" sz="2400" dirty="0"/>
              <a:t>(1) Absolute (global) maximum 		abs max</a:t>
            </a:r>
          </a:p>
          <a:p>
            <a:r>
              <a:rPr lang="en-US" sz="2400" dirty="0"/>
              <a:t>(2) Absolute (global) minimum		abs min</a:t>
            </a:r>
          </a:p>
          <a:p>
            <a:r>
              <a:rPr lang="en-US" sz="2400" dirty="0"/>
              <a:t>(3) Local (relative) </a:t>
            </a:r>
            <a:r>
              <a:rPr lang="en-US" sz="2400" dirty="0" smtClean="0"/>
              <a:t>maximum (</a:t>
            </a:r>
            <a:r>
              <a:rPr lang="en-US" sz="2400" dirty="0" err="1" smtClean="0"/>
              <a:t>cực</a:t>
            </a:r>
            <a:r>
              <a:rPr lang="en-US" sz="2400" dirty="0" smtClean="0"/>
              <a:t> </a:t>
            </a:r>
            <a:r>
              <a:rPr lang="en-US" sz="2400" dirty="0" err="1" smtClean="0"/>
              <a:t>đại</a:t>
            </a:r>
            <a:r>
              <a:rPr lang="en-US" sz="2400" dirty="0" smtClean="0"/>
              <a:t>)</a:t>
            </a:r>
            <a:r>
              <a:rPr lang="en-US" sz="2400" dirty="0"/>
              <a:t>		</a:t>
            </a:r>
            <a:r>
              <a:rPr lang="en-US" sz="2400" dirty="0" err="1"/>
              <a:t>loc</a:t>
            </a:r>
            <a:r>
              <a:rPr lang="en-US" sz="2400" dirty="0"/>
              <a:t> max</a:t>
            </a:r>
          </a:p>
          <a:p>
            <a:r>
              <a:rPr lang="en-US" sz="2400" dirty="0"/>
              <a:t>(4) Local (relative) </a:t>
            </a:r>
            <a:r>
              <a:rPr lang="en-US" sz="2400" dirty="0" smtClean="0"/>
              <a:t>minimum (</a:t>
            </a:r>
            <a:r>
              <a:rPr lang="en-US" sz="2400" dirty="0" err="1" smtClean="0"/>
              <a:t>cực</a:t>
            </a:r>
            <a:r>
              <a:rPr lang="en-US" sz="2400" dirty="0" smtClean="0"/>
              <a:t> </a:t>
            </a:r>
            <a:r>
              <a:rPr lang="en-US" sz="2400" dirty="0" err="1" smtClean="0"/>
              <a:t>tiểu</a:t>
            </a:r>
            <a:r>
              <a:rPr lang="en-US" sz="2400" dirty="0" smtClean="0"/>
              <a:t>)</a:t>
            </a:r>
            <a:r>
              <a:rPr lang="en-US" sz="2400" dirty="0"/>
              <a:t>		</a:t>
            </a:r>
            <a:r>
              <a:rPr lang="en-US" sz="2400" dirty="0" err="1"/>
              <a:t>loc</a:t>
            </a:r>
            <a:r>
              <a:rPr lang="en-US" sz="2400" dirty="0"/>
              <a:t> min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146" y="3108653"/>
            <a:ext cx="3733800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4876800" y="1524000"/>
            <a:ext cx="609600" cy="21507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72000" y="1981200"/>
            <a:ext cx="2590800" cy="38862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95800" y="2438400"/>
            <a:ext cx="1828800" cy="23625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/>
          <p:nvPr/>
        </p:nvCxnSpPr>
        <p:spPr>
          <a:xfrm>
            <a:off x="4343400" y="2869601"/>
            <a:ext cx="1578430" cy="212451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/>
          <p:nvPr/>
        </p:nvCxnSpPr>
        <p:spPr>
          <a:xfrm>
            <a:off x="3682584" y="2869601"/>
            <a:ext cx="3480216" cy="299779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7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Maximum and Minimum Values</a:t>
            </a:r>
          </a:p>
          <a:p>
            <a:r>
              <a:rPr lang="en-US" sz="2800" dirty="0"/>
              <a:t>The Mean Value Theorem</a:t>
            </a:r>
          </a:p>
          <a:p>
            <a:r>
              <a:rPr lang="en-US" sz="2800" dirty="0"/>
              <a:t>f’ and f’’ say about f</a:t>
            </a:r>
          </a:p>
          <a:p>
            <a:r>
              <a:rPr lang="en-US" sz="2800" dirty="0"/>
              <a:t>Optimization Problems</a:t>
            </a:r>
          </a:p>
          <a:p>
            <a:r>
              <a:rPr lang="en-US" sz="2800" dirty="0"/>
              <a:t>Newton’s Method</a:t>
            </a:r>
          </a:p>
          <a:p>
            <a:r>
              <a:rPr lang="en-US" sz="2800" dirty="0"/>
              <a:t>Anti-derivatives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21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72869"/>
            <a:ext cx="28479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7200"/>
            <a:ext cx="28956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78" y="3657600"/>
            <a:ext cx="28860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139" y="3279993"/>
            <a:ext cx="28670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799" y="2935069"/>
            <a:ext cx="2951651" cy="646331"/>
          </a:xfrm>
          <a:prstGeom prst="rect">
            <a:avLst/>
          </a:prstGeom>
          <a:solidFill>
            <a:srgbClr val="FFFF99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Abs max; abs min; </a:t>
            </a:r>
          </a:p>
          <a:p>
            <a:r>
              <a:rPr lang="en-US" dirty="0">
                <a:latin typeface="+mj-lt"/>
              </a:rPr>
              <a:t>local max; local min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3476" y="2819400"/>
            <a:ext cx="2715724" cy="646331"/>
          </a:xfrm>
          <a:prstGeom prst="rect">
            <a:avLst/>
          </a:prstGeom>
          <a:solidFill>
            <a:srgbClr val="FFFF99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Abs max; abs min; </a:t>
            </a:r>
          </a:p>
          <a:p>
            <a:r>
              <a:rPr lang="en-US" dirty="0">
                <a:latin typeface="+mj-lt"/>
              </a:rPr>
              <a:t>local max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80970" y="5983069"/>
            <a:ext cx="1948030" cy="646331"/>
          </a:xfrm>
          <a:prstGeom prst="rect">
            <a:avLst/>
          </a:prstGeom>
          <a:solidFill>
            <a:srgbClr val="FFFF99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Abs max; </a:t>
            </a:r>
          </a:p>
          <a:p>
            <a:r>
              <a:rPr lang="en-US" dirty="0">
                <a:latin typeface="+mj-lt"/>
              </a:rPr>
              <a:t>local max;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6549" y="5867400"/>
            <a:ext cx="2570251" cy="646331"/>
          </a:xfrm>
          <a:prstGeom prst="rect">
            <a:avLst/>
          </a:prstGeom>
          <a:solidFill>
            <a:srgbClr val="FFFF99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Abs max; abs min; </a:t>
            </a:r>
          </a:p>
          <a:p>
            <a:r>
              <a:rPr lang="en-US" dirty="0">
                <a:latin typeface="+mj-lt"/>
              </a:rPr>
              <a:t>local max;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24425" y="2697540"/>
            <a:ext cx="77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Ikaros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1815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to find </a:t>
            </a:r>
            <a:r>
              <a:rPr lang="en-US" sz="3200" dirty="0">
                <a:solidFill>
                  <a:srgbClr val="FF0000"/>
                </a:solidFill>
              </a:rPr>
              <a:t>local</a:t>
            </a:r>
            <a:r>
              <a:rPr lang="en-US" sz="3200" dirty="0"/>
              <a:t> min/max?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Always exist? NO</a:t>
            </a:r>
          </a:p>
          <a:p>
            <a:r>
              <a:rPr lang="en-US" sz="2800" dirty="0"/>
              <a:t>How to find?</a:t>
            </a:r>
          </a:p>
          <a:p>
            <a:r>
              <a:rPr lang="en-US" sz="2800" dirty="0"/>
              <a:t>Two ways:</a:t>
            </a:r>
          </a:p>
          <a:p>
            <a:pPr lvl="1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derivative test</a:t>
            </a:r>
          </a:p>
          <a:p>
            <a:pPr lvl="1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derivatives test</a:t>
            </a:r>
          </a:p>
        </p:txBody>
      </p:sp>
    </p:spTree>
    <p:extLst>
      <p:ext uri="{BB962C8B-B14F-4D97-AF65-F5344CB8AC3E}">
        <p14:creationId xmlns:p14="http://schemas.microsoft.com/office/powerpoint/2010/main" val="20307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7200" y="1752600"/>
            <a:ext cx="8001000" cy="13716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How Derivatives Affect the Shape of a Graph?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What Does f’ Say About f?</a:t>
            </a:r>
          </a:p>
          <a:p>
            <a:r>
              <a:rPr lang="en-US" sz="2400" dirty="0"/>
              <a:t>Increasing/Decreasing Test</a:t>
            </a:r>
          </a:p>
          <a:p>
            <a:pPr lvl="2"/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f’(x) &gt; 0 </a:t>
            </a:r>
            <a:r>
              <a:rPr lang="en-US" dirty="0"/>
              <a:t>on (a, b), then f is </a:t>
            </a:r>
            <a:r>
              <a:rPr lang="en-US" dirty="0">
                <a:solidFill>
                  <a:srgbClr val="FF0000"/>
                </a:solidFill>
              </a:rPr>
              <a:t>increasing</a:t>
            </a:r>
            <a:r>
              <a:rPr lang="en-US" dirty="0"/>
              <a:t> on (a, b).</a:t>
            </a:r>
          </a:p>
          <a:p>
            <a:pPr lvl="2"/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f’(x) &lt; 0 </a:t>
            </a:r>
            <a:r>
              <a:rPr lang="en-US" dirty="0"/>
              <a:t>on (a, b), then f is </a:t>
            </a:r>
            <a:r>
              <a:rPr lang="en-US" dirty="0">
                <a:solidFill>
                  <a:srgbClr val="0070C0"/>
                </a:solidFill>
              </a:rPr>
              <a:t>decreasing</a:t>
            </a:r>
            <a:r>
              <a:rPr lang="en-US" dirty="0"/>
              <a:t> on (a, b).</a:t>
            </a:r>
          </a:p>
          <a:p>
            <a:r>
              <a:rPr lang="en-US" sz="2800" dirty="0"/>
              <a:t>First Derivative Test for Local Extreme Values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76200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10400" y="533400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3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19544"/>
            <a:ext cx="8229600" cy="1371600"/>
          </a:xfrm>
        </p:spPr>
        <p:txBody>
          <a:bodyPr>
            <a:normAutofit/>
          </a:bodyPr>
          <a:lstStyle/>
          <a:p>
            <a:r>
              <a:rPr lang="en-US" sz="3200" dirty="0"/>
              <a:t>First Derivative Test.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73" y="1567542"/>
            <a:ext cx="8229600" cy="794658"/>
          </a:xfrm>
        </p:spPr>
        <p:txBody>
          <a:bodyPr/>
          <a:lstStyle/>
          <a:p>
            <a:r>
              <a:rPr lang="en-US" sz="2400" dirty="0"/>
              <a:t>Find the local minimum and maximum values of the function f(x) = x</a:t>
            </a:r>
            <a:r>
              <a:rPr lang="en-US" sz="2400" baseline="30000" dirty="0"/>
              <a:t>4/3</a:t>
            </a:r>
            <a:r>
              <a:rPr lang="en-US" sz="2400" dirty="0"/>
              <a:t> – </a:t>
            </a:r>
            <a:r>
              <a:rPr lang="en-US" sz="2400" dirty="0" smtClean="0"/>
              <a:t>4x</a:t>
            </a:r>
            <a:r>
              <a:rPr lang="en-US" sz="2400" baseline="30000" dirty="0" smtClean="0"/>
              <a:t>1/3</a:t>
            </a:r>
            <a:endParaRPr lang="en-US" sz="2400" baseline="30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77043"/>
              </p:ext>
            </p:extLst>
          </p:nvPr>
        </p:nvGraphicFramePr>
        <p:xfrm>
          <a:off x="1447800" y="3816728"/>
          <a:ext cx="754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Interval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-</a:t>
                      </a:r>
                      <a:r>
                        <a:rPr lang="en-US" sz="1800" dirty="0">
                          <a:latin typeface="+mn-lt"/>
                          <a:sym typeface="Symbol"/>
                        </a:rPr>
                        <a:t>                  0                   1                      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Sign of f’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            </a:t>
                      </a:r>
                      <a:r>
                        <a:rPr lang="en-US" sz="1800" baseline="0" dirty="0">
                          <a:latin typeface="+mn-lt"/>
                        </a:rPr>
                        <a:t> -    undefined     -      0             +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  <a:p>
                      <a:r>
                        <a:rPr lang="en-US" sz="1800" dirty="0">
                          <a:latin typeface="+mn-lt"/>
                        </a:rPr>
                        <a:t>Behavior of f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     decreasing       </a:t>
                      </a:r>
                      <a:r>
                        <a:rPr lang="en-US" sz="1800" dirty="0" err="1">
                          <a:latin typeface="+mn-lt"/>
                        </a:rPr>
                        <a:t>decreasing</a:t>
                      </a:r>
                      <a:r>
                        <a:rPr lang="en-US" sz="1800" dirty="0">
                          <a:latin typeface="+mn-lt"/>
                        </a:rPr>
                        <a:t>         increasing</a:t>
                      </a:r>
                    </a:p>
                    <a:p>
                      <a:r>
                        <a:rPr lang="en-US" sz="1800" dirty="0">
                          <a:latin typeface="+mn-lt"/>
                        </a:rPr>
                        <a:t>                                              </a:t>
                      </a:r>
                    </a:p>
                    <a:p>
                      <a:r>
                        <a:rPr lang="en-US" sz="1800" dirty="0">
                          <a:latin typeface="+mn-lt"/>
                        </a:rPr>
                        <a:t>                                                                   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337014" y="4833634"/>
            <a:ext cx="2580435" cy="647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720146" y="4996542"/>
            <a:ext cx="16002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53071" y="5655519"/>
            <a:ext cx="105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Ikaros" pitchFamily="50" charset="0"/>
              </a:rPr>
              <a:t>local min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17449" y="519300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447800" y="2431504"/>
                <a:ext cx="6781800" cy="6338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f(x) = x</a:t>
                </a:r>
                <a:r>
                  <a:rPr lang="en-US" baseline="30000" dirty="0"/>
                  <a:t>4/3</a:t>
                </a:r>
                <a:r>
                  <a:rPr lang="en-US" dirty="0"/>
                  <a:t> – 4x</a:t>
                </a:r>
                <a:r>
                  <a:rPr lang="en-US" baseline="30000" dirty="0"/>
                  <a:t>1/3 </a:t>
                </a:r>
                <a:r>
                  <a:rPr lang="en-US" dirty="0">
                    <a:sym typeface="Wingdings" pitchFamily="2" charset="2"/>
                  </a:rPr>
                  <a:t> f’(x)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/>
                        <a:sym typeface="Wingdings" pitchFamily="2" charset="2"/>
                      </a:rPr>
                      <m:t> 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sym typeface="Wingdings" pitchFamily="2" charset="2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sym typeface="Wingdings" pitchFamily="2" charset="2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4(</m:t>
                        </m:r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sym typeface="Wingdings" pitchFamily="2" charset="2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sym typeface="Wingdings" pitchFamily="2" charset="2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sym typeface="Wingdings" pitchFamily="2" charset="2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431504"/>
                <a:ext cx="6781800" cy="633891"/>
              </a:xfrm>
              <a:prstGeom prst="rect">
                <a:avLst/>
              </a:prstGeom>
              <a:blipFill>
                <a:blip r:embed="rId2"/>
                <a:stretch>
                  <a:fillRect l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447800" y="3134699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f’(x) = 0 </a:t>
            </a:r>
            <a:r>
              <a:rPr lang="en-US" dirty="0">
                <a:sym typeface="Symbol"/>
              </a:rPr>
              <a:t> x = 1 and f’(0) is undefined	//</a:t>
            </a:r>
            <a:r>
              <a:rPr lang="en-US" dirty="0">
                <a:solidFill>
                  <a:srgbClr val="FF0000"/>
                </a:solidFill>
                <a:sym typeface="Symbol"/>
              </a:rPr>
              <a:t>critical numbers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4" y="252291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3" y="313469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5090" y="381672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6285" y="598362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64715" y="5983625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local </a:t>
            </a:r>
            <a:r>
              <a:rPr lang="en-US" dirty="0" smtClean="0"/>
              <a:t>min =f(1) at x=1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6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5" grpId="0"/>
      <p:bldP spid="10" grpId="0"/>
      <p:bldP spid="12" grpId="0"/>
      <p:bldP spid="14" grpId="0"/>
      <p:bldP spid="1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28600" y="1905000"/>
            <a:ext cx="8458200" cy="1752599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253"/>
            <a:ext cx="8229600" cy="1371600"/>
          </a:xfrm>
        </p:spPr>
        <p:txBody>
          <a:bodyPr>
            <a:normAutofit/>
          </a:bodyPr>
          <a:lstStyle/>
          <a:p>
            <a:r>
              <a:rPr lang="en-US" sz="3200" dirty="0"/>
              <a:t>How Derivatives Affect the Shape of a Graph?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461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What Does f’’ Say About f?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Definition.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2000" dirty="0"/>
              <a:t>If the graph of f lies above all of its tangents on (a, b), then it is called </a:t>
            </a:r>
            <a:r>
              <a:rPr lang="en-US" sz="2000" dirty="0">
                <a:solidFill>
                  <a:srgbClr val="0070C0"/>
                </a:solidFill>
              </a:rPr>
              <a:t>concave upward </a:t>
            </a:r>
            <a:r>
              <a:rPr lang="en-US" sz="2000" dirty="0"/>
              <a:t>on (a, b). </a:t>
            </a:r>
          </a:p>
          <a:p>
            <a:pPr marL="457200" indent="-457200">
              <a:buAutoNum type="arabicPeriod"/>
            </a:pPr>
            <a:r>
              <a:rPr lang="en-US" sz="2000" dirty="0"/>
              <a:t>If the graph of f lies below all of its tangents on (a, b), it is called </a:t>
            </a:r>
            <a:r>
              <a:rPr lang="en-US" sz="2000" dirty="0">
                <a:solidFill>
                  <a:srgbClr val="0070C0"/>
                </a:solidFill>
              </a:rPr>
              <a:t>concave downward </a:t>
            </a:r>
            <a:r>
              <a:rPr lang="en-US" sz="2000" dirty="0"/>
              <a:t>on (a, b).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83343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0800" y="4800600"/>
            <a:ext cx="1600200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Ikaros" pitchFamily="50" charset="0"/>
              </a:rPr>
              <a:t>f’ is increasing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4800600"/>
            <a:ext cx="1752600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Ikaros" pitchFamily="50" charset="0"/>
              </a:rPr>
              <a:t>f’ is decreasing</a:t>
            </a:r>
          </a:p>
        </p:txBody>
      </p:sp>
    </p:spTree>
    <p:extLst>
      <p:ext uri="{BB962C8B-B14F-4D97-AF65-F5344CB8AC3E}">
        <p14:creationId xmlns:p14="http://schemas.microsoft.com/office/powerpoint/2010/main" val="328301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1676400"/>
            <a:ext cx="8652828" cy="16764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919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What Does f’’ Say About f?</a:t>
            </a:r>
            <a:br>
              <a:rPr lang="en-US" sz="3200" b="1" dirty="0"/>
            </a:br>
            <a:r>
              <a:rPr lang="en-US" sz="3200" dirty="0">
                <a:solidFill>
                  <a:srgbClr val="FF0000"/>
                </a:solidFill>
              </a:rPr>
              <a:t>Concavity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9" y="1905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Second Derivative Test for Concavity</a:t>
            </a:r>
          </a:p>
          <a:p>
            <a:pPr lvl="2"/>
            <a:r>
              <a:rPr lang="en-US" dirty="0"/>
              <a:t>If  </a:t>
            </a:r>
            <a:r>
              <a:rPr lang="en-US" dirty="0">
                <a:solidFill>
                  <a:srgbClr val="FF0000"/>
                </a:solidFill>
              </a:rPr>
              <a:t>f’’ &gt; 0 </a:t>
            </a:r>
            <a:r>
              <a:rPr lang="en-US" dirty="0"/>
              <a:t>on I, the graph of f over I is </a:t>
            </a:r>
            <a:r>
              <a:rPr lang="en-US" dirty="0">
                <a:solidFill>
                  <a:srgbClr val="FF0000"/>
                </a:solidFill>
              </a:rPr>
              <a:t>concave up.</a:t>
            </a:r>
          </a:p>
          <a:p>
            <a:pPr lvl="2"/>
            <a:r>
              <a:rPr lang="en-US" dirty="0"/>
              <a:t>If  </a:t>
            </a:r>
            <a:r>
              <a:rPr lang="en-US" dirty="0">
                <a:solidFill>
                  <a:srgbClr val="0070C0"/>
                </a:solidFill>
              </a:rPr>
              <a:t>f’’ &lt; 0</a:t>
            </a:r>
            <a:r>
              <a:rPr lang="en-US" dirty="0"/>
              <a:t> on I, the graph of f over I is </a:t>
            </a:r>
            <a:r>
              <a:rPr lang="en-US" dirty="0">
                <a:solidFill>
                  <a:srgbClr val="0070C0"/>
                </a:solidFill>
              </a:rPr>
              <a:t>concave down.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556" y="3657600"/>
            <a:ext cx="501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</a:rPr>
              <a:t>f’’ &gt; 0 </a:t>
            </a:r>
            <a:r>
              <a:rPr lang="en-US" sz="2400" dirty="0">
                <a:latin typeface="+mj-lt"/>
              </a:rPr>
              <a:t>on I </a:t>
            </a:r>
          </a:p>
          <a:p>
            <a:pPr marL="457200" indent="-457200">
              <a:buFont typeface="Symbol" pitchFamily="18" charset="2"/>
              <a:buChar char="Þ"/>
            </a:pPr>
            <a:r>
              <a:rPr lang="en-US" sz="2400" dirty="0">
                <a:latin typeface="+mj-lt"/>
                <a:sym typeface="Symbol"/>
              </a:rPr>
              <a:t>f’ is increasing on I </a:t>
            </a:r>
          </a:p>
          <a:p>
            <a:pPr marL="457200" indent="-457200">
              <a:buFont typeface="Symbol" pitchFamily="18" charset="2"/>
              <a:buChar char="Þ"/>
            </a:pPr>
            <a:r>
              <a:rPr lang="en-US" sz="2400" dirty="0">
                <a:latin typeface="+mj-lt"/>
                <a:sym typeface="Symbol"/>
              </a:rPr>
              <a:t>graph of f over I is </a:t>
            </a:r>
            <a:r>
              <a:rPr lang="en-US" sz="2400" dirty="0">
                <a:solidFill>
                  <a:srgbClr val="FF0000"/>
                </a:solidFill>
                <a:latin typeface="+mj-lt"/>
                <a:sym typeface="Symbol"/>
              </a:rPr>
              <a:t>concave up.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702799" y="3352800"/>
            <a:ext cx="3178629" cy="2484972"/>
            <a:chOff x="5702799" y="3352800"/>
            <a:chExt cx="3178629" cy="2484972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2799" y="3352800"/>
              <a:ext cx="3178629" cy="24849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479749" y="4492823"/>
              <a:ext cx="1241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Ikaros" pitchFamily="50" charset="0"/>
                  <a:sym typeface="Symbol"/>
                </a:rPr>
                <a:t>f’ is increasing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547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Theme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2FE2126-3B9A-47CA-8C63-92FBDC6C35D1}" vid="{2898285D-DE33-40E0-8579-F511568931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3509</TotalTime>
  <Words>1789</Words>
  <Application>Microsoft Office PowerPoint</Application>
  <PresentationFormat>On-screen Show (4:3)</PresentationFormat>
  <Paragraphs>247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8" baseType="lpstr">
      <vt:lpstr>Arial</vt:lpstr>
      <vt:lpstr>Arial Black</vt:lpstr>
      <vt:lpstr>Calibri</vt:lpstr>
      <vt:lpstr>Cambria Math</vt:lpstr>
      <vt:lpstr>Euclid</vt:lpstr>
      <vt:lpstr>Euclid Math Two</vt:lpstr>
      <vt:lpstr>Ikaros</vt:lpstr>
      <vt:lpstr>LiberationSans-Bold</vt:lpstr>
      <vt:lpstr>LiberationSerif</vt:lpstr>
      <vt:lpstr>STIXGeneral-Italic</vt:lpstr>
      <vt:lpstr>STIXGeneral-Regular</vt:lpstr>
      <vt:lpstr>Symbol</vt:lpstr>
      <vt:lpstr>Times New Roman</vt:lpstr>
      <vt:lpstr>Wide Latin</vt:lpstr>
      <vt:lpstr>Wingdings</vt:lpstr>
      <vt:lpstr>Wingdings 2</vt:lpstr>
      <vt:lpstr>Theme1</vt:lpstr>
      <vt:lpstr>MathType 6.0 Equation</vt:lpstr>
      <vt:lpstr>CHAPTER 4</vt:lpstr>
      <vt:lpstr>Objectives </vt:lpstr>
      <vt:lpstr>Maximum and Minimum Values (f)</vt:lpstr>
      <vt:lpstr>Examples </vt:lpstr>
      <vt:lpstr>How to find local min/max?</vt:lpstr>
      <vt:lpstr>How Derivatives Affect the Shape of a Graph?</vt:lpstr>
      <vt:lpstr>First Derivative Test. Example.</vt:lpstr>
      <vt:lpstr>How Derivatives Affect the Shape of a Graph?</vt:lpstr>
      <vt:lpstr>What Does f’’ Say About f? Concavity</vt:lpstr>
      <vt:lpstr>Second Derivative Test for Local extreme values</vt:lpstr>
      <vt:lpstr>Second Derivative Test. Example</vt:lpstr>
      <vt:lpstr>PowerPoint Presentation</vt:lpstr>
      <vt:lpstr>What Does f’’ Say About f? Inflection points.</vt:lpstr>
      <vt:lpstr>Finding abs min/max</vt:lpstr>
      <vt:lpstr>How to find abs max and min?</vt:lpstr>
      <vt:lpstr>The Closed Interval Method</vt:lpstr>
      <vt:lpstr>PowerPoint Presentation</vt:lpstr>
      <vt:lpstr>Rolle’s Theorem</vt:lpstr>
      <vt:lpstr>Using Rolle’s Theorem </vt:lpstr>
      <vt:lpstr>PowerPoint Presentation</vt:lpstr>
      <vt:lpstr>The mean value theorem (MVT)</vt:lpstr>
      <vt:lpstr>PowerPoint Presentation</vt:lpstr>
      <vt:lpstr>PowerPoint Presentation</vt:lpstr>
      <vt:lpstr>Optimization Problems</vt:lpstr>
      <vt:lpstr>Do your self</vt:lpstr>
      <vt:lpstr>Newton’s Method (Newton - Raphson method). </vt:lpstr>
      <vt:lpstr>Newton’s Method</vt:lpstr>
      <vt:lpstr>Newton’s Method. Example</vt:lpstr>
      <vt:lpstr>Anti-derivatives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Lenovo</dc:creator>
  <cp:lastModifiedBy>Tran Thanh</cp:lastModifiedBy>
  <cp:revision>95</cp:revision>
  <dcterms:created xsi:type="dcterms:W3CDTF">2017-05-20T06:40:00Z</dcterms:created>
  <dcterms:modified xsi:type="dcterms:W3CDTF">2019-11-13T05:16:21Z</dcterms:modified>
</cp:coreProperties>
</file>