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58" r:id="rId4"/>
    <p:sldId id="260" r:id="rId5"/>
    <p:sldId id="262" r:id="rId6"/>
    <p:sldId id="263" r:id="rId7"/>
    <p:sldId id="267" r:id="rId8"/>
    <p:sldId id="272" r:id="rId9"/>
    <p:sldId id="273" r:id="rId10"/>
    <p:sldId id="301" r:id="rId11"/>
    <p:sldId id="268" r:id="rId12"/>
    <p:sldId id="271" r:id="rId13"/>
    <p:sldId id="312" r:id="rId14"/>
    <p:sldId id="276" r:id="rId15"/>
    <p:sldId id="313" r:id="rId16"/>
    <p:sldId id="315" r:id="rId17"/>
    <p:sldId id="277" r:id="rId18"/>
    <p:sldId id="319" r:id="rId19"/>
    <p:sldId id="320" r:id="rId20"/>
    <p:sldId id="321" r:id="rId21"/>
    <p:sldId id="322" r:id="rId22"/>
    <p:sldId id="318" r:id="rId23"/>
    <p:sldId id="323" r:id="rId24"/>
    <p:sldId id="325" r:id="rId25"/>
    <p:sldId id="280" r:id="rId26"/>
    <p:sldId id="275" r:id="rId27"/>
    <p:sldId id="295" r:id="rId28"/>
    <p:sldId id="314" r:id="rId29"/>
    <p:sldId id="309" r:id="rId30"/>
    <p:sldId id="316" r:id="rId31"/>
    <p:sldId id="317" r:id="rId32"/>
    <p:sldId id="310" r:id="rId33"/>
    <p:sldId id="307" r:id="rId34"/>
    <p:sldId id="284" r:id="rId35"/>
    <p:sldId id="285" r:id="rId36"/>
    <p:sldId id="286" r:id="rId37"/>
    <p:sldId id="304" r:id="rId38"/>
    <p:sldId id="288" r:id="rId39"/>
    <p:sldId id="308" r:id="rId40"/>
    <p:sldId id="296" r:id="rId41"/>
    <p:sldId id="297" r:id="rId42"/>
    <p:sldId id="299" r:id="rId43"/>
    <p:sldId id="300" r:id="rId44"/>
    <p:sldId id="290" r:id="rId45"/>
    <p:sldId id="292" r:id="rId46"/>
    <p:sldId id="303" r:id="rId47"/>
    <p:sldId id="305" r:id="rId48"/>
    <p:sldId id="306" r:id="rId49"/>
    <p:sldId id="291" r:id="rId50"/>
    <p:sldId id="324" r:id="rId51"/>
    <p:sldId id="31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6A545-3FEE-4BE0-AF9C-A543B46839C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038C7-92BC-44FD-950F-2CFF3754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35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038C7-92BC-44FD-950F-2CFF375468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2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038C7-92BC-44FD-950F-2CFF375468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00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038C7-92BC-44FD-950F-2CFF375468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28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038C7-92BC-44FD-950F-2CFF375468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38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038C7-92BC-44FD-950F-2CFF375468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79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038C7-92BC-44FD-950F-2CFF375468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75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038C7-92BC-44FD-950F-2CFF375468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47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038C7-92BC-44FD-950F-2CFF375468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31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038C7-92BC-44FD-950F-2CFF375468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73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038C7-92BC-44FD-950F-2CFF3754687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09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038C7-92BC-44FD-950F-2CFF3754687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8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038C7-92BC-44FD-950F-2CFF375468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00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038C7-92BC-44FD-950F-2CFF3754687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038C7-92BC-44FD-950F-2CFF3754687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28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038C7-92BC-44FD-950F-2CFF3754687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78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038C7-92BC-44FD-950F-2CFF3754687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7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038C7-92BC-44FD-950F-2CFF3754687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6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038C7-92BC-44FD-950F-2CFF3754687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07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038C7-92BC-44FD-950F-2CFF3754687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3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038C7-92BC-44FD-950F-2CFF3754687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85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038C7-92BC-44FD-950F-2CFF3754687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486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038C7-92BC-44FD-950F-2CFF3754687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6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038C7-92BC-44FD-950F-2CFF375468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151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038C7-92BC-44FD-950F-2CFF3754687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39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038C7-92BC-44FD-950F-2CFF375468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05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038C7-92BC-44FD-950F-2CFF375468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038C7-92BC-44FD-950F-2CFF375468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75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038C7-92BC-44FD-950F-2CFF375468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86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038C7-92BC-44FD-950F-2CFF375468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86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038C7-92BC-44FD-950F-2CFF375468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5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139" name="Rectangle 19">
            <a:extLst>
              <a:ext uri="{FF2B5EF4-FFF2-40B4-BE49-F238E27FC236}">
                <a16:creationId xmlns:a16="http://schemas.microsoft.com/office/drawing/2014/main" id="{7454DCD2-6DEB-42D7-A061-F59ACAC31F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/>
          </a:p>
        </p:txBody>
      </p:sp>
      <p:sp>
        <p:nvSpPr>
          <p:cNvPr id="5140" name="Rectangle 20">
            <a:extLst>
              <a:ext uri="{FF2B5EF4-FFF2-40B4-BE49-F238E27FC236}">
                <a16:creationId xmlns:a16="http://schemas.microsoft.com/office/drawing/2014/main" id="{29CF029F-F9B3-47ED-9942-EFD87C509C8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66845CD-E0F1-4757-9069-E330BD9C69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166CA26-3619-4E27-AF0A-A82E694395D5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9415C817-94DA-4B3C-8DF5-BBB1F910E4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DC09802F-B1A9-42C2-825F-2917737E58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83C54AA-2F5D-403C-8E54-2AB2F74CD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5C08-E191-4AC8-88A2-05772784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CA806-CE0B-4479-9723-1B077DA90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C54AA-2F5D-403C-8E54-2AB2F74CDEC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66CA26-3619-4E27-AF0A-A82E694395D5}" type="datetimeFigureOut">
              <a:rPr lang="en-US" smtClean="0"/>
              <a:t>11/17/2019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8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C0543-4684-4A9C-AF77-37CA198B3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5A011-BCDD-411E-8083-ADD33C241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C54AA-2F5D-403C-8E54-2AB2F74CDEC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66CA26-3619-4E27-AF0A-A82E694395D5}" type="datetimeFigureOut">
              <a:rPr lang="en-US" smtClean="0"/>
              <a:t>11/17/2019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F6CF-6792-442B-9D71-29A6A1B9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53B3-5CFE-409F-A878-CFF4AF0F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C54AA-2F5D-403C-8E54-2AB2F74CDEC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66CA26-3619-4E27-AF0A-A82E694395D5}" type="datetimeFigureOut">
              <a:rPr lang="en-US" smtClean="0"/>
              <a:t>11/17/2019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1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1DD2-40DB-437D-A626-DC208694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13D17-0661-4244-AA5B-BC2A64FA7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C54AA-2F5D-403C-8E54-2AB2F74CDEC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66CA26-3619-4E27-AF0A-A82E694395D5}" type="datetimeFigureOut">
              <a:rPr lang="en-US" smtClean="0"/>
              <a:t>11/17/2019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8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0D6F-A1EC-4174-B2F9-99A25976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B0FC5-583E-47C8-A4F3-FA220C17B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BF603-A4B5-47A8-BC02-C85DE744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C54AA-2F5D-403C-8E54-2AB2F74CDE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66CA26-3619-4E27-AF0A-A82E694395D5}" type="datetimeFigureOut">
              <a:rPr lang="en-US" smtClean="0"/>
              <a:t>11/17/2019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3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C228-E067-49E3-8319-261CABD0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4B906-31FB-4459-9932-B45F3FD9A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34834-56F5-4781-9033-3C95C5D02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42AEA-E5EB-4417-BD44-D73922498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682DF-76D5-4CB6-AB90-5722DEB58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C54AA-2F5D-403C-8E54-2AB2F74CDE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66CA26-3619-4E27-AF0A-A82E694395D5}" type="datetimeFigureOut">
              <a:rPr lang="en-US" smtClean="0"/>
              <a:t>11/17/2019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1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467D-C99E-4F8C-910D-E042B422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C54AA-2F5D-403C-8E54-2AB2F74CDEC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66CA26-3619-4E27-AF0A-A82E694395D5}" type="datetimeFigureOut">
              <a:rPr lang="en-US" smtClean="0"/>
              <a:t>11/17/2019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1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C54AA-2F5D-403C-8E54-2AB2F74CDEC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66CA26-3619-4E27-AF0A-A82E694395D5}" type="datetimeFigureOut">
              <a:rPr lang="en-US" smtClean="0"/>
              <a:t>11/17/2019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3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6D23-C438-4A36-B91C-1964148B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A6BD-F3BF-4D77-B02F-30AA0810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8C9A4-CB58-4D0D-9C37-8239074A6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C54AA-2F5D-403C-8E54-2AB2F74CDE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66CA26-3619-4E27-AF0A-A82E694395D5}" type="datetimeFigureOut">
              <a:rPr lang="en-US" smtClean="0"/>
              <a:t>11/17/2019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1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711B-5C23-4545-9FBD-5B1B7EA9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B2371-A069-4E8A-AE09-B3911FC27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0B0EA-8D65-4DA5-AC3F-CB5E7C45B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C54AA-2F5D-403C-8E54-2AB2F74CDE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66CA26-3619-4E27-AF0A-A82E694395D5}" type="datetimeFigureOut">
              <a:rPr lang="en-US" smtClean="0"/>
              <a:t>11/17/2019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4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fld id="{383C54AA-2F5D-403C-8E54-2AB2F74CDEC7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F166CA26-3619-4E27-AF0A-A82E694395D5}" type="datetimeFigureOut">
              <a:rPr lang="en-US" smtClean="0"/>
              <a:t>11/17/2019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6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4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5966" y="2271134"/>
            <a:ext cx="6400800" cy="1752600"/>
          </a:xfrm>
        </p:spPr>
        <p:txBody>
          <a:bodyPr/>
          <a:lstStyle/>
          <a:p>
            <a:r>
              <a:rPr lang="en-US" dirty="0"/>
              <a:t>INTEGRALS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89381" y="3276600"/>
            <a:ext cx="2533650" cy="2579132"/>
            <a:chOff x="762000" y="3886200"/>
            <a:chExt cx="2533650" cy="2579132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886200"/>
              <a:ext cx="2457450" cy="2112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762000" y="6096000"/>
              <a:ext cx="2353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I. Newton </a:t>
              </a:r>
              <a:r>
                <a:rPr lang="en-US" dirty="0"/>
                <a:t>(1643-1727)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62600" y="3200400"/>
            <a:ext cx="2588401" cy="2723164"/>
            <a:chOff x="6098399" y="3818368"/>
            <a:chExt cx="2588401" cy="2723164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818368"/>
              <a:ext cx="1778402" cy="2247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098399" y="6172200"/>
              <a:ext cx="2588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G. W. Leibniz (1646-1716)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823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Riemann sums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05000"/>
            <a:ext cx="2514600" cy="2749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0" y="4800600"/>
            <a:ext cx="329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Bernhard Riemann (1826 – 1866)</a:t>
            </a:r>
          </a:p>
        </p:txBody>
      </p:sp>
    </p:spTree>
    <p:extLst>
      <p:ext uri="{BB962C8B-B14F-4D97-AF65-F5344CB8AC3E}">
        <p14:creationId xmlns:p14="http://schemas.microsoft.com/office/powerpoint/2010/main" val="376498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885" y="3130756"/>
            <a:ext cx="6324600" cy="3138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Riemann sums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5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y = f(x) on [a, b]</a:t>
            </a:r>
          </a:p>
          <a:p>
            <a:r>
              <a:rPr lang="en-US" sz="2400" dirty="0"/>
              <a:t>n: number of subintervals</a:t>
            </a:r>
          </a:p>
          <a:p>
            <a:r>
              <a:rPr lang="en-US" sz="2400" dirty="0">
                <a:sym typeface="Symbol"/>
              </a:rPr>
              <a:t>x = (b-a)/n</a:t>
            </a:r>
          </a:p>
          <a:p>
            <a:r>
              <a:rPr lang="en-US" sz="2400" dirty="0">
                <a:sym typeface="Symbol"/>
              </a:rPr>
              <a:t>x</a:t>
            </a:r>
            <a:r>
              <a:rPr lang="en-US" sz="2400" baseline="-25000" dirty="0">
                <a:sym typeface="Symbol"/>
              </a:rPr>
              <a:t>i</a:t>
            </a:r>
            <a:r>
              <a:rPr lang="en-US" sz="2400" dirty="0">
                <a:sym typeface="Symbol"/>
              </a:rPr>
              <a:t>*: sample points in [x</a:t>
            </a:r>
            <a:r>
              <a:rPr lang="en-US" sz="2400" baseline="-25000" dirty="0">
                <a:sym typeface="Symbol"/>
              </a:rPr>
              <a:t>i-1</a:t>
            </a:r>
            <a:r>
              <a:rPr lang="en-US" sz="2400" dirty="0">
                <a:sym typeface="Symbol"/>
              </a:rPr>
              <a:t>, x</a:t>
            </a:r>
            <a:r>
              <a:rPr lang="en-US" sz="2400" baseline="-25000" dirty="0">
                <a:sym typeface="Symbol"/>
              </a:rPr>
              <a:t>i</a:t>
            </a:r>
            <a:r>
              <a:rPr lang="en-US" sz="2400" dirty="0">
                <a:sym typeface="Symbol"/>
              </a:rPr>
              <a:t>]</a:t>
            </a:r>
            <a:endParaRPr lang="en-US" sz="2400" dirty="0"/>
          </a:p>
          <a:p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5181599" y="1066800"/>
            <a:ext cx="3247459" cy="2350532"/>
            <a:chOff x="5181599" y="1066800"/>
            <a:chExt cx="3247459" cy="2350532"/>
          </a:xfrm>
        </p:grpSpPr>
        <p:pic>
          <p:nvPicPr>
            <p:cNvPr id="922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4950" y="1541689"/>
              <a:ext cx="2305050" cy="11906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5791200" y="3048000"/>
              <a:ext cx="2411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Tell us to start with i = 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81599" y="1066800"/>
              <a:ext cx="2394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Tell us to end with i = 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10400" y="1459468"/>
              <a:ext cx="1418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Tell us to </a:t>
              </a:r>
              <a:r>
                <a:rPr lang="en-US" b="1" i="1" dirty="0"/>
                <a:t>add</a:t>
              </a:r>
            </a:p>
          </p:txBody>
        </p:sp>
        <p:cxnSp>
          <p:nvCxnSpPr>
            <p:cNvPr id="15" name="Straight Arrow Connector 14"/>
            <p:cNvCxnSpPr>
              <a:endCxn id="13" idx="1"/>
            </p:cNvCxnSpPr>
            <p:nvPr/>
          </p:nvCxnSpPr>
          <p:spPr>
            <a:xfrm flipV="1">
              <a:off x="5876926" y="1644134"/>
              <a:ext cx="1133474" cy="3370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876926" y="1371600"/>
              <a:ext cx="590549" cy="272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715000" y="2590800"/>
              <a:ext cx="914400" cy="5195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5538" y="5897563"/>
            <a:ext cx="7020947" cy="954468"/>
            <a:chOff x="895350" y="5867400"/>
            <a:chExt cx="7020947" cy="954468"/>
          </a:xfrm>
        </p:grpSpPr>
        <p:pic>
          <p:nvPicPr>
            <p:cNvPr id="2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350" y="5867400"/>
              <a:ext cx="1847850" cy="95446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</p:pic>
        <p:sp>
          <p:nvSpPr>
            <p:cNvPr id="21" name="TextBox 20"/>
            <p:cNvSpPr txBox="1"/>
            <p:nvPr/>
          </p:nvSpPr>
          <p:spPr>
            <a:xfrm>
              <a:off x="2590800" y="6063344"/>
              <a:ext cx="532549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= f(x</a:t>
              </a:r>
              <a:r>
                <a:rPr lang="en-US" sz="2800" baseline="-25000" dirty="0"/>
                <a:t>1</a:t>
              </a:r>
              <a:r>
                <a:rPr lang="en-US" sz="2800" dirty="0"/>
                <a:t>*)</a:t>
              </a:r>
              <a:r>
                <a:rPr lang="en-US" sz="2800" dirty="0">
                  <a:sym typeface="Symbol"/>
                </a:rPr>
                <a:t>x + </a:t>
              </a:r>
              <a:r>
                <a:rPr lang="en-US" sz="2800" dirty="0"/>
                <a:t>f(x</a:t>
              </a:r>
              <a:r>
                <a:rPr lang="en-US" sz="2800" baseline="-25000" dirty="0"/>
                <a:t>2</a:t>
              </a:r>
              <a:r>
                <a:rPr lang="en-US" sz="2800" dirty="0"/>
                <a:t>*)</a:t>
              </a:r>
              <a:r>
                <a:rPr lang="en-US" sz="2800" dirty="0">
                  <a:sym typeface="Symbol"/>
                </a:rPr>
                <a:t>x +</a:t>
              </a:r>
              <a:r>
                <a:rPr lang="en-US" sz="2800" dirty="0"/>
                <a:t> … + f(</a:t>
              </a:r>
              <a:r>
                <a:rPr lang="en-US" sz="2800" dirty="0" err="1"/>
                <a:t>x</a:t>
              </a:r>
              <a:r>
                <a:rPr lang="en-US" sz="2800" baseline="-25000" dirty="0" err="1"/>
                <a:t>n</a:t>
              </a:r>
              <a:r>
                <a:rPr lang="en-US" sz="2800" dirty="0"/>
                <a:t>*)</a:t>
              </a:r>
              <a:r>
                <a:rPr lang="en-US" sz="2800" dirty="0">
                  <a:sym typeface="Symbol"/>
                </a:rPr>
                <a:t>x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424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Riemann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8392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Evaluate the </a:t>
            </a:r>
            <a:r>
              <a:rPr lang="en-US" sz="2400" dirty="0">
                <a:solidFill>
                  <a:srgbClr val="0000FF"/>
                </a:solidFill>
              </a:rPr>
              <a:t>Riemann sum </a:t>
            </a:r>
            <a:r>
              <a:rPr lang="en-US" sz="2400" dirty="0"/>
              <a:t>for </a:t>
            </a:r>
            <a:r>
              <a:rPr lang="en-US" sz="2400" dirty="0">
                <a:solidFill>
                  <a:srgbClr val="0000FF"/>
                </a:solidFill>
              </a:rPr>
              <a:t>f(x) = x</a:t>
            </a:r>
            <a:r>
              <a:rPr lang="en-US" sz="2400" baseline="30000" dirty="0">
                <a:solidFill>
                  <a:srgbClr val="0000FF"/>
                </a:solidFill>
              </a:rPr>
              <a:t>2</a:t>
            </a:r>
            <a:r>
              <a:rPr lang="en-US" sz="2400" dirty="0"/>
              <a:t>, taking the sample points to be </a:t>
            </a:r>
            <a:r>
              <a:rPr lang="en-US" sz="2400" dirty="0">
                <a:solidFill>
                  <a:srgbClr val="0000FF"/>
                </a:solidFill>
              </a:rPr>
              <a:t>right endpoints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a = 0, b = 1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0000FF"/>
                </a:solidFill>
              </a:rPr>
              <a:t>n = 4</a:t>
            </a:r>
            <a:r>
              <a:rPr lang="en-US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57C70-1E6F-456D-A620-B32027A97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49236"/>
            <a:ext cx="35052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811" y="6019800"/>
            <a:ext cx="7188377" cy="77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8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07" y="1612733"/>
            <a:ext cx="3907793" cy="3398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64" y="5410200"/>
            <a:ext cx="7338463" cy="7156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400" y="990600"/>
            <a:ext cx="716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aking </a:t>
            </a:r>
            <a:r>
              <a:rPr lang="en-US" sz="2400" dirty="0"/>
              <a:t>the sample points to be </a:t>
            </a:r>
            <a:r>
              <a:rPr lang="en-US" sz="2400" dirty="0" smtClean="0">
                <a:solidFill>
                  <a:srgbClr val="0000FF"/>
                </a:solidFill>
              </a:rPr>
              <a:t>left </a:t>
            </a:r>
            <a:r>
              <a:rPr lang="en-US" sz="2400" dirty="0">
                <a:solidFill>
                  <a:srgbClr val="0000FF"/>
                </a:solidFill>
              </a:rPr>
              <a:t>endpoints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191" y="6125854"/>
            <a:ext cx="2553385" cy="54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7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6954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28800" y="5787736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n = 20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144766"/>
            <a:ext cx="4572000" cy="343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2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9144000" cy="565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7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762000" y="1447800"/>
                <a:ext cx="76962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Compute </a:t>
                </a:r>
                <a:r>
                  <a:rPr lang="en-US" sz="2400" dirty="0"/>
                  <a:t>the left and right Riemann </a:t>
                </a:r>
                <a:r>
                  <a:rPr lang="en-US" sz="2400" dirty="0" smtClean="0"/>
                  <a:t>sums </a:t>
                </a:r>
                <a:r>
                  <a:rPr lang="en-US" sz="2400" i="1" dirty="0" smtClean="0"/>
                  <a:t>L</a:t>
                </a:r>
                <a:r>
                  <a:rPr lang="en-US" sz="2400" dirty="0" smtClean="0"/>
                  <a:t>4 </a:t>
                </a:r>
                <a:r>
                  <a:rPr lang="en-US" sz="2400" dirty="0"/>
                  <a:t>and </a:t>
                </a:r>
                <a:r>
                  <a:rPr lang="en-US" sz="2400" i="1" dirty="0"/>
                  <a:t>R</a:t>
                </a:r>
                <a:r>
                  <a:rPr lang="en-US" sz="2400" dirty="0"/>
                  <a:t>4,</a:t>
                </a:r>
                <a:r>
                  <a:rPr lang="en-US" sz="2400" dirty="0" smtClean="0">
                    <a:latin typeface="LiberationSerif"/>
                  </a:rPr>
                  <a:t>for </a:t>
                </a:r>
                <a:r>
                  <a:rPr lang="en-US" sz="2400" i="1" dirty="0">
                    <a:latin typeface="STIXGeneral-Italic"/>
                  </a:rPr>
                  <a:t>f </a:t>
                </a:r>
                <a:r>
                  <a:rPr lang="en-US" sz="2400" dirty="0">
                    <a:latin typeface="STIXGeneral-Regular"/>
                  </a:rPr>
                  <a:t>(</a:t>
                </a:r>
                <a:r>
                  <a:rPr lang="en-US" sz="2400" i="1" dirty="0">
                    <a:latin typeface="STIXGeneral-Italic"/>
                  </a:rPr>
                  <a:t>x</a:t>
                </a:r>
                <a:r>
                  <a:rPr lang="en-US" sz="2400" dirty="0">
                    <a:latin typeface="STIXGeneral-Regular"/>
                  </a:rPr>
                  <a:t>) = 10 −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STIXGeneral-Regular"/>
                  </a:rPr>
                  <a:t> </a:t>
                </a:r>
                <a:r>
                  <a:rPr lang="en-US" sz="2400" dirty="0">
                    <a:latin typeface="LiberationSerif"/>
                  </a:rPr>
                  <a:t>on </a:t>
                </a:r>
                <a:r>
                  <a:rPr lang="en-US" sz="2400" dirty="0">
                    <a:latin typeface="STIXGeneral-Regular"/>
                  </a:rPr>
                  <a:t>[1, 2]; </a:t>
                </a:r>
                <a:r>
                  <a:rPr lang="en-US" sz="2400" dirty="0">
                    <a:latin typeface="LiberationSerif"/>
                  </a:rPr>
                  <a:t>let </a:t>
                </a:r>
                <a:r>
                  <a:rPr lang="en-US" sz="2400" i="1" dirty="0">
                    <a:latin typeface="STIXGeneral-Italic"/>
                  </a:rPr>
                  <a:t>n </a:t>
                </a:r>
                <a:r>
                  <a:rPr lang="en-US" sz="2400" dirty="0">
                    <a:latin typeface="STIXGeneral-Regular"/>
                  </a:rPr>
                  <a:t>= 4 </a:t>
                </a:r>
                <a:r>
                  <a:rPr lang="en-US" sz="2400" dirty="0">
                    <a:latin typeface="LiberationSerif"/>
                  </a:rPr>
                  <a:t>subintervals.</a:t>
                </a:r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447800"/>
                <a:ext cx="7696200" cy="830997"/>
              </a:xfrm>
              <a:prstGeom prst="rect">
                <a:avLst/>
              </a:prstGeom>
              <a:blipFill>
                <a:blip r:embed="rId2"/>
                <a:stretch>
                  <a:fillRect l="-1188" t="-5147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371600" y="76200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 yourself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47645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386" y="93360"/>
            <a:ext cx="8229600" cy="1371600"/>
          </a:xfrm>
        </p:spPr>
        <p:txBody>
          <a:bodyPr/>
          <a:lstStyle/>
          <a:p>
            <a:r>
              <a:rPr lang="en-US" dirty="0"/>
              <a:t>Definite Integral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26" y="1217305"/>
            <a:ext cx="8229600" cy="4525963"/>
          </a:xfrm>
        </p:spPr>
        <p:txBody>
          <a:bodyPr/>
          <a:lstStyle/>
          <a:p>
            <a:r>
              <a:rPr lang="en-US" dirty="0"/>
              <a:t>Definition. </a:t>
            </a:r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13440"/>
            <a:ext cx="6477000" cy="240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49967"/>
            <a:ext cx="5191125" cy="131445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9972" y="5638800"/>
            <a:ext cx="7744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pitchFamily="18" charset="0"/>
              </a:rPr>
              <a:t>Read: the integral from a to b of f of x </a:t>
            </a:r>
            <a:r>
              <a:rPr lang="en-US" sz="2400" dirty="0" err="1">
                <a:latin typeface="Century Schoolbook" pitchFamily="18" charset="0"/>
              </a:rPr>
              <a:t>dee</a:t>
            </a:r>
            <a:r>
              <a:rPr lang="en-US" sz="2400" dirty="0">
                <a:latin typeface="Century Schoolbook" pitchFamily="18" charset="0"/>
              </a:rPr>
              <a:t> x</a:t>
            </a:r>
          </a:p>
          <a:p>
            <a:r>
              <a:rPr lang="en-US" sz="2400" dirty="0">
                <a:latin typeface="Century Schoolbook" pitchFamily="18" charset="0"/>
              </a:rPr>
              <a:t>Or “the integral from a to b of f of x with respect to x”</a:t>
            </a:r>
          </a:p>
        </p:txBody>
      </p:sp>
    </p:spTree>
    <p:extLst>
      <p:ext uri="{BB962C8B-B14F-4D97-AF65-F5344CB8AC3E}">
        <p14:creationId xmlns:p14="http://schemas.microsoft.com/office/powerpoint/2010/main" val="121683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1999"/>
            <a:ext cx="9144000" cy="1568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7" y="2971800"/>
            <a:ext cx="9013934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79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869192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0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THIS CHAPTER?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/>
          </a:p>
          <a:p>
            <a:pPr algn="just"/>
            <a:r>
              <a:rPr lang="en-US" sz="2400" dirty="0"/>
              <a:t>A </a:t>
            </a:r>
            <a:r>
              <a:rPr lang="en-US" sz="2400" b="1" i="1" dirty="0">
                <a:solidFill>
                  <a:srgbClr val="0000FF"/>
                </a:solidFill>
              </a:rPr>
              <a:t>new concept</a:t>
            </a:r>
          </a:p>
          <a:p>
            <a:pPr algn="just"/>
            <a:r>
              <a:rPr lang="en-US" sz="2400" dirty="0"/>
              <a:t>A</a:t>
            </a:r>
            <a:r>
              <a:rPr lang="en-US" sz="2400" b="1" i="1" dirty="0">
                <a:solidFill>
                  <a:srgbClr val="0000FF"/>
                </a:solidFill>
              </a:rPr>
              <a:t> method, a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0000FF"/>
                </a:solidFill>
              </a:rPr>
              <a:t>tool</a:t>
            </a:r>
            <a:r>
              <a:rPr lang="en-US" sz="2400" dirty="0"/>
              <a:t> for </a:t>
            </a:r>
            <a:r>
              <a:rPr lang="en-US" sz="2400" i="1" dirty="0"/>
              <a:t>calculating</a:t>
            </a:r>
            <a:r>
              <a:rPr lang="en-US" sz="2400" dirty="0"/>
              <a:t> quantities. </a:t>
            </a:r>
          </a:p>
          <a:p>
            <a:pPr algn="just"/>
            <a:r>
              <a:rPr lang="en-US" sz="2400" dirty="0"/>
              <a:t>Integrals are used to solve problems concerning </a:t>
            </a:r>
            <a:r>
              <a:rPr lang="en-US" sz="2400" dirty="0">
                <a:solidFill>
                  <a:srgbClr val="0000FF"/>
                </a:solidFill>
              </a:rPr>
              <a:t>volumes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lengths</a:t>
            </a:r>
            <a:r>
              <a:rPr lang="en-US" sz="2400" dirty="0"/>
              <a:t> of curves, </a:t>
            </a:r>
            <a:r>
              <a:rPr lang="en-US" sz="2400" dirty="0">
                <a:solidFill>
                  <a:srgbClr val="0000FF"/>
                </a:solidFill>
              </a:rPr>
              <a:t>population </a:t>
            </a:r>
            <a:r>
              <a:rPr lang="en-US" sz="2400" dirty="0"/>
              <a:t>predictions, </a:t>
            </a:r>
            <a:r>
              <a:rPr lang="en-US" sz="2400" dirty="0">
                <a:solidFill>
                  <a:srgbClr val="0000FF"/>
                </a:solidFill>
              </a:rPr>
              <a:t>forces </a:t>
            </a:r>
            <a:r>
              <a:rPr lang="en-US" sz="2400" dirty="0"/>
              <a:t>on a dam, </a:t>
            </a:r>
            <a:r>
              <a:rPr lang="en-US" sz="2400" dirty="0">
                <a:solidFill>
                  <a:srgbClr val="0000FF"/>
                </a:solidFill>
              </a:rPr>
              <a:t>work</a:t>
            </a:r>
            <a:r>
              <a:rPr lang="en-US" sz="2400" dirty="0"/>
              <a:t>, consumer surplus (economics), and baseball (sports), among many others.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9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000"/>
          <a:stretch/>
        </p:blipFill>
        <p:spPr>
          <a:xfrm>
            <a:off x="304800" y="895383"/>
            <a:ext cx="3886200" cy="35904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572490"/>
            <a:ext cx="5226245" cy="28471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38600" y="895383"/>
            <a:ext cx="4572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Now, to calculate the definite integral, we need to take the limit as </a:t>
            </a:r>
            <a:r>
              <a:rPr lang="en-US" sz="2000" i="1" dirty="0">
                <a:latin typeface="STIXGeneral-Italic"/>
              </a:rPr>
              <a:t>n </a:t>
            </a:r>
            <a:r>
              <a:rPr lang="en-US" sz="2000" dirty="0">
                <a:latin typeface="STIXGeneral-Regular"/>
              </a:rPr>
              <a:t>→ ∞.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12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367135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LiberationSerif"/>
              </a:rPr>
              <a:t>The </a:t>
            </a:r>
            <a:r>
              <a:rPr lang="en-US" sz="2400" b="1" dirty="0">
                <a:latin typeface="LiberationSerif-Bold"/>
              </a:rPr>
              <a:t>area under the curve </a:t>
            </a:r>
            <a:r>
              <a:rPr lang="en-US" sz="2400" i="1" dirty="0">
                <a:latin typeface="STIXGeneral-Italic"/>
              </a:rPr>
              <a:t>y </a:t>
            </a:r>
            <a:r>
              <a:rPr lang="en-US" sz="2400" dirty="0">
                <a:latin typeface="STIXGeneral-Regular"/>
              </a:rPr>
              <a:t>= </a:t>
            </a:r>
            <a:r>
              <a:rPr lang="en-US" sz="2400" i="1" dirty="0">
                <a:latin typeface="STIXGeneral-Italic"/>
              </a:rPr>
              <a:t>f </a:t>
            </a:r>
            <a:r>
              <a:rPr lang="en-US" sz="2400" dirty="0">
                <a:latin typeface="STIXGeneral-Regular"/>
              </a:rPr>
              <a:t>(</a:t>
            </a:r>
            <a:r>
              <a:rPr lang="en-US" sz="2400" i="1" dirty="0">
                <a:latin typeface="STIXGeneral-Italic"/>
              </a:rPr>
              <a:t>x</a:t>
            </a:r>
            <a:r>
              <a:rPr lang="en-US" sz="2400" dirty="0">
                <a:latin typeface="STIXGeneral-Regular"/>
              </a:rPr>
              <a:t>) </a:t>
            </a:r>
            <a:r>
              <a:rPr lang="en-US" sz="2400" dirty="0">
                <a:latin typeface="LiberationSerif"/>
              </a:rPr>
              <a:t>on </a:t>
            </a:r>
            <a:r>
              <a:rPr lang="en-US" sz="2400" dirty="0" smtClean="0">
                <a:latin typeface="STIXSizeOneSym-Regular"/>
              </a:rPr>
              <a:t>⎡</a:t>
            </a:r>
            <a:r>
              <a:rPr lang="en-US" sz="2400" i="1" dirty="0" smtClean="0">
                <a:latin typeface="STIXGeneral-Italic"/>
              </a:rPr>
              <a:t>a</a:t>
            </a:r>
            <a:r>
              <a:rPr lang="en-US" sz="2400" dirty="0">
                <a:latin typeface="STIXGeneral-Regular"/>
              </a:rPr>
              <a:t>, </a:t>
            </a:r>
            <a:r>
              <a:rPr lang="en-US" sz="2400" i="1" dirty="0">
                <a:latin typeface="STIXGeneral-Italic"/>
              </a:rPr>
              <a:t>b</a:t>
            </a:r>
            <a:r>
              <a:rPr lang="en-US" sz="2400" dirty="0" smtClean="0">
                <a:latin typeface="STIXSizeOneSym-Regular"/>
              </a:rPr>
              <a:t>⎤ </a:t>
            </a:r>
            <a:r>
              <a:rPr lang="en-US" sz="2400" dirty="0" smtClean="0">
                <a:latin typeface="LiberationSerif"/>
              </a:rPr>
              <a:t>is </a:t>
            </a:r>
            <a:r>
              <a:rPr lang="en-US" sz="2400" dirty="0">
                <a:latin typeface="LiberationSerif"/>
              </a:rPr>
              <a:t>given by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0"/>
            <a:ext cx="3754381" cy="1198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172" y="1828800"/>
            <a:ext cx="4590028" cy="334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3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814064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733800"/>
            <a:ext cx="4454842" cy="2720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1715" y="829270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we </a:t>
            </a:r>
            <a:r>
              <a:rPr lang="en-US" dirty="0" smtClean="0">
                <a:latin typeface="LiberationSerif"/>
              </a:rPr>
              <a:t>can rely </a:t>
            </a:r>
            <a:r>
              <a:rPr lang="en-US" dirty="0">
                <a:latin typeface="LiberationSerif"/>
              </a:rPr>
              <a:t>on the fact that definite integrals represent the area under the curve, and we can evaluate definite integrals by using</a:t>
            </a:r>
          </a:p>
          <a:p>
            <a:r>
              <a:rPr lang="en-US" dirty="0">
                <a:latin typeface="LiberationSerif"/>
              </a:rPr>
              <a:t>geometric formulas to calculate that area.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74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7727336" cy="8530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11430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9918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143000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iberationSerif"/>
              </a:rPr>
              <a:t>Let </a:t>
            </a:r>
            <a:r>
              <a:rPr lang="en-US" sz="2400" i="1" dirty="0">
                <a:latin typeface="STIXGeneral-Italic"/>
              </a:rPr>
              <a:t>f </a:t>
            </a:r>
            <a:r>
              <a:rPr lang="en-US" sz="2400" dirty="0">
                <a:latin typeface="STIXGeneral-Regular"/>
              </a:rPr>
              <a:t>(</a:t>
            </a:r>
            <a:r>
              <a:rPr lang="en-US" sz="2400" i="1" dirty="0">
                <a:latin typeface="STIXGeneral-Italic"/>
              </a:rPr>
              <a:t>x</a:t>
            </a:r>
            <a:r>
              <a:rPr lang="en-US" sz="2400" dirty="0">
                <a:latin typeface="STIXGeneral-Regular"/>
              </a:rPr>
              <a:t>) </a:t>
            </a:r>
            <a:r>
              <a:rPr lang="en-US" sz="2400" dirty="0">
                <a:latin typeface="LiberationSerif"/>
              </a:rPr>
              <a:t>be an </a:t>
            </a:r>
            <a:r>
              <a:rPr lang="en-US" sz="2400" dirty="0" err="1">
                <a:latin typeface="LiberationSerif"/>
              </a:rPr>
              <a:t>integrable</a:t>
            </a:r>
            <a:r>
              <a:rPr lang="en-US" sz="2400" dirty="0">
                <a:latin typeface="LiberationSerif"/>
              </a:rPr>
              <a:t> function defined on an interval </a:t>
            </a:r>
            <a:r>
              <a:rPr lang="en-US" sz="2400" dirty="0">
                <a:latin typeface="STIXSizeOneSym-Regular"/>
              </a:rPr>
              <a:t>⎡</a:t>
            </a:r>
          </a:p>
          <a:p>
            <a:r>
              <a:rPr lang="en-US" sz="2400" dirty="0">
                <a:latin typeface="STIXSizeOneSym-Regular"/>
              </a:rPr>
              <a:t>⎣</a:t>
            </a:r>
            <a:r>
              <a:rPr lang="en-US" sz="2400" i="1" dirty="0">
                <a:latin typeface="STIXGeneral-Italic"/>
              </a:rPr>
              <a:t>a</a:t>
            </a:r>
            <a:r>
              <a:rPr lang="en-US" sz="2400" dirty="0">
                <a:latin typeface="STIXGeneral-Regular"/>
              </a:rPr>
              <a:t>, </a:t>
            </a:r>
            <a:r>
              <a:rPr lang="en-US" sz="2400" i="1" dirty="0">
                <a:latin typeface="STIXGeneral-Italic"/>
              </a:rPr>
              <a:t>b</a:t>
            </a:r>
            <a:r>
              <a:rPr lang="en-US" sz="2400" dirty="0">
                <a:latin typeface="STIXSizeOneSym-Regular"/>
              </a:rPr>
              <a:t>⎤ ⎦</a:t>
            </a:r>
            <a:r>
              <a:rPr lang="en-US" sz="2400" dirty="0">
                <a:latin typeface="STIXGeneral-Regular"/>
              </a:rPr>
              <a:t>. </a:t>
            </a:r>
            <a:r>
              <a:rPr lang="en-US" sz="2400" dirty="0">
                <a:latin typeface="LiberationSerif"/>
              </a:rPr>
              <a:t>Let </a:t>
            </a:r>
            <a:r>
              <a:rPr lang="en-US" sz="2400" i="1" dirty="0">
                <a:latin typeface="LiberationSerif-Italic"/>
              </a:rPr>
              <a:t>A</a:t>
            </a:r>
            <a:r>
              <a:rPr lang="en-US" sz="2400" dirty="0">
                <a:latin typeface="LiberationSerif"/>
              </a:rPr>
              <a:t>1 represent the area between </a:t>
            </a:r>
            <a:r>
              <a:rPr lang="en-US" sz="2400" i="1" dirty="0">
                <a:latin typeface="STIXGeneral-Italic"/>
              </a:rPr>
              <a:t>f </a:t>
            </a:r>
            <a:r>
              <a:rPr lang="en-US" sz="2400" dirty="0">
                <a:latin typeface="STIXGeneral-Regular"/>
              </a:rPr>
              <a:t>(</a:t>
            </a:r>
            <a:r>
              <a:rPr lang="en-US" sz="2400" i="1" dirty="0">
                <a:latin typeface="STIXGeneral-Italic"/>
              </a:rPr>
              <a:t>x</a:t>
            </a:r>
            <a:r>
              <a:rPr lang="en-US" sz="2400" dirty="0">
                <a:latin typeface="STIXGeneral-Regular"/>
              </a:rPr>
              <a:t>) </a:t>
            </a:r>
            <a:r>
              <a:rPr lang="en-US" sz="2400" dirty="0">
                <a:latin typeface="LiberationSerif"/>
              </a:rPr>
              <a:t>and the</a:t>
            </a:r>
          </a:p>
          <a:p>
            <a:r>
              <a:rPr lang="en-US" sz="2400" i="1" dirty="0">
                <a:latin typeface="LiberationSerif-Italic"/>
              </a:rPr>
              <a:t>x</a:t>
            </a:r>
            <a:r>
              <a:rPr lang="en-US" sz="2400" dirty="0">
                <a:latin typeface="LiberationSerif"/>
              </a:rPr>
              <a:t>-axis that lies </a:t>
            </a:r>
            <a:r>
              <a:rPr lang="en-US" sz="2400" i="1" dirty="0">
                <a:latin typeface="LiberationSerif-Italic"/>
              </a:rPr>
              <a:t>above </a:t>
            </a:r>
            <a:r>
              <a:rPr lang="en-US" sz="2400" dirty="0">
                <a:latin typeface="LiberationSerif"/>
              </a:rPr>
              <a:t>the axis and let </a:t>
            </a:r>
            <a:r>
              <a:rPr lang="en-US" sz="2400" i="1" dirty="0">
                <a:latin typeface="LiberationSerif-Italic"/>
              </a:rPr>
              <a:t>A</a:t>
            </a:r>
            <a:r>
              <a:rPr lang="en-US" sz="2400" dirty="0">
                <a:latin typeface="LiberationSerif"/>
              </a:rPr>
              <a:t>2 represent the area between </a:t>
            </a:r>
            <a:r>
              <a:rPr lang="en-US" sz="2400" i="1" dirty="0">
                <a:latin typeface="STIXGeneral-Italic"/>
              </a:rPr>
              <a:t>f </a:t>
            </a:r>
            <a:r>
              <a:rPr lang="en-US" sz="2400" dirty="0">
                <a:latin typeface="STIXGeneral-Regular"/>
              </a:rPr>
              <a:t>(</a:t>
            </a:r>
            <a:r>
              <a:rPr lang="en-US" sz="2400" i="1" dirty="0">
                <a:latin typeface="STIXGeneral-Italic"/>
              </a:rPr>
              <a:t>x</a:t>
            </a:r>
            <a:r>
              <a:rPr lang="en-US" sz="2400" dirty="0">
                <a:latin typeface="STIXGeneral-Regular"/>
              </a:rPr>
              <a:t>) </a:t>
            </a:r>
            <a:r>
              <a:rPr lang="en-US" sz="2400" dirty="0">
                <a:latin typeface="LiberationSerif"/>
              </a:rPr>
              <a:t>and the </a:t>
            </a:r>
            <a:r>
              <a:rPr lang="en-US" sz="2400" i="1" dirty="0">
                <a:latin typeface="LiberationSerif-Italic"/>
              </a:rPr>
              <a:t>x</a:t>
            </a:r>
            <a:r>
              <a:rPr lang="en-US" sz="2400" dirty="0">
                <a:latin typeface="LiberationSerif"/>
              </a:rPr>
              <a:t>-axis that lies </a:t>
            </a:r>
            <a:r>
              <a:rPr lang="en-US" sz="2400" i="1" dirty="0">
                <a:latin typeface="LiberationSerif-Italic"/>
              </a:rPr>
              <a:t>below </a:t>
            </a:r>
            <a:r>
              <a:rPr lang="en-US" sz="2400" dirty="0">
                <a:latin typeface="LiberationSerif"/>
              </a:rPr>
              <a:t>the axis. Then,</a:t>
            </a:r>
          </a:p>
          <a:p>
            <a:r>
              <a:rPr lang="en-US" sz="2400" dirty="0">
                <a:latin typeface="LiberationSerif"/>
              </a:rPr>
              <a:t>the </a:t>
            </a:r>
            <a:r>
              <a:rPr lang="en-US" sz="2400" b="1" dirty="0">
                <a:latin typeface="LiberationSerif-Bold"/>
              </a:rPr>
              <a:t>net signed area </a:t>
            </a:r>
            <a:r>
              <a:rPr lang="en-US" sz="2400" dirty="0">
                <a:latin typeface="LiberationSerif"/>
              </a:rPr>
              <a:t>between </a:t>
            </a:r>
            <a:r>
              <a:rPr lang="en-US" sz="2400" i="1" dirty="0">
                <a:latin typeface="STIXGeneral-Italic"/>
              </a:rPr>
              <a:t>f </a:t>
            </a:r>
            <a:r>
              <a:rPr lang="en-US" sz="2400" dirty="0">
                <a:latin typeface="STIXGeneral-Regular"/>
              </a:rPr>
              <a:t>(</a:t>
            </a:r>
            <a:r>
              <a:rPr lang="en-US" sz="2400" i="1" dirty="0">
                <a:latin typeface="STIXGeneral-Italic"/>
              </a:rPr>
              <a:t>x</a:t>
            </a:r>
            <a:r>
              <a:rPr lang="en-US" sz="2400" dirty="0">
                <a:latin typeface="STIXGeneral-Regular"/>
              </a:rPr>
              <a:t>) </a:t>
            </a:r>
            <a:r>
              <a:rPr lang="en-US" sz="2400" dirty="0">
                <a:latin typeface="LiberationSerif"/>
              </a:rPr>
              <a:t>and the </a:t>
            </a:r>
            <a:r>
              <a:rPr lang="en-US" sz="2400" i="1" dirty="0">
                <a:latin typeface="LiberationSerif-Italic"/>
              </a:rPr>
              <a:t>x</a:t>
            </a:r>
            <a:r>
              <a:rPr lang="en-US" sz="2400" dirty="0">
                <a:latin typeface="LiberationSerif"/>
              </a:rPr>
              <a:t>-axis is given by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102774"/>
            <a:ext cx="3605276" cy="10979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" y="4343400"/>
            <a:ext cx="731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The </a:t>
            </a:r>
            <a:r>
              <a:rPr lang="en-US" b="1" dirty="0">
                <a:latin typeface="LiberationSerif-Bold"/>
              </a:rPr>
              <a:t>total area </a:t>
            </a:r>
            <a:r>
              <a:rPr lang="en-US" dirty="0">
                <a:latin typeface="LiberationSerif"/>
              </a:rPr>
              <a:t>between </a:t>
            </a:r>
            <a:r>
              <a:rPr lang="en-US" sz="2000" i="1" dirty="0">
                <a:latin typeface="STIXGeneral-Italic"/>
              </a:rPr>
              <a:t>f </a:t>
            </a:r>
            <a:r>
              <a:rPr lang="en-US" sz="2000" dirty="0">
                <a:latin typeface="STIXGeneral-Regular"/>
              </a:rPr>
              <a:t>(</a:t>
            </a:r>
            <a:r>
              <a:rPr lang="en-US" sz="2000" i="1" dirty="0">
                <a:latin typeface="STIXGeneral-Italic"/>
              </a:rPr>
              <a:t>x</a:t>
            </a:r>
            <a:r>
              <a:rPr lang="en-US" sz="2000" dirty="0">
                <a:latin typeface="STIXGeneral-Regular"/>
              </a:rPr>
              <a:t>) </a:t>
            </a:r>
            <a:r>
              <a:rPr lang="en-US" dirty="0">
                <a:latin typeface="LiberationSerif"/>
              </a:rPr>
              <a:t>and the </a:t>
            </a:r>
            <a:r>
              <a:rPr lang="en-US" i="1" dirty="0">
                <a:latin typeface="LiberationSerif-Italic"/>
              </a:rPr>
              <a:t>x</a:t>
            </a:r>
            <a:r>
              <a:rPr lang="en-US" dirty="0">
                <a:latin typeface="LiberationSerif"/>
              </a:rPr>
              <a:t>-axis is given by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982" y="5115874"/>
            <a:ext cx="2623633" cy="6924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702313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28DBF"/>
                </a:solidFill>
                <a:latin typeface="LiberationSans-Bold"/>
              </a:rPr>
              <a:t>Area and the Definite Integral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01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961"/>
            <a:ext cx="8229600" cy="1371600"/>
          </a:xfrm>
        </p:spPr>
        <p:txBody>
          <a:bodyPr/>
          <a:lstStyle/>
          <a:p>
            <a:r>
              <a:rPr lang="en-US" dirty="0"/>
              <a:t>Do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4768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52600"/>
            <a:ext cx="3218208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3755571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5172" y="2427516"/>
            <a:ext cx="1447800" cy="685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2002972" y="2770416"/>
            <a:ext cx="4886514" cy="1937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35172" y="4800600"/>
            <a:ext cx="1308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= 3</a:t>
            </a:r>
          </a:p>
          <a:p>
            <a:r>
              <a:rPr lang="en-US" dirty="0"/>
              <a:t>Integral = -3</a:t>
            </a:r>
          </a:p>
        </p:txBody>
      </p:sp>
    </p:spTree>
    <p:extLst>
      <p:ext uri="{BB962C8B-B14F-4D97-AF65-F5344CB8AC3E}">
        <p14:creationId xmlns:p14="http://schemas.microsoft.com/office/powerpoint/2010/main" val="10193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1" y="417771"/>
            <a:ext cx="8028709" cy="5908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930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865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Integral can be </a:t>
            </a:r>
            <a:r>
              <a:rPr lang="en-US" sz="3200" dirty="0">
                <a:solidFill>
                  <a:srgbClr val="FF0000"/>
                </a:solidFill>
              </a:rPr>
              <a:t>approximated</a:t>
            </a:r>
            <a:r>
              <a:rPr lang="en-US" sz="3200" dirty="0"/>
              <a:t> by sums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53490" y="2362200"/>
            <a:ext cx="3200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1855516"/>
            <a:ext cx="678180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Estimate the integral using left endpoints and the table below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55CA8C-54A9-48F3-B110-97A4E4F8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565" y="2366187"/>
            <a:ext cx="1457325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7BB9B7-03B2-4418-93E3-C62E02D1F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56" y="3581400"/>
            <a:ext cx="7159799" cy="155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2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371600"/>
            <a:ext cx="731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</a:rPr>
              <a:t>Suppose the odometer on our car is broken and we want to estimate </a:t>
            </a:r>
            <a:r>
              <a:rPr lang="en-US" sz="2400" dirty="0" smtClean="0">
                <a:latin typeface="Times New Roman" panose="02020603050405020304" pitchFamily="18" charset="0"/>
              </a:rPr>
              <a:t>the distance </a:t>
            </a:r>
            <a:r>
              <a:rPr lang="en-US" sz="2400" dirty="0">
                <a:latin typeface="Times New Roman" panose="02020603050405020304" pitchFamily="18" charset="0"/>
              </a:rPr>
              <a:t>driven over a 30-second time interval. We take speedometer readings every </a:t>
            </a:r>
            <a:r>
              <a:rPr lang="en-US" sz="2400" dirty="0" smtClean="0">
                <a:latin typeface="Times New Roman" panose="02020603050405020304" pitchFamily="18" charset="0"/>
              </a:rPr>
              <a:t>five seconds </a:t>
            </a:r>
            <a:r>
              <a:rPr lang="en-US" sz="2400" dirty="0">
                <a:latin typeface="Times New Roman" panose="02020603050405020304" pitchFamily="18" charset="0"/>
              </a:rPr>
              <a:t>and record them in the following table: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" y="3229065"/>
            <a:ext cx="8493013" cy="1600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5833" y="4829265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In order to have the time and the velocity in consistent units, let’s convert the </a:t>
            </a:r>
            <a:r>
              <a:rPr lang="en-US" dirty="0" smtClean="0">
                <a:latin typeface="Times New Roman" panose="02020603050405020304" pitchFamily="18" charset="0"/>
              </a:rPr>
              <a:t>velocity readings </a:t>
            </a:r>
            <a:r>
              <a:rPr lang="en-US" dirty="0">
                <a:latin typeface="Times New Roman" panose="02020603050405020304" pitchFamily="18" charset="0"/>
              </a:rPr>
              <a:t>to feet per second (1 </a:t>
            </a:r>
            <a:r>
              <a:rPr lang="en-US" dirty="0" err="1">
                <a:latin typeface="Times New Roman" panose="02020603050405020304" pitchFamily="18" charset="0"/>
              </a:rPr>
              <a:t>mih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MathematicalPi-Five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52803600 </a:t>
            </a:r>
            <a:r>
              <a:rPr lang="en-US" dirty="0" err="1">
                <a:latin typeface="Times New Roman" panose="02020603050405020304" pitchFamily="18" charset="0"/>
              </a:rPr>
              <a:t>fts</a:t>
            </a:r>
            <a:r>
              <a:rPr lang="en-US" dirty="0">
                <a:latin typeface="Times New Roman" panose="02020603050405020304" pitchFamily="18" charset="0"/>
              </a:rPr>
              <a:t>):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33" y="5475596"/>
            <a:ext cx="6355026" cy="11155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90600" y="540602"/>
            <a:ext cx="2971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Do yourself</a:t>
            </a:r>
          </a:p>
        </p:txBody>
      </p:sp>
    </p:spTree>
    <p:extLst>
      <p:ext uri="{BB962C8B-B14F-4D97-AF65-F5344CB8AC3E}">
        <p14:creationId xmlns:p14="http://schemas.microsoft.com/office/powerpoint/2010/main" val="112987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Many real life problems need a </a:t>
            </a:r>
            <a:r>
              <a:rPr lang="en-US" sz="2400" dirty="0">
                <a:solidFill>
                  <a:srgbClr val="0000FF"/>
                </a:solidFill>
              </a:rPr>
              <a:t>new idea </a:t>
            </a:r>
            <a:r>
              <a:rPr lang="en-US" sz="2400" dirty="0"/>
              <a:t>(method): finding areas, distances, work, volumes, etc.</a:t>
            </a:r>
          </a:p>
          <a:p>
            <a:r>
              <a:rPr lang="en-US" sz="2400" dirty="0">
                <a:solidFill>
                  <a:srgbClr val="0000FF"/>
                </a:solidFill>
              </a:rPr>
              <a:t>Integration </a:t>
            </a:r>
            <a:r>
              <a:rPr lang="en-US" sz="2400" dirty="0"/>
              <a:t>idea: divide and compute an infinite </a:t>
            </a:r>
            <a:r>
              <a:rPr lang="en-US" sz="2400" dirty="0">
                <a:solidFill>
                  <a:srgbClr val="0000FF"/>
                </a:solidFill>
              </a:rPr>
              <a:t>sum </a:t>
            </a:r>
          </a:p>
          <a:p>
            <a:r>
              <a:rPr lang="en-US" sz="2400" dirty="0"/>
              <a:t>A Definite </a:t>
            </a:r>
            <a:r>
              <a:rPr lang="en-US" sz="2400" dirty="0">
                <a:solidFill>
                  <a:srgbClr val="0000FF"/>
                </a:solidFill>
              </a:rPr>
              <a:t>integral</a:t>
            </a:r>
            <a:r>
              <a:rPr lang="en-US" sz="2400" dirty="0"/>
              <a:t> is defined by a limit of a </a:t>
            </a:r>
            <a:r>
              <a:rPr lang="en-US" sz="2400" dirty="0">
                <a:solidFill>
                  <a:srgbClr val="0000FF"/>
                </a:solidFill>
              </a:rPr>
              <a:t>Riemann sum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680857"/>
            <a:ext cx="64389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93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From </a:t>
            </a:r>
            <a:r>
              <a:rPr lang="en-US" sz="2400" b="1" dirty="0">
                <a:solidFill>
                  <a:srgbClr val="0000FF"/>
                </a:solidFill>
              </a:rPr>
              <a:t>Riemann sums </a:t>
            </a:r>
            <a:r>
              <a:rPr lang="en-US" sz="2400" dirty="0"/>
              <a:t>to definition of definite integrals.</a:t>
            </a:r>
          </a:p>
          <a:p>
            <a:r>
              <a:rPr lang="en-US" sz="2400" dirty="0"/>
              <a:t>The Fundamental Theorem of Calculus</a:t>
            </a:r>
          </a:p>
          <a:p>
            <a:r>
              <a:rPr lang="en-US" sz="2400" dirty="0"/>
              <a:t>Indefinite Integrals and the Net Change Theorem </a:t>
            </a:r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00FF"/>
                </a:solidFill>
              </a:rPr>
              <a:t>average value </a:t>
            </a:r>
            <a:r>
              <a:rPr lang="en-US" sz="2400" dirty="0"/>
              <a:t>of a function on an interval [a, b]</a:t>
            </a:r>
          </a:p>
          <a:p>
            <a:r>
              <a:rPr lang="en-US" sz="2400" dirty="0"/>
              <a:t>The substitution rule </a:t>
            </a:r>
          </a:p>
        </p:txBody>
      </p:sp>
    </p:spTree>
    <p:extLst>
      <p:ext uri="{BB962C8B-B14F-4D97-AF65-F5344CB8AC3E}">
        <p14:creationId xmlns:p14="http://schemas.microsoft.com/office/powerpoint/2010/main" val="37522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of the Definite Integral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26" y="2080671"/>
            <a:ext cx="2995811" cy="801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26" y="2895350"/>
            <a:ext cx="2995811" cy="90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26" y="3842002"/>
            <a:ext cx="4055948" cy="828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26" y="4747822"/>
            <a:ext cx="4037300" cy="1067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1974783"/>
            <a:ext cx="2524238" cy="8216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0" y="2812224"/>
            <a:ext cx="3112280" cy="76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95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213770" y="1366621"/>
                <a:ext cx="7620000" cy="1231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dirty="0" smtClean="0">
                  <a:solidFill>
                    <a:srgbClr val="000000"/>
                  </a:solidFill>
                  <a:latin typeface="LiberationSerif"/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  <a:latin typeface="LiberationSerif"/>
                  </a:rPr>
                  <a:t>Use </a:t>
                </a:r>
                <a:r>
                  <a:rPr lang="en-US" dirty="0">
                    <a:solidFill>
                      <a:srgbClr val="000000"/>
                    </a:solidFill>
                    <a:latin typeface="LiberationSerif"/>
                  </a:rPr>
                  <a:t>the properties of the definite integral to express the definite integral of </a:t>
                </a:r>
                <a:r>
                  <a:rPr lang="en-US" sz="2000" i="1" dirty="0">
                    <a:solidFill>
                      <a:srgbClr val="000000"/>
                    </a:solidFill>
                    <a:latin typeface="STIXGeneral-Italic"/>
                  </a:rPr>
                  <a:t>f </a:t>
                </a:r>
                <a:r>
                  <a:rPr lang="en-US" sz="2000" dirty="0">
                    <a:solidFill>
                      <a:srgbClr val="000000"/>
                    </a:solidFill>
                    <a:latin typeface="STIXGeneral-Regular"/>
                  </a:rPr>
                  <a:t>(</a:t>
                </a:r>
                <a:r>
                  <a:rPr lang="en-US" sz="2000" i="1" dirty="0">
                    <a:solidFill>
                      <a:srgbClr val="000000"/>
                    </a:solidFill>
                    <a:latin typeface="STIXGeneral-Italic"/>
                  </a:rPr>
                  <a:t>x</a:t>
                </a:r>
                <a:r>
                  <a:rPr lang="en-US" sz="2000" dirty="0">
                    <a:solidFill>
                      <a:srgbClr val="000000"/>
                    </a:solidFill>
                    <a:latin typeface="STIXGeneral-Regular"/>
                  </a:rPr>
                  <a:t>) = −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STIXGeneral-Regular"/>
                  </a:rPr>
                  <a:t>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 smtClean="0">
                    <a:solidFill>
                      <a:srgbClr val="000000"/>
                    </a:solidFill>
                    <a:latin typeface="STIXGeneral-Regular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STIXGeneral-Regular"/>
                  </a:rPr>
                  <a:t>+ 2</a:t>
                </a:r>
                <a:r>
                  <a:rPr lang="en-US" sz="2000" i="1" dirty="0">
                    <a:solidFill>
                      <a:srgbClr val="000000"/>
                    </a:solidFill>
                    <a:latin typeface="STIXGeneral-Italic"/>
                  </a:rPr>
                  <a:t>x </a:t>
                </a:r>
                <a:r>
                  <a:rPr lang="en-US" sz="2000" dirty="0">
                    <a:solidFill>
                      <a:srgbClr val="000000"/>
                    </a:solidFill>
                    <a:latin typeface="STIXGeneral-Regular"/>
                  </a:rPr>
                  <a:t>+ 2 </a:t>
                </a:r>
                <a:r>
                  <a:rPr lang="en-US" dirty="0">
                    <a:solidFill>
                      <a:srgbClr val="000000"/>
                    </a:solidFill>
                    <a:latin typeface="LiberationSerif"/>
                  </a:rPr>
                  <a:t>over </a:t>
                </a:r>
                <a:r>
                  <a:rPr lang="en-US" dirty="0" smtClean="0">
                    <a:solidFill>
                      <a:srgbClr val="000000"/>
                    </a:solidFill>
                    <a:latin typeface="LiberationSerif"/>
                  </a:rPr>
                  <a:t>the interval </a:t>
                </a:r>
                <a:r>
                  <a:rPr lang="en-US" sz="2000" dirty="0">
                    <a:solidFill>
                      <a:srgbClr val="000000"/>
                    </a:solidFill>
                    <a:latin typeface="STIXGeneral-Regular"/>
                  </a:rPr>
                  <a:t>[−2, 1] </a:t>
                </a:r>
                <a:r>
                  <a:rPr lang="en-US" dirty="0">
                    <a:solidFill>
                      <a:srgbClr val="000000"/>
                    </a:solidFill>
                    <a:latin typeface="LiberationSerif"/>
                  </a:rPr>
                  <a:t>as the sum of three definite integrals.</a:t>
                </a:r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770" y="1366621"/>
                <a:ext cx="7620000" cy="1231106"/>
              </a:xfrm>
              <a:prstGeom prst="rect">
                <a:avLst/>
              </a:prstGeom>
              <a:blipFill>
                <a:blip r:embed="rId2"/>
                <a:stretch>
                  <a:fillRect l="-640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984" y="2597727"/>
            <a:ext cx="7980016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770" y="3512127"/>
            <a:ext cx="7930230" cy="9100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" y="165992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1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914400" y="531103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33A67"/>
                </a:solidFill>
                <a:latin typeface="LiberationSans-Bold"/>
              </a:rPr>
              <a:t>Using the Properties of the Definite Integral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285779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6200" y="371126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8174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Calculating integrals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First, difficult to calculate by </a:t>
            </a:r>
            <a:r>
              <a:rPr lang="en-US" sz="2400" dirty="0">
                <a:solidFill>
                  <a:srgbClr val="0000FF"/>
                </a:solidFill>
              </a:rPr>
              <a:t>sums</a:t>
            </a:r>
          </a:p>
          <a:p>
            <a:r>
              <a:rPr lang="en-US" sz="2400" dirty="0"/>
              <a:t>Then, using some rules (</a:t>
            </a:r>
            <a:r>
              <a:rPr lang="en-US" sz="2400" dirty="0">
                <a:solidFill>
                  <a:srgbClr val="0000FF"/>
                </a:solidFill>
              </a:rPr>
              <a:t>properties</a:t>
            </a:r>
            <a:r>
              <a:rPr lang="en-US" sz="2400" dirty="0"/>
              <a:t>), </a:t>
            </a:r>
            <a:r>
              <a:rPr lang="en-US" sz="2400" dirty="0">
                <a:solidFill>
                  <a:srgbClr val="0000FF"/>
                </a:solidFill>
              </a:rPr>
              <a:t>theorems</a:t>
            </a:r>
            <a:r>
              <a:rPr lang="en-US" sz="2400" dirty="0"/>
              <a:t> for calculating a lot of definite integrals</a:t>
            </a:r>
          </a:p>
          <a:p>
            <a:r>
              <a:rPr lang="en-US" sz="2400" dirty="0">
                <a:solidFill>
                  <a:srgbClr val="0000FF"/>
                </a:solidFill>
              </a:rPr>
              <a:t>Approximate</a:t>
            </a:r>
            <a:r>
              <a:rPr lang="en-US" sz="2400" dirty="0"/>
              <a:t> the integrals that we have </a:t>
            </a:r>
            <a:r>
              <a:rPr lang="en-US" sz="2400" dirty="0">
                <a:solidFill>
                  <a:srgbClr val="0000FF"/>
                </a:solidFill>
              </a:rPr>
              <a:t>no way</a:t>
            </a:r>
            <a:r>
              <a:rPr lang="en-US" sz="2400" dirty="0"/>
              <a:t> to compute exactly (next chapter)</a:t>
            </a:r>
          </a:p>
        </p:txBody>
      </p:sp>
    </p:spTree>
    <p:extLst>
      <p:ext uri="{BB962C8B-B14F-4D97-AF65-F5344CB8AC3E}">
        <p14:creationId xmlns:p14="http://schemas.microsoft.com/office/powerpoint/2010/main" val="382087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FTC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820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46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integrals - FTC 1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016" y="3862387"/>
            <a:ext cx="37623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28750"/>
            <a:ext cx="81534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86200"/>
            <a:ext cx="3332899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667000" y="4343400"/>
            <a:ext cx="457200" cy="1809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057400" y="4343400"/>
            <a:ext cx="533400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15000" y="3048000"/>
            <a:ext cx="121920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7" y="921327"/>
            <a:ext cx="8229600" cy="3886200"/>
          </a:xfrm>
        </p:spPr>
        <p:txBody>
          <a:bodyPr/>
          <a:lstStyle/>
          <a:p>
            <a:r>
              <a:rPr lang="en-US" dirty="0"/>
              <a:t>Use the Fundamental Theorem to find </a:t>
            </a:r>
            <a:r>
              <a:rPr lang="en-US" b="1" dirty="0" err="1">
                <a:solidFill>
                  <a:srgbClr val="FF0000"/>
                </a:solidFill>
              </a:rPr>
              <a:t>dy</a:t>
            </a:r>
            <a:r>
              <a:rPr lang="en-US" b="1" dirty="0">
                <a:solidFill>
                  <a:srgbClr val="FF0000"/>
                </a:solidFill>
              </a:rPr>
              <a:t>/dx </a:t>
            </a:r>
            <a:r>
              <a:rPr lang="en-US" dirty="0"/>
              <a:t>if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20018"/>
            <a:ext cx="83153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" y="3449411"/>
            <a:ext cx="85915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800600"/>
            <a:ext cx="54292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122714" y="4163106"/>
            <a:ext cx="228600" cy="1911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62000" y="3962400"/>
            <a:ext cx="457200" cy="763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67200" y="5676220"/>
            <a:ext cx="228600" cy="1911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066800" y="4163106"/>
            <a:ext cx="990600" cy="3326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66800" y="5334000"/>
            <a:ext cx="914400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122714" y="5029200"/>
            <a:ext cx="2258786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67200" y="5676220"/>
            <a:ext cx="685800" cy="1911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36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047875"/>
            <a:ext cx="64389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c) 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733800"/>
            <a:ext cx="18383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699" y="4648200"/>
            <a:ext cx="30575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5704114"/>
            <a:ext cx="16287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5791200"/>
            <a:ext cx="18097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972300" y="3038475"/>
            <a:ext cx="800100" cy="542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81500" y="4867275"/>
            <a:ext cx="400050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695700" y="4648200"/>
            <a:ext cx="304800" cy="847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7842" y="3038475"/>
            <a:ext cx="1609724" cy="542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229100" y="3581400"/>
            <a:ext cx="323850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95867" y="1219200"/>
            <a:ext cx="604333" cy="8382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1448696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66800" y="1187585"/>
                <a:ext cx="604333" cy="7936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187585"/>
                <a:ext cx="604333" cy="79361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1444574" y="1421106"/>
            <a:ext cx="438654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82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FTC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45" y="1447800"/>
            <a:ext cx="928254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884714" y="3646716"/>
            <a:ext cx="468086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05400" y="3505200"/>
            <a:ext cx="457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81800" y="3505200"/>
            <a:ext cx="381000" cy="9144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743200" y="4038600"/>
            <a:ext cx="609600" cy="762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25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yourself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02" y="3207327"/>
            <a:ext cx="7363012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18" y="5645727"/>
            <a:ext cx="7490051" cy="108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39" y="1828800"/>
            <a:ext cx="4280807" cy="98449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76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0" i="1" dirty="0" smtClean="0">
                    <a:latin typeface="Cambria Math"/>
                  </a:rPr>
                  <a:t>Suppose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sz="24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400" b="0" i="1" smtClean="0">
                        <a:latin typeface="Cambria Math"/>
                      </a:rPr>
                      <m:t>𝑑𝑡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  <m:e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/>
                              </a:rPr>
                              <m:t>1+2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</m:e>
                        </m:rad>
                      </m:e>
                    </m:nary>
                    <m:r>
                      <a:rPr lang="en-US" sz="2400" i="1">
                        <a:latin typeface="Cambria Math"/>
                      </a:rPr>
                      <m:t>𝑑𝑣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Find F’’(2).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Do yourself: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sup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400" i="1">
                        <a:latin typeface="Cambria Math"/>
                      </a:rPr>
                      <m:t>𝑑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  <m:sup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𝑡</m:t>
                            </m:r>
                          </m:e>
                        </m:rad>
                      </m:sup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/>
                              </a:rPr>
                              <m:t>+3</m:t>
                            </m:r>
                          </m:e>
                        </m:d>
                      </m:e>
                    </m:nary>
                    <m:r>
                      <a:rPr lang="en-US" sz="2400" i="1">
                        <a:latin typeface="Cambria Math"/>
                      </a:rPr>
                      <m:t>𝑑𝑣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find F’’(4).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70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6"/>
            <a:ext cx="8229600" cy="3886200"/>
          </a:xfrm>
        </p:spPr>
        <p:txBody>
          <a:bodyPr/>
          <a:lstStyle/>
          <a:p>
            <a:r>
              <a:rPr lang="en-US" sz="2400" dirty="0"/>
              <a:t>Speed = 30km/h</a:t>
            </a:r>
          </a:p>
          <a:p>
            <a:r>
              <a:rPr lang="en-US" sz="2400" dirty="0"/>
              <a:t>Distance after 5 minutes: 30.5/60 = 2.5km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908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43200" y="4365172"/>
            <a:ext cx="33528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30.(5/60) = 2.5 km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7404" y="228600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itchFamily="34" charset="0"/>
              </a:rPr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75280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FTC 2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10000"/>
            <a:ext cx="33337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6" y="1371600"/>
            <a:ext cx="8752114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3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81000" y="1895968"/>
            <a:ext cx="8534400" cy="28399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01486" y="4878817"/>
            <a:ext cx="7141028" cy="1680943"/>
            <a:chOff x="1066800" y="1468891"/>
            <a:chExt cx="7141028" cy="1680943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1468891"/>
              <a:ext cx="7141028" cy="1680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053942" y="1709056"/>
              <a:ext cx="533400" cy="3048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977" y="1272889"/>
            <a:ext cx="33337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4953000" y="1905000"/>
            <a:ext cx="2225161" cy="702707"/>
            <a:chOff x="4953000" y="1905000"/>
            <a:chExt cx="2225161" cy="702707"/>
          </a:xfrm>
        </p:grpSpPr>
        <p:sp>
          <p:nvSpPr>
            <p:cNvPr id="9" name="TextBox 8"/>
            <p:cNvSpPr txBox="1"/>
            <p:nvPr/>
          </p:nvSpPr>
          <p:spPr>
            <a:xfrm>
              <a:off x="4953000" y="2238375"/>
              <a:ext cx="2225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Rate of change of F(x)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5029200" y="1905000"/>
              <a:ext cx="1036380" cy="3333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Left Brace 12"/>
          <p:cNvSpPr/>
          <p:nvPr/>
        </p:nvSpPr>
        <p:spPr>
          <a:xfrm rot="5400000">
            <a:off x="6453187" y="814389"/>
            <a:ext cx="533400" cy="11906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21202"/>
            <a:ext cx="7932169" cy="1820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219200" y="3124200"/>
            <a:ext cx="381000" cy="304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09700" y="4114800"/>
            <a:ext cx="2857500" cy="381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52600" y="5334000"/>
            <a:ext cx="1981200" cy="457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91200" y="1001486"/>
            <a:ext cx="1892634" cy="36933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of change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0224" y="1500851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28DBF"/>
                </a:solidFill>
                <a:latin typeface="LiberationSans-Bold"/>
              </a:rPr>
              <a:t>Applying the Net Change 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1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685800" y="2607707"/>
            <a:ext cx="7772400" cy="24214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71600"/>
            <a:ext cx="33337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953000" y="1905000"/>
            <a:ext cx="2225161" cy="702707"/>
            <a:chOff x="4953000" y="1905000"/>
            <a:chExt cx="2225161" cy="702707"/>
          </a:xfrm>
        </p:grpSpPr>
        <p:sp>
          <p:nvSpPr>
            <p:cNvPr id="6" name="TextBox 5"/>
            <p:cNvSpPr txBox="1"/>
            <p:nvPr/>
          </p:nvSpPr>
          <p:spPr>
            <a:xfrm>
              <a:off x="4953000" y="2238375"/>
              <a:ext cx="2225161" cy="369332"/>
            </a:xfrm>
            <a:prstGeom prst="rect">
              <a:avLst/>
            </a:prstGeom>
            <a:solidFill>
              <a:srgbClr val="FFFF99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Rate of change of F(x)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029200" y="1905000"/>
              <a:ext cx="1036380" cy="3333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52" y="2819400"/>
            <a:ext cx="72485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Left Brace 9"/>
          <p:cNvSpPr/>
          <p:nvPr/>
        </p:nvSpPr>
        <p:spPr>
          <a:xfrm rot="5400000">
            <a:off x="6453187" y="814389"/>
            <a:ext cx="533400" cy="11906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67400" y="990600"/>
            <a:ext cx="1892634" cy="36933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of change</a:t>
            </a:r>
          </a:p>
        </p:txBody>
      </p:sp>
      <p:sp>
        <p:nvSpPr>
          <p:cNvPr id="8" name="Rectangle 7"/>
          <p:cNvSpPr/>
          <p:nvPr/>
        </p:nvSpPr>
        <p:spPr>
          <a:xfrm>
            <a:off x="2253342" y="4125686"/>
            <a:ext cx="22098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50572" y="2862942"/>
            <a:ext cx="152944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2047" y="1905000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Net change in population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488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3235" y="1627104"/>
            <a:ext cx="8596746" cy="23691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814945"/>
            <a:ext cx="8229600" cy="3886200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 smtClean="0"/>
              <a:t>Change of position, or displacement 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smtClean="0"/>
              <a:t>Example</a:t>
            </a:r>
            <a:r>
              <a:rPr lang="en-US" sz="2000" dirty="0"/>
              <a:t>. The </a:t>
            </a:r>
            <a:r>
              <a:rPr lang="en-US" sz="2000" dirty="0">
                <a:solidFill>
                  <a:srgbClr val="0000FF"/>
                </a:solidFill>
              </a:rPr>
              <a:t>velocity</a:t>
            </a:r>
            <a:r>
              <a:rPr lang="en-US" sz="2000" dirty="0"/>
              <a:t> function (in meters per second) is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v(t) = 3t – 5</a:t>
            </a:r>
            <a:r>
              <a:rPr lang="en-US" sz="2000" dirty="0"/>
              <a:t>, 0 </a:t>
            </a:r>
            <a:r>
              <a:rPr lang="en-US" sz="2000" dirty="0">
                <a:sym typeface="Symbol"/>
              </a:rPr>
              <a:t> </a:t>
            </a:r>
            <a:r>
              <a:rPr lang="en-US" sz="2000" dirty="0"/>
              <a:t>t </a:t>
            </a:r>
            <a:r>
              <a:rPr lang="en-US" sz="2000" dirty="0">
                <a:sym typeface="Symbol"/>
              </a:rPr>
              <a:t> </a:t>
            </a:r>
            <a:r>
              <a:rPr lang="en-US" sz="2000" dirty="0"/>
              <a:t>3, for a particle moving along a line. </a:t>
            </a:r>
          </a:p>
          <a:p>
            <a:pPr marL="0" indent="0">
              <a:buNone/>
            </a:pPr>
            <a:r>
              <a:rPr lang="en-US" sz="2000" dirty="0"/>
              <a:t>Find </a:t>
            </a:r>
          </a:p>
          <a:p>
            <a:pPr marL="514350" indent="-514350">
              <a:buAutoNum type="alphaLcParenBoth"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00FF"/>
                </a:solidFill>
              </a:rPr>
              <a:t>displacement </a:t>
            </a:r>
            <a:r>
              <a:rPr lang="en-US" sz="2000" dirty="0"/>
              <a:t>and </a:t>
            </a:r>
          </a:p>
          <a:p>
            <a:pPr marL="514350" indent="-514350">
              <a:buAutoNum type="alphaLcParenBoth"/>
            </a:pPr>
            <a:r>
              <a:rPr lang="en-US" sz="2000" dirty="0"/>
              <a:t>the </a:t>
            </a:r>
            <a:r>
              <a:rPr lang="en-US" sz="2000" b="1" i="1" dirty="0">
                <a:solidFill>
                  <a:srgbClr val="0000FF"/>
                </a:solidFill>
              </a:rPr>
              <a:t>distance </a:t>
            </a:r>
            <a:r>
              <a:rPr lang="en-US" sz="2000" dirty="0"/>
              <a:t>traveled by the particle during the given time interval.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042223"/>
            <a:ext cx="4939885" cy="94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8174"/>
            <a:ext cx="3695699" cy="1004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7307" y="2459653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33A67"/>
                </a:solidFill>
                <a:latin typeface="LiberationSans-Bold"/>
              </a:rPr>
              <a:t>Net Displacement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1672" y="3162203"/>
            <a:ext cx="3219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33A67"/>
                </a:solidFill>
                <a:latin typeface="LiberationSans-Bold"/>
              </a:rPr>
              <a:t>The </a:t>
            </a:r>
            <a:r>
              <a:rPr lang="en-US" b="1" dirty="0">
                <a:solidFill>
                  <a:srgbClr val="233A67"/>
                </a:solidFill>
                <a:latin typeface="LiberationSans-Bold"/>
              </a:rPr>
              <a:t>Total Distance Traveled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1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1828800"/>
            <a:ext cx="8588830" cy="20574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i="1" dirty="0">
                <a:solidFill>
                  <a:srgbClr val="0000FF"/>
                </a:solidFill>
              </a:rPr>
              <a:t>average value </a:t>
            </a:r>
            <a:r>
              <a:rPr lang="en-US" dirty="0"/>
              <a:t>of a continuous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f is continuous on [a, b], then the </a:t>
            </a:r>
            <a:r>
              <a:rPr lang="en-US" sz="2400" b="1" i="1" dirty="0">
                <a:solidFill>
                  <a:srgbClr val="0000FF"/>
                </a:solidFill>
              </a:rPr>
              <a:t>average value</a:t>
            </a:r>
            <a:r>
              <a:rPr lang="en-US" sz="2400" dirty="0"/>
              <a:t> of f on [a, b] is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Find the </a:t>
            </a:r>
            <a:r>
              <a:rPr lang="en-US" sz="2400" b="1" i="1" dirty="0">
                <a:solidFill>
                  <a:srgbClr val="0000FF"/>
                </a:solidFill>
              </a:rPr>
              <a:t>average value </a:t>
            </a:r>
            <a:r>
              <a:rPr lang="en-US" sz="2400" dirty="0"/>
              <a:t>of the functions:</a:t>
            </a:r>
          </a:p>
          <a:p>
            <a:pPr marL="514350" indent="-514350">
              <a:buAutoNum type="alphaLcPeriod"/>
            </a:pPr>
            <a:r>
              <a:rPr lang="en-US" sz="2400" dirty="0"/>
              <a:t>f(x) = x</a:t>
            </a:r>
            <a:r>
              <a:rPr lang="en-US" sz="2400" baseline="30000" dirty="0"/>
              <a:t>2</a:t>
            </a:r>
            <a:r>
              <a:rPr lang="en-US" sz="2400" dirty="0"/>
              <a:t> + x on [0, 3]</a:t>
            </a:r>
          </a:p>
          <a:p>
            <a:pPr marL="514350" indent="-514350">
              <a:buAutoNum type="alphaLcPeriod"/>
            </a:pPr>
            <a:r>
              <a:rPr lang="en-US" sz="2400" dirty="0"/>
              <a:t>f(x) = x + 3 on [1, 5]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62200"/>
            <a:ext cx="395618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925" y="4223658"/>
            <a:ext cx="320690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2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57200" y="1472537"/>
            <a:ext cx="8382000" cy="1905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substitution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ym typeface="Euclid Symbol"/>
              </a:rPr>
              <a:t>u = u(x)</a:t>
            </a:r>
          </a:p>
          <a:p>
            <a:pPr marL="0" indent="0">
              <a:buNone/>
            </a:pPr>
            <a:r>
              <a:rPr lang="en-US" sz="2400" dirty="0">
                <a:sym typeface="Euclid Symbol"/>
              </a:rPr>
              <a:t>du = u’(x)dx</a:t>
            </a:r>
          </a:p>
          <a:p>
            <a:pPr marL="0" indent="0">
              <a:buNone/>
            </a:pPr>
            <a:r>
              <a:rPr lang="en-US" sz="2400" dirty="0">
                <a:sym typeface="Euclid Symbol"/>
              </a:rPr>
              <a:t> </a:t>
            </a:r>
          </a:p>
          <a:p>
            <a:pPr marL="0" indent="0" algn="ctr">
              <a:buNone/>
            </a:pPr>
            <a:r>
              <a:rPr lang="en-US" sz="2400" dirty="0">
                <a:sym typeface="Euclid Symbol"/>
              </a:rPr>
              <a:t> </a:t>
            </a:r>
            <a:r>
              <a:rPr lang="en-US" sz="2400" dirty="0">
                <a:solidFill>
                  <a:srgbClr val="FF0000"/>
                </a:solidFill>
                <a:sym typeface="Euclid Symbol"/>
              </a:rPr>
              <a:t>f(u)</a:t>
            </a:r>
            <a:r>
              <a:rPr lang="en-US" sz="2400" dirty="0">
                <a:solidFill>
                  <a:srgbClr val="0000FF"/>
                </a:solidFill>
                <a:sym typeface="Euclid Symbol"/>
              </a:rPr>
              <a:t>du</a:t>
            </a:r>
            <a:r>
              <a:rPr lang="en-US" sz="2400" dirty="0">
                <a:solidFill>
                  <a:srgbClr val="FF0000"/>
                </a:solidFill>
                <a:sym typeface="Euclid Symbol"/>
              </a:rPr>
              <a:t> = </a:t>
            </a:r>
            <a:r>
              <a:rPr lang="en-US" sz="2400" dirty="0">
                <a:sym typeface="Euclid Symbol"/>
              </a:rPr>
              <a:t></a:t>
            </a:r>
            <a:r>
              <a:rPr lang="en-US" sz="2400" dirty="0">
                <a:solidFill>
                  <a:srgbClr val="FF0000"/>
                </a:solidFill>
                <a:sym typeface="Euclid Symbol"/>
              </a:rPr>
              <a:t> f(u(x))</a:t>
            </a:r>
            <a:r>
              <a:rPr lang="en-US" sz="2400" dirty="0">
                <a:solidFill>
                  <a:srgbClr val="0000FF"/>
                </a:solidFill>
                <a:sym typeface="Euclid Symbol"/>
              </a:rPr>
              <a:t>u’(x)dx</a:t>
            </a:r>
            <a:r>
              <a:rPr lang="en-US" sz="2400" dirty="0">
                <a:solidFill>
                  <a:srgbClr val="FF0000"/>
                </a:solidFill>
                <a:sym typeface="Euclid Symbol"/>
              </a:rPr>
              <a:t> </a:t>
            </a:r>
          </a:p>
          <a:p>
            <a:pPr marL="0" indent="0">
              <a:buNone/>
            </a:pPr>
            <a:r>
              <a:rPr lang="en-US" sz="2400" dirty="0"/>
              <a:t>For example,</a:t>
            </a:r>
          </a:p>
          <a:p>
            <a:pPr marL="0" indent="0">
              <a:buNone/>
            </a:pPr>
            <a:r>
              <a:rPr lang="en-US" sz="2400" dirty="0">
                <a:sym typeface="Euclid Symbol"/>
              </a:rPr>
              <a:t></a:t>
            </a:r>
            <a:r>
              <a:rPr lang="en-US" sz="2400" dirty="0">
                <a:solidFill>
                  <a:srgbClr val="FF0000"/>
                </a:solidFill>
                <a:sym typeface="Euclid Symbol"/>
              </a:rPr>
              <a:t> sin(x</a:t>
            </a:r>
            <a:r>
              <a:rPr lang="en-US" sz="2400" baseline="30000" dirty="0">
                <a:solidFill>
                  <a:srgbClr val="FF0000"/>
                </a:solidFill>
                <a:sym typeface="Euclid Symbol"/>
              </a:rPr>
              <a:t>3</a:t>
            </a:r>
            <a:r>
              <a:rPr lang="en-US" sz="2400" dirty="0">
                <a:solidFill>
                  <a:srgbClr val="FF0000"/>
                </a:solidFill>
                <a:sym typeface="Euclid Symbol"/>
              </a:rPr>
              <a:t> + 5)</a:t>
            </a:r>
            <a:r>
              <a:rPr lang="en-US" sz="2400" dirty="0">
                <a:solidFill>
                  <a:srgbClr val="0000FF"/>
                </a:solidFill>
                <a:sym typeface="Euclid Symbol"/>
              </a:rPr>
              <a:t>(3x</a:t>
            </a:r>
            <a:r>
              <a:rPr lang="en-US" sz="2400" baseline="30000" dirty="0">
                <a:solidFill>
                  <a:srgbClr val="0000FF"/>
                </a:solidFill>
                <a:sym typeface="Euclid Symbol"/>
              </a:rPr>
              <a:t>2</a:t>
            </a:r>
            <a:r>
              <a:rPr lang="en-US" sz="2400" dirty="0">
                <a:solidFill>
                  <a:srgbClr val="0000FF"/>
                </a:solidFill>
                <a:sym typeface="Euclid Symbol"/>
              </a:rPr>
              <a:t>)dx</a:t>
            </a:r>
            <a:r>
              <a:rPr lang="en-US" sz="2400" dirty="0">
                <a:solidFill>
                  <a:srgbClr val="FF0000"/>
                </a:solidFill>
                <a:sym typeface="Euclid Symbol"/>
              </a:rPr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= </a:t>
            </a:r>
            <a:r>
              <a:rPr lang="en-US" sz="2400" dirty="0">
                <a:sym typeface="Euclid Symbol"/>
              </a:rPr>
              <a:t> sin(u)du  </a:t>
            </a:r>
          </a:p>
          <a:p>
            <a:pPr marL="0" indent="0">
              <a:buNone/>
            </a:pPr>
            <a:r>
              <a:rPr lang="en-US" sz="2400" dirty="0">
                <a:sym typeface="Euclid Symbol"/>
              </a:rPr>
              <a:t>= -</a:t>
            </a:r>
            <a:r>
              <a:rPr lang="en-US" sz="2400" dirty="0" err="1">
                <a:sym typeface="Euclid Symbol"/>
              </a:rPr>
              <a:t>cosu</a:t>
            </a:r>
            <a:r>
              <a:rPr lang="en-US" sz="2400" dirty="0">
                <a:sym typeface="Euclid Symbol"/>
              </a:rPr>
              <a:t>(u) + C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1371600" y="4158342"/>
            <a:ext cx="914400" cy="576160"/>
            <a:chOff x="1371600" y="4365170"/>
            <a:chExt cx="914400" cy="576160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676400" y="4060370"/>
              <a:ext cx="304800" cy="9144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86655" y="4571998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u(x)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81944" y="4169226"/>
            <a:ext cx="1023256" cy="511630"/>
            <a:chOff x="2438400" y="4419600"/>
            <a:chExt cx="1023256" cy="511630"/>
          </a:xfrm>
        </p:grpSpPr>
        <p:sp>
          <p:nvSpPr>
            <p:cNvPr id="6" name="TextBox 5"/>
            <p:cNvSpPr txBox="1"/>
            <p:nvPr/>
          </p:nvSpPr>
          <p:spPr>
            <a:xfrm>
              <a:off x="2471056" y="4561898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u’(x)dx</a:t>
              </a:r>
            </a:p>
          </p:txBody>
        </p:sp>
        <p:sp>
          <p:nvSpPr>
            <p:cNvPr id="7" name="Left Brace 6"/>
            <p:cNvSpPr/>
            <p:nvPr/>
          </p:nvSpPr>
          <p:spPr>
            <a:xfrm rot="16200000">
              <a:off x="2797628" y="4060372"/>
              <a:ext cx="304800" cy="102325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939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yourself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3048000" cy="3123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46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95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INTEGRALS OF ODD AND EVEN FUNCTIONS ON [-a, 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41756"/>
            <a:ext cx="3505200" cy="403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746781"/>
            <a:ext cx="5257800" cy="119681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06927"/>
            <a:ext cx="5105400" cy="168407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27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yourself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35" y="1733550"/>
            <a:ext cx="4856804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149" y="647699"/>
            <a:ext cx="3843851" cy="442530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193" y="5562600"/>
            <a:ext cx="259080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24200" y="5854184"/>
            <a:ext cx="1717393" cy="369332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the integral</a:t>
            </a:r>
          </a:p>
        </p:txBody>
      </p:sp>
    </p:spTree>
    <p:extLst>
      <p:ext uri="{BB962C8B-B14F-4D97-AF65-F5344CB8AC3E}">
        <p14:creationId xmlns:p14="http://schemas.microsoft.com/office/powerpoint/2010/main" val="12639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Riemann sums and definition of a definite integral</a:t>
            </a:r>
          </a:p>
          <a:p>
            <a:r>
              <a:rPr lang="en-US" dirty="0"/>
              <a:t>FTC 1 and FTC 2</a:t>
            </a:r>
          </a:p>
          <a:p>
            <a:r>
              <a:rPr lang="en-US" dirty="0"/>
              <a:t>Average values of functions</a:t>
            </a:r>
          </a:p>
          <a:p>
            <a:r>
              <a:rPr lang="en-US" dirty="0"/>
              <a:t>Substitution rule </a:t>
            </a:r>
          </a:p>
        </p:txBody>
      </p:sp>
    </p:spTree>
    <p:extLst>
      <p:ext uri="{BB962C8B-B14F-4D97-AF65-F5344CB8AC3E}">
        <p14:creationId xmlns:p14="http://schemas.microsoft.com/office/powerpoint/2010/main" val="16337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098690" y="2514600"/>
            <a:ext cx="473310" cy="2566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178296" y="3984172"/>
            <a:ext cx="1043876" cy="1097280"/>
            <a:chOff x="2178296" y="3984172"/>
            <a:chExt cx="1043876" cy="1097280"/>
          </a:xfrm>
        </p:grpSpPr>
        <p:sp>
          <p:nvSpPr>
            <p:cNvPr id="4" name="Rectangle 3"/>
            <p:cNvSpPr/>
            <p:nvPr/>
          </p:nvSpPr>
          <p:spPr>
            <a:xfrm>
              <a:off x="2231572" y="3984172"/>
              <a:ext cx="914400" cy="109728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78296" y="4267200"/>
              <a:ext cx="10438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30x(2/60) </a:t>
              </a:r>
            </a:p>
            <a:p>
              <a:pPr algn="ctr"/>
              <a:r>
                <a:rPr lang="en-US" sz="1600" dirty="0"/>
                <a:t>= 1km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00638" y="3243942"/>
            <a:ext cx="1090362" cy="1837944"/>
            <a:chOff x="3100638" y="3243942"/>
            <a:chExt cx="1090362" cy="1837944"/>
          </a:xfrm>
        </p:grpSpPr>
        <p:sp>
          <p:nvSpPr>
            <p:cNvPr id="5" name="Rectangle 4"/>
            <p:cNvSpPr/>
            <p:nvPr/>
          </p:nvSpPr>
          <p:spPr>
            <a:xfrm>
              <a:off x="3156858" y="3243942"/>
              <a:ext cx="941832" cy="183794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00638" y="3834825"/>
              <a:ext cx="10903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50x(2/60)  </a:t>
              </a:r>
            </a:p>
            <a:p>
              <a:pPr algn="ctr"/>
              <a:r>
                <a:rPr lang="en-US" sz="1600" dirty="0">
                  <a:sym typeface="Symbol"/>
                </a:rPr>
                <a:t> 1.67km</a:t>
              </a:r>
              <a:endParaRPr lang="en-US" sz="16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724400" y="3758625"/>
            <a:ext cx="1090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70x(1/60)  </a:t>
            </a:r>
          </a:p>
          <a:p>
            <a:pPr algn="ctr"/>
            <a:r>
              <a:rPr lang="en-US" sz="1600" dirty="0">
                <a:sym typeface="Symbol"/>
              </a:rPr>
              <a:t> 1.167km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72000" y="4276559"/>
            <a:ext cx="304800" cy="283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51218" y="1278655"/>
            <a:ext cx="3760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Total distance </a:t>
            </a:r>
          </a:p>
          <a:p>
            <a:r>
              <a:rPr lang="en-US" sz="2400" dirty="0">
                <a:sym typeface="Symbol"/>
              </a:rPr>
              <a:t> 1 + 1.67 + 1.167 = 3.84 km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838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Definite integral.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a. Using </a:t>
            </a:r>
            <a:r>
              <a:rPr lang="en-US" sz="2400" b="1" i="1" dirty="0">
                <a:solidFill>
                  <a:srgbClr val="0000FF"/>
                </a:solidFill>
              </a:rPr>
              <a:t>Midpoint</a:t>
            </a:r>
            <a:r>
              <a:rPr lang="en-US" sz="2400" dirty="0"/>
              <a:t> rule n = 5 to estimate the integral.</a:t>
            </a:r>
          </a:p>
          <a:p>
            <a:pPr marL="0" indent="0">
              <a:buNone/>
            </a:pPr>
            <a:r>
              <a:rPr lang="en-US" sz="2400" dirty="0"/>
              <a:t>b. Find the value of the integral.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467600" y="1396432"/>
                <a:ext cx="1523999" cy="15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2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1396432"/>
                <a:ext cx="1523999" cy="15753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3200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3124200"/>
            <a:ext cx="2895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29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46BDF-0025-4E4A-A488-6A34742DD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dirty="0">
                <a:solidFill>
                  <a:srgbClr val="C00000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6901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886200"/>
          </a:xfrm>
        </p:spPr>
        <p:txBody>
          <a:bodyPr/>
          <a:lstStyle/>
          <a:p>
            <a:r>
              <a:rPr lang="en-US" sz="2400" dirty="0"/>
              <a:t>How to calculate the total distance?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9477" y="19050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363" y="2241675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2819400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f(x) = -(x-4)</a:t>
            </a:r>
            <a:r>
              <a:rPr lang="en-US" baseline="30000" dirty="0"/>
              <a:t>2</a:t>
            </a:r>
            <a:r>
              <a:rPr lang="en-US" dirty="0"/>
              <a:t> + 50 </a:t>
            </a:r>
          </a:p>
        </p:txBody>
      </p:sp>
      <p:sp>
        <p:nvSpPr>
          <p:cNvPr id="7" name="Rectangle 6"/>
          <p:cNvSpPr/>
          <p:nvPr/>
        </p:nvSpPr>
        <p:spPr>
          <a:xfrm>
            <a:off x="2764536" y="3744686"/>
            <a:ext cx="664464" cy="191588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29000" y="3516086"/>
            <a:ext cx="685800" cy="21444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3363686"/>
            <a:ext cx="609600" cy="2296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35286" y="3298370"/>
            <a:ext cx="685800" cy="23682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73432" y="5453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Symbol"/>
              </a:rPr>
              <a:t>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9116" y="6019800"/>
            <a:ext cx="353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* = 0   </a:t>
            </a:r>
            <a:r>
              <a:rPr lang="en-US" sz="1600" dirty="0"/>
              <a:t>// sample point = left endpoint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365760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f(0) = 34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3221" y="2706469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34 x (1/60)</a:t>
            </a:r>
          </a:p>
          <a:p>
            <a:r>
              <a:rPr lang="en-US" dirty="0">
                <a:sym typeface="Symbol"/>
              </a:rPr>
              <a:t> 0.57 km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905000" y="5715000"/>
            <a:ext cx="152400" cy="381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6" idx="0"/>
          </p:cNvCxnSpPr>
          <p:nvPr/>
        </p:nvCxnSpPr>
        <p:spPr>
          <a:xfrm flipH="1">
            <a:off x="2449068" y="3352800"/>
            <a:ext cx="377042" cy="696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107482" y="4038600"/>
            <a:ext cx="0" cy="158892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</p:cNvCxnSpPr>
          <p:nvPr/>
        </p:nvCxnSpPr>
        <p:spPr>
          <a:xfrm>
            <a:off x="1654335" y="3842266"/>
            <a:ext cx="403065" cy="20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33600" y="4049486"/>
            <a:ext cx="630936" cy="16184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107482" y="5648902"/>
            <a:ext cx="6846581" cy="924896"/>
            <a:chOff x="2107482" y="5648902"/>
            <a:chExt cx="6846581" cy="92489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107482" y="5648902"/>
              <a:ext cx="649224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510363" y="6204466"/>
              <a:ext cx="3443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i</a:t>
              </a:r>
              <a:r>
                <a:rPr lang="en-US" dirty="0"/>
                <a:t>* : sample points = left endpoints</a:t>
              </a:r>
            </a:p>
          </p:txBody>
        </p:sp>
        <p:cxnSp>
          <p:nvCxnSpPr>
            <p:cNvPr id="17" name="Straight Arrow Connector 16"/>
            <p:cNvCxnSpPr>
              <a:stCxn id="11" idx="1"/>
            </p:cNvCxnSpPr>
            <p:nvPr/>
          </p:nvCxnSpPr>
          <p:spPr>
            <a:xfrm flipH="1" flipV="1">
              <a:off x="2826110" y="5715000"/>
              <a:ext cx="2684253" cy="6741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1"/>
            </p:cNvCxnSpPr>
            <p:nvPr/>
          </p:nvCxnSpPr>
          <p:spPr>
            <a:xfrm flipH="1" flipV="1">
              <a:off x="3429000" y="5667974"/>
              <a:ext cx="2081363" cy="7211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1" idx="1"/>
            </p:cNvCxnSpPr>
            <p:nvPr/>
          </p:nvCxnSpPr>
          <p:spPr>
            <a:xfrm flipH="1" flipV="1">
              <a:off x="4114800" y="5715000"/>
              <a:ext cx="1395563" cy="6741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1" idx="1"/>
            </p:cNvCxnSpPr>
            <p:nvPr/>
          </p:nvCxnSpPr>
          <p:spPr>
            <a:xfrm flipH="1" flipV="1">
              <a:off x="4735286" y="5667974"/>
              <a:ext cx="775077" cy="7211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1"/>
            </p:cNvCxnSpPr>
            <p:nvPr/>
          </p:nvCxnSpPr>
          <p:spPr>
            <a:xfrm flipH="1" flipV="1">
              <a:off x="2133600" y="5667974"/>
              <a:ext cx="3376763" cy="7211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2598840" y="976423"/>
            <a:ext cx="2520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(x)=f(x</a:t>
            </a:r>
            <a:r>
              <a:rPr lang="en-US" dirty="0"/>
              <a:t>) = -(x-4)</a:t>
            </a:r>
            <a:r>
              <a:rPr lang="en-US" baseline="30000" dirty="0"/>
              <a:t>2</a:t>
            </a:r>
            <a:r>
              <a:rPr lang="en-US" dirty="0"/>
              <a:t> + 50 </a:t>
            </a:r>
          </a:p>
        </p:txBody>
      </p:sp>
    </p:spTree>
    <p:extLst>
      <p:ext uri="{BB962C8B-B14F-4D97-AF65-F5344CB8AC3E}">
        <p14:creationId xmlns:p14="http://schemas.microsoft.com/office/powerpoint/2010/main" val="350055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/>
      <p:bldP spid="14" grpId="0"/>
      <p:bldP spid="15" grpId="0"/>
      <p:bldP spid="19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give more accurate result?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sz="2400" dirty="0"/>
              <a:t>More subintervals, more accurate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29934"/>
            <a:ext cx="3461266" cy="3461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77253" y="5715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30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33528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33600" y="5715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</a:t>
            </a:r>
          </a:p>
        </p:txBody>
      </p:sp>
    </p:spTree>
    <p:extLst>
      <p:ext uri="{BB962C8B-B14F-4D97-AF65-F5344CB8AC3E}">
        <p14:creationId xmlns:p14="http://schemas.microsoft.com/office/powerpoint/2010/main" val="33522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</a:t>
            </a:r>
            <a:r>
              <a:rPr lang="en-US" sz="2700" dirty="0"/>
              <a:t>points</a:t>
            </a:r>
            <a:r>
              <a:rPr lang="en-US" dirty="0"/>
              <a:t> = Right endpoints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556658" y="5312228"/>
            <a:ext cx="667512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60514" y="5116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Symbol"/>
              </a:rPr>
              <a:t>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867400"/>
            <a:ext cx="399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* = 1   // sample point = right endpoint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14400" y="5399316"/>
            <a:ext cx="1219200" cy="544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211357" y="3363686"/>
            <a:ext cx="12813" cy="19293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556658" y="3374572"/>
            <a:ext cx="654699" cy="19594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7267" y="318951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f(1) = 41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14800" y="2450068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f(x) = -(x-4)</a:t>
            </a:r>
            <a:r>
              <a:rPr lang="en-US" baseline="30000" dirty="0"/>
              <a:t>2</a:t>
            </a:r>
            <a:r>
              <a:rPr lang="en-US" dirty="0"/>
              <a:t> + 50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76400" y="2539425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41x(1/60) </a:t>
            </a:r>
          </a:p>
          <a:p>
            <a:r>
              <a:rPr lang="en-US" sz="1600" dirty="0">
                <a:sym typeface="Symbol"/>
              </a:rPr>
              <a:t> .68 km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060514" y="3124200"/>
            <a:ext cx="150843" cy="434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35056" y="3167742"/>
            <a:ext cx="658368" cy="2167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904310" y="3026228"/>
            <a:ext cx="630936" cy="23042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535246" y="2960914"/>
            <a:ext cx="655754" cy="23682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01886" y="3015342"/>
            <a:ext cx="676656" cy="2304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1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6" grpId="0" animBg="1"/>
      <p:bldP spid="17" grpId="0"/>
      <p:bldP spid="18" grpId="0"/>
      <p:bldP spid="22" grpId="0" animBg="1"/>
      <p:bldP spid="2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Midpoint Method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12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53000" y="2590800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f(x) = -(x-4)</a:t>
            </a:r>
            <a:r>
              <a:rPr lang="en-US" baseline="30000" dirty="0"/>
              <a:t>2</a:t>
            </a:r>
            <a:r>
              <a:rPr lang="en-US" dirty="0"/>
              <a:t> + 50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775856" y="5399314"/>
            <a:ext cx="65836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71800" y="52041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Symbol"/>
              </a:rPr>
              <a:t>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5867400"/>
            <a:ext cx="354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* = ½   // sample point = midpoint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873828" y="5453744"/>
            <a:ext cx="209440" cy="544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105040" y="3592286"/>
            <a:ext cx="0" cy="18074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70632" y="3603172"/>
            <a:ext cx="658368" cy="18196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8432" y="3440668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f(1/2) = 37.75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39886" y="3352800"/>
            <a:ext cx="685800" cy="20665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25686" y="3145972"/>
            <a:ext cx="674914" cy="22768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00600" y="3058886"/>
            <a:ext cx="609600" cy="23513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10200" y="3058886"/>
            <a:ext cx="685800" cy="2363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6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 animBg="1"/>
      <p:bldP spid="15" grpId="0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Theme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2FE2126-3B9A-47CA-8C63-92FBDC6C35D1}" vid="{2898285D-DE33-40E0-8579-F511568931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10007</TotalTime>
  <Words>1168</Words>
  <Application>Microsoft Office PowerPoint</Application>
  <PresentationFormat>On-screen Show (4:3)</PresentationFormat>
  <Paragraphs>213</Paragraphs>
  <Slides>51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70" baseType="lpstr">
      <vt:lpstr>Arial</vt:lpstr>
      <vt:lpstr>Arial Black</vt:lpstr>
      <vt:lpstr>Calibri</vt:lpstr>
      <vt:lpstr>Cambria Math</vt:lpstr>
      <vt:lpstr>Century Gothic</vt:lpstr>
      <vt:lpstr>Century Schoolbook</vt:lpstr>
      <vt:lpstr>Euclid Symbol</vt:lpstr>
      <vt:lpstr>LiberationSans-Bold</vt:lpstr>
      <vt:lpstr>LiberationSerif</vt:lpstr>
      <vt:lpstr>LiberationSerif-Bold</vt:lpstr>
      <vt:lpstr>LiberationSerif-Italic</vt:lpstr>
      <vt:lpstr>MathematicalPi-Five</vt:lpstr>
      <vt:lpstr>STIXGeneral-Italic</vt:lpstr>
      <vt:lpstr>STIXGeneral-Regular</vt:lpstr>
      <vt:lpstr>STIXSizeOneSym-Regular</vt:lpstr>
      <vt:lpstr>Symbol</vt:lpstr>
      <vt:lpstr>Times New Roman</vt:lpstr>
      <vt:lpstr>Wingdings</vt:lpstr>
      <vt:lpstr>Theme1</vt:lpstr>
      <vt:lpstr>CHAPTER 5</vt:lpstr>
      <vt:lpstr>WHY STUDY THIS CHAPTER?</vt:lpstr>
      <vt:lpstr>OUR GOAL</vt:lpstr>
      <vt:lpstr>Introduction </vt:lpstr>
      <vt:lpstr>PowerPoint Presentation</vt:lpstr>
      <vt:lpstr>PowerPoint Presentation</vt:lpstr>
      <vt:lpstr>How to give more accurate result?</vt:lpstr>
      <vt:lpstr>Sample points = Right endpoints</vt:lpstr>
      <vt:lpstr>Midpoint Method </vt:lpstr>
      <vt:lpstr>Riemann sums</vt:lpstr>
      <vt:lpstr>Riemann sums</vt:lpstr>
      <vt:lpstr>Find the Riemann sum</vt:lpstr>
      <vt:lpstr>PowerPoint Presentation</vt:lpstr>
      <vt:lpstr>PowerPoint Presentation</vt:lpstr>
      <vt:lpstr>PowerPoint Presentation</vt:lpstr>
      <vt:lpstr>PowerPoint Presentation</vt:lpstr>
      <vt:lpstr>Definite 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yourself</vt:lpstr>
      <vt:lpstr>PowerPoint Presentation</vt:lpstr>
      <vt:lpstr>Integral can be approximated by sums</vt:lpstr>
      <vt:lpstr>PowerPoint Presentation</vt:lpstr>
      <vt:lpstr>Review</vt:lpstr>
      <vt:lpstr>Properties of the Definite Integral</vt:lpstr>
      <vt:lpstr>PowerPoint Presentation</vt:lpstr>
      <vt:lpstr>Next: Calculating integrals</vt:lpstr>
      <vt:lpstr>FTC</vt:lpstr>
      <vt:lpstr>Derivatives of integrals - FTC 1</vt:lpstr>
      <vt:lpstr>PowerPoint Presentation</vt:lpstr>
      <vt:lpstr>PowerPoint Presentation</vt:lpstr>
      <vt:lpstr>FTC 1</vt:lpstr>
      <vt:lpstr>Do yourself</vt:lpstr>
      <vt:lpstr>PowerPoint Presentation</vt:lpstr>
      <vt:lpstr>FTC 2</vt:lpstr>
      <vt:lpstr>Applications</vt:lpstr>
      <vt:lpstr>Applications</vt:lpstr>
      <vt:lpstr>Applications</vt:lpstr>
      <vt:lpstr>The average value of a continuous function</vt:lpstr>
      <vt:lpstr>The substitution rule</vt:lpstr>
      <vt:lpstr>Do yourself</vt:lpstr>
      <vt:lpstr>INTEGRALS OF ODD AND EVEN FUNCTIONS ON [-a, a]</vt:lpstr>
      <vt:lpstr>Do yourself </vt:lpstr>
      <vt:lpstr>Summary </vt:lpstr>
      <vt:lpstr>Definite integral.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Tran Thanh</cp:lastModifiedBy>
  <cp:revision>99</cp:revision>
  <dcterms:created xsi:type="dcterms:W3CDTF">2017-05-24T00:23:45Z</dcterms:created>
  <dcterms:modified xsi:type="dcterms:W3CDTF">2019-11-17T15:59:36Z</dcterms:modified>
</cp:coreProperties>
</file>