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334" r:id="rId4"/>
    <p:sldId id="269" r:id="rId5"/>
    <p:sldId id="259" r:id="rId6"/>
    <p:sldId id="291" r:id="rId7"/>
    <p:sldId id="336" r:id="rId8"/>
    <p:sldId id="260" r:id="rId9"/>
    <p:sldId id="261" r:id="rId10"/>
    <p:sldId id="304" r:id="rId11"/>
    <p:sldId id="337" r:id="rId12"/>
    <p:sldId id="263" r:id="rId13"/>
    <p:sldId id="285" r:id="rId14"/>
    <p:sldId id="335" r:id="rId15"/>
    <p:sldId id="309" r:id="rId16"/>
    <p:sldId id="316" r:id="rId17"/>
    <p:sldId id="323" r:id="rId18"/>
    <p:sldId id="322" r:id="rId19"/>
    <p:sldId id="338" r:id="rId20"/>
    <p:sldId id="324" r:id="rId21"/>
    <p:sldId id="339" r:id="rId22"/>
    <p:sldId id="325" r:id="rId23"/>
    <p:sldId id="328" r:id="rId24"/>
    <p:sldId id="329" r:id="rId25"/>
    <p:sldId id="330" r:id="rId26"/>
    <p:sldId id="340" r:id="rId27"/>
    <p:sldId id="333" r:id="rId28"/>
    <p:sldId id="31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0419-1CC2-469D-99F6-F21B00F1909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A262-53F2-4F8B-866A-49F3465F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5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BE17A3-385E-4F4D-B255-367873A5DE5F}" type="slidenum">
              <a:rPr lang="en-US"/>
              <a:pPr/>
              <a:t>10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DBC5C-C3FA-4FB2-8302-41274DD450DB}" type="slidenum">
              <a:rPr lang="en-US"/>
              <a:pPr/>
              <a:t>13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BBB42-CA0A-41F4-B50F-D3AEDE53F97D}" type="slidenum">
              <a:rPr lang="en-US"/>
              <a:pPr/>
              <a:t>22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B8482-9C1B-4A18-93CC-AEA112EAE450}" type="slidenum">
              <a:rPr lang="en-US"/>
              <a:pPr/>
              <a:t>24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A2A34-A73E-4D72-A159-4543F97266DF}" type="slidenum">
              <a:rPr lang="en-US"/>
              <a:pPr/>
              <a:t>25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7454DCD2-6DEB-42D7-A061-F59ACAC31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29CF029F-F9B3-47ED-9942-EFD87C509C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66845CD-E0F1-4757-9069-E330BD9C6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415C817-94DA-4B3C-8DF5-BBB1F910E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C09802F-B1A9-42C2-825F-2917737E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C08-E191-4AC8-88A2-057727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CA806-CE0B-4479-9723-1B077DA9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C0543-4684-4A9C-AF77-37CA198B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A011-BCDD-411E-8083-ADD33C24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F6CF-6792-442B-9D71-29A6A1B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3B3-5CFE-409F-A878-CFF4AF0F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DD2-40DB-437D-A626-DC20869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3D17-0661-4244-AA5B-BC2A64FA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1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0D6F-A1EC-4174-B2F9-99A259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0FC5-583E-47C8-A4F3-FA220C17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F603-A4B5-47A8-BC02-C85DE744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228-E067-49E3-8319-261CABD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B906-31FB-4459-9932-B45F3FD9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4834-56F5-4781-9033-3C95C5D0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2AEA-E5EB-4417-BD44-D7392249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82DF-76D5-4CB6-AB90-5722DEB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7D-C99E-4F8C-910D-E042B422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6D23-C438-4A36-B91C-1964148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6BD-F3BF-4D77-B02F-30AA0810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C9A4-CB58-4D0D-9C37-8239074A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1B-5C23-4545-9FBD-5B1B7EA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B2371-A069-4E8A-AE09-B3911FC2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B0EA-8D65-4DA5-AC3F-CB5E7C45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4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fld id="{713AA94C-F1FA-415D-984F-3E81FF45F622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8D28AED4-8901-4DEB-8980-60CDFCD7E8EF}" type="datetimeFigureOut">
              <a:rPr lang="en-US" smtClean="0"/>
              <a:t>11/19/2019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jpe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Techniques of Integration </a:t>
            </a:r>
          </a:p>
        </p:txBody>
      </p:sp>
    </p:spTree>
    <p:extLst>
      <p:ext uri="{BB962C8B-B14F-4D97-AF65-F5344CB8AC3E}">
        <p14:creationId xmlns:p14="http://schemas.microsoft.com/office/powerpoint/2010/main" val="8297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09550" y="1856509"/>
            <a:ext cx="8686800" cy="28194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7010400" cy="585788"/>
          </a:xfrm>
        </p:spPr>
        <p:txBody>
          <a:bodyPr rtlCol="0" anchor="t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CONVERGENT AND DIVERGENT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2058988"/>
            <a:ext cx="8572500" cy="3198812"/>
          </a:xfrm>
        </p:spPr>
        <p:txBody>
          <a:bodyPr/>
          <a:lstStyle/>
          <a:p>
            <a:r>
              <a:rPr lang="en-US" sz="2400" dirty="0" smtClean="0"/>
              <a:t>The improper integrals                     is called: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Convergent</a:t>
            </a:r>
            <a:r>
              <a:rPr lang="vi-VN" sz="2400" dirty="0" smtClean="0">
                <a:solidFill>
                  <a:srgbClr val="FF0000"/>
                </a:solidFill>
              </a:rPr>
              <a:t> (hội tụ</a:t>
            </a:r>
            <a:r>
              <a:rPr lang="vi-VN" sz="2400" dirty="0" smtClean="0">
                <a:solidFill>
                  <a:srgbClr val="0000FF"/>
                </a:solidFill>
              </a:rPr>
              <a:t>)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if the corresponding limit exists.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Divergent </a:t>
            </a:r>
            <a:r>
              <a:rPr lang="vi-VN" sz="2400" dirty="0" smtClean="0">
                <a:solidFill>
                  <a:srgbClr val="FF0000"/>
                </a:solidFill>
              </a:rPr>
              <a:t>(phân kì) </a:t>
            </a:r>
            <a:r>
              <a:rPr lang="en-US" sz="2400" dirty="0" smtClean="0"/>
              <a:t>if the limit does not exist.</a:t>
            </a:r>
          </a:p>
        </p:txBody>
      </p:sp>
      <p:graphicFrame>
        <p:nvGraphicFramePr>
          <p:cNvPr id="481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172262"/>
              </p:ext>
            </p:extLst>
          </p:nvPr>
        </p:nvGraphicFramePr>
        <p:xfrm>
          <a:off x="3733800" y="1828800"/>
          <a:ext cx="1752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4" imgW="672840" imgH="330120" progId="Equation.DSMT4">
                  <p:embed/>
                </p:oleObj>
              </mc:Choice>
              <mc:Fallback>
                <p:oleObj name="Equation" r:id="rId4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17526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0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31" y="1143000"/>
            <a:ext cx="2876337" cy="10148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92583" y="2171697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State whether the improper integral converges or diverges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465756"/>
            <a:ext cx="65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Ex1.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980" y="34290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Ex2.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45153"/>
            <a:ext cx="1959692" cy="8909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1612" y="46036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Ex3.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438" y="5396080"/>
            <a:ext cx="1690015" cy="11082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2159" y="57007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 4.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19" y="4320390"/>
            <a:ext cx="2849876" cy="935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309" y="2756043"/>
            <a:ext cx="1664183" cy="1211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382" y="4010543"/>
            <a:ext cx="2996803" cy="962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7073" y="5166522"/>
            <a:ext cx="3452838" cy="10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2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 &gt; 1: converges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 1: diverges</a:t>
            </a:r>
          </a:p>
          <a:p>
            <a:pPr marL="0" indent="0">
              <a:buNone/>
            </a:pPr>
            <a:endParaRPr lang="en-US" sz="2400" dirty="0">
              <a:sym typeface="Symbol"/>
            </a:endParaRPr>
          </a:p>
          <a:p>
            <a:pPr marL="0" indent="0">
              <a:buNone/>
            </a:pPr>
            <a:r>
              <a:rPr lang="en-US" sz="2400" dirty="0" smtClean="0">
                <a:sym typeface="Symbol"/>
              </a:rPr>
              <a:t>Important for future reference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76600" y="692043"/>
                <a:ext cx="1344086" cy="1171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92043"/>
                <a:ext cx="1344086" cy="11717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5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1759143" y="2457741"/>
            <a:ext cx="4572000" cy="9906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13" y="723542"/>
            <a:ext cx="8382000" cy="585788"/>
          </a:xfrm>
        </p:spPr>
        <p:txBody>
          <a:bodyPr rtlCol="0" anchor="t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IMPROPER INTEGRAL OF TYPE 2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346363" y="1606695"/>
            <a:ext cx="8572500" cy="2589212"/>
          </a:xfrm>
          <a:solidFill>
            <a:schemeClr val="accent5"/>
          </a:solidFill>
        </p:spPr>
        <p:txBody>
          <a:bodyPr rtlCol="0">
            <a:normAutofit lnSpcReduction="10000"/>
          </a:bodyPr>
          <a:lstStyle/>
          <a:p>
            <a:pPr marL="0" indent="0" fontAlgn="auto">
              <a:spcBef>
                <a:spcPct val="90000"/>
              </a:spcBef>
              <a:spcAft>
                <a:spcPts val="0"/>
              </a:spcAft>
              <a:buNone/>
              <a:defRPr/>
            </a:pPr>
            <a:r>
              <a:rPr lang="en-US" sz="2400" dirty="0" smtClean="0"/>
              <a:t>If </a:t>
            </a:r>
            <a:r>
              <a:rPr lang="en-US" sz="2400" i="1" dirty="0" smtClean="0"/>
              <a:t>f</a:t>
            </a:r>
            <a:r>
              <a:rPr lang="en-US" sz="2400" dirty="0" smtClean="0"/>
              <a:t> is continuous on [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 and is discontinuous at </a:t>
            </a:r>
            <a:r>
              <a:rPr lang="en-US" sz="2400" i="1" dirty="0" smtClean="0"/>
              <a:t>b</a:t>
            </a:r>
            <a:r>
              <a:rPr lang="en-US" sz="2400" dirty="0" smtClean="0"/>
              <a:t>, then</a:t>
            </a:r>
            <a:endParaRPr lang="vi-VN" sz="2400" dirty="0" smtClean="0"/>
          </a:p>
          <a:p>
            <a:pPr marL="0" indent="0" fontAlgn="auto">
              <a:spcBef>
                <a:spcPct val="90000"/>
              </a:spcBef>
              <a:spcAft>
                <a:spcPts val="0"/>
              </a:spcAft>
              <a:buNone/>
              <a:defRPr/>
            </a:pPr>
            <a:r>
              <a:rPr lang="en-US" sz="2400" dirty="0" smtClean="0"/>
              <a:t> </a:t>
            </a:r>
          </a:p>
          <a:p>
            <a:pPr fontAlgn="auto">
              <a:spcBef>
                <a:spcPct val="9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0" indent="0" fontAlgn="auto">
              <a:spcBef>
                <a:spcPct val="90000"/>
              </a:spcBef>
              <a:spcAft>
                <a:spcPts val="0"/>
              </a:spcAft>
              <a:buNone/>
              <a:defRPr/>
            </a:pPr>
            <a:r>
              <a:rPr lang="en-US" sz="2400" dirty="0" smtClean="0"/>
              <a:t>if this limit exists (as a finite number).</a:t>
            </a:r>
            <a:r>
              <a:rPr lang="en-US" sz="2600" dirty="0" smtClean="0"/>
              <a:t> </a:t>
            </a:r>
          </a:p>
        </p:txBody>
      </p:sp>
      <p:graphicFrame>
        <p:nvGraphicFramePr>
          <p:cNvPr id="522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50935"/>
              </p:ext>
            </p:extLst>
          </p:nvPr>
        </p:nvGraphicFramePr>
        <p:xfrm>
          <a:off x="1964725" y="2462358"/>
          <a:ext cx="41608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4" imgW="1625400" imgH="342720" progId="Equation.DSMT4">
                  <p:embed/>
                </p:oleObj>
              </mc:Choice>
              <mc:Fallback>
                <p:oleObj name="Equation" r:id="rId4" imgW="1625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725" y="2462358"/>
                        <a:ext cx="4160837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99" y="4038600"/>
            <a:ext cx="869930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09600" y="1524000"/>
            <a:ext cx="8077200" cy="2895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8926" y="47244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LiberationSerif"/>
              </a:rPr>
              <a:t>In each case, if the </a:t>
            </a:r>
            <a:r>
              <a:rPr lang="en-US" sz="2400" b="1" dirty="0">
                <a:latin typeface="LiberationSerif"/>
              </a:rPr>
              <a:t>limit exists</a:t>
            </a:r>
            <a:r>
              <a:rPr lang="en-US" sz="2400" dirty="0">
                <a:latin typeface="LiberationSerif"/>
              </a:rPr>
              <a:t>, then the improper integral is said to </a:t>
            </a:r>
            <a:r>
              <a:rPr lang="en-US" sz="2400" b="1" dirty="0">
                <a:latin typeface="LiberationSerif"/>
              </a:rPr>
              <a:t>converge</a:t>
            </a:r>
            <a:r>
              <a:rPr lang="en-US" sz="2400" dirty="0">
                <a:latin typeface="LiberationSerif"/>
              </a:rPr>
              <a:t>. If the limit does </a:t>
            </a:r>
            <a:r>
              <a:rPr lang="en-US" sz="2400" b="1" dirty="0">
                <a:latin typeface="LiberationSerif"/>
              </a:rPr>
              <a:t>not exist</a:t>
            </a:r>
            <a:r>
              <a:rPr lang="en-US" sz="2400" dirty="0">
                <a:latin typeface="LiberationSerif"/>
              </a:rPr>
              <a:t>, </a:t>
            </a:r>
            <a:r>
              <a:rPr lang="en-US" sz="2400" dirty="0" smtClean="0">
                <a:latin typeface="LiberationSerif"/>
              </a:rPr>
              <a:t>then the </a:t>
            </a:r>
            <a:r>
              <a:rPr lang="en-US" sz="2400" dirty="0">
                <a:latin typeface="LiberationSerif"/>
              </a:rPr>
              <a:t>improper integral is said to </a:t>
            </a:r>
            <a:r>
              <a:rPr lang="en-US" sz="2400" b="1" dirty="0">
                <a:latin typeface="LiberationSerif"/>
              </a:rPr>
              <a:t>diverge</a:t>
            </a:r>
            <a:r>
              <a:rPr lang="en-US" sz="2400" dirty="0">
                <a:latin typeface="LiberationSerif"/>
              </a:rPr>
              <a:t>.</a:t>
            </a:r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39436" y="535913"/>
            <a:ext cx="8382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IMPROPER INTEGRAL OF TYPE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768926" y="1784628"/>
            <a:ext cx="7917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90000"/>
              </a:spcBef>
              <a:spcAft>
                <a:spcPts val="0"/>
              </a:spcAft>
              <a:defRPr/>
            </a:pPr>
            <a:r>
              <a:rPr lang="en-US" sz="2400" dirty="0"/>
              <a:t>If </a:t>
            </a:r>
            <a:r>
              <a:rPr lang="en-US" sz="2400" i="1" dirty="0"/>
              <a:t>f</a:t>
            </a:r>
            <a:r>
              <a:rPr lang="en-US" sz="2400" dirty="0"/>
              <a:t> is continuous on 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/>
              <a:t>, </a:t>
            </a:r>
            <a:r>
              <a:rPr lang="en-US" sz="2400" i="1" dirty="0" smtClean="0"/>
              <a:t>b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r>
              <a:rPr lang="en-US" sz="2400" dirty="0"/>
              <a:t>and is discontinuous at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dirty="0"/>
              <a:t>then</a:t>
            </a:r>
            <a:endParaRPr lang="vi-V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29" y="2530311"/>
            <a:ext cx="4661414" cy="12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4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2. Example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41"/>
            <a:ext cx="3495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84096"/>
            <a:ext cx="5177179" cy="313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2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2. Do yourself 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04" y="1885950"/>
            <a:ext cx="21145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2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39510" y="1033190"/>
                <a:ext cx="8229600" cy="13716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Comparison with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32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3200" i="1">
                            <a:latin typeface="Cambria Math"/>
                            <a:sym typeface="Symbol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  <a:ea typeface="Cambria Math"/>
                            <a:sym typeface="Symbol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𝑝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3200" i="1">
                        <a:latin typeface="Cambria Math"/>
                        <a:sym typeface="Symbol"/>
                      </a:rPr>
                      <m:t>𝑑𝑥</m:t>
                    </m:r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9510" y="1033190"/>
                <a:ext cx="8229600" cy="1371600"/>
              </a:xfrm>
              <a:blipFill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982" y="1392178"/>
                <a:ext cx="8229600" cy="3886200"/>
              </a:xfrm>
            </p:spPr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ym typeface="Symbol"/>
                  </a:rPr>
                  <a:t>              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/>
                            <a:sym typeface="Symbol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  <a:sym typeface="Symbol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sym typeface="Symbol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sym typeface="Symbol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  <a:sym typeface="Symbol"/>
                      </a:rPr>
                      <m:t>𝑑𝑥</m:t>
                    </m:r>
                  </m:oMath>
                </a14:m>
                <a:r>
                  <a:rPr lang="en-US" dirty="0" smtClean="0">
                    <a:sym typeface="Symbol"/>
                  </a:rPr>
                  <a:t> =  </a:t>
                </a: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/>
                            <a:sym typeface="Symbol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  <a:sym typeface="Symbol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  <a:sym typeface="Symbol"/>
                      </a:rPr>
                      <m:t>𝑑𝑥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 divergent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982" y="1392178"/>
                <a:ext cx="8229600" cy="3886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1" y="2305050"/>
            <a:ext cx="24384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748784"/>
            <a:ext cx="3661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528DBF"/>
                </a:solidFill>
                <a:latin typeface="LiberationSans-Bold"/>
              </a:rPr>
              <a:t>A Comparison Theorem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7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Comparison. Do yourself</a:t>
            </a:r>
            <a:endParaRPr lang="en-US" sz="3200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1921452"/>
            <a:ext cx="25622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3124200"/>
            <a:ext cx="2286001" cy="106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8" y="4189269"/>
            <a:ext cx="7413887" cy="1251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8" y="5391891"/>
            <a:ext cx="6684819" cy="11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6" y="762000"/>
            <a:ext cx="882441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6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Integration by parts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𝑢𝑑𝑣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𝑢𝑣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Approximate integration</a:t>
                </a:r>
              </a:p>
              <a:p>
                <a:pPr lvl="2"/>
                <a:r>
                  <a:rPr lang="en-US" dirty="0" smtClean="0"/>
                  <a:t>Trapezoidal rule</a:t>
                </a:r>
              </a:p>
              <a:p>
                <a:pPr lvl="2"/>
                <a:r>
                  <a:rPr lang="en-US" dirty="0" smtClean="0"/>
                  <a:t>Simpson’s rule</a:t>
                </a:r>
              </a:p>
              <a:p>
                <a:r>
                  <a:rPr lang="en-US" dirty="0"/>
                  <a:t>Improper </a:t>
                </a:r>
                <a:r>
                  <a:rPr lang="en-US" dirty="0" smtClean="0"/>
                  <a:t>integrals</a:t>
                </a:r>
              </a:p>
              <a:p>
                <a:pPr lvl="2"/>
                <a:r>
                  <a:rPr lang="en-US" dirty="0" smtClean="0"/>
                  <a:t>Infinite intervals</a:t>
                </a:r>
              </a:p>
              <a:p>
                <a:pPr lvl="2"/>
                <a:r>
                  <a:rPr lang="en-US" dirty="0"/>
                  <a:t>Discontinuous </a:t>
                </a:r>
                <a:r>
                  <a:rPr lang="en-US" dirty="0" smtClean="0"/>
                  <a:t>Intervals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292" b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8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Approximate </a:t>
            </a:r>
            <a:r>
              <a:rPr lang="en-US" sz="3200" dirty="0" smtClean="0"/>
              <a:t>integration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rgbClr val="0000FF"/>
                </a:solidFill>
              </a:rPr>
              <a:t>Trapezoidal </a:t>
            </a:r>
            <a:r>
              <a:rPr lang="en-US" dirty="0"/>
              <a:t>rule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Simpson</a:t>
            </a:r>
            <a:r>
              <a:rPr lang="en-US" dirty="0"/>
              <a:t>’s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2528" y="1061731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STIXSizeOneSym-Regular"/>
            </a:endParaRPr>
          </a:p>
          <a:p>
            <a:r>
              <a:rPr lang="en-US" sz="2400" dirty="0">
                <a:latin typeface="STIXGeneral-Italic"/>
              </a:rPr>
              <a:t>[</a:t>
            </a:r>
            <a:r>
              <a:rPr lang="en-US" sz="2400" dirty="0" smtClean="0">
                <a:latin typeface="STIXGeneral-Italic"/>
              </a:rPr>
              <a:t>a</a:t>
            </a:r>
            <a:r>
              <a:rPr lang="en-US" sz="2400" dirty="0">
                <a:latin typeface="STIXGeneral-Regular"/>
              </a:rPr>
              <a:t>, </a:t>
            </a:r>
            <a:r>
              <a:rPr lang="en-US" sz="2400" dirty="0" smtClean="0">
                <a:latin typeface="STIXGeneral-Italic"/>
              </a:rPr>
              <a:t>b] </a:t>
            </a:r>
            <a:r>
              <a:rPr lang="en-US" sz="2400" dirty="0" smtClean="0">
                <a:latin typeface="LiberationSerif"/>
              </a:rPr>
              <a:t>is </a:t>
            </a:r>
            <a:r>
              <a:rPr lang="en-US" sz="2400" dirty="0">
                <a:latin typeface="LiberationSerif"/>
              </a:rPr>
              <a:t>divided into </a:t>
            </a:r>
            <a:r>
              <a:rPr lang="en-US" sz="2400" i="1" dirty="0" smtClean="0">
                <a:latin typeface="STIXGeneral-Italic"/>
              </a:rPr>
              <a:t>n </a:t>
            </a:r>
            <a:r>
              <a:rPr lang="en-US" sz="2400" dirty="0" smtClean="0">
                <a:latin typeface="LiberationSerif"/>
              </a:rPr>
              <a:t>subintervals</a:t>
            </a:r>
            <a:r>
              <a:rPr lang="en-US" sz="2400" dirty="0">
                <a:latin typeface="LiberationSerif"/>
              </a:rPr>
              <a:t>, each of length </a:t>
            </a:r>
            <a:r>
              <a:rPr lang="en-US" sz="2400" dirty="0" err="1">
                <a:latin typeface="STIXGeneral-Regular"/>
              </a:rPr>
              <a:t>Δ</a:t>
            </a:r>
            <a:r>
              <a:rPr lang="en-US" sz="2400" i="1" dirty="0" err="1">
                <a:latin typeface="STIXGeneral-Italic"/>
              </a:rPr>
              <a:t>x</a:t>
            </a:r>
            <a:r>
              <a:rPr lang="en-US" sz="2400" dirty="0">
                <a:latin typeface="STIXGeneral-Regular"/>
              </a:rPr>
              <a:t>, </a:t>
            </a:r>
            <a:r>
              <a:rPr lang="en-US" sz="2400" dirty="0">
                <a:latin typeface="LiberationSerif"/>
              </a:rPr>
              <a:t>and </a:t>
            </a:r>
            <a:r>
              <a:rPr lang="en-US" sz="2400" i="1" dirty="0">
                <a:latin typeface="STIXGeneral-Italic"/>
              </a:rPr>
              <a:t>mi </a:t>
            </a:r>
            <a:r>
              <a:rPr lang="en-US" sz="2400" dirty="0">
                <a:latin typeface="LiberationSerif"/>
              </a:rPr>
              <a:t>is the midpoint of the </a:t>
            </a:r>
            <a:r>
              <a:rPr lang="en-US" sz="2400" i="1" dirty="0" err="1">
                <a:latin typeface="LiberationSerif-Italic"/>
              </a:rPr>
              <a:t>i</a:t>
            </a:r>
            <a:r>
              <a:rPr lang="en-US" sz="2400" dirty="0" err="1">
                <a:latin typeface="LiberationSerif"/>
              </a:rPr>
              <a:t>th</a:t>
            </a:r>
            <a:r>
              <a:rPr lang="en-US" sz="2400" dirty="0">
                <a:latin typeface="LiberationSerif"/>
              </a:rPr>
              <a:t> subinterval, set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362200" y="560550"/>
            <a:ext cx="4626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528DBF"/>
                </a:solidFill>
                <a:latin typeface="LiberationSans-Bold"/>
              </a:rPr>
              <a:t>The Midpoint Rule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62" y="2362200"/>
            <a:ext cx="3260604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36" y="2659485"/>
            <a:ext cx="1637871" cy="7006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71" y="3860557"/>
            <a:ext cx="7724586" cy="15128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353" y="42476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5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472" y="517825"/>
            <a:ext cx="5334000" cy="585788"/>
          </a:xfrm>
          <a:solidFill>
            <a:srgbClr val="FFFFFF"/>
          </a:solidFill>
          <a:ln>
            <a:noFill/>
          </a:ln>
        </p:spPr>
        <p:txBody>
          <a:bodyPr rtlCol="0" anchor="t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TRAPEZOIDAL RULE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21327" y="1219200"/>
            <a:ext cx="8572500" cy="54864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area of the trapezoid </a:t>
            </a:r>
            <a:r>
              <a:rPr lang="en-US" sz="2400" dirty="0" smtClean="0"/>
              <a:t>that lies above </a:t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th</a:t>
            </a:r>
            <a:r>
              <a:rPr lang="en-US" sz="2400" dirty="0" smtClean="0"/>
              <a:t> subinterval is: 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Trapezoidal rule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// add up all areas</a:t>
            </a:r>
          </a:p>
          <a:p>
            <a:pPr lvl="1"/>
            <a:endParaRPr lang="en-US" sz="2400" dirty="0" smtClean="0"/>
          </a:p>
          <a:p>
            <a:pPr lvl="1">
              <a:buNone/>
            </a:pPr>
            <a:endParaRPr lang="vi-VN" sz="2400" dirty="0" smtClean="0"/>
          </a:p>
          <a:p>
            <a:pPr lvl="1">
              <a:buNone/>
            </a:pPr>
            <a:endParaRPr lang="en-US" sz="2400" dirty="0" smtClean="0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812612"/>
              </p:ext>
            </p:extLst>
          </p:nvPr>
        </p:nvGraphicFramePr>
        <p:xfrm>
          <a:off x="457200" y="2265218"/>
          <a:ext cx="4399844" cy="72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4" imgW="2603160" imgH="431640" progId="Equation.DSMT4">
                  <p:embed/>
                </p:oleObj>
              </mc:Choice>
              <mc:Fallback>
                <p:oleObj name="Equation" r:id="rId4" imgW="2603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65218"/>
                        <a:ext cx="4399844" cy="7286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70414"/>
              </p:ext>
            </p:extLst>
          </p:nvPr>
        </p:nvGraphicFramePr>
        <p:xfrm>
          <a:off x="762000" y="4343400"/>
          <a:ext cx="7543800" cy="148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Equation" r:id="rId6" imgW="3733560" imgH="736560" progId="Equation.DSMT4">
                  <p:embed/>
                </p:oleObj>
              </mc:Choice>
              <mc:Fallback>
                <p:oleObj name="Equation" r:id="rId6" imgW="3733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7543800" cy="1488463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72" y="1450374"/>
            <a:ext cx="3429000" cy="235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4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371600"/>
          </a:xfrm>
        </p:spPr>
        <p:txBody>
          <a:bodyPr/>
          <a:lstStyle/>
          <a:p>
            <a:r>
              <a:rPr lang="en-US" sz="3200" dirty="0" smtClean="0"/>
              <a:t>Trapezoidal rule. Example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614055"/>
                <a:ext cx="7772400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The function f is continuous on [3, 10] and has values given in the table below. Using the intervals [3, 5], [5, 8], [8, 10],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Find </a:t>
                </a:r>
                <a:r>
                  <a:rPr lang="en-US" sz="2400" dirty="0" smtClean="0"/>
                  <a:t>the 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trapezoidal approximation </a:t>
                </a:r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614055"/>
                <a:ext cx="7772400" cy="3886200"/>
              </a:xfrm>
              <a:blipFill>
                <a:blip r:embed="rId2"/>
                <a:stretch>
                  <a:fillRect l="-1176" t="-1099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44065"/>
              </p:ext>
            </p:extLst>
          </p:nvPr>
        </p:nvGraphicFramePr>
        <p:xfrm>
          <a:off x="1828800" y="355715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834"/>
          <a:stretch/>
        </p:blipFill>
        <p:spPr>
          <a:xfrm>
            <a:off x="1219200" y="4638400"/>
            <a:ext cx="5017173" cy="11509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497" y="1752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EX1.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498" y="484453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 anchor="t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SIMPSON’S RULE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144588"/>
            <a:ext cx="8572500" cy="5865812"/>
          </a:xfrm>
        </p:spPr>
        <p:txBody>
          <a:bodyPr/>
          <a:lstStyle/>
          <a:p>
            <a:r>
              <a:rPr lang="en-US" sz="2400" dirty="0" smtClean="0"/>
              <a:t>This is called Simpson’s Rule—after </a:t>
            </a:r>
            <a:br>
              <a:rPr lang="en-US" sz="2400" dirty="0" smtClean="0"/>
            </a:br>
            <a:r>
              <a:rPr lang="en-US" sz="2400" dirty="0" smtClean="0"/>
              <a:t>the English mathematician Thomas Simpson (1710–1761).</a:t>
            </a:r>
          </a:p>
        </p:txBody>
      </p:sp>
    </p:spTree>
    <p:extLst>
      <p:ext uri="{BB962C8B-B14F-4D97-AF65-F5344CB8AC3E}">
        <p14:creationId xmlns:p14="http://schemas.microsoft.com/office/powerpoint/2010/main" val="26071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ChangeArrowheads="1"/>
          </p:cNvSpPr>
          <p:nvPr/>
        </p:nvSpPr>
        <p:spPr bwMode="auto">
          <a:xfrm>
            <a:off x="609600" y="3676650"/>
            <a:ext cx="7886700" cy="219075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 anchor="t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SIMPSON’S RULE</a:t>
            </a:r>
          </a:p>
        </p:txBody>
      </p:sp>
      <p:sp>
        <p:nvSpPr>
          <p:cNvPr id="40965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5870575"/>
            <a:ext cx="8534400" cy="6826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where </a:t>
            </a:r>
            <a:r>
              <a:rPr lang="en-US" sz="2400" b="1" i="1" dirty="0" smtClean="0">
                <a:solidFill>
                  <a:schemeClr val="accent2"/>
                </a:solidFill>
              </a:rPr>
              <a:t>n</a:t>
            </a:r>
            <a:r>
              <a:rPr lang="en-US" sz="2400" b="1" dirty="0" smtClean="0">
                <a:solidFill>
                  <a:schemeClr val="accent2"/>
                </a:solidFill>
              </a:rPr>
              <a:t> is even</a:t>
            </a:r>
            <a:r>
              <a:rPr lang="en-US" sz="2400" dirty="0" smtClean="0"/>
              <a:t> and </a:t>
            </a:r>
            <a:r>
              <a:rPr lang="en-US" sz="2400" dirty="0" smtClean="0">
                <a:cs typeface="Arial" charset="0"/>
              </a:rPr>
              <a:t>∆</a:t>
            </a:r>
            <a:r>
              <a:rPr lang="en-US" sz="2400" i="1" dirty="0" smtClean="0"/>
              <a:t>x</a:t>
            </a:r>
            <a:r>
              <a:rPr lang="en-US" sz="2400" dirty="0" smtClean="0"/>
              <a:t> = (</a:t>
            </a:r>
            <a:r>
              <a:rPr lang="en-US" sz="2400" i="1" dirty="0" smtClean="0"/>
              <a:t>b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dirty="0" smtClean="0"/>
              <a:t>)/</a:t>
            </a:r>
            <a:r>
              <a:rPr lang="en-US" sz="2400" i="1" dirty="0" smtClean="0"/>
              <a:t>n</a:t>
            </a:r>
            <a:r>
              <a:rPr lang="en-US" sz="2400" dirty="0" smtClean="0"/>
              <a:t>. </a:t>
            </a:r>
          </a:p>
        </p:txBody>
      </p:sp>
      <p:graphicFrame>
        <p:nvGraphicFramePr>
          <p:cNvPr id="409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72973"/>
              </p:ext>
            </p:extLst>
          </p:nvPr>
        </p:nvGraphicFramePr>
        <p:xfrm>
          <a:off x="1085850" y="3722092"/>
          <a:ext cx="6934200" cy="2099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4" imgW="3098520" imgH="965160" progId="Equation.DSMT4">
                  <p:embed/>
                </p:oleObj>
              </mc:Choice>
              <mc:Fallback>
                <p:oleObj name="Equation" r:id="rId4" imgW="309852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3722092"/>
                        <a:ext cx="6934200" cy="20998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200400" y="1066800"/>
            <a:ext cx="5829300" cy="2500313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0967" name="Picture 7" descr="07070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1178739"/>
            <a:ext cx="4838700" cy="208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89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4051849" cy="11935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97468"/>
            <a:ext cx="3879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33A67"/>
                </a:solidFill>
                <a:latin typeface="LiberationSans-Bold"/>
              </a:rPr>
              <a:t>Applying Simpson’s Rule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 1.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97065"/>
            <a:ext cx="8170236" cy="10127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311722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4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Simpson’s rule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24800" cy="50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5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Integration by parts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𝑢𝑑𝑣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𝑢𝑣</m:t>
                      </m:r>
                      <m:r>
                        <a:rPr lang="en-US" i="1">
                          <a:latin typeface="Cambria Math"/>
                        </a:rPr>
                        <m:t> 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𝑣𝑑𝑢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Approximate integration</a:t>
                </a:r>
              </a:p>
              <a:p>
                <a:pPr lvl="2"/>
                <a:r>
                  <a:rPr lang="en-US" dirty="0"/>
                  <a:t>Midpoint rule</a:t>
                </a:r>
              </a:p>
              <a:p>
                <a:pPr lvl="2"/>
                <a:r>
                  <a:rPr lang="en-US" dirty="0"/>
                  <a:t>Trapezoidal rule</a:t>
                </a:r>
              </a:p>
              <a:p>
                <a:pPr lvl="2"/>
                <a:r>
                  <a:rPr lang="en-US" dirty="0"/>
                  <a:t>Simpson’s rule</a:t>
                </a:r>
              </a:p>
              <a:p>
                <a:r>
                  <a:rPr lang="en-US" dirty="0"/>
                  <a:t>Improper integrals</a:t>
                </a:r>
              </a:p>
              <a:p>
                <a:pPr lvl="2"/>
                <a:r>
                  <a:rPr lang="en-US" dirty="0"/>
                  <a:t>Infinite intervals</a:t>
                </a:r>
              </a:p>
              <a:p>
                <a:pPr lvl="2"/>
                <a:r>
                  <a:rPr lang="en-US" dirty="0"/>
                  <a:t>Discontinuous Intervals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508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6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68580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We summarize here the most important integrals that </a:t>
            </a:r>
            <a:r>
              <a:rPr lang="en-US" sz="2400" dirty="0" smtClean="0">
                <a:latin typeface="Times New Roman" panose="02020603050405020304" pitchFamily="18" charset="0"/>
              </a:rPr>
              <a:t>we have </a:t>
            </a:r>
            <a:r>
              <a:rPr lang="en-US" sz="2400" dirty="0">
                <a:latin typeface="Times New Roman" panose="02020603050405020304" pitchFamily="18" charset="0"/>
              </a:rPr>
              <a:t>learned so far.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0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7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by </a:t>
            </a:r>
            <a:r>
              <a:rPr lang="en-US" dirty="0" smtClean="0"/>
              <a:t>parts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1066800"/>
              </a:xfrm>
              <a:solidFill>
                <a:schemeClr val="accent2"/>
              </a:solidFill>
            </p:spPr>
            <p:txBody>
              <a:bodyPr>
                <a:normAutofit fontScale="25000" lnSpcReduction="20000"/>
              </a:bodyPr>
              <a:lstStyle/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0" i="1">
                              <a:latin typeface="Cambria Math"/>
                            </a:rPr>
                            <m:t>𝑢𝑑𝑣</m:t>
                          </m:r>
                        </m:e>
                      </m:nary>
                      <m:r>
                        <a:rPr lang="en-US" sz="12000" i="1">
                          <a:latin typeface="Cambria Math"/>
                        </a:rPr>
                        <m:t>=</m:t>
                      </m:r>
                      <m:r>
                        <a:rPr lang="en-US" sz="12000" i="1">
                          <a:latin typeface="Cambria Math"/>
                        </a:rPr>
                        <m:t>𝑢𝑣</m:t>
                      </m:r>
                      <m:r>
                        <a:rPr lang="en-US" sz="12000" i="1">
                          <a:latin typeface="Cambria Math"/>
                        </a:rPr>
                        <m:t> 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0" i="1">
                              <a:latin typeface="Cambria Math"/>
                            </a:rPr>
                            <m:t>𝑣𝑑𝑢</m:t>
                          </m:r>
                        </m:e>
                      </m:nary>
                    </m:oMath>
                  </m:oMathPara>
                </a14:m>
                <a:endParaRPr lang="en-US" sz="12000" dirty="0"/>
              </a:p>
              <a:p>
                <a:pPr marL="0" indent="0">
                  <a:buNone/>
                </a:pPr>
                <a:r>
                  <a:rPr lang="en-US" sz="9600" dirty="0" smtClean="0"/>
                  <a:t>Examples.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9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𝑙𝑛𝑥</m:t>
                        </m:r>
                        <m:r>
                          <a:rPr lang="en-US" sz="96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9600" dirty="0"/>
                  <a:t>			// u = </a:t>
                </a:r>
                <a:r>
                  <a:rPr lang="en-US" sz="9600" dirty="0" err="1"/>
                  <a:t>lnx</a:t>
                </a:r>
                <a:r>
                  <a:rPr lang="en-US" sz="9600" dirty="0"/>
                  <a:t>, dv = dx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9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(3</m:t>
                        </m:r>
                        <m:r>
                          <a:rPr lang="en-US" sz="9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9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+1)</m:t>
                        </m:r>
                        <m:r>
                          <a:rPr lang="en-US" sz="9600" b="0" i="1" smtClean="0">
                            <a:latin typeface="Cambria Math"/>
                          </a:rPr>
                          <m:t>𝑠𝑖𝑛</m:t>
                        </m:r>
                        <m:r>
                          <a:rPr lang="en-US" sz="9600" b="0" i="1" smtClean="0">
                            <a:latin typeface="Cambria Math"/>
                          </a:rPr>
                          <m:t>2</m:t>
                        </m:r>
                        <m:r>
                          <a:rPr lang="en-US" sz="9600" b="0" i="1" smtClean="0">
                            <a:latin typeface="Cambria Math"/>
                          </a:rPr>
                          <m:t>𝑥𝑑𝑥</m:t>
                        </m:r>
                      </m:e>
                    </m:nary>
                  </m:oMath>
                </a14:m>
                <a:r>
                  <a:rPr lang="en-US" sz="9600" dirty="0" smtClean="0"/>
                  <a:t>	// u = 3x+1, dv = sin2xdx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9600" b="0" i="1" smtClean="0">
                            <a:latin typeface="Cambria Math"/>
                          </a:rPr>
                          <m:t>(</m:t>
                        </m:r>
                        <m:r>
                          <a:rPr lang="en-US" sz="9600" i="1">
                            <a:latin typeface="Cambria Math"/>
                          </a:rPr>
                          <m:t>𝑥</m:t>
                        </m:r>
                        <m:r>
                          <a:rPr lang="en-US" sz="96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9600" b="0" i="1" smtClean="0">
                            <a:latin typeface="Cambria Math"/>
                          </a:rPr>
                          <m:t>+1)</m:t>
                        </m:r>
                        <m:r>
                          <a:rPr lang="en-US" sz="9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𝑙𝑛𝑥</m:t>
                        </m:r>
                        <m:r>
                          <a:rPr lang="en-US" sz="96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9600" dirty="0" smtClean="0"/>
                  <a:t>		// u = </a:t>
                </a:r>
                <a:r>
                  <a:rPr lang="en-US" sz="9600" dirty="0" err="1" smtClean="0"/>
                  <a:t>lnx</a:t>
                </a:r>
                <a:r>
                  <a:rPr lang="en-US" sz="9600" dirty="0" smtClean="0"/>
                  <a:t>, dv = (x</a:t>
                </a:r>
                <a:r>
                  <a:rPr lang="en-US" sz="9600" baseline="30000" dirty="0" smtClean="0"/>
                  <a:t>2</a:t>
                </a:r>
                <a:r>
                  <a:rPr lang="en-US" sz="9600" dirty="0" smtClean="0"/>
                  <a:t>+1)dx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9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9600" b="0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9600" i="1">
                            <a:latin typeface="Cambria Math"/>
                          </a:rPr>
                          <m:t>𝑒</m:t>
                        </m:r>
                        <m:r>
                          <a:rPr lang="en-US" sz="9600" b="0" i="1" baseline="30000" smtClean="0">
                            <a:latin typeface="Cambria Math"/>
                          </a:rPr>
                          <m:t>𝑥</m:t>
                        </m:r>
                        <m:r>
                          <a:rPr lang="en-US" sz="96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9600" dirty="0" smtClean="0"/>
                  <a:t>			// u = x</a:t>
                </a:r>
                <a:r>
                  <a:rPr lang="en-US" sz="9600" baseline="30000" dirty="0" smtClean="0"/>
                  <a:t>2</a:t>
                </a:r>
                <a:r>
                  <a:rPr lang="en-US" sz="9600" dirty="0" smtClean="0"/>
                  <a:t>, dv = </a:t>
                </a:r>
                <a:r>
                  <a:rPr lang="en-US" sz="9600" dirty="0" err="1" smtClean="0"/>
                  <a:t>e</a:t>
                </a:r>
                <a:r>
                  <a:rPr lang="en-US" sz="9600" baseline="30000" dirty="0" err="1" smtClean="0"/>
                  <a:t>x</a:t>
                </a:r>
                <a:r>
                  <a:rPr lang="en-US" sz="9600" dirty="0" err="1" smtClean="0"/>
                  <a:t>dx</a:t>
                </a:r>
                <a:endParaRPr lang="en-US" sz="9600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9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9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9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9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9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+1)</m:t>
                        </m:r>
                        <m:sSup>
                          <m:sSup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9600" b="0" i="1" smtClean="0">
                                <a:latin typeface="Cambria Math"/>
                              </a:rPr>
                              <m:t>−3</m:t>
                            </m:r>
                            <m:r>
                              <a:rPr lang="en-US" sz="96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sz="9600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9600" dirty="0" smtClean="0"/>
                  <a:t>	// u = x</a:t>
                </a:r>
                <a:r>
                  <a:rPr lang="en-US" sz="9600" baseline="30000" dirty="0" smtClean="0"/>
                  <a:t>2</a:t>
                </a:r>
                <a:r>
                  <a:rPr lang="en-US" sz="9600" dirty="0" smtClean="0"/>
                  <a:t> + 1, dv = e</a:t>
                </a:r>
                <a:r>
                  <a:rPr lang="en-US" sz="9600" baseline="30000" dirty="0" smtClean="0"/>
                  <a:t>-3x</a:t>
                </a:r>
                <a:r>
                  <a:rPr lang="en-US" sz="9600" dirty="0" smtClean="0"/>
                  <a:t>dx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9600" i="1">
                            <a:latin typeface="Cambria Math"/>
                          </a:rPr>
                          <m:t>𝑒</m:t>
                        </m:r>
                        <m:r>
                          <a:rPr lang="en-US" sz="9600" i="1" baseline="30000">
                            <a:latin typeface="Cambria Math"/>
                          </a:rPr>
                          <m:t>𝑥</m:t>
                        </m:r>
                        <m:r>
                          <a:rPr lang="en-US" sz="9600" i="1">
                            <a:latin typeface="Cambria Math"/>
                          </a:rPr>
                          <m:t>𝑠𝑖𝑛𝑥𝑑𝑥</m:t>
                        </m:r>
                      </m:e>
                    </m:nary>
                  </m:oMath>
                </a14:m>
                <a:r>
                  <a:rPr lang="en-US" sz="9600" dirty="0" smtClean="0"/>
                  <a:t>		// </a:t>
                </a:r>
                <a:r>
                  <a:rPr lang="en-US" sz="9600" dirty="0"/>
                  <a:t>u = e</a:t>
                </a:r>
                <a:r>
                  <a:rPr lang="en-US" sz="9600" baseline="30000" dirty="0"/>
                  <a:t>x</a:t>
                </a:r>
                <a:r>
                  <a:rPr lang="en-US" sz="9600" dirty="0"/>
                  <a:t>, dv = </a:t>
                </a:r>
                <a:r>
                  <a:rPr lang="en-US" sz="9600" dirty="0" err="1" smtClean="0"/>
                  <a:t>sinxdx</a:t>
                </a:r>
                <a:endParaRPr lang="en-US" sz="9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1066800"/>
              </a:xfrm>
              <a:blipFill>
                <a:blip r:embed="rId2"/>
                <a:stretch>
                  <a:fillRect l="-1111" b="-39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8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Improper integrals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Type 1: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infinite</a:t>
                </a:r>
                <a:r>
                  <a:rPr lang="en-US" sz="2400" dirty="0" smtClean="0"/>
                  <a:t> intervals 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Type 2: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discontinuous</a:t>
                </a:r>
                <a:r>
                  <a:rPr lang="en-US" sz="2400" dirty="0" smtClean="0"/>
                  <a:t> Integrands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5020290" cy="1318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0"/>
            <a:ext cx="90005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90" y="2971800"/>
            <a:ext cx="5608233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90" y="4495800"/>
            <a:ext cx="6306693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581" y="1237804"/>
            <a:ext cx="5020290" cy="13183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" y="52210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28DBF"/>
                </a:solidFill>
                <a:latin typeface="LiberationSans-Bold"/>
              </a:rPr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8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1. 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273" y="1752600"/>
                <a:ext cx="8229600" cy="106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Consider the improper integral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273" y="1752600"/>
                <a:ext cx="8229600" cy="1066800"/>
              </a:xfrm>
              <a:blipFill>
                <a:blip r:embed="rId2"/>
                <a:stretch>
                  <a:fillRect l="-1926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2895600"/>
                <a:ext cx="7315200" cy="2916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By computer: 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100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Symbol"/>
                  </a:rPr>
                  <a:t> </a:t>
                </a:r>
                <a:r>
                  <a:rPr lang="en-US" sz="2400" dirty="0">
                    <a:solidFill>
                      <a:srgbClr val="FF0000"/>
                    </a:solidFill>
                    <a:sym typeface="Symbol"/>
                  </a:rPr>
                  <a:t>95</a:t>
                </a:r>
                <a:r>
                  <a:rPr lang="en-US" sz="2400" dirty="0">
                    <a:sym typeface="Symbol"/>
                  </a:rPr>
                  <a:t>.07802666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1000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Symbol"/>
                  </a:rPr>
                  <a:t> </a:t>
                </a:r>
                <a:r>
                  <a:rPr lang="en-US" sz="2400" dirty="0">
                    <a:solidFill>
                      <a:srgbClr val="FF0000"/>
                    </a:solidFill>
                    <a:sym typeface="Symbol"/>
                  </a:rPr>
                  <a:t>992</a:t>
                </a:r>
                <a:r>
                  <a:rPr lang="en-US" sz="2400" dirty="0">
                    <a:sym typeface="Symbol"/>
                  </a:rPr>
                  <a:t>.7843924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3000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Symbol"/>
                  </a:rPr>
                  <a:t> </a:t>
                </a:r>
                <a:r>
                  <a:rPr lang="en-US" sz="2400" dirty="0">
                    <a:solidFill>
                      <a:srgbClr val="FF0000"/>
                    </a:solidFill>
                  </a:rPr>
                  <a:t>2991</a:t>
                </a:r>
                <a:r>
                  <a:rPr lang="en-US" sz="2400" dirty="0"/>
                  <a:t>.686446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Guess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dirty="0">
                    <a:sym typeface="Symbol"/>
                  </a:rPr>
                  <a:t> 	// diverges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5600"/>
                <a:ext cx="7315200" cy="2916952"/>
              </a:xfrm>
              <a:prstGeom prst="rect">
                <a:avLst/>
              </a:prstGeom>
              <a:blipFill>
                <a:blip r:embed="rId3"/>
                <a:stretch>
                  <a:fillRect l="-1333" t="-1461" b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0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1. 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1200"/>
                <a:ext cx="8229600" cy="2667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Consider the improper integral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3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3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3400" b="0" i="1" baseline="3000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3400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1200"/>
                <a:ext cx="8229600" cy="2667000"/>
              </a:xfrm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0" y="3266208"/>
                <a:ext cx="7391400" cy="2942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By computer: 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100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400" i="1" baseline="3000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Symbol"/>
                  </a:rPr>
                  <a:t> </a:t>
                </a:r>
                <a:r>
                  <a:rPr lang="en-US" sz="2400" dirty="0">
                    <a:solidFill>
                      <a:srgbClr val="FF0000"/>
                    </a:solidFill>
                    <a:sym typeface="Symbol"/>
                  </a:rPr>
                  <a:t>0.77</a:t>
                </a:r>
                <a:r>
                  <a:rPr lang="en-US" sz="2400" dirty="0">
                    <a:sym typeface="Symbol"/>
                  </a:rPr>
                  <a:t>53984965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1000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400" i="1" baseline="3000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Symbol"/>
                  </a:rPr>
                  <a:t> </a:t>
                </a:r>
                <a:r>
                  <a:rPr lang="en-US" sz="2400" dirty="0">
                    <a:solidFill>
                      <a:srgbClr val="FF0000"/>
                    </a:solidFill>
                    <a:sym typeface="Symbol"/>
                  </a:rPr>
                  <a:t>0.78</a:t>
                </a:r>
                <a:r>
                  <a:rPr lang="en-US" sz="2400" dirty="0">
                    <a:sym typeface="Symbol"/>
                  </a:rPr>
                  <a:t>43981635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3000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400" i="1" baseline="3000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Symbol"/>
                  </a:rPr>
                  <a:t>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0.78</a:t>
                </a:r>
                <a:r>
                  <a:rPr lang="en-US" sz="2400" dirty="0"/>
                  <a:t>50648295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Guess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400" i="1" baseline="3000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dirty="0">
                    <a:sym typeface="Symbol"/>
                  </a:rPr>
                  <a:t>a number 	// converges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66208"/>
                <a:ext cx="7391400" cy="2942472"/>
              </a:xfrm>
              <a:prstGeom prst="rect">
                <a:avLst/>
              </a:prstGeom>
              <a:blipFill>
                <a:blip r:embed="rId3"/>
                <a:stretch>
                  <a:fillRect l="-1237" t="-1452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2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2FE2126-3B9A-47CA-8C63-92FBDC6C35D1}" vid="{2898285D-DE33-40E0-8579-F511568931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3395</TotalTime>
  <Words>391</Words>
  <Application>Microsoft Office PowerPoint</Application>
  <PresentationFormat>On-screen Show (4:3)</PresentationFormat>
  <Paragraphs>132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Arial</vt:lpstr>
      <vt:lpstr>Arial Black</vt:lpstr>
      <vt:lpstr>Calibri</vt:lpstr>
      <vt:lpstr>Cambria Math</vt:lpstr>
      <vt:lpstr>LiberationSans-Bold</vt:lpstr>
      <vt:lpstr>LiberationSerif</vt:lpstr>
      <vt:lpstr>LiberationSerif-Italic</vt:lpstr>
      <vt:lpstr>STIXGeneral-Italic</vt:lpstr>
      <vt:lpstr>STIXGeneral-Regular</vt:lpstr>
      <vt:lpstr>STIXSizeOneSym-Regular</vt:lpstr>
      <vt:lpstr>Symbol</vt:lpstr>
      <vt:lpstr>Times New Roman</vt:lpstr>
      <vt:lpstr>Wingdings</vt:lpstr>
      <vt:lpstr>Theme1</vt:lpstr>
      <vt:lpstr>Equation</vt:lpstr>
      <vt:lpstr>MathType 7.0 Equation</vt:lpstr>
      <vt:lpstr>CHAPTER 6</vt:lpstr>
      <vt:lpstr>CHAPTER 6</vt:lpstr>
      <vt:lpstr>PowerPoint Presentation</vt:lpstr>
      <vt:lpstr>Integration by parts</vt:lpstr>
      <vt:lpstr>Improper integrals</vt:lpstr>
      <vt:lpstr>Type 1</vt:lpstr>
      <vt:lpstr>PowerPoint Presentation</vt:lpstr>
      <vt:lpstr>Type 1. Example 1</vt:lpstr>
      <vt:lpstr>Type 1. Example 2</vt:lpstr>
      <vt:lpstr>CONVERGENT AND DIVERGENT</vt:lpstr>
      <vt:lpstr>PowerPoint Presentation</vt:lpstr>
      <vt:lpstr>Type 1. </vt:lpstr>
      <vt:lpstr>IMPROPER INTEGRAL OF TYPE 2</vt:lpstr>
      <vt:lpstr>PowerPoint Presentation</vt:lpstr>
      <vt:lpstr>Type 2. Example</vt:lpstr>
      <vt:lpstr>Type 2. Do yourself </vt:lpstr>
      <vt:lpstr>Comparison with ∫1_1^∞▒1/x^p  dx </vt:lpstr>
      <vt:lpstr>Comparison. Do yourself</vt:lpstr>
      <vt:lpstr>PowerPoint Presentation</vt:lpstr>
      <vt:lpstr>Approximate integration</vt:lpstr>
      <vt:lpstr>PowerPoint Presentation</vt:lpstr>
      <vt:lpstr>TRAPEZOIDAL RULE</vt:lpstr>
      <vt:lpstr>Trapezoidal rule. Example</vt:lpstr>
      <vt:lpstr>SIMPSON’S RULE</vt:lpstr>
      <vt:lpstr>SIMPSON’S RULE</vt:lpstr>
      <vt:lpstr>PowerPoint Presentation</vt:lpstr>
      <vt:lpstr>Simpson’s rule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Lenovo</dc:creator>
  <cp:lastModifiedBy>Tran Thanh</cp:lastModifiedBy>
  <cp:revision>55</cp:revision>
  <dcterms:created xsi:type="dcterms:W3CDTF">2017-06-03T02:23:23Z</dcterms:created>
  <dcterms:modified xsi:type="dcterms:W3CDTF">2019-11-19T08:29:13Z</dcterms:modified>
</cp:coreProperties>
</file>