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4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3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29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52150-C53D-45DA-B936-DDAD8C7BA37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C7613-02AE-4DBC-9BD3-7859CD61A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15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43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66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92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51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725C7B00-EF8B-4C87-AE1D-EBB8547F3B70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3C68C42E-3683-4555-BF17-4B0BD7ED7EE8}" type="datetimeFigureOut">
              <a:rPr lang="en-US" smtClean="0"/>
              <a:t>10/3/2019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4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/>
              <a:t>Linear Algebra - Chapter 1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800"/>
            <a:ext cx="7467600" cy="203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887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/>
          </p:cNvSpPr>
          <p:nvPr>
            <p:ph type="title" sz="quarter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graphicFrame>
        <p:nvGraphicFramePr>
          <p:cNvPr id="13619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000125"/>
          <a:ext cx="39893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MathType 6.0 Equation" r:id="rId3" imgW="2057400" imgH="495000" progId="Equation.DSMT4">
                  <p:embed/>
                </p:oleObj>
              </mc:Choice>
              <mc:Fallback>
                <p:oleObj name="MathType 6.0 Equation" r:id="rId3" imgW="2057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00125"/>
                        <a:ext cx="3989388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57224899"/>
              </p:ext>
            </p:extLst>
          </p:nvPr>
        </p:nvGraphicFramePr>
        <p:xfrm>
          <a:off x="600075" y="2057400"/>
          <a:ext cx="35210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5" imgW="1815840" imgH="495000" progId="Equation.DSMT4">
                  <p:embed/>
                </p:oleObj>
              </mc:Choice>
              <mc:Fallback>
                <p:oleObj name="Equation" r:id="rId5" imgW="1815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057400"/>
                        <a:ext cx="35210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1188" y="990600"/>
          <a:ext cx="21320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Unknown" r:id="rId7" imgW="1091880" imgH="495000" progId="Equation.DSMT4">
                  <p:embed/>
                </p:oleObj>
              </mc:Choice>
              <mc:Fallback>
                <p:oleObj name="Unknown" r:id="rId7" imgW="1091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990600"/>
                        <a:ext cx="21320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76611594"/>
              </p:ext>
            </p:extLst>
          </p:nvPr>
        </p:nvGraphicFramePr>
        <p:xfrm>
          <a:off x="6478588" y="2076450"/>
          <a:ext cx="21971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9" imgW="1155600" imgH="495000" progId="Equation.DSMT4">
                  <p:embed/>
                </p:oleObj>
              </mc:Choice>
              <mc:Fallback>
                <p:oleObj name="Equation" r:id="rId9" imgW="1155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076450"/>
                        <a:ext cx="21971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6567488" y="1000125"/>
          <a:ext cx="21193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Unknown" r:id="rId11" imgW="1091880" imgH="495000" progId="Equation.DSMT4">
                  <p:embed/>
                </p:oleObj>
              </mc:Choice>
              <mc:Fallback>
                <p:oleObj name="Unknown" r:id="rId11" imgW="1091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1000125"/>
                        <a:ext cx="21193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75629"/>
              </p:ext>
            </p:extLst>
          </p:nvPr>
        </p:nvGraphicFramePr>
        <p:xfrm>
          <a:off x="4094163" y="2057400"/>
          <a:ext cx="22177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13" imgW="1143000" imgH="495000" progId="Equation.DSMT4">
                  <p:embed/>
                </p:oleObj>
              </mc:Choice>
              <mc:Fallback>
                <p:oleObj name="Equation" r:id="rId13" imgW="1143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057400"/>
                        <a:ext cx="22177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27050" y="3276600"/>
            <a:ext cx="2614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sym typeface="Euclid Symbol" pitchFamily="18" charset="2"/>
              </a:rPr>
              <a:t>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Solution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CC3300"/>
                </a:solidFill>
                <a:latin typeface="+mn-lt"/>
              </a:rPr>
              <a:t>(0,-1)</a:t>
            </a:r>
          </a:p>
        </p:txBody>
      </p:sp>
    </p:spTree>
    <p:extLst>
      <p:ext uri="{BB962C8B-B14F-4D97-AF65-F5344CB8AC3E}">
        <p14:creationId xmlns:p14="http://schemas.microsoft.com/office/powerpoint/2010/main" val="5437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2"/>
                </a:solidFill>
                <a:latin typeface="Arial" charset="0"/>
                <a:cs typeface="Arial" charset="0"/>
              </a:rPr>
              <a:t>A </a:t>
            </a:r>
            <a:r>
              <a:rPr lang="en-US" sz="4000" b="1">
                <a:solidFill>
                  <a:schemeClr val="tx2"/>
                </a:solidFill>
                <a:latin typeface="Arial" charset="0"/>
                <a:cs typeface="Arial" charset="0"/>
              </a:rPr>
              <a:t>row-echelon matrix</a:t>
            </a:r>
            <a:r>
              <a:rPr lang="en-US" sz="4000" b="1">
                <a:solidFill>
                  <a:schemeClr val="accent2"/>
                </a:solidFill>
                <a:latin typeface="Arial" charset="0"/>
                <a:cs typeface="Arial" charset="0"/>
              </a:rPr>
              <a:t> has 3 properties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4419600" y="2027238"/>
            <a:ext cx="4495800" cy="4525962"/>
          </a:xfrm>
        </p:spPr>
        <p:txBody>
          <a:bodyPr/>
          <a:lstStyle/>
          <a:p>
            <a:r>
              <a:rPr lang="en-US" sz="2800" dirty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All the zero rows are at the bottom</a:t>
            </a:r>
          </a:p>
          <a:p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The first nonzero entry from the left in each nonzero row is a 1, called the </a:t>
            </a:r>
            <a:r>
              <a:rPr lang="en-US" sz="28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leading 1</a:t>
            </a: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for that row</a:t>
            </a:r>
          </a:p>
          <a:p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Each leading 1 is </a:t>
            </a:r>
            <a:r>
              <a:rPr lang="en-US" sz="2800" b="1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to the right</a:t>
            </a:r>
            <a:r>
              <a:rPr lang="en-US" sz="28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of all leading 1’s in the rows above it</a:t>
            </a:r>
          </a:p>
          <a:p>
            <a:endParaRPr lang="en-US" sz="2800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7200" y="2678113"/>
          <a:ext cx="388620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MathType 6.0 Equation" r:id="rId3" imgW="2539800" imgH="2234880" progId="Equation.DSMT4">
                  <p:embed/>
                </p:oleObj>
              </mc:Choice>
              <mc:Fallback>
                <p:oleObj name="MathType 6.0 Equation" r:id="rId3" imgW="253980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78113"/>
                        <a:ext cx="3886200" cy="341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9"/>
          <p:cNvSpPr>
            <a:spLocks noChangeShapeType="1"/>
          </p:cNvSpPr>
          <p:nvPr/>
        </p:nvSpPr>
        <p:spPr bwMode="auto">
          <a:xfrm flipH="1">
            <a:off x="3429000" y="2438400"/>
            <a:ext cx="1143000" cy="3048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1447800" y="3124200"/>
            <a:ext cx="30480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1143000" y="2743200"/>
            <a:ext cx="3200400" cy="2590800"/>
            <a:chOff x="2112" y="1488"/>
            <a:chExt cx="1728" cy="1488"/>
          </a:xfrm>
        </p:grpSpPr>
        <p:sp>
          <p:nvSpPr>
            <p:cNvPr id="10248" name="Line 13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14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28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Row-echelon matrix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1270000" imgH="1168400" progId="Equation.DSMT4">
                  <p:embed/>
                </p:oleObj>
              </mc:Choice>
              <mc:Fallback>
                <p:oleObj name="Equation" r:id="rId3" imgW="12700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74725" y="567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28600" y="5730875"/>
            <a:ext cx="6791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           ( for any choice in  *-position )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228600" y="1387475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The row-echelon matrix has the “staircase” form</a:t>
            </a:r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>
            <a:off x="1295400" y="2667000"/>
            <a:ext cx="2057400" cy="1447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>
            <a:off x="1371600" y="3276600"/>
            <a:ext cx="2895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533400" y="40386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leading ones</a:t>
            </a:r>
          </a:p>
        </p:txBody>
      </p:sp>
      <p:grpSp>
        <p:nvGrpSpPr>
          <p:cNvPr id="11274" name="Group 36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30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31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32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33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34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35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70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9067800" cy="1143000"/>
          </a:xfrm>
        </p:spPr>
        <p:txBody>
          <a:bodyPr/>
          <a:lstStyle/>
          <a:p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ow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-echelon matrix</a:t>
            </a:r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5862911"/>
              </p:ext>
            </p:extLst>
          </p:nvPr>
        </p:nvGraphicFramePr>
        <p:xfrm>
          <a:off x="4800600" y="1612900"/>
          <a:ext cx="154305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3" imgW="736560" imgH="749160" progId="Equation.DSMT4">
                  <p:embed/>
                </p:oleObj>
              </mc:Choice>
              <mc:Fallback>
                <p:oleObj name="Equation" r:id="rId3" imgW="7365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2900"/>
                        <a:ext cx="154305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1839913"/>
          <a:ext cx="15430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Unknown" r:id="rId5" imgW="723600" imgH="495000" progId="Equation.DSMT4">
                  <p:embed/>
                </p:oleObj>
              </mc:Choice>
              <mc:Fallback>
                <p:oleObj name="Unknown" r:id="rId5" imgW="723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39913"/>
                        <a:ext cx="15430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4114800"/>
          <a:ext cx="2003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Unknown" r:id="rId7" imgW="939600" imgH="749160" progId="Equation.DSMT4">
                  <p:embed/>
                </p:oleObj>
              </mc:Choice>
              <mc:Fallback>
                <p:oleObj name="Unknown" r:id="rId7" imgW="9396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2003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Unknown" r:id="rId9" imgW="977760" imgH="749160" progId="Equation.DSMT4">
                  <p:embed/>
                </p:oleObj>
              </mc:Choice>
              <mc:Fallback>
                <p:oleObj name="Unknown" r:id="rId9" imgW="9777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Unknown" r:id="rId11" imgW="749160" imgH="749160" progId="Equation.DSMT4">
                  <p:embed/>
                </p:oleObj>
              </mc:Choice>
              <mc:Fallback>
                <p:oleObj name="Unknown" r:id="rId11" imgW="7491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1386114" y="4633686"/>
            <a:ext cx="533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95686" y="2119086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5430" y="4557486"/>
            <a:ext cx="1524000" cy="700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0000FF"/>
                </a:solidFill>
                <a:latin typeface="Arial" charset="0"/>
                <a:cs typeface="Arial" charset="0"/>
              </a:rPr>
              <a:t>A reduced row-echelon matrix</a:t>
            </a:r>
            <a:br>
              <a:rPr lang="en-US" sz="4000" b="1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0000FF"/>
                </a:solidFill>
                <a:latin typeface="Arial" charset="0"/>
                <a:cs typeface="Arial" charset="0"/>
              </a:rPr>
              <a:t>(ma trận bậc thang theo dòng thu gọn)</a:t>
            </a:r>
            <a:r>
              <a:rPr lang="en-US" sz="4000">
                <a:latin typeface="Arial" charset="0"/>
                <a:cs typeface="Arial" charset="0"/>
              </a:rPr>
              <a:t> has the properties</a:t>
            </a: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381000" y="2865438"/>
            <a:ext cx="5410200" cy="300196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It is a row-echelon matrix</a:t>
            </a:r>
          </a:p>
          <a:p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Each leading 1 is the </a:t>
            </a: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only nonzero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entry in its column</a:t>
            </a:r>
          </a:p>
          <a:p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6019800" y="3235325"/>
          <a:ext cx="25431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MathType 6.0 Equation" r:id="rId3" imgW="977760" imgH="749160" progId="Equation.DSMT4">
                  <p:embed/>
                </p:oleObj>
              </mc:Choice>
              <mc:Fallback>
                <p:oleObj name="MathType 6.0 Equation" r:id="rId3" imgW="9777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35325"/>
                        <a:ext cx="254317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8"/>
          <p:cNvSpPr>
            <a:spLocks noChangeShapeType="1"/>
          </p:cNvSpPr>
          <p:nvPr/>
        </p:nvSpPr>
        <p:spPr bwMode="auto">
          <a:xfrm flipV="1">
            <a:off x="8305800" y="44196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V="1">
            <a:off x="7772400" y="4419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7162800" y="3810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educed row- echelon matrix</a:t>
            </a:r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04414"/>
              </p:ext>
            </p:extLst>
          </p:nvPr>
        </p:nvGraphicFramePr>
        <p:xfrm>
          <a:off x="3756025" y="2212975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MathType 6.0 Equation" r:id="rId3" imgW="749160" imgH="749160" progId="Equation.DSMT4">
                  <p:embed/>
                </p:oleObj>
              </mc:Choice>
              <mc:Fallback>
                <p:oleObj name="MathType 6.0 Equation" r:id="rId3" imgW="7491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2212975"/>
                        <a:ext cx="15970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53660"/>
              </p:ext>
            </p:extLst>
          </p:nvPr>
        </p:nvGraphicFramePr>
        <p:xfrm>
          <a:off x="954088" y="2754313"/>
          <a:ext cx="1598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Unknown" r:id="rId5" imgW="749160" imgH="495000" progId="Equation.DSMT4">
                  <p:embed/>
                </p:oleObj>
              </mc:Choice>
              <mc:Fallback>
                <p:oleObj name="Unknown" r:id="rId5" imgW="7491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754313"/>
                        <a:ext cx="15986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873125" y="4114800"/>
          <a:ext cx="20859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Unknown" r:id="rId7" imgW="977760" imgH="749160" progId="Equation.DSMT4">
                  <p:embed/>
                </p:oleObj>
              </mc:Choice>
              <mc:Fallback>
                <p:oleObj name="Unknown" r:id="rId7" imgW="9777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114800"/>
                        <a:ext cx="20859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Unknown" r:id="rId9" imgW="977760" imgH="749160" progId="Equation.DSMT4">
                  <p:embed/>
                </p:oleObj>
              </mc:Choice>
              <mc:Fallback>
                <p:oleObj name="Unknown" r:id="rId9" imgW="9777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MathType 6.0 Equation" r:id="rId11" imgW="749160" imgH="749160" progId="Equation.DSMT4">
                  <p:embed/>
                </p:oleObj>
              </mc:Choice>
              <mc:Fallback>
                <p:oleObj name="MathType 6.0 Equation" r:id="rId11" imgW="7491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35337" y="2019011"/>
            <a:ext cx="2438400" cy="1981200"/>
            <a:chOff x="2784" y="864"/>
            <a:chExt cx="1536" cy="1248"/>
          </a:xfrm>
        </p:grpSpPr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H="1">
              <a:off x="2784" y="105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928" y="864"/>
              <a:ext cx="12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3810000"/>
            <a:ext cx="2057400" cy="2057400"/>
            <a:chOff x="4032" y="2400"/>
            <a:chExt cx="1296" cy="1296"/>
          </a:xfrm>
        </p:grpSpPr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 flipH="1">
              <a:off x="4032" y="2400"/>
              <a:ext cx="129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4176" y="2448"/>
              <a:ext cx="115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How to carry a matrix to </a:t>
            </a:r>
            <a:br>
              <a:rPr lang="vi-VN" b="1" dirty="0"/>
            </a:br>
            <a:r>
              <a:rPr lang="vi-VN" b="1" dirty="0"/>
              <a:t>(reduced) row-echelon form?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48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  <a:t>Elementary Operations </a:t>
            </a:r>
            <a:b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CC3300"/>
                </a:solidFill>
                <a:latin typeface="Arial" charset="0"/>
                <a:cs typeface="Arial" charset="0"/>
              </a:rPr>
              <a:t>(phép biến đổi sơ cấp)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Interchange</a:t>
            </a:r>
            <a:r>
              <a:rPr lang="en-US" sz="2400" dirty="0">
                <a:latin typeface="Arial" charset="0"/>
                <a:cs typeface="Arial" charset="0"/>
              </a:rPr>
              <a:t> two equations (type I)</a:t>
            </a:r>
            <a:endParaRPr lang="vi-VN" sz="2400" dirty="0">
              <a:latin typeface="Arial" charset="0"/>
              <a:cs typeface="Arial" charset="0"/>
            </a:endParaRPr>
          </a:p>
          <a:p>
            <a:endParaRPr lang="vi-VN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b="1" dirty="0">
                <a:solidFill>
                  <a:srgbClr val="CC3300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dirty="0">
                <a:latin typeface="Arial" charset="0"/>
                <a:cs typeface="Arial" charset="0"/>
              </a:rPr>
              <a:t> one equation by a </a:t>
            </a:r>
            <a:r>
              <a:rPr lang="en-US" sz="2400" b="1" dirty="0">
                <a:latin typeface="Arial" charset="0"/>
                <a:cs typeface="Arial" charset="0"/>
              </a:rPr>
              <a:t>nonzero number </a:t>
            </a:r>
            <a:r>
              <a:rPr lang="en-US" sz="2400" dirty="0">
                <a:latin typeface="Arial" charset="0"/>
                <a:cs typeface="Arial" charset="0"/>
              </a:rPr>
              <a:t>(type II)</a:t>
            </a:r>
            <a:endParaRPr lang="vi-VN" sz="2400" dirty="0">
              <a:latin typeface="Arial" charset="0"/>
              <a:cs typeface="Arial" charset="0"/>
            </a:endParaRPr>
          </a:p>
          <a:p>
            <a:endParaRPr lang="vi-VN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b="1" dirty="0">
                <a:solidFill>
                  <a:schemeClr val="folHlink"/>
                </a:solidFill>
                <a:latin typeface="Arial" charset="0"/>
                <a:cs typeface="Arial" charset="0"/>
              </a:rPr>
              <a:t>Add a multiple</a:t>
            </a:r>
            <a:r>
              <a:rPr lang="en-US" sz="2400" dirty="0">
                <a:latin typeface="Arial" charset="0"/>
                <a:cs typeface="Arial" charset="0"/>
              </a:rPr>
              <a:t> of one equation to a different equation (type III)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3108325" y="239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vi-VN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1252"/>
            <a:ext cx="5867401" cy="8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314372"/>
            <a:ext cx="693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903913"/>
            <a:ext cx="57822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4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E</a:t>
            </a:r>
            <a:r>
              <a:rPr lang="en-US" b="1" dirty="0" err="1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lementary</a:t>
            </a:r>
            <a:r>
              <a:rPr lang="en-US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 row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1643742"/>
            <a:ext cx="8153400" cy="423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9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33400" y="2362200"/>
            <a:ext cx="8001000" cy="4525963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Step 1. If all row are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zeros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, stop</a:t>
            </a:r>
          </a:p>
          <a:p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Step 2. Otherwise, find the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first column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 from the left containing a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nonzero entry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 (call it </a:t>
            </a:r>
            <a:r>
              <a:rPr lang="en-US" sz="2400" i="1" dirty="0">
                <a:solidFill>
                  <a:srgbClr val="0000FF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) and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move 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the row containing </a:t>
            </a:r>
            <a:r>
              <a:rPr lang="en-US" sz="2400" i="1" dirty="0">
                <a:solidFill>
                  <a:schemeClr val="tx2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 to the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top position</a:t>
            </a:r>
          </a:p>
          <a:p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Step 3.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 that row by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1/a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 to 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  <a:cs typeface="Arial" charset="0"/>
              </a:rPr>
              <a:t>creat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 the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leading 1</a:t>
            </a:r>
          </a:p>
          <a:p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Step 4. By subtracting multiples of that row from the rows below it, make each entry below the leading 1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zero</a:t>
            </a:r>
          </a:p>
          <a:p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Step 5. Repeat step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1-4</a:t>
            </a:r>
            <a:r>
              <a:rPr lang="en-US" sz="2400" dirty="0">
                <a:solidFill>
                  <a:schemeClr val="tx2"/>
                </a:solidFill>
                <a:latin typeface="Arial" charset="0"/>
                <a:cs typeface="Arial" charset="0"/>
              </a:rPr>
              <a:t> on the matrix consisting of the remaining rows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28600" y="1371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   </a:t>
            </a:r>
            <a:r>
              <a:rPr lang="en-US" sz="2400" b="1" i="1" u="sng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Theorem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. Every matrix can be brought to (reduced) row-echelon form by a series of elementary row operations</a:t>
            </a:r>
          </a:p>
        </p:txBody>
      </p:sp>
    </p:spTree>
    <p:extLst>
      <p:ext uri="{BB962C8B-B14F-4D97-AF65-F5344CB8AC3E}">
        <p14:creationId xmlns:p14="http://schemas.microsoft.com/office/powerpoint/2010/main" val="182865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j-lt"/>
                <a:cs typeface="Arial" charset="0"/>
              </a:rPr>
              <a:t>Elementary Operations</a:t>
            </a:r>
          </a:p>
          <a:p>
            <a:endParaRPr lang="en-US" b="1" dirty="0">
              <a:solidFill>
                <a:schemeClr val="tx2"/>
              </a:solidFill>
              <a:latin typeface="+mj-lt"/>
              <a:cs typeface="Arial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+mj-lt"/>
                <a:cs typeface="Arial" charset="0"/>
              </a:rPr>
              <a:t>Gaussian Elimination </a:t>
            </a:r>
          </a:p>
          <a:p>
            <a:endParaRPr lang="en-US" b="1" dirty="0">
              <a:solidFill>
                <a:schemeClr val="tx2"/>
              </a:solidFill>
              <a:latin typeface="+mj-lt"/>
              <a:cs typeface="Arial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+mj-lt"/>
                <a:cs typeface="Arial" charset="0"/>
              </a:rPr>
              <a:t>Homogeneous Equations</a:t>
            </a:r>
          </a:p>
        </p:txBody>
      </p:sp>
    </p:spTree>
    <p:extLst>
      <p:ext uri="{BB962C8B-B14F-4D97-AF65-F5344CB8AC3E}">
        <p14:creationId xmlns:p14="http://schemas.microsoft.com/office/powerpoint/2010/main" val="40128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18"/>
          <p:cNvGraphicFramePr>
            <a:graphicFrameLocks noChangeAspect="1"/>
          </p:cNvGraphicFramePr>
          <p:nvPr/>
        </p:nvGraphicFramePr>
        <p:xfrm>
          <a:off x="6400800" y="2822575"/>
          <a:ext cx="1828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MathType 6.0 Equation" r:id="rId3" imgW="1511280" imgH="1193760" progId="Equation.DSMT4">
                  <p:embed/>
                </p:oleObj>
              </mc:Choice>
              <mc:Fallback>
                <p:oleObj name="MathType 6.0 Equation" r:id="rId3" imgW="151128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575"/>
                        <a:ext cx="1828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514475"/>
          <a:ext cx="27416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MathType 6.0 Equation" r:id="rId5" imgW="2209680" imgH="990360" progId="Equation.DSMT4">
                  <p:embed/>
                </p:oleObj>
              </mc:Choice>
              <mc:Fallback>
                <p:oleObj name="MathType 6.0 Equation" r:id="rId5" imgW="22096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4475"/>
                        <a:ext cx="27416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2895600"/>
          <a:ext cx="1676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Unknown" r:id="rId7" imgW="1473120" imgH="1193760" progId="Equation.DSMT4">
                  <p:embed/>
                </p:oleObj>
              </mc:Choice>
              <mc:Fallback>
                <p:oleObj name="Unknown" r:id="rId7" imgW="147312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6764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898775"/>
          <a:ext cx="1905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Unknown" r:id="rId9" imgW="1409400" imgH="990360" progId="Equation.DSMT4">
                  <p:embed/>
                </p:oleObj>
              </mc:Choice>
              <mc:Fallback>
                <p:oleObj name="Unknown" r:id="rId9" imgW="14094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8775"/>
                        <a:ext cx="1905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609600" y="2914650"/>
          <a:ext cx="17145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MathType 6.0 Equation" r:id="rId11" imgW="1257120" imgH="990360" progId="Equation.DSMT4">
                  <p:embed/>
                </p:oleObj>
              </mc:Choice>
              <mc:Fallback>
                <p:oleObj name="MathType 6.0 Equation" r:id="rId11" imgW="12571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14650"/>
                        <a:ext cx="17145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16"/>
          <p:cNvSpPr>
            <a:spLocks noChangeShapeType="1"/>
          </p:cNvSpPr>
          <p:nvPr/>
        </p:nvSpPr>
        <p:spPr bwMode="auto">
          <a:xfrm>
            <a:off x="4876800" y="3124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6796314" y="3338286"/>
            <a:ext cx="1371600" cy="990600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1965325" y="44561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2</a:t>
            </a:r>
          </a:p>
        </p:txBody>
      </p:sp>
      <p:sp>
        <p:nvSpPr>
          <p:cNvPr id="16395" name="Text Box 23"/>
          <p:cNvSpPr txBox="1">
            <a:spLocks noChangeArrowheads="1"/>
          </p:cNvSpPr>
          <p:nvPr/>
        </p:nvSpPr>
        <p:spPr bwMode="auto">
          <a:xfrm>
            <a:off x="396240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3</a:t>
            </a:r>
          </a:p>
        </p:txBody>
      </p:sp>
      <p:sp>
        <p:nvSpPr>
          <p:cNvPr id="16396" name="Text Box 24"/>
          <p:cNvSpPr txBox="1">
            <a:spLocks noChangeArrowheads="1"/>
          </p:cNvSpPr>
          <p:nvPr/>
        </p:nvSpPr>
        <p:spPr bwMode="auto">
          <a:xfrm>
            <a:off x="59372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4</a:t>
            </a:r>
          </a:p>
        </p:txBody>
      </p:sp>
      <p:sp>
        <p:nvSpPr>
          <p:cNvPr id="16397" name="Text Box 25"/>
          <p:cNvSpPr txBox="1">
            <a:spLocks noChangeArrowheads="1"/>
          </p:cNvSpPr>
          <p:nvPr/>
        </p:nvSpPr>
        <p:spPr bwMode="auto">
          <a:xfrm>
            <a:off x="71564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5</a:t>
            </a:r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V="1">
            <a:off x="4800600" y="2514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27"/>
          <p:cNvSpPr txBox="1">
            <a:spLocks noChangeArrowheads="1"/>
          </p:cNvSpPr>
          <p:nvPr/>
        </p:nvSpPr>
        <p:spPr bwMode="auto">
          <a:xfrm>
            <a:off x="5334000" y="2224088"/>
            <a:ext cx="1285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alibri" pitchFamily="34" charset="0"/>
              </a:rPr>
              <a:t>leading one</a:t>
            </a:r>
          </a:p>
        </p:txBody>
      </p:sp>
    </p:spTree>
    <p:extLst>
      <p:ext uri="{BB962C8B-B14F-4D97-AF65-F5344CB8AC3E}">
        <p14:creationId xmlns:p14="http://schemas.microsoft.com/office/powerpoint/2010/main" val="263609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Carry the matrix</a:t>
            </a: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to row-echelon matrix</a:t>
            </a:r>
          </a:p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to reduced row-echelon matrix</a:t>
            </a:r>
          </a:p>
        </p:txBody>
      </p:sp>
      <p:graphicFrame>
        <p:nvGraphicFramePr>
          <p:cNvPr id="1741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2279650"/>
          <a:ext cx="295116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Unknown" r:id="rId4" imgW="1257120" imgH="749160" progId="Equation.DSMT4">
                  <p:embed/>
                </p:oleObj>
              </mc:Choice>
              <mc:Fallback>
                <p:oleObj name="Unknown" r:id="rId4" imgW="12571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79650"/>
                        <a:ext cx="2951163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91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41500" y="2319338"/>
          <a:ext cx="1270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MathType 6.0 Equation" r:id="rId3" imgW="1269720" imgH="749160" progId="Equation.DSMT4">
                  <p:embed/>
                </p:oleObj>
              </mc:Choice>
              <mc:Fallback>
                <p:oleObj name="MathType 6.0 Equation" r:id="rId3" imgW="12697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319338"/>
                        <a:ext cx="1270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8" y="1298575"/>
          <a:ext cx="565308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Unknown" r:id="rId5" imgW="2641320" imgH="749160" progId="Equation.DSMT4">
                  <p:embed/>
                </p:oleObj>
              </mc:Choice>
              <mc:Fallback>
                <p:oleObj name="Unknown" r:id="rId5" imgW="26413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1298575"/>
                        <a:ext cx="565308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9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78488" y="1298575"/>
          <a:ext cx="3098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Unknown" r:id="rId7" imgW="1447560" imgH="749160" progId="Equation.DSMT4">
                  <p:embed/>
                </p:oleObj>
              </mc:Choice>
              <mc:Fallback>
                <p:oleObj name="Unknown" r:id="rId7" imgW="14475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98575"/>
                        <a:ext cx="3098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0488" y="3287713"/>
          <a:ext cx="28527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Unknown" r:id="rId9" imgW="1333440" imgH="749160" progId="Equation.DSMT4">
                  <p:embed/>
                </p:oleObj>
              </mc:Choice>
              <mc:Fallback>
                <p:oleObj name="Unknown" r:id="rId9" imgW="133344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287713"/>
                        <a:ext cx="28527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2738" y="5272088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row-echelon matrix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05575" y="3762375"/>
            <a:ext cx="2562225" cy="1052513"/>
            <a:chOff x="3417" y="3072"/>
            <a:chExt cx="1614" cy="711"/>
          </a:xfrm>
        </p:grpSpPr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749" y="3074"/>
              <a:ext cx="0" cy="37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759" y="3437"/>
              <a:ext cx="7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H="1">
              <a:off x="3417" y="3072"/>
              <a:ext cx="3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>
              <a:off x="4498" y="3783"/>
              <a:ext cx="5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>
              <a:off x="4507" y="3437"/>
              <a:ext cx="0" cy="3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24" name="Oval 24"/>
          <p:cNvSpPr>
            <a:spLocks noChangeArrowheads="1"/>
          </p:cNvSpPr>
          <p:nvPr/>
        </p:nvSpPr>
        <p:spPr bwMode="auto">
          <a:xfrm>
            <a:off x="6934200" y="3200400"/>
            <a:ext cx="66675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Oval 25"/>
          <p:cNvSpPr>
            <a:spLocks noChangeArrowheads="1"/>
          </p:cNvSpPr>
          <p:nvPr/>
        </p:nvSpPr>
        <p:spPr bwMode="auto">
          <a:xfrm>
            <a:off x="8091488" y="3290888"/>
            <a:ext cx="762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9235" name="Object 35"/>
          <p:cNvGraphicFramePr>
            <a:graphicFrameLocks noChangeAspect="1"/>
          </p:cNvGraphicFramePr>
          <p:nvPr/>
        </p:nvGraphicFramePr>
        <p:xfrm>
          <a:off x="2882900" y="3287713"/>
          <a:ext cx="31511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Unknown" r:id="rId11" imgW="1473120" imgH="749160" progId="Equation.DSMT4">
                  <p:embed/>
                </p:oleObj>
              </mc:Choice>
              <mc:Fallback>
                <p:oleObj name="Unknown" r:id="rId11" imgW="14731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287713"/>
                        <a:ext cx="31511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8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/>
      <p:bldP spid="179224" grpId="0" animBg="1"/>
      <p:bldP spid="1792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6"/>
          <p:cNvSpPr txBox="1">
            <a:spLocks noChangeArrowheads="1"/>
          </p:cNvSpPr>
          <p:nvPr/>
        </p:nvSpPr>
        <p:spPr bwMode="auto">
          <a:xfrm>
            <a:off x="2193925" y="5294313"/>
            <a:ext cx="323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reduced row-echelon matrix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433513" y="1004888"/>
            <a:ext cx="6324600" cy="3989387"/>
            <a:chOff x="912" y="624"/>
            <a:chExt cx="3984" cy="2513"/>
          </a:xfrm>
        </p:grpSpPr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912" y="624"/>
            <a:ext cx="3984" cy="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Unknown" r:id="rId3" imgW="2412720" imgH="1523880" progId="Equation.DSMT4">
                    <p:embed/>
                  </p:oleObj>
                </mc:Choice>
                <mc:Fallback>
                  <p:oleObj name="Unknown" r:id="rId3" imgW="241272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3984" cy="2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Line 12"/>
            <p:cNvSpPr>
              <a:spLocks noChangeShapeType="1"/>
            </p:cNvSpPr>
            <p:nvPr/>
          </p:nvSpPr>
          <p:spPr bwMode="auto">
            <a:xfrm>
              <a:off x="1896" y="2229"/>
              <a:ext cx="0" cy="41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4"/>
            <p:cNvSpPr>
              <a:spLocks noChangeShapeType="1"/>
            </p:cNvSpPr>
            <p:nvPr/>
          </p:nvSpPr>
          <p:spPr bwMode="auto">
            <a:xfrm>
              <a:off x="1908" y="2640"/>
              <a:ext cx="8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7"/>
            <p:cNvSpPr>
              <a:spLocks noChangeShapeType="1"/>
            </p:cNvSpPr>
            <p:nvPr/>
          </p:nvSpPr>
          <p:spPr bwMode="auto">
            <a:xfrm flipH="1">
              <a:off x="1515" y="2235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9"/>
            <p:cNvSpPr>
              <a:spLocks noChangeShapeType="1"/>
            </p:cNvSpPr>
            <p:nvPr/>
          </p:nvSpPr>
          <p:spPr bwMode="auto">
            <a:xfrm>
              <a:off x="2775" y="3033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20"/>
            <p:cNvSpPr>
              <a:spLocks noChangeShapeType="1"/>
            </p:cNvSpPr>
            <p:nvPr/>
          </p:nvSpPr>
          <p:spPr bwMode="auto">
            <a:xfrm>
              <a:off x="2784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97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rank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cs typeface="Arial" charset="0"/>
              </a:rPr>
              <a:t>The rank of the matrix A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cs typeface="Arial" charset="0"/>
              </a:rPr>
              <a:t>rankA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 = the </a:t>
            </a:r>
            <a:r>
              <a:rPr lang="en-US" i="1" dirty="0">
                <a:solidFill>
                  <a:srgbClr val="FF0000"/>
                </a:solidFill>
                <a:cs typeface="Arial" charset="0"/>
              </a:rPr>
              <a:t>number of leading ones 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in the reduced row-echelon form of A.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9311"/>
              </p:ext>
            </p:extLst>
          </p:nvPr>
        </p:nvGraphicFramePr>
        <p:xfrm>
          <a:off x="1371600" y="3733800"/>
          <a:ext cx="20859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Unknown" r:id="rId3" imgW="977900" imgH="749300" progId="Equation.DSMT4">
                  <p:embed/>
                </p:oleObj>
              </mc:Choice>
              <mc:Fallback>
                <p:oleObj name="Unknown" r:id="rId3" imgW="977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20859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4267200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Rank </a:t>
            </a:r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752600" y="4114800"/>
            <a:ext cx="2362200" cy="44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286000" y="4559588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86545" y="4711988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  <a:latin typeface="Arial" charset="0"/>
                <a:cs typeface="Arial" charset="0"/>
              </a:rPr>
              <a:t>Gauss-Jordan Elimination</a:t>
            </a:r>
            <a:r>
              <a:rPr lang="en-US" sz="3600" b="1" dirty="0">
                <a:latin typeface="Arial" charset="0"/>
                <a:cs typeface="Arial" charset="0"/>
              </a:rPr>
              <a:t/>
            </a:r>
            <a:br>
              <a:rPr lang="en-US" sz="3600" b="1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(for solving a system of linear equations)</a:t>
            </a: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xfrm>
            <a:off x="457200" y="1798638"/>
            <a:ext cx="4876800" cy="4525962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1.Using elementary row operations,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augmented matrix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 </a:t>
            </a:r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reduced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 row-echelon matrix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2. If a row [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0 0 0…0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] occurs, the system is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inconsistent</a:t>
            </a:r>
          </a:p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3. Otherwise, assign the </a:t>
            </a:r>
            <a:r>
              <a:rPr lang="en-US" sz="2400" b="1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nonleading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variables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parameters, solve for the leading variables in terms of parameters</a:t>
            </a:r>
          </a:p>
          <a:p>
            <a:endParaRPr lang="en-US" sz="2400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79437"/>
              </p:ext>
            </p:extLst>
          </p:nvPr>
        </p:nvGraphicFramePr>
        <p:xfrm>
          <a:off x="5176838" y="2114550"/>
          <a:ext cx="3651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2400120" imgH="774360" progId="Equation.DSMT4">
                  <p:embed/>
                </p:oleObj>
              </mc:Choice>
              <mc:Fallback>
                <p:oleObj name="Equation" r:id="rId3" imgW="24001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114550"/>
                        <a:ext cx="3651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05350" y="3429000"/>
            <a:ext cx="2538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reduced row echelon matrix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764756" y="3167742"/>
            <a:ext cx="263604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64302"/>
              </p:ext>
            </p:extLst>
          </p:nvPr>
        </p:nvGraphicFramePr>
        <p:xfrm>
          <a:off x="5145088" y="4019550"/>
          <a:ext cx="37465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2463480" imgH="774360" progId="Equation.DSMT4">
                  <p:embed/>
                </p:oleObj>
              </mc:Choice>
              <mc:Fallback>
                <p:oleObj name="Equation" r:id="rId5" imgW="24634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19550"/>
                        <a:ext cx="37465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638800" y="5867400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z</a:t>
            </a:r>
            <a:r>
              <a:rPr lang="en-US" sz="2400" b="1">
                <a:solidFill>
                  <a:schemeClr val="tx2"/>
                </a:solidFill>
                <a:latin typeface="Calibri" pitchFamily="34" charset="0"/>
              </a:rPr>
              <a:t> is nonleading variable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5867400" y="51054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1219200" y="4524375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31925" y="598011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z=t (parameter)</a:t>
            </a:r>
          </a:p>
        </p:txBody>
      </p:sp>
    </p:spTree>
    <p:extLst>
      <p:ext uri="{BB962C8B-B14F-4D97-AF65-F5344CB8AC3E}">
        <p14:creationId xmlns:p14="http://schemas.microsoft.com/office/powerpoint/2010/main" val="23974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42906"/>
              </p:ext>
            </p:extLst>
          </p:nvPr>
        </p:nvGraphicFramePr>
        <p:xfrm>
          <a:off x="228600" y="371249"/>
          <a:ext cx="87074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4406760" imgH="3047760" progId="Equation.DSMT4">
                  <p:embed/>
                </p:oleObj>
              </mc:Choice>
              <mc:Fallback>
                <p:oleObj name="Equation" r:id="rId3" imgW="4406760" imgH="304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1249"/>
                        <a:ext cx="87074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386114" y="5867400"/>
            <a:ext cx="1828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524000" y="6324600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inconsistent</a:t>
            </a:r>
          </a:p>
        </p:txBody>
      </p:sp>
    </p:spTree>
    <p:extLst>
      <p:ext uri="{BB962C8B-B14F-4D97-AF65-F5344CB8AC3E}">
        <p14:creationId xmlns:p14="http://schemas.microsoft.com/office/powerpoint/2010/main" val="388203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639" y="152400"/>
            <a:ext cx="6255204" cy="197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46884"/>
              </p:ext>
            </p:extLst>
          </p:nvPr>
        </p:nvGraphicFramePr>
        <p:xfrm>
          <a:off x="2067800" y="2285534"/>
          <a:ext cx="4428898" cy="228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3047760" imgH="1574640" progId="Equation.DSMT4">
                  <p:embed/>
                </p:oleObj>
              </mc:Choice>
              <mc:Fallback>
                <p:oleObj name="Equation" r:id="rId4" imgW="304776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00" y="2285534"/>
                        <a:ext cx="4428898" cy="2286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077672" y="4495800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reduced row echelon matrix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 flipV="1">
            <a:off x="4876800" y="3109912"/>
            <a:ext cx="236220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V="1">
            <a:off x="5734536" y="3109912"/>
            <a:ext cx="1504464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699250" y="2743200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04800" y="4701846"/>
            <a:ext cx="3276600" cy="1938992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are </a:t>
            </a:r>
            <a:r>
              <a:rPr lang="en-US" sz="2400" b="1" u="sng" dirty="0" err="1">
                <a:solidFill>
                  <a:schemeClr val="bg1"/>
                </a:solidFill>
                <a:latin typeface="Calibri" pitchFamily="34" charset="0"/>
              </a:rPr>
              <a:t>nonleading</a:t>
            </a:r>
            <a:r>
              <a:rPr lang="en-US" sz="2400" b="1" u="sng" dirty="0">
                <a:solidFill>
                  <a:schemeClr val="bg1"/>
                </a:solidFill>
                <a:latin typeface="Calibri" pitchFamily="34" charset="0"/>
              </a:rPr>
              <a:t> variables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so we set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=t and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=s (parameters) and then compute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3581400" y="4865132"/>
            <a:ext cx="20574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5241" y="5334000"/>
            <a:ext cx="160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2 + 2t - s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        t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1 +     2s</a:t>
            </a:r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            s</a:t>
            </a:r>
          </a:p>
        </p:txBody>
      </p:sp>
    </p:spTree>
    <p:extLst>
      <p:ext uri="{BB962C8B-B14F-4D97-AF65-F5344CB8AC3E}">
        <p14:creationId xmlns:p14="http://schemas.microsoft.com/office/powerpoint/2010/main" val="332014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6705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45607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4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b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=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36771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12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45294" y="193964"/>
            <a:ext cx="8229600" cy="1371600"/>
          </a:xfrm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  <a:latin typeface="Arial" charset="0"/>
                <a:cs typeface="Arial" charset="0"/>
              </a:rPr>
              <a:t>Theorem 2</a:t>
            </a: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  Suppose a system of m equations in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n variables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has a solution. If the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rank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of the augment matrix is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then the set of solutions involves exactly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-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parameters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33388" y="3733800"/>
          <a:ext cx="82534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MathType 6.0 Equation" r:id="rId3" imgW="4470120" imgH="774360" progId="Equation.DSMT4">
                  <p:embed/>
                </p:oleObj>
              </mc:Choice>
              <mc:Fallback>
                <p:oleObj name="MathType 6.0 Equation" r:id="rId3" imgW="44701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733800"/>
                        <a:ext cx="82534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540500" y="525780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 rankA=2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6699250" y="313848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5257800" cy="831850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4(number of variables)- 2(rankA) =2 (two parameters :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=t,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=s)</a:t>
            </a:r>
            <a:endParaRPr lang="en-US" sz="2400" b="1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19400" y="49530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V="1">
            <a:off x="6477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7162800" y="3429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  <a:t>1.3.Homogeneous Equations</a:t>
            </a:r>
            <a:b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</a:br>
            <a: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  <a:t>(phương trình thuần nhất)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0" y="1646238"/>
            <a:ext cx="91440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The system is called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homogeneous</a:t>
            </a:r>
            <a:r>
              <a:rPr lang="en-US" sz="2800" b="1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(thuần nhất) if the constant matrix has all the entry are zeros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Note that every homogeneous system </a:t>
            </a:r>
            <a:r>
              <a:rPr lang="en-US" sz="2800" b="1">
                <a:solidFill>
                  <a:srgbClr val="CC3300"/>
                </a:solidFill>
                <a:latin typeface="Arial" charset="0"/>
                <a:cs typeface="Arial" charset="0"/>
              </a:rPr>
              <a:t>has at least one solution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(0,0,…,0),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called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trivial solution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(nghiệm tầm thường)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If a homogeneous system of linear equations has </a:t>
            </a:r>
            <a:r>
              <a:rPr 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nontrivial solution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(nghiệm không tầm thường) then it has </a:t>
            </a:r>
            <a:r>
              <a:rPr lang="en-US" sz="2800">
                <a:solidFill>
                  <a:srgbClr val="0000FF"/>
                </a:solidFill>
                <a:latin typeface="Arial" charset="0"/>
                <a:cs typeface="Arial" charset="0"/>
              </a:rPr>
              <a:t>infinite family of solutions</a:t>
            </a: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 (vô số nghiệm)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23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8540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1440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5200"/>
            <a:ext cx="9144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63869"/>
            <a:ext cx="2723823" cy="923330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ẩn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 err="1">
                <a:solidFill>
                  <a:srgbClr val="FFFF00"/>
                </a:solidFill>
              </a:rPr>
              <a:t>nhiều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hơn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pt</a:t>
            </a:r>
          </a:p>
          <a:p>
            <a:r>
              <a:rPr lang="en-US" dirty="0" err="1">
                <a:solidFill>
                  <a:schemeClr val="bg1"/>
                </a:solidFill>
              </a:rPr>
              <a:t>Chắc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chắn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3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Theorem 1</a:t>
            </a:r>
          </a:p>
        </p:txBody>
      </p:sp>
      <p:sp>
        <p:nvSpPr>
          <p:cNvPr id="1699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  If a homogeneous system of linear equations has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more variables than equations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, then it has nontrivial solution (in fact, infinitely many)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  Note that the converse of theorem 1 is not true  </a:t>
            </a:r>
          </a:p>
        </p:txBody>
      </p:sp>
    </p:spTree>
    <p:extLst>
      <p:ext uri="{BB962C8B-B14F-4D97-AF65-F5344CB8AC3E}">
        <p14:creationId xmlns:p14="http://schemas.microsoft.com/office/powerpoint/2010/main" val="15046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000" b="1" dirty="0">
                <a:solidFill>
                  <a:srgbClr val="0000FF"/>
                </a:solidFill>
                <a:latin typeface="Arial" charset="0"/>
                <a:cs typeface="Arial" charset="0"/>
              </a:rPr>
              <a:t>System of equations Summary </a:t>
            </a:r>
          </a:p>
        </p:txBody>
      </p:sp>
      <p:graphicFrame>
        <p:nvGraphicFramePr>
          <p:cNvPr id="190700" name="Group 236"/>
          <p:cNvGraphicFramePr>
            <a:graphicFrameLocks noGrp="1"/>
          </p:cNvGraphicFramePr>
          <p:nvPr>
            <p:ph type="tbl" idx="1"/>
          </p:nvPr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 of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no solutions)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Cosistent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(exactly one solution)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 that has more variables than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96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 that has more variables than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910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F-B87E-44CC-B6FC-5C73B759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B8466-F301-49A9-8241-D5C241ECEC60}"/>
              </a:ext>
            </a:extLst>
          </p:cNvPr>
          <p:cNvSpPr txBox="1"/>
          <p:nvPr/>
        </p:nvSpPr>
        <p:spPr>
          <a:xfrm>
            <a:off x="914400" y="1905000"/>
            <a:ext cx="48846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cs typeface="Arial" charset="0"/>
              </a:rPr>
              <a:t>Elementary Operations</a:t>
            </a:r>
          </a:p>
          <a:p>
            <a:endParaRPr lang="en-US" sz="3200" b="1" dirty="0">
              <a:solidFill>
                <a:schemeClr val="tx2"/>
              </a:solidFill>
              <a:cs typeface="Arial" charset="0"/>
            </a:endParaRPr>
          </a:p>
          <a:p>
            <a:r>
              <a:rPr lang="en-US" sz="3200" b="1" dirty="0">
                <a:solidFill>
                  <a:schemeClr val="tx2"/>
                </a:solidFill>
                <a:cs typeface="Arial" charset="0"/>
              </a:rPr>
              <a:t>Gaussian Elimination </a:t>
            </a:r>
          </a:p>
          <a:p>
            <a:endParaRPr lang="en-US" sz="3200" b="1" dirty="0">
              <a:solidFill>
                <a:schemeClr val="tx2"/>
              </a:solidFill>
              <a:cs typeface="Arial" charset="0"/>
            </a:endParaRPr>
          </a:p>
          <a:p>
            <a:r>
              <a:rPr lang="en-US" sz="3200" b="1" dirty="0">
                <a:solidFill>
                  <a:schemeClr val="tx2"/>
                </a:solidFill>
                <a:cs typeface="Arial" charset="0"/>
              </a:rPr>
              <a:t>Homogeneous Equations</a:t>
            </a:r>
          </a:p>
        </p:txBody>
      </p:sp>
    </p:spTree>
    <p:extLst>
      <p:ext uri="{BB962C8B-B14F-4D97-AF65-F5344CB8AC3E}">
        <p14:creationId xmlns:p14="http://schemas.microsoft.com/office/powerpoint/2010/main" val="3361723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685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1.2.1 </a:t>
            </a:r>
            <a:r>
              <a:rPr lang="en-US" sz="2400" dirty="0">
                <a:latin typeface="NimbusRomNo9L-Regu"/>
              </a:rPr>
              <a:t>Which of the following matrices are </a:t>
            </a:r>
            <a:r>
              <a:rPr lang="en-US" sz="2400" dirty="0" smtClean="0">
                <a:latin typeface="NimbusRomNo9L-Regu"/>
              </a:rPr>
              <a:t>in reduced </a:t>
            </a:r>
            <a:r>
              <a:rPr lang="en-US" sz="2400" dirty="0">
                <a:latin typeface="NimbusRomNo9L-Regu"/>
              </a:rPr>
              <a:t>row-echelon form? Which are in </a:t>
            </a:r>
            <a:r>
              <a:rPr lang="en-US" sz="2400" dirty="0" smtClean="0">
                <a:latin typeface="NimbusRomNo9L-Regu"/>
              </a:rPr>
              <a:t>row-echelon form</a:t>
            </a:r>
            <a:r>
              <a:rPr lang="en-US" sz="2400" dirty="0">
                <a:latin typeface="NimbusRomNo9L-Regu"/>
              </a:rPr>
              <a:t>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5181600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9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254" y="543738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1.2.2</a:t>
            </a:r>
            <a:r>
              <a:rPr lang="en-US" sz="2400" dirty="0">
                <a:latin typeface="NimbusRomNo9L-Medi"/>
              </a:rPr>
              <a:t> </a:t>
            </a:r>
            <a:r>
              <a:rPr lang="en-US" sz="2400" dirty="0">
                <a:latin typeface="NimbusRomNo9L-Regu"/>
              </a:rPr>
              <a:t>Carry each of the following matrices </a:t>
            </a:r>
            <a:r>
              <a:rPr lang="en-US" sz="2400" dirty="0" smtClean="0">
                <a:latin typeface="NimbusRomNo9L-Regu"/>
              </a:rPr>
              <a:t>to reduced </a:t>
            </a:r>
            <a:r>
              <a:rPr lang="en-US" sz="2400" dirty="0">
                <a:latin typeface="NimbusRomNo9L-Regu"/>
              </a:rPr>
              <a:t>row-echelon form.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9" y="1425322"/>
            <a:ext cx="3873202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3" y="1464151"/>
            <a:ext cx="4257374" cy="1505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9545" y="2902342"/>
            <a:ext cx="8575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1.2.3 </a:t>
            </a:r>
            <a:r>
              <a:rPr lang="en-US" sz="2400" dirty="0">
                <a:latin typeface="NimbusRomNo9L-Regu"/>
              </a:rPr>
              <a:t>The augmented matrix of a system </a:t>
            </a:r>
            <a:r>
              <a:rPr lang="en-US" sz="2400" dirty="0" smtClean="0">
                <a:latin typeface="NimbusRomNo9L-Regu"/>
              </a:rPr>
              <a:t>of linear </a:t>
            </a:r>
            <a:r>
              <a:rPr lang="en-US" sz="2400" dirty="0">
                <a:latin typeface="NimbusRomNo9L-Regu"/>
              </a:rPr>
              <a:t>equations has been carried to the following </a:t>
            </a:r>
            <a:r>
              <a:rPr lang="en-US" sz="2400" dirty="0" smtClean="0">
                <a:latin typeface="NimbusRomNo9L-Regu"/>
              </a:rPr>
              <a:t>by row operations</a:t>
            </a:r>
            <a:r>
              <a:rPr lang="en-US" sz="2400" dirty="0">
                <a:latin typeface="NimbusRomNo9L-Regu"/>
              </a:rPr>
              <a:t>. In each case solve the system.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4102671"/>
            <a:ext cx="3680369" cy="2602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891" y="4060293"/>
            <a:ext cx="3622697" cy="2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67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6096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1.2.4 </a:t>
            </a:r>
            <a:r>
              <a:rPr lang="en-US" sz="2400" dirty="0">
                <a:latin typeface="NimbusRomNo9L-Regu"/>
              </a:rPr>
              <a:t>Find all solutions (if any) to each of the</a:t>
            </a:r>
          </a:p>
          <a:p>
            <a:r>
              <a:rPr lang="en-US" sz="2400" dirty="0">
                <a:latin typeface="NimbusRomNo9L-Regu"/>
              </a:rPr>
              <a:t>following systems of linear equations.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4440634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51" y="2729621"/>
            <a:ext cx="4339219" cy="16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6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b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+ </a:t>
            </a:r>
            <a:r>
              <a:rPr lang="en-US" dirty="0" err="1"/>
              <a:t>c</a:t>
            </a:r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dirty="0"/>
              <a:t> =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5" y="3945082"/>
            <a:ext cx="874819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" y="1345497"/>
            <a:ext cx="8120063" cy="271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142998" y="4659086"/>
            <a:ext cx="0" cy="82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9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6096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1.2.5 </a:t>
            </a:r>
            <a:r>
              <a:rPr lang="en-US" sz="2400" dirty="0">
                <a:latin typeface="NimbusRomNo9L-Regu"/>
              </a:rPr>
              <a:t>Find all solutions (if any) to each of </a:t>
            </a:r>
            <a:r>
              <a:rPr lang="en-US" sz="2400" dirty="0" smtClean="0">
                <a:latin typeface="NimbusRomNo9L-Regu"/>
              </a:rPr>
              <a:t>the following </a:t>
            </a:r>
            <a:r>
              <a:rPr lang="en-US" sz="2400" dirty="0">
                <a:latin typeface="NimbusRomNo9L-Regu"/>
              </a:rPr>
              <a:t>systems of linear equations.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199"/>
            <a:ext cx="5943600" cy="45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7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6096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1.2.6 </a:t>
            </a:r>
            <a:r>
              <a:rPr lang="en-US" sz="2400" dirty="0">
                <a:latin typeface="NimbusRomNo9L-Regu"/>
              </a:rPr>
              <a:t>Express the last equation of each </a:t>
            </a:r>
            <a:r>
              <a:rPr lang="en-US" sz="2400" dirty="0" smtClean="0">
                <a:latin typeface="NimbusRomNo9L-Regu"/>
              </a:rPr>
              <a:t>system as </a:t>
            </a:r>
            <a:r>
              <a:rPr lang="en-US" sz="2400" dirty="0">
                <a:latin typeface="NimbusRomNo9L-Regu"/>
              </a:rPr>
              <a:t>a sum of multiples of the first two equations. [</a:t>
            </a:r>
            <a:r>
              <a:rPr lang="en-US" sz="2400" dirty="0" smtClean="0">
                <a:latin typeface="NimbusRomNo9L-ReguItal"/>
              </a:rPr>
              <a:t>Hint</a:t>
            </a:r>
            <a:r>
              <a:rPr lang="en-US" sz="2400" dirty="0" smtClean="0">
                <a:latin typeface="NimbusRomNo9L-Regu"/>
              </a:rPr>
              <a:t>: Label </a:t>
            </a:r>
            <a:r>
              <a:rPr lang="en-US" sz="2400" dirty="0">
                <a:latin typeface="NimbusRomNo9L-Regu"/>
              </a:rPr>
              <a:t>the equations, use the </a:t>
            </a:r>
            <a:r>
              <a:rPr lang="en-US" sz="2400" dirty="0" err="1">
                <a:latin typeface="NimbusRomNo9L-Regu"/>
              </a:rPr>
              <a:t>gaussian</a:t>
            </a:r>
            <a:r>
              <a:rPr lang="en-US" sz="2400" dirty="0">
                <a:latin typeface="NimbusRomNo9L-Regu"/>
              </a:rPr>
              <a:t> algorithm.]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6477000" cy="12771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326528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1.2.7 </a:t>
            </a:r>
            <a:r>
              <a:rPr lang="en-US" sz="2400" dirty="0">
                <a:latin typeface="NimbusRomNo9L-Regu"/>
              </a:rPr>
              <a:t>Find all solutions to the following systems.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6950"/>
            <a:ext cx="3359727" cy="2832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7" y="3810155"/>
            <a:ext cx="3636658" cy="15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9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38200"/>
            <a:ext cx="384776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685800"/>
            <a:ext cx="386603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743200"/>
            <a:ext cx="57551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4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33400"/>
            <a:ext cx="639078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7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685800"/>
            <a:ext cx="598314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5334000" cy="58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5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602767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3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NimbusRomNo9L-Medi"/>
              </a:rPr>
              <a:t>Exercise 1.3.1 </a:t>
            </a:r>
            <a:r>
              <a:rPr lang="en-US" sz="2400" dirty="0">
                <a:latin typeface="NimbusRomNo9L-Regu"/>
              </a:rPr>
              <a:t>Consider the following statements </a:t>
            </a:r>
            <a:r>
              <a:rPr lang="en-US" sz="2400" dirty="0" smtClean="0">
                <a:latin typeface="NimbusRomNo9L-Regu"/>
              </a:rPr>
              <a:t>about a </a:t>
            </a:r>
            <a:r>
              <a:rPr lang="en-US" sz="2400" dirty="0">
                <a:latin typeface="NimbusRomNo9L-Regu"/>
              </a:rPr>
              <a:t>system of linear equations with augmented matrix </a:t>
            </a:r>
            <a:r>
              <a:rPr lang="en-US" sz="2400" dirty="0">
                <a:latin typeface="NimbusRomNo9L-ReguItal"/>
              </a:rPr>
              <a:t>A</a:t>
            </a:r>
            <a:r>
              <a:rPr lang="en-US" sz="2400" dirty="0">
                <a:latin typeface="NimbusRomNo9L-Regu"/>
              </a:rPr>
              <a:t>. </a:t>
            </a:r>
            <a:r>
              <a:rPr lang="en-US" sz="2400" dirty="0" smtClean="0">
                <a:latin typeface="NimbusRomNo9L-Regu"/>
              </a:rPr>
              <a:t>In each </a:t>
            </a:r>
            <a:r>
              <a:rPr lang="en-US" sz="2400" dirty="0">
                <a:latin typeface="NimbusRomNo9L-Regu"/>
              </a:rPr>
              <a:t>case either prove the statement or give an </a:t>
            </a:r>
            <a:r>
              <a:rPr lang="en-US" sz="2400" dirty="0" smtClean="0">
                <a:latin typeface="NimbusRomNo9L-Regu"/>
              </a:rPr>
              <a:t>example for </a:t>
            </a:r>
            <a:r>
              <a:rPr lang="en-US" sz="2400" dirty="0">
                <a:latin typeface="NimbusRomNo9L-Regu"/>
              </a:rPr>
              <a:t>which it is false.</a:t>
            </a:r>
          </a:p>
          <a:p>
            <a:pPr algn="just"/>
            <a:r>
              <a:rPr lang="en-US" sz="2400" b="1" dirty="0">
                <a:latin typeface="NimbusRomNo9L-Regu"/>
              </a:rPr>
              <a:t>a</a:t>
            </a:r>
            <a:r>
              <a:rPr lang="en-US" sz="2400" dirty="0">
                <a:latin typeface="NimbusRomNo9L-Regu"/>
              </a:rPr>
              <a:t>. If the system is homogeneous, every solution is</a:t>
            </a:r>
          </a:p>
          <a:p>
            <a:pPr algn="just"/>
            <a:r>
              <a:rPr lang="en-US" sz="2400" dirty="0">
                <a:latin typeface="NimbusRomNo9L-Regu"/>
              </a:rPr>
              <a:t>trivial.</a:t>
            </a:r>
          </a:p>
          <a:p>
            <a:pPr algn="just"/>
            <a:r>
              <a:rPr lang="en-US" sz="2400" b="1" dirty="0">
                <a:latin typeface="NimbusRomNo9L-Regu"/>
              </a:rPr>
              <a:t>b</a:t>
            </a:r>
            <a:r>
              <a:rPr lang="en-US" sz="2400" dirty="0">
                <a:latin typeface="NimbusRomNo9L-Regu"/>
              </a:rPr>
              <a:t>. If the system has a nontrivial solution, it cannot be</a:t>
            </a:r>
          </a:p>
          <a:p>
            <a:pPr algn="just"/>
            <a:r>
              <a:rPr lang="en-US" sz="2400" dirty="0">
                <a:latin typeface="NimbusRomNo9L-Regu"/>
              </a:rPr>
              <a:t>homogeneous.</a:t>
            </a:r>
          </a:p>
          <a:p>
            <a:pPr algn="just"/>
            <a:r>
              <a:rPr lang="en-US" sz="2400" b="1" dirty="0">
                <a:latin typeface="NimbusRomNo9L-Regu"/>
              </a:rPr>
              <a:t>c</a:t>
            </a:r>
            <a:r>
              <a:rPr lang="en-US" sz="2400" dirty="0">
                <a:latin typeface="NimbusRomNo9L-Regu"/>
              </a:rPr>
              <a:t>. If there exists a trivial solution, the system is homogeneous.</a:t>
            </a:r>
          </a:p>
          <a:p>
            <a:pPr algn="just"/>
            <a:r>
              <a:rPr lang="en-US" sz="2400" i="1" dirty="0">
                <a:latin typeface="NimbusRomNo9L-Regu"/>
              </a:rPr>
              <a:t>d</a:t>
            </a:r>
            <a:r>
              <a:rPr lang="en-US" sz="2400" dirty="0">
                <a:latin typeface="NimbusRomNo9L-Regu"/>
              </a:rPr>
              <a:t>. If the system is consistent, it must be homogeneous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92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NimbusRomNo9L-ReguItal"/>
              </a:rPr>
              <a:t>Now assume that the system is homogeneous.</a:t>
            </a:r>
          </a:p>
          <a:p>
            <a:pPr algn="just"/>
            <a:r>
              <a:rPr lang="en-US" sz="2400" dirty="0">
                <a:latin typeface="NimbusRomNo9L-Regu"/>
              </a:rPr>
              <a:t>e. If there exists a nontrivial solution, there is no </a:t>
            </a:r>
            <a:r>
              <a:rPr lang="en-US" sz="2400" dirty="0" smtClean="0">
                <a:latin typeface="NimbusRomNo9L-Regu"/>
              </a:rPr>
              <a:t>trivial solution</a:t>
            </a:r>
            <a:r>
              <a:rPr lang="en-US" sz="2400" dirty="0">
                <a:latin typeface="NimbusRomNo9L-Regu"/>
              </a:rPr>
              <a:t>.</a:t>
            </a:r>
          </a:p>
          <a:p>
            <a:pPr algn="just"/>
            <a:r>
              <a:rPr lang="en-US" sz="2400" dirty="0">
                <a:latin typeface="NimbusRomNo9L-Regu"/>
              </a:rPr>
              <a:t>f. If there exists a solution, there are infinitely </a:t>
            </a:r>
            <a:r>
              <a:rPr lang="en-US" sz="2400" dirty="0" smtClean="0">
                <a:latin typeface="NimbusRomNo9L-Regu"/>
              </a:rPr>
              <a:t>many solutions</a:t>
            </a:r>
            <a:r>
              <a:rPr lang="en-US" sz="2400" dirty="0">
                <a:latin typeface="NimbusRomNo9L-Regu"/>
              </a:rPr>
              <a:t>.</a:t>
            </a:r>
          </a:p>
          <a:p>
            <a:pPr algn="just"/>
            <a:r>
              <a:rPr lang="en-US" sz="2400" dirty="0">
                <a:latin typeface="NimbusRomNo9L-Regu"/>
              </a:rPr>
              <a:t>g. If there exist nontrivial solutions, the </a:t>
            </a:r>
            <a:r>
              <a:rPr lang="en-US" sz="2400" dirty="0" smtClean="0">
                <a:latin typeface="NimbusRomNo9L-Regu"/>
              </a:rPr>
              <a:t>row-echelon form </a:t>
            </a:r>
            <a:r>
              <a:rPr lang="en-US" sz="2400" dirty="0">
                <a:latin typeface="NimbusRomNo9L-Regu"/>
              </a:rPr>
              <a:t>of </a:t>
            </a:r>
            <a:r>
              <a:rPr lang="en-US" sz="2400" dirty="0">
                <a:latin typeface="NimbusRomNo9L-ReguItal"/>
              </a:rPr>
              <a:t>A </a:t>
            </a:r>
            <a:r>
              <a:rPr lang="en-US" sz="2400" dirty="0">
                <a:latin typeface="NimbusRomNo9L-Regu"/>
              </a:rPr>
              <a:t>has a row of zeros.</a:t>
            </a:r>
          </a:p>
          <a:p>
            <a:pPr algn="just"/>
            <a:r>
              <a:rPr lang="en-US" sz="2400" dirty="0">
                <a:latin typeface="NimbusRomNo9L-Regu"/>
              </a:rPr>
              <a:t>h. If the row-echelon form of </a:t>
            </a:r>
            <a:r>
              <a:rPr lang="en-US" sz="2400" dirty="0">
                <a:latin typeface="NimbusRomNo9L-ReguItal"/>
              </a:rPr>
              <a:t>A </a:t>
            </a:r>
            <a:r>
              <a:rPr lang="en-US" sz="2400" dirty="0">
                <a:latin typeface="NimbusRomNo9L-Regu"/>
              </a:rPr>
              <a:t>has a row of </a:t>
            </a:r>
            <a:r>
              <a:rPr lang="en-US" sz="2400" dirty="0" smtClean="0">
                <a:latin typeface="NimbusRomNo9L-Regu"/>
              </a:rPr>
              <a:t>zeros, there </a:t>
            </a:r>
            <a:r>
              <a:rPr lang="en-US" sz="2400" dirty="0">
                <a:latin typeface="NimbusRomNo9L-Regu"/>
              </a:rPr>
              <a:t>exist nontrivial solutions.</a:t>
            </a:r>
          </a:p>
          <a:p>
            <a:pPr algn="just"/>
            <a:r>
              <a:rPr lang="en-US" sz="2400" dirty="0" err="1">
                <a:latin typeface="NimbusRomNo9L-Regu"/>
              </a:rPr>
              <a:t>i</a:t>
            </a:r>
            <a:r>
              <a:rPr lang="en-US" sz="2400" dirty="0">
                <a:latin typeface="NimbusRomNo9L-Regu"/>
              </a:rPr>
              <a:t>. If a row operation is applied to the system, the </a:t>
            </a:r>
            <a:r>
              <a:rPr lang="en-US" sz="2400" dirty="0" smtClean="0">
                <a:latin typeface="NimbusRomNo9L-Regu"/>
              </a:rPr>
              <a:t>new system </a:t>
            </a:r>
            <a:r>
              <a:rPr lang="en-US" sz="2400" dirty="0">
                <a:latin typeface="NimbusRomNo9L-Regu"/>
              </a:rPr>
              <a:t>is also homogeneous.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70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685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NimbusRomNo9L-Medi"/>
              </a:rPr>
              <a:t>Exercise 1.3.2 </a:t>
            </a:r>
            <a:r>
              <a:rPr lang="en-US" sz="2400" dirty="0">
                <a:latin typeface="NimbusRomNo9L-Regu"/>
              </a:rPr>
              <a:t>In each of the following, find all </a:t>
            </a:r>
            <a:r>
              <a:rPr lang="en-US" sz="2400" dirty="0" smtClean="0">
                <a:latin typeface="NimbusRomNo9L-Regu"/>
              </a:rPr>
              <a:t>values of </a:t>
            </a:r>
            <a:r>
              <a:rPr lang="en-US" sz="2400" dirty="0">
                <a:latin typeface="NimbusRomNo9L-ReguItal"/>
              </a:rPr>
              <a:t>a </a:t>
            </a:r>
            <a:r>
              <a:rPr lang="en-US" sz="2400" dirty="0">
                <a:latin typeface="NimbusRomNo9L-Regu"/>
              </a:rPr>
              <a:t>for which the system has nontrivial solutions, </a:t>
            </a:r>
            <a:r>
              <a:rPr lang="en-US" sz="2400" dirty="0" smtClean="0">
                <a:latin typeface="NimbusRomNo9L-Regu"/>
              </a:rPr>
              <a:t>and determine </a:t>
            </a:r>
            <a:r>
              <a:rPr lang="en-US" sz="2400" dirty="0">
                <a:latin typeface="NimbusRomNo9L-Regu"/>
              </a:rPr>
              <a:t>all solutions in each case.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52894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  <a:cs typeface="Arial" charset="0"/>
              </a:rPr>
              <a:t>a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x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+ a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dirty="0">
                <a:latin typeface="+mj-lt"/>
                <a:cs typeface="Arial" charset="0"/>
              </a:rPr>
              <a:t>x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dirty="0">
                <a:latin typeface="+mj-lt"/>
                <a:cs typeface="Arial" charset="0"/>
              </a:rPr>
              <a:t>+…+</a:t>
            </a:r>
            <a:r>
              <a:rPr lang="en-US" sz="2400" dirty="0" err="1">
                <a:latin typeface="+mj-lt"/>
                <a:cs typeface="Arial" charset="0"/>
              </a:rPr>
              <a:t>a</a:t>
            </a:r>
            <a:r>
              <a:rPr lang="en-US" sz="2400" baseline="-25000" dirty="0" err="1">
                <a:latin typeface="+mj-lt"/>
                <a:cs typeface="Arial" charset="0"/>
              </a:rPr>
              <a:t>n</a:t>
            </a:r>
            <a:r>
              <a:rPr lang="en-US" sz="2400" dirty="0" err="1">
                <a:latin typeface="+mj-lt"/>
                <a:cs typeface="Arial" charset="0"/>
              </a:rPr>
              <a:t>x</a:t>
            </a:r>
            <a:r>
              <a:rPr lang="en-US" sz="2400" baseline="-25000" dirty="0" err="1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=b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+mj-lt"/>
                <a:cs typeface="Arial" charset="0"/>
              </a:rPr>
              <a:t>is called a </a:t>
            </a:r>
            <a:r>
              <a:rPr lang="en-US" sz="2400" b="1" dirty="0">
                <a:latin typeface="+mj-lt"/>
                <a:cs typeface="Arial" charset="0"/>
              </a:rPr>
              <a:t>linear equation (</a:t>
            </a:r>
            <a:r>
              <a:rPr lang="en-US" sz="2400" b="1" dirty="0" err="1">
                <a:latin typeface="+mj-lt"/>
                <a:cs typeface="Arial" charset="0"/>
              </a:rPr>
              <a:t>phương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b="1" dirty="0" err="1">
                <a:latin typeface="+mj-lt"/>
                <a:cs typeface="Arial" charset="0"/>
              </a:rPr>
              <a:t>trình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b="1" dirty="0" err="1">
                <a:latin typeface="+mj-lt"/>
                <a:cs typeface="Arial" charset="0"/>
              </a:rPr>
              <a:t>tuyến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b="1" dirty="0" err="1">
                <a:latin typeface="+mj-lt"/>
                <a:cs typeface="Arial" charset="0"/>
              </a:rPr>
              <a:t>tính</a:t>
            </a:r>
            <a:r>
              <a:rPr lang="en-US" sz="2400" b="1" dirty="0">
                <a:latin typeface="+mj-lt"/>
                <a:cs typeface="Arial" charset="0"/>
              </a:rPr>
              <a:t>)</a:t>
            </a:r>
            <a:endParaRPr lang="en-US" sz="2400" dirty="0">
              <a:latin typeface="+mj-lt"/>
              <a:cs typeface="Arial" charset="0"/>
            </a:endParaRPr>
          </a:p>
          <a:p>
            <a:pPr>
              <a:defRPr/>
            </a:pPr>
            <a:endParaRPr lang="en-US" sz="24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+mj-lt"/>
                <a:cs typeface="Arial" charset="0"/>
              </a:rPr>
              <a:t>If </a:t>
            </a:r>
            <a:r>
              <a:rPr lang="en-US" sz="2400" dirty="0">
                <a:cs typeface="Arial" charset="0"/>
              </a:rPr>
              <a:t>a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>
                <a:cs typeface="Arial" charset="0"/>
              </a:rPr>
              <a:t>s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>
                <a:cs typeface="Arial" charset="0"/>
              </a:rPr>
              <a:t>+a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s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+…+</a:t>
            </a:r>
            <a:r>
              <a:rPr lang="en-US" sz="2400" dirty="0" err="1">
                <a:cs typeface="Arial" charset="0"/>
              </a:rPr>
              <a:t>a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dirty="0" err="1">
                <a:cs typeface="Arial" charset="0"/>
              </a:rPr>
              <a:t>s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= b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+mj-lt"/>
                <a:cs typeface="Arial" charset="0"/>
                <a:sym typeface="Wingdings" panose="05000000000000000000" pitchFamily="2" charset="2"/>
              </a:rPr>
              <a:t> (</a:t>
            </a:r>
            <a:r>
              <a:rPr lang="en-US" sz="2400" dirty="0">
                <a:latin typeface="+mj-lt"/>
                <a:cs typeface="Arial" charset="0"/>
              </a:rPr>
              <a:t>s</a:t>
            </a:r>
            <a:r>
              <a:rPr lang="en-US" sz="2400" baseline="-25000" dirty="0">
                <a:latin typeface="+mj-lt"/>
                <a:cs typeface="Arial" charset="0"/>
              </a:rPr>
              <a:t>1</a:t>
            </a:r>
            <a:r>
              <a:rPr lang="en-US" sz="2400" dirty="0">
                <a:latin typeface="+mj-lt"/>
                <a:cs typeface="Arial" charset="0"/>
              </a:rPr>
              <a:t>,s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dirty="0">
                <a:latin typeface="+mj-lt"/>
                <a:cs typeface="Arial" charset="0"/>
              </a:rPr>
              <a:t>,…,</a:t>
            </a:r>
            <a:r>
              <a:rPr lang="en-US" sz="2400" dirty="0" err="1">
                <a:latin typeface="+mj-lt"/>
                <a:cs typeface="Arial" charset="0"/>
              </a:rPr>
              <a:t>s</a:t>
            </a:r>
            <a:r>
              <a:rPr lang="en-US" sz="2400" baseline="-25000" dirty="0" err="1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) is called solution of the equation</a:t>
            </a:r>
          </a:p>
          <a:p>
            <a:pPr>
              <a:defRPr/>
            </a:pPr>
            <a:endParaRPr lang="en-US" sz="24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+mj-lt"/>
                <a:cs typeface="Arial" charset="0"/>
              </a:rPr>
              <a:t>A system may have</a:t>
            </a:r>
            <a:r>
              <a:rPr lang="vi-VN" sz="2400" dirty="0">
                <a:latin typeface="+mj-lt"/>
                <a:cs typeface="Arial" charset="0"/>
              </a:rPr>
              <a:t>: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vi-VN" sz="2400" dirty="0">
                <a:latin typeface="+mj-lt"/>
                <a:cs typeface="Arial" charset="0"/>
              </a:rPr>
              <a:t> </a:t>
            </a:r>
            <a:endParaRPr lang="en-US" sz="2400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+mj-lt"/>
                <a:cs typeface="Arial" charset="0"/>
              </a:rPr>
              <a:t>	no solution</a:t>
            </a:r>
            <a:r>
              <a:rPr lang="vi-VN" sz="2400" dirty="0">
                <a:latin typeface="+mj-lt"/>
                <a:cs typeface="Arial" charset="0"/>
              </a:rPr>
              <a:t> </a:t>
            </a:r>
            <a:endParaRPr lang="en-US" sz="2400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+mj-lt"/>
                <a:cs typeface="Arial" charset="0"/>
              </a:rPr>
              <a:t>	unique solution </a:t>
            </a:r>
            <a:endParaRPr lang="en-US" sz="8000" b="1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+mj-lt"/>
                <a:cs typeface="Arial" charset="0"/>
              </a:rPr>
              <a:t>	an </a:t>
            </a:r>
            <a:r>
              <a:rPr lang="en-US" sz="2400" b="1" dirty="0">
                <a:latin typeface="+mj-lt"/>
                <a:cs typeface="Arial" charset="0"/>
              </a:rPr>
              <a:t>infinite family of solutions </a:t>
            </a:r>
            <a:endParaRPr lang="en-US" sz="6600" b="1" dirty="0">
              <a:latin typeface="+mj-lt"/>
              <a:cs typeface="Arial" charset="0"/>
            </a:endParaRPr>
          </a:p>
          <a:p>
            <a:pPr>
              <a:defRPr/>
            </a:pPr>
            <a:endParaRPr lang="en-US" sz="2400" dirty="0">
              <a:latin typeface="+mj-lt"/>
              <a:cs typeface="Arial" charset="0"/>
            </a:endParaRPr>
          </a:p>
          <a:p>
            <a:pPr>
              <a:defRPr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coefficients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276600" y="1066800"/>
            <a:ext cx="2951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vi-VN" sz="2400" b="1" dirty="0">
                <a:latin typeface="Calibri" pitchFamily="34" charset="0"/>
              </a:rPr>
              <a:t>v</a:t>
            </a:r>
            <a:r>
              <a:rPr lang="en-US" sz="2400" b="1" dirty="0" err="1">
                <a:latin typeface="Calibri" pitchFamily="34" charset="0"/>
              </a:rPr>
              <a:t>ariables</a:t>
            </a:r>
            <a:r>
              <a:rPr lang="vi-VN" sz="2400" b="1" dirty="0">
                <a:latin typeface="Calibri" pitchFamily="34" charset="0"/>
              </a:rPr>
              <a:t> = unknowns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990600" y="1447800"/>
            <a:ext cx="1052512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057400" y="1447800"/>
            <a:ext cx="9144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1371600" y="13716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2133600" y="13716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400050" y="381000"/>
            <a:ext cx="821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1.1. Solutions and Elementary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69467" y="4419600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9067" y="4800600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1153" y="5310426"/>
            <a:ext cx="9220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ym typeface="Euclid Symbol"/>
              </a:rPr>
              <a:t></a:t>
            </a:r>
            <a:endParaRPr lang="en-US" sz="5000" b="1" dirty="0"/>
          </a:p>
        </p:txBody>
      </p:sp>
      <p:cxnSp>
        <p:nvCxnSpPr>
          <p:cNvPr id="4" name="Straight Arrow Connector 3"/>
          <p:cNvCxnSpPr>
            <a:stCxn id="39944" idx="0"/>
          </p:cNvCxnSpPr>
          <p:nvPr/>
        </p:nvCxnSpPr>
        <p:spPr>
          <a:xfrm flipH="1">
            <a:off x="3394466" y="1371600"/>
            <a:ext cx="415534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79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8382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NimbusRomNo9L-Medi"/>
              </a:rPr>
              <a:t>Exercise 1.3.5 </a:t>
            </a:r>
            <a:r>
              <a:rPr lang="en-US" sz="2400" dirty="0">
                <a:latin typeface="NimbusRomNo9L-Regu"/>
              </a:rPr>
              <a:t>For each of the following </a:t>
            </a:r>
            <a:r>
              <a:rPr lang="en-US" sz="2400" dirty="0" smtClean="0">
                <a:latin typeface="NimbusRomNo9L-Regu"/>
              </a:rPr>
              <a:t>homogeneous systems</a:t>
            </a:r>
            <a:r>
              <a:rPr lang="en-US" sz="2400" dirty="0">
                <a:latin typeface="NimbusRomNo9L-Regu"/>
              </a:rPr>
              <a:t>, find a set of basic solutions and express </a:t>
            </a:r>
            <a:r>
              <a:rPr lang="en-US" sz="2400" dirty="0" smtClean="0">
                <a:latin typeface="NimbusRomNo9L-Regu"/>
              </a:rPr>
              <a:t>the general solution </a:t>
            </a:r>
            <a:r>
              <a:rPr lang="en-US" sz="2400" dirty="0">
                <a:latin typeface="NimbusRomNo9L-Regu"/>
              </a:rPr>
              <a:t>as a linear combination of these basic solutions.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422967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4147909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9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NimbusRomNo9L-Medi"/>
              </a:rPr>
              <a:t>Exercise 1.3.7 </a:t>
            </a:r>
            <a:r>
              <a:rPr lang="en-US" sz="2400" dirty="0">
                <a:latin typeface="NimbusRomNo9L-Regu"/>
              </a:rPr>
              <a:t>In each case determine how many </a:t>
            </a:r>
            <a:r>
              <a:rPr lang="en-US" sz="2400" dirty="0" smtClean="0">
                <a:latin typeface="NimbusRomNo9L-Regu"/>
              </a:rPr>
              <a:t>solutions (and </a:t>
            </a:r>
            <a:r>
              <a:rPr lang="en-US" sz="2400" dirty="0">
                <a:latin typeface="NimbusRomNo9L-Regu"/>
              </a:rPr>
              <a:t>how many parameters) are possible for a homogeneous</a:t>
            </a:r>
          </a:p>
          <a:p>
            <a:pPr algn="just"/>
            <a:r>
              <a:rPr lang="en-US" sz="2400" dirty="0">
                <a:latin typeface="NimbusRomNo9L-Regu"/>
              </a:rPr>
              <a:t>system of four linear equations in six </a:t>
            </a:r>
            <a:r>
              <a:rPr lang="en-US" sz="2400" dirty="0" smtClean="0">
                <a:latin typeface="NimbusRomNo9L-Regu"/>
              </a:rPr>
              <a:t>variables with </a:t>
            </a:r>
            <a:r>
              <a:rPr lang="en-US" sz="2400" dirty="0">
                <a:latin typeface="NimbusRomNo9L-Regu"/>
              </a:rPr>
              <a:t>augmented matrix </a:t>
            </a:r>
            <a:r>
              <a:rPr lang="en-US" sz="2400" dirty="0">
                <a:latin typeface="NimbusRomNo9L-ReguItal"/>
              </a:rPr>
              <a:t>A</a:t>
            </a:r>
            <a:r>
              <a:rPr lang="en-US" sz="2400" dirty="0">
                <a:latin typeface="NimbusRomNo9L-Regu"/>
              </a:rPr>
              <a:t>. Assume that </a:t>
            </a:r>
            <a:r>
              <a:rPr lang="en-US" sz="2400" dirty="0">
                <a:latin typeface="NimbusRomNo9L-ReguItal"/>
              </a:rPr>
              <a:t>A </a:t>
            </a:r>
            <a:r>
              <a:rPr lang="en-US" sz="2400" dirty="0" smtClean="0">
                <a:latin typeface="NimbusRomNo9L-Regu"/>
              </a:rPr>
              <a:t>has nonzero </a:t>
            </a:r>
            <a:r>
              <a:rPr lang="en-US" sz="2400" dirty="0">
                <a:latin typeface="NimbusRomNo9L-Regu"/>
              </a:rPr>
              <a:t>entries. Give all possibilities.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555974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4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CB8E-B7B3-4E49-8FD1-434D98EC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A0090-DA1D-4CDA-9A31-E6C1AF1BDA30}"/>
              </a:ext>
            </a:extLst>
          </p:cNvPr>
          <p:cNvSpPr txBox="1"/>
          <p:nvPr/>
        </p:nvSpPr>
        <p:spPr>
          <a:xfrm>
            <a:off x="2133600" y="3048000"/>
            <a:ext cx="4158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5988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50136"/>
              </p:ext>
            </p:extLst>
          </p:nvPr>
        </p:nvGraphicFramePr>
        <p:xfrm>
          <a:off x="381000" y="1981200"/>
          <a:ext cx="8305800" cy="2743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 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Consistent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7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solutions     (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70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 1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cs typeface="Arial" charset="0"/>
              </a:rPr>
              <a:t> </a:t>
            </a:r>
          </a:p>
          <a:p>
            <a:endParaRPr lang="en-US" sz="2800">
              <a:latin typeface="Arial" charset="0"/>
              <a:cs typeface="Arial" charset="0"/>
            </a:endParaRPr>
          </a:p>
          <a:p>
            <a:endParaRPr lang="en-US" sz="2800">
              <a:latin typeface="Arial" charset="0"/>
              <a:cs typeface="Arial" charset="0"/>
            </a:endParaRPr>
          </a:p>
          <a:p>
            <a:endParaRPr lang="en-US" sz="280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latin typeface="Arial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80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1414463"/>
          <a:ext cx="1981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MathType 6.0 Equation" r:id="rId3" imgW="787320" imgH="495000" progId="Equation.DSMT4">
                  <p:embed/>
                </p:oleObj>
              </mc:Choice>
              <mc:Fallback>
                <p:oleObj name="MathType 6.0 Equation" r:id="rId3" imgW="787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4463"/>
                        <a:ext cx="19812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1341438"/>
          <a:ext cx="2514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MathType 6.0 Equation" r:id="rId5" imgW="939600" imgH="495000" progId="Equation.DSMT4">
                  <p:embed/>
                </p:oleObj>
              </mc:Choice>
              <mc:Fallback>
                <p:oleObj name="MathType 6.0 Equation" r:id="rId5" imgW="939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41438"/>
                        <a:ext cx="251460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914400" y="3429000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Inconsistent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114800" y="32766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CC3300"/>
                </a:solidFill>
              </a:rPr>
              <a:t>          Consistent </a:t>
            </a:r>
          </a:p>
          <a:p>
            <a:r>
              <a:rPr lang="en-US" sz="3200" dirty="0">
                <a:solidFill>
                  <a:srgbClr val="CC3300"/>
                </a:solidFill>
              </a:rPr>
              <a:t>(infinitely many solutions)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105400" y="2895600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(0,2,1), (2,0,1)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858000" y="2895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(t,2-t,1)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390650" y="2895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no solution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304800" y="4648200"/>
            <a:ext cx="8667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(t,2-t,1)</a:t>
            </a:r>
            <a:r>
              <a:rPr lang="en-US" sz="3600" dirty="0"/>
              <a:t> is called a </a:t>
            </a:r>
            <a:r>
              <a:rPr lang="en-US" sz="3600" b="1" dirty="0">
                <a:solidFill>
                  <a:srgbClr val="CC3300"/>
                </a:solidFill>
              </a:rPr>
              <a:t>general solution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</a:p>
          <a:p>
            <a:r>
              <a:rPr lang="en-US" sz="3600" dirty="0"/>
              <a:t>given in </a:t>
            </a:r>
            <a:r>
              <a:rPr lang="en-US" sz="3600" b="1" dirty="0">
                <a:solidFill>
                  <a:srgbClr val="0000FF"/>
                </a:solidFill>
              </a:rPr>
              <a:t>parametric form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C3300"/>
                </a:solidFill>
              </a:rPr>
              <a:t>t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rgbClr val="0000FF"/>
                </a:solidFill>
              </a:rPr>
              <a:t>parameter</a:t>
            </a:r>
          </a:p>
          <a:p>
            <a:r>
              <a:rPr lang="en-US" sz="3600" b="1" dirty="0">
                <a:solidFill>
                  <a:srgbClr val="0000FF"/>
                </a:solidFill>
              </a:rPr>
              <a:t>( t is arbitrary)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23913" grpId="0"/>
      <p:bldP spid="123914" grpId="0"/>
      <p:bldP spid="123915" grpId="0"/>
      <p:bldP spid="123916" grpId="0"/>
      <p:bldP spid="1239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/>
          <a:lstStyle/>
          <a:p>
            <a:r>
              <a:rPr lang="en-US" sz="3500" b="1" dirty="0">
                <a:solidFill>
                  <a:srgbClr val="CC3300"/>
                </a:solidFill>
                <a:latin typeface="Arial" charset="0"/>
                <a:cs typeface="Arial" charset="0"/>
              </a:rPr>
              <a:t>Algebraic Method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6994525" y="255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6858000" y="411480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constant matrix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78086"/>
              </p:ext>
            </p:extLst>
          </p:nvPr>
        </p:nvGraphicFramePr>
        <p:xfrm>
          <a:off x="533400" y="1143000"/>
          <a:ext cx="3609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1663560" imgH="736560" progId="Equation.DSMT4">
                  <p:embed/>
                </p:oleObj>
              </mc:Choice>
              <mc:Fallback>
                <p:oleObj name="Equation" r:id="rId3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36099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93358"/>
              </p:ext>
            </p:extLst>
          </p:nvPr>
        </p:nvGraphicFramePr>
        <p:xfrm>
          <a:off x="5638800" y="1121411"/>
          <a:ext cx="2971800" cy="168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1180800" imgH="736560" progId="Equation.DSMT4">
                  <p:embed/>
                </p:oleObj>
              </mc:Choice>
              <mc:Fallback>
                <p:oleObj name="Equation" r:id="rId5" imgW="1180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121411"/>
                        <a:ext cx="2971800" cy="168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09597"/>
              </p:ext>
            </p:extLst>
          </p:nvPr>
        </p:nvGraphicFramePr>
        <p:xfrm>
          <a:off x="7543800" y="4545302"/>
          <a:ext cx="787400" cy="16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7" imgW="355320" imgH="749160" progId="Equation.DSMT4">
                  <p:embed/>
                </p:oleObj>
              </mc:Choice>
              <mc:Fallback>
                <p:oleObj name="Equation" r:id="rId7" imgW="35532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3800" y="4545302"/>
                        <a:ext cx="787400" cy="165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462838"/>
              </p:ext>
            </p:extLst>
          </p:nvPr>
        </p:nvGraphicFramePr>
        <p:xfrm>
          <a:off x="1295400" y="4326261"/>
          <a:ext cx="2590800" cy="18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9" imgW="990360" imgH="711000" progId="Equation.DSMT4">
                  <p:embed/>
                </p:oleObj>
              </mc:Choice>
              <mc:Fallback>
                <p:oleObj name="Equation" r:id="rId9" imgW="990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326261"/>
                        <a:ext cx="2590800" cy="186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449936" y="1815084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928970" y="2907268"/>
            <a:ext cx="230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augmented matrix</a:t>
            </a:r>
          </a:p>
        </p:txBody>
      </p:sp>
      <p:cxnSp>
        <p:nvCxnSpPr>
          <p:cNvPr id="12" name="Straight Connector 11"/>
          <p:cNvCxnSpPr>
            <a:stCxn id="31" idx="2"/>
            <a:endCxn id="127000" idx="0"/>
          </p:cNvCxnSpPr>
          <p:nvPr/>
        </p:nvCxnSpPr>
        <p:spPr>
          <a:xfrm>
            <a:off x="7079285" y="3276600"/>
            <a:ext cx="794378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1" idx="2"/>
            <a:endCxn id="36" idx="0"/>
          </p:cNvCxnSpPr>
          <p:nvPr/>
        </p:nvCxnSpPr>
        <p:spPr>
          <a:xfrm flipH="1">
            <a:off x="2635843" y="3276600"/>
            <a:ext cx="4443442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524000" y="3897868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coefficient matrix</a:t>
            </a:r>
          </a:p>
        </p:txBody>
      </p:sp>
    </p:spTree>
    <p:extLst>
      <p:ext uri="{BB962C8B-B14F-4D97-AF65-F5344CB8AC3E}">
        <p14:creationId xmlns:p14="http://schemas.microsoft.com/office/powerpoint/2010/main" val="37730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/>
      <p:bldP spid="3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Consider the system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5361870"/>
              </p:ext>
            </p:extLst>
          </p:nvPr>
        </p:nvGraphicFramePr>
        <p:xfrm>
          <a:off x="4724400" y="1117600"/>
          <a:ext cx="31242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MathType 6.0 Equation" r:id="rId3" imgW="888840" imgH="495000" progId="Equation.DSMT4">
                  <p:embed/>
                </p:oleObj>
              </mc:Choice>
              <mc:Fallback>
                <p:oleObj name="MathType 6.0 Equation" r:id="rId3" imgW="888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17600"/>
                        <a:ext cx="31242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343400"/>
          <a:ext cx="24368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Unknown" r:id="rId5" imgW="736560" imgH="495000" progId="Equation.DSMT4">
                  <p:embed/>
                </p:oleObj>
              </mc:Choice>
              <mc:Fallback>
                <p:oleObj name="Unknown" r:id="rId5" imgW="736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243681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809750" y="50434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augmented matrix 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3911600" y="4716463"/>
          <a:ext cx="2444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MathType 6.0 Equation" r:id="rId7" imgW="114120" imgH="431640" progId="Equation.DSMT4">
                  <p:embed/>
                </p:oleObj>
              </mc:Choice>
              <mc:Fallback>
                <p:oleObj name="MathType 6.0 Equation" r:id="rId7" imgW="11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716463"/>
                        <a:ext cx="24447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8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</p:bld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1015</TotalTime>
  <Words>1291</Words>
  <Application>Microsoft Office PowerPoint</Application>
  <PresentationFormat>On-screen Show (4:3)</PresentationFormat>
  <Paragraphs>199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Arial Black</vt:lpstr>
      <vt:lpstr>Calibri</vt:lpstr>
      <vt:lpstr>Euclid Symbol</vt:lpstr>
      <vt:lpstr>NimbusRomNo9L-Medi</vt:lpstr>
      <vt:lpstr>NimbusRomNo9L-Regu</vt:lpstr>
      <vt:lpstr>NimbusRomNo9L-ReguItal</vt:lpstr>
      <vt:lpstr>Times New Roman</vt:lpstr>
      <vt:lpstr>Wingdings</vt:lpstr>
      <vt:lpstr>Theme1</vt:lpstr>
      <vt:lpstr>MathType 6.0 Equation</vt:lpstr>
      <vt:lpstr>Equation</vt:lpstr>
      <vt:lpstr>Unknown</vt:lpstr>
      <vt:lpstr>Linear Algebra - Chapter 1</vt:lpstr>
      <vt:lpstr>OUR GOAL</vt:lpstr>
      <vt:lpstr>ax + by = c</vt:lpstr>
      <vt:lpstr>ax + by + cz = d</vt:lpstr>
      <vt:lpstr>PowerPoint Presentation</vt:lpstr>
      <vt:lpstr>PowerPoint Presentation</vt:lpstr>
      <vt:lpstr>Example 1</vt:lpstr>
      <vt:lpstr>Algebraic Method</vt:lpstr>
      <vt:lpstr>Example 2 </vt:lpstr>
      <vt:lpstr>Example 2 </vt:lpstr>
      <vt:lpstr>A row-echelon matrix has 3 properties</vt:lpstr>
      <vt:lpstr>Row-echelon matrix</vt:lpstr>
      <vt:lpstr>Which is a row-echelon matrix?</vt:lpstr>
      <vt:lpstr>A reduced row-echelon matrix (ma trận bậc thang theo dòng thu gọn) has the properties</vt:lpstr>
      <vt:lpstr>Which is a reduced row- echelon matrix?</vt:lpstr>
      <vt:lpstr>How to carry a matrix to  (reduced) row-echelon form? </vt:lpstr>
      <vt:lpstr>Elementary Operations  (phép biến đổi sơ cấp)</vt:lpstr>
      <vt:lpstr>Elementary row operations</vt:lpstr>
      <vt:lpstr>Gaussian Algorithm</vt:lpstr>
      <vt:lpstr>Gaussian Algorithm</vt:lpstr>
      <vt:lpstr>Example</vt:lpstr>
      <vt:lpstr>PowerPoint Presentation</vt:lpstr>
      <vt:lpstr>PowerPoint Presentation</vt:lpstr>
      <vt:lpstr>The rank of a matrix</vt:lpstr>
      <vt:lpstr>Gauss-Jordan Elimination (for solving a system of linear equations)</vt:lpstr>
      <vt:lpstr>PowerPoint Presentation</vt:lpstr>
      <vt:lpstr>PowerPoint Presentation</vt:lpstr>
      <vt:lpstr>PowerPoint Presentation</vt:lpstr>
      <vt:lpstr>PowerPoint Presentation</vt:lpstr>
      <vt:lpstr>Theorem 2</vt:lpstr>
      <vt:lpstr>1.3.Homogeneous Equations (phương trình thuần nhất)</vt:lpstr>
      <vt:lpstr>PowerPoint Presentation</vt:lpstr>
      <vt:lpstr>PowerPoint Presentation</vt:lpstr>
      <vt:lpstr>Theorem 1</vt:lpstr>
      <vt:lpstr>System of equations Summary </vt:lpstr>
      <vt:lpstr>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- Chapter 1</dc:title>
  <dc:creator>Lenovo</dc:creator>
  <cp:lastModifiedBy>Tran Thanh</cp:lastModifiedBy>
  <cp:revision>13</cp:revision>
  <dcterms:created xsi:type="dcterms:W3CDTF">2017-06-27T06:27:17Z</dcterms:created>
  <dcterms:modified xsi:type="dcterms:W3CDTF">2019-10-03T05:12:49Z</dcterms:modified>
</cp:coreProperties>
</file>