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3" r:id="rId5"/>
    <p:sldId id="259" r:id="rId6"/>
    <p:sldId id="260" r:id="rId7"/>
    <p:sldId id="264" r:id="rId8"/>
    <p:sldId id="265" r:id="rId9"/>
    <p:sldId id="269" r:id="rId10"/>
    <p:sldId id="270" r:id="rId11"/>
    <p:sldId id="271" r:id="rId12"/>
    <p:sldId id="267" r:id="rId13"/>
    <p:sldId id="262" r:id="rId14"/>
    <p:sldId id="291" r:id="rId15"/>
    <p:sldId id="273" r:id="rId16"/>
    <p:sldId id="274" r:id="rId17"/>
    <p:sldId id="287" r:id="rId18"/>
    <p:sldId id="275" r:id="rId19"/>
    <p:sldId id="276" r:id="rId20"/>
    <p:sldId id="301" r:id="rId21"/>
    <p:sldId id="277" r:id="rId22"/>
    <p:sldId id="292" r:id="rId23"/>
    <p:sldId id="300" r:id="rId24"/>
    <p:sldId id="299" r:id="rId25"/>
    <p:sldId id="285" r:id="rId26"/>
    <p:sldId id="278" r:id="rId27"/>
    <p:sldId id="279" r:id="rId28"/>
    <p:sldId id="280" r:id="rId29"/>
    <p:sldId id="302" r:id="rId30"/>
    <p:sldId id="281" r:id="rId31"/>
    <p:sldId id="288" r:id="rId32"/>
    <p:sldId id="284" r:id="rId33"/>
    <p:sldId id="283" r:id="rId34"/>
    <p:sldId id="293" r:id="rId35"/>
    <p:sldId id="295" r:id="rId36"/>
    <p:sldId id="296" r:id="rId37"/>
    <p:sldId id="294" r:id="rId38"/>
    <p:sldId id="297" r:id="rId39"/>
    <p:sldId id="298" r:id="rId40"/>
    <p:sldId id="303" r:id="rId41"/>
    <p:sldId id="304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88CB643B-09FD-41ED-BCCB-63464B370B00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E8369E56-8A68-4C6E-B099-A31CFC221254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</p:spTree>
    <p:extLst>
      <p:ext uri="{BB962C8B-B14F-4D97-AF65-F5344CB8AC3E}">
        <p14:creationId xmlns:p14="http://schemas.microsoft.com/office/powerpoint/2010/main" val="24759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345" y="1676400"/>
                <a:ext cx="8229600" cy="4419600"/>
              </a:xfrm>
            </p:spPr>
            <p:txBody>
              <a:bodyPr/>
              <a:lstStyle/>
              <a:p>
                <a:r>
                  <a:rPr lang="en-US" sz="2800" dirty="0"/>
                  <a:t>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transpose </a:t>
                </a:r>
                <a:r>
                  <a:rPr lang="en-US" sz="2800" dirty="0"/>
                  <a:t>of an </a:t>
                </a:r>
                <a:r>
                  <a:rPr lang="en-US" sz="2800" dirty="0" err="1"/>
                  <a:t>mxn</a:t>
                </a:r>
                <a:r>
                  <a:rPr lang="en-US" sz="2800" dirty="0"/>
                  <a:t> matrix [</a:t>
                </a:r>
                <a:r>
                  <a:rPr lang="en-US" sz="2800" dirty="0" err="1"/>
                  <a:t>a</a:t>
                </a:r>
                <a:r>
                  <a:rPr lang="en-US" sz="2800" baseline="-25000" dirty="0" err="1"/>
                  <a:t>ij</a:t>
                </a:r>
                <a:r>
                  <a:rPr lang="en-US" sz="2800" dirty="0"/>
                  <a:t>] is an </a:t>
                </a:r>
                <a:r>
                  <a:rPr lang="en-US" sz="2800" dirty="0" err="1"/>
                  <a:t>nxm</a:t>
                </a:r>
                <a:r>
                  <a:rPr lang="en-US" sz="2800" dirty="0"/>
                  <a:t> matrix [</a:t>
                </a:r>
                <a:r>
                  <a:rPr lang="en-US" sz="2800" dirty="0" err="1"/>
                  <a:t>a</a:t>
                </a:r>
                <a:r>
                  <a:rPr lang="en-US" sz="2800" baseline="-25000" dirty="0" err="1"/>
                  <a:t>ji</a:t>
                </a:r>
                <a:r>
                  <a:rPr lang="en-US" sz="2800" dirty="0"/>
                  <a:t>]</a:t>
                </a:r>
              </a:p>
              <a:p>
                <a:r>
                  <a:rPr lang="en-US" sz="2800" dirty="0"/>
                  <a:t>Notation: A</a:t>
                </a:r>
                <a:r>
                  <a:rPr lang="en-US" sz="2800" baseline="30000" dirty="0"/>
                  <a:t>T</a:t>
                </a:r>
                <a:r>
                  <a:rPr lang="en-US" sz="2800" dirty="0"/>
                  <a:t>  // the transpose of A</a:t>
                </a:r>
              </a:p>
              <a:p>
                <a:r>
                  <a:rPr lang="en-US" sz="2800" dirty="0"/>
                  <a:t>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baseline="30000" smtClean="0">
                          <a:latin typeface="Cambria Math"/>
                        </a:rPr>
                        <m:t>𝑇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1676400"/>
                <a:ext cx="8229600" cy="4419600"/>
              </a:xfrm>
              <a:blipFill>
                <a:blip r:embed="rId2"/>
                <a:stretch>
                  <a:fillRect l="-1556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5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Square matrix [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] where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ji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or A</a:t>
                </a:r>
                <a:r>
                  <a:rPr lang="en-US" i="1" baseline="30000" dirty="0">
                    <a:latin typeface="Cambria Math"/>
                  </a:rPr>
                  <a:t>T</a:t>
                </a:r>
                <a:r>
                  <a:rPr lang="en-US" i="1" dirty="0">
                    <a:latin typeface="Cambria Math"/>
                  </a:rPr>
                  <a:t> =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baseline="30000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01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A + B = [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]</a:t>
            </a:r>
          </a:p>
          <a:p>
            <a:r>
              <a:rPr lang="en-US" dirty="0"/>
              <a:t>Difference A – B = [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–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]</a:t>
            </a:r>
          </a:p>
          <a:p>
            <a:r>
              <a:rPr lang="en-US" dirty="0"/>
              <a:t>Scalar multiplication</a:t>
            </a:r>
          </a:p>
          <a:p>
            <a:r>
              <a:rPr lang="en-US" dirty="0"/>
              <a:t>Matrix multiplication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486400" y="1393372"/>
            <a:ext cx="6858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1509041"/>
            <a:ext cx="176522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same size </a:t>
            </a:r>
          </a:p>
          <a:p>
            <a:r>
              <a:rPr lang="en-U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491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Addition. Difference </a:t>
            </a:r>
            <a:br>
              <a:rPr lang="en-US" sz="3200" dirty="0"/>
            </a:br>
            <a:r>
              <a:rPr lang="en-US" sz="3200" dirty="0"/>
              <a:t>Scalar 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8073"/>
            <a:ext cx="397163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371600" y="4495800"/>
            <a:ext cx="4177145" cy="1905000"/>
            <a:chOff x="1371600" y="4343400"/>
            <a:chExt cx="4177145" cy="190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4343400"/>
              <a:ext cx="3971636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34493" y="4800601"/>
                  <a:ext cx="3114252" cy="12317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7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7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230</m:t>
                                  </m:r>
                                </m:e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280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300</m:t>
                                  </m:r>
                                </m:e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155</m:t>
                                  </m:r>
                                </m:e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389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35</m:t>
                                  </m:r>
                                </m:e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117</m:t>
                                  </m:r>
                                </m:e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201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7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93" y="4800601"/>
                  <a:ext cx="3114252" cy="12317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5867400" y="2743200"/>
            <a:ext cx="185178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day 1 + day 2?</a:t>
            </a:r>
          </a:p>
          <a:p>
            <a:endParaRPr lang="en-US" dirty="0"/>
          </a:p>
          <a:p>
            <a:r>
              <a:rPr lang="en-US" dirty="0"/>
              <a:t>day 1 – day 2?</a:t>
            </a:r>
          </a:p>
          <a:p>
            <a:endParaRPr lang="en-US" dirty="0"/>
          </a:p>
          <a:p>
            <a:r>
              <a:rPr lang="en-US" dirty="0"/>
              <a:t>2(day 1)?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1849398"/>
            <a:ext cx="1122423" cy="369332"/>
          </a:xfrm>
          <a:prstGeom prst="rect">
            <a:avLst/>
          </a:prstGeom>
          <a:solidFill>
            <a:srgbClr val="FFFF66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addition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6705600" y="2218730"/>
            <a:ext cx="104012" cy="6318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11977" y="2221468"/>
            <a:ext cx="1345240" cy="369332"/>
          </a:xfrm>
          <a:prstGeom prst="rect">
            <a:avLst/>
          </a:prstGeom>
          <a:solidFill>
            <a:srgbClr val="FFFF66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6757606" y="2590800"/>
            <a:ext cx="1326991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3886200"/>
            <a:ext cx="2444900" cy="369332"/>
          </a:xfrm>
          <a:prstGeom prst="rect">
            <a:avLst/>
          </a:prstGeom>
          <a:solidFill>
            <a:srgbClr val="FFFF66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Scalar multiplication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5188100" y="4070866"/>
            <a:ext cx="7555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A, B, C are </a:t>
            </a:r>
            <a:r>
              <a:rPr lang="en-US" dirty="0" err="1"/>
              <a:t>mxn</a:t>
            </a:r>
            <a:r>
              <a:rPr lang="en-US" dirty="0"/>
              <a:t> matrices, k is a number: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+ B = B + A 	</a:t>
            </a:r>
            <a:r>
              <a:rPr lang="en-US" sz="2000" dirty="0"/>
              <a:t>// commutative law</a:t>
            </a:r>
          </a:p>
          <a:p>
            <a:pPr marL="514350" indent="-514350">
              <a:buAutoNum type="arabicPeriod"/>
            </a:pPr>
            <a:r>
              <a:rPr lang="en-US" dirty="0"/>
              <a:t>A + (B + C) = (A + B) + C  </a:t>
            </a:r>
            <a:r>
              <a:rPr lang="en-US" sz="2000" dirty="0"/>
              <a:t>// associative law</a:t>
            </a:r>
          </a:p>
          <a:p>
            <a:pPr marL="514350" indent="-514350">
              <a:buAutoNum type="arabicPeriod"/>
            </a:pPr>
            <a:r>
              <a:rPr lang="en-US" dirty="0"/>
              <a:t>k(A + B) = kA + kB		</a:t>
            </a:r>
            <a:r>
              <a:rPr lang="en-US" sz="2000" dirty="0"/>
              <a:t>// distributive law</a:t>
            </a:r>
          </a:p>
          <a:p>
            <a:pPr marL="514350" indent="-514350">
              <a:buAutoNum type="arabicPeriod"/>
            </a:pPr>
            <a:r>
              <a:rPr lang="en-US" dirty="0"/>
              <a:t>(A + B)</a:t>
            </a:r>
            <a:r>
              <a:rPr lang="en-US" baseline="30000" dirty="0"/>
              <a:t>T</a:t>
            </a:r>
            <a:r>
              <a:rPr lang="en-US" dirty="0"/>
              <a:t> = A</a:t>
            </a:r>
            <a:r>
              <a:rPr lang="en-US" baseline="30000" dirty="0"/>
              <a:t>T</a:t>
            </a:r>
            <a:r>
              <a:rPr lang="en-US" dirty="0"/>
              <a:t> + B</a:t>
            </a:r>
            <a:r>
              <a:rPr lang="en-US" baseline="30000" dirty="0"/>
              <a:t>T  	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- 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112117"/>
              </p:ext>
            </p:extLst>
          </p:nvPr>
        </p:nvGraphicFramePr>
        <p:xfrm>
          <a:off x="1828799" y="1791295"/>
          <a:ext cx="495300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peanuts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soda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hot dogs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group 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group 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59970"/>
              </p:ext>
            </p:extLst>
          </p:nvPr>
        </p:nvGraphicFramePr>
        <p:xfrm>
          <a:off x="1828799" y="2928700"/>
          <a:ext cx="5486401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selling price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peanuts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soda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hot dogs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50128"/>
              </p:ext>
            </p:extLst>
          </p:nvPr>
        </p:nvGraphicFramePr>
        <p:xfrm>
          <a:off x="2133600" y="5396865"/>
          <a:ext cx="5029202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store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group 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group 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triped Right Arrow 7"/>
          <p:cNvSpPr/>
          <p:nvPr/>
        </p:nvSpPr>
        <p:spPr>
          <a:xfrm>
            <a:off x="1447800" y="5410200"/>
            <a:ext cx="381000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06605" y="4724400"/>
            <a:ext cx="2922595" cy="369332"/>
          </a:xfrm>
          <a:prstGeom prst="rect">
            <a:avLst/>
          </a:prstGeom>
          <a:solidFill>
            <a:srgbClr val="FFFF66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8x2.5 + 5x2 + 12x3 = 66$  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3567903" y="5093732"/>
            <a:ext cx="546897" cy="6212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>
                <a:solidFill>
                  <a:srgbClr val="0070C0"/>
                </a:solidFill>
              </a:rPr>
              <a:t>m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 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/>
              <a:t> . </a:t>
            </a:r>
            <a:r>
              <a:rPr lang="en-US" dirty="0" err="1"/>
              <a:t>B</a:t>
            </a:r>
            <a:r>
              <a:rPr lang="en-US" b="1" baseline="-250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baseline="-25000" dirty="0">
                <a:sym typeface="Symbol"/>
              </a:rPr>
              <a:t>  p</a:t>
            </a:r>
            <a:r>
              <a:rPr lang="en-US" dirty="0"/>
              <a:t> = C</a:t>
            </a:r>
            <a:r>
              <a:rPr lang="en-US" baseline="-25000" dirty="0">
                <a:solidFill>
                  <a:srgbClr val="0070C0"/>
                </a:solidFill>
              </a:rPr>
              <a:t>m</a:t>
            </a:r>
            <a:r>
              <a:rPr lang="en-US" baseline="-25000" dirty="0">
                <a:sym typeface="Symbol"/>
              </a:rPr>
              <a:t>  p</a:t>
            </a:r>
            <a:r>
              <a:rPr lang="en-US" dirty="0"/>
              <a:t>		//suitable size</a:t>
            </a:r>
          </a:p>
          <a:p>
            <a:endParaRPr lang="en-US" dirty="0"/>
          </a:p>
          <a:p>
            <a:r>
              <a:rPr lang="en-US" dirty="0"/>
              <a:t>The entry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= (row </a:t>
            </a:r>
            <a:r>
              <a:rPr lang="en-US" dirty="0" err="1"/>
              <a:t>i</a:t>
            </a:r>
            <a:r>
              <a:rPr lang="en-US" dirty="0"/>
              <a:t> of A).(column j of B)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50088" y="3660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65288" y="4632325"/>
            <a:ext cx="1028700" cy="2667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665288" y="4137025"/>
            <a:ext cx="1028700" cy="2667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116388" y="3908425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138488" y="3908425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633788" y="3908425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24388" y="3908425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677988" y="3679825"/>
            <a:ext cx="1016000" cy="2794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21326"/>
              </p:ext>
            </p:extLst>
          </p:nvPr>
        </p:nvGraphicFramePr>
        <p:xfrm>
          <a:off x="1473200" y="3581400"/>
          <a:ext cx="6146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2971800" imgH="711200" progId="Equation.3">
                  <p:embed/>
                </p:oleObj>
              </mc:Choice>
              <mc:Fallback>
                <p:oleObj name="Equation" r:id="rId3" imgW="2971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581400"/>
                        <a:ext cx="6146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386388" y="3603625"/>
            <a:ext cx="952500" cy="4826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1.1+2.1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627688" y="3667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10288" y="3667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592888" y="3667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062788" y="3667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627688" y="41116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110288" y="41116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-2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592888" y="41116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-1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62788" y="41116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627688" y="4556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-2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110288" y="4556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592888" y="4556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7062788" y="4556125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-4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564188" y="41052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-1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046788" y="41052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-2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529388" y="41052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050088" y="41052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564188" y="45497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-2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097588" y="4549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6580188" y="4549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580188" y="3660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097588" y="3660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5614988" y="3660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Verdana" pitchFamily="34" charset="0"/>
                <a:cs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77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A(B + C) = AB + AC	//distributive law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A(BC) = (AB)C		//associative law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baseline="30000" dirty="0"/>
              <a:t>T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Note:</a:t>
            </a:r>
            <a:r>
              <a:rPr lang="en-US" dirty="0"/>
              <a:t> </a:t>
            </a:r>
          </a:p>
          <a:p>
            <a:r>
              <a:rPr lang="en-US" dirty="0"/>
              <a:t>In general, AB </a:t>
            </a:r>
            <a:r>
              <a:rPr lang="en-US" sz="3600" b="1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BA </a:t>
            </a:r>
            <a:r>
              <a:rPr lang="en-US" dirty="0">
                <a:sym typeface="Wingdings" panose="05000000000000000000" pitchFamily="2" charset="2"/>
              </a:rPr>
              <a:t> Not commutative </a:t>
            </a:r>
          </a:p>
          <a:p>
            <a:r>
              <a:rPr lang="en-US" dirty="0">
                <a:sym typeface="Wingdings" panose="05000000000000000000" pitchFamily="2" charset="2"/>
              </a:rPr>
              <a:t>AB = 0 </a:t>
            </a:r>
            <a:r>
              <a:rPr lang="en-US" dirty="0">
                <a:latin typeface="Euclid"/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Euclid"/>
                <a:sym typeface="Euclid Math One"/>
              </a:rPr>
              <a:t> </a:t>
            </a:r>
            <a:r>
              <a:rPr lang="en-US" dirty="0">
                <a:sym typeface="Wingdings" panose="05000000000000000000" pitchFamily="2" charset="2"/>
              </a:rPr>
              <a:t>A = 0 or B = 0</a:t>
            </a:r>
          </a:p>
          <a:p>
            <a:r>
              <a:rPr lang="en-US" dirty="0">
                <a:sym typeface="Wingdings" panose="05000000000000000000" pitchFamily="2" charset="2"/>
              </a:rPr>
              <a:t>AB =AC </a:t>
            </a:r>
            <a:r>
              <a:rPr lang="en-US" sz="3600" b="1" dirty="0">
                <a:solidFill>
                  <a:srgbClr val="FF0000"/>
                </a:solidFill>
                <a:latin typeface="Euclid"/>
                <a:sym typeface="Euclid Math One"/>
              </a:rPr>
              <a:t></a:t>
            </a:r>
            <a:r>
              <a:rPr lang="en-US" b="1" dirty="0">
                <a:solidFill>
                  <a:srgbClr val="FF0000"/>
                </a:solidFill>
                <a:latin typeface="Euclid"/>
                <a:sym typeface="Euclid Math One"/>
              </a:rPr>
              <a:t> </a:t>
            </a:r>
            <a:r>
              <a:rPr lang="en-US" dirty="0">
                <a:latin typeface="+mn-lt"/>
                <a:sym typeface="Euclid Math One"/>
              </a:rPr>
              <a:t>B = C</a:t>
            </a:r>
            <a:endParaRPr lang="en-US" dirty="0">
              <a:latin typeface="+mn-lt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0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1520794"/>
            <a:ext cx="5181600" cy="1627296"/>
            <a:chOff x="685800" y="1825594"/>
            <a:chExt cx="5181600" cy="1627296"/>
          </a:xfrm>
        </p:grpSpPr>
        <p:sp>
          <p:nvSpPr>
            <p:cNvPr id="4" name="TextBox 3"/>
            <p:cNvSpPr txBox="1"/>
            <p:nvPr/>
          </p:nvSpPr>
          <p:spPr>
            <a:xfrm>
              <a:off x="1184565" y="1856510"/>
              <a:ext cx="10951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tx2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6752" y="193977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3582" y="2408799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0808" y="2405744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1226" y="2735369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6864" y="2732314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02580" y="1995143"/>
              <a:ext cx="0" cy="1457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14400" y="3057359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8495" y="307189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(0, 0)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9095" y="307189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(5, 0)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1825594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(3, 5)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" y="2505834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(2, 3)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5000" y="2550158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(4, 3)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352800" y="2462290"/>
              <a:ext cx="2514600" cy="914400"/>
              <a:chOff x="4897471" y="4266420"/>
              <a:chExt cx="2514600" cy="914400"/>
            </a:xfrm>
          </p:grpSpPr>
          <p:sp>
            <p:nvSpPr>
              <p:cNvPr id="18" name="Double Bracket 17"/>
              <p:cNvSpPr/>
              <p:nvPr/>
            </p:nvSpPr>
            <p:spPr>
              <a:xfrm>
                <a:off x="4897471" y="4266420"/>
                <a:ext cx="2514600" cy="914400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53000" y="4321628"/>
                <a:ext cx="23936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0    5    2    4    3</a:t>
                </a:r>
              </a:p>
              <a:p>
                <a:r>
                  <a:rPr lang="en-US" sz="2400" dirty="0"/>
                  <a:t>0    0    3    3    5</a:t>
                </a: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3276600" y="241921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47700" y="3697218"/>
                <a:ext cx="327660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𝑓𝑖𝑛𝑑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𝐴𝐷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697218"/>
                <a:ext cx="3276600" cy="554254"/>
              </a:xfrm>
              <a:prstGeom prst="rect">
                <a:avLst/>
              </a:prstGeom>
              <a:blipFill>
                <a:blip r:embed="rId2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661808" y="4800600"/>
            <a:ext cx="2654314" cy="914400"/>
            <a:chOff x="1661808" y="4800600"/>
            <a:chExt cx="2654314" cy="914400"/>
          </a:xfrm>
        </p:grpSpPr>
        <p:sp>
          <p:nvSpPr>
            <p:cNvPr id="23" name="Double Bracket 22"/>
            <p:cNvSpPr/>
            <p:nvPr/>
          </p:nvSpPr>
          <p:spPr>
            <a:xfrm>
              <a:off x="1661808" y="4800600"/>
              <a:ext cx="2605392" cy="9144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2600" y="4855028"/>
              <a:ext cx="25635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0   10   4    8    6</a:t>
              </a:r>
            </a:p>
            <a:p>
              <a:r>
                <a:rPr lang="en-US" sz="2400" dirty="0"/>
                <a:t>0    0    6    6    10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95080" y="3104545"/>
            <a:ext cx="20056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>
                <a:solidFill>
                  <a:schemeClr val="tx2">
                    <a:lumMod val="50000"/>
                  </a:schemeClr>
                </a:solidFill>
              </a:rPr>
              <a:t>A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400800" y="3316851"/>
            <a:ext cx="1981200" cy="2583205"/>
            <a:chOff x="6400800" y="3316851"/>
            <a:chExt cx="1981200" cy="2583205"/>
          </a:xfrm>
        </p:grpSpPr>
        <p:sp>
          <p:nvSpPr>
            <p:cNvPr id="26" name="TextBox 25"/>
            <p:cNvSpPr txBox="1"/>
            <p:nvPr/>
          </p:nvSpPr>
          <p:spPr>
            <a:xfrm>
              <a:off x="7130144" y="3316851"/>
              <a:ext cx="538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8256" y="4263909"/>
              <a:ext cx="538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38270" y="4288970"/>
              <a:ext cx="538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43070" y="4862625"/>
              <a:ext cx="538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0800" y="4884393"/>
              <a:ext cx="538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sym typeface="Symbol"/>
                </a:rPr>
                <a:t>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82933" y="3429000"/>
            <a:ext cx="2503867" cy="2471056"/>
            <a:chOff x="6182933" y="3429000"/>
            <a:chExt cx="2503867" cy="247105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6648493" y="3429000"/>
              <a:ext cx="0" cy="2471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82933" y="5457540"/>
              <a:ext cx="25038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triped Right Arrow 37"/>
          <p:cNvSpPr/>
          <p:nvPr/>
        </p:nvSpPr>
        <p:spPr>
          <a:xfrm>
            <a:off x="3124200" y="27432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iped Right Arrow 38"/>
          <p:cNvSpPr/>
          <p:nvPr/>
        </p:nvSpPr>
        <p:spPr>
          <a:xfrm>
            <a:off x="1295400" y="50292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>
            <a:off x="5867400" y="48006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a matrix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numbers: 3.(1/3) = 1 and 1/3 or 3</a:t>
                </a:r>
                <a:r>
                  <a:rPr lang="en-US" baseline="30000" dirty="0"/>
                  <a:t>-1</a:t>
                </a:r>
                <a:r>
                  <a:rPr lang="en-US" dirty="0"/>
                  <a:t> is called (multiplicative) inverse of 3.</a:t>
                </a:r>
              </a:p>
              <a:p>
                <a:r>
                  <a:rPr lang="en-US" dirty="0"/>
                  <a:t>In matrices: 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An </a:t>
                </a:r>
                <a:r>
                  <a:rPr lang="en-US" i="1" dirty="0" err="1"/>
                  <a:t>nxn</a:t>
                </a:r>
                <a:r>
                  <a:rPr lang="en-US" i="1" dirty="0"/>
                  <a:t> matrix B is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inverse</a:t>
                </a:r>
                <a:r>
                  <a:rPr lang="en-US" i="1" dirty="0"/>
                  <a:t> of an  </a:t>
                </a:r>
                <a:r>
                  <a:rPr lang="en-US" i="1" dirty="0" err="1"/>
                  <a:t>nxn</a:t>
                </a:r>
                <a:r>
                  <a:rPr lang="en-US" i="1" dirty="0"/>
                  <a:t> matrix A if 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AB = BA = I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n</a:t>
                </a:r>
                <a:endParaRPr lang="en-US" dirty="0"/>
              </a:p>
              <a:p>
                <a:r>
                  <a:rPr lang="en-US" dirty="0"/>
                  <a:t>The inverse of A is denoted by 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AA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</a:rPr>
                  <a:t> = A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</a:rPr>
                  <a:t>A = I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n</a:t>
                </a:r>
              </a:p>
              <a:p>
                <a:r>
                  <a:rPr lang="en-US" dirty="0"/>
                  <a:t>Example.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1918644"/>
            <a:ext cx="5186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web1	web2	web3</a:t>
            </a:r>
          </a:p>
          <a:p>
            <a:r>
              <a:rPr lang="en-US" dirty="0"/>
              <a:t>Web1	1	2	3</a:t>
            </a:r>
          </a:p>
          <a:p>
            <a:r>
              <a:rPr lang="en-US" dirty="0"/>
              <a:t>Web2	2	2	1</a:t>
            </a:r>
          </a:p>
          <a:p>
            <a:r>
              <a:rPr lang="en-US" dirty="0"/>
              <a:t>Web3	2	1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8878" y="3565150"/>
            <a:ext cx="1095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6752" y="366848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3582" y="4137509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0808" y="41344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1226" y="4464079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6864" y="446102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02580" y="3723853"/>
            <a:ext cx="0" cy="14577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4786069"/>
            <a:ext cx="1752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495" y="48006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9095" y="48006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35814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423454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5000" y="42788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(4, 3)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4191000"/>
            <a:ext cx="2514600" cy="914400"/>
            <a:chOff x="4897471" y="4266420"/>
            <a:chExt cx="2514600" cy="914400"/>
          </a:xfrm>
        </p:grpSpPr>
        <p:sp>
          <p:nvSpPr>
            <p:cNvPr id="18" name="Double Bracket 17"/>
            <p:cNvSpPr/>
            <p:nvPr/>
          </p:nvSpPr>
          <p:spPr>
            <a:xfrm>
              <a:off x="4897471" y="4266420"/>
              <a:ext cx="2514600" cy="9144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3000" y="4321628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0    5    2    4    3</a:t>
              </a:r>
            </a:p>
            <a:p>
              <a:r>
                <a:rPr lang="en-US" sz="2400" dirty="0"/>
                <a:t>0    0    3    3    5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07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8" y="1981200"/>
            <a:ext cx="6354256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8" y="3276600"/>
            <a:ext cx="894104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2x2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0" y="1943407"/>
            <a:ext cx="8229600" cy="3886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=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30000" dirty="0"/>
              <a:t>-1</a:t>
            </a:r>
            <a:r>
              <a:rPr lang="en-US" dirty="0"/>
              <a:t> =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72133" y="2482919"/>
            <a:ext cx="938077" cy="780365"/>
            <a:chOff x="1600200" y="1698172"/>
            <a:chExt cx="938077" cy="780365"/>
          </a:xfrm>
        </p:grpSpPr>
        <p:sp>
          <p:nvSpPr>
            <p:cNvPr id="4" name="Double Bracket 3"/>
            <p:cNvSpPr/>
            <p:nvPr/>
          </p:nvSpPr>
          <p:spPr>
            <a:xfrm>
              <a:off x="1600200" y="1698172"/>
              <a:ext cx="914400" cy="7803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200" y="1709058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2</a:t>
              </a:r>
              <a:r>
                <a:rPr lang="en-US" sz="2200" dirty="0"/>
                <a:t>    </a:t>
              </a:r>
              <a:r>
                <a:rPr lang="en-US" sz="2200" dirty="0">
                  <a:solidFill>
                    <a:srgbClr val="002060"/>
                  </a:solidFill>
                </a:rPr>
                <a:t>-3</a:t>
              </a:r>
            </a:p>
            <a:p>
              <a:r>
                <a:rPr lang="en-US" sz="2200" dirty="0">
                  <a:solidFill>
                    <a:srgbClr val="002060"/>
                  </a:solidFill>
                </a:rPr>
                <a:t>1</a:t>
              </a:r>
              <a:r>
                <a:rPr lang="en-US" sz="2200" dirty="0"/>
                <a:t>    </a:t>
              </a:r>
              <a:r>
                <a:rPr lang="en-US" sz="2200" dirty="0">
                  <a:solidFill>
                    <a:srgbClr val="FF0000"/>
                  </a:solidFill>
                </a:rPr>
                <a:t>-4</a:t>
              </a:r>
            </a:p>
          </p:txBody>
        </p:sp>
      </p:grpSp>
      <p:sp>
        <p:nvSpPr>
          <p:cNvPr id="7" name="Double Bracket 6"/>
          <p:cNvSpPr/>
          <p:nvPr/>
        </p:nvSpPr>
        <p:spPr>
          <a:xfrm>
            <a:off x="2477147" y="3617919"/>
            <a:ext cx="9144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77147" y="363412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700" y="40304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2345" y="368645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7000" y="4071007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-1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9454" y="4067258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245" y="3627191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90917" y="40929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-5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477000" y="4882370"/>
            <a:ext cx="5204134" cy="685800"/>
          </a:xfrm>
          <a:prstGeom prst="wedgeRectCallout">
            <a:avLst>
              <a:gd name="adj1" fmla="val -55396"/>
              <a:gd name="adj2" fmla="val -128408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-4.2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rgbClr val="002060"/>
                </a:solidFill>
              </a:rPr>
              <a:t>3.(-1) = -5	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// determinant of A, denoted by  </a:t>
            </a:r>
            <a:r>
              <a:rPr lang="en-US" dirty="0" err="1">
                <a:solidFill>
                  <a:srgbClr val="002060"/>
                </a:solidFill>
              </a:rPr>
              <a:t>det</a:t>
            </a:r>
            <a:r>
              <a:rPr lang="en-US" dirty="0">
                <a:solidFill>
                  <a:srgbClr val="002060"/>
                </a:solidFill>
              </a:rPr>
              <a:t>(A)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7" y="1582840"/>
            <a:ext cx="1777965" cy="10222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700" y="2605125"/>
            <a:ext cx="6140620" cy="7687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92" y="3394233"/>
            <a:ext cx="3063731" cy="10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inverse of </a:t>
            </a:r>
            <a:r>
              <a:rPr lang="en-US" sz="3200" dirty="0" err="1"/>
              <a:t>nxn</a:t>
            </a:r>
            <a:r>
              <a:rPr lang="en-US" sz="3200" dirty="0"/>
              <a:t>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199"/>
                <a:ext cx="8686800" cy="433946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Inversion algorithm:</a:t>
                </a:r>
              </a:p>
              <a:p>
                <a:pPr marL="0" indent="0" algn="ctr">
                  <a:buNone/>
                </a:pPr>
                <a:r>
                  <a:rPr lang="en-US" dirty="0"/>
                  <a:t>[</a:t>
                </a:r>
                <a:r>
                  <a:rPr lang="en-US" b="1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| I</a:t>
                </a:r>
                <a:r>
                  <a:rPr lang="en-US" baseline="-25000" dirty="0"/>
                  <a:t>n</a:t>
                </a:r>
                <a:r>
                  <a:rPr lang="en-US" dirty="0"/>
                  <a:t>] </a:t>
                </a:r>
                <a:r>
                  <a:rPr lang="en-US" dirty="0">
                    <a:sym typeface="Symbol"/>
                  </a:rPr>
                  <a:t> …  </a:t>
                </a:r>
                <a:r>
                  <a:rPr lang="en-US" dirty="0"/>
                  <a:t>[I</a:t>
                </a:r>
                <a:r>
                  <a:rPr lang="en-US" baseline="-25000" dirty="0"/>
                  <a:t>n </a:t>
                </a:r>
                <a:r>
                  <a:rPr lang="en-US" dirty="0"/>
                  <a:t>|</a:t>
                </a:r>
                <a:r>
                  <a:rPr lang="en-US" b="1" dirty="0">
                    <a:solidFill>
                      <a:srgbClr val="0070C0"/>
                    </a:solidFill>
                  </a:rPr>
                  <a:t>A</a:t>
                </a:r>
                <a:r>
                  <a:rPr lang="en-US" b="1" baseline="30000" dirty="0">
                    <a:solidFill>
                      <a:srgbClr val="0070C0"/>
                    </a:solidFill>
                  </a:rPr>
                  <a:t>-1</a:t>
                </a:r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For example,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dirty="0" smtClean="0">
                          <a:sym typeface="Symbol"/>
                        </a:rPr>
                        <m:t>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Symbol" pitchFamily="18" charset="2"/>
                  <a:buChar char="®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 smtClean="0">
                        <a:sym typeface="Symbol"/>
                      </a:rPr>
                      <m:t>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/>
                      </a:rPr>
                      <m:t> 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>
                  <a:buFont typeface="Symbol" pitchFamily="18" charset="2"/>
                  <a:buChar char="®"/>
                </a:pPr>
                <a:endParaRPr lang="en-US" dirty="0"/>
              </a:p>
              <a:p>
                <a:pPr>
                  <a:buFont typeface="Symbol" pitchFamily="18" charset="2"/>
                  <a:buChar char="®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199"/>
                <a:ext cx="8686800" cy="4339469"/>
              </a:xfrm>
              <a:blipFill>
                <a:blip r:embed="rId2"/>
                <a:stretch>
                  <a:fillRect l="-561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0" y="3124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</a:t>
            </a:r>
            <a:r>
              <a:rPr lang="en-US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3269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-2r</a:t>
            </a:r>
            <a:r>
              <a:rPr lang="en-US" baseline="-25000" dirty="0"/>
              <a:t>2 </a:t>
            </a:r>
            <a:r>
              <a:rPr lang="en-US" dirty="0"/>
              <a:t>+ r</a:t>
            </a:r>
            <a:r>
              <a:rPr lang="en-US" baseline="-250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612" y="4280813"/>
            <a:ext cx="862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-2r</a:t>
            </a:r>
            <a:r>
              <a:rPr lang="en-US" sz="1600" baseline="-25000" dirty="0"/>
              <a:t>3 </a:t>
            </a:r>
            <a:r>
              <a:rPr lang="en-US" sz="1600" dirty="0"/>
              <a:t>+ r</a:t>
            </a:r>
            <a:r>
              <a:rPr lang="en-US" sz="1600" baseline="-25000" dirty="0"/>
              <a:t>1</a:t>
            </a:r>
          </a:p>
          <a:p>
            <a:endParaRPr lang="en-US" sz="1600" dirty="0"/>
          </a:p>
          <a:p>
            <a:r>
              <a:rPr lang="en-US" sz="1600" dirty="0"/>
              <a:t>3r</a:t>
            </a:r>
            <a:r>
              <a:rPr lang="en-US" sz="1600" baseline="-25000" dirty="0"/>
              <a:t>3</a:t>
            </a:r>
            <a:r>
              <a:rPr lang="en-US" sz="1600" dirty="0"/>
              <a:t>+ r</a:t>
            </a:r>
            <a:r>
              <a:rPr lang="en-US" sz="1600" baseline="-25000" dirty="0"/>
              <a:t>2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2730223" y="2271855"/>
            <a:ext cx="381000" cy="1219200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5341" y="2276945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8050" y="6320669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  <a:r>
              <a:rPr lang="en-US" sz="2800" b="1" baseline="30000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2292362" y="5826853"/>
            <a:ext cx="422702" cy="1001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228600"/>
            <a:ext cx="7620000" cy="914400"/>
          </a:xfrm>
        </p:spPr>
        <p:txBody>
          <a:bodyPr/>
          <a:lstStyle/>
          <a:p>
            <a:r>
              <a:rPr lang="en-US" sz="3200" dirty="0"/>
              <a:t>Properties of Inverses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855"/>
            <a:ext cx="9144294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4612188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97382"/>
            <a:ext cx="815760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943600"/>
            <a:ext cx="7410947" cy="4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Linear equation and 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14945"/>
                <a:ext cx="8229600" cy="3886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dirty="0">
                    <a:solidFill>
                      <a:srgbClr val="00B050"/>
                    </a:solidFill>
                  </a:rPr>
                  <a:t>    A	     X   =    B	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 smtClean="0"/>
                  <a:t>-</a:t>
                </a:r>
                <a:r>
                  <a:rPr lang="en-US" dirty="0"/>
                  <a:t>2x + y  = -1</a:t>
                </a:r>
              </a:p>
              <a:p>
                <a:pPr marL="0" indent="0">
                  <a:buNone/>
                </a:pPr>
                <a:r>
                  <a:rPr lang="en-US" dirty="0"/>
                  <a:t>			3x -2y = 5</a:t>
                </a:r>
              </a:p>
              <a:p>
                <a:pPr marL="0" indent="0">
                  <a:buNone/>
                </a:pPr>
                <a:r>
                  <a:rPr lang="en-US" dirty="0"/>
                  <a:t>AX = B </a:t>
                </a:r>
              </a:p>
              <a:p>
                <a:pPr>
                  <a:buFont typeface="Symbol" pitchFamily="18" charset="2"/>
                  <a:buChar char="Û"/>
                </a:pPr>
                <a:r>
                  <a:rPr lang="en-US" dirty="0">
                    <a:sym typeface="Symbol"/>
                  </a:rPr>
                  <a:t>X = A</a:t>
                </a:r>
                <a:r>
                  <a:rPr lang="en-US" baseline="30000" dirty="0">
                    <a:sym typeface="Symbol"/>
                  </a:rPr>
                  <a:t>-1</a:t>
                </a:r>
                <a:r>
                  <a:rPr lang="en-US" dirty="0">
                    <a:sym typeface="Symbol"/>
                  </a:rPr>
                  <a:t>B		</a:t>
                </a:r>
              </a:p>
              <a:p>
                <a:pPr>
                  <a:buFont typeface="Symbol" pitchFamily="18" charset="2"/>
                  <a:buChar char="Û"/>
                </a:pPr>
                <a:r>
                  <a:rPr lang="en-US" dirty="0">
                    <a:sym typeface="Symbol"/>
                  </a:rPr>
                  <a:t> 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x = -3, y = -7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14945"/>
                <a:ext cx="8229600" cy="3886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6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00B050"/>
                </a:solidFill>
              </a:rPr>
              <a:t>Matrix and linear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Example of a transformation</a:t>
                </a:r>
              </a:p>
              <a:p>
                <a:pPr marL="0" indent="0">
                  <a:buNone/>
                </a:pPr>
                <a:r>
                  <a:rPr lang="en-US" sz="2800" dirty="0"/>
                  <a:t>T(x, y) = (x, -y)</a:t>
                </a:r>
              </a:p>
              <a:p>
                <a:pPr marL="0" indent="0">
                  <a:buNone/>
                </a:pPr>
                <a:r>
                  <a:rPr lang="en-US" sz="2800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419600" y="2057400"/>
            <a:ext cx="3341914" cy="2667000"/>
            <a:chOff x="1687286" y="2830286"/>
            <a:chExt cx="3341914" cy="266700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048000" y="2830286"/>
              <a:ext cx="10886" cy="2667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87286" y="4267200"/>
              <a:ext cx="33419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6466114" y="3004066"/>
            <a:ext cx="0" cy="915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172200" y="2526268"/>
            <a:ext cx="1039181" cy="662464"/>
            <a:chOff x="6172200" y="2526268"/>
            <a:chExt cx="1039181" cy="662464"/>
          </a:xfrm>
        </p:grpSpPr>
        <p:sp>
          <p:nvSpPr>
            <p:cNvPr id="9" name="TextBox 8"/>
            <p:cNvSpPr txBox="1"/>
            <p:nvPr/>
          </p:nvSpPr>
          <p:spPr>
            <a:xfrm>
              <a:off x="6324600" y="281940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(x, y)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52626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734580"/>
            <a:ext cx="1039925" cy="673352"/>
            <a:chOff x="6248400" y="3734580"/>
            <a:chExt cx="1039925" cy="673352"/>
          </a:xfrm>
        </p:grpSpPr>
        <p:sp>
          <p:nvSpPr>
            <p:cNvPr id="10" name="TextBox 9"/>
            <p:cNvSpPr txBox="1"/>
            <p:nvPr/>
          </p:nvSpPr>
          <p:spPr>
            <a:xfrm>
              <a:off x="6324600" y="3734580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(x, -y)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4038600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279408" y="4481426"/>
            <a:ext cx="0" cy="652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64023" y="5159220"/>
            <a:ext cx="748923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2460" y="4545659"/>
            <a:ext cx="1" cy="652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5640482"/>
            <a:ext cx="2255746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Matrix of</a:t>
            </a:r>
          </a:p>
          <a:p>
            <a:r>
              <a:rPr lang="en-US" dirty="0"/>
              <a:t>The transformation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169366" y="4520633"/>
            <a:ext cx="76200" cy="107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6629" y="5159220"/>
            <a:ext cx="931665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3505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10200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3421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linear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transformation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S(x, y) = ? </a:t>
            </a:r>
          </a:p>
          <a:p>
            <a:pPr marL="0" indent="0">
              <a:buNone/>
            </a:pPr>
            <a:r>
              <a:rPr lang="en-US" dirty="0"/>
              <a:t>Find the matrix of 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54286" y="2286000"/>
            <a:ext cx="3341914" cy="2667000"/>
            <a:chOff x="1687286" y="2830286"/>
            <a:chExt cx="3341914" cy="266700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048000" y="2830286"/>
              <a:ext cx="10886" cy="2667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87286" y="4267200"/>
              <a:ext cx="33419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259286" y="30480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 (x, y)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5686" y="400672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(-x, -y) 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40086" y="3232666"/>
            <a:ext cx="1371600" cy="958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6886" y="27548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6686" y="42788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33644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1992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83077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81200"/>
                <a:ext cx="8077200" cy="3276600"/>
              </a:xfrm>
            </p:spPr>
            <p:txBody>
              <a:bodyPr/>
              <a:lstStyle/>
              <a:p>
                <a:r>
                  <a:rPr lang="en-US" sz="2800" dirty="0"/>
                  <a:t>Suppose T is a linear transformation given by the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Find T(1, 2, -3).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T(1, 2, -3) =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81200"/>
                <a:ext cx="8077200" cy="3276600"/>
              </a:xfrm>
              <a:blipFill>
                <a:blip r:embed="rId2"/>
                <a:stretch>
                  <a:fillRect l="-1509" t="-1859" b="-2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7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75168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NimbusRomNo9L-Regu"/>
              </a:rPr>
              <a:t>A transformation </a:t>
            </a:r>
            <a:r>
              <a:rPr lang="en-US" sz="2400" dirty="0">
                <a:latin typeface="NimbusRomNo9L-ReguItal"/>
              </a:rPr>
              <a:t>T </a:t>
            </a:r>
            <a:r>
              <a:rPr lang="en-US" sz="2400" dirty="0">
                <a:latin typeface="NimbusRomNo9L-Regu"/>
              </a:rPr>
              <a:t>: </a:t>
            </a:r>
            <a:r>
              <a:rPr lang="en-US" sz="2400" dirty="0">
                <a:latin typeface="MSBM10"/>
              </a:rPr>
              <a:t>R</a:t>
            </a:r>
            <a:r>
              <a:rPr lang="en-US" sz="2400" dirty="0">
                <a:latin typeface="NimbusRomNo9L-ReguItal"/>
              </a:rPr>
              <a:t>n </a:t>
            </a:r>
            <a:r>
              <a:rPr lang="en-US" sz="2400" dirty="0">
                <a:latin typeface="CMSY10"/>
              </a:rPr>
              <a:t>→</a:t>
            </a:r>
            <a:r>
              <a:rPr lang="en-US" sz="2400" dirty="0">
                <a:latin typeface="MSBM10"/>
              </a:rPr>
              <a:t>R</a:t>
            </a:r>
            <a:r>
              <a:rPr lang="en-US" sz="2400" dirty="0">
                <a:latin typeface="NimbusRomNo9L-ReguItal"/>
              </a:rPr>
              <a:t>m </a:t>
            </a:r>
            <a:r>
              <a:rPr lang="en-US" sz="2400" dirty="0">
                <a:latin typeface="NimbusRomNo9L-Regu"/>
              </a:rPr>
              <a:t>is called a </a:t>
            </a:r>
            <a:r>
              <a:rPr lang="en-US" sz="2400" dirty="0" smtClean="0">
                <a:latin typeface="NimbusRomNo9L-Medi"/>
              </a:rPr>
              <a:t>linear transformation </a:t>
            </a:r>
            <a:r>
              <a:rPr lang="en-US" sz="2400" dirty="0">
                <a:latin typeface="NimbusRomNo9L-Regu"/>
              </a:rPr>
              <a:t>if it satisfies the following </a:t>
            </a:r>
            <a:r>
              <a:rPr lang="en-US" sz="2400" dirty="0" smtClean="0">
                <a:latin typeface="NimbusRomNo9L-Regu"/>
              </a:rPr>
              <a:t>two conditions </a:t>
            </a:r>
            <a:r>
              <a:rPr lang="en-US" sz="2400" dirty="0">
                <a:latin typeface="NimbusRomNo9L-Regu"/>
              </a:rPr>
              <a:t>for all vectors </a:t>
            </a:r>
            <a:r>
              <a:rPr lang="en-US" sz="2400" dirty="0">
                <a:latin typeface="NimbusRomNo9L-Medi"/>
              </a:rPr>
              <a:t>x </a:t>
            </a:r>
            <a:r>
              <a:rPr lang="en-US" sz="2400" dirty="0">
                <a:latin typeface="NimbusRomNo9L-Regu"/>
              </a:rPr>
              <a:t>and </a:t>
            </a:r>
            <a:r>
              <a:rPr lang="en-US" sz="2400" dirty="0">
                <a:latin typeface="NimbusRomNo9L-Medi"/>
              </a:rPr>
              <a:t>y </a:t>
            </a:r>
            <a:r>
              <a:rPr lang="en-US" sz="2400" dirty="0">
                <a:latin typeface="NimbusRomNo9L-Regu"/>
              </a:rPr>
              <a:t>in </a:t>
            </a:r>
            <a:r>
              <a:rPr lang="en-US" sz="2400" dirty="0">
                <a:latin typeface="MSBM10"/>
              </a:rPr>
              <a:t>R</a:t>
            </a:r>
            <a:r>
              <a:rPr lang="en-US" sz="2400" dirty="0">
                <a:latin typeface="NimbusRomNo9L-ReguItal"/>
              </a:rPr>
              <a:t>n </a:t>
            </a:r>
            <a:r>
              <a:rPr lang="en-US" sz="2400" dirty="0">
                <a:latin typeface="NimbusRomNo9L-Regu"/>
              </a:rPr>
              <a:t>and all scalars </a:t>
            </a:r>
            <a:r>
              <a:rPr lang="en-US" sz="2400" dirty="0">
                <a:latin typeface="NimbusRomNo9L-ReguItal"/>
              </a:rPr>
              <a:t>a</a:t>
            </a:r>
            <a:r>
              <a:rPr lang="en-US" sz="2400" dirty="0">
                <a:latin typeface="NimbusRomNo9L-Regu"/>
              </a:rPr>
              <a:t>:</a:t>
            </a:r>
          </a:p>
          <a:p>
            <a:r>
              <a:rPr lang="en-US" sz="2400" dirty="0" smtClean="0">
                <a:latin typeface="NimbusRomNo9L-Regu"/>
              </a:rPr>
              <a:t>T1   </a:t>
            </a:r>
            <a:r>
              <a:rPr lang="en-US" sz="2400" dirty="0" smtClean="0">
                <a:latin typeface="NimbusRomNo9L-ReguItal"/>
              </a:rPr>
              <a:t>T</a:t>
            </a:r>
            <a:r>
              <a:rPr lang="en-US" sz="2400" dirty="0" smtClean="0">
                <a:latin typeface="CMR10"/>
              </a:rPr>
              <a:t>(</a:t>
            </a:r>
            <a:r>
              <a:rPr lang="en-US" sz="2400" dirty="0" err="1" smtClean="0">
                <a:latin typeface="NimbusRomNo9L-Medi"/>
              </a:rPr>
              <a:t>x</a:t>
            </a:r>
            <a:r>
              <a:rPr lang="en-US" sz="2400" dirty="0" err="1" smtClean="0">
                <a:latin typeface="CMR10"/>
              </a:rPr>
              <a:t>+</a:t>
            </a:r>
            <a:r>
              <a:rPr lang="en-US" sz="2400" dirty="0" err="1" smtClean="0">
                <a:latin typeface="NimbusRomNo9L-Medi"/>
              </a:rPr>
              <a:t>y</a:t>
            </a:r>
            <a:r>
              <a:rPr lang="en-US" sz="2400" dirty="0">
                <a:latin typeface="CMR10"/>
              </a:rPr>
              <a:t>) = </a:t>
            </a:r>
            <a:r>
              <a:rPr lang="en-US" sz="2400" dirty="0">
                <a:latin typeface="NimbusRomNo9L-ReguItal"/>
              </a:rPr>
              <a:t>T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>
                <a:latin typeface="NimbusRomNo9L-Medi"/>
              </a:rPr>
              <a:t>x</a:t>
            </a:r>
            <a:r>
              <a:rPr lang="en-US" sz="2400" dirty="0">
                <a:latin typeface="CMR10"/>
              </a:rPr>
              <a:t>)+</a:t>
            </a:r>
            <a:r>
              <a:rPr lang="en-US" sz="2400" dirty="0">
                <a:latin typeface="NimbusRomNo9L-ReguItal"/>
              </a:rPr>
              <a:t>T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>
                <a:latin typeface="NimbusRomNo9L-Medi"/>
              </a:rPr>
              <a:t>y</a:t>
            </a:r>
            <a:r>
              <a:rPr lang="en-US" sz="2400" dirty="0">
                <a:latin typeface="CMR10"/>
              </a:rPr>
              <a:t>)</a:t>
            </a:r>
          </a:p>
          <a:p>
            <a:r>
              <a:rPr lang="en-US" sz="2400" dirty="0">
                <a:latin typeface="NimbusRomNo9L-Regu"/>
              </a:rPr>
              <a:t>T2 </a:t>
            </a:r>
            <a:r>
              <a:rPr lang="en-US" sz="2400" dirty="0" smtClean="0">
                <a:latin typeface="NimbusRomNo9L-Regu"/>
              </a:rPr>
              <a:t>  </a:t>
            </a:r>
            <a:r>
              <a:rPr lang="en-US" sz="2400" dirty="0" smtClean="0">
                <a:latin typeface="NimbusRomNo9L-ReguItal"/>
              </a:rPr>
              <a:t>T</a:t>
            </a:r>
            <a:r>
              <a:rPr lang="en-US" sz="2400" dirty="0" smtClean="0">
                <a:latin typeface="CMR10"/>
              </a:rPr>
              <a:t>(</a:t>
            </a:r>
            <a:r>
              <a:rPr lang="en-US" sz="2400" dirty="0" smtClean="0">
                <a:latin typeface="NimbusRomNo9L-ReguItal"/>
              </a:rPr>
              <a:t>a</a:t>
            </a:r>
            <a:r>
              <a:rPr lang="en-US" sz="2400" dirty="0" smtClean="0">
                <a:latin typeface="NimbusRomNo9L-Medi"/>
              </a:rPr>
              <a:t>x</a:t>
            </a:r>
            <a:r>
              <a:rPr lang="en-US" sz="2400" dirty="0">
                <a:latin typeface="CMR10"/>
              </a:rPr>
              <a:t>) = </a:t>
            </a:r>
            <a:r>
              <a:rPr lang="en-US" sz="2400" dirty="0" err="1">
                <a:latin typeface="NimbusRomNo9L-ReguItal"/>
              </a:rPr>
              <a:t>aT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>
                <a:latin typeface="NimbusRomNo9L-Medi"/>
              </a:rPr>
              <a:t>x</a:t>
            </a:r>
            <a:r>
              <a:rPr lang="en-US" sz="2400" dirty="0">
                <a:latin typeface="CMR10"/>
              </a:rPr>
              <a:t>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5813558" cy="998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5638800"/>
            <a:ext cx="8887691" cy="7225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999479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45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Matrices </a:t>
            </a:r>
          </a:p>
          <a:p>
            <a:r>
              <a:rPr lang="en-US" dirty="0"/>
              <a:t>Special matrices</a:t>
            </a:r>
          </a:p>
          <a:p>
            <a:r>
              <a:rPr lang="en-US" dirty="0"/>
              <a:t>Operations on matrices:</a:t>
            </a:r>
          </a:p>
          <a:p>
            <a:pPr lvl="2"/>
            <a:r>
              <a:rPr lang="en-US" dirty="0"/>
              <a:t>Addition</a:t>
            </a:r>
          </a:p>
          <a:p>
            <a:pPr lvl="2"/>
            <a:r>
              <a:rPr lang="en-US" dirty="0"/>
              <a:t>Difference</a:t>
            </a:r>
          </a:p>
          <a:p>
            <a:pPr lvl="2"/>
            <a:r>
              <a:rPr lang="en-US" dirty="0"/>
              <a:t>Transposition </a:t>
            </a:r>
          </a:p>
          <a:p>
            <a:pPr lvl="2"/>
            <a:r>
              <a:rPr lang="en-US" dirty="0"/>
              <a:t>Scalar multiplication</a:t>
            </a:r>
          </a:p>
          <a:p>
            <a:pPr lvl="2"/>
            <a:r>
              <a:rPr lang="en-US" dirty="0"/>
              <a:t>Matrix multiplication</a:t>
            </a:r>
          </a:p>
          <a:p>
            <a:r>
              <a:rPr lang="en-US" dirty="0"/>
              <a:t>Inverse of a square matrix</a:t>
            </a:r>
          </a:p>
          <a:p>
            <a:r>
              <a:rPr lang="en-US" dirty="0"/>
              <a:t>Matrices and linear systems of equations</a:t>
            </a:r>
          </a:p>
          <a:p>
            <a:r>
              <a:rPr lang="en-US" dirty="0"/>
              <a:t>Matrices and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93152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composition of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Given T(x, y) = (x, y-x)</a:t>
                </a:r>
              </a:p>
              <a:p>
                <a:pPr marL="0" indent="0">
                  <a:buNone/>
                </a:pPr>
                <a:r>
                  <a:rPr lang="en-US" sz="2800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And S(x, y) = (x-y, y)</a:t>
                </a:r>
              </a:p>
              <a:p>
                <a:pPr marL="0" indent="0">
                  <a:buNone/>
                </a:pPr>
                <a:r>
                  <a:rPr lang="en-US" sz="2800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Find the composite transformation</a:t>
                </a:r>
              </a:p>
              <a:p>
                <a:pPr marL="0" indent="0">
                  <a:buNone/>
                </a:pPr>
                <a:r>
                  <a:rPr lang="en-US" sz="2800" dirty="0"/>
                  <a:t>(T</a:t>
                </a:r>
                <a:r>
                  <a:rPr lang="en-US" sz="2800" dirty="0">
                    <a:sym typeface="Euclid Extra"/>
                  </a:rPr>
                  <a:t>S)(x, y) defined by</a:t>
                </a:r>
              </a:p>
              <a:p>
                <a:pPr marL="0" indent="0">
                  <a:buNone/>
                </a:pPr>
                <a:r>
                  <a:rPr lang="en-US" sz="2800" dirty="0"/>
                  <a:t> (T</a:t>
                </a:r>
                <a:r>
                  <a:rPr lang="en-US" sz="2800" dirty="0">
                    <a:sym typeface="Euclid Extra"/>
                  </a:rPr>
                  <a:t>S)(x, y) = T(S(x, y))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567" b="-1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004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75709" y="4343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67745" y="5138629"/>
                <a:ext cx="3519055" cy="1762342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Matrix of T</a:t>
                </a:r>
                <a:r>
                  <a:rPr lang="en-US" dirty="0">
                    <a:sym typeface="Euclid Extra"/>
                  </a:rPr>
                  <a:t>  </a:t>
                </a:r>
                <a:r>
                  <a:rPr lang="en-US" dirty="0"/>
                  <a:t>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(T</a:t>
                </a:r>
                <a:r>
                  <a:rPr lang="en-US" dirty="0">
                    <a:sym typeface="Euclid Extra"/>
                  </a:rPr>
                  <a:t>  </a:t>
                </a:r>
                <a:r>
                  <a:rPr lang="en-US" dirty="0"/>
                  <a:t>S)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745" y="5138629"/>
                <a:ext cx="3519055" cy="1762342"/>
              </a:xfrm>
              <a:prstGeom prst="rect">
                <a:avLst/>
              </a:prstGeom>
              <a:blipFill>
                <a:blip r:embed="rId3"/>
                <a:stretch>
                  <a:fillRect l="-1382" t="-2749" b="-68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253345" y="5764355"/>
            <a:ext cx="914400" cy="25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inverse of a transformation - 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2098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2639295"/>
            <a:ext cx="1828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00600" y="2209800"/>
            <a:ext cx="175260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Encoded mess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3423" y="2219099"/>
            <a:ext cx="1085554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4114800"/>
            <a:ext cx="175260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Encoded mess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6790" y="4035137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Message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71800" y="4488875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043343"/>
            <a:ext cx="1103187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390" y="163246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</a:t>
            </a:r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3886200" y="1893332"/>
            <a:ext cx="24238" cy="325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487680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transformation</a:t>
            </a:r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3910438" y="4412675"/>
            <a:ext cx="153797" cy="464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9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0000"/>
                    </a:solidFill>
                  </a:rPr>
                  <a:t>matrix of T is A</a:t>
                </a:r>
                <a:r>
                  <a:rPr lang="en-US" dirty="0"/>
                  <a:t>, then the </a:t>
                </a:r>
                <a:r>
                  <a:rPr lang="en-US" dirty="0">
                    <a:solidFill>
                      <a:srgbClr val="FF0000"/>
                    </a:solidFill>
                  </a:rPr>
                  <a:t>matrix of T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</a:rPr>
                  <a:t> is A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-1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Example.</a:t>
                </a:r>
                <a:r>
                  <a:rPr lang="en-US" dirty="0"/>
                  <a:t> Given T(x, y) = (x – y, -x + 2y), </a:t>
                </a:r>
              </a:p>
              <a:p>
                <a:pPr marL="0" indent="0">
                  <a:buNone/>
                </a:pPr>
                <a:r>
                  <a:rPr lang="en-US" dirty="0"/>
                  <a:t>find T</a:t>
                </a:r>
                <a:r>
                  <a:rPr lang="en-US" baseline="30000" dirty="0"/>
                  <a:t>-1</a:t>
                </a:r>
                <a:r>
                  <a:rPr lang="en-US" dirty="0"/>
                  <a:t>, the inverse of 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Solution. 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has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T</a:t>
                </a:r>
                <a:r>
                  <a:rPr lang="en-US" baseline="30000" dirty="0">
                    <a:sym typeface="Wingdings" panose="05000000000000000000" pitchFamily="2" charset="2"/>
                  </a:rPr>
                  <a:t>-1</a:t>
                </a:r>
                <a:r>
                  <a:rPr lang="en-US" dirty="0">
                    <a:sym typeface="Wingdings" panose="05000000000000000000" pitchFamily="2" charset="2"/>
                  </a:rPr>
                  <a:t> has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/>
                  <a:t> T</a:t>
                </a:r>
                <a:r>
                  <a:rPr lang="en-US" baseline="30000" dirty="0"/>
                  <a:t>-1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(T</a:t>
                </a:r>
                <a:r>
                  <a:rPr lang="en-US" dirty="0">
                    <a:sym typeface="Euclid Extra"/>
                  </a:rPr>
                  <a:t></a:t>
                </a:r>
                <a:r>
                  <a:rPr lang="en-US" dirty="0"/>
                  <a:t>T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00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Euclid Extra"/>
              </a:rPr>
              <a:t>Example in cryptography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5436"/>
            <a:ext cx="22002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9127" y="2085109"/>
            <a:ext cx="5115503" cy="646331"/>
          </a:xfrm>
          <a:prstGeom prst="rect">
            <a:avLst/>
          </a:prstGeom>
          <a:solidFill>
            <a:srgbClr val="FFFF66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Encrypt the message STOP </a:t>
            </a:r>
          </a:p>
          <a:p>
            <a:r>
              <a:rPr lang="en-US" dirty="0"/>
              <a:t>by the transformation T(x, y) = (x - 3y, -x + 4y)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2743200"/>
                <a:ext cx="5516254" cy="3415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S      T      O      P</a:t>
                </a:r>
              </a:p>
              <a:p>
                <a:r>
                  <a:rPr lang="en-US" dirty="0"/>
                  <a:t>19   20    15    16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T(x, y) = (x - 3y, -x + 4y)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Matrix of T,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Encryption:</a:t>
                </a:r>
              </a:p>
              <a:p>
                <a:r>
                  <a:rPr lang="en-US" dirty="0"/>
                  <a:t>MD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−26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−28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44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message: -26  -28  41  44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Decryption: </a:t>
                </a:r>
                <a:r>
                  <a:rPr lang="en-US" dirty="0">
                    <a:sym typeface="Wingdings" panose="05000000000000000000" pitchFamily="2" charset="2"/>
                  </a:rPr>
                  <a:t>from D’ find D and the inverse of M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Note that MD = D’  D = M</a:t>
                </a:r>
                <a:r>
                  <a:rPr lang="en-US" baseline="30000" dirty="0">
                    <a:sym typeface="Wingdings" panose="05000000000000000000" pitchFamily="2" charset="2"/>
                  </a:rPr>
                  <a:t>-1</a:t>
                </a:r>
                <a:r>
                  <a:rPr lang="en-US" dirty="0">
                    <a:sym typeface="Wingdings" panose="05000000000000000000" pitchFamily="2" charset="2"/>
                  </a:rPr>
                  <a:t>D’ 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43200"/>
                <a:ext cx="5516254" cy="3415422"/>
              </a:xfrm>
              <a:prstGeom prst="rect">
                <a:avLst/>
              </a:prstGeom>
              <a:blipFill rotWithShape="1">
                <a:blip r:embed="rId3"/>
                <a:stretch>
                  <a:fillRect l="-996" t="-893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38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4876800" cy="4750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838200"/>
            <a:ext cx="4530723" cy="2375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352800"/>
            <a:ext cx="5063227" cy="1707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5171713"/>
            <a:ext cx="4178904" cy="9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1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4572000" cy="6582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990600"/>
            <a:ext cx="4343400" cy="27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4656136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68582"/>
            <a:ext cx="4656136" cy="47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52544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0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799"/>
            <a:ext cx="5715000" cy="58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667865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44090"/>
            <a:ext cx="6400800" cy="28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</a:t>
            </a:r>
            <a:r>
              <a:rPr lang="en-US" dirty="0" err="1"/>
              <a:t>mxn</a:t>
            </a:r>
            <a:r>
              <a:rPr lang="en-US" dirty="0"/>
              <a:t> matrix is rectangular array of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(m x n): size of the matrix </a:t>
            </a:r>
          </a:p>
          <a:p>
            <a:r>
              <a:rPr lang="en-US" dirty="0"/>
              <a:t>A = [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] //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is called (</a:t>
            </a:r>
            <a:r>
              <a:rPr lang="en-US" dirty="0" err="1"/>
              <a:t>i</a:t>
            </a:r>
            <a:r>
              <a:rPr lang="en-US" dirty="0"/>
              <a:t>, j)-entry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4953000" cy="252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1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5334000" cy="44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4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40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248601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-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2x3 matrix	// 2 rows, 3 columns</a:t>
            </a:r>
          </a:p>
          <a:p>
            <a:r>
              <a:rPr lang="en-US" sz="2000" dirty="0"/>
              <a:t>Read: </a:t>
            </a:r>
            <a:r>
              <a:rPr lang="en-US" sz="2000" b="1" dirty="0"/>
              <a:t>two by three </a:t>
            </a:r>
            <a:r>
              <a:rPr lang="en-US" sz="2000" dirty="0"/>
              <a:t>matrix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9338" y="3009900"/>
            <a:ext cx="1905000" cy="914400"/>
            <a:chOff x="1371600" y="2438400"/>
            <a:chExt cx="1905000" cy="914400"/>
          </a:xfrm>
        </p:grpSpPr>
        <p:sp>
          <p:nvSpPr>
            <p:cNvPr id="4" name="Double Bracket 3"/>
            <p:cNvSpPr/>
            <p:nvPr/>
          </p:nvSpPr>
          <p:spPr>
            <a:xfrm>
              <a:off x="1371600" y="2438400"/>
              <a:ext cx="1905000" cy="9144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1710" y="2493820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      -3      1/2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51710" y="293497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-5       0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4340405" y="2982466"/>
            <a:ext cx="529712" cy="4411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</p:cNvCxnSpPr>
          <p:nvPr/>
        </p:nvCxnSpPr>
        <p:spPr>
          <a:xfrm>
            <a:off x="4870117" y="3203045"/>
            <a:ext cx="689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11560" y="2911103"/>
            <a:ext cx="1451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(1,3)-entry</a:t>
            </a:r>
          </a:p>
          <a:p>
            <a:r>
              <a:rPr lang="en-US" dirty="0"/>
              <a:t>a[1,3] = 1/2</a:t>
            </a:r>
          </a:p>
          <a:p>
            <a:r>
              <a:rPr lang="en-US" dirty="0"/>
              <a:t>a</a:t>
            </a:r>
            <a:r>
              <a:rPr lang="en-US" baseline="-25000" dirty="0"/>
              <a:t>13</a:t>
            </a:r>
            <a:r>
              <a:rPr lang="en-US" dirty="0"/>
              <a:t> = 1/2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9536" y="5726668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3matrix,</a:t>
            </a:r>
          </a:p>
          <a:p>
            <a:r>
              <a:rPr lang="en-US" dirty="0"/>
              <a:t>a </a:t>
            </a:r>
            <a:r>
              <a:rPr lang="en-US" b="1" dirty="0"/>
              <a:t>square</a:t>
            </a:r>
            <a:r>
              <a:rPr lang="en-US" dirty="0"/>
              <a:t>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5867400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1 matrix</a:t>
            </a:r>
          </a:p>
          <a:p>
            <a:r>
              <a:rPr lang="en-US" dirty="0"/>
              <a:t>column matrix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5504" y="32421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6" y="4343401"/>
            <a:ext cx="2724148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21630"/>
            <a:ext cx="763980" cy="143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9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Zero</a:t>
                </a:r>
                <a:r>
                  <a:rPr lang="en-US" dirty="0"/>
                  <a:t> matrix 0</a:t>
                </a:r>
                <a:r>
                  <a:rPr lang="en-US" baseline="-25000" dirty="0"/>
                  <a:t>mxn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0</a:t>
                </a:r>
                <a:r>
                  <a:rPr lang="en-US" baseline="-25000" dirty="0"/>
                  <a:t>2x3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Main diagonal </a:t>
                </a:r>
                <a:r>
                  <a:rPr lang="en-US" dirty="0"/>
                  <a:t>of a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8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Identity</a:t>
                </a:r>
                <a:r>
                  <a:rPr lang="en-US" dirty="0"/>
                  <a:t> matrix: square matrix [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] where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1 if </a:t>
                </a:r>
                <a:r>
                  <a:rPr lang="en-US" dirty="0" err="1"/>
                  <a:t>i</a:t>
                </a:r>
                <a:r>
                  <a:rPr lang="en-US" dirty="0"/>
                  <a:t> = j and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0 if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 j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89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3657600" y="4517572"/>
            <a:ext cx="2286000" cy="1349828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rot="10800000">
            <a:off x="3429001" y="2318656"/>
            <a:ext cx="2057402" cy="1284514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3541"/>
            <a:ext cx="8229600" cy="1371600"/>
          </a:xfrm>
        </p:spPr>
        <p:txBody>
          <a:bodyPr/>
          <a:lstStyle/>
          <a:p>
            <a:r>
              <a:rPr lang="en-US" dirty="0"/>
              <a:t>Triangular matrices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982" y="1306286"/>
                <a:ext cx="8229600" cy="3886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Upper triangular  matrix: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Lower triangular matrix: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2" y="1306286"/>
                <a:ext cx="8229600" cy="3886200"/>
              </a:xfrm>
              <a:blipFill>
                <a:blip r:embed="rId2"/>
                <a:stretch>
                  <a:fillRect l="-741" t="-1567" b="-9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04665"/>
              </p:ext>
            </p:extLst>
          </p:nvPr>
        </p:nvGraphicFramePr>
        <p:xfrm>
          <a:off x="1981200" y="1828800"/>
          <a:ext cx="4876800" cy="147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mother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Bob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Minh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Susan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06896"/>
              </p:ext>
            </p:extLst>
          </p:nvPr>
        </p:nvGraphicFramePr>
        <p:xfrm>
          <a:off x="1752600" y="3962400"/>
          <a:ext cx="5257800" cy="181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son/daughter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Eva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Susan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Lan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Bob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Alice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Minh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831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1847</TotalTime>
  <Words>972</Words>
  <Application>Microsoft Office PowerPoint</Application>
  <PresentationFormat>On-screen Show (4:3)</PresentationFormat>
  <Paragraphs>401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Arial</vt:lpstr>
      <vt:lpstr>Arial Black</vt:lpstr>
      <vt:lpstr>Calibri</vt:lpstr>
      <vt:lpstr>Cambria Math</vt:lpstr>
      <vt:lpstr>CMR10</vt:lpstr>
      <vt:lpstr>CMSY10</vt:lpstr>
      <vt:lpstr>Euclid</vt:lpstr>
      <vt:lpstr>Euclid Extra</vt:lpstr>
      <vt:lpstr>Euclid Math One</vt:lpstr>
      <vt:lpstr>MSBM10</vt:lpstr>
      <vt:lpstr>NimbusRomNo9L-Medi</vt:lpstr>
      <vt:lpstr>NimbusRomNo9L-Regu</vt:lpstr>
      <vt:lpstr>NimbusRomNo9L-ReguItal</vt:lpstr>
      <vt:lpstr>Symbol</vt:lpstr>
      <vt:lpstr>Times New Roman</vt:lpstr>
      <vt:lpstr>Verdana</vt:lpstr>
      <vt:lpstr>Wingdings</vt:lpstr>
      <vt:lpstr>Theme1</vt:lpstr>
      <vt:lpstr>Equation</vt:lpstr>
      <vt:lpstr>Chapter 2</vt:lpstr>
      <vt:lpstr>Introduction </vt:lpstr>
      <vt:lpstr>OUR GOAL</vt:lpstr>
      <vt:lpstr>Definition </vt:lpstr>
      <vt:lpstr>Matrices - examples </vt:lpstr>
      <vt:lpstr>Special matrices</vt:lpstr>
      <vt:lpstr>Identity matrices </vt:lpstr>
      <vt:lpstr>Triangular matrices </vt:lpstr>
      <vt:lpstr>Transpose of a matrix</vt:lpstr>
      <vt:lpstr>Transpose of a matrix </vt:lpstr>
      <vt:lpstr>Symmetric matrices </vt:lpstr>
      <vt:lpstr>operations on matrices</vt:lpstr>
      <vt:lpstr>Addition. Difference  Scalar multiplication </vt:lpstr>
      <vt:lpstr>Properties </vt:lpstr>
      <vt:lpstr>Matrix multiplication - introduction</vt:lpstr>
      <vt:lpstr>Matrix multiplication </vt:lpstr>
      <vt:lpstr>Properties </vt:lpstr>
      <vt:lpstr>Example </vt:lpstr>
      <vt:lpstr>The inverse of a matrix </vt:lpstr>
      <vt:lpstr>Example</vt:lpstr>
      <vt:lpstr>The inverse of 2x2 matrices</vt:lpstr>
      <vt:lpstr>The inverse of nxn matrices</vt:lpstr>
      <vt:lpstr>Properties of Inverses</vt:lpstr>
      <vt:lpstr>PowerPoint Presentation</vt:lpstr>
      <vt:lpstr>Linear equation and matrix multiplication</vt:lpstr>
      <vt:lpstr>Matrix and linear transformation</vt:lpstr>
      <vt:lpstr>Matrix and linear transformation</vt:lpstr>
      <vt:lpstr>PowerPoint Presentation</vt:lpstr>
      <vt:lpstr>Definition</vt:lpstr>
      <vt:lpstr>The composition of transformations</vt:lpstr>
      <vt:lpstr>The inverse of a transformation - introduction</vt:lpstr>
      <vt:lpstr>Theorem</vt:lpstr>
      <vt:lpstr>The inverse of a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Lenovo</dc:creator>
  <cp:lastModifiedBy>Tran Thanh</cp:lastModifiedBy>
  <cp:revision>52</cp:revision>
  <dcterms:created xsi:type="dcterms:W3CDTF">2017-07-03T08:14:51Z</dcterms:created>
  <dcterms:modified xsi:type="dcterms:W3CDTF">2019-10-07T15:50:30Z</dcterms:modified>
</cp:coreProperties>
</file>