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sldIdLst>
    <p:sldId id="256" r:id="rId2"/>
    <p:sldId id="257" r:id="rId3"/>
    <p:sldId id="258" r:id="rId4"/>
    <p:sldId id="283" r:id="rId5"/>
    <p:sldId id="284" r:id="rId6"/>
    <p:sldId id="287" r:id="rId7"/>
    <p:sldId id="288" r:id="rId8"/>
    <p:sldId id="317" r:id="rId9"/>
    <p:sldId id="291" r:id="rId10"/>
    <p:sldId id="292" r:id="rId11"/>
    <p:sldId id="286" r:id="rId12"/>
    <p:sldId id="293" r:id="rId13"/>
    <p:sldId id="289" r:id="rId14"/>
    <p:sldId id="294" r:id="rId15"/>
    <p:sldId id="321" r:id="rId16"/>
    <p:sldId id="298" r:id="rId17"/>
    <p:sldId id="318" r:id="rId18"/>
    <p:sldId id="297" r:id="rId19"/>
    <p:sldId id="296" r:id="rId20"/>
    <p:sldId id="302" r:id="rId21"/>
    <p:sldId id="303" r:id="rId22"/>
    <p:sldId id="305" r:id="rId23"/>
    <p:sldId id="307" r:id="rId24"/>
    <p:sldId id="308" r:id="rId25"/>
    <p:sldId id="322" r:id="rId26"/>
    <p:sldId id="323" r:id="rId27"/>
    <p:sldId id="320" r:id="rId28"/>
    <p:sldId id="310" r:id="rId29"/>
    <p:sldId id="311" r:id="rId30"/>
    <p:sldId id="282" r:id="rId31"/>
    <p:sldId id="324" r:id="rId32"/>
    <p:sldId id="325" r:id="rId33"/>
    <p:sldId id="326" r:id="rId34"/>
    <p:sldId id="327" r:id="rId35"/>
    <p:sldId id="331" r:id="rId36"/>
    <p:sldId id="330" r:id="rId37"/>
    <p:sldId id="332" r:id="rId38"/>
    <p:sldId id="328" r:id="rId39"/>
    <p:sldId id="329" r:id="rId40"/>
    <p:sldId id="31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27AF-E6FF-4669-8186-ED8A426079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23E23-A231-4D40-8950-372D60C7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3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3E23-A231-4D40-8950-372D60C719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8E905-3EF7-4842-BD07-B818DBB1773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9083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ED7D271B-40C4-4D3C-971E-8B9A2FFD61D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488F82C1-2557-4263-A405-1E52F4232EA2}" type="datetimeFigureOut">
              <a:rPr lang="en-US" smtClean="0"/>
              <a:t>10/8/2019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343400"/>
            <a:ext cx="6019800" cy="1752600"/>
          </a:xfrm>
        </p:spPr>
        <p:txBody>
          <a:bodyPr/>
          <a:lstStyle/>
          <a:p>
            <a:r>
              <a:rPr lang="en-US" sz="4000" dirty="0"/>
              <a:t>Determinants and Diagonalization</a:t>
            </a:r>
          </a:p>
        </p:txBody>
      </p:sp>
    </p:spTree>
    <p:extLst>
      <p:ext uri="{BB962C8B-B14F-4D97-AF65-F5344CB8AC3E}">
        <p14:creationId xmlns:p14="http://schemas.microsoft.com/office/powerpoint/2010/main" val="390727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</a:t>
                </a:r>
                <a:r>
                  <a:rPr lang="en-US" dirty="0" err="1"/>
                  <a:t>det</a:t>
                </a:r>
                <a:r>
                  <a:rPr lang="en-US" dirty="0"/>
                  <a:t>(A), </a:t>
                </a:r>
                <a:r>
                  <a:rPr lang="en-US" dirty="0" err="1"/>
                  <a:t>det</a:t>
                </a:r>
                <a:r>
                  <a:rPr lang="en-US" dirty="0"/>
                  <a:t>(3A), </a:t>
                </a:r>
                <a:r>
                  <a:rPr lang="en-US" dirty="0" err="1"/>
                  <a:t>det</a:t>
                </a:r>
                <a:r>
                  <a:rPr lang="en-US" dirty="0"/>
                  <a:t>(A</a:t>
                </a:r>
                <a:r>
                  <a:rPr lang="en-US" baseline="30000" dirty="0"/>
                  <a:t>2</a:t>
                </a:r>
                <a:r>
                  <a:rPr lang="en-US" dirty="0"/>
                  <a:t>) if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50320" y="4419600"/>
            <a:ext cx="3821880" cy="830997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(</a:t>
            </a:r>
            <a:r>
              <a:rPr lang="en-US" sz="2400" dirty="0" err="1"/>
              <a:t>cA</a:t>
            </a:r>
            <a:r>
              <a:rPr lang="en-US" sz="2400" dirty="0"/>
              <a:t>) = </a:t>
            </a:r>
            <a:r>
              <a:rPr lang="en-US" sz="2400" dirty="0" err="1"/>
              <a:t>c</a:t>
            </a:r>
            <a:r>
              <a:rPr lang="en-US" sz="2400" baseline="30000" dirty="0" err="1"/>
              <a:t>n</a:t>
            </a:r>
            <a:r>
              <a:rPr lang="en-US" sz="2400" dirty="0" err="1"/>
              <a:t>det</a:t>
            </a:r>
            <a:r>
              <a:rPr lang="en-US" sz="2400" dirty="0"/>
              <a:t>(A)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(</a:t>
            </a:r>
            <a:r>
              <a:rPr lang="en-US" sz="2400" dirty="0" err="1"/>
              <a:t>A</a:t>
            </a:r>
            <a:r>
              <a:rPr lang="en-US" sz="2400" baseline="30000" dirty="0" err="1"/>
              <a:t>k</a:t>
            </a:r>
            <a:r>
              <a:rPr lang="en-US" sz="2400" dirty="0"/>
              <a:t>) = [</a:t>
            </a:r>
            <a:r>
              <a:rPr lang="en-US" sz="2400" dirty="0" err="1"/>
              <a:t>det</a:t>
            </a:r>
            <a:r>
              <a:rPr lang="en-US" sz="2400" dirty="0"/>
              <a:t>(A)]</a:t>
            </a:r>
            <a:r>
              <a:rPr lang="en-US" sz="2400" baseline="300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9452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all </a:t>
            </a:r>
            <a:r>
              <a:rPr lang="en-US" dirty="0" err="1"/>
              <a:t>nxn</a:t>
            </a:r>
            <a:r>
              <a:rPr lang="en-US" dirty="0"/>
              <a:t> matrices A, B: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det</a:t>
            </a:r>
            <a:r>
              <a:rPr lang="en-US" dirty="0"/>
              <a:t>(A.B) = </a:t>
            </a:r>
            <a:r>
              <a:rPr lang="en-US" dirty="0" err="1"/>
              <a:t>det</a:t>
            </a:r>
            <a:r>
              <a:rPr lang="en-US" dirty="0"/>
              <a:t>(A).</a:t>
            </a:r>
            <a:r>
              <a:rPr lang="en-US" dirty="0" err="1"/>
              <a:t>det</a:t>
            </a:r>
            <a:r>
              <a:rPr lang="en-US" dirty="0"/>
              <a:t>(B)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det</a:t>
            </a:r>
            <a:r>
              <a:rPr lang="en-US" dirty="0"/>
              <a:t>(kA) = </a:t>
            </a:r>
            <a:r>
              <a:rPr lang="en-US" dirty="0" err="1"/>
              <a:t>k</a:t>
            </a:r>
            <a:r>
              <a:rPr lang="en-US" baseline="30000" dirty="0" err="1"/>
              <a:t>n</a:t>
            </a:r>
            <a:r>
              <a:rPr lang="en-US" dirty="0" err="1"/>
              <a:t>det</a:t>
            </a:r>
            <a:r>
              <a:rPr lang="en-US" dirty="0"/>
              <a:t>(A)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det</a:t>
            </a:r>
            <a:r>
              <a:rPr lang="en-US" dirty="0"/>
              <a:t>(A</a:t>
            </a:r>
            <a:r>
              <a:rPr lang="en-US" baseline="30000" dirty="0"/>
              <a:t>T</a:t>
            </a:r>
            <a:r>
              <a:rPr lang="en-US" dirty="0"/>
              <a:t>) = </a:t>
            </a:r>
            <a:r>
              <a:rPr lang="en-US" dirty="0" err="1"/>
              <a:t>det</a:t>
            </a:r>
            <a:r>
              <a:rPr lang="en-US" dirty="0"/>
              <a:t>(A)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det</a:t>
            </a:r>
            <a:r>
              <a:rPr lang="en-US" dirty="0"/>
              <a:t>(A</a:t>
            </a:r>
            <a:r>
              <a:rPr lang="en-US" baseline="30000" dirty="0"/>
              <a:t>-1</a:t>
            </a:r>
            <a:r>
              <a:rPr lang="en-US" dirty="0"/>
              <a:t>) = 1/</a:t>
            </a:r>
            <a:r>
              <a:rPr lang="en-US" dirty="0" err="1"/>
              <a:t>det</a:t>
            </a:r>
            <a:r>
              <a:rPr lang="en-US" dirty="0"/>
              <a:t>(A)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det</a:t>
            </a:r>
            <a:r>
              <a:rPr lang="en-US" dirty="0"/>
              <a:t>(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) = [</a:t>
            </a:r>
            <a:r>
              <a:rPr lang="en-US" dirty="0" err="1"/>
              <a:t>det</a:t>
            </a:r>
            <a:r>
              <a:rPr lang="en-US" dirty="0"/>
              <a:t>(A)]</a:t>
            </a:r>
            <a:r>
              <a:rPr lang="en-US" baseline="30000" dirty="0"/>
              <a:t>k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determinant of triangular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Determinant = a</a:t>
            </a:r>
            <a:r>
              <a:rPr lang="en-US" baseline="-25000" dirty="0"/>
              <a:t>11</a:t>
            </a:r>
            <a:r>
              <a:rPr lang="en-US" dirty="0"/>
              <a:t>.a</a:t>
            </a:r>
            <a:r>
              <a:rPr lang="en-US" baseline="-25000" dirty="0"/>
              <a:t>22</a:t>
            </a:r>
            <a:r>
              <a:rPr lang="en-US" dirty="0"/>
              <a:t>…</a:t>
            </a:r>
            <a:r>
              <a:rPr lang="en-US" dirty="0" err="1"/>
              <a:t>a</a:t>
            </a:r>
            <a:r>
              <a:rPr lang="en-US" baseline="-25000" dirty="0" err="1"/>
              <a:t>nn</a:t>
            </a:r>
            <a:endParaRPr lang="en-US" baseline="-25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38013" cy="251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1976573">
            <a:off x="670885" y="2903715"/>
            <a:ext cx="3549074" cy="415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76573">
            <a:off x="5005190" y="2880115"/>
            <a:ext cx="3549074" cy="415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>
                    <a:sym typeface="Wingdings" panose="05000000000000000000" pitchFamily="2" charset="2"/>
                  </a:rPr>
                  <a:t>Find  the determinants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=−1.3.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=6, </m:t>
                      </m:r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/>
                        <a:sym typeface="Wingdings" panose="05000000000000000000" pitchFamily="2" charset="2"/>
                      </a:rPr>
                      <m:t>=−6 </m:t>
                    </m:r>
                  </m:oMath>
                </a14:m>
                <a:r>
                  <a:rPr lang="en-US" b="0" i="0" dirty="0">
                    <a:latin typeface="Cambria Math"/>
                    <a:sym typeface="Wingdings" panose="05000000000000000000" pitchFamily="2" charset="2"/>
                  </a:rPr>
                  <a:t>	</a:t>
                </a:r>
                <a:r>
                  <a:rPr lang="en-US" sz="2100" b="0" i="0" dirty="0">
                    <a:latin typeface="Cambria Math"/>
                    <a:sym typeface="Wingdings" panose="05000000000000000000" pitchFamily="2" charset="2"/>
                  </a:rPr>
                  <a:t>// from A, interchange row 1 and row 2</a:t>
                </a:r>
                <a:r>
                  <a:rPr lang="en-US" b="0" i="0" dirty="0">
                    <a:latin typeface="Cambria Math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Wingdings" panose="05000000000000000000" pitchFamily="2" charset="2"/>
                      </a:rPr>
                      <m:t>and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=−12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		</a:t>
                </a:r>
                <a:r>
                  <a:rPr lang="en-US" sz="1900" dirty="0">
                    <a:sym typeface="Wingdings" panose="05000000000000000000" pitchFamily="2" charset="2"/>
                  </a:rPr>
                  <a:t>// from A, -2.(row 1)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 rot="1698098">
            <a:off x="2863766" y="2718810"/>
            <a:ext cx="2256809" cy="434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>
                    <a:sym typeface="Wingdings" panose="05000000000000000000" pitchFamily="2" charset="2"/>
                  </a:rPr>
                  <a:t>Find  the determinants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=−5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=−5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second matrix is obtained from the first matrix by  (2*row1 + row3), they have the same determinants.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3605" r="-593" b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15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and elementary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chỗ</a:t>
            </a:r>
            <a:r>
              <a:rPr lang="en-US" sz="2800" dirty="0"/>
              <a:t> 2 </a:t>
            </a:r>
            <a:r>
              <a:rPr lang="en-US" sz="2800" dirty="0" err="1"/>
              <a:t>dòng</a:t>
            </a:r>
            <a:r>
              <a:rPr lang="en-US" sz="2800" dirty="0"/>
              <a:t> (</a:t>
            </a:r>
            <a:r>
              <a:rPr lang="en-US" sz="2800" dirty="0" err="1"/>
              <a:t>hoặc</a:t>
            </a:r>
            <a:r>
              <a:rPr lang="en-US" sz="2800" dirty="0"/>
              <a:t> 2 </a:t>
            </a:r>
            <a:r>
              <a:rPr lang="en-US" sz="2800" dirty="0" err="1"/>
              <a:t>cột</a:t>
            </a:r>
            <a:r>
              <a:rPr lang="en-US" sz="2800" dirty="0"/>
              <a:t>)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, matrix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matrix ban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. 	//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 </a:t>
            </a:r>
            <a:r>
              <a:rPr lang="en-US" sz="2800" dirty="0" err="1">
                <a:sym typeface="Symbol"/>
              </a:rPr>
              <a:t>r</a:t>
            </a:r>
            <a:r>
              <a:rPr lang="en-US" sz="2800" baseline="-25000" dirty="0" err="1">
                <a:sym typeface="Symbol"/>
              </a:rPr>
              <a:t>j</a:t>
            </a:r>
            <a:endParaRPr lang="en-US" sz="2800" baseline="-25000" dirty="0"/>
          </a:p>
          <a:p>
            <a:pPr marL="514350" indent="-514350">
              <a:buAutoNum type="arabicPeriod"/>
            </a:pP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dòng</a:t>
            </a:r>
            <a:r>
              <a:rPr lang="en-US" sz="2800" dirty="0"/>
              <a:t> (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)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k </a:t>
            </a:r>
            <a:r>
              <a:rPr lang="en-US" sz="2800" dirty="0">
                <a:sym typeface="Wingdings" panose="05000000000000000000" pitchFamily="2" charset="2"/>
              </a:rPr>
              <a:t> matrix </a:t>
            </a:r>
            <a:r>
              <a:rPr lang="en-US" sz="2800" dirty="0" err="1">
                <a:sym typeface="Wingdings" panose="05000000000000000000" pitchFamily="2" charset="2"/>
              </a:rPr>
              <a:t>thu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được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có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định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thức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gấp</a:t>
            </a:r>
            <a:r>
              <a:rPr lang="en-US" sz="2800" dirty="0">
                <a:sym typeface="Wingdings" panose="05000000000000000000" pitchFamily="2" charset="2"/>
              </a:rPr>
              <a:t> k </a:t>
            </a:r>
            <a:r>
              <a:rPr lang="en-US" sz="2800" dirty="0" err="1">
                <a:sym typeface="Wingdings" panose="05000000000000000000" pitchFamily="2" charset="2"/>
              </a:rPr>
              <a:t>lần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det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của</a:t>
            </a:r>
            <a:r>
              <a:rPr lang="en-US" sz="2800" dirty="0">
                <a:sym typeface="Wingdings" panose="05000000000000000000" pitchFamily="2" charset="2"/>
              </a:rPr>
              <a:t> matrix </a:t>
            </a:r>
            <a:r>
              <a:rPr lang="en-US" sz="2800" dirty="0" err="1">
                <a:sym typeface="Wingdings" panose="05000000000000000000" pitchFamily="2" charset="2"/>
              </a:rPr>
              <a:t>cũ</a:t>
            </a:r>
            <a:r>
              <a:rPr lang="en-US" sz="2800" dirty="0">
                <a:sym typeface="Wingdings" panose="05000000000000000000" pitchFamily="2" charset="2"/>
              </a:rPr>
              <a:t>. 	//</a:t>
            </a:r>
            <a:r>
              <a:rPr lang="en-US" sz="2800" dirty="0" err="1">
                <a:sym typeface="Wingdings" panose="05000000000000000000" pitchFamily="2" charset="2"/>
              </a:rPr>
              <a:t>kr</a:t>
            </a:r>
            <a:r>
              <a:rPr lang="en-US" sz="2800" baseline="-25000" dirty="0" err="1">
                <a:sym typeface="Wingdings" panose="05000000000000000000" pitchFamily="2" charset="2"/>
              </a:rPr>
              <a:t>i</a:t>
            </a:r>
            <a:endParaRPr lang="en-US" sz="2800" baseline="-250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sym typeface="Wingdings" panose="05000000000000000000" pitchFamily="2" charset="2"/>
              </a:rPr>
              <a:t>Nếu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nhân</a:t>
            </a:r>
            <a:r>
              <a:rPr lang="en-US" sz="2800" dirty="0">
                <a:sym typeface="Wingdings" panose="05000000000000000000" pitchFamily="2" charset="2"/>
              </a:rPr>
              <a:t> c </a:t>
            </a:r>
            <a:r>
              <a:rPr lang="en-US" sz="2800" dirty="0" err="1">
                <a:sym typeface="Wingdings" panose="05000000000000000000" pitchFamily="2" charset="2"/>
              </a:rPr>
              <a:t>vào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dòng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r</a:t>
            </a:r>
            <a:r>
              <a:rPr lang="en-US" sz="2800" baseline="-25000" dirty="0" err="1">
                <a:sym typeface="Wingdings" panose="05000000000000000000" pitchFamily="2" charset="2"/>
              </a:rPr>
              <a:t>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rồi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cộng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vào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dòng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r</a:t>
            </a:r>
            <a:r>
              <a:rPr lang="en-US" sz="2800" baseline="-25000" dirty="0" err="1">
                <a:sym typeface="Wingdings" panose="05000000000000000000" pitchFamily="2" charset="2"/>
              </a:rPr>
              <a:t>j</a:t>
            </a:r>
            <a:r>
              <a:rPr lang="en-US" sz="2800" dirty="0">
                <a:sym typeface="Wingdings" panose="05000000000000000000" pitchFamily="2" charset="2"/>
              </a:rPr>
              <a:t> (</a:t>
            </a:r>
            <a:r>
              <a:rPr lang="en-US" sz="2800" dirty="0" err="1">
                <a:sym typeface="Wingdings" panose="05000000000000000000" pitchFamily="2" charset="2"/>
              </a:rPr>
              <a:t>hoặc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thực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hiện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trên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cột</a:t>
            </a:r>
            <a:r>
              <a:rPr lang="en-US" sz="2800" dirty="0">
                <a:sym typeface="Wingdings" panose="05000000000000000000" pitchFamily="2" charset="2"/>
              </a:rPr>
              <a:t>)  </a:t>
            </a:r>
            <a:r>
              <a:rPr lang="en-US" sz="2800" dirty="0" err="1">
                <a:sym typeface="Wingdings" panose="05000000000000000000" pitchFamily="2" charset="2"/>
              </a:rPr>
              <a:t>định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thức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không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thay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đổi</a:t>
            </a:r>
            <a:r>
              <a:rPr lang="en-US" sz="2800" dirty="0">
                <a:sym typeface="Wingdings" panose="05000000000000000000" pitchFamily="2" charset="2"/>
              </a:rPr>
              <a:t>. 	//	cr</a:t>
            </a:r>
            <a:r>
              <a:rPr lang="en-US" sz="2800" baseline="-25000" dirty="0">
                <a:sym typeface="Wingdings" panose="05000000000000000000" pitchFamily="2" charset="2"/>
              </a:rPr>
              <a:t>i</a:t>
            </a:r>
            <a:r>
              <a:rPr lang="en-US" sz="2800" dirty="0">
                <a:sym typeface="Wingdings" panose="05000000000000000000" pitchFamily="2" charset="2"/>
              </a:rPr>
              <a:t> + </a:t>
            </a:r>
            <a:r>
              <a:rPr lang="en-US" sz="2800" dirty="0" err="1">
                <a:sym typeface="Wingdings" panose="05000000000000000000" pitchFamily="2" charset="2"/>
              </a:rPr>
              <a:t>r</a:t>
            </a:r>
            <a:r>
              <a:rPr lang="en-US" sz="2800" baseline="-25000" dirty="0" err="1">
                <a:sym typeface="Wingdings" panose="05000000000000000000" pitchFamily="2" charset="2"/>
              </a:rPr>
              <a:t>j</a:t>
            </a:r>
            <a:endParaRPr lang="en-US" sz="2800" baseline="-250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776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54" y="69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Calibri" pitchFamily="34" charset="0"/>
              </a:rPr>
              <a:t>Examples</a:t>
            </a:r>
          </a:p>
        </p:txBody>
      </p:sp>
      <p:graphicFrame>
        <p:nvGraphicFramePr>
          <p:cNvPr id="15363" name="Object 1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3256688"/>
              </p:ext>
            </p:extLst>
          </p:nvPr>
        </p:nvGraphicFramePr>
        <p:xfrm>
          <a:off x="1219200" y="5410200"/>
          <a:ext cx="226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" imgW="2260440" imgH="990360" progId="Equation.DSMT4">
                  <p:embed/>
                </p:oleObj>
              </mc:Choice>
              <mc:Fallback>
                <p:oleObj name="Equation" r:id="rId3" imgW="22604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10200"/>
                        <a:ext cx="226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6359535"/>
              </p:ext>
            </p:extLst>
          </p:nvPr>
        </p:nvGraphicFramePr>
        <p:xfrm>
          <a:off x="491836" y="1219200"/>
          <a:ext cx="73152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5" imgW="5461000" imgH="3022600" progId="Equation.DSMT4">
                  <p:embed/>
                </p:oleObj>
              </mc:Choice>
              <mc:Fallback>
                <p:oleObj name="Equation" r:id="rId5" imgW="5461000" imgH="302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36" y="1219200"/>
                        <a:ext cx="73152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65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</a:t>
            </a:r>
            <a:r>
              <a:rPr lang="en-US" dirty="0"/>
              <a:t>(A) and existence of A</a:t>
            </a:r>
            <a:r>
              <a:rPr lang="en-US" baseline="30000" dirty="0"/>
              <a:t>-1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is </a:t>
            </a:r>
            <a:r>
              <a:rPr lang="en-US" dirty="0">
                <a:solidFill>
                  <a:srgbClr val="FF0000"/>
                </a:solidFill>
              </a:rPr>
              <a:t>invertible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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et</a:t>
            </a:r>
            <a:r>
              <a:rPr lang="en-US" dirty="0">
                <a:solidFill>
                  <a:srgbClr val="FF0000"/>
                </a:solidFill>
              </a:rPr>
              <a:t>(A)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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Symbol"/>
              </a:rPr>
              <a:t>A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formula</a:t>
            </a:r>
            <a:r>
              <a:rPr lang="en-US" dirty="0">
                <a:sym typeface="Symbol"/>
              </a:rPr>
              <a:t> for finding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baseline="30000" dirty="0">
                <a:solidFill>
                  <a:srgbClr val="FF0000"/>
                </a:solidFill>
                <a:sym typeface="Symbol"/>
              </a:rPr>
              <a:t>-1</a:t>
            </a:r>
            <a:r>
              <a:rPr lang="en-US" dirty="0"/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224215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)-cofactor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34331"/>
                <a:ext cx="8229600" cy="3886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b="1" dirty="0">
                    <a:solidFill>
                      <a:srgbClr val="FF0000"/>
                    </a:solidFill>
                  </a:rPr>
                  <a:t>)-cofactor </a:t>
                </a:r>
                <a:r>
                  <a:rPr lang="en-US" dirty="0"/>
                  <a:t>of a matrix [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] is </a:t>
                </a:r>
                <a:r>
                  <a:rPr lang="en-US" dirty="0"/>
                  <a:t>defined by</a:t>
                </a:r>
              </a:p>
              <a:p>
                <a:pPr marL="0" indent="0" algn="ctr">
                  <a:buNone/>
                </a:pPr>
                <a:r>
                  <a:rPr lang="en-US" b="1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</a:rPr>
                  <a:t>ij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= (-1)</a:t>
                </a:r>
                <a:r>
                  <a:rPr lang="en-US" b="1" baseline="30000" dirty="0" err="1" smtClean="0">
                    <a:solidFill>
                      <a:srgbClr val="FF0000"/>
                    </a:solidFill>
                  </a:rPr>
                  <a:t>i+j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det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</a:rPr>
                  <a:t>ij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is the matrix obtained from A by deleting row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and column </a:t>
                </a:r>
                <a:r>
                  <a:rPr lang="en-US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For example, given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c</a:t>
                </a:r>
                <a:r>
                  <a:rPr lang="en-US" baseline="-25000" dirty="0"/>
                  <a:t>23</a:t>
                </a:r>
                <a:r>
                  <a:rPr lang="en-US" dirty="0"/>
                  <a:t> =  (-1)</a:t>
                </a:r>
                <a:r>
                  <a:rPr lang="en-US" baseline="30000" dirty="0"/>
                  <a:t>2+3</a:t>
                </a:r>
                <a:r>
                  <a:rPr lang="en-US" dirty="0"/>
                  <a:t>det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-1.(-1)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34331"/>
                <a:ext cx="8229600" cy="3886200"/>
              </a:xfrm>
              <a:blipFill>
                <a:blip r:embed="rId2"/>
                <a:stretch>
                  <a:fillRect l="-1407" t="-3611" b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419600" y="4158550"/>
            <a:ext cx="1676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3645932"/>
            <a:ext cx="0" cy="1066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10200" y="3810000"/>
            <a:ext cx="1561883" cy="1087788"/>
            <a:chOff x="5410200" y="3810000"/>
            <a:chExt cx="1561883" cy="1087788"/>
          </a:xfrm>
        </p:grpSpPr>
        <p:sp>
          <p:nvSpPr>
            <p:cNvPr id="8" name="TextBox 7"/>
            <p:cNvSpPr txBox="1"/>
            <p:nvPr/>
          </p:nvSpPr>
          <p:spPr>
            <a:xfrm>
              <a:off x="6183084" y="381000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4528456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column 3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8156" y="5983546"/>
            <a:ext cx="6067687" cy="400110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yourself. Find all cofactors </a:t>
            </a:r>
            <a:r>
              <a:rPr lang="en-US" sz="2000" dirty="0" err="1"/>
              <a:t>c</a:t>
            </a:r>
            <a:r>
              <a:rPr lang="en-US" sz="2000" baseline="-25000" dirty="0" err="1"/>
              <a:t>ij</a:t>
            </a:r>
            <a:r>
              <a:rPr lang="en-US" sz="2000" dirty="0"/>
              <a:t> of the matrix A </a:t>
            </a:r>
          </a:p>
        </p:txBody>
      </p:sp>
    </p:spTree>
    <p:extLst>
      <p:ext uri="{BB962C8B-B14F-4D97-AF65-F5344CB8AC3E}">
        <p14:creationId xmlns:p14="http://schemas.microsoft.com/office/powerpoint/2010/main" val="22835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</a:t>
            </a:r>
            <a:r>
              <a:rPr lang="en-US" baseline="30000" dirty="0"/>
              <a:t>-1</a:t>
            </a:r>
            <a:r>
              <a:rPr lang="en-US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 err="1"/>
                  <a:t>nxn</a:t>
                </a:r>
                <a:r>
                  <a:rPr lang="en-US" dirty="0"/>
                  <a:t> matrix A is </a:t>
                </a:r>
                <a:r>
                  <a:rPr lang="en-US" b="1" dirty="0">
                    <a:solidFill>
                      <a:srgbClr val="FF0000"/>
                    </a:solidFill>
                  </a:rPr>
                  <a:t>invertible</a:t>
                </a:r>
                <a:r>
                  <a:rPr lang="en-US" dirty="0"/>
                  <a:t> if and only if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det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(A) </a:t>
                </a:r>
                <a:r>
                  <a:rPr lang="en-US" b="1" i="1" dirty="0">
                    <a:solidFill>
                      <a:srgbClr val="FF0000"/>
                    </a:solidFill>
                    <a:sym typeface="Symbol"/>
                  </a:rPr>
                  <a:t> 0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Furthermore, </a:t>
                </a:r>
              </a:p>
              <a:p>
                <a:pPr marL="0" indent="0" algn="ctr">
                  <a:buNone/>
                </a:pPr>
                <a:r>
                  <a:rPr lang="en-US" dirty="0">
                    <a:sym typeface="Symbol"/>
                  </a:rPr>
                  <a:t>A</a:t>
                </a:r>
                <a:r>
                  <a:rPr lang="en-US" baseline="30000" dirty="0">
                    <a:sym typeface="Symbol"/>
                  </a:rPr>
                  <a:t>-1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sym typeface="Symbol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Symbol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 smtClean="0">
                        <a:latin typeface="Cambria Math"/>
                        <a:sym typeface="Symbol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𝑑𝑗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)</m:t>
                    </m:r>
                    <m:r>
                      <a:rPr lang="en-US" b="0" i="0" smtClean="0">
                        <a:latin typeface="Cambria Math"/>
                        <a:sym typeface="Symbol"/>
                      </a:rPr>
                      <m:t>, </m:t>
                    </m:r>
                  </m:oMath>
                </a14:m>
                <a:endParaRPr lang="en-US" b="0" i="0" dirty="0">
                  <a:latin typeface="Cambria Math"/>
                  <a:sym typeface="Symbol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/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sym typeface="Symbol"/>
                        </a:rPr>
                        <m:t>where</m:t>
                      </m:r>
                      <m:r>
                        <a:rPr lang="en-US" b="0" i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sym typeface="Symbol"/>
                        </a:rPr>
                        <m:t>the</m:t>
                      </m:r>
                      <m:r>
                        <a:rPr lang="en-US" b="0" i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sym typeface="Symbol"/>
                        </a:rPr>
                        <m:t>adjugate</m:t>
                      </m:r>
                      <m:r>
                        <a:rPr lang="en-US" b="0" i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sym typeface="Symbol"/>
                        </a:rPr>
                        <m:t>matrix</m:t>
                      </m:r>
                      <m:r>
                        <a:rPr lang="en-US" b="0" i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sym typeface="Symbol"/>
                        </a:rPr>
                        <m:t>adj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sym typeface="Symbol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sym typeface="Symbol"/>
                        </a:rPr>
                        <m:t>is</m:t>
                      </m:r>
                      <m:r>
                        <a:rPr lang="en-US" b="0" i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sym typeface="Symbol"/>
                        </a:rPr>
                        <m:t>defined</m:t>
                      </m:r>
                      <m:r>
                        <a:rPr lang="en-US" b="0" i="0" smtClean="0">
                          <a:latin typeface="Cambria Math"/>
                          <a:sym typeface="Symbol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sym typeface="Symbol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sym typeface="Symbol"/>
                        </a:rPr>
                        <m:t>  </m:t>
                      </m:r>
                    </m:oMath>
                  </m:oMathPara>
                </a14:m>
                <a:endParaRPr lang="en-US" b="0" i="0" dirty="0">
                  <a:latin typeface="Cambria Math"/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adj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A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)=[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i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j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cofactors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b="0" i="0" baseline="30000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Transpose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38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2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to find the </a:t>
            </a:r>
            <a:r>
              <a:rPr lang="en-US" b="1" dirty="0"/>
              <a:t>determinant</a:t>
            </a:r>
            <a:r>
              <a:rPr lang="en-US" dirty="0"/>
              <a:t> of a square matrix?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to </a:t>
            </a:r>
            <a:r>
              <a:rPr lang="en-US" b="1" dirty="0" err="1"/>
              <a:t>diagonalize</a:t>
            </a:r>
            <a:r>
              <a:rPr lang="en-US" dirty="0"/>
              <a:t> a square matrix?</a:t>
            </a:r>
          </a:p>
        </p:txBody>
      </p:sp>
    </p:spTree>
    <p:extLst>
      <p:ext uri="{BB962C8B-B14F-4D97-AF65-F5344CB8AC3E}">
        <p14:creationId xmlns:p14="http://schemas.microsoft.com/office/powerpoint/2010/main" val="412782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003399"/>
                </a:solidFill>
                <a:latin typeface="Calibri" pitchFamily="34" charset="0"/>
              </a:rPr>
              <a:t>Adjugate matrix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Calibri" pitchFamily="34" charset="0"/>
              </a:rPr>
              <a:t>The </a:t>
            </a:r>
            <a:r>
              <a:rPr lang="en-US" altLang="en-US" sz="2400" b="1" i="1">
                <a:solidFill>
                  <a:srgbClr val="006600"/>
                </a:solidFill>
                <a:latin typeface="Calibri" pitchFamily="34" charset="0"/>
              </a:rPr>
              <a:t>adjugate</a:t>
            </a:r>
            <a:r>
              <a:rPr lang="en-US" altLang="en-US" sz="240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altLang="en-US" sz="2400">
                <a:latin typeface="Calibri" pitchFamily="34" charset="0"/>
              </a:rPr>
              <a:t>matrix of A is the matrix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For example,  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303463" y="1219200"/>
          <a:ext cx="34877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Microsoft Equation 3.0" r:id="rId3" imgW="1777229" imgH="1002865" progId="Equation.DSMT4">
                  <p:embed/>
                </p:oleObj>
              </mc:Choice>
              <mc:Fallback>
                <p:oleObj name="Microsoft Equation 3.0" r:id="rId3" imgW="1777229" imgH="10028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219200"/>
                        <a:ext cx="348773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62200" y="5092700"/>
            <a:ext cx="4876800" cy="1155700"/>
            <a:chOff x="2362200" y="5092700"/>
            <a:chExt cx="4876800" cy="1155700"/>
          </a:xfrm>
        </p:grpSpPr>
        <p:sp>
          <p:nvSpPr>
            <p:cNvPr id="7" name="Rectangle 6"/>
            <p:cNvSpPr/>
            <p:nvPr/>
          </p:nvSpPr>
          <p:spPr>
            <a:xfrm>
              <a:off x="2362200" y="5092700"/>
              <a:ext cx="27432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81800" y="5105400"/>
              <a:ext cx="457200" cy="1143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05400" y="5257800"/>
              <a:ext cx="1676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791200" y="5105400"/>
          <a:ext cx="23479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5" imgW="1459866" imgH="710891" progId="Equation.DSMT4">
                  <p:embed/>
                </p:oleObj>
              </mc:Choice>
              <mc:Fallback>
                <p:oleObj name="Equation" r:id="rId5" imgW="1459866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05400"/>
                        <a:ext cx="23479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609600" y="3962400"/>
          <a:ext cx="75930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7" imgW="4800600" imgH="1397000" progId="Equation.DSMT4">
                  <p:embed/>
                </p:oleObj>
              </mc:Choice>
              <mc:Fallback>
                <p:oleObj name="Equation" r:id="rId7" imgW="4800600" imgH="139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759301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9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003399"/>
                </a:solidFill>
                <a:latin typeface="Calibri" pitchFamily="34" charset="0"/>
              </a:rPr>
              <a:t>Theorem of Adjugate Formula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2438400"/>
          </a:xfrm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Calibri" pitchFamily="34" charset="0"/>
              </a:rPr>
              <a:t>    If A is any square matrix, then 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latin typeface="Calibri" pitchFamily="34" charset="0"/>
              </a:rPr>
              <a:t>A(adjA)=(detA)</a:t>
            </a: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I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 particular, if</a:t>
            </a:r>
            <a:r>
              <a:rPr lang="en-US" altLang="en-US" sz="2400" b="1">
                <a:solidFill>
                  <a:srgbClr val="FF0000"/>
                </a:solidFill>
                <a:latin typeface="Calibri" pitchFamily="34" charset="0"/>
              </a:rPr>
              <a:t> detA≠0</a:t>
            </a:r>
            <a:r>
              <a:rPr lang="en-US" altLang="en-US" sz="2400">
                <a:latin typeface="Calibri" pitchFamily="34" charset="0"/>
              </a:rPr>
              <a:t> then A is </a:t>
            </a:r>
            <a:r>
              <a:rPr lang="en-US" altLang="en-US" sz="2400" b="1">
                <a:solidFill>
                  <a:srgbClr val="003399"/>
                </a:solidFill>
                <a:latin typeface="Calibri" pitchFamily="34" charset="0"/>
              </a:rPr>
              <a:t>invertible</a:t>
            </a:r>
            <a:r>
              <a:rPr lang="en-US" altLang="en-US" sz="2400">
                <a:latin typeface="Calibri" pitchFamily="34" charset="0"/>
              </a:rPr>
              <a:t> and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For example,  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alibri" pitchFamily="34" charset="0"/>
            </a:endParaRP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2895600" y="2209800"/>
          <a:ext cx="2168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MathType 6.0 Equation" r:id="rId3" imgW="1117600" imgH="431800" progId="Equation.DSMT4">
                  <p:embed/>
                </p:oleObj>
              </mc:Choice>
              <mc:Fallback>
                <p:oleObj name="MathType 6.0 Equation" r:id="rId3" imgW="1117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21685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33400" y="5943600"/>
            <a:ext cx="245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alibri" pitchFamily="34" charset="0"/>
              </a:rPr>
              <a:t>Note that […]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590800" y="3581400"/>
          <a:ext cx="52054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3238500" imgH="1422400" progId="Equation.DSMT4">
                  <p:embed/>
                </p:oleObj>
              </mc:Choice>
              <mc:Fallback>
                <p:oleObj name="Equation" r:id="rId5" imgW="3238500" imgH="142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52054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80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>
                <a:solidFill>
                  <a:srgbClr val="003399"/>
                </a:solidFill>
                <a:latin typeface="Calibri" pitchFamily="34" charset="0"/>
              </a:rPr>
              <a:t>Diagonal matrices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alibri" pitchFamily="34" charset="0"/>
              </a:rPr>
              <a:t>An nxn matrix is called diagonal matrix if all its entries off the main diagonal are zeros</a:t>
            </a:r>
          </a:p>
          <a:p>
            <a:pPr eaLnBrk="1" hangingPunct="1"/>
            <a:endParaRPr lang="en-US" altLang="en-US" sz="2800">
              <a:latin typeface="Calibri" pitchFamily="34" charset="0"/>
            </a:endParaRPr>
          </a:p>
          <a:p>
            <a:pPr eaLnBrk="1" hangingPunct="1"/>
            <a:endParaRPr lang="en-US" altLang="en-US" sz="2800">
              <a:latin typeface="Calibri" pitchFamily="34" charset="0"/>
            </a:endParaRPr>
          </a:p>
          <a:p>
            <a:pPr eaLnBrk="1" hangingPunct="1"/>
            <a:endParaRPr lang="en-US" altLang="en-US" sz="2800">
              <a:latin typeface="Calibri" pitchFamily="34" charset="0"/>
            </a:endParaRPr>
          </a:p>
          <a:p>
            <a:pPr eaLnBrk="1" hangingPunct="1"/>
            <a:endParaRPr lang="en-US" altLang="en-US" sz="2800">
              <a:latin typeface="Calibri" pitchFamily="34" charset="0"/>
            </a:endParaRPr>
          </a:p>
          <a:p>
            <a:pPr eaLnBrk="1" hangingPunct="1"/>
            <a:r>
              <a:rPr lang="en-US" altLang="en-US" sz="2800">
                <a:latin typeface="Calibri" pitchFamily="34" charset="0"/>
              </a:rPr>
              <a:t>For example</a:t>
            </a:r>
          </a:p>
          <a:p>
            <a:pPr eaLnBrk="1" hangingPunct="1">
              <a:buFontTx/>
              <a:buNone/>
            </a:pPr>
            <a:endParaRPr lang="en-US" altLang="en-US" sz="2800">
              <a:latin typeface="Calibri" pitchFamily="34" charset="0"/>
            </a:endParaRPr>
          </a:p>
        </p:txBody>
      </p:sp>
      <p:graphicFrame>
        <p:nvGraphicFramePr>
          <p:cNvPr id="614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771775" y="4706938"/>
          <a:ext cx="39592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MathType 6.0 Equation" r:id="rId3" imgW="2247900" imgH="990600" progId="Equation.DSMT4">
                  <p:embed/>
                </p:oleObj>
              </mc:Choice>
              <mc:Fallback>
                <p:oleObj name="MathType 6.0 Equation" r:id="rId3" imgW="22479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06938"/>
                        <a:ext cx="395922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1677988" y="2708275"/>
          <a:ext cx="4910137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MathType 6.0 Equation" r:id="rId5" imgW="2832100" imgH="1003300" progId="Equation.DSMT4">
                  <p:embed/>
                </p:oleObj>
              </mc:Choice>
              <mc:Fallback>
                <p:oleObj name="MathType 6.0 Equation" r:id="rId5" imgW="28321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708275"/>
                        <a:ext cx="4910137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rot="2645190">
            <a:off x="2001134" y="3395826"/>
            <a:ext cx="245601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4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3399"/>
                </a:solidFill>
                <a:latin typeface="Calibri" pitchFamily="34" charset="0"/>
              </a:rPr>
              <a:t>Diagonalization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066800"/>
                <a:ext cx="8002588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400" dirty="0">
                    <a:latin typeface="Calibri" pitchFamily="34" charset="0"/>
                  </a:rPr>
                  <a:t>Diagonalizing a matrix A is </a:t>
                </a:r>
                <a:r>
                  <a:rPr lang="en-US" altLang="en-US" sz="2400" u="sng" dirty="0">
                    <a:latin typeface="Calibri" pitchFamily="34" charset="0"/>
                  </a:rPr>
                  <a:t>to find an invertible matrix P </a:t>
                </a:r>
                <a:r>
                  <a:rPr lang="en-US" altLang="en-US" sz="2400" dirty="0">
                    <a:latin typeface="Calibri" pitchFamily="34" charset="0"/>
                  </a:rPr>
                  <a:t>such that P</a:t>
                </a:r>
                <a:r>
                  <a:rPr lang="en-US" altLang="en-US" sz="2400" baseline="30000" dirty="0">
                    <a:latin typeface="Calibri" pitchFamily="34" charset="0"/>
                  </a:rPr>
                  <a:t>-1</a:t>
                </a:r>
                <a:r>
                  <a:rPr lang="en-US" altLang="en-US" sz="2400" dirty="0">
                    <a:latin typeface="Calibri" pitchFamily="34" charset="0"/>
                  </a:rPr>
                  <a:t>AP is a diagonal matrix P</a:t>
                </a:r>
                <a:r>
                  <a:rPr lang="en-US" altLang="en-US" sz="2400" baseline="30000" dirty="0">
                    <a:latin typeface="Calibri" pitchFamily="34" charset="0"/>
                  </a:rPr>
                  <a:t>-1</a:t>
                </a:r>
                <a:r>
                  <a:rPr lang="en-US" altLang="en-US" sz="2400" dirty="0">
                    <a:latin typeface="Calibri" pitchFamily="34" charset="0"/>
                  </a:rPr>
                  <a:t>AP=</a:t>
                </a:r>
                <a:r>
                  <a:rPr lang="en-US" altLang="en-US" sz="2400" dirty="0" err="1">
                    <a:latin typeface="Calibri" pitchFamily="34" charset="0"/>
                  </a:rPr>
                  <a:t>diag</a:t>
                </a:r>
                <a:r>
                  <a:rPr lang="en-US" altLang="en-US" sz="2400" dirty="0">
                    <a:latin typeface="Calibri" pitchFamily="34" charset="0"/>
                  </a:rPr>
                  <a:t>(</a:t>
                </a:r>
                <a:r>
                  <a:rPr lang="en-US" altLang="en-US" sz="2400" dirty="0">
                    <a:latin typeface="Calibri" pitchFamily="34" charset="0"/>
                    <a:sym typeface="Euclid Symbol" pitchFamily="18" charset="2"/>
                  </a:rPr>
                  <a:t></a:t>
                </a:r>
                <a:r>
                  <a:rPr lang="en-US" altLang="en-US" sz="2400" baseline="-25000" dirty="0">
                    <a:latin typeface="Calibri" pitchFamily="34" charset="0"/>
                    <a:sym typeface="Euclid Symbol" pitchFamily="18" charset="2"/>
                  </a:rPr>
                  <a:t>1</a:t>
                </a:r>
                <a:r>
                  <a:rPr lang="en-US" altLang="en-US" sz="2400" dirty="0">
                    <a:latin typeface="Calibri" pitchFamily="34" charset="0"/>
                    <a:sym typeface="Euclid Symbol" pitchFamily="18" charset="2"/>
                  </a:rPr>
                  <a:t>, </a:t>
                </a:r>
                <a:r>
                  <a:rPr lang="en-US" altLang="en-US" sz="2400" baseline="-25000" dirty="0">
                    <a:latin typeface="Calibri" pitchFamily="34" charset="0"/>
                    <a:sym typeface="Euclid Symbol" pitchFamily="18" charset="2"/>
                  </a:rPr>
                  <a:t>2</a:t>
                </a:r>
                <a:r>
                  <a:rPr lang="en-US" altLang="en-US" sz="2400" dirty="0">
                    <a:latin typeface="Calibri" pitchFamily="34" charset="0"/>
                    <a:sym typeface="Euclid Symbol" pitchFamily="18" charset="2"/>
                  </a:rPr>
                  <a:t>,…, </a:t>
                </a:r>
                <a:r>
                  <a:rPr lang="en-US" altLang="en-US" sz="2400" baseline="-25000" dirty="0">
                    <a:latin typeface="Calibri" pitchFamily="34" charset="0"/>
                    <a:sym typeface="Euclid Symbol" pitchFamily="18" charset="2"/>
                  </a:rPr>
                  <a:t>n</a:t>
                </a:r>
                <a:r>
                  <a:rPr lang="en-US" altLang="en-US" sz="2400" dirty="0">
                    <a:latin typeface="Calibri" pitchFamily="34" charset="0"/>
                    <a:sym typeface="Euclid Symbol" pitchFamily="18" charset="2"/>
                  </a:rPr>
                  <a:t>)</a:t>
                </a:r>
              </a:p>
              <a:p>
                <a:pPr eaLnBrk="1" hangingPunct="1"/>
                <a:endParaRPr lang="en-US" altLang="en-US" sz="2400" dirty="0">
                  <a:latin typeface="Calibri" pitchFamily="34" charset="0"/>
                  <a:sym typeface="Euclid Symbol" pitchFamily="18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400" dirty="0">
                    <a:latin typeface="Calibri" pitchFamily="34" charset="0"/>
                    <a:sym typeface="Euclid Symbol" pitchFamily="18" charset="2"/>
                  </a:rPr>
                  <a:t>For example,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2000" dirty="0">
                    <a:latin typeface="Calibri" pitchFamily="34" charset="0"/>
                    <a:sym typeface="Euclid Symbol" pitchFamily="18" charset="2"/>
                  </a:rPr>
                  <a:t>Given a matrix A,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/>
                        <a:sym typeface="Euclid Symbol" pitchFamily="18" charset="2"/>
                      </a:rPr>
                      <m:t>A</m:t>
                    </m:r>
                    <m:r>
                      <a:rPr lang="en-US" altLang="en-US" sz="2000" b="0" i="0" smtClean="0">
                        <a:latin typeface="Cambria Math"/>
                        <a:sym typeface="Euclid Symbol" pitchFamily="18" charset="2"/>
                      </a:rPr>
                      <m:t>=</m:t>
                    </m:r>
                    <m:d>
                      <m:d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sym typeface="Euclid 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sym typeface="Euclid 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/>
                                  <a:sym typeface="Euclid Symbol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sym typeface="Euclid Symbol" pitchFamily="18" charset="2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sym typeface="Euclid Symbol" pitchFamily="18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sym typeface="Euclid Symbol" pitchFamily="18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>
                  <a:latin typeface="Calibri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2000" dirty="0">
                    <a:latin typeface="Calibri" pitchFamily="34" charset="0"/>
                  </a:rPr>
                  <a:t>Find a matrix P,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/>
                        <a:sym typeface="Euclid Symbol" pitchFamily="18" charset="2"/>
                      </a:rPr>
                      <m:t>P</m:t>
                    </m:r>
                    <m:r>
                      <a:rPr lang="en-US" altLang="en-US" sz="2000" b="0" i="0" smtClean="0">
                        <a:latin typeface="Cambria Math"/>
                        <a:sym typeface="Euclid Symbol" pitchFamily="18" charset="2"/>
                      </a:rPr>
                      <m:t>=</m:t>
                    </m:r>
                    <m:d>
                      <m:d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sym typeface="Euclid 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sym typeface="Euclid 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sym typeface="Euclid Symbol" pitchFamily="18" charset="2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sym typeface="Euclid Symbol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sym typeface="Euclid Symbol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sym typeface="Euclid Symbol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>
                  <a:latin typeface="Calibri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2000" dirty="0">
                    <a:latin typeface="Calibri" pitchFamily="34" charset="0"/>
                  </a:rPr>
                  <a:t>Compute P</a:t>
                </a:r>
                <a:r>
                  <a:rPr lang="en-US" altLang="en-US" sz="2000" baseline="30000" dirty="0">
                    <a:latin typeface="Calibri" pitchFamily="34" charset="0"/>
                  </a:rPr>
                  <a:t>-1</a:t>
                </a:r>
                <a:r>
                  <a:rPr lang="en-US" altLang="en-US" sz="2000" dirty="0">
                    <a:latin typeface="Calibri" pitchFamily="34" charset="0"/>
                  </a:rPr>
                  <a:t>AP, 		 </a:t>
                </a:r>
              </a:p>
            </p:txBody>
          </p:sp>
        </mc:Choice>
        <mc:Fallback xmlns="">
          <p:sp>
            <p:nvSpPr>
              <p:cNvPr id="81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066800"/>
                <a:ext cx="8002588" cy="4525963"/>
              </a:xfrm>
              <a:blipFill>
                <a:blip r:embed="rId3"/>
                <a:stretch>
                  <a:fillRect l="-1142" t="-1078" r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07637"/>
              </p:ext>
            </p:extLst>
          </p:nvPr>
        </p:nvGraphicFramePr>
        <p:xfrm>
          <a:off x="3240688" y="4352066"/>
          <a:ext cx="2435613" cy="103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4" imgW="1193760" imgH="495000" progId="Equation.DSMT4">
                  <p:embed/>
                </p:oleObj>
              </mc:Choice>
              <mc:Fallback>
                <p:oleObj name="Equation" r:id="rId4" imgW="1193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688" y="4352066"/>
                        <a:ext cx="2435613" cy="103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 rot="2542459">
            <a:off x="4417679" y="4738831"/>
            <a:ext cx="1295400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28750" y="4141788"/>
            <a:ext cx="3429000" cy="85725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                      Nếu t≠0 thì X=(t,t)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                      được gọi là véc tơ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                      riêng ứng với x=-2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14500" y="2641600"/>
            <a:ext cx="4286250" cy="85725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                      Nếu t≠0 thì X=(-4t,t) được gọi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                      là véc tơ riêng (eigenvectors)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                      ứng với giá trị riêng x=3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43063" y="1570038"/>
            <a:ext cx="4929187" cy="3571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                      Các giá trị riêng (eigenvalues) của 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72188" y="973138"/>
            <a:ext cx="2928937" cy="66833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         Đa thức đặc trưng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alibri" pitchFamily="34" charset="0"/>
              </a:rPr>
              <a:t>            (characteristic polynomial)</a:t>
            </a: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3" name="Rectangle 3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425595" y="-1589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3399"/>
                </a:solidFill>
                <a:latin typeface="Calibri" pitchFamily="34" charset="0"/>
              </a:rPr>
              <a:t>How to find P?</a:t>
            </a:r>
          </a:p>
        </p:txBody>
      </p:sp>
      <p:graphicFrame>
        <p:nvGraphicFramePr>
          <p:cNvPr id="9225" name="Object 6"/>
          <p:cNvGraphicFramePr>
            <a:graphicFrameLocks noChangeAspect="1"/>
          </p:cNvGraphicFramePr>
          <p:nvPr/>
        </p:nvGraphicFramePr>
        <p:xfrm>
          <a:off x="214313" y="785813"/>
          <a:ext cx="6827837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3" imgW="4330700" imgH="3124200" progId="Equation.DSMT4">
                  <p:embed/>
                </p:oleObj>
              </mc:Choice>
              <mc:Fallback>
                <p:oleObj name="Equation" r:id="rId3" imgW="4330700" imgH="312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85813"/>
                        <a:ext cx="6827837" cy="492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5400000">
            <a:off x="1321594" y="3534569"/>
            <a:ext cx="1785937" cy="128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5400000">
            <a:off x="1928813" y="4641850"/>
            <a:ext cx="642938" cy="642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000625" y="4141788"/>
            <a:ext cx="4143375" cy="163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chemeClr val="bg1"/>
                </a:solidFill>
                <a:latin typeface="Calibri" pitchFamily="34" charset="0"/>
              </a:rPr>
              <a:t>Relationship between eigenvalues and eigenvectors</a:t>
            </a:r>
          </a:p>
          <a:p>
            <a:pPr eaLnBrk="1" hangingPunct="1"/>
            <a:r>
              <a:rPr lang="en-US" altLang="en-US" b="0" dirty="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: eigenvalue (a number)</a:t>
            </a:r>
          </a:p>
          <a:p>
            <a:pPr eaLnBrk="1" hangingPunct="1"/>
            <a:r>
              <a:rPr lang="en-US" altLang="en-US" b="0" dirty="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X: -eigenvector (remember: vector X≠0)</a:t>
            </a:r>
          </a:p>
          <a:p>
            <a:pPr eaLnBrk="1" hangingPunct="1"/>
            <a:r>
              <a:rPr lang="en-US" altLang="en-US" b="0" dirty="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(I-A)X=0             </a:t>
            </a:r>
            <a:r>
              <a:rPr lang="en-US" altLang="en-US" sz="2800" b="0" dirty="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A</a:t>
            </a:r>
            <a:r>
              <a:rPr lang="en-US" altLang="en-US" sz="2800" b="0" dirty="0">
                <a:solidFill>
                  <a:srgbClr val="FF0000"/>
                </a:solidFill>
                <a:latin typeface="Calibri" pitchFamily="34" charset="0"/>
                <a:sym typeface="Euclid Symbol" pitchFamily="18" charset="2"/>
              </a:rPr>
              <a:t>X</a:t>
            </a:r>
            <a:r>
              <a:rPr lang="en-US" altLang="en-US" sz="2800" b="0" dirty="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=</a:t>
            </a:r>
            <a:r>
              <a:rPr lang="en-US" altLang="en-US" sz="2800" b="0" dirty="0">
                <a:solidFill>
                  <a:srgbClr val="92D050"/>
                </a:solidFill>
                <a:latin typeface="Calibri" pitchFamily="34" charset="0"/>
                <a:sym typeface="Euclid Symbol" pitchFamily="18" charset="2"/>
              </a:rPr>
              <a:t></a:t>
            </a:r>
            <a:r>
              <a:rPr lang="en-US" altLang="en-US" sz="2800" b="0" dirty="0">
                <a:solidFill>
                  <a:srgbClr val="FF0000"/>
                </a:solidFill>
                <a:latin typeface="Calibri" pitchFamily="34" charset="0"/>
                <a:sym typeface="Euclid Symbol" pitchFamily="18" charset="2"/>
              </a:rPr>
              <a:t>X</a:t>
            </a:r>
            <a:endParaRPr lang="en-US" altLang="en-US" sz="28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7188" y="2141538"/>
            <a:ext cx="428625" cy="3571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57188" y="3570288"/>
            <a:ext cx="500062" cy="428625"/>
          </a:xfrm>
          <a:prstGeom prst="rect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1" name="Straight Connector 20"/>
          <p:cNvCxnSpPr>
            <a:cxnSpLocks noChangeShapeType="1"/>
            <a:endCxn id="26" idx="1"/>
          </p:cNvCxnSpPr>
          <p:nvPr/>
        </p:nvCxnSpPr>
        <p:spPr bwMode="auto">
          <a:xfrm>
            <a:off x="857250" y="3998913"/>
            <a:ext cx="2743200" cy="1525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  <a:endCxn id="24" idx="0"/>
          </p:cNvCxnSpPr>
          <p:nvPr/>
        </p:nvCxnSpPr>
        <p:spPr bwMode="auto">
          <a:xfrm>
            <a:off x="785813" y="2498725"/>
            <a:ext cx="2571750" cy="2500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214688" y="4999038"/>
            <a:ext cx="285750" cy="2857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600450" y="5381625"/>
            <a:ext cx="347663" cy="285750"/>
          </a:xfrm>
          <a:prstGeom prst="rect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233363" y="5857875"/>
          <a:ext cx="86963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5" imgW="6527800" imgH="482600" progId="Equation.DSMT4">
                  <p:embed/>
                </p:oleObj>
              </mc:Choice>
              <mc:Fallback>
                <p:oleObj name="Equation" r:id="rId5" imgW="6527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857875"/>
                        <a:ext cx="86963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7" grpId="0" animBg="1"/>
      <p:bldP spid="16" grpId="0" animBg="1"/>
      <p:bldP spid="18" grpId="0" animBg="1"/>
      <p:bldP spid="19" grpId="0" animBg="1"/>
      <p:bldP spid="2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5857875" y="3143250"/>
            <a:ext cx="2928938" cy="257175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026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228155"/>
              </p:ext>
            </p:extLst>
          </p:nvPr>
        </p:nvGraphicFramePr>
        <p:xfrm>
          <a:off x="6215063" y="3394075"/>
          <a:ext cx="221615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1028700" imgH="939800" progId="Equation.DSMT4">
                  <p:embed/>
                </p:oleObj>
              </mc:Choice>
              <mc:Fallback>
                <p:oleObj name="Equation" r:id="rId3" imgW="10287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394075"/>
                        <a:ext cx="2216150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18"/>
          <p:cNvSpPr>
            <a:spLocks noChangeArrowheads="1"/>
          </p:cNvSpPr>
          <p:nvPr/>
        </p:nvSpPr>
        <p:spPr bwMode="auto">
          <a:xfrm>
            <a:off x="4643438" y="5072063"/>
            <a:ext cx="357187" cy="7143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" name="Rectangle 19"/>
          <p:cNvSpPr/>
          <p:nvPr/>
        </p:nvSpPr>
        <p:spPr bwMode="auto">
          <a:xfrm>
            <a:off x="4786313" y="3714750"/>
            <a:ext cx="419100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02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39306"/>
              </p:ext>
            </p:extLst>
          </p:nvPr>
        </p:nvGraphicFramePr>
        <p:xfrm>
          <a:off x="903288" y="3214688"/>
          <a:ext cx="4384675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5" imgW="2514600" imgH="1498600" progId="Equation.DSMT4">
                  <p:embed/>
                </p:oleObj>
              </mc:Choice>
              <mc:Fallback>
                <p:oleObj name="Equation" r:id="rId5" imgW="2514600" imgH="149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214688"/>
                        <a:ext cx="4384675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22"/>
          <p:cNvSpPr>
            <a:spLocks noChangeArrowheads="1"/>
          </p:cNvSpPr>
          <p:nvPr/>
        </p:nvSpPr>
        <p:spPr bwMode="auto">
          <a:xfrm>
            <a:off x="2143125" y="2773363"/>
            <a:ext cx="1357313" cy="3571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55650" y="300038"/>
            <a:ext cx="5745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CC3300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Calibri" pitchFamily="34" charset="0"/>
              </a:rPr>
              <a:t>Find the eigenvalues ang eigenvectors  and then </a:t>
            </a:r>
            <a:r>
              <a:rPr lang="en-US" altLang="en-US" sz="2400" i="1">
                <a:solidFill>
                  <a:srgbClr val="002060"/>
                </a:solidFill>
                <a:latin typeface="Calibri" pitchFamily="34" charset="0"/>
              </a:rPr>
              <a:t>diagonalize</a:t>
            </a:r>
            <a:r>
              <a:rPr lang="en-US" altLang="en-US" sz="2400">
                <a:solidFill>
                  <a:srgbClr val="CC3300"/>
                </a:solidFill>
                <a:latin typeface="Calibri" pitchFamily="34" charset="0"/>
              </a:rPr>
              <a:t> the matrix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0248" name="Object 5"/>
          <p:cNvGraphicFramePr>
            <a:graphicFrameLocks noChangeAspect="1"/>
          </p:cNvGraphicFramePr>
          <p:nvPr/>
        </p:nvGraphicFramePr>
        <p:xfrm>
          <a:off x="6627813" y="500063"/>
          <a:ext cx="1587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7" imgW="736600" imgH="457200" progId="Equation.DSMT4">
                  <p:embed/>
                </p:oleObj>
              </mc:Choice>
              <mc:Fallback>
                <p:oleObj name="Equation" r:id="rId7" imgW="73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500063"/>
                        <a:ext cx="1587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0" y="417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1" name="Text Box 17"/>
          <p:cNvSpPr txBox="1">
            <a:spLocks noChangeArrowheads="1"/>
          </p:cNvSpPr>
          <p:nvPr/>
        </p:nvSpPr>
        <p:spPr bwMode="auto">
          <a:xfrm>
            <a:off x="749300" y="1428750"/>
            <a:ext cx="4856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itchFamily="34" charset="0"/>
              </a:rPr>
              <a:t>The characteristic polynomial of A is </a:t>
            </a:r>
          </a:p>
        </p:txBody>
      </p:sp>
      <p:graphicFrame>
        <p:nvGraphicFramePr>
          <p:cNvPr id="1025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616846"/>
              </p:ext>
            </p:extLst>
          </p:nvPr>
        </p:nvGraphicFramePr>
        <p:xfrm>
          <a:off x="903288" y="1938337"/>
          <a:ext cx="74295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9" imgW="4203700" imgH="685800" progId="Equation.DSMT4">
                  <p:embed/>
                </p:oleObj>
              </mc:Choice>
              <mc:Fallback>
                <p:oleObj name="Equation" r:id="rId9" imgW="42037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938337"/>
                        <a:ext cx="74295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304800" y="2857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3399"/>
                </a:solidFill>
                <a:latin typeface="Calibri" pitchFamily="34" charset="0"/>
              </a:rPr>
              <a:t>Example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286000" y="1357313"/>
            <a:ext cx="3643313" cy="221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6" name="Straight Connector 15"/>
          <p:cNvCxnSpPr>
            <a:cxnSpLocks noChangeShapeType="1"/>
          </p:cNvCxnSpPr>
          <p:nvPr/>
        </p:nvCxnSpPr>
        <p:spPr bwMode="auto">
          <a:xfrm flipV="1">
            <a:off x="5143500" y="4000500"/>
            <a:ext cx="18573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Straight Connector 17"/>
          <p:cNvCxnSpPr>
            <a:cxnSpLocks noChangeShapeType="1"/>
          </p:cNvCxnSpPr>
          <p:nvPr/>
        </p:nvCxnSpPr>
        <p:spPr bwMode="auto">
          <a:xfrm flipV="1">
            <a:off x="4929188" y="4143375"/>
            <a:ext cx="2643187" cy="128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7373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" y="1143000"/>
            <a:ext cx="8991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191000"/>
            <a:ext cx="9296400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Use the fact: if x1, x2,…, </a:t>
            </a:r>
            <a:r>
              <a:rPr lang="en-US" sz="2400" dirty="0" err="1"/>
              <a:t>xm</a:t>
            </a:r>
            <a:r>
              <a:rPr lang="en-US" sz="2400" dirty="0"/>
              <a:t> are eigenvalues of an </a:t>
            </a:r>
            <a:r>
              <a:rPr lang="en-US" sz="2400" dirty="0" err="1"/>
              <a:t>nxn</a:t>
            </a:r>
            <a:r>
              <a:rPr lang="en-US" sz="2400" dirty="0"/>
              <a:t> matrix , </a:t>
            </a:r>
            <a:r>
              <a:rPr lang="en-US" sz="2400" dirty="0" smtClean="0"/>
              <a:t>then </a:t>
            </a:r>
            <a:r>
              <a:rPr lang="en-US" sz="2400" dirty="0" err="1" smtClean="0"/>
              <a:t>det</a:t>
            </a:r>
            <a:r>
              <a:rPr lang="en-US" sz="2400" dirty="0" smtClean="0"/>
              <a:t>(A</a:t>
            </a:r>
            <a:r>
              <a:rPr lang="en-US" sz="2400" dirty="0"/>
              <a:t>) = x1.x2…</a:t>
            </a:r>
            <a:r>
              <a:rPr lang="en-US" sz="2400" dirty="0" err="1"/>
              <a:t>xm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First, </a:t>
            </a:r>
            <a:r>
              <a:rPr lang="en-US" sz="2400" dirty="0" err="1"/>
              <a:t>det</a:t>
            </a:r>
            <a:r>
              <a:rPr lang="en-US" sz="2400" dirty="0"/>
              <a:t>(A) = 4</a:t>
            </a:r>
          </a:p>
          <a:p>
            <a:r>
              <a:rPr lang="en-US" sz="2400" dirty="0"/>
              <a:t>We know that </a:t>
            </a:r>
            <a:r>
              <a:rPr lang="en-US" sz="2400" dirty="0" err="1"/>
              <a:t>det</a:t>
            </a:r>
            <a:r>
              <a:rPr lang="en-US" sz="2400" dirty="0"/>
              <a:t>(A) = the product of eigenvalues 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4 </a:t>
            </a:r>
            <a:r>
              <a:rPr lang="en-US" sz="2400" dirty="0">
                <a:sym typeface="Wingdings" panose="05000000000000000000" pitchFamily="2" charset="2"/>
              </a:rPr>
              <a:t>= 1.2.2  f	// x1=1, x2 = x3 = 2.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11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81626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419600"/>
            <a:ext cx="6716582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the fact: if X is an eigenvector of a matrix A </a:t>
            </a:r>
          </a:p>
          <a:p>
            <a:r>
              <a:rPr lang="en-US" sz="2400" dirty="0"/>
              <a:t>corresponding an eigenvalue k, then</a:t>
            </a:r>
          </a:p>
          <a:p>
            <a:r>
              <a:rPr lang="en-US" sz="2400" dirty="0"/>
              <a:t>AX = </a:t>
            </a:r>
            <a:r>
              <a:rPr lang="en-US" sz="2400" dirty="0" err="1"/>
              <a:t>kX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1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25563" y="4857750"/>
            <a:ext cx="1674812" cy="3571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29000" y="5643563"/>
            <a:ext cx="1500188" cy="3571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52400" y="1081810"/>
            <a:ext cx="8607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i="1" u="sng" dirty="0">
                <a:latin typeface="Calibri" pitchFamily="34" charset="0"/>
              </a:rPr>
              <a:t>Theorem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itchFamily="34" charset="0"/>
              </a:rPr>
              <a:t>A is diagonalizable </a:t>
            </a:r>
            <a:r>
              <a:rPr lang="en-US" altLang="en-US" sz="2400" b="0" dirty="0" err="1">
                <a:latin typeface="Calibri" pitchFamily="34" charset="0"/>
              </a:rPr>
              <a:t>iff</a:t>
            </a:r>
            <a:r>
              <a:rPr lang="en-US" altLang="en-US" sz="2400" b="0" dirty="0">
                <a:latin typeface="Calibri" pitchFamily="34" charset="0"/>
              </a:rPr>
              <a:t> every eigenvalue </a:t>
            </a:r>
            <a:r>
              <a:rPr lang="en-US" altLang="en-US" sz="2400" b="0" dirty="0">
                <a:solidFill>
                  <a:srgbClr val="002060"/>
                </a:solidFill>
                <a:latin typeface="Calibri" pitchFamily="34" charset="0"/>
                <a:sym typeface="Euclid Symbol" pitchFamily="18" charset="2"/>
              </a:rPr>
              <a:t></a:t>
            </a:r>
            <a:r>
              <a:rPr lang="en-US" altLang="en-US" sz="2400" b="0" dirty="0">
                <a:solidFill>
                  <a:srgbClr val="002060"/>
                </a:solidFill>
                <a:latin typeface="Calibri" pitchFamily="34" charset="0"/>
              </a:rPr>
              <a:t> of multiplicity m </a:t>
            </a:r>
            <a:r>
              <a:rPr lang="en-US" altLang="en-US" sz="2400" b="0" dirty="0">
                <a:latin typeface="Calibri" pitchFamily="34" charset="0"/>
              </a:rPr>
              <a:t>yields exactly m basic eigenvectors, that is, </a:t>
            </a:r>
            <a:r>
              <a:rPr lang="en-US" altLang="en-US" sz="2400" b="0" dirty="0" err="1">
                <a:latin typeface="Calibri" pitchFamily="34" charset="0"/>
              </a:rPr>
              <a:t>iff</a:t>
            </a:r>
            <a:r>
              <a:rPr lang="en-US" altLang="en-US" sz="2400" b="0" dirty="0">
                <a:latin typeface="Calibri" pitchFamily="34" charset="0"/>
              </a:rPr>
              <a:t> the general solution of the system </a:t>
            </a:r>
            <a:r>
              <a:rPr lang="en-US" altLang="en-US" sz="2400" dirty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Calibri" pitchFamily="34" charset="0"/>
                <a:sym typeface="Euclid Symbol" pitchFamily="18" charset="2"/>
              </a:rPr>
              <a:t>I-A)X=0 </a:t>
            </a:r>
            <a:r>
              <a:rPr lang="en-US" altLang="en-US" sz="2400" b="0" dirty="0">
                <a:latin typeface="Calibri" pitchFamily="34" charset="0"/>
              </a:rPr>
              <a:t>has exactly </a:t>
            </a:r>
            <a:r>
              <a:rPr lang="en-US" altLang="en-US" sz="2400" b="0" dirty="0">
                <a:solidFill>
                  <a:srgbClr val="002060"/>
                </a:solidFill>
                <a:latin typeface="Calibri" pitchFamily="34" charset="0"/>
              </a:rPr>
              <a:t>m parameters.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itchFamily="34" charset="0"/>
              </a:rPr>
              <a:t>For example,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952625" y="500786"/>
            <a:ext cx="5321300" cy="58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3300"/>
                </a:solidFill>
              </a:rPr>
              <a:t>When is A diagonalizable?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3000375" y="5143500"/>
            <a:ext cx="1143000" cy="500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2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95101"/>
              </p:ext>
            </p:extLst>
          </p:nvPr>
        </p:nvGraphicFramePr>
        <p:xfrm>
          <a:off x="619125" y="3169949"/>
          <a:ext cx="7988300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5283200" imgH="1930400" progId="Equation.DSMT4">
                  <p:embed/>
                </p:oleObj>
              </mc:Choice>
              <mc:Fallback>
                <p:oleObj name="Equation" r:id="rId3" imgW="52832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169949"/>
                        <a:ext cx="7988300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2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00375" y="4572000"/>
            <a:ext cx="1500188" cy="3571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1213" y="3857625"/>
            <a:ext cx="1643062" cy="3571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839912" y="476251"/>
            <a:ext cx="5321300" cy="58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3300"/>
                </a:solidFill>
              </a:rPr>
              <a:t>When is A diagonalizable?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2295" name="Straight Connector 11"/>
          <p:cNvCxnSpPr>
            <a:cxnSpLocks noChangeShapeType="1"/>
          </p:cNvCxnSpPr>
          <p:nvPr/>
        </p:nvCxnSpPr>
        <p:spPr bwMode="auto">
          <a:xfrm rot="10800000" flipV="1">
            <a:off x="4500563" y="4286250"/>
            <a:ext cx="3214687" cy="35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296" name="Object 2"/>
          <p:cNvGraphicFramePr>
            <a:graphicFrameLocks noChangeAspect="1"/>
          </p:cNvGraphicFramePr>
          <p:nvPr/>
        </p:nvGraphicFramePr>
        <p:xfrm>
          <a:off x="341313" y="1357313"/>
          <a:ext cx="854392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3" imgW="5651500" imgH="2362200" progId="Equation.DSMT4">
                  <p:embed/>
                </p:oleObj>
              </mc:Choice>
              <mc:Fallback>
                <p:oleObj name="Equation" r:id="rId3" imgW="5651500" imgH="236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1357313"/>
                        <a:ext cx="8543925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of a square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Determinant</a:t>
                </a:r>
                <a:r>
                  <a:rPr lang="en-US" dirty="0"/>
                  <a:t> of an </a:t>
                </a:r>
                <a:r>
                  <a:rPr lang="en-US" dirty="0" err="1"/>
                  <a:t>nxn</a:t>
                </a:r>
                <a:r>
                  <a:rPr lang="en-US" dirty="0"/>
                  <a:t> matrix A are denoted by </a:t>
                </a:r>
                <a:r>
                  <a:rPr lang="en-US" dirty="0" err="1">
                    <a:solidFill>
                      <a:srgbClr val="FF0000"/>
                    </a:solidFill>
                  </a:rPr>
                  <a:t>det</a:t>
                </a:r>
                <a:r>
                  <a:rPr lang="en-US" dirty="0">
                    <a:solidFill>
                      <a:srgbClr val="FF0000"/>
                    </a:solidFill>
                  </a:rPr>
                  <a:t>(A)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FF0000"/>
                    </a:solidFill>
                  </a:rPr>
                  <a:t>|A|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For 2 x 2 matrices: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det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𝑎𝑑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𝑏𝑐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𝑎𝑑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652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00375" y="4572000"/>
            <a:ext cx="1500188" cy="3571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1213" y="3857625"/>
            <a:ext cx="1643062" cy="3571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660453" y="448470"/>
            <a:ext cx="5321300" cy="58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C3300"/>
                </a:solidFill>
              </a:rPr>
              <a:t>When is A diagonalizable?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2295" name="Straight Connector 11"/>
          <p:cNvCxnSpPr>
            <a:cxnSpLocks noChangeShapeType="1"/>
          </p:cNvCxnSpPr>
          <p:nvPr/>
        </p:nvCxnSpPr>
        <p:spPr bwMode="auto">
          <a:xfrm rot="10800000" flipV="1">
            <a:off x="4500563" y="4286250"/>
            <a:ext cx="3214687" cy="35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296" name="Object 2"/>
          <p:cNvGraphicFramePr>
            <a:graphicFrameLocks noChangeAspect="1"/>
          </p:cNvGraphicFramePr>
          <p:nvPr/>
        </p:nvGraphicFramePr>
        <p:xfrm>
          <a:off x="341313" y="1357313"/>
          <a:ext cx="854392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5651500" imgH="2362200" progId="Equation.DSMT4">
                  <p:embed/>
                </p:oleObj>
              </mc:Choice>
              <mc:Fallback>
                <p:oleObj name="Equation" r:id="rId3" imgW="5651500" imgH="236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1357313"/>
                        <a:ext cx="8543925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and elementary operators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and inverse of a matrix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has an inverse if and only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 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adj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(A)/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Diagonalization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polynomial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 </a:t>
            </a:r>
          </a:p>
        </p:txBody>
      </p:sp>
    </p:spTree>
    <p:extLst>
      <p:ext uri="{BB962C8B-B14F-4D97-AF65-F5344CB8AC3E}">
        <p14:creationId xmlns:p14="http://schemas.microsoft.com/office/powerpoint/2010/main" val="105309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Exercise 3.1.1 </a:t>
            </a:r>
            <a:r>
              <a:rPr lang="en-US" dirty="0">
                <a:latin typeface="NimbusRomNo9L-Regu"/>
              </a:rPr>
              <a:t>Compute the determinants of </a:t>
            </a:r>
            <a:r>
              <a:rPr lang="en-US">
                <a:latin typeface="NimbusRomNo9L-Regu"/>
              </a:rPr>
              <a:t>the </a:t>
            </a:r>
            <a:r>
              <a:rPr lang="en-US" smtClean="0">
                <a:latin typeface="NimbusRomNo9L-Regu"/>
              </a:rPr>
              <a:t>following matrices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4727"/>
            <a:ext cx="4648200" cy="4703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45" y="1295400"/>
            <a:ext cx="4108358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18" y="3842450"/>
            <a:ext cx="4461164" cy="12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01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85800"/>
            <a:ext cx="4414053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22" y="990600"/>
            <a:ext cx="3166408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63" y="2438400"/>
            <a:ext cx="5351724" cy="40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15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Exercise 3.1.10 </a:t>
            </a:r>
            <a:r>
              <a:rPr lang="en-US" dirty="0">
                <a:latin typeface="NimbusRomNo9L-Regu"/>
              </a:rPr>
              <a:t>Compute the determinant of each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75364"/>
            <a:ext cx="5652050" cy="1294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38292"/>
            <a:ext cx="5232976" cy="1138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29" y="1204227"/>
            <a:ext cx="2978407" cy="1618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147" y="1401074"/>
            <a:ext cx="2946053" cy="15759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313752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-Medi"/>
              </a:rPr>
              <a:t>Exercise 3.1.8 </a:t>
            </a:r>
            <a:r>
              <a:rPr lang="en-US" dirty="0">
                <a:latin typeface="NimbusRomNo9L-Regu"/>
              </a:rPr>
              <a:t>Show that: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10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5676134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05200"/>
            <a:ext cx="59936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7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5957262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43200"/>
            <a:ext cx="5996292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6" y="4357254"/>
            <a:ext cx="6219021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4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4648200" cy="3568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69966"/>
            <a:ext cx="6135304" cy="22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Exercise 3.3.1 </a:t>
            </a:r>
            <a:r>
              <a:rPr lang="en-US" dirty="0">
                <a:latin typeface="NimbusRomNo9L-Regu"/>
              </a:rPr>
              <a:t>In each case find the characteristic </a:t>
            </a:r>
            <a:r>
              <a:rPr lang="en-US" dirty="0" smtClean="0">
                <a:latin typeface="NimbusRomNo9L-Regu"/>
              </a:rPr>
              <a:t>polynomial, eigenvalues</a:t>
            </a:r>
            <a:r>
              <a:rPr lang="en-US" dirty="0">
                <a:latin typeface="NimbusRomNo9L-Regu"/>
              </a:rPr>
              <a:t>, eigenvectors, and (if possible) an </a:t>
            </a:r>
            <a:r>
              <a:rPr lang="en-US" dirty="0" smtClean="0">
                <a:latin typeface="NimbusRomNo9L-Regu"/>
              </a:rPr>
              <a:t>invertible matrix </a:t>
            </a:r>
            <a:r>
              <a:rPr lang="en-US" dirty="0">
                <a:latin typeface="NimbusRomNo9L-ReguItal"/>
              </a:rPr>
              <a:t>P </a:t>
            </a:r>
            <a:r>
              <a:rPr lang="en-US" dirty="0">
                <a:latin typeface="NimbusRomNo9L-Regu"/>
              </a:rPr>
              <a:t>such that </a:t>
            </a:r>
            <a:r>
              <a:rPr lang="en-US" dirty="0">
                <a:latin typeface="NimbusRomNo9L-ReguItal"/>
              </a:rPr>
              <a:t>P</a:t>
            </a:r>
            <a:r>
              <a:rPr lang="en-US" dirty="0">
                <a:latin typeface="CMSY10"/>
              </a:rPr>
              <a:t>−</a:t>
            </a:r>
            <a:r>
              <a:rPr lang="en-US" dirty="0">
                <a:latin typeface="NimbusRomNo9L-Regu"/>
              </a:rPr>
              <a:t>1</a:t>
            </a:r>
            <a:r>
              <a:rPr lang="en-US" dirty="0">
                <a:latin typeface="NimbusRomNo9L-ReguItal"/>
              </a:rPr>
              <a:t>AP </a:t>
            </a:r>
            <a:r>
              <a:rPr lang="en-US" dirty="0">
                <a:latin typeface="NimbusRomNo9L-Regu"/>
              </a:rPr>
              <a:t>is diagonal.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981200"/>
            <a:ext cx="5233397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68" y="4343400"/>
            <a:ext cx="507125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2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65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672"/>
                <a:ext cx="8229600" cy="3886200"/>
              </a:xfrm>
            </p:spPr>
            <p:txBody>
              <a:bodyPr/>
              <a:lstStyle/>
              <a:p>
                <a:r>
                  <a:rPr lang="en-US" dirty="0"/>
                  <a:t>3 x 3matrices: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det</a:t>
                </a:r>
                <a:r>
                  <a:rPr lang="en-US" dirty="0"/>
                  <a:t>(A) =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r>
                  <a:rPr lang="en-US" dirty="0" err="1"/>
                  <a:t>a.det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/>
                  <a:t> </a:t>
                </a:r>
                <a:r>
                  <a:rPr lang="en-US" dirty="0" err="1"/>
                  <a:t>b.det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:r>
                  <a:rPr lang="en-US" dirty="0"/>
                  <a:t> </a:t>
                </a:r>
                <a:r>
                  <a:rPr lang="en-US" dirty="0" err="1"/>
                  <a:t>c.det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:r>
                  <a:rPr lang="en-US" dirty="0" err="1"/>
                  <a:t>aei</a:t>
                </a:r>
                <a:r>
                  <a:rPr lang="en-US" dirty="0"/>
                  <a:t> – </a:t>
                </a:r>
                <a:r>
                  <a:rPr lang="en-US" dirty="0" err="1"/>
                  <a:t>afh</a:t>
                </a:r>
                <a:r>
                  <a:rPr lang="en-US" dirty="0"/>
                  <a:t> – (</a:t>
                </a:r>
                <a:r>
                  <a:rPr lang="en-US" dirty="0" err="1"/>
                  <a:t>bdi</a:t>
                </a:r>
                <a:r>
                  <a:rPr lang="en-US" dirty="0"/>
                  <a:t> – </a:t>
                </a:r>
                <a:r>
                  <a:rPr lang="en-US" dirty="0" err="1"/>
                  <a:t>bgf</a:t>
                </a:r>
                <a:r>
                  <a:rPr lang="en-US" dirty="0"/>
                  <a:t>) + </a:t>
                </a:r>
                <a:r>
                  <a:rPr lang="en-US" dirty="0" err="1"/>
                  <a:t>cdh</a:t>
                </a:r>
                <a:r>
                  <a:rPr lang="en-US" dirty="0"/>
                  <a:t> – </a:t>
                </a:r>
                <a:r>
                  <a:rPr lang="en-US" dirty="0" err="1"/>
                  <a:t>cge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672"/>
                <a:ext cx="8229600" cy="3886200"/>
              </a:xfrm>
              <a:blipFill>
                <a:blip r:embed="rId2"/>
                <a:stretch>
                  <a:fillRect l="-1852" t="-2041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46172" y="2231572"/>
            <a:ext cx="914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62200" y="3069772"/>
            <a:ext cx="2383972" cy="127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58344" y="2057400"/>
            <a:ext cx="1447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1905002"/>
            <a:ext cx="0" cy="12409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58344" y="1850572"/>
            <a:ext cx="413656" cy="4027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90600" y="2231572"/>
            <a:ext cx="3167744" cy="2340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51357" y="141036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7610" y="1418195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143996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608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362200"/>
            <a:ext cx="3999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436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determinant of the matrix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6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 dirty="0">
                <a:solidFill>
                  <a:srgbClr val="003399"/>
                </a:solidFill>
                <a:latin typeface="Calibri" pitchFamily="34" charset="0"/>
              </a:rPr>
              <a:t>The </a:t>
            </a:r>
            <a:r>
              <a:rPr lang="en-US" altLang="en-US" sz="5400" b="1" dirty="0">
                <a:solidFill>
                  <a:srgbClr val="003399"/>
                </a:solidFill>
                <a:latin typeface="Calibri" pitchFamily="34" charset="0"/>
              </a:rPr>
              <a:t>determinant</a:t>
            </a:r>
            <a:r>
              <a:rPr lang="en-US" altLang="en-US" sz="4800" b="1" dirty="0">
                <a:solidFill>
                  <a:srgbClr val="003399"/>
                </a:solidFill>
                <a:latin typeface="Calibri" pitchFamily="34" charset="0"/>
              </a:rPr>
              <a:t> of 3x3 matrix (only)</a:t>
            </a:r>
          </a:p>
        </p:txBody>
      </p:sp>
      <p:graphicFrame>
        <p:nvGraphicFramePr>
          <p:cNvPr id="717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1965325"/>
          <a:ext cx="4119563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MathType 6.0 Equation" r:id="rId3" imgW="2070100" imgH="965200" progId="Equation.DSMT4">
                  <p:embed/>
                </p:oleObj>
              </mc:Choice>
              <mc:Fallback>
                <p:oleObj name="MathType 6.0 Equation" r:id="rId3" imgW="20701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65325"/>
                        <a:ext cx="4119563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231775" y="4922838"/>
          <a:ext cx="73834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MathType 6.0 Equation" r:id="rId5" imgW="2628900" imgH="215900" progId="Equation.DSMT4">
                  <p:embed/>
                </p:oleObj>
              </mc:Choice>
              <mc:Fallback>
                <p:oleObj name="MathType 6.0 Equation" r:id="rId5" imgW="2628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922838"/>
                        <a:ext cx="73834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048000" y="1981200"/>
            <a:ext cx="1676400" cy="243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itchFamily="34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9600" y="2514600"/>
            <a:ext cx="4191000" cy="1460500"/>
            <a:chOff x="384" y="1584"/>
            <a:chExt cx="2640" cy="920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384" y="1584"/>
              <a:ext cx="1632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392" y="1584"/>
              <a:ext cx="1632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8"/>
            <p:cNvSpPr>
              <a:spLocks noChangeShapeType="1"/>
            </p:cNvSpPr>
            <p:nvPr/>
          </p:nvSpPr>
          <p:spPr bwMode="auto">
            <a:xfrm>
              <a:off x="864" y="1592"/>
              <a:ext cx="1632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533400" y="2590800"/>
            <a:ext cx="2438400" cy="13716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1295400" y="2590800"/>
            <a:ext cx="2438400" cy="13716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2133600" y="2590800"/>
            <a:ext cx="2438400" cy="13716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032125" y="3852863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816350" y="3854450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572000" y="3854450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752600" y="37719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3399"/>
                </a:solidFill>
              </a:rPr>
              <a:t>-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990600" y="37719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3399"/>
                </a:solidFill>
              </a:rPr>
              <a:t>-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66700" y="37592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3399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2667000"/>
                <a:ext cx="3082960" cy="1101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𝐹𝑖𝑛𝑑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𝑤h𝑒𝑟𝑒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3082960" cy="11019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077200" y="2895600"/>
            <a:ext cx="38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49350" y="2895600"/>
            <a:ext cx="38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13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7177" grpId="0" animBg="1"/>
      <p:bldP spid="7178" grpId="0" animBg="1"/>
      <p:bldP spid="7179" grpId="0" animBg="1"/>
      <p:bldP spid="7180" grpId="0"/>
      <p:bldP spid="7181" grpId="0"/>
      <p:bldP spid="7182" grpId="0"/>
      <p:bldP spid="7183" grpId="0"/>
      <p:bldP spid="7184" grpId="0"/>
      <p:bldP spid="7185" grpId="0"/>
      <p:bldP spid="6" grpId="0"/>
      <p:bldP spid="7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828800" y="4343400"/>
            <a:ext cx="304800" cy="2209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latin typeface="Calibri" pitchFamily="34" charset="0"/>
              </a:rPr>
              <a:t>Definition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96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>
                <a:latin typeface="Calibri" pitchFamily="34" charset="0"/>
              </a:rPr>
              <a:t>    If A is an </a:t>
            </a:r>
            <a:r>
              <a:rPr lang="en-US" altLang="en-US" sz="2800" dirty="0" err="1">
                <a:latin typeface="Calibri" pitchFamily="34" charset="0"/>
              </a:rPr>
              <a:t>mxm</a:t>
            </a:r>
            <a:r>
              <a:rPr lang="en-US" altLang="en-US" sz="2800" dirty="0">
                <a:latin typeface="Calibri" pitchFamily="34" charset="0"/>
              </a:rPr>
              <a:t> matrix then the </a:t>
            </a:r>
            <a:r>
              <a:rPr lang="en-US" altLang="en-US" sz="2800" b="1" dirty="0">
                <a:solidFill>
                  <a:srgbClr val="003399"/>
                </a:solidFill>
                <a:latin typeface="Calibri" pitchFamily="34" charset="0"/>
              </a:rPr>
              <a:t>determinant</a:t>
            </a:r>
            <a:r>
              <a:rPr lang="en-US" altLang="en-US" sz="2800" dirty="0">
                <a:latin typeface="Calibri" pitchFamily="34" charset="0"/>
              </a:rPr>
              <a:t> of A is defined by</a:t>
            </a:r>
          </a:p>
          <a:p>
            <a:pPr eaLnBrk="1" hangingPunct="1"/>
            <a:r>
              <a:rPr lang="en-US" altLang="en-US" sz="2800" b="1" dirty="0" err="1">
                <a:solidFill>
                  <a:srgbClr val="FF0000"/>
                </a:solidFill>
                <a:latin typeface="Calibri" pitchFamily="34" charset="0"/>
              </a:rPr>
              <a:t>detA</a:t>
            </a:r>
            <a:r>
              <a:rPr lang="en-US" altLang="en-US" sz="2800" dirty="0">
                <a:latin typeface="Calibri" pitchFamily="34" charset="0"/>
              </a:rPr>
              <a:t>=a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n-US" sz="2800" baseline="-25000" dirty="0">
                <a:latin typeface="Calibri" pitchFamily="34" charset="0"/>
              </a:rPr>
              <a:t>1</a:t>
            </a:r>
            <a:r>
              <a:rPr lang="en-US" altLang="en-US" sz="2800" dirty="0">
                <a:latin typeface="Calibri" pitchFamily="34" charset="0"/>
              </a:rPr>
              <a:t>c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n-US" sz="2800" baseline="-25000" dirty="0">
                <a:latin typeface="Calibri" pitchFamily="34" charset="0"/>
              </a:rPr>
              <a:t>1</a:t>
            </a:r>
            <a:r>
              <a:rPr lang="en-US" altLang="en-US" sz="2800" dirty="0">
                <a:latin typeface="Calibri" pitchFamily="34" charset="0"/>
              </a:rPr>
              <a:t>(A)+a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n-US" sz="2800" baseline="-25000" dirty="0">
                <a:latin typeface="Calibri" pitchFamily="34" charset="0"/>
              </a:rPr>
              <a:t>2</a:t>
            </a:r>
            <a:r>
              <a:rPr lang="en-US" altLang="en-US" sz="2800" dirty="0">
                <a:latin typeface="Calibri" pitchFamily="34" charset="0"/>
              </a:rPr>
              <a:t>c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n-US" sz="2800" baseline="-25000" dirty="0">
                <a:latin typeface="Calibri" pitchFamily="34" charset="0"/>
              </a:rPr>
              <a:t>2</a:t>
            </a:r>
            <a:r>
              <a:rPr lang="en-US" altLang="en-US" sz="2800" dirty="0">
                <a:latin typeface="Calibri" pitchFamily="34" charset="0"/>
              </a:rPr>
              <a:t>(A)+…+</a:t>
            </a:r>
            <a:r>
              <a:rPr lang="en-US" altLang="en-US" sz="2800" dirty="0" err="1">
                <a:latin typeface="Calibri" pitchFamily="34" charset="0"/>
              </a:rPr>
              <a:t>a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n-US" sz="2800" baseline="-25000" dirty="0" err="1">
                <a:latin typeface="Calibri" pitchFamily="34" charset="0"/>
              </a:rPr>
              <a:t>m</a:t>
            </a:r>
            <a:r>
              <a:rPr lang="en-US" altLang="en-US" sz="2800" dirty="0" err="1">
                <a:latin typeface="Calibri" pitchFamily="34" charset="0"/>
              </a:rPr>
              <a:t>c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n-US" sz="2800" baseline="-25000" dirty="0" err="1">
                <a:latin typeface="Calibri" pitchFamily="34" charset="0"/>
              </a:rPr>
              <a:t>m</a:t>
            </a:r>
            <a:r>
              <a:rPr lang="en-US" altLang="en-US" sz="2800" dirty="0">
                <a:latin typeface="Calibri" pitchFamily="34" charset="0"/>
              </a:rPr>
              <a:t>(A)</a:t>
            </a:r>
          </a:p>
          <a:p>
            <a:pPr eaLnBrk="1" hangingPunct="1"/>
            <a:r>
              <a:rPr lang="en-US" altLang="en-US" sz="2800" dirty="0">
                <a:latin typeface="Calibri" pitchFamily="34" charset="0"/>
              </a:rPr>
              <a:t>or </a:t>
            </a:r>
            <a:r>
              <a:rPr lang="en-US" altLang="en-US" sz="2800" b="1" dirty="0" err="1">
                <a:solidFill>
                  <a:srgbClr val="003399"/>
                </a:solidFill>
                <a:latin typeface="Calibri" pitchFamily="34" charset="0"/>
              </a:rPr>
              <a:t>detA</a:t>
            </a:r>
            <a:r>
              <a:rPr lang="en-US" altLang="en-US" sz="2800" dirty="0">
                <a:latin typeface="Calibri" pitchFamily="34" charset="0"/>
              </a:rPr>
              <a:t>= a</a:t>
            </a:r>
            <a:r>
              <a:rPr lang="en-US" altLang="en-US" sz="2800" baseline="-25000" dirty="0">
                <a:latin typeface="Calibri" pitchFamily="34" charset="0"/>
              </a:rPr>
              <a:t>1</a:t>
            </a:r>
            <a:r>
              <a:rPr lang="en-US" altLang="en-US" sz="2800" b="1" baseline="-25000" dirty="0">
                <a:solidFill>
                  <a:srgbClr val="003399"/>
                </a:solidFill>
                <a:latin typeface="Calibri" pitchFamily="34" charset="0"/>
              </a:rPr>
              <a:t>j</a:t>
            </a:r>
            <a:r>
              <a:rPr lang="en-US" altLang="en-US" sz="2800" dirty="0">
                <a:latin typeface="Calibri" pitchFamily="34" charset="0"/>
              </a:rPr>
              <a:t>c</a:t>
            </a:r>
            <a:r>
              <a:rPr lang="en-US" altLang="en-US" sz="2800" baseline="-25000" dirty="0">
                <a:latin typeface="Calibri" pitchFamily="34" charset="0"/>
              </a:rPr>
              <a:t>1</a:t>
            </a:r>
            <a:r>
              <a:rPr lang="en-US" altLang="en-US" sz="2800" b="1" baseline="-25000" dirty="0">
                <a:solidFill>
                  <a:srgbClr val="003399"/>
                </a:solidFill>
                <a:latin typeface="Calibri" pitchFamily="34" charset="0"/>
              </a:rPr>
              <a:t>j</a:t>
            </a:r>
            <a:r>
              <a:rPr lang="en-US" altLang="en-US" sz="2800" dirty="0">
                <a:latin typeface="Calibri" pitchFamily="34" charset="0"/>
              </a:rPr>
              <a:t>(A)+a</a:t>
            </a:r>
            <a:r>
              <a:rPr lang="en-US" altLang="en-US" sz="2800" baseline="-25000" dirty="0">
                <a:latin typeface="Calibri" pitchFamily="34" charset="0"/>
              </a:rPr>
              <a:t>2</a:t>
            </a:r>
            <a:r>
              <a:rPr lang="en-US" altLang="en-US" sz="2800" b="1" baseline="-25000" dirty="0">
                <a:solidFill>
                  <a:srgbClr val="003399"/>
                </a:solidFill>
                <a:latin typeface="Calibri" pitchFamily="34" charset="0"/>
              </a:rPr>
              <a:t>j</a:t>
            </a:r>
            <a:r>
              <a:rPr lang="en-US" altLang="en-US" sz="2800" dirty="0">
                <a:latin typeface="Calibri" pitchFamily="34" charset="0"/>
              </a:rPr>
              <a:t>c</a:t>
            </a:r>
            <a:r>
              <a:rPr lang="en-US" altLang="en-US" sz="2800" baseline="-25000" dirty="0">
                <a:latin typeface="Calibri" pitchFamily="34" charset="0"/>
              </a:rPr>
              <a:t>2</a:t>
            </a:r>
            <a:r>
              <a:rPr lang="en-US" altLang="en-US" sz="2800" b="1" baseline="-25000" dirty="0">
                <a:solidFill>
                  <a:srgbClr val="003399"/>
                </a:solidFill>
                <a:latin typeface="Calibri" pitchFamily="34" charset="0"/>
              </a:rPr>
              <a:t>j</a:t>
            </a:r>
            <a:r>
              <a:rPr lang="en-US" altLang="en-US" sz="2800" dirty="0">
                <a:latin typeface="Calibri" pitchFamily="34" charset="0"/>
              </a:rPr>
              <a:t>(A)+…+</a:t>
            </a:r>
            <a:r>
              <a:rPr lang="en-US" altLang="en-US" sz="2800" dirty="0" err="1">
                <a:latin typeface="Calibri" pitchFamily="34" charset="0"/>
              </a:rPr>
              <a:t>a</a:t>
            </a:r>
            <a:r>
              <a:rPr lang="en-US" altLang="en-US" sz="2800" baseline="-25000" dirty="0" err="1">
                <a:latin typeface="Calibri" pitchFamily="34" charset="0"/>
              </a:rPr>
              <a:t>m</a:t>
            </a:r>
            <a:r>
              <a:rPr lang="en-US" altLang="en-US" sz="2800" b="1" baseline="-25000" dirty="0" err="1">
                <a:solidFill>
                  <a:srgbClr val="003399"/>
                </a:solidFill>
                <a:latin typeface="Calibri" pitchFamily="34" charset="0"/>
              </a:rPr>
              <a:t>j</a:t>
            </a:r>
            <a:r>
              <a:rPr lang="en-US" altLang="en-US" sz="2800" dirty="0" err="1">
                <a:latin typeface="Calibri" pitchFamily="34" charset="0"/>
              </a:rPr>
              <a:t>c</a:t>
            </a:r>
            <a:r>
              <a:rPr lang="en-US" altLang="en-US" sz="2800" baseline="-25000" dirty="0" err="1">
                <a:latin typeface="Calibri" pitchFamily="34" charset="0"/>
              </a:rPr>
              <a:t>m</a:t>
            </a:r>
            <a:r>
              <a:rPr lang="en-US" altLang="en-US" sz="2800" b="1" baseline="-25000" dirty="0" err="1">
                <a:solidFill>
                  <a:srgbClr val="003399"/>
                </a:solidFill>
                <a:latin typeface="Calibri" pitchFamily="34" charset="0"/>
              </a:rPr>
              <a:t>j</a:t>
            </a:r>
            <a:r>
              <a:rPr lang="en-US" altLang="en-US" sz="2800" dirty="0">
                <a:latin typeface="Calibri" pitchFamily="34" charset="0"/>
              </a:rPr>
              <a:t>(A)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752600" y="4322763"/>
          <a:ext cx="5562600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2311400" imgH="990600" progId="Equation.DSMT4">
                  <p:embed/>
                </p:oleObj>
              </mc:Choice>
              <mc:Fallback>
                <p:oleObj name="Equation" r:id="rId3" imgW="23114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22763"/>
                        <a:ext cx="5562600" cy="238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62627"/>
              </p:ext>
            </p:extLst>
          </p:nvPr>
        </p:nvGraphicFramePr>
        <p:xfrm>
          <a:off x="464127" y="746847"/>
          <a:ext cx="7900988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4279900" imgH="812800" progId="Equation.DSMT4">
                  <p:embed/>
                </p:oleObj>
              </mc:Choice>
              <mc:Fallback>
                <p:oleObj name="Equation" r:id="rId5" imgW="42799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27" y="746847"/>
                        <a:ext cx="7900988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1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308633"/>
            <a:ext cx="8229600" cy="1371600"/>
          </a:xfrm>
        </p:spPr>
        <p:txBody>
          <a:bodyPr/>
          <a:lstStyle/>
          <a:p>
            <a:r>
              <a:rPr lang="en-US" sz="3200" dirty="0"/>
              <a:t>The determinant of triangular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Determinant = a</a:t>
            </a:r>
            <a:r>
              <a:rPr lang="en-US" baseline="-25000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.a</a:t>
            </a:r>
            <a:r>
              <a:rPr lang="en-US" baseline="-25000" dirty="0">
                <a:solidFill>
                  <a:srgbClr val="FF0000"/>
                </a:solidFill>
              </a:rPr>
              <a:t>22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nn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7" y="1524000"/>
            <a:ext cx="8038013" cy="251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1976573">
            <a:off x="670885" y="2903715"/>
            <a:ext cx="3549074" cy="415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976573">
            <a:off x="5005190" y="2880115"/>
            <a:ext cx="3549074" cy="415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2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</a:t>
                </a:r>
                <a:r>
                  <a:rPr lang="en-US" dirty="0" err="1"/>
                  <a:t>det</a:t>
                </a:r>
                <a:r>
                  <a:rPr lang="en-US" dirty="0"/>
                  <a:t>(A), </a:t>
                </a:r>
                <a:r>
                  <a:rPr lang="en-US" dirty="0" err="1"/>
                  <a:t>det</a:t>
                </a:r>
                <a:r>
                  <a:rPr lang="en-US" dirty="0"/>
                  <a:t>(B), </a:t>
                </a:r>
                <a:r>
                  <a:rPr lang="en-US" dirty="0" err="1"/>
                  <a:t>det</a:t>
                </a:r>
                <a:r>
                  <a:rPr lang="en-US" dirty="0"/>
                  <a:t>(AB), </a:t>
                </a:r>
                <a:r>
                  <a:rPr lang="en-US" dirty="0" err="1"/>
                  <a:t>det</a:t>
                </a:r>
                <a:r>
                  <a:rPr lang="en-US" dirty="0"/>
                  <a:t>(A+B)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86890" y="4710407"/>
            <a:ext cx="4188967" cy="830997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err="1"/>
              <a:t>det</a:t>
            </a:r>
            <a:r>
              <a:rPr lang="en-US" sz="2400" dirty="0"/>
              <a:t>(A.B) = </a:t>
            </a:r>
            <a:r>
              <a:rPr lang="en-US" sz="2400" dirty="0" err="1"/>
              <a:t>det</a:t>
            </a:r>
            <a:r>
              <a:rPr lang="en-US" sz="2400" dirty="0"/>
              <a:t>(A).</a:t>
            </a:r>
            <a:r>
              <a:rPr lang="en-US" sz="2400" dirty="0" err="1"/>
              <a:t>det</a:t>
            </a:r>
            <a:r>
              <a:rPr lang="en-US" sz="2400" dirty="0"/>
              <a:t>(B)</a:t>
            </a:r>
          </a:p>
          <a:p>
            <a:pPr marL="0" lvl="1"/>
            <a:r>
              <a:rPr lang="en-US" sz="2400" dirty="0" err="1"/>
              <a:t>det</a:t>
            </a:r>
            <a:r>
              <a:rPr lang="en-US" sz="2400" dirty="0"/>
              <a:t>(A+B) </a:t>
            </a:r>
            <a:r>
              <a:rPr lang="en-US" sz="2400" dirty="0">
                <a:sym typeface="Symbol"/>
              </a:rPr>
              <a:t> </a:t>
            </a:r>
            <a:r>
              <a:rPr lang="en-US" sz="2400" dirty="0" err="1">
                <a:sym typeface="Symbol"/>
              </a:rPr>
              <a:t>det</a:t>
            </a:r>
            <a:r>
              <a:rPr lang="en-US" sz="2400" dirty="0">
                <a:sym typeface="Symbol"/>
              </a:rPr>
              <a:t>(A) + </a:t>
            </a:r>
            <a:r>
              <a:rPr lang="en-US" sz="2400" dirty="0" err="1">
                <a:sym typeface="Symbol"/>
              </a:rPr>
              <a:t>det</a:t>
            </a:r>
            <a:r>
              <a:rPr lang="en-US" sz="2400" dirty="0">
                <a:sym typeface="Symbol"/>
              </a:rPr>
              <a:t>(B)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8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1878</TotalTime>
  <Words>845</Words>
  <Application>Microsoft Office PowerPoint</Application>
  <PresentationFormat>On-screen Show (4:3)</PresentationFormat>
  <Paragraphs>200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7" baseType="lpstr">
      <vt:lpstr>Arial</vt:lpstr>
      <vt:lpstr>Arial Black</vt:lpstr>
      <vt:lpstr>Calibri</vt:lpstr>
      <vt:lpstr>Cambria Math</vt:lpstr>
      <vt:lpstr>CMSY10</vt:lpstr>
      <vt:lpstr>Courier New</vt:lpstr>
      <vt:lpstr>Euclid Symbol</vt:lpstr>
      <vt:lpstr>NimbusRomNo9L-Medi</vt:lpstr>
      <vt:lpstr>NimbusRomNo9L-Regu</vt:lpstr>
      <vt:lpstr>NimbusRomNo9L-ReguItal</vt:lpstr>
      <vt:lpstr>Symbol</vt:lpstr>
      <vt:lpstr>Times New Roman</vt:lpstr>
      <vt:lpstr>Wingdings</vt:lpstr>
      <vt:lpstr>Theme1</vt:lpstr>
      <vt:lpstr>MathType 6.0 Equation</vt:lpstr>
      <vt:lpstr>Equation</vt:lpstr>
      <vt:lpstr>Microsoft Equation 3.0</vt:lpstr>
      <vt:lpstr>Chapter 3</vt:lpstr>
      <vt:lpstr>OUR GOAL</vt:lpstr>
      <vt:lpstr>Determinant of a square matrix</vt:lpstr>
      <vt:lpstr>PowerPoint Presentation</vt:lpstr>
      <vt:lpstr>Example </vt:lpstr>
      <vt:lpstr>The determinant of 3x3 matrix (only)</vt:lpstr>
      <vt:lpstr>Definition</vt:lpstr>
      <vt:lpstr>The determinant of triangular matrices</vt:lpstr>
      <vt:lpstr>Examples </vt:lpstr>
      <vt:lpstr>Examples</vt:lpstr>
      <vt:lpstr>Properties </vt:lpstr>
      <vt:lpstr>The determinant of triangular matrices</vt:lpstr>
      <vt:lpstr>Examples  </vt:lpstr>
      <vt:lpstr>Examples </vt:lpstr>
      <vt:lpstr>Determinants and elementary operators</vt:lpstr>
      <vt:lpstr>Examples</vt:lpstr>
      <vt:lpstr>Next </vt:lpstr>
      <vt:lpstr>(i,j)-cofactor </vt:lpstr>
      <vt:lpstr>How to find A-1? </vt:lpstr>
      <vt:lpstr>Adjugate matrix</vt:lpstr>
      <vt:lpstr>Theorem of Adjugate Formula</vt:lpstr>
      <vt:lpstr>Diagonal matrices</vt:lpstr>
      <vt:lpstr>Diagonalization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Tran Thanh</cp:lastModifiedBy>
  <cp:revision>33</cp:revision>
  <dcterms:created xsi:type="dcterms:W3CDTF">2017-07-10T06:22:40Z</dcterms:created>
  <dcterms:modified xsi:type="dcterms:W3CDTF">2019-10-08T00:25:22Z</dcterms:modified>
</cp:coreProperties>
</file>